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288" r:id="rId3"/>
    <p:sldId id="499" r:id="rId4"/>
    <p:sldId id="502" r:id="rId5"/>
    <p:sldId id="707" r:id="rId6"/>
    <p:sldId id="504" r:id="rId7"/>
    <p:sldId id="505" r:id="rId8"/>
    <p:sldId id="545" r:id="rId9"/>
    <p:sldId id="681" r:id="rId10"/>
    <p:sldId id="708" r:id="rId11"/>
    <p:sldId id="640" r:id="rId12"/>
    <p:sldId id="672" r:id="rId13"/>
    <p:sldId id="548" r:id="rId14"/>
    <p:sldId id="484" r:id="rId15"/>
    <p:sldId id="604" r:id="rId16"/>
    <p:sldId id="506" r:id="rId17"/>
    <p:sldId id="643" r:id="rId18"/>
    <p:sldId id="683" r:id="rId19"/>
    <p:sldId id="533" r:id="rId20"/>
    <p:sldId id="517" r:id="rId21"/>
    <p:sldId id="675" r:id="rId22"/>
    <p:sldId id="676" r:id="rId23"/>
    <p:sldId id="705" r:id="rId24"/>
    <p:sldId id="678" r:id="rId25"/>
    <p:sldId id="684" r:id="rId26"/>
    <p:sldId id="680" r:id="rId27"/>
    <p:sldId id="709" r:id="rId28"/>
    <p:sldId id="710" r:id="rId29"/>
    <p:sldId id="711" r:id="rId30"/>
    <p:sldId id="712" r:id="rId31"/>
    <p:sldId id="520" r:id="rId32"/>
    <p:sldId id="599" r:id="rId33"/>
    <p:sldId id="474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 userDrawn="1">
          <p15:clr>
            <a:srgbClr val="A4A3A4"/>
          </p15:clr>
        </p15:guide>
        <p15:guide id="2" pos="28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F59600"/>
    <a:srgbClr val="8E499C"/>
    <a:srgbClr val="E7B921"/>
    <a:srgbClr val="558ED5"/>
    <a:srgbClr val="996600"/>
    <a:srgbClr val="333300"/>
    <a:srgbClr val="94C949"/>
    <a:srgbClr val="66FFFF"/>
    <a:srgbClr val="F9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9510" autoAdjust="0"/>
  </p:normalViewPr>
  <p:slideViewPr>
    <p:cSldViewPr showGuides="1">
      <p:cViewPr varScale="1">
        <p:scale>
          <a:sx n="82" d="100"/>
          <a:sy n="82" d="100"/>
        </p:scale>
        <p:origin x="1476" y="96"/>
      </p:cViewPr>
      <p:guideLst>
        <p:guide orient="horz" pos="2134"/>
        <p:guide pos="2865"/>
      </p:guideLst>
    </p:cSldViewPr>
  </p:slideViewPr>
  <p:outlineViewPr>
    <p:cViewPr>
      <p:scale>
        <a:sx n="33" d="100"/>
        <a:sy n="33" d="100"/>
      </p:scale>
      <p:origin x="0" y="-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284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1AB156-7B3C-4EEF-834F-54BD3F9E89F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261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27CDDF-20A2-4C5A-B09D-180A0267EC57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5933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759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006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5515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467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628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830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9588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222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9920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8163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952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324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5455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8610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2605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97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6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051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100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530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588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71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CDDF-20A2-4C5A-B09D-180A0267EC57}" type="slidenum">
              <a:rPr lang="zh-CN" altLang="en-US" smtClean="0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607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624"/>
            <a:ext cx="7772400" cy="1469826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0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FBCE-4491-428F-840B-59A3C2D98D8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3E5A-7181-401A-93AD-14220AC98BC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039"/>
            <a:ext cx="2057400" cy="585073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039"/>
            <a:ext cx="6019800" cy="5850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57AB-AAEA-4101-922E-F405E9E5E7A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alpha val="80000"/>
                </a:schemeClr>
              </a:gs>
              <a:gs pos="40000">
                <a:schemeClr val="bg1"/>
              </a:gs>
              <a:gs pos="0">
                <a:srgbClr val="F8F8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367642" y="260986"/>
            <a:ext cx="7549225" cy="529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单击此处添加幻灯片标题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7696920" y="6437646"/>
            <a:ext cx="1368152" cy="288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baseline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单击此处添加时间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1331640" y="240215"/>
            <a:ext cx="36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alpha val="80000"/>
                </a:schemeClr>
              </a:gs>
              <a:gs pos="40000">
                <a:schemeClr val="bg1"/>
              </a:gs>
              <a:gs pos="0">
                <a:srgbClr val="F8F8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367642" y="260986"/>
            <a:ext cx="7549225" cy="529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单击此处添加幻灯片标题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7696920" y="6437646"/>
            <a:ext cx="1368152" cy="288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baseline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单击此处添加时间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1331640" y="240215"/>
            <a:ext cx="36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B23-1F43-4AAF-827D-BF58B87E92CB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alpha val="80000"/>
                </a:schemeClr>
              </a:gs>
              <a:gs pos="40000">
                <a:schemeClr val="bg1"/>
              </a:gs>
              <a:gs pos="0">
                <a:srgbClr val="F8F8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367642" y="260986"/>
            <a:ext cx="7549225" cy="529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单击此处添加幻灯片标题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7696920" y="6437646"/>
            <a:ext cx="1368152" cy="288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baseline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单击此处添加时间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  <a:alpha val="80000"/>
                </a:schemeClr>
              </a:gs>
              <a:gs pos="40000">
                <a:schemeClr val="bg1"/>
              </a:gs>
              <a:gs pos="0">
                <a:srgbClr val="F8F8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367642" y="260986"/>
            <a:ext cx="7549225" cy="529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单击此处添加幻灯片标题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7696920" y="6437646"/>
            <a:ext cx="1368152" cy="288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000" baseline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单击此处添加时间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1331640" y="240215"/>
            <a:ext cx="36000" cy="43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697"/>
            <a:ext cx="7772400" cy="136088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7506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742C-E43A-4800-A55A-4B342822015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5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5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646E-5F64-4982-A7C2-9E369F0FF399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909"/>
            <a:ext cx="4040188" cy="6393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188" cy="39504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909"/>
            <a:ext cx="4041775" cy="63936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5272"/>
            <a:ext cx="4041775" cy="39504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0424-2EDD-436D-B598-1B6CC97454D4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78B6-E4D6-4E09-8C1D-DEDA36A3C01E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616C-0E2C-454A-9186-1B753233191F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252"/>
            <a:ext cx="3008313" cy="1162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254"/>
            <a:ext cx="5111750" cy="585251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894"/>
            <a:ext cx="3008313" cy="468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B9C2-0D0E-425F-B592-DEF40FE652E5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5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6746"/>
            <a:ext cx="5486400" cy="805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5C2F-7F3E-4672-8347-DEFDB1A65569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B9CFB75-0BC2-47D7-B687-A0D6ED91E26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298667" y="2486920"/>
            <a:ext cx="1338829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1200" b="0" spc="600" dirty="0">
                <a:latin typeface="黑体" panose="02010609060101010101" pitchFamily="49" charset="-122"/>
                <a:ea typeface="黑体" panose="02010609060101010101" pitchFamily="49" charset="-122"/>
              </a:rPr>
              <a:t>加速器中心</a:t>
            </a: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2769378" y="2000297"/>
            <a:ext cx="1032491" cy="73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3792912" y="1916834"/>
            <a:ext cx="2411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0" dirty="0">
                <a:latin typeface="Impact" panose="020B0806030902050204" pitchFamily="34" charset="0"/>
              </a:rPr>
              <a:t>Accelerator</a:t>
            </a:r>
            <a:endParaRPr lang="zh-CN" altLang="en-US" sz="3600" b="0" dirty="0"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FCF8-24A3-4659-8009-84914DBE2E07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0964-F3B6-462F-BF3E-BE6E8922CC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1.png"/><Relationship Id="rId5" Type="http://schemas.openxmlformats.org/officeDocument/2006/relationships/tags" Target="../tags/tag31.xml"/><Relationship Id="rId10" Type="http://schemas.openxmlformats.org/officeDocument/2006/relationships/image" Target="../media/image6.png"/><Relationship Id="rId4" Type="http://schemas.openxmlformats.org/officeDocument/2006/relationships/tags" Target="../tags/tag30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4.png"/><Relationship Id="rId5" Type="http://schemas.openxmlformats.org/officeDocument/2006/relationships/tags" Target="../tags/tag41.xml"/><Relationship Id="rId10" Type="http://schemas.openxmlformats.org/officeDocument/2006/relationships/image" Target="../media/image13.png"/><Relationship Id="rId4" Type="http://schemas.openxmlformats.org/officeDocument/2006/relationships/tags" Target="../tags/tag40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6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5.png"/><Relationship Id="rId5" Type="http://schemas.openxmlformats.org/officeDocument/2006/relationships/tags" Target="../tags/tag48.xml"/><Relationship Id="rId10" Type="http://schemas.openxmlformats.org/officeDocument/2006/relationships/image" Target="../media/image18.png"/><Relationship Id="rId4" Type="http://schemas.openxmlformats.org/officeDocument/2006/relationships/tags" Target="../tags/tag47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5.xml"/><Relationship Id="rId7" Type="http://schemas.openxmlformats.org/officeDocument/2006/relationships/image" Target="../media/image1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56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2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3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7.png"/><Relationship Id="rId4" Type="http://schemas.openxmlformats.org/officeDocument/2006/relationships/tags" Target="../tags/tag74.xml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79.xml"/><Relationship Id="rId7" Type="http://schemas.openxmlformats.org/officeDocument/2006/relationships/image" Target="../media/image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20.xml"/><Relationship Id="rId10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9.png"/><Relationship Id="rId5" Type="http://schemas.openxmlformats.org/officeDocument/2006/relationships/tags" Target="../tags/tag25.xml"/><Relationship Id="rId10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807939"/>
            <a:ext cx="91440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400" spc="300" dirty="0">
                <a:ea typeface="微软雅黑" panose="020B0503020204020204" pitchFamily="34" charset="-122"/>
              </a:rPr>
              <a:t>报告人：贺祥</a:t>
            </a:r>
            <a:endParaRPr lang="zh-CN" altLang="en-US" sz="2800" spc="300" dirty="0"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000" dirty="0">
                <a:ea typeface="微软雅黑" panose="020B0503020204020204" pitchFamily="34" charset="-122"/>
              </a:rPr>
              <a:t>（撰写人员：贺祥、马新朋、甘楠、彭永宜、施华、肖欧正等）</a:t>
            </a:r>
            <a:endParaRPr lang="en-US" altLang="zh-CN" sz="2000" dirty="0">
              <a:ea typeface="微软雅黑" panose="020B0503020204020204" pitchFamily="34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611560" y="3861052"/>
            <a:ext cx="7915200" cy="1554165"/>
            <a:chOff x="1582" y="2796"/>
            <a:chExt cx="2990" cy="979"/>
          </a:xfrm>
        </p:grpSpPr>
        <p:sp>
          <p:nvSpPr>
            <p:cNvPr id="16388" name="Text Box 6"/>
            <p:cNvSpPr txBox="1">
              <a:spLocks noChangeArrowheads="1"/>
            </p:cNvSpPr>
            <p:nvPr/>
          </p:nvSpPr>
          <p:spPr bwMode="auto">
            <a:xfrm>
              <a:off x="1582" y="2844"/>
              <a:ext cx="2990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2400" dirty="0">
                  <a:latin typeface="+mn-lt"/>
                  <a:ea typeface="微软雅黑" panose="020B0503020204020204" pitchFamily="34" charset="-122"/>
                </a:rPr>
                <a:t>BEPCII</a:t>
              </a:r>
              <a:r>
                <a:rPr lang="zh-CN" altLang="en-US" sz="2400" dirty="0">
                  <a:latin typeface="+mn-lt"/>
                  <a:ea typeface="微软雅黑" panose="020B0503020204020204" pitchFamily="34" charset="-122"/>
                </a:rPr>
                <a:t>微波系统运行总结及暑期检修</a:t>
              </a:r>
              <a:endParaRPr lang="en-US" altLang="zh-CN" sz="2400" dirty="0">
                <a:latin typeface="+mn-lt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zh-CN" altLang="en-US" dirty="0">
                  <a:latin typeface="+mn-lt"/>
                  <a:ea typeface="微软雅黑" panose="020B0503020204020204" pitchFamily="34" charset="-122"/>
                </a:rPr>
                <a:t>河南</a:t>
              </a:r>
              <a:r>
                <a:rPr lang="zh-CN" altLang="en-US" dirty="0" smtClean="0">
                  <a:latin typeface="+mn-lt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latin typeface="+mn-lt"/>
                  <a:ea typeface="微软雅黑" panose="020B0503020204020204" pitchFamily="34" charset="-122"/>
                </a:rPr>
                <a:t>· </a:t>
              </a:r>
              <a:r>
                <a:rPr lang="zh-CN" altLang="en-US" dirty="0">
                  <a:latin typeface="+mn-lt"/>
                  <a:ea typeface="微软雅黑" panose="020B0503020204020204" pitchFamily="34" charset="-122"/>
                </a:rPr>
                <a:t>郑州</a:t>
              </a:r>
              <a:endParaRPr lang="en-US" altLang="zh-CN" dirty="0">
                <a:latin typeface="+mn-lt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dirty="0" smtClean="0">
                  <a:latin typeface="+mn-lt"/>
                  <a:ea typeface="微软雅黑" panose="020B0503020204020204" pitchFamily="34" charset="-122"/>
                </a:rPr>
                <a:t>2025</a:t>
              </a:r>
              <a:r>
                <a:rPr lang="zh-CN" altLang="en-US" dirty="0" smtClean="0">
                  <a:latin typeface="+mn-lt"/>
                  <a:ea typeface="微软雅黑" panose="020B0503020204020204" pitchFamily="34" charset="-122"/>
                </a:rPr>
                <a:t>年</a:t>
              </a:r>
              <a:r>
                <a:rPr lang="en-US" altLang="zh-CN" dirty="0" smtClean="0">
                  <a:latin typeface="+mn-lt"/>
                  <a:ea typeface="微软雅黑" panose="020B0503020204020204" pitchFamily="34" charset="-122"/>
                </a:rPr>
                <a:t>10</a:t>
              </a:r>
              <a:r>
                <a:rPr lang="zh-CN" altLang="en-US" dirty="0" smtClean="0">
                  <a:latin typeface="+mn-lt"/>
                  <a:ea typeface="微软雅黑" panose="020B0503020204020204" pitchFamily="34" charset="-122"/>
                </a:rPr>
                <a:t>月</a:t>
              </a:r>
              <a:endParaRPr lang="zh-CN" altLang="en-US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389" name="Line 7"/>
            <p:cNvSpPr>
              <a:spLocks noChangeShapeType="1"/>
            </p:cNvSpPr>
            <p:nvPr/>
          </p:nvSpPr>
          <p:spPr bwMode="auto">
            <a:xfrm>
              <a:off x="1592" y="2796"/>
              <a:ext cx="294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2140986" y="1484784"/>
            <a:ext cx="479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BEPCII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年会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·2025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84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/>
          <p:nvPr>
            <p:custDataLst>
              <p:tags r:id="rId2"/>
            </p:custDataLst>
          </p:nvPr>
        </p:nvSpPr>
        <p:spPr bwMode="auto">
          <a:xfrm>
            <a:off x="2555778" y="1060687"/>
            <a:ext cx="3395553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微波</a:t>
            </a:r>
            <a:r>
              <a:rPr lang="zh-CN" altLang="en-US" dirty="0" smtClean="0"/>
              <a:t>激励系统</a:t>
            </a:r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3"/>
            </p:custDataLst>
          </p:nvPr>
        </p:nvSpPr>
        <p:spPr bwMode="auto">
          <a:xfrm>
            <a:off x="0" y="1062262"/>
            <a:ext cx="5436096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微波源监测子系统</a:t>
            </a:r>
            <a:endParaRPr lang="en-US" altLang="zh-CN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4"/>
            </p:custDataLst>
          </p:nvPr>
        </p:nvSpPr>
        <p:spPr bwMode="auto">
          <a:xfrm>
            <a:off x="5677272" y="1052738"/>
            <a:ext cx="3466728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运行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可靠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139461" y="1680712"/>
            <a:ext cx="887156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10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CN" altLang="en-US" sz="20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系统运行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indent="-4000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被监测波形余晖数值记入每周系统小结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indent="-4000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示波器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个通道分别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监测多路信号源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（变频源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）输出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142.8 MHz/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变频源输出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2856 MHz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/8W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固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2856 MHz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激光接收器输出</a:t>
            </a:r>
            <a:r>
              <a:rPr lang="en-US" altLang="zh-CN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571.2 MHz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endParaRPr lang="en-US" altLang="zh-CN" sz="16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indent="-4000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快速判断并锁定具体故障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大幅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节省了故障排查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en-US" altLang="zh-CN" sz="16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0" indent="-4000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预警设备早期的性能下降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，防患于未然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780" y="3600534"/>
            <a:ext cx="4797406" cy="2767563"/>
            <a:chOff x="305780" y="3600534"/>
            <a:chExt cx="4797406" cy="276756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5780" y="3600534"/>
              <a:ext cx="4770276" cy="276756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8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4283968" y="3600534"/>
              <a:ext cx="819218" cy="260514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9525">
              <a:solidFill>
                <a:srgbClr val="558ED5"/>
              </a:solidFill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zh-CN" altLang="en-US" sz="12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原理框图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30316" y="4938674"/>
            <a:ext cx="3825313" cy="1418408"/>
            <a:chOff x="5130316" y="4938674"/>
            <a:chExt cx="3825313" cy="14184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30316" y="4938675"/>
              <a:ext cx="3825313" cy="1418407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9" name="Rectangle 22"/>
            <p:cNvSpPr/>
            <p:nvPr>
              <p:custDataLst>
                <p:tags r:id="rId5"/>
              </p:custDataLst>
            </p:nvPr>
          </p:nvSpPr>
          <p:spPr bwMode="auto">
            <a:xfrm>
              <a:off x="7884368" y="4938674"/>
              <a:ext cx="1066869" cy="290525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9525">
              <a:solidFill>
                <a:srgbClr val="558ED5"/>
              </a:solidFill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zh-CN" altLang="en-US" sz="12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示波器界面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0"/>
    </mc:Choice>
    <mc:Fallback xmlns="">
      <p:transition spd="slow" advTm="1678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/>
          <p:nvPr>
            <p:custDataLst>
              <p:tags r:id="rId2"/>
            </p:custDataLst>
          </p:nvPr>
        </p:nvSpPr>
        <p:spPr bwMode="auto">
          <a:xfrm>
            <a:off x="2555778" y="1060687"/>
            <a:ext cx="3395553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微波</a:t>
            </a:r>
            <a:r>
              <a:rPr lang="zh-CN" altLang="en-US" dirty="0" smtClean="0"/>
              <a:t>激励系统</a:t>
            </a:r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3"/>
            </p:custDataLst>
          </p:nvPr>
        </p:nvSpPr>
        <p:spPr bwMode="auto">
          <a:xfrm>
            <a:off x="0" y="1062262"/>
            <a:ext cx="5436096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信号源</a:t>
            </a:r>
            <a:endParaRPr lang="en-US" altLang="zh-CN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0" name="矩形 26"/>
          <p:cNvSpPr>
            <a:spLocks noChangeAspect="1"/>
          </p:cNvSpPr>
          <p:nvPr/>
        </p:nvSpPr>
        <p:spPr>
          <a:xfrm>
            <a:off x="539552" y="4585046"/>
            <a:ext cx="8208911" cy="498335"/>
          </a:xfrm>
          <a:custGeom>
            <a:avLst/>
            <a:gdLst>
              <a:gd name="connsiteX0" fmla="*/ 0 w 6984777"/>
              <a:gd name="connsiteY0" fmla="*/ 0 h 498335"/>
              <a:gd name="connsiteX1" fmla="*/ 6984777 w 6984777"/>
              <a:gd name="connsiteY1" fmla="*/ 0 h 498335"/>
              <a:gd name="connsiteX2" fmla="*/ 6984777 w 6984777"/>
              <a:gd name="connsiteY2" fmla="*/ 498335 h 498335"/>
              <a:gd name="connsiteX3" fmla="*/ 0 w 6984777"/>
              <a:gd name="connsiteY3" fmla="*/ 498335 h 498335"/>
              <a:gd name="connsiteX4" fmla="*/ 0 w 6984777"/>
              <a:gd name="connsiteY4" fmla="*/ 0 h 498335"/>
              <a:gd name="connsiteX0-1" fmla="*/ 0 w 6984777"/>
              <a:gd name="connsiteY0-2" fmla="*/ 0 h 498335"/>
              <a:gd name="connsiteX1-3" fmla="*/ 6984777 w 6984777"/>
              <a:gd name="connsiteY1-4" fmla="*/ 0 h 498335"/>
              <a:gd name="connsiteX2-5" fmla="*/ 6322861 w 6984777"/>
              <a:gd name="connsiteY2-6" fmla="*/ 498335 h 498335"/>
              <a:gd name="connsiteX3-7" fmla="*/ 0 w 6984777"/>
              <a:gd name="connsiteY3-8" fmla="*/ 498335 h 498335"/>
              <a:gd name="connsiteX4-9" fmla="*/ 0 w 6984777"/>
              <a:gd name="connsiteY4-10" fmla="*/ 0 h 498335"/>
              <a:gd name="connsiteX0-11" fmla="*/ 0 w 6984777"/>
              <a:gd name="connsiteY0-12" fmla="*/ 0 h 498335"/>
              <a:gd name="connsiteX1-13" fmla="*/ 6984777 w 6984777"/>
              <a:gd name="connsiteY1-14" fmla="*/ 0 h 498335"/>
              <a:gd name="connsiteX2-15" fmla="*/ 6513056 w 6984777"/>
              <a:gd name="connsiteY2-16" fmla="*/ 491019 h 498335"/>
              <a:gd name="connsiteX3-17" fmla="*/ 0 w 6984777"/>
              <a:gd name="connsiteY3-18" fmla="*/ 498335 h 498335"/>
              <a:gd name="connsiteX4-19" fmla="*/ 0 w 6984777"/>
              <a:gd name="connsiteY4-20" fmla="*/ 0 h 4983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84777" h="498335">
                <a:moveTo>
                  <a:pt x="0" y="0"/>
                </a:moveTo>
                <a:lnTo>
                  <a:pt x="6984777" y="0"/>
                </a:lnTo>
                <a:lnTo>
                  <a:pt x="6513056" y="491019"/>
                </a:lnTo>
                <a:lnTo>
                  <a:pt x="0" y="498335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85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流程图: 联系 33"/>
          <p:cNvSpPr/>
          <p:nvPr/>
        </p:nvSpPr>
        <p:spPr>
          <a:xfrm rot="16200000">
            <a:off x="6321001" y="4005065"/>
            <a:ext cx="72000" cy="72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45"/>
          <p:cNvSpPr txBox="1"/>
          <p:nvPr/>
        </p:nvSpPr>
        <p:spPr>
          <a:xfrm>
            <a:off x="5508104" y="463415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25.05</a:t>
            </a:r>
            <a:endParaRPr lang="zh-CN" altLang="en-US" sz="20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6" name="Rectangle 22"/>
          <p:cNvSpPr/>
          <p:nvPr>
            <p:custDataLst>
              <p:tags r:id="rId4"/>
            </p:custDataLst>
          </p:nvPr>
        </p:nvSpPr>
        <p:spPr bwMode="auto">
          <a:xfrm>
            <a:off x="5652120" y="1052738"/>
            <a:ext cx="34918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运行稳定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" name="文本框 45"/>
          <p:cNvSpPr txBox="1"/>
          <p:nvPr/>
        </p:nvSpPr>
        <p:spPr>
          <a:xfrm>
            <a:off x="7308304" y="463415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25.08</a:t>
            </a:r>
            <a:endParaRPr lang="zh-CN" altLang="en-US" sz="20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652120" y="4077065"/>
            <a:ext cx="0" cy="55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87991" y="1815237"/>
            <a:ext cx="8428875" cy="257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16-17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日直线主振频率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变化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电平监测到部分相位异常：据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观察有人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站在中控到直线间参考线管道上施工作业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，电锤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等剧烈振动导致接收的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571.2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MHz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参考信号产生畸变谐波，进而影响倍频和放大的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2856 MHz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，导致下游低电平系统信号畸变和锁相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失误，后已恢复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开放日后发现直线主振频率变了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 kHz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，导致直线状态变化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，调回频率后直线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恢复；为此，将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直线主振信号源（是德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N5181B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）频率调节位默认挪到了最后一位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0.001Hz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，减少勿碰影响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5589240"/>
            <a:ext cx="7890178" cy="416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更换了直线（和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PWFA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共同）主振为罗德的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SMA100B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668344" y="5034268"/>
            <a:ext cx="0" cy="763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6393001" y="5797694"/>
            <a:ext cx="1275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739600" y="645333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*</a:t>
            </a:r>
            <a:r>
              <a:rPr lang="zh-CN" altLang="en-US" sz="1400" dirty="0"/>
              <a:t>马新朋提供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0"/>
    </mc:Choice>
    <mc:Fallback xmlns="">
      <p:transition spd="slow" advTm="1678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/>
          <p:nvPr>
            <p:custDataLst>
              <p:tags r:id="rId2"/>
            </p:custDataLst>
          </p:nvPr>
        </p:nvSpPr>
        <p:spPr bwMode="auto">
          <a:xfrm>
            <a:off x="2483768" y="1062262"/>
            <a:ext cx="348202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微波功率采集与传输系统</a:t>
            </a:r>
          </a:p>
        </p:txBody>
      </p:sp>
      <p:sp>
        <p:nvSpPr>
          <p:cNvPr id="4" name="Rectangle 22"/>
          <p:cNvSpPr/>
          <p:nvPr>
            <p:custDataLst>
              <p:tags r:id="rId3"/>
            </p:custDataLst>
          </p:nvPr>
        </p:nvSpPr>
        <p:spPr bwMode="auto">
          <a:xfrm>
            <a:off x="0" y="1062262"/>
            <a:ext cx="5436096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9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波导类元器件</a:t>
            </a:r>
            <a:endParaRPr lang="en-US" altLang="zh-CN" sz="29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4"/>
            </p:custDataLst>
          </p:nvPr>
        </p:nvSpPr>
        <p:spPr bwMode="auto">
          <a:xfrm>
            <a:off x="5652120" y="1052738"/>
            <a:ext cx="34918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运行稳定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105533" y="1772816"/>
            <a:ext cx="5714939" cy="456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9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K12</a:t>
            </a: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速调管更换 </a:t>
            </a:r>
            <a:r>
              <a:rPr lang="en-US" altLang="zh-CN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频繁反射保护问题排查</a:t>
            </a:r>
            <a:endParaRPr lang="en-US" altLang="zh-CN" sz="20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25.02.17~19 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K12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在运行时能稳定工作的功率点越来越低，被迫更换速调管（日本管→国产管）</a:t>
            </a:r>
            <a:endParaRPr lang="en-US" altLang="zh-CN" sz="1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判断是旧速调管已严重损坏的陶瓷窗面导致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2000" b="0" dirty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新速调管上线后</a:t>
            </a: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“频繁反射保护”现象依然</a:t>
            </a:r>
            <a:r>
              <a:rPr lang="zh-CN" altLang="en-US" sz="2000" b="0" dirty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endParaRPr lang="en-US" altLang="zh-CN" sz="20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经过对速调管工作点、能量倍增器工作点、耦合器波形、整体红外温度、真空情况、固态放大器与隔离器等的排查，判断反射来自隧道内，但隧道内的真空计与泵电流曲线平稳，</a:t>
            </a: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两者不符！</a:t>
            </a:r>
            <a:endParaRPr lang="en-US" altLang="zh-CN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最终在更改功率计采样相关设置后，现象消失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2"/>
          <p:cNvSpPr/>
          <p:nvPr>
            <p:custDataLst>
              <p:tags r:id="rId5"/>
            </p:custDataLst>
          </p:nvPr>
        </p:nvSpPr>
        <p:spPr bwMode="auto">
          <a:xfrm>
            <a:off x="1043608" y="6252318"/>
            <a:ext cx="1800200" cy="292683"/>
          </a:xfrm>
          <a:custGeom>
            <a:avLst/>
            <a:gdLst>
              <a:gd name="connsiteX0" fmla="*/ 0 w 1368152"/>
              <a:gd name="connsiteY0" fmla="*/ 0 h 324000"/>
              <a:gd name="connsiteX1" fmla="*/ 1368152 w 1368152"/>
              <a:gd name="connsiteY1" fmla="*/ 0 h 324000"/>
              <a:gd name="connsiteX2" fmla="*/ 1368152 w 1368152"/>
              <a:gd name="connsiteY2" fmla="*/ 324000 h 324000"/>
              <a:gd name="connsiteX3" fmla="*/ 0 w 1368152"/>
              <a:gd name="connsiteY3" fmla="*/ 324000 h 324000"/>
              <a:gd name="connsiteX4" fmla="*/ 0 w 1368152"/>
              <a:gd name="connsiteY4" fmla="*/ 0 h 324000"/>
              <a:gd name="connsiteX0-1" fmla="*/ 0 w 1368152"/>
              <a:gd name="connsiteY0-2" fmla="*/ 0 h 324000"/>
              <a:gd name="connsiteX1-3" fmla="*/ 1368152 w 1368152"/>
              <a:gd name="connsiteY1-4" fmla="*/ 0 h 324000"/>
              <a:gd name="connsiteX2-5" fmla="*/ 1368152 w 1368152"/>
              <a:gd name="connsiteY2-6" fmla="*/ 324000 h 324000"/>
              <a:gd name="connsiteX3-7" fmla="*/ 279400 w 1368152"/>
              <a:gd name="connsiteY3-8" fmla="*/ 324000 h 324000"/>
              <a:gd name="connsiteX4-9" fmla="*/ 0 w 1368152"/>
              <a:gd name="connsiteY4-10" fmla="*/ 0 h 324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68152" h="324000">
                <a:moveTo>
                  <a:pt x="0" y="0"/>
                </a:moveTo>
                <a:lnTo>
                  <a:pt x="1368152" y="0"/>
                </a:lnTo>
                <a:lnTo>
                  <a:pt x="1368152" y="324000"/>
                </a:lnTo>
                <a:lnTo>
                  <a:pt x="279400" y="324000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1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K12</a:t>
            </a:r>
            <a:r>
              <a:rPr lang="zh-CN" altLang="en-US" sz="14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速调管及窗面</a:t>
            </a:r>
            <a:endParaRPr lang="en-US" sz="1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514" y="4681342"/>
            <a:ext cx="2614544" cy="153721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848" y="1772816"/>
            <a:ext cx="1733151" cy="222948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6243" y="2132856"/>
            <a:ext cx="1053814" cy="250393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0"/>
    </mc:Choice>
    <mc:Fallback xmlns="">
      <p:transition spd="slow" advTm="1678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5868144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        功率计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5317604" y="1052738"/>
            <a:ext cx="3843858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  <a:gd name="connsiteX0-11" fmla="*/ 0 w 4996820"/>
              <a:gd name="connsiteY0-12" fmla="*/ 0 h 585589"/>
              <a:gd name="connsiteX1-13" fmla="*/ 4996820 w 4996820"/>
              <a:gd name="connsiteY1-14" fmla="*/ 9525 h 585589"/>
              <a:gd name="connsiteX2-15" fmla="*/ 4996820 w 4996820"/>
              <a:gd name="connsiteY2-16" fmla="*/ 585589 h 585589"/>
              <a:gd name="connsiteX3-17" fmla="*/ 790565 w 4996820"/>
              <a:gd name="connsiteY3-18" fmla="*/ 585589 h 585589"/>
              <a:gd name="connsiteX4-19" fmla="*/ 0 w 4996820"/>
              <a:gd name="connsiteY4-20" fmla="*/ 0 h 585589"/>
              <a:gd name="connsiteX0-21" fmla="*/ 0 w 4996820"/>
              <a:gd name="connsiteY0-22" fmla="*/ 0 h 585589"/>
              <a:gd name="connsiteX1-23" fmla="*/ 4996820 w 4996820"/>
              <a:gd name="connsiteY1-24" fmla="*/ 9525 h 585589"/>
              <a:gd name="connsiteX2-25" fmla="*/ 4996820 w 4996820"/>
              <a:gd name="connsiteY2-26" fmla="*/ 585589 h 585589"/>
              <a:gd name="connsiteX3-27" fmla="*/ 827711 w 4996820"/>
              <a:gd name="connsiteY3-28" fmla="*/ 585589 h 585589"/>
              <a:gd name="connsiteX4-29" fmla="*/ 0 w 4996820"/>
              <a:gd name="connsiteY4-3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96820" h="585589">
                <a:moveTo>
                  <a:pt x="0" y="0"/>
                </a:moveTo>
                <a:lnTo>
                  <a:pt x="4996820" y="9525"/>
                </a:lnTo>
                <a:lnTo>
                  <a:pt x="4996820" y="585589"/>
                </a:lnTo>
                <a:lnTo>
                  <a:pt x="827711" y="585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运行稳定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19672" y="3717032"/>
            <a:ext cx="6418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94C949"/>
                </a:solidFill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运行（次谐波固放输出功率监测）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3600" b="1" dirty="0" smtClean="0">
                <a:solidFill>
                  <a:srgbClr val="94C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合格备件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3600" b="1" dirty="0">
                <a:solidFill>
                  <a:srgbClr val="94C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故障       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连续</a:t>
            </a:r>
            <a:r>
              <a:rPr lang="en-US" altLang="zh-CN" sz="3600" b="1" dirty="0">
                <a:solidFill>
                  <a:srgbClr val="94C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年无故障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endParaRPr lang="en-US" altLang="zh-CN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3600" b="1" dirty="0">
                <a:solidFill>
                  <a:srgbClr val="94C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台数字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检波国产功率计，自转至次谐波处使用以来运行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良好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09681"/>
              </p:ext>
            </p:extLst>
          </p:nvPr>
        </p:nvGraphicFramePr>
        <p:xfrm>
          <a:off x="611560" y="1772816"/>
          <a:ext cx="78488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9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97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97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1323"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2021-2022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2022-2023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2023-2024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2024-2025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3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返修台次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3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返修次数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3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功率计更换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3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故障台次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67643" y="260986"/>
            <a:ext cx="7549225" cy="529596"/>
          </a:xfrm>
        </p:spPr>
        <p:txBody>
          <a:bodyPr/>
          <a:lstStyle/>
          <a:p>
            <a:r>
              <a:rPr lang="zh-CN" altLang="en-US" dirty="0"/>
              <a:t>微波功率采集与传输系统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9"/>
    </mc:Choice>
    <mc:Fallback xmlns="">
      <p:transition spd="slow" advTm="427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5868144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</a:t>
            </a:r>
            <a:r>
              <a:rPr lang="zh-CN" altLang="en-US" sz="30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速调管陶瓷窗打火观测子系统</a:t>
            </a:r>
            <a:endParaRPr lang="en-US" sz="30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5317604" y="1052738"/>
            <a:ext cx="3843858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  <a:gd name="connsiteX0-11" fmla="*/ 0 w 4996820"/>
              <a:gd name="connsiteY0-12" fmla="*/ 0 h 585589"/>
              <a:gd name="connsiteX1-13" fmla="*/ 4996820 w 4996820"/>
              <a:gd name="connsiteY1-14" fmla="*/ 9525 h 585589"/>
              <a:gd name="connsiteX2-15" fmla="*/ 4996820 w 4996820"/>
              <a:gd name="connsiteY2-16" fmla="*/ 585589 h 585589"/>
              <a:gd name="connsiteX3-17" fmla="*/ 790565 w 4996820"/>
              <a:gd name="connsiteY3-18" fmla="*/ 585589 h 585589"/>
              <a:gd name="connsiteX4-19" fmla="*/ 0 w 4996820"/>
              <a:gd name="connsiteY4-20" fmla="*/ 0 h 585589"/>
              <a:gd name="connsiteX0-21" fmla="*/ 0 w 4996820"/>
              <a:gd name="connsiteY0-22" fmla="*/ 0 h 585589"/>
              <a:gd name="connsiteX1-23" fmla="*/ 4996820 w 4996820"/>
              <a:gd name="connsiteY1-24" fmla="*/ 9525 h 585589"/>
              <a:gd name="connsiteX2-25" fmla="*/ 4996820 w 4996820"/>
              <a:gd name="connsiteY2-26" fmla="*/ 585589 h 585589"/>
              <a:gd name="connsiteX3-27" fmla="*/ 827711 w 4996820"/>
              <a:gd name="connsiteY3-28" fmla="*/ 585589 h 585589"/>
              <a:gd name="connsiteX4-29" fmla="*/ 0 w 4996820"/>
              <a:gd name="connsiteY4-3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96820" h="585589">
                <a:moveTo>
                  <a:pt x="0" y="0"/>
                </a:moveTo>
                <a:lnTo>
                  <a:pt x="4996820" y="9525"/>
                </a:lnTo>
                <a:lnTo>
                  <a:pt x="4996820" y="585589"/>
                </a:lnTo>
                <a:lnTo>
                  <a:pt x="827711" y="585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4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陶瓷窗常规保护手段</a:t>
            </a:r>
            <a:endParaRPr lang="en-US" sz="24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7544" y="1867944"/>
            <a:ext cx="2045221" cy="2425152"/>
            <a:chOff x="323528" y="1847903"/>
            <a:chExt cx="2261245" cy="2569168"/>
          </a:xfrm>
        </p:grpSpPr>
        <p:pic>
          <p:nvPicPr>
            <p:cNvPr id="3074" name="图片 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3528" y="1847903"/>
              <a:ext cx="2232248" cy="2316257"/>
            </a:xfrm>
            <a:prstGeom prst="rect">
              <a:avLst/>
            </a:prstGeom>
            <a:noFill/>
            <a:ln w="28575">
              <a:solidFill>
                <a:srgbClr val="94C9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2"/>
            <p:cNvSpPr/>
            <p:nvPr>
              <p:custDataLst>
                <p:tags r:id="rId5"/>
              </p:custDataLst>
            </p:nvPr>
          </p:nvSpPr>
          <p:spPr bwMode="auto">
            <a:xfrm>
              <a:off x="1396638" y="4164160"/>
              <a:ext cx="1188135" cy="252911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C949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zh-CN" altLang="en-US" sz="12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系统示意图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45262" y="1821712"/>
            <a:ext cx="2103400" cy="2393797"/>
            <a:chOff x="2951609" y="1878777"/>
            <a:chExt cx="1695450" cy="1908436"/>
          </a:xfrm>
        </p:grpSpPr>
        <p:pic>
          <p:nvPicPr>
            <p:cNvPr id="3075" name="图片 5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951609" y="1878777"/>
              <a:ext cx="1695450" cy="1676400"/>
            </a:xfrm>
            <a:prstGeom prst="rect">
              <a:avLst/>
            </a:prstGeom>
            <a:noFill/>
            <a:ln w="28575">
              <a:solidFill>
                <a:srgbClr val="94C9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22"/>
            <p:cNvSpPr/>
            <p:nvPr>
              <p:custDataLst>
                <p:tags r:id="rId4"/>
              </p:custDataLst>
            </p:nvPr>
          </p:nvSpPr>
          <p:spPr bwMode="auto">
            <a:xfrm>
              <a:off x="3059832" y="3581832"/>
              <a:ext cx="1587227" cy="205381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C949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zh-CN" altLang="en-US" sz="12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观察窗与光纤安装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32536" y="2379738"/>
            <a:ext cx="3470707" cy="1541823"/>
            <a:chOff x="5188074" y="1845939"/>
            <a:chExt cx="3470707" cy="1541823"/>
          </a:xfrm>
        </p:grpSpPr>
        <p:pic>
          <p:nvPicPr>
            <p:cNvPr id="3076" name="图片 7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188074" y="1845939"/>
              <a:ext cx="3466729" cy="1288912"/>
            </a:xfrm>
            <a:prstGeom prst="rect">
              <a:avLst/>
            </a:prstGeom>
            <a:noFill/>
            <a:ln w="28575">
              <a:solidFill>
                <a:srgbClr val="94C9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22"/>
            <p:cNvSpPr/>
            <p:nvPr>
              <p:custDataLst>
                <p:tags r:id="rId3"/>
              </p:custDataLst>
            </p:nvPr>
          </p:nvSpPr>
          <p:spPr bwMode="auto">
            <a:xfrm>
              <a:off x="7071554" y="3134851"/>
              <a:ext cx="1587227" cy="252911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C949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zh-CN" altLang="en-US" sz="12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在线的</a:t>
              </a:r>
              <a:r>
                <a:rPr lang="en-US" altLang="zh-CN" sz="12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ARC</a:t>
              </a:r>
              <a:r>
                <a:rPr lang="zh-CN" altLang="en-US" sz="12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探测器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95538" y="4486134"/>
            <a:ext cx="8425134" cy="218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11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12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zh-CN" altLang="en-US" sz="24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运行情况</a:t>
            </a:r>
            <a:endParaRPr lang="en-US" altLang="zh-CN" sz="2400" b="0" dirty="0">
              <a:solidFill>
                <a:srgbClr val="558E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投入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年来可靠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稳定，已成为新装速调管陶瓷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窗的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常规保护手段之一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为保护新装速调管输出陶瓷窗发挥了重要作用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因采购成本较高，目前维持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台（套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67643" y="260986"/>
            <a:ext cx="7549225" cy="529596"/>
          </a:xfrm>
        </p:spPr>
        <p:txBody>
          <a:bodyPr/>
          <a:lstStyle/>
          <a:p>
            <a:r>
              <a:rPr lang="zh-CN" altLang="en-US" dirty="0"/>
              <a:t>微波功率采集与传输系统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9"/>
    </mc:Choice>
    <mc:Fallback xmlns="">
      <p:transition spd="slow" advTm="4279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低电平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259632" y="4149080"/>
            <a:ext cx="6984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 smtClean="0">
                <a:solidFill>
                  <a:srgbClr val="8E499C"/>
                </a:solidFill>
              </a:rPr>
              <a:t>66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设备在运行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4000" b="1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软硬件故障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120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本年度仅运行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个月（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5-7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目前已全部替换为数字低电平相控（共计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5868144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      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低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电平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系统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5" name="Rectangle 22"/>
          <p:cNvSpPr/>
          <p:nvPr>
            <p:custDataLst>
              <p:tags r:id="rId2"/>
            </p:custDataLst>
          </p:nvPr>
        </p:nvSpPr>
        <p:spPr bwMode="auto">
          <a:xfrm>
            <a:off x="5317604" y="1052738"/>
            <a:ext cx="3843858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  <a:gd name="connsiteX0-11" fmla="*/ 0 w 4996820"/>
              <a:gd name="connsiteY0-12" fmla="*/ 0 h 585589"/>
              <a:gd name="connsiteX1-13" fmla="*/ 4996820 w 4996820"/>
              <a:gd name="connsiteY1-14" fmla="*/ 9525 h 585589"/>
              <a:gd name="connsiteX2-15" fmla="*/ 4996820 w 4996820"/>
              <a:gd name="connsiteY2-16" fmla="*/ 585589 h 585589"/>
              <a:gd name="connsiteX3-17" fmla="*/ 790565 w 4996820"/>
              <a:gd name="connsiteY3-18" fmla="*/ 585589 h 585589"/>
              <a:gd name="connsiteX4-19" fmla="*/ 0 w 4996820"/>
              <a:gd name="connsiteY4-20" fmla="*/ 0 h 585589"/>
              <a:gd name="connsiteX0-21" fmla="*/ 0 w 4996820"/>
              <a:gd name="connsiteY0-22" fmla="*/ 0 h 585589"/>
              <a:gd name="connsiteX1-23" fmla="*/ 4996820 w 4996820"/>
              <a:gd name="connsiteY1-24" fmla="*/ 9525 h 585589"/>
              <a:gd name="connsiteX2-25" fmla="*/ 4996820 w 4996820"/>
              <a:gd name="connsiteY2-26" fmla="*/ 585589 h 585589"/>
              <a:gd name="connsiteX3-27" fmla="*/ 827711 w 4996820"/>
              <a:gd name="connsiteY3-28" fmla="*/ 585589 h 585589"/>
              <a:gd name="connsiteX4-29" fmla="*/ 0 w 4996820"/>
              <a:gd name="connsiteY4-3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96820" h="585589">
                <a:moveTo>
                  <a:pt x="0" y="0"/>
                </a:moveTo>
                <a:lnTo>
                  <a:pt x="4996820" y="9525"/>
                </a:lnTo>
                <a:lnTo>
                  <a:pt x="4996820" y="585589"/>
                </a:lnTo>
                <a:lnTo>
                  <a:pt x="827711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运行稳定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64342"/>
              </p:ext>
            </p:extLst>
          </p:nvPr>
        </p:nvGraphicFramePr>
        <p:xfrm>
          <a:off x="395536" y="1772816"/>
          <a:ext cx="8449320" cy="231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05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0791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2021-2022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2022-2023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2023-2024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2024-2025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7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总相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/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软件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工</a:t>
                      </a:r>
                      <a:r>
                        <a:rPr lang="zh-CN" altLang="en-US" dirty="0"/>
                        <a:t>控机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7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PAD+I</a:t>
                      </a:r>
                      <a:r>
                        <a:rPr lang="el-GR" altLang="zh-CN" dirty="0" smtClean="0"/>
                        <a:t>Φ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zh-CN" altLang="en-US" dirty="0" smtClean="0"/>
                        <a:t>（旧相控）</a:t>
                      </a:r>
                      <a:endParaRPr lang="en-US" altLang="zh-CN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or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低电平机箱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射频前端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固放（新相控）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9"/>
    </mc:Choice>
    <mc:Fallback xmlns="">
      <p:transition spd="slow" advTm="4279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低电平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12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5868144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</a:t>
            </a:r>
            <a:r>
              <a:rPr lang="en-US" altLang="zh-CN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低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电平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系统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主要故障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5" name="Rectangle 22"/>
          <p:cNvSpPr/>
          <p:nvPr>
            <p:custDataLst>
              <p:tags r:id="rId2"/>
            </p:custDataLst>
          </p:nvPr>
        </p:nvSpPr>
        <p:spPr bwMode="auto">
          <a:xfrm>
            <a:off x="5317604" y="1052738"/>
            <a:ext cx="3843858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  <a:gd name="connsiteX0-11" fmla="*/ 0 w 4996820"/>
              <a:gd name="connsiteY0-12" fmla="*/ 0 h 585589"/>
              <a:gd name="connsiteX1-13" fmla="*/ 4996820 w 4996820"/>
              <a:gd name="connsiteY1-14" fmla="*/ 9525 h 585589"/>
              <a:gd name="connsiteX2-15" fmla="*/ 4996820 w 4996820"/>
              <a:gd name="connsiteY2-16" fmla="*/ 585589 h 585589"/>
              <a:gd name="connsiteX3-17" fmla="*/ 790565 w 4996820"/>
              <a:gd name="connsiteY3-18" fmla="*/ 585589 h 585589"/>
              <a:gd name="connsiteX4-19" fmla="*/ 0 w 4996820"/>
              <a:gd name="connsiteY4-20" fmla="*/ 0 h 585589"/>
              <a:gd name="connsiteX0-21" fmla="*/ 0 w 4996820"/>
              <a:gd name="connsiteY0-22" fmla="*/ 0 h 585589"/>
              <a:gd name="connsiteX1-23" fmla="*/ 4996820 w 4996820"/>
              <a:gd name="connsiteY1-24" fmla="*/ 9525 h 585589"/>
              <a:gd name="connsiteX2-25" fmla="*/ 4996820 w 4996820"/>
              <a:gd name="connsiteY2-26" fmla="*/ 585589 h 585589"/>
              <a:gd name="connsiteX3-27" fmla="*/ 827711 w 4996820"/>
              <a:gd name="connsiteY3-28" fmla="*/ 585589 h 585589"/>
              <a:gd name="connsiteX4-29" fmla="*/ 0 w 4996820"/>
              <a:gd name="connsiteY4-3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96820" h="585589">
                <a:moveTo>
                  <a:pt x="0" y="0"/>
                </a:moveTo>
                <a:lnTo>
                  <a:pt x="4996820" y="9525"/>
                </a:lnTo>
                <a:lnTo>
                  <a:pt x="4996820" y="585589"/>
                </a:lnTo>
                <a:lnTo>
                  <a:pt x="827711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排查处理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" name="内容占位符 1"/>
          <p:cNvSpPr txBox="1"/>
          <p:nvPr/>
        </p:nvSpPr>
        <p:spPr>
          <a:xfrm>
            <a:off x="107504" y="1772816"/>
            <a:ext cx="8928992" cy="4884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algn="just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58ED5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本轮运行没有故障处理</a:t>
            </a:r>
            <a:endParaRPr lang="en-US" altLang="zh-CN" sz="1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9"/>
    </mc:Choice>
    <mc:Fallback xmlns="">
      <p:transition spd="slow" advTm="4279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低电平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12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5868144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低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电平</a:t>
            </a:r>
            <a:r>
              <a:rPr lang="zh-CN" altLang="en-US" sz="32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系统升级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改造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5" name="Rectangle 22"/>
          <p:cNvSpPr/>
          <p:nvPr>
            <p:custDataLst>
              <p:tags r:id="rId2"/>
            </p:custDataLst>
          </p:nvPr>
        </p:nvSpPr>
        <p:spPr bwMode="auto">
          <a:xfrm>
            <a:off x="5317604" y="1052738"/>
            <a:ext cx="3843858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  <a:gd name="connsiteX0-11" fmla="*/ 0 w 4996820"/>
              <a:gd name="connsiteY0-12" fmla="*/ 0 h 585589"/>
              <a:gd name="connsiteX1-13" fmla="*/ 4996820 w 4996820"/>
              <a:gd name="connsiteY1-14" fmla="*/ 9525 h 585589"/>
              <a:gd name="connsiteX2-15" fmla="*/ 4996820 w 4996820"/>
              <a:gd name="connsiteY2-16" fmla="*/ 585589 h 585589"/>
              <a:gd name="connsiteX3-17" fmla="*/ 790565 w 4996820"/>
              <a:gd name="connsiteY3-18" fmla="*/ 585589 h 585589"/>
              <a:gd name="connsiteX4-19" fmla="*/ 0 w 4996820"/>
              <a:gd name="connsiteY4-20" fmla="*/ 0 h 585589"/>
              <a:gd name="connsiteX0-21" fmla="*/ 0 w 4996820"/>
              <a:gd name="connsiteY0-22" fmla="*/ 0 h 585589"/>
              <a:gd name="connsiteX1-23" fmla="*/ 4996820 w 4996820"/>
              <a:gd name="connsiteY1-24" fmla="*/ 9525 h 585589"/>
              <a:gd name="connsiteX2-25" fmla="*/ 4996820 w 4996820"/>
              <a:gd name="connsiteY2-26" fmla="*/ 585589 h 585589"/>
              <a:gd name="connsiteX3-27" fmla="*/ 827711 w 4996820"/>
              <a:gd name="connsiteY3-28" fmla="*/ 585589 h 585589"/>
              <a:gd name="connsiteX4-29" fmla="*/ 0 w 4996820"/>
              <a:gd name="connsiteY4-3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96820" h="585589">
                <a:moveTo>
                  <a:pt x="0" y="0"/>
                </a:moveTo>
                <a:lnTo>
                  <a:pt x="4996820" y="9525"/>
                </a:lnTo>
                <a:lnTo>
                  <a:pt x="4996820" y="585589"/>
                </a:lnTo>
                <a:lnTo>
                  <a:pt x="827711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性能提升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251520" y="1700808"/>
            <a:ext cx="8784976" cy="1800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anose="05000000000000000000" pitchFamily="2" charset="2"/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marL="174625" indent="-174625"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558ED5"/>
              </a:buClr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</a:rPr>
              <a:t>完成</a:t>
            </a:r>
            <a:r>
              <a:rPr lang="zh-CN" altLang="en-US" sz="2000" dirty="0">
                <a:solidFill>
                  <a:schemeClr val="tx1"/>
                </a:solidFill>
              </a:rPr>
              <a:t>全部</a:t>
            </a:r>
            <a:r>
              <a:rPr lang="en-US" altLang="zh-CN" sz="2000" dirty="0">
                <a:solidFill>
                  <a:schemeClr val="tx1"/>
                </a:solidFill>
              </a:rPr>
              <a:t>22</a:t>
            </a:r>
            <a:r>
              <a:rPr lang="zh-CN" altLang="en-US" sz="2000" dirty="0">
                <a:solidFill>
                  <a:schemeClr val="tx1"/>
                </a:solidFill>
              </a:rPr>
              <a:t>套数字低电平升级</a:t>
            </a:r>
            <a:r>
              <a:rPr lang="zh-CN" altLang="en-US" sz="2000" dirty="0" smtClean="0">
                <a:solidFill>
                  <a:schemeClr val="tx1"/>
                </a:solidFill>
              </a:rPr>
              <a:t>改造（</a:t>
            </a:r>
            <a:r>
              <a:rPr lang="en-US" altLang="zh-CN" sz="2000" dirty="0" smtClean="0">
                <a:solidFill>
                  <a:schemeClr val="tx1"/>
                </a:solidFill>
              </a:rPr>
              <a:t>2024</a:t>
            </a:r>
            <a:r>
              <a:rPr lang="zh-CN" altLang="en-US" sz="2000" dirty="0" smtClean="0">
                <a:solidFill>
                  <a:schemeClr val="tx1"/>
                </a:solidFill>
              </a:rPr>
              <a:t>年改造</a:t>
            </a:r>
            <a:r>
              <a:rPr lang="en-US" altLang="zh-CN" sz="2000" dirty="0" smtClean="0">
                <a:solidFill>
                  <a:schemeClr val="tx1"/>
                </a:solidFill>
              </a:rPr>
              <a:t>9</a:t>
            </a:r>
            <a:r>
              <a:rPr lang="zh-CN" altLang="en-US" sz="2000" dirty="0" smtClean="0">
                <a:solidFill>
                  <a:schemeClr val="tx1"/>
                </a:solidFill>
              </a:rPr>
              <a:t>套</a:t>
            </a:r>
            <a:r>
              <a:rPr lang="en-US" altLang="zh-CN" sz="2000" dirty="0" smtClean="0">
                <a:solidFill>
                  <a:schemeClr val="tx1"/>
                </a:solidFill>
              </a:rPr>
              <a:t>+</a:t>
            </a:r>
            <a:r>
              <a:rPr lang="zh-CN" altLang="en-US" sz="2000" dirty="0" smtClean="0">
                <a:solidFill>
                  <a:schemeClr val="tx1"/>
                </a:solidFill>
              </a:rPr>
              <a:t>新增</a:t>
            </a:r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</a:rPr>
              <a:t>套）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8001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558ED5"/>
              </a:buClr>
              <a:buFont typeface="微软雅黑" panose="020B0503020204020204" pitchFamily="34" charset="-122"/>
              <a:buChar char="–"/>
              <a:defRPr/>
            </a:pPr>
            <a:r>
              <a:rPr lang="zh-CN" altLang="en-US" sz="1800" dirty="0"/>
              <a:t>设备安装与调试，线</a:t>
            </a:r>
            <a:r>
              <a:rPr lang="zh-CN" altLang="en-US" sz="1800" dirty="0" smtClean="0"/>
              <a:t>缆</a:t>
            </a:r>
            <a:r>
              <a:rPr lang="zh-CN" altLang="en-US" sz="1800" dirty="0"/>
              <a:t>与</a:t>
            </a:r>
            <a:r>
              <a:rPr lang="zh-CN" altLang="en-US" sz="1800" dirty="0" smtClean="0"/>
              <a:t>器件</a:t>
            </a:r>
            <a:r>
              <a:rPr lang="zh-CN" altLang="en-US" sz="1800" dirty="0"/>
              <a:t>标定，参数调试，控制精度优化</a:t>
            </a:r>
            <a:endParaRPr lang="en-US" altLang="zh-CN" sz="1800" dirty="0"/>
          </a:p>
          <a:p>
            <a:pPr marL="8001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558ED5"/>
              </a:buClr>
              <a:buFont typeface="微软雅黑" panose="020B0503020204020204" pitchFamily="34" charset="-122"/>
              <a:buChar char="–"/>
              <a:defRPr/>
            </a:pPr>
            <a:r>
              <a:rPr lang="zh-CN" altLang="en-US" sz="1800" dirty="0" smtClean="0"/>
              <a:t>新低电平相控稳定</a:t>
            </a:r>
            <a:r>
              <a:rPr lang="zh-CN" altLang="en-US" sz="1800" dirty="0"/>
              <a:t>运行，长时间</a:t>
            </a:r>
            <a:r>
              <a:rPr lang="zh-CN" altLang="en-US" sz="1800" dirty="0" smtClean="0"/>
              <a:t>运行的相位峰</a:t>
            </a:r>
            <a:r>
              <a:rPr lang="zh-CN" altLang="en-US" sz="1800" dirty="0"/>
              <a:t>峰值稳定度达到</a:t>
            </a:r>
            <a:r>
              <a:rPr lang="en-US" altLang="zh-CN" sz="1800" dirty="0"/>
              <a:t>±0.5°</a:t>
            </a:r>
            <a:r>
              <a:rPr lang="zh-CN" altLang="en-US" sz="1800" dirty="0"/>
              <a:t>，</a:t>
            </a:r>
            <a:r>
              <a:rPr lang="en-US" altLang="zh-CN" sz="1800" dirty="0"/>
              <a:t>RMS</a:t>
            </a:r>
            <a:r>
              <a:rPr lang="zh-CN" altLang="en-US" sz="1800" dirty="0"/>
              <a:t>值为</a:t>
            </a:r>
            <a:r>
              <a:rPr lang="en-US" altLang="zh-CN" sz="1800" dirty="0"/>
              <a:t>0.2°</a:t>
            </a:r>
            <a:r>
              <a:rPr lang="zh-CN" altLang="en-US" sz="1800" dirty="0"/>
              <a:t>，与原相控系统峰峰值</a:t>
            </a:r>
            <a:r>
              <a:rPr lang="en-US" altLang="zh-CN" sz="1800" dirty="0"/>
              <a:t>5°</a:t>
            </a:r>
            <a:r>
              <a:rPr lang="zh-CN" altLang="en-US" sz="1800" dirty="0"/>
              <a:t>相比，稳定度提升了</a:t>
            </a:r>
            <a:r>
              <a:rPr lang="en-US" altLang="zh-CN" sz="1800" dirty="0"/>
              <a:t>5</a:t>
            </a:r>
            <a:r>
              <a:rPr lang="zh-CN" altLang="en-US" sz="1800" dirty="0" smtClean="0"/>
              <a:t>倍</a:t>
            </a:r>
            <a:endParaRPr lang="en-US" altLang="zh-CN" sz="1800" dirty="0" smtClean="0"/>
          </a:p>
          <a:p>
            <a:pPr marL="8001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558ED5"/>
              </a:buClr>
              <a:buFont typeface="微软雅黑" panose="020B0503020204020204" pitchFamily="34" charset="-122"/>
              <a:buChar char="–"/>
              <a:defRPr/>
            </a:pPr>
            <a:r>
              <a:rPr lang="zh-CN" altLang="en-US" sz="1800" dirty="0" smtClean="0"/>
              <a:t>幅度</a:t>
            </a:r>
            <a:r>
              <a:rPr lang="zh-CN" altLang="en-US" sz="1800" dirty="0"/>
              <a:t>稳定度达到</a:t>
            </a:r>
            <a:r>
              <a:rPr lang="en-US" altLang="zh-CN" sz="1800" dirty="0"/>
              <a:t>RMS</a:t>
            </a:r>
            <a:r>
              <a:rPr lang="zh-CN" altLang="en-US" sz="1800" dirty="0"/>
              <a:t>值</a:t>
            </a:r>
            <a:r>
              <a:rPr lang="en-US" altLang="zh-CN" sz="1800" dirty="0"/>
              <a:t>1.5‰</a:t>
            </a:r>
            <a:r>
              <a:rPr lang="zh-CN" altLang="en-US" sz="1800" dirty="0"/>
              <a:t>，峰峰值</a:t>
            </a:r>
            <a:r>
              <a:rPr lang="en-US" altLang="zh-CN" sz="1800" dirty="0"/>
              <a:t>1.2</a:t>
            </a:r>
            <a:r>
              <a:rPr lang="zh-CN" altLang="en-US" sz="1800" dirty="0"/>
              <a:t>％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9D946E8-E1CC-4FA3-9BB7-BF9B7A34888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06072" y="3563782"/>
            <a:ext cx="4281951" cy="3001556"/>
          </a:xfrm>
          <a:prstGeom prst="rect">
            <a:avLst/>
          </a:prstGeom>
          <a:ln w="38100">
            <a:solidFill>
              <a:srgbClr val="9900FF"/>
            </a:solidFill>
          </a:ln>
        </p:spPr>
      </p:pic>
      <p:sp>
        <p:nvSpPr>
          <p:cNvPr id="22" name="文本框 21"/>
          <p:cNvSpPr txBox="1"/>
          <p:nvPr/>
        </p:nvSpPr>
        <p:spPr>
          <a:xfrm>
            <a:off x="7739600" y="6453338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*</a:t>
            </a:r>
            <a:r>
              <a:rPr lang="zh-CN" altLang="en-US" sz="1400" dirty="0" smtClean="0"/>
              <a:t>甘楠提供</a:t>
            </a:r>
            <a:endParaRPr lang="zh-CN" altLang="en-US" sz="1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4932038" y="3570794"/>
            <a:ext cx="3888433" cy="1406525"/>
            <a:chOff x="4932038" y="3570794"/>
            <a:chExt cx="3888433" cy="1406525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9937AC0B-7D11-4FF8-B8FA-5B7756A776BA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38" y="3570794"/>
              <a:ext cx="3888433" cy="1406525"/>
            </a:xfrm>
            <a:prstGeom prst="rect">
              <a:avLst/>
            </a:prstGeom>
            <a:noFill/>
            <a:ln w="38100">
              <a:solidFill>
                <a:srgbClr val="9900FF"/>
              </a:solidFill>
            </a:ln>
          </p:spPr>
        </p:pic>
        <p:sp>
          <p:nvSpPr>
            <p:cNvPr id="23" name="Rectangle 22"/>
            <p:cNvSpPr/>
            <p:nvPr>
              <p:custDataLst>
                <p:tags r:id="rId4"/>
              </p:custDataLst>
            </p:nvPr>
          </p:nvSpPr>
          <p:spPr bwMode="auto">
            <a:xfrm>
              <a:off x="6369148" y="3570794"/>
              <a:ext cx="2451323" cy="336414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FF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en-US" altLang="zh-CN" sz="12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22</a:t>
              </a:r>
              <a:r>
                <a:rPr lang="zh-CN" altLang="en-US" sz="12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台低电平相位长期稳定度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32037" y="5126803"/>
            <a:ext cx="3888433" cy="1289050"/>
            <a:chOff x="4932037" y="5126803"/>
            <a:chExt cx="3888433" cy="1289050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A499B903-BE49-4A8A-BB0C-9515E0CCB5A0}"/>
                </a:ext>
              </a:extLst>
            </p:cNvPr>
            <p:cNvPicPr/>
            <p:nvPr/>
          </p:nvPicPr>
          <p:blipFill rotWithShape="1">
            <a:blip r:embed="rId9"/>
            <a:srcRect l="172" t="852" b="706"/>
            <a:stretch/>
          </p:blipFill>
          <p:spPr bwMode="auto">
            <a:xfrm>
              <a:off x="4932037" y="5126803"/>
              <a:ext cx="3888433" cy="1289050"/>
            </a:xfrm>
            <a:prstGeom prst="rect">
              <a:avLst/>
            </a:prstGeom>
            <a:ln w="38100">
              <a:solidFill>
                <a:srgbClr val="9900FF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Rectangle 22"/>
            <p:cNvSpPr/>
            <p:nvPr>
              <p:custDataLst>
                <p:tags r:id="rId3"/>
              </p:custDataLst>
            </p:nvPr>
          </p:nvSpPr>
          <p:spPr bwMode="auto">
            <a:xfrm>
              <a:off x="7524328" y="5126803"/>
              <a:ext cx="1291024" cy="246413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FF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en-US" altLang="zh-CN" sz="12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K1</a:t>
              </a:r>
              <a:r>
                <a:rPr lang="zh-CN" altLang="en-US" sz="12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幅度稳定度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9"/>
    </mc:Choice>
    <mc:Fallback xmlns="">
      <p:transition spd="slow" advTm="4279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/>
          <p:nvPr>
            <p:custDataLst>
              <p:tags r:id="rId2"/>
            </p:custDataLst>
          </p:nvPr>
        </p:nvSpPr>
        <p:spPr bwMode="auto">
          <a:xfrm>
            <a:off x="2627784" y="1060743"/>
            <a:ext cx="3312368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次谐波系统</a:t>
            </a:r>
          </a:p>
        </p:txBody>
      </p:sp>
      <p:sp>
        <p:nvSpPr>
          <p:cNvPr id="4" name="Rectangle 22"/>
          <p:cNvSpPr/>
          <p:nvPr>
            <p:custDataLst>
              <p:tags r:id="rId3"/>
            </p:custDataLst>
          </p:nvPr>
        </p:nvSpPr>
        <p:spPr bwMode="auto">
          <a:xfrm>
            <a:off x="0" y="1062262"/>
            <a:ext cx="5436096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</a:t>
            </a:r>
            <a:r>
              <a:rPr lang="en-US" altLang="zh-CN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SHB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及其固态放大器</a:t>
            </a:r>
            <a:endParaRPr lang="en-US" altLang="zh-CN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4"/>
            </p:custDataLst>
          </p:nvPr>
        </p:nvSpPr>
        <p:spPr bwMode="auto">
          <a:xfrm>
            <a:off x="5652120" y="1052738"/>
            <a:ext cx="34918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运行维护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5536" y="1776416"/>
            <a:ext cx="8208912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7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2400" b="0" dirty="0" smtClean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本轮运行稳定，无故障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0"/>
    </mc:Choice>
    <mc:Fallback xmlns="">
      <p:transition spd="slow" advTm="1678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059832" y="1412776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运行总揽</a:t>
            </a: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059832" y="2636912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分项介绍</a:t>
            </a: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059832" y="3861048"/>
            <a:ext cx="40324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暑期检修</a:t>
            </a: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059832" y="5085184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下轮展望</a:t>
            </a: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1763690" y="879749"/>
            <a:ext cx="1317747" cy="2215991"/>
            <a:chOff x="332656" y="1525057"/>
            <a:chExt cx="1561667" cy="2721231"/>
          </a:xfrm>
          <a:solidFill>
            <a:srgbClr val="558ED5"/>
          </a:solidFill>
        </p:grpSpPr>
        <p:sp>
          <p:nvSpPr>
            <p:cNvPr id="14" name="矩形 13"/>
            <p:cNvSpPr>
              <a:spLocks noChangeAspect="1"/>
            </p:cNvSpPr>
            <p:nvPr/>
          </p:nvSpPr>
          <p:spPr>
            <a:xfrm>
              <a:off x="332656" y="2179762"/>
              <a:ext cx="1186906" cy="11521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09043" y="1525057"/>
              <a:ext cx="1385280" cy="27212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38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1</a:t>
              </a:r>
              <a:endParaRPr lang="zh-CN" altLang="en-US" sz="13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1763690" y="2229248"/>
            <a:ext cx="1165301" cy="1862048"/>
            <a:chOff x="332656" y="3511980"/>
            <a:chExt cx="1381004" cy="2286591"/>
          </a:xfrm>
        </p:grpSpPr>
        <p:sp>
          <p:nvSpPr>
            <p:cNvPr id="17" name="矩形 16"/>
            <p:cNvSpPr/>
            <p:nvPr/>
          </p:nvSpPr>
          <p:spPr>
            <a:xfrm>
              <a:off x="332656" y="4044380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2152" y="3511980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2</a:t>
              </a:r>
              <a:endParaRPr lang="zh-CN" altLang="en-US" sz="16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1763691" y="3409951"/>
            <a:ext cx="1165301" cy="1862048"/>
            <a:chOff x="310563" y="5596086"/>
            <a:chExt cx="1381004" cy="2286591"/>
          </a:xfrm>
        </p:grpSpPr>
        <p:sp>
          <p:nvSpPr>
            <p:cNvPr id="20" name="矩形 19"/>
            <p:cNvSpPr/>
            <p:nvPr/>
          </p:nvSpPr>
          <p:spPr>
            <a:xfrm>
              <a:off x="310563" y="6156176"/>
              <a:ext cx="1152128" cy="11521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00059" y="5596086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3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763689" y="4629389"/>
            <a:ext cx="1165302" cy="1862048"/>
            <a:chOff x="249793" y="7612310"/>
            <a:chExt cx="1381005" cy="2286592"/>
          </a:xfrm>
        </p:grpSpPr>
        <p:sp>
          <p:nvSpPr>
            <p:cNvPr id="23" name="矩形 22"/>
            <p:cNvSpPr/>
            <p:nvPr/>
          </p:nvSpPr>
          <p:spPr>
            <a:xfrm>
              <a:off x="249793" y="8172400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39290" y="7612310"/>
              <a:ext cx="1191508" cy="22865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4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38" y="6025636"/>
            <a:ext cx="1143000" cy="2762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83" y="4812127"/>
            <a:ext cx="1209675" cy="28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059832" y="1412776"/>
            <a:ext cx="40324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运行总览</a:t>
            </a: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059832" y="2636912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分项介绍</a:t>
            </a: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059832" y="3861048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暑期检修</a:t>
            </a: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059832" y="5085184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下轮展望</a:t>
            </a: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1763688" y="1077647"/>
            <a:ext cx="1098086" cy="1631216"/>
            <a:chOff x="332654" y="1768076"/>
            <a:chExt cx="1301346" cy="2003129"/>
          </a:xfrm>
          <a:solidFill>
            <a:srgbClr val="558ED5"/>
          </a:solidFill>
        </p:grpSpPr>
        <p:sp>
          <p:nvSpPr>
            <p:cNvPr id="14" name="矩形 13"/>
            <p:cNvSpPr>
              <a:spLocks noChangeAspect="1"/>
            </p:cNvSpPr>
            <p:nvPr/>
          </p:nvSpPr>
          <p:spPr>
            <a:xfrm>
              <a:off x="332654" y="2179614"/>
              <a:ext cx="1186906" cy="115212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69775" y="1768076"/>
              <a:ext cx="1064225" cy="20031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1</a:t>
              </a:r>
              <a:endParaRPr lang="zh-CN" altLang="en-US" sz="10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1763690" y="2229248"/>
            <a:ext cx="1165301" cy="1862048"/>
            <a:chOff x="332656" y="3511980"/>
            <a:chExt cx="1381004" cy="2286591"/>
          </a:xfrm>
        </p:grpSpPr>
        <p:sp>
          <p:nvSpPr>
            <p:cNvPr id="17" name="矩形 16"/>
            <p:cNvSpPr/>
            <p:nvPr/>
          </p:nvSpPr>
          <p:spPr>
            <a:xfrm>
              <a:off x="332656" y="4044380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2152" y="3511980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2</a:t>
              </a:r>
              <a:endParaRPr lang="zh-CN" altLang="en-US" sz="16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1763691" y="3409951"/>
            <a:ext cx="1165301" cy="1862048"/>
            <a:chOff x="310563" y="5596086"/>
            <a:chExt cx="1381004" cy="2286591"/>
          </a:xfrm>
        </p:grpSpPr>
        <p:sp>
          <p:nvSpPr>
            <p:cNvPr id="20" name="矩形 19"/>
            <p:cNvSpPr/>
            <p:nvPr/>
          </p:nvSpPr>
          <p:spPr>
            <a:xfrm>
              <a:off x="310563" y="6156176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00059" y="5596086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3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763689" y="4629389"/>
            <a:ext cx="1165302" cy="1862048"/>
            <a:chOff x="249793" y="7612310"/>
            <a:chExt cx="1381005" cy="2286592"/>
          </a:xfrm>
        </p:grpSpPr>
        <p:sp>
          <p:nvSpPr>
            <p:cNvPr id="23" name="矩形 22"/>
            <p:cNvSpPr/>
            <p:nvPr/>
          </p:nvSpPr>
          <p:spPr>
            <a:xfrm>
              <a:off x="249793" y="8172400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39290" y="7612310"/>
              <a:ext cx="1191508" cy="22865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4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38" y="6025636"/>
            <a:ext cx="1143000" cy="2762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83" y="4812127"/>
            <a:ext cx="1209675" cy="28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暑期检修</a:t>
            </a:r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波导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速调管等更换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2024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23850" y="1647853"/>
            <a:ext cx="839301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能量倍增器</a:t>
            </a:r>
            <a:endParaRPr lang="en-US" altLang="zh-CN" sz="20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K8A/K10/K12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台能量倍增器（含配套波导、支架、水冷、保温罩）</a:t>
            </a: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完成水冷恢复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完成保温罩、电缆等恢复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97924" y="3498063"/>
            <a:ext cx="7202468" cy="3171299"/>
            <a:chOff x="897924" y="3498061"/>
            <a:chExt cx="7202468" cy="3171299"/>
          </a:xfrm>
        </p:grpSpPr>
        <p:grpSp>
          <p:nvGrpSpPr>
            <p:cNvPr id="9" name="组合 8"/>
            <p:cNvGrpSpPr/>
            <p:nvPr/>
          </p:nvGrpSpPr>
          <p:grpSpPr>
            <a:xfrm>
              <a:off x="1547664" y="6300028"/>
              <a:ext cx="5864451" cy="369332"/>
              <a:chOff x="1846848" y="6312334"/>
              <a:chExt cx="5864451" cy="36933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846848" y="631233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K8A</a:t>
                </a:r>
                <a:endParaRPr lang="zh-CN" altLang="en-US" b="1" dirty="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499785" y="6312334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K10</a:t>
                </a:r>
                <a:endParaRPr lang="zh-CN" altLang="en-US" b="1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103440" y="6312334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K12</a:t>
                </a:r>
                <a:endParaRPr lang="zh-CN" altLang="en-US" b="1" dirty="0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7924" y="3498062"/>
              <a:ext cx="1945810" cy="280196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39582" y="3498062"/>
              <a:ext cx="1929896" cy="280196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30498" y="3498061"/>
              <a:ext cx="1969894" cy="28113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暑期检修</a:t>
            </a:r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波导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速调管等更换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2024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51520" y="1737390"/>
            <a:ext cx="237626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20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K6A/K12A</a:t>
            </a:r>
            <a:r>
              <a:rPr lang="zh-CN" altLang="en-US" sz="20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升能</a:t>
            </a:r>
            <a:endParaRPr lang="en-US" altLang="zh-CN" sz="20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K6A/K12A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两套升能安装、以及相应测试工作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同时更换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K6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能量倍增器上方漏水直波导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0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速调管</a:t>
            </a:r>
            <a:endParaRPr lang="en-US" altLang="zh-CN" sz="20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K5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速调管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1807988"/>
            <a:ext cx="5850393" cy="4789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</a:t>
            </a:r>
            <a:r>
              <a:rPr lang="zh-CN" altLang="en-US" dirty="0" smtClean="0"/>
              <a:t>检修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激励系统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2024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0677" y="1671955"/>
            <a:ext cx="8355779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 fontScale="97500"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0" dirty="0" smtClean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前端信号变换和分配部分进行了大改造</a:t>
            </a:r>
            <a:r>
              <a:rPr lang="zh-CN" altLang="en-US" sz="20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（详见前述）</a:t>
            </a:r>
            <a:endParaRPr lang="en-US" altLang="zh-CN" sz="2000" b="0" dirty="0" smtClean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9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取消了半导体恒温箱</a:t>
            </a:r>
            <a:endParaRPr lang="en-US" altLang="zh-CN" sz="19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9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主振挪至中控室</a:t>
            </a:r>
            <a:endParaRPr lang="en-US" altLang="zh-CN" sz="19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9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新增多项</a:t>
            </a:r>
            <a:r>
              <a:rPr lang="zh-CN" altLang="en-US" sz="19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sz="1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暑期检修</a:t>
            </a:r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微波功率采集与传输系统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2024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9711" y="1772816"/>
            <a:ext cx="87171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完成前述能量倍增器、速调管及升能安装任务</a:t>
            </a:r>
            <a:endParaRPr lang="en-US" altLang="zh-CN" sz="24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台工控机</a:t>
            </a:r>
            <a:r>
              <a:rPr lang="en-US" altLang="zh-CN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/2</a:t>
            </a: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台功率计备件检查</a:t>
            </a:r>
            <a:endParaRPr lang="en-US" altLang="zh-CN" sz="24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暑期检修</a:t>
            </a:r>
          </a:p>
          <a:p>
            <a:endParaRPr lang="zh-CN" alt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0405" y="1988840"/>
            <a:ext cx="8606095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完成已升级的</a:t>
            </a:r>
            <a:r>
              <a:rPr lang="en-US" altLang="zh-CN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套数字相控系统硬件维护、机柜整理</a:t>
            </a:r>
            <a:endParaRPr lang="en-US" altLang="zh-CN" sz="24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匹配参考信号衰减，适配新主振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机箱清理，故障散热模块维修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24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剩余</a:t>
            </a:r>
            <a:r>
              <a:rPr lang="en-US" altLang="zh-CN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套相控</a:t>
            </a:r>
            <a:r>
              <a:rPr lang="zh-CN" altLang="en-US" sz="2400" b="0" dirty="0" smtClean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系统升级</a:t>
            </a:r>
            <a:r>
              <a:rPr lang="en-US" altLang="zh-CN" sz="2400" b="0" dirty="0" smtClean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0" dirty="0" smtClean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</a:t>
            </a: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en-US" altLang="zh-CN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套相控</a:t>
            </a:r>
            <a:r>
              <a:rPr lang="zh-CN" altLang="en-US" sz="2400" b="0" dirty="0" smtClean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系统安装调试</a:t>
            </a:r>
            <a:endParaRPr lang="en-US" altLang="zh-CN" sz="24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拆除旧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PAD+I</a:t>
            </a:r>
            <a:r>
              <a:rPr lang="az-Cyrl-AZ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Ф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相控系统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数字低电平相控硬件安装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线缆整理、微波衰减标定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完成硬件安装与软件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低电平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4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2024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</a:t>
            </a:r>
            <a:r>
              <a:rPr lang="zh-CN" altLang="en-US" dirty="0" smtClean="0"/>
              <a:t>检修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E7B921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次谐波系统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94C949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2024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5094" y="2912460"/>
            <a:ext cx="48669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7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固态放大器</a:t>
            </a:r>
            <a:endParaRPr lang="en-US" altLang="zh-CN" sz="18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SHB1/2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固放各有一个功放单元故障</a:t>
            </a:r>
            <a:r>
              <a:rPr lang="zh-CN" altLang="en-US" sz="16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，完成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维修</a:t>
            </a:r>
            <a:endParaRPr lang="en-US" altLang="zh-CN" sz="16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0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低电平系统</a:t>
            </a:r>
            <a:endParaRPr lang="en-US" altLang="zh-CN" sz="18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28127" y="2204864"/>
            <a:ext cx="3304428" cy="4411074"/>
            <a:chOff x="5612438" y="1785359"/>
            <a:chExt cx="3304428" cy="441107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59115" y="2338682"/>
              <a:ext cx="4411074" cy="3304427"/>
            </a:xfrm>
            <a:prstGeom prst="rect">
              <a:avLst/>
            </a:prstGeom>
            <a:ln w="38100">
              <a:solidFill>
                <a:srgbClr val="F59600"/>
              </a:solidFill>
            </a:ln>
          </p:spPr>
        </p:pic>
        <p:sp>
          <p:nvSpPr>
            <p:cNvPr id="11" name="Rectangle 22"/>
            <p:cNvSpPr/>
            <p:nvPr>
              <p:custDataLst>
                <p:tags r:id="rId4"/>
              </p:custDataLst>
            </p:nvPr>
          </p:nvSpPr>
          <p:spPr bwMode="auto">
            <a:xfrm>
              <a:off x="7020272" y="1785359"/>
              <a:ext cx="1896594" cy="315907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600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lvl="1"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en-US" altLang="zh-CN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SHB</a:t>
              </a:r>
              <a:r>
                <a:rPr lang="zh-CN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固放检修</a:t>
              </a:r>
              <a:endParaRPr lang="en-US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04732" y="1647853"/>
            <a:ext cx="512339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SHB1/2</a:t>
            </a:r>
            <a:r>
              <a:rPr lang="zh-CN" altLang="en-US" dirty="0">
                <a:solidFill>
                  <a:srgbClr val="E7B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腔体更换</a:t>
            </a:r>
            <a:endParaRPr lang="en-US" altLang="zh-CN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新加工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SHB1/2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腔（科烨公司）完成更换，检漏合格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电连接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微波在线低功率测试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高功率老练合格，运行稳定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3033" y="4260521"/>
            <a:ext cx="4321015" cy="2348641"/>
            <a:chOff x="2064257" y="4638422"/>
            <a:chExt cx="3719341" cy="198149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64257" y="4638422"/>
              <a:ext cx="3719341" cy="1981499"/>
            </a:xfrm>
            <a:prstGeom prst="rect">
              <a:avLst/>
            </a:prstGeom>
            <a:solidFill>
              <a:srgbClr val="F59600"/>
            </a:solidFill>
            <a:ln w="38100">
              <a:solidFill>
                <a:srgbClr val="F59600"/>
              </a:solidFill>
            </a:ln>
          </p:spPr>
        </p:pic>
        <p:sp>
          <p:nvSpPr>
            <p:cNvPr id="12" name="Rectangle 22"/>
            <p:cNvSpPr/>
            <p:nvPr>
              <p:custDataLst>
                <p:tags r:id="rId3"/>
              </p:custDataLst>
            </p:nvPr>
          </p:nvSpPr>
          <p:spPr bwMode="auto">
            <a:xfrm>
              <a:off x="3862176" y="4638422"/>
              <a:ext cx="1921422" cy="270489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600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lvl="1"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en-US" altLang="zh-CN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SHB1/2</a:t>
              </a:r>
              <a:r>
                <a:rPr lang="zh-CN" altLang="en-US" sz="16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alpha val="9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安装后</a:t>
              </a:r>
              <a:endParaRPr lang="en-US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alpha val="9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</a:t>
            </a:r>
            <a:r>
              <a:rPr lang="zh-CN" altLang="en-US" dirty="0" smtClean="0"/>
              <a:t>检修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激励系统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</a:t>
            </a:r>
            <a:r>
              <a:rPr lang="en-US" altLang="zh-CN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2025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0557" y="1671983"/>
            <a:ext cx="8597527" cy="48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本轮（</a:t>
            </a:r>
            <a:r>
              <a:rPr lang="en-US" altLang="zh-CN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年）暑期仅停机</a:t>
            </a:r>
            <a:r>
              <a:rPr lang="en-US" altLang="zh-CN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周，无特殊检修工作</a:t>
            </a:r>
            <a:endParaRPr lang="en-US" altLang="zh-CN" sz="2000" b="0" dirty="0" smtClean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4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暑期检修</a:t>
            </a:r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微波功率采集与传输系统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</a:t>
            </a:r>
            <a:r>
              <a:rPr lang="en-US" altLang="zh-CN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2025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3850" y="1772818"/>
            <a:ext cx="512827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0" dirty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能量倍增器</a:t>
            </a:r>
            <a:endParaRPr lang="en-US" altLang="zh-CN" sz="24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sz="2000" b="0" dirty="0">
              <a:solidFill>
                <a:srgbClr val="E7B9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速调管</a:t>
            </a:r>
            <a:endParaRPr lang="en-US" altLang="zh-CN" sz="24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K9A  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更换国产管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K11A 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更换日本管</a:t>
            </a:r>
            <a:endParaRPr lang="en-US" altLang="zh-CN" sz="20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K13    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更换国产管（</a:t>
            </a:r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2025.09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运行期间）</a:t>
            </a:r>
            <a:endParaRPr lang="en-US" altLang="zh-CN" sz="20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0" dirty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</a:t>
            </a:r>
            <a:endParaRPr lang="en-US" altLang="zh-CN" sz="24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K6A</a:t>
            </a:r>
            <a:r>
              <a:rPr lang="zh-CN" altLang="en-US" sz="20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隧道内波导水管漏水处理</a:t>
            </a:r>
            <a:endParaRPr lang="en-US" altLang="zh-CN" sz="20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一处重接</a:t>
            </a: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一处补胶，均能正常运行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96136" y="1898370"/>
            <a:ext cx="2874948" cy="4599533"/>
            <a:chOff x="5796136" y="1898370"/>
            <a:chExt cx="2874948" cy="4599533"/>
          </a:xfrm>
        </p:grpSpPr>
        <p:sp>
          <p:nvSpPr>
            <p:cNvPr id="10" name="Rectangle 22"/>
            <p:cNvSpPr/>
            <p:nvPr>
              <p:custDataLst>
                <p:tags r:id="rId3"/>
              </p:custDataLst>
            </p:nvPr>
          </p:nvSpPr>
          <p:spPr bwMode="auto">
            <a:xfrm>
              <a:off x="6294820" y="6120435"/>
              <a:ext cx="2376264" cy="377468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499C"/>
            </a:solidFill>
            <a:ln w="9525">
              <a:noFill/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en-US" altLang="zh-CN" sz="16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K9A</a:t>
              </a:r>
              <a:r>
                <a:rPr lang="zh-CN" altLang="en-US" sz="1600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新装国产速调管</a:t>
              </a:r>
              <a:endParaRPr lang="en-US" sz="16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6136" y="1898370"/>
              <a:ext cx="2841630" cy="4222065"/>
            </a:xfrm>
            <a:prstGeom prst="rect">
              <a:avLst/>
            </a:prstGeom>
            <a:ln w="38100">
              <a:solidFill>
                <a:srgbClr val="99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753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暑期检修</a:t>
            </a:r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低电平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</a:t>
            </a:r>
            <a:r>
              <a:rPr lang="en-US" altLang="zh-CN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2025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20557" y="1671983"/>
            <a:ext cx="8597527" cy="48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rm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本轮（</a:t>
            </a:r>
            <a:r>
              <a:rPr lang="en-US" altLang="zh-CN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年）暑期仅停机</a:t>
            </a:r>
            <a:r>
              <a:rPr lang="en-US" altLang="zh-CN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0" dirty="0" smtClean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周，仅软硬件维护与机柜整理</a:t>
            </a:r>
            <a:endParaRPr lang="en-US" altLang="zh-CN" sz="2000" b="0" dirty="0" smtClean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12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暑期检修</a:t>
            </a:r>
          </a:p>
          <a:p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1"/>
            </p:custDataLst>
          </p:nvPr>
        </p:nvSpPr>
        <p:spPr bwMode="auto">
          <a:xfrm>
            <a:off x="0" y="1062262"/>
            <a:ext cx="486003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次谐波系统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2"/>
            </p:custDataLst>
          </p:nvPr>
        </p:nvSpPr>
        <p:spPr bwMode="auto">
          <a:xfrm>
            <a:off x="4412282" y="1052738"/>
            <a:ext cx="47491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</a:t>
            </a:r>
            <a:r>
              <a:rPr lang="en-US" altLang="zh-CN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2025</a:t>
            </a:r>
            <a:r>
              <a:rPr lang="zh-CN" altLang="en-US" sz="2800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年 </a:t>
            </a:r>
            <a:r>
              <a:rPr lang="en-US" altLang="zh-CN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· </a:t>
            </a: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夏</a:t>
            </a:r>
            <a:endParaRPr lang="en-US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20557" y="1671982"/>
            <a:ext cx="8596311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次谐波腔体</a:t>
            </a:r>
            <a:endParaRPr lang="en-US" altLang="zh-CN" sz="24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低电平系统</a:t>
            </a:r>
            <a:endParaRPr lang="en-US" altLang="zh-CN" sz="24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完成例行维护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rgbClr val="8E499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</a:t>
            </a:r>
            <a:endParaRPr lang="en-US" altLang="zh-CN" sz="2400" b="0" dirty="0">
              <a:solidFill>
                <a:srgbClr val="8E499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完成固放例行维护等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9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微波系统本轮运行总揽</a:t>
            </a:r>
          </a:p>
        </p:txBody>
      </p:sp>
      <p:sp>
        <p:nvSpPr>
          <p:cNvPr id="10" name="Rectangle 22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347352" y="1648474"/>
            <a:ext cx="2546666" cy="994996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 anchorCtr="0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微波激励系统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" name="Rectangle 22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4716018" y="1648474"/>
            <a:ext cx="2875541" cy="994996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微波功率采集与传输系统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8" name="Rectangle 22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1332038" y="4264076"/>
            <a:ext cx="2555485" cy="893116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t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altLang="zh-CN" sz="1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低电平系统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9" name="Rectangle 2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716017" y="4264076"/>
            <a:ext cx="2875541" cy="893116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t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altLang="zh-CN" sz="1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8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次谐波系统</a:t>
            </a:r>
            <a:endParaRPr lang="en-US" altLang="zh-CN" sz="28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894020" y="2132856"/>
            <a:ext cx="8219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87523" y="4725144"/>
            <a:ext cx="82199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55776" y="2643470"/>
            <a:ext cx="0" cy="16206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56176" y="2643470"/>
            <a:ext cx="0" cy="16206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94018" y="2643470"/>
            <a:ext cx="815500" cy="16206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887523" y="2643470"/>
            <a:ext cx="821997" cy="16206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059832" y="1412776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运行总揽</a:t>
            </a: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059832" y="2636912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分项介绍</a:t>
            </a: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059832" y="3861048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暑期检修</a:t>
            </a: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059832" y="5085184"/>
            <a:ext cx="40324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下轮展望</a:t>
            </a: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1763690" y="879749"/>
            <a:ext cx="1317747" cy="2215991"/>
            <a:chOff x="332656" y="1525057"/>
            <a:chExt cx="1561667" cy="2721231"/>
          </a:xfrm>
          <a:solidFill>
            <a:srgbClr val="558ED5"/>
          </a:solidFill>
        </p:grpSpPr>
        <p:sp>
          <p:nvSpPr>
            <p:cNvPr id="14" name="矩形 13"/>
            <p:cNvSpPr>
              <a:spLocks noChangeAspect="1"/>
            </p:cNvSpPr>
            <p:nvPr/>
          </p:nvSpPr>
          <p:spPr>
            <a:xfrm>
              <a:off x="332656" y="2179762"/>
              <a:ext cx="1186906" cy="11521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09043" y="1525057"/>
              <a:ext cx="1385280" cy="27212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38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1</a:t>
              </a:r>
              <a:endParaRPr lang="zh-CN" altLang="en-US" sz="13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1763690" y="2229248"/>
            <a:ext cx="1165301" cy="1862048"/>
            <a:chOff x="332656" y="3511980"/>
            <a:chExt cx="1381004" cy="2286591"/>
          </a:xfrm>
        </p:grpSpPr>
        <p:sp>
          <p:nvSpPr>
            <p:cNvPr id="17" name="矩形 16"/>
            <p:cNvSpPr/>
            <p:nvPr/>
          </p:nvSpPr>
          <p:spPr>
            <a:xfrm>
              <a:off x="332656" y="4044380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2152" y="3511980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2</a:t>
              </a:r>
              <a:endParaRPr lang="zh-CN" altLang="en-US" sz="16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1763691" y="3409951"/>
            <a:ext cx="1165301" cy="1862048"/>
            <a:chOff x="310563" y="5596086"/>
            <a:chExt cx="1381004" cy="2286591"/>
          </a:xfrm>
        </p:grpSpPr>
        <p:sp>
          <p:nvSpPr>
            <p:cNvPr id="20" name="矩形 19"/>
            <p:cNvSpPr/>
            <p:nvPr/>
          </p:nvSpPr>
          <p:spPr>
            <a:xfrm>
              <a:off x="310563" y="6156176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00059" y="5596086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3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763689" y="4629389"/>
            <a:ext cx="1165302" cy="1862048"/>
            <a:chOff x="249793" y="7612310"/>
            <a:chExt cx="1381005" cy="2286592"/>
          </a:xfrm>
        </p:grpSpPr>
        <p:sp>
          <p:nvSpPr>
            <p:cNvPr id="23" name="矩形 22"/>
            <p:cNvSpPr/>
            <p:nvPr/>
          </p:nvSpPr>
          <p:spPr>
            <a:xfrm>
              <a:off x="249793" y="8172400"/>
              <a:ext cx="1152128" cy="11521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39290" y="7612310"/>
              <a:ext cx="1191508" cy="22865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4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38" y="6025636"/>
            <a:ext cx="1143000" cy="2762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83" y="4812127"/>
            <a:ext cx="1209675" cy="28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下轮</a:t>
            </a:r>
            <a:r>
              <a:rPr lang="zh-CN" altLang="en-US" dirty="0" smtClean="0"/>
              <a:t>展望</a:t>
            </a:r>
            <a:endParaRPr lang="zh-CN" altLang="en-US" dirty="0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51519" y="692696"/>
            <a:ext cx="8665347" cy="57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2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微波</a:t>
            </a:r>
            <a:r>
              <a:rPr lang="zh-CN" altLang="en-US" sz="2200" b="0" dirty="0" smtClean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激励系统</a:t>
            </a:r>
            <a:endParaRPr lang="zh-CN" altLang="en-US" sz="2200" b="0" dirty="0">
              <a:solidFill>
                <a:srgbClr val="558E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5305" indent="-262255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做好直线源端设备运行保障与备件准备</a:t>
            </a:r>
            <a:endParaRPr lang="en-US" altLang="zh-CN" sz="1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200" b="0" dirty="0" smtClean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微波功率采集与传输系统</a:t>
            </a:r>
            <a:endParaRPr lang="en-US" altLang="zh-CN" sz="2200" b="0" dirty="0" smtClean="0">
              <a:solidFill>
                <a:srgbClr val="558E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5305" indent="-262255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密封陶瓷有漏的能量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倍增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器逐年更换（预计</a:t>
            </a:r>
            <a:r>
              <a:rPr lang="en-US" altLang="zh-CN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2027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年暑期全部完成）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2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低电平</a:t>
            </a:r>
            <a:r>
              <a:rPr lang="zh-CN" altLang="en-US" sz="2200" b="0" dirty="0" smtClean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2200" b="0" dirty="0">
              <a:solidFill>
                <a:srgbClr val="558E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58800" lvl="1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硬件稳定性提升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低电平本地操作系统死机造成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IOC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失联，判断是本地显示器在长期强电磁干扰下故障，将更换硬件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加强电磁屏蔽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最早升级的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台相控采用的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9U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机箱风扇数量多、易损坏，计划集中更换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58800" lvl="1">
              <a:lnSpc>
                <a:spcPct val="13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功能拓展</a:t>
            </a:r>
            <a:endParaRPr lang="en-US" altLang="zh-CN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just"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558ED5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电源及低电平机箱增加远程控制功能，实现远程开关机、重启、硬件状态监测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200" b="0" dirty="0" smtClean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2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谐波系统</a:t>
            </a:r>
          </a:p>
          <a:p>
            <a:pPr marL="535305" indent="-262255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r>
              <a:rPr lang="zh-CN" altLang="en-US" sz="1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稳定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endParaRPr lang="en-US" altLang="zh-CN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>
          <a:xfrm>
            <a:off x="2987826" y="1484784"/>
            <a:ext cx="3168351" cy="126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0" b="1" spc="600" dirty="0">
                <a:solidFill>
                  <a:srgbClr val="558E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谢谢！</a:t>
            </a:r>
          </a:p>
        </p:txBody>
      </p:sp>
      <p:sp>
        <p:nvSpPr>
          <p:cNvPr id="14" name="矩形 13"/>
          <p:cNvSpPr/>
          <p:nvPr/>
        </p:nvSpPr>
        <p:spPr>
          <a:xfrm>
            <a:off x="4573572" y="3534923"/>
            <a:ext cx="1980000" cy="1620000"/>
          </a:xfrm>
          <a:prstGeom prst="rect">
            <a:avLst/>
          </a:prstGeom>
          <a:solidFill>
            <a:srgbClr val="F96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4572000" y="4449752"/>
            <a:ext cx="1944000" cy="304374"/>
          </a:xfrm>
          <a:prstGeom prst="rect">
            <a:avLst/>
          </a:prstGeom>
          <a:solidFill>
            <a:srgbClr val="F96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341324" y="3547366"/>
            <a:ext cx="1980000" cy="16200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endParaRPr lang="zh-CN" altLang="en-US" sz="125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61368" y="3356451"/>
            <a:ext cx="2314889" cy="2292935"/>
            <a:chOff x="4561366" y="3356449"/>
            <a:chExt cx="2314889" cy="2292935"/>
          </a:xfrm>
        </p:grpSpPr>
        <p:sp>
          <p:nvSpPr>
            <p:cNvPr id="2" name="文本框 1"/>
            <p:cNvSpPr txBox="1"/>
            <p:nvPr/>
          </p:nvSpPr>
          <p:spPr>
            <a:xfrm>
              <a:off x="4561366" y="3356449"/>
              <a:ext cx="2314889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500" b="1" dirty="0">
                  <a:solidFill>
                    <a:schemeClr val="bg1"/>
                  </a:solidFill>
                  <a:cs typeface="Arial" panose="020B0604020202020204" pitchFamily="34" charset="0"/>
                </a:rPr>
                <a:t>25</a:t>
              </a:r>
              <a:endParaRPr lang="zh-CN" altLang="en-US" sz="125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endParaRPr lang="zh-CN" altLang="en-US" dirty="0"/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572000" y="4767256"/>
              <a:ext cx="1975484" cy="400110"/>
            </a:xfrm>
            <a:prstGeom prst="rect">
              <a:avLst/>
            </a:prstGeom>
            <a:solidFill>
              <a:srgbClr val="F9665C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 b="1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▒"/>
                <a:defRPr kumimoji="1" sz="2400">
                  <a:solidFill>
                    <a:srgbClr val="0000FF"/>
                  </a:solidFill>
                  <a:latin typeface="Arial Narrow" panose="020B0606020202030204" pitchFamily="34" charset="0"/>
                  <a:ea typeface="华文楷体" panose="02010600040101010101" pitchFamily="2" charset="-122"/>
                  <a:cs typeface="华文楷体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kumimoji="1" sz="2000">
                  <a:solidFill>
                    <a:srgbClr val="E46C0A"/>
                  </a:solidFill>
                  <a:latin typeface="Arial Narrow" panose="020B0606020202030204" pitchFamily="34" charset="0"/>
                  <a:ea typeface="华文仿宋" panose="02010600040101010101" pitchFamily="2" charset="-122"/>
                  <a:cs typeface="华文仿宋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20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BEPCII</a:t>
              </a:r>
              <a:r>
                <a:rPr lang="zh-CN" altLang="en-US" sz="2000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年会报告</a:t>
              </a:r>
              <a:endParaRPr lang="en-U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548680"/>
            <a:ext cx="87207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67546" y="260986"/>
            <a:ext cx="7549225" cy="529596"/>
          </a:xfrm>
        </p:spPr>
        <p:txBody>
          <a:bodyPr/>
          <a:lstStyle/>
          <a:p>
            <a:r>
              <a:rPr lang="zh-CN" altLang="en-US" dirty="0"/>
              <a:t>运行故障</a:t>
            </a:r>
            <a:r>
              <a:rPr lang="zh-CN" altLang="en-US" dirty="0" smtClean="0"/>
              <a:t>汇总（</a:t>
            </a:r>
            <a:r>
              <a:rPr lang="en-US" altLang="zh-CN" dirty="0" smtClean="0"/>
              <a:t>2025.05.05~2025.07.28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3" name="Rectangle 22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54465" y="1544661"/>
            <a:ext cx="1882882" cy="658048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 anchorCtr="0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19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微波激励系统</a:t>
            </a:r>
            <a:endParaRPr lang="en-US" altLang="zh-CN" sz="19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5" name="Rectangle 22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54465" y="2639178"/>
            <a:ext cx="1882882" cy="658048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19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微波功率采集与传输系统</a:t>
            </a:r>
            <a:endParaRPr lang="en-US" altLang="zh-CN" sz="19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7" name="Rectangle 22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51625" y="3799074"/>
            <a:ext cx="1882882" cy="658048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t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altLang="zh-CN" sz="1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19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低电平系统</a:t>
            </a:r>
            <a:endParaRPr lang="en-US" altLang="zh-CN" sz="19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8" name="Rectangle 22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551625" y="5044235"/>
            <a:ext cx="1882882" cy="658048"/>
          </a:xfrm>
          <a:prstGeom prst="rect">
            <a:avLst/>
          </a:pr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t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altLang="zh-CN" sz="1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19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次谐波系统</a:t>
            </a:r>
            <a:endParaRPr lang="en-US" altLang="zh-CN" sz="19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0" name="矩形 39"/>
          <p:cNvSpPr>
            <a:spLocks noChangeAspect="1"/>
          </p:cNvSpPr>
          <p:nvPr/>
        </p:nvSpPr>
        <p:spPr>
          <a:xfrm>
            <a:off x="2843811" y="1544661"/>
            <a:ext cx="504055" cy="658048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41" name="矩形 40"/>
          <p:cNvSpPr/>
          <p:nvPr/>
        </p:nvSpPr>
        <p:spPr>
          <a:xfrm>
            <a:off x="2794252" y="1292569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egoe WP" pitchFamily="34" charset="0"/>
              </a:rPr>
              <a:t>0</a:t>
            </a:r>
            <a:endParaRPr lang="zh-CN" altLang="en-US" sz="72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27" name="矩形 26"/>
          <p:cNvSpPr>
            <a:spLocks noChangeAspect="1"/>
          </p:cNvSpPr>
          <p:nvPr/>
        </p:nvSpPr>
        <p:spPr>
          <a:xfrm>
            <a:off x="2813243" y="5044235"/>
            <a:ext cx="534623" cy="658048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28" name="矩形 27"/>
          <p:cNvSpPr/>
          <p:nvPr/>
        </p:nvSpPr>
        <p:spPr>
          <a:xfrm>
            <a:off x="2794252" y="4804672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egoe WP" pitchFamily="34" charset="0"/>
              </a:rPr>
              <a:t>0</a:t>
            </a:r>
            <a:endParaRPr lang="zh-CN" altLang="en-US" sz="72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20" name="矩形 19"/>
          <p:cNvSpPr>
            <a:spLocks noChangeAspect="1"/>
          </p:cNvSpPr>
          <p:nvPr/>
        </p:nvSpPr>
        <p:spPr>
          <a:xfrm>
            <a:off x="2813243" y="3799074"/>
            <a:ext cx="534623" cy="658048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794252" y="3559511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egoe WP" pitchFamily="34" charset="0"/>
              </a:rPr>
              <a:t>0</a:t>
            </a:r>
            <a:endParaRPr lang="zh-CN" altLang="en-US" sz="72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09550" y="6381330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*</a:t>
            </a:r>
            <a:r>
              <a:rPr lang="zh-CN" altLang="en-US" sz="1400" dirty="0"/>
              <a:t>相控系统软件重启、更改设置等未计入</a:t>
            </a:r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2843811" y="2624781"/>
            <a:ext cx="504055" cy="658048"/>
          </a:xfrm>
          <a:prstGeom prst="rect">
            <a:avLst/>
          </a:prstGeom>
          <a:solidFill>
            <a:srgbClr val="FF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794252" y="2372689"/>
            <a:ext cx="697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egoe WP" pitchFamily="34" charset="0"/>
              </a:rPr>
              <a:t>0</a:t>
            </a:r>
            <a:endParaRPr lang="zh-CN" altLang="en-US" sz="72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Segoe WP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059832" y="1412776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运行总揽</a:t>
            </a: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059832" y="2636912"/>
            <a:ext cx="4032448" cy="936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分项介绍</a:t>
            </a: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3059832" y="3861048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暑期检修</a:t>
            </a: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059832" y="5085184"/>
            <a:ext cx="4032448" cy="93610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下轮展望</a:t>
            </a: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1763690" y="879749"/>
            <a:ext cx="1317747" cy="2215991"/>
            <a:chOff x="332656" y="1525057"/>
            <a:chExt cx="1561667" cy="2721231"/>
          </a:xfrm>
          <a:solidFill>
            <a:srgbClr val="558ED5"/>
          </a:solidFill>
        </p:grpSpPr>
        <p:sp>
          <p:nvSpPr>
            <p:cNvPr id="14" name="矩形 13"/>
            <p:cNvSpPr>
              <a:spLocks noChangeAspect="1"/>
            </p:cNvSpPr>
            <p:nvPr/>
          </p:nvSpPr>
          <p:spPr>
            <a:xfrm>
              <a:off x="332656" y="2179762"/>
              <a:ext cx="1186906" cy="11521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09043" y="1525057"/>
              <a:ext cx="1385280" cy="27212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38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1</a:t>
              </a:r>
              <a:endParaRPr lang="zh-CN" altLang="en-US" sz="13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1763690" y="2229248"/>
            <a:ext cx="1165301" cy="1862048"/>
            <a:chOff x="332656" y="3511980"/>
            <a:chExt cx="1381004" cy="2286591"/>
          </a:xfrm>
        </p:grpSpPr>
        <p:sp>
          <p:nvSpPr>
            <p:cNvPr id="17" name="矩形 16"/>
            <p:cNvSpPr/>
            <p:nvPr/>
          </p:nvSpPr>
          <p:spPr>
            <a:xfrm>
              <a:off x="332656" y="4044380"/>
              <a:ext cx="1152128" cy="115212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22152" y="3511980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2</a:t>
              </a:r>
              <a:endParaRPr lang="zh-CN" altLang="en-US" sz="16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1763691" y="3409951"/>
            <a:ext cx="1165301" cy="1862048"/>
            <a:chOff x="310563" y="5596086"/>
            <a:chExt cx="1381004" cy="2286591"/>
          </a:xfrm>
        </p:grpSpPr>
        <p:sp>
          <p:nvSpPr>
            <p:cNvPr id="20" name="矩形 19"/>
            <p:cNvSpPr/>
            <p:nvPr/>
          </p:nvSpPr>
          <p:spPr>
            <a:xfrm>
              <a:off x="310563" y="6156176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00059" y="5596086"/>
              <a:ext cx="1191508" cy="2286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3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763689" y="4629389"/>
            <a:ext cx="1165302" cy="1862048"/>
            <a:chOff x="249793" y="7612310"/>
            <a:chExt cx="1381005" cy="2286592"/>
          </a:xfrm>
        </p:grpSpPr>
        <p:sp>
          <p:nvSpPr>
            <p:cNvPr id="23" name="矩形 22"/>
            <p:cNvSpPr/>
            <p:nvPr/>
          </p:nvSpPr>
          <p:spPr>
            <a:xfrm>
              <a:off x="249793" y="8172400"/>
              <a:ext cx="1152128" cy="1152128"/>
            </a:xfrm>
            <a:prstGeom prst="rect">
              <a:avLst/>
            </a:prstGeom>
            <a:solidFill>
              <a:srgbClr val="558E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39290" y="7612310"/>
              <a:ext cx="1191508" cy="22865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1500" dirty="0">
                  <a:ln w="1841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Segoe WP" pitchFamily="34" charset="0"/>
                </a:rPr>
                <a:t>4</a:t>
              </a:r>
              <a:endParaRPr lang="zh-CN" altLang="en-US" sz="115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WP" pitchFamily="34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38" y="6025636"/>
            <a:ext cx="1143000" cy="2762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83" y="4812127"/>
            <a:ext cx="1209675" cy="28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/>
          <p:nvPr>
            <p:custDataLst>
              <p:tags r:id="rId2"/>
            </p:custDataLst>
          </p:nvPr>
        </p:nvSpPr>
        <p:spPr bwMode="auto">
          <a:xfrm>
            <a:off x="2483768" y="1060687"/>
            <a:ext cx="3482022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微波</a:t>
            </a:r>
            <a:r>
              <a:rPr lang="zh-CN" altLang="en-US" dirty="0" smtClean="0"/>
              <a:t>激励系统</a:t>
            </a:r>
            <a:endParaRPr lang="zh-CN" altLang="en-US" dirty="0"/>
          </a:p>
        </p:txBody>
      </p:sp>
      <p:sp>
        <p:nvSpPr>
          <p:cNvPr id="4" name="Rectangle 22"/>
          <p:cNvSpPr/>
          <p:nvPr>
            <p:custDataLst>
              <p:tags r:id="rId3"/>
            </p:custDataLst>
          </p:nvPr>
        </p:nvSpPr>
        <p:spPr bwMode="auto">
          <a:xfrm>
            <a:off x="0" y="1062262"/>
            <a:ext cx="5436096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</a:t>
            </a:r>
            <a:r>
              <a:rPr lang="en-US" altLang="zh-CN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台半导体恒温箱</a:t>
            </a:r>
            <a:endParaRPr lang="en-US" altLang="zh-CN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4"/>
            </p:custDataLst>
          </p:nvPr>
        </p:nvSpPr>
        <p:spPr bwMode="auto">
          <a:xfrm>
            <a:off x="5652120" y="1052738"/>
            <a:ext cx="3491880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光荣退役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367354" y="3862402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7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累计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35696" y="1896181"/>
            <a:ext cx="3346212" cy="4766447"/>
            <a:chOff x="277849" y="1896179"/>
            <a:chExt cx="3346212" cy="476644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7849" y="1896179"/>
              <a:ext cx="3310426" cy="4394108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21" name="Rectangle 22"/>
            <p:cNvSpPr/>
            <p:nvPr>
              <p:custDataLst>
                <p:tags r:id="rId5"/>
              </p:custDataLst>
            </p:nvPr>
          </p:nvSpPr>
          <p:spPr bwMode="auto">
            <a:xfrm>
              <a:off x="2222065" y="6296506"/>
              <a:ext cx="1401996" cy="366120"/>
            </a:xfrm>
            <a:custGeom>
              <a:avLst/>
              <a:gdLst>
                <a:gd name="connsiteX0" fmla="*/ 0 w 1368152"/>
                <a:gd name="connsiteY0" fmla="*/ 0 h 324000"/>
                <a:gd name="connsiteX1" fmla="*/ 1368152 w 1368152"/>
                <a:gd name="connsiteY1" fmla="*/ 0 h 324000"/>
                <a:gd name="connsiteX2" fmla="*/ 1368152 w 1368152"/>
                <a:gd name="connsiteY2" fmla="*/ 324000 h 324000"/>
                <a:gd name="connsiteX3" fmla="*/ 0 w 1368152"/>
                <a:gd name="connsiteY3" fmla="*/ 324000 h 324000"/>
                <a:gd name="connsiteX4" fmla="*/ 0 w 1368152"/>
                <a:gd name="connsiteY4" fmla="*/ 0 h 324000"/>
                <a:gd name="connsiteX0-1" fmla="*/ 0 w 1368152"/>
                <a:gd name="connsiteY0-2" fmla="*/ 0 h 324000"/>
                <a:gd name="connsiteX1-3" fmla="*/ 1368152 w 1368152"/>
                <a:gd name="connsiteY1-4" fmla="*/ 0 h 324000"/>
                <a:gd name="connsiteX2-5" fmla="*/ 1368152 w 1368152"/>
                <a:gd name="connsiteY2-6" fmla="*/ 324000 h 324000"/>
                <a:gd name="connsiteX3-7" fmla="*/ 279400 w 1368152"/>
                <a:gd name="connsiteY3-8" fmla="*/ 324000 h 324000"/>
                <a:gd name="connsiteX4-9" fmla="*/ 0 w 1368152"/>
                <a:gd name="connsiteY4-10" fmla="*/ 0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324000">
                  <a:moveTo>
                    <a:pt x="0" y="0"/>
                  </a:moveTo>
                  <a:lnTo>
                    <a:pt x="1368152" y="0"/>
                  </a:lnTo>
                  <a:lnTo>
                    <a:pt x="1368152" y="324000"/>
                  </a:lnTo>
                  <a:lnTo>
                    <a:pt x="279400" y="32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9525">
              <a:solidFill>
                <a:srgbClr val="558ED5"/>
              </a:solidFill>
              <a:headEnd type="none" w="med" len="med"/>
              <a:tailEnd type="none" w="med" len="med"/>
            </a:ln>
            <a:effectLst/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8" tIns="137172" rIns="91428" bIns="45715" anchor="ctr"/>
            <a:lstStyle/>
            <a:p>
              <a:pPr algn="r" defTabSz="913765">
                <a:lnSpc>
                  <a:spcPct val="90000"/>
                </a:lnSpc>
                <a:spcBef>
                  <a:spcPts val="630"/>
                </a:spcBef>
                <a:buClr>
                  <a:schemeClr val="bg2">
                    <a:lumMod val="75000"/>
                  </a:schemeClr>
                </a:buClr>
                <a:buSzPct val="100000"/>
                <a:defRPr/>
              </a:pPr>
              <a:r>
                <a:rPr lang="zh-CN" altLang="en-US" sz="120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>
                      <a:alpha val="99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半导体恒温箱</a:t>
              </a:r>
              <a:endParaRPr lang="en-US" sz="1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0"/>
    </mc:Choice>
    <mc:Fallback xmlns="">
      <p:transition spd="slow" advTm="167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/>
          <p:nvPr>
            <p:custDataLst>
              <p:tags r:id="rId2"/>
            </p:custDataLst>
          </p:nvPr>
        </p:nvSpPr>
        <p:spPr bwMode="auto">
          <a:xfrm>
            <a:off x="2555778" y="1060687"/>
            <a:ext cx="3385815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微波</a:t>
            </a:r>
            <a:r>
              <a:rPr lang="zh-CN" altLang="en-US" dirty="0" smtClean="0"/>
              <a:t>激励系统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2"/>
          <p:cNvSpPr/>
          <p:nvPr>
            <p:custDataLst>
              <p:tags r:id="rId3"/>
            </p:custDataLst>
          </p:nvPr>
        </p:nvSpPr>
        <p:spPr bwMode="auto">
          <a:xfrm>
            <a:off x="0" y="1062262"/>
            <a:ext cx="5436096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信号源</a:t>
            </a:r>
            <a:endParaRPr lang="en-US" altLang="zh-CN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4"/>
            </p:custDataLst>
          </p:nvPr>
        </p:nvSpPr>
        <p:spPr bwMode="auto">
          <a:xfrm>
            <a:off x="5652122" y="1052738"/>
            <a:ext cx="3491879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1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     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升级改造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179512" y="1772816"/>
            <a:ext cx="5256584" cy="46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8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9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前端信号变换和分配部分的升级措施（</a:t>
            </a:r>
            <a:r>
              <a:rPr lang="en-US" altLang="zh-CN" sz="24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2400" b="0" dirty="0">
                <a:solidFill>
                  <a:srgbClr val="558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年下半年）</a:t>
            </a: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所有机箱模块化，各模块自带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0.01℃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恒温控制；采用全导冷（无风扇），可靠性更高</a:t>
            </a: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直线主振移至环中控室，直线接收中控激光调制和光纤传输过来的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571.2 MHz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信号；光纤利用原控制系统已拉的一根单模光纤（环中控室→直线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房间），又接了一段光纤（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直线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102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房间→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K1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处机柜）</a:t>
            </a: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2856 MHz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参考信号连续波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 W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 </a:t>
            </a:r>
            <a:r>
              <a:rPr lang="en-US" altLang="zh-CN" sz="18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dBm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）固放更换为功率约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W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 </a:t>
            </a:r>
            <a:r>
              <a:rPr lang="en-US" altLang="zh-CN" sz="180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dBm</a:t>
            </a:r>
            <a:r>
              <a:rPr lang="zh-CN" altLang="en-US" sz="1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）新固放模块，更低散热量有利于性能稳定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72837" y="1929342"/>
            <a:ext cx="3344031" cy="4408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39600" y="645333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*</a:t>
            </a:r>
            <a:r>
              <a:rPr lang="zh-CN" altLang="en-US" sz="1400" dirty="0"/>
              <a:t>马新朋提供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0"/>
    </mc:Choice>
    <mc:Fallback xmlns="">
      <p:transition spd="slow" advTm="167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2"/>
          <p:cNvSpPr/>
          <p:nvPr>
            <p:custDataLst>
              <p:tags r:id="rId2"/>
            </p:custDataLst>
          </p:nvPr>
        </p:nvSpPr>
        <p:spPr bwMode="auto">
          <a:xfrm>
            <a:off x="2555778" y="1060687"/>
            <a:ext cx="3385815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ctr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微波</a:t>
            </a:r>
            <a:r>
              <a:rPr lang="zh-CN" altLang="en-US" dirty="0" smtClean="0"/>
              <a:t>激励系统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2"/>
          <p:cNvSpPr/>
          <p:nvPr>
            <p:custDataLst>
              <p:tags r:id="rId3"/>
            </p:custDataLst>
          </p:nvPr>
        </p:nvSpPr>
        <p:spPr bwMode="auto">
          <a:xfrm>
            <a:off x="0" y="1062262"/>
            <a:ext cx="5436096" cy="576064"/>
          </a:xfrm>
          <a:custGeom>
            <a:avLst/>
            <a:gdLst>
              <a:gd name="connsiteX0" fmla="*/ 0 w 4860032"/>
              <a:gd name="connsiteY0" fmla="*/ 0 h 576064"/>
              <a:gd name="connsiteX1" fmla="*/ 4860032 w 4860032"/>
              <a:gd name="connsiteY1" fmla="*/ 0 h 576064"/>
              <a:gd name="connsiteX2" fmla="*/ 4860032 w 4860032"/>
              <a:gd name="connsiteY2" fmla="*/ 576064 h 576064"/>
              <a:gd name="connsiteX3" fmla="*/ 0 w 4860032"/>
              <a:gd name="connsiteY3" fmla="*/ 576064 h 576064"/>
              <a:gd name="connsiteX4" fmla="*/ 0 w 4860032"/>
              <a:gd name="connsiteY4" fmla="*/ 0 h 576064"/>
              <a:gd name="connsiteX0-1" fmla="*/ 0 w 4860032"/>
              <a:gd name="connsiteY0-2" fmla="*/ 0 h 576064"/>
              <a:gd name="connsiteX1-3" fmla="*/ 4317107 w 4860032"/>
              <a:gd name="connsiteY1-4" fmla="*/ 0 h 576064"/>
              <a:gd name="connsiteX2-5" fmla="*/ 4860032 w 4860032"/>
              <a:gd name="connsiteY2-6" fmla="*/ 576064 h 576064"/>
              <a:gd name="connsiteX3-7" fmla="*/ 0 w 4860032"/>
              <a:gd name="connsiteY3-8" fmla="*/ 576064 h 576064"/>
              <a:gd name="connsiteX4-9" fmla="*/ 0 w 4860032"/>
              <a:gd name="connsiteY4-10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860032" h="576064">
                <a:moveTo>
                  <a:pt x="0" y="0"/>
                </a:moveTo>
                <a:lnTo>
                  <a:pt x="4317107" y="0"/>
                </a:lnTo>
                <a:lnTo>
                  <a:pt x="4860032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algn="ctr"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信号源</a:t>
            </a:r>
            <a:endParaRPr lang="en-US" altLang="zh-CN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" name="Rectangle 22"/>
          <p:cNvSpPr/>
          <p:nvPr>
            <p:custDataLst>
              <p:tags r:id="rId4"/>
            </p:custDataLst>
          </p:nvPr>
        </p:nvSpPr>
        <p:spPr bwMode="auto">
          <a:xfrm>
            <a:off x="5652122" y="1052738"/>
            <a:ext cx="3491879" cy="585589"/>
          </a:xfrm>
          <a:custGeom>
            <a:avLst/>
            <a:gdLst>
              <a:gd name="connsiteX0" fmla="*/ 0 w 4206255"/>
              <a:gd name="connsiteY0" fmla="*/ 0 h 576064"/>
              <a:gd name="connsiteX1" fmla="*/ 4206255 w 4206255"/>
              <a:gd name="connsiteY1" fmla="*/ 0 h 576064"/>
              <a:gd name="connsiteX2" fmla="*/ 4206255 w 4206255"/>
              <a:gd name="connsiteY2" fmla="*/ 576064 h 576064"/>
              <a:gd name="connsiteX3" fmla="*/ 0 w 4206255"/>
              <a:gd name="connsiteY3" fmla="*/ 576064 h 576064"/>
              <a:gd name="connsiteX4" fmla="*/ 0 w 4206255"/>
              <a:gd name="connsiteY4" fmla="*/ 0 h 576064"/>
              <a:gd name="connsiteX0-1" fmla="*/ 0 w 4749180"/>
              <a:gd name="connsiteY0-2" fmla="*/ 0 h 585589"/>
              <a:gd name="connsiteX1-3" fmla="*/ 4749180 w 4749180"/>
              <a:gd name="connsiteY1-4" fmla="*/ 9525 h 585589"/>
              <a:gd name="connsiteX2-5" fmla="*/ 4749180 w 4749180"/>
              <a:gd name="connsiteY2-6" fmla="*/ 585589 h 585589"/>
              <a:gd name="connsiteX3-7" fmla="*/ 542925 w 4749180"/>
              <a:gd name="connsiteY3-8" fmla="*/ 585589 h 585589"/>
              <a:gd name="connsiteX4-9" fmla="*/ 0 w 4749180"/>
              <a:gd name="connsiteY4-10" fmla="*/ 0 h 585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9180" h="585589">
                <a:moveTo>
                  <a:pt x="0" y="0"/>
                </a:moveTo>
                <a:lnTo>
                  <a:pt x="4749180" y="9525"/>
                </a:lnTo>
                <a:lnTo>
                  <a:pt x="4749180" y="585589"/>
                </a:lnTo>
                <a:lnTo>
                  <a:pt x="542925" y="585589"/>
                </a:lnTo>
                <a:lnTo>
                  <a:pt x="0" y="0"/>
                </a:lnTo>
                <a:close/>
              </a:path>
            </a:pathLst>
          </a:custGeom>
          <a:solidFill>
            <a:srgbClr val="8E499C"/>
          </a:solidFill>
          <a:ln w="9525"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8" tIns="137172" rIns="91428" bIns="45715" anchor="b"/>
          <a:lstStyle/>
          <a:p>
            <a:pPr defTabSz="913765">
              <a:lnSpc>
                <a:spcPct val="90000"/>
              </a:lnSpc>
              <a:spcBef>
                <a:spcPts val="630"/>
              </a:spcBef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zh-CN" altLang="en-US" sz="21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            </a:t>
            </a:r>
            <a:r>
              <a:rPr lang="zh-CN" altLang="en-US" sz="3200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升级改造</a:t>
            </a:r>
            <a:endParaRPr lang="en-US" sz="3200" dirty="0">
              <a:ln>
                <a:solidFill>
                  <a:srgbClr val="FFFFFF">
                    <a:alpha val="0"/>
                  </a:srgbClr>
                </a:solidFill>
              </a:ln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179512" y="1772818"/>
            <a:ext cx="4176464" cy="23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9"/>
              </a:buBlip>
              <a:defRPr sz="28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▒"/>
              <a:defRPr kumimoji="1" sz="2400">
                <a:solidFill>
                  <a:srgbClr val="0000FF"/>
                </a:solidFill>
                <a:latin typeface="Arial Narrow" panose="020B0606020202030204" pitchFamily="34" charset="0"/>
                <a:ea typeface="华文楷体" panose="02010600040101010101" pitchFamily="2" charset="-122"/>
                <a:cs typeface="华文楷体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10"/>
              </a:buBlip>
              <a:defRPr kumimoji="1" sz="2000">
                <a:solidFill>
                  <a:srgbClr val="E46C0A"/>
                </a:solidFill>
                <a:latin typeface="Arial Narrow" panose="020B0606020202030204" pitchFamily="34" charset="0"/>
                <a:ea typeface="华文仿宋" panose="02010600040101010101" pitchFamily="2" charset="-122"/>
                <a:cs typeface="华文仿宋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Times New Roman" panose="02020603050405020304" pitchFamily="18" charset="0"/>
              </a:defRPr>
            </a:lvl9pPr>
          </a:lstStyle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增加倍频器和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路相位监测单元，对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SHB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的两路信号进行倍频后，监测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142.8 MHz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571.2 MHz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和功放后</a:t>
            </a:r>
            <a:r>
              <a:rPr lang="en-US" altLang="zh-CN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2856 MHz</a:t>
            </a: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三路间相位差（数据进入数据库）</a:t>
            </a:r>
            <a:endParaRPr lang="en-US" altLang="zh-CN" sz="1600" b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依然保留示波器监测三路信号稳定性，以此实现三个相位关系长期和短期同时监测</a:t>
            </a: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16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增加温湿度监测数据进入数据库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39600" y="645333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*</a:t>
            </a:r>
            <a:r>
              <a:rPr lang="zh-CN" altLang="en-US" sz="1400" dirty="0"/>
              <a:t>马新朋提供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98164" y="1772818"/>
            <a:ext cx="4485903" cy="46789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95536" y="4149080"/>
            <a:ext cx="3672408" cy="2339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1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0"/>
    </mc:Choice>
    <mc:Fallback xmlns="">
      <p:transition spd="slow" advTm="1678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af17701-1b5a-45a9-91bb-41ea31bb07cc"/>
  <p:tag name="COMMONDATA" val="eyJoZGlkIjoiNmNmNjRiOWQwMjY2MjZiMmY0M2Y5NmQ5NjZjMTY0MG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ldq5fNEal85JrzBzF7A"/>
</p:tagLst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382</TotalTime>
  <Words>1781</Words>
  <Application>Microsoft Office PowerPoint</Application>
  <PresentationFormat>全屏显示(4:3)</PresentationFormat>
  <Paragraphs>327</Paragraphs>
  <Slides>32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新細明體</vt:lpstr>
      <vt:lpstr>新細明體</vt:lpstr>
      <vt:lpstr>Segoe WP</vt:lpstr>
      <vt:lpstr>黑体</vt:lpstr>
      <vt:lpstr>华文楷体</vt:lpstr>
      <vt:lpstr>华文中宋</vt:lpstr>
      <vt:lpstr>宋体</vt:lpstr>
      <vt:lpstr>微软雅黑</vt:lpstr>
      <vt:lpstr>Arial</vt:lpstr>
      <vt:lpstr>Calibri</vt:lpstr>
      <vt:lpstr>Calibri Light</vt:lpstr>
      <vt:lpstr>Impact</vt:lpstr>
      <vt:lpstr>Segoe UI</vt:lpstr>
      <vt:lpstr>Times New Roman</vt:lpstr>
      <vt:lpstr>Wingdings</vt:lpstr>
      <vt:lpstr>自訂設計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微软用户</dc:creator>
  <cp:lastModifiedBy>Hex</cp:lastModifiedBy>
  <cp:revision>2529</cp:revision>
  <dcterms:created xsi:type="dcterms:W3CDTF">2009-04-10T10:26:00Z</dcterms:created>
  <dcterms:modified xsi:type="dcterms:W3CDTF">2025-10-10T07:31:19Z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C4B44D2D76894D96ABE17E21C7D9B55C_12</vt:lpwstr>
  </property>
  <property fmtid="{D5CDD505-2E9C-101B-9397-08002B2CF9AE}" pid="3" name="KSOProductBuildVer">
    <vt:lpwstr>2052-11.1.0.14309</vt:lpwstr>
  </property>
</Properties>
</file>