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63" r:id="rId2"/>
    <p:sldId id="511" r:id="rId3"/>
    <p:sldId id="593" r:id="rId4"/>
    <p:sldId id="265" r:id="rId5"/>
    <p:sldId id="594" r:id="rId6"/>
    <p:sldId id="595" r:id="rId7"/>
    <p:sldId id="596" r:id="rId8"/>
    <p:sldId id="597" r:id="rId9"/>
    <p:sldId id="598" r:id="rId10"/>
    <p:sldId id="599" r:id="rId11"/>
    <p:sldId id="601" r:id="rId12"/>
    <p:sldId id="600" r:id="rId13"/>
    <p:sldId id="607" r:id="rId14"/>
    <p:sldId id="602" r:id="rId15"/>
    <p:sldId id="603" r:id="rId16"/>
    <p:sldId id="608" r:id="rId17"/>
    <p:sldId id="609" r:id="rId18"/>
    <p:sldId id="610" r:id="rId19"/>
    <p:sldId id="611" r:id="rId20"/>
    <p:sldId id="612" r:id="rId21"/>
    <p:sldId id="613" r:id="rId22"/>
    <p:sldId id="614" r:id="rId23"/>
    <p:sldId id="604" r:id="rId24"/>
    <p:sldId id="605" r:id="rId25"/>
    <p:sldId id="606" r:id="rId26"/>
    <p:sldId id="422" r:id="rId27"/>
    <p:sldId id="423" r:id="rId28"/>
  </p:sldIdLst>
  <p:sldSz cx="12190413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nknown" initials="w" lastIdx="2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0000FF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660"/>
  </p:normalViewPr>
  <p:slideViewPr>
    <p:cSldViewPr>
      <p:cViewPr varScale="1">
        <p:scale>
          <a:sx n="87" d="100"/>
          <a:sy n="87" d="100"/>
        </p:scale>
        <p:origin x="28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3F40F-9474-466D-BD08-212D65679E82}" type="datetimeFigureOut">
              <a:rPr lang="zh-CN" altLang="en-US" smtClean="0"/>
              <a:pPr/>
              <a:t>2025/10/13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2C227-3C47-4A3F-89CC-A6FF9258E9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66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BE5D-5142-432C-BF16-9E429C47818E}" type="datetime1">
              <a:rPr lang="zh-CN" altLang="en-US" smtClean="0"/>
              <a:pPr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657B-E6A3-4D00-8AC9-5C5BCA4BBA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26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25D84-B1F2-4BA7-A5FD-01A798F33394}" type="datetime1">
              <a:rPr lang="zh-CN" altLang="en-US" smtClean="0"/>
              <a:pPr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657B-E6A3-4D00-8AC9-5C5BCA4BBA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83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4778-B9BE-4278-8866-5FA90599C442}" type="datetime1">
              <a:rPr lang="zh-CN" altLang="en-US" smtClean="0"/>
              <a:pPr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657B-E6A3-4D00-8AC9-5C5BCA4BBA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522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026E-1BD8-43FA-8410-A52411656568}" type="datetime1">
              <a:rPr lang="zh-CN" altLang="en-US" smtClean="0"/>
              <a:pPr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657B-E6A3-4D00-8AC9-5C5BCA4BBA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19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7BEF-DF29-497D-9307-63E3417BB6C2}" type="datetime1">
              <a:rPr lang="zh-CN" altLang="en-US" smtClean="0"/>
              <a:pPr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657B-E6A3-4D00-8AC9-5C5BCA4BBA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26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4A92-4F4C-4375-B956-EE210CF76E9D}" type="datetime1">
              <a:rPr lang="zh-CN" altLang="en-US" smtClean="0"/>
              <a:pPr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657B-E6A3-4D00-8AC9-5C5BCA4BBA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15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401D-DC71-4726-86E4-5FE4C50A3275}" type="datetime1">
              <a:rPr lang="zh-CN" altLang="en-US" smtClean="0"/>
              <a:pPr/>
              <a:t>2025/10/13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657B-E6A3-4D00-8AC9-5C5BCA4BBA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462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A18E-0B5F-4D6A-B0DF-FBE5C1D8F32C}" type="datetime1">
              <a:rPr lang="zh-CN" altLang="en-US" smtClean="0"/>
              <a:pPr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657B-E6A3-4D00-8AC9-5C5BCA4BBA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80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AA029-E059-49FE-BC28-55B716B17144}" type="datetime1">
              <a:rPr lang="zh-CN" altLang="en-US" smtClean="0"/>
              <a:pPr/>
              <a:t>2025/10/13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657B-E6A3-4D00-8AC9-5C5BCA4BBA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33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19E3-5E27-4CC3-88C7-AB993270EBBF}" type="datetime1">
              <a:rPr lang="zh-CN" altLang="en-US" smtClean="0"/>
              <a:pPr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657B-E6A3-4D00-8AC9-5C5BCA4BBA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06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D80-D868-4E8E-AE34-F37F8250631D}" type="datetime1">
              <a:rPr lang="zh-CN" altLang="en-US" smtClean="0"/>
              <a:pPr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657B-E6A3-4D00-8AC9-5C5BCA4BBA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66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8F183-48D9-444F-AAFE-60DAB6B6ADBF}" type="datetime1">
              <a:rPr lang="zh-CN" altLang="en-US" smtClean="0"/>
              <a:pPr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F657B-E6A3-4D00-8AC9-5C5BCA4BBA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6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ctrTitle"/>
          </p:nvPr>
        </p:nvSpPr>
        <p:spPr>
          <a:xfrm>
            <a:off x="719310" y="1052736"/>
            <a:ext cx="10907880" cy="226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BEPCII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高频系统</a:t>
            </a:r>
            <a:b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2024-2025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年度运行总结</a:t>
            </a:r>
          </a:p>
        </p:txBody>
      </p:sp>
      <p:sp>
        <p:nvSpPr>
          <p:cNvPr id="3075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21336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戴建枰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代表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BII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高频运行团队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2025/10/13              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6165304"/>
            <a:ext cx="121430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" y="6352331"/>
            <a:ext cx="6425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加速器联合年会，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2025/10/12~10/14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，郑州市黄河迎宾馆</a:t>
            </a:r>
          </a:p>
        </p:txBody>
      </p:sp>
      <p:sp>
        <p:nvSpPr>
          <p:cNvPr id="6" name="矩形 5"/>
          <p:cNvSpPr/>
          <p:nvPr/>
        </p:nvSpPr>
        <p:spPr>
          <a:xfrm>
            <a:off x="9372509" y="6332437"/>
            <a:ext cx="2064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jpdai@ihep.ac.cn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1275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3109" y="6309321"/>
            <a:ext cx="540474" cy="365125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161178-70BD-4511-8312-81258A413EED}" type="slidenum">
              <a:rPr lang="zh-CN" altLang="en-US" sz="1400" smtClean="0"/>
              <a:pPr eaLnBrk="1" hangingPunct="1"/>
              <a:t>10</a:t>
            </a:fld>
            <a:endParaRPr lang="en-US" altLang="zh-CN" sz="1400" dirty="0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90550" y="-47194"/>
            <a:ext cx="11567102" cy="9144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BEPCII-U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新低电平系统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703506"/>
            <a:ext cx="12190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3020" y="4600575"/>
            <a:ext cx="6140450" cy="141478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Verdana"/>
                <a:ea typeface="微软雅黑" panose="020B0503020204020204" pitchFamily="34" charset="-122"/>
              </a:rPr>
              <a:t>低电平系统采用与光源储存环超导腔完全相同的低电平系统设计。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6212840" y="1056640"/>
            <a:ext cx="5721350" cy="2146935"/>
            <a:chOff x="10011" y="1664"/>
            <a:chExt cx="7826" cy="3381"/>
          </a:xfrm>
        </p:grpSpPr>
        <p:pic>
          <p:nvPicPr>
            <p:cNvPr id="8" name="图片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1" y="2085"/>
              <a:ext cx="7826" cy="296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2366" y="1664"/>
              <a:ext cx="3631" cy="5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266700">
                <a:lnSpc>
                  <a:spcPct val="114000"/>
                </a:lnSpc>
                <a:spcAft>
                  <a:spcPct val="0"/>
                </a:spcAft>
              </a:pPr>
              <a:r>
                <a:rPr lang="zh-CN" altLang="en-US" sz="1600">
                  <a:solidFill>
                    <a:srgbClr val="000000"/>
                  </a:solidFill>
                  <a:latin typeface="Verdana"/>
                  <a:sym typeface="+mn-ea"/>
                </a:rPr>
                <a:t>短时稳定性测试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301740" y="3203434"/>
            <a:ext cx="2840355" cy="2724908"/>
            <a:chOff x="10151" y="4524"/>
            <a:chExt cx="4473" cy="4751"/>
          </a:xfrm>
        </p:grpSpPr>
        <p:pic>
          <p:nvPicPr>
            <p:cNvPr id="11" name="图片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1" y="5090"/>
              <a:ext cx="4473" cy="418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1222" y="4524"/>
              <a:ext cx="2859" cy="6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266700">
                <a:lnSpc>
                  <a:spcPct val="114000"/>
                </a:lnSpc>
                <a:spcAft>
                  <a:spcPct val="0"/>
                </a:spcAft>
              </a:pPr>
              <a:r>
                <a:rPr lang="zh-CN" altLang="en-US" sz="1600">
                  <a:solidFill>
                    <a:srgbClr val="000000"/>
                  </a:solidFill>
                  <a:latin typeface="Verdana"/>
                  <a:sym typeface="+mn-ea"/>
                </a:rPr>
                <a:t>长时稳定性测试</a:t>
              </a:r>
            </a:p>
          </p:txBody>
        </p:sp>
      </p:grpSp>
      <p:graphicFrame>
        <p:nvGraphicFramePr>
          <p:cNvPr id="13" name="表格 12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2964337"/>
              </p:ext>
            </p:extLst>
          </p:nvPr>
        </p:nvGraphicFramePr>
        <p:xfrm>
          <a:off x="9208770" y="3235325"/>
          <a:ext cx="2773680" cy="2850515"/>
        </p:xfrm>
        <a:graphic>
          <a:graphicData uri="http://schemas.openxmlformats.org/drawingml/2006/table">
            <a:tbl>
              <a:tblPr firstRow="1" bandCol="1"/>
              <a:tblGrid>
                <a:gridCol w="693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3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3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26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900"/>
                        <a:t>参数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900"/>
                        <a:t>短时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900"/>
                        <a:t>长时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900"/>
                        <a:t>设计要求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65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900"/>
                        <a:t>幅值波动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900">
                          <a:ea typeface="宋体" panose="02010600030101010101" pitchFamily="2" charset="-122"/>
                          <a:sym typeface="+mn-ea"/>
                        </a:rPr>
                        <a:t>±0.05%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900">
                          <a:ea typeface="宋体" panose="02010600030101010101" pitchFamily="2" charset="-122"/>
                          <a:sym typeface="+mn-ea"/>
                        </a:rPr>
                        <a:t>±0.08%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900"/>
                        <a:t>±0.1%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900"/>
                        <a:t>±0.1°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7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900"/>
                        <a:t>相位波动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indent="0" algn="just" defTabSz="266700">
                        <a:lnSpc>
                          <a:spcPct val="114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900">
                          <a:ea typeface="宋体" panose="02010600030101010101" pitchFamily="2" charset="-122"/>
                          <a:sym typeface="+mn-ea"/>
                        </a:rPr>
                        <a:t>±0.1°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900">
                          <a:ea typeface="宋体" panose="02010600030101010101" pitchFamily="2" charset="-122"/>
                          <a:sym typeface="+mn-ea"/>
                        </a:rPr>
                        <a:t>±0.08°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6262370" y="1115060"/>
            <a:ext cx="5711190" cy="2089785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262370" y="3203575"/>
            <a:ext cx="2915285" cy="2812415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82" y="836712"/>
            <a:ext cx="4703116" cy="35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9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title"/>
          </p:nvPr>
        </p:nvSpPr>
        <p:spPr>
          <a:xfrm>
            <a:off x="527313" y="260648"/>
            <a:ext cx="10971372" cy="1143000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  录</a:t>
            </a:r>
          </a:p>
        </p:txBody>
      </p:sp>
      <p:sp>
        <p:nvSpPr>
          <p:cNvPr id="4099" name="内容占位符 2"/>
          <p:cNvSpPr>
            <a:spLocks noGrp="1"/>
          </p:cNvSpPr>
          <p:nvPr>
            <p:ph idx="1"/>
          </p:nvPr>
        </p:nvSpPr>
        <p:spPr>
          <a:xfrm>
            <a:off x="1846734" y="1603824"/>
            <a:ext cx="8957923" cy="4752527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CN" altLang="en-US" sz="1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BEPCII-U</a:t>
            </a: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高频系统简介</a:t>
            </a:r>
            <a:endParaRPr lang="en-US" altLang="zh-CN" sz="14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设备安装及调试进程</a:t>
            </a:r>
            <a:endParaRPr lang="en-US" altLang="zh-CN" sz="1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主要问题 </a:t>
            </a:r>
            <a:endParaRPr lang="en-US" altLang="zh-CN" sz="14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运行情况</a:t>
            </a:r>
            <a:endParaRPr lang="en-US" altLang="zh-CN" sz="14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en-US" altLang="zh-CN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endParaRPr lang="en-US" altLang="zh-CN" sz="14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0000"/>
              </a:buClr>
              <a:buFont typeface="Wingdings" charset="2"/>
              <a:buChar char="Ø"/>
            </a:pPr>
            <a:endParaRPr lang="en-US" altLang="zh-CN" b="1" dirty="0">
              <a:ea typeface="宋体" charset="-122"/>
            </a:endParaRPr>
          </a:p>
          <a:p>
            <a:pPr>
              <a:spcBef>
                <a:spcPts val="1000"/>
              </a:spcBef>
              <a:buFontTx/>
              <a:buNone/>
            </a:pPr>
            <a:r>
              <a:rPr lang="en-US" altLang="zh-CN" sz="2400" b="1" dirty="0">
                <a:ea typeface="宋体" charset="-122"/>
              </a:rPr>
              <a:t>       </a:t>
            </a:r>
            <a:endParaRPr lang="zh-CN" altLang="en-US" b="1" dirty="0">
              <a:ea typeface="宋体" charset="-122"/>
            </a:endParaRPr>
          </a:p>
        </p:txBody>
      </p:sp>
      <p:sp>
        <p:nvSpPr>
          <p:cNvPr id="4100" name="灯片编号占位符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E1DE3F4-8651-4C9E-9C6D-6EBE64E3F4D5}" type="slidenum">
              <a:rPr lang="zh-CN" altLang="en-US" sz="1400" smtClean="0"/>
              <a:pPr eaLnBrk="1" hangingPunct="1"/>
              <a:t>11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3027940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3109" y="6309321"/>
            <a:ext cx="540474" cy="365125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161178-70BD-4511-8312-81258A413EED}" type="slidenum">
              <a:rPr lang="zh-CN" altLang="en-US" sz="1400" smtClean="0"/>
              <a:pPr eaLnBrk="1" hangingPunct="1"/>
              <a:t>12</a:t>
            </a:fld>
            <a:endParaRPr lang="en-US" altLang="zh-CN" sz="1400" dirty="0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90550" y="-47194"/>
            <a:ext cx="11567102" cy="914400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超导腔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703506"/>
            <a:ext cx="12190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61" y="1052736"/>
            <a:ext cx="4104455" cy="54726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02" y="1052736"/>
            <a:ext cx="410445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12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3109" y="6309321"/>
            <a:ext cx="540474" cy="365125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161178-70BD-4511-8312-81258A413EED}" type="slidenum">
              <a:rPr lang="zh-CN" altLang="en-US" sz="1400" smtClean="0">
                <a:solidFill>
                  <a:prstClr val="black"/>
                </a:solidFill>
              </a:rPr>
              <a:pPr eaLnBrk="1" hangingPunct="1"/>
              <a:t>13</a:t>
            </a:fld>
            <a:endParaRPr lang="en-US" altLang="zh-CN" sz="1400" dirty="0">
              <a:solidFill>
                <a:prstClr val="black"/>
              </a:solidFill>
            </a:endParaRPr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90550" y="-47194"/>
            <a:ext cx="11567102" cy="914400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波导安装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703506"/>
            <a:ext cx="12190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1094270"/>
            <a:ext cx="3723878" cy="49651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134" y="1094270"/>
            <a:ext cx="2232248" cy="49816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78" y="1094269"/>
            <a:ext cx="2224878" cy="49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92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3109" y="6309321"/>
            <a:ext cx="540474" cy="365125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161178-70BD-4511-8312-81258A413EED}" type="slidenum">
              <a:rPr lang="zh-CN" altLang="en-US" sz="1400" smtClean="0"/>
              <a:pPr eaLnBrk="1" hangingPunct="1"/>
              <a:t>14</a:t>
            </a:fld>
            <a:endParaRPr lang="en-US" altLang="zh-CN" sz="1400" dirty="0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90550" y="-47194"/>
            <a:ext cx="11567102" cy="9144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SSA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固态功率源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703506"/>
            <a:ext cx="12190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4" y="932717"/>
            <a:ext cx="4083918" cy="54452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78" y="932716"/>
            <a:ext cx="7192068" cy="539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27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3109" y="6309321"/>
            <a:ext cx="540474" cy="365125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161178-70BD-4511-8312-81258A413EED}" type="slidenum">
              <a:rPr lang="zh-CN" altLang="en-US" sz="1400" smtClean="0"/>
              <a:pPr eaLnBrk="1" hangingPunct="1"/>
              <a:t>15</a:t>
            </a:fld>
            <a:endParaRPr lang="en-US" altLang="zh-CN" sz="1400" dirty="0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90550" y="-47194"/>
            <a:ext cx="11567102" cy="9144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SSA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固态功率源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703506"/>
            <a:ext cx="12190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" y="1052736"/>
            <a:ext cx="12190413" cy="546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92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title"/>
          </p:nvPr>
        </p:nvSpPr>
        <p:spPr>
          <a:xfrm>
            <a:off x="527313" y="260648"/>
            <a:ext cx="10971372" cy="1143000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  录</a:t>
            </a:r>
          </a:p>
        </p:txBody>
      </p:sp>
      <p:sp>
        <p:nvSpPr>
          <p:cNvPr id="4099" name="内容占位符 2"/>
          <p:cNvSpPr>
            <a:spLocks noGrp="1"/>
          </p:cNvSpPr>
          <p:nvPr>
            <p:ph idx="1"/>
          </p:nvPr>
        </p:nvSpPr>
        <p:spPr>
          <a:xfrm>
            <a:off x="1846734" y="1603824"/>
            <a:ext cx="8957923" cy="4752527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CN" altLang="en-US" sz="1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BEPCII-U</a:t>
            </a: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高频系统简介</a:t>
            </a:r>
            <a:endParaRPr lang="en-US" altLang="zh-CN" sz="14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设备安装及调试进程</a:t>
            </a:r>
            <a:endParaRPr lang="en-US" altLang="zh-CN" sz="14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主要问题</a:t>
            </a: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4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运行情况</a:t>
            </a:r>
            <a:endParaRPr lang="en-US" altLang="zh-CN" sz="14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en-US" altLang="zh-CN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endParaRPr lang="en-US" altLang="zh-CN" sz="14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0000"/>
              </a:buClr>
              <a:buFont typeface="Wingdings" charset="2"/>
              <a:buChar char="Ø"/>
            </a:pPr>
            <a:endParaRPr lang="en-US" altLang="zh-CN" b="1" dirty="0">
              <a:ea typeface="宋体" charset="-122"/>
            </a:endParaRPr>
          </a:p>
          <a:p>
            <a:pPr>
              <a:spcBef>
                <a:spcPts val="1000"/>
              </a:spcBef>
              <a:buFontTx/>
              <a:buNone/>
            </a:pPr>
            <a:r>
              <a:rPr lang="en-US" altLang="zh-CN" sz="2400" b="1" dirty="0">
                <a:ea typeface="宋体" charset="-122"/>
              </a:rPr>
              <a:t>       </a:t>
            </a:r>
            <a:endParaRPr lang="zh-CN" altLang="en-US" b="1" dirty="0">
              <a:ea typeface="宋体" charset="-122"/>
            </a:endParaRPr>
          </a:p>
        </p:txBody>
      </p:sp>
      <p:sp>
        <p:nvSpPr>
          <p:cNvPr id="4100" name="灯片编号占位符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E1DE3F4-8651-4C9E-9C6D-6EBE64E3F4D5}" type="slidenum">
              <a:rPr lang="zh-CN" altLang="en-US" sz="1400" smtClean="0"/>
              <a:pPr eaLnBrk="1" hangingPunct="1"/>
              <a:t>16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646565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18742" y="274638"/>
            <a:ext cx="8352928" cy="922114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原国产超导腔模组真空泄漏及修复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630710" y="1340768"/>
            <a:ext cx="8784976" cy="2232248"/>
          </a:xfrm>
        </p:spPr>
        <p:txBody>
          <a:bodyPr>
            <a:noAutofit/>
          </a:bodyPr>
          <a:lstStyle/>
          <a:p>
            <a:r>
              <a:rPr lang="en-US" altLang="zh-CN" sz="2000" dirty="0"/>
              <a:t>Leakage of 5e-6mbar.L/s inside the helium vessel was found on maintenance Set.2014, in a home-made 500MHz </a:t>
            </a:r>
            <a:r>
              <a:rPr lang="en-US" altLang="zh-CN" sz="2000" dirty="0" err="1"/>
              <a:t>cryomodule</a:t>
            </a:r>
            <a:r>
              <a:rPr lang="en-US" altLang="zh-CN" sz="2000" dirty="0"/>
              <a:t> with KEK-B structure, after about 9(?) thermal circles in 7 years of operation</a:t>
            </a:r>
          </a:p>
          <a:p>
            <a:r>
              <a:rPr lang="en-US" altLang="zh-CN" sz="2000" dirty="0"/>
              <a:t>The </a:t>
            </a:r>
            <a:r>
              <a:rPr lang="en-US" altLang="zh-CN" sz="2000" dirty="0" err="1"/>
              <a:t>cryomodule</a:t>
            </a:r>
            <a:r>
              <a:rPr lang="en-US" altLang="zh-CN" sz="2000" dirty="0"/>
              <a:t> was shipped to PAPS SRF-lab with a shock-absorbing tooling, departing at 2024.9.25 22:08, and arriving at 1:14, with average 26km/h (max 33)</a:t>
            </a:r>
          </a:p>
          <a:p>
            <a:r>
              <a:rPr lang="en-US" altLang="zh-CN" sz="2000" dirty="0"/>
              <a:t>The </a:t>
            </a:r>
            <a:r>
              <a:rPr lang="en-US" altLang="zh-CN" sz="2000" dirty="0" err="1"/>
              <a:t>cryomodule</a:t>
            </a:r>
            <a:r>
              <a:rPr lang="en-US" altLang="zh-CN" sz="2000" dirty="0"/>
              <a:t> was cleaned before entering PAPS, by wiping with detergent, water-jet rinsing, wiping with ethanol, and blowing with nitrogen gas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06" y="3933057"/>
            <a:ext cx="3600000" cy="26382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t="18937" r="6705" b="26247"/>
          <a:stretch/>
        </p:blipFill>
        <p:spPr>
          <a:xfrm>
            <a:off x="5087085" y="3933056"/>
            <a:ext cx="553387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14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18742" y="274638"/>
            <a:ext cx="8352928" cy="922114"/>
          </a:xfrm>
        </p:spPr>
        <p:txBody>
          <a:bodyPr>
            <a:normAutofit/>
          </a:bodyPr>
          <a:lstStyle/>
          <a:p>
            <a:r>
              <a:rPr lang="en-US" altLang="zh-CN" dirty="0"/>
              <a:t>B-II east CM repair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630710" y="1340768"/>
            <a:ext cx="6336704" cy="3024336"/>
          </a:xfrm>
        </p:spPr>
        <p:txBody>
          <a:bodyPr>
            <a:noAutofit/>
          </a:bodyPr>
          <a:lstStyle/>
          <a:p>
            <a:r>
              <a:rPr lang="en-US" altLang="zh-CN" sz="2000" dirty="0"/>
              <a:t>The beam-line (HOM absorber to gate-valve) has to be removed in clean-room, before the end-plate of the CM and the helium vessel could be opened</a:t>
            </a:r>
          </a:p>
          <a:p>
            <a:r>
              <a:rPr lang="en-US" altLang="zh-CN" sz="2000" dirty="0"/>
              <a:t>With large-beam-pipe side open at Sep.28, leak-rate is reduced to ~e-8mbar.L/s,</a:t>
            </a:r>
            <a:r>
              <a:rPr lang="zh-CN" altLang="en-US" sz="2000" dirty="0"/>
              <a:t> </a:t>
            </a:r>
            <a:r>
              <a:rPr lang="en-US" altLang="zh-CN" sz="2000" dirty="0"/>
              <a:t>and the leak vanished when both sides are open at Sep.30</a:t>
            </a:r>
          </a:p>
          <a:p>
            <a:r>
              <a:rPr lang="en-US" altLang="zh-CN" sz="2000" dirty="0"/>
              <a:t>Torque for indium-seals were found loose (~8-10 </a:t>
            </a:r>
            <a:r>
              <a:rPr lang="en-US" altLang="zh-CN" sz="2000" dirty="0" err="1"/>
              <a:t>N.m</a:t>
            </a:r>
            <a:r>
              <a:rPr lang="en-US" altLang="zh-CN" sz="2000" dirty="0"/>
              <a:t>). They were re-tightened to 15N.m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9" b="17491"/>
          <a:stretch/>
        </p:blipFill>
        <p:spPr>
          <a:xfrm>
            <a:off x="2053894" y="4193704"/>
            <a:ext cx="5121432" cy="26642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8" r="13585"/>
          <a:stretch/>
        </p:blipFill>
        <p:spPr>
          <a:xfrm>
            <a:off x="7888946" y="1196752"/>
            <a:ext cx="277826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25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18742" y="274638"/>
            <a:ext cx="8352928" cy="922114"/>
          </a:xfrm>
        </p:spPr>
        <p:txBody>
          <a:bodyPr>
            <a:normAutofit/>
          </a:bodyPr>
          <a:lstStyle/>
          <a:p>
            <a:r>
              <a:rPr lang="en-US" altLang="zh-CN" dirty="0"/>
              <a:t>B-II east CM 1</a:t>
            </a:r>
            <a:r>
              <a:rPr lang="en-US" altLang="zh-CN" baseline="30000" dirty="0"/>
              <a:t>st</a:t>
            </a:r>
            <a:r>
              <a:rPr lang="en-US" altLang="zh-CN" dirty="0"/>
              <a:t> cooling down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558702" y="1340768"/>
            <a:ext cx="9001000" cy="3240360"/>
          </a:xfrm>
        </p:spPr>
        <p:txBody>
          <a:bodyPr>
            <a:noAutofit/>
          </a:bodyPr>
          <a:lstStyle/>
          <a:p>
            <a:r>
              <a:rPr lang="en-US" altLang="zh-CN" sz="2000" dirty="0"/>
              <a:t>After the helium-vessel, LN shielding, MLI, </a:t>
            </a:r>
            <a:r>
              <a:rPr lang="en-US" altLang="zh-CN" sz="2000" dirty="0" err="1"/>
              <a:t>cryomodule</a:t>
            </a:r>
            <a:r>
              <a:rPr lang="en-US" altLang="zh-CN" sz="2000" dirty="0"/>
              <a:t>, and the beam-pipes were restored at Oct.8-16, leak detector was attached to isolation vacuum, and helium gas from inside the helium vessel and LN pipe showed no leak </a:t>
            </a:r>
            <a:r>
              <a:rPr lang="en-US" altLang="zh-CN" sz="2000" dirty="0" err="1"/>
              <a:t>upto</a:t>
            </a:r>
            <a:r>
              <a:rPr lang="en-US" altLang="zh-CN" sz="2000" dirty="0"/>
              <a:t> 4e-11mbar.L/s</a:t>
            </a:r>
          </a:p>
          <a:p>
            <a:r>
              <a:rPr lang="en-US" altLang="zh-CN" sz="2000" dirty="0"/>
              <a:t>The CM was installed in the horizontal test stand during Oct.17-20, with 500MHz solid-state amplifier shipped to PAPS and commissioned, and WR1500 waveguides borrowed from HEPS and CEPC-650MHz-CM. </a:t>
            </a:r>
          </a:p>
          <a:p>
            <a:r>
              <a:rPr lang="en-US" altLang="zh-CN" sz="2000" dirty="0"/>
              <a:t>The cooling started at Oct.21, after the coupler was processed at RT. The isolation vacuum went bad since Oct.23 3:20am, and ice on the </a:t>
            </a:r>
            <a:r>
              <a:rPr lang="en-US" altLang="zh-CN" sz="2000" dirty="0" err="1"/>
              <a:t>LHe</a:t>
            </a:r>
            <a:r>
              <a:rPr lang="en-US" altLang="zh-CN" sz="2000" dirty="0"/>
              <a:t> input pipe was found. It is determined that there is no way for cooling down to continue, and the CM was warmed up during Oct.24-27.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06" y="4600834"/>
            <a:ext cx="5400000" cy="22571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0" b="15003"/>
          <a:stretch/>
        </p:blipFill>
        <p:spPr>
          <a:xfrm>
            <a:off x="7067206" y="4600834"/>
            <a:ext cx="360000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3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title"/>
          </p:nvPr>
        </p:nvSpPr>
        <p:spPr>
          <a:xfrm>
            <a:off x="527313" y="260648"/>
            <a:ext cx="10971372" cy="1143000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  录</a:t>
            </a:r>
          </a:p>
        </p:txBody>
      </p:sp>
      <p:sp>
        <p:nvSpPr>
          <p:cNvPr id="4099" name="内容占位符 2"/>
          <p:cNvSpPr>
            <a:spLocks noGrp="1"/>
          </p:cNvSpPr>
          <p:nvPr>
            <p:ph idx="1"/>
          </p:nvPr>
        </p:nvSpPr>
        <p:spPr>
          <a:xfrm>
            <a:off x="1846734" y="1603824"/>
            <a:ext cx="8957923" cy="4752527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CN" altLang="en-US" sz="1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BEPCII-U</a:t>
            </a:r>
            <a:r>
              <a:rPr lang="zh-CN" altLang="en-US" sz="1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高频系统简介</a:t>
            </a:r>
            <a:endParaRPr lang="en-US" altLang="zh-CN" sz="1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设备安装及调试进程</a:t>
            </a:r>
            <a:endParaRPr lang="en-US" altLang="zh-CN" sz="14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主要问题 </a:t>
            </a:r>
            <a:endParaRPr lang="en-US" altLang="zh-CN" sz="14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运行情况</a:t>
            </a:r>
            <a:endParaRPr lang="en-US" altLang="zh-CN" sz="14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en-US" altLang="zh-CN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endParaRPr lang="en-US" altLang="zh-CN" sz="14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0000"/>
              </a:buClr>
              <a:buFont typeface="Wingdings" charset="2"/>
              <a:buChar char="Ø"/>
            </a:pPr>
            <a:endParaRPr lang="en-US" altLang="zh-CN" b="1" dirty="0">
              <a:ea typeface="宋体" charset="-122"/>
            </a:endParaRPr>
          </a:p>
          <a:p>
            <a:pPr>
              <a:spcBef>
                <a:spcPts val="1000"/>
              </a:spcBef>
              <a:buFontTx/>
              <a:buNone/>
            </a:pPr>
            <a:r>
              <a:rPr lang="en-US" altLang="zh-CN" sz="2400" b="1" dirty="0">
                <a:ea typeface="宋体" charset="-122"/>
              </a:rPr>
              <a:t>       </a:t>
            </a:r>
            <a:endParaRPr lang="zh-CN" altLang="en-US" b="1" dirty="0">
              <a:ea typeface="宋体" charset="-122"/>
            </a:endParaRPr>
          </a:p>
        </p:txBody>
      </p:sp>
      <p:sp>
        <p:nvSpPr>
          <p:cNvPr id="4100" name="灯片编号占位符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E1DE3F4-8651-4C9E-9C6D-6EBE64E3F4D5}" type="slidenum">
              <a:rPr lang="zh-CN" altLang="en-US" sz="1400" smtClean="0"/>
              <a:pPr eaLnBrk="1" hangingPunct="1"/>
              <a:t>2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4035158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5951190" y="3978000"/>
            <a:ext cx="4405354" cy="2880000"/>
            <a:chOff x="4559134" y="3789360"/>
            <a:chExt cx="4405354" cy="2880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134" y="3789360"/>
              <a:ext cx="4405354" cy="2880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2" t="20881" r="64845" b="46361"/>
            <a:stretch/>
          </p:blipFill>
          <p:spPr>
            <a:xfrm>
              <a:off x="4668688" y="5156872"/>
              <a:ext cx="2232248" cy="129646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18742" y="274638"/>
            <a:ext cx="8352928" cy="922114"/>
          </a:xfrm>
        </p:spPr>
        <p:txBody>
          <a:bodyPr>
            <a:normAutofit/>
          </a:bodyPr>
          <a:lstStyle/>
          <a:p>
            <a:r>
              <a:rPr lang="en-US" altLang="zh-CN" dirty="0"/>
              <a:t>B-II east CM qualification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630710" y="1340768"/>
            <a:ext cx="6696984" cy="2709240"/>
          </a:xfrm>
        </p:spPr>
        <p:txBody>
          <a:bodyPr>
            <a:noAutofit/>
          </a:bodyPr>
          <a:lstStyle/>
          <a:p>
            <a:r>
              <a:rPr lang="en-US" altLang="zh-CN" sz="2000" dirty="0"/>
              <a:t>The damaged </a:t>
            </a:r>
            <a:r>
              <a:rPr lang="en-US" altLang="zh-CN" sz="2000" dirty="0" err="1"/>
              <a:t>LHe</a:t>
            </a:r>
            <a:r>
              <a:rPr lang="en-US" altLang="zh-CN" sz="2000" dirty="0"/>
              <a:t> input pipe was replaced; a piece of MLI on the O-ring of pressure release flange, which caused a leak of 1e-4 </a:t>
            </a:r>
            <a:r>
              <a:rPr lang="en-US" altLang="zh-CN" sz="2000" dirty="0" err="1"/>
              <a:t>mbar.L</a:t>
            </a:r>
            <a:r>
              <a:rPr lang="en-US" altLang="zh-CN" sz="2000" dirty="0"/>
              <a:t>/s, was found and removed</a:t>
            </a:r>
          </a:p>
          <a:p>
            <a:r>
              <a:rPr lang="en-US" altLang="zh-CN" sz="2000" dirty="0"/>
              <a:t>2</a:t>
            </a:r>
            <a:r>
              <a:rPr lang="en-US" altLang="zh-CN" sz="2000" baseline="30000" dirty="0"/>
              <a:t>nd</a:t>
            </a:r>
            <a:r>
              <a:rPr lang="en-US" altLang="zh-CN" sz="2000" dirty="0"/>
              <a:t> cool down started at Oct.29, and CM test was done on Nov 2-4. Volume-change from liquid level was adopted to roughly estimate the heat load.</a:t>
            </a:r>
          </a:p>
          <a:p>
            <a:r>
              <a:rPr lang="en-US" altLang="zh-CN" sz="2000" dirty="0"/>
              <a:t>2.2MV accelerating voltage was recovered; Q0&gt;1e9 at 1.5MV operational voltage was confirmed. Radiation level is similar to that before the leak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0"/>
          <a:stretch/>
        </p:blipFill>
        <p:spPr>
          <a:xfrm>
            <a:off x="1774727" y="4238648"/>
            <a:ext cx="3841501" cy="261935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327694" y="2200086"/>
            <a:ext cx="2160000" cy="1745387"/>
            <a:chOff x="5579862" y="942976"/>
            <a:chExt cx="2160000" cy="174538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9862" y="942976"/>
              <a:ext cx="2160000" cy="174538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5870737" y="1917521"/>
              <a:ext cx="158133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B050"/>
                  </a:solidFill>
                </a:rPr>
                <a:t>Tested at 2011</a:t>
              </a:r>
              <a:endParaRPr lang="zh-CN" altLang="en-US" dirty="0">
                <a:solidFill>
                  <a:srgbClr val="00B050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5446" y="515232"/>
            <a:ext cx="2340000" cy="167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43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18742" y="274638"/>
            <a:ext cx="8352928" cy="922114"/>
          </a:xfrm>
        </p:spPr>
        <p:txBody>
          <a:bodyPr>
            <a:normAutofit/>
          </a:bodyPr>
          <a:lstStyle/>
          <a:p>
            <a:r>
              <a:rPr lang="en-US" altLang="zh-CN" dirty="0"/>
              <a:t>B-II east CM ship-back to B-II tunnel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630710" y="1340768"/>
            <a:ext cx="8784976" cy="2709240"/>
          </a:xfrm>
        </p:spPr>
        <p:txBody>
          <a:bodyPr>
            <a:noAutofit/>
          </a:bodyPr>
          <a:lstStyle/>
          <a:p>
            <a:r>
              <a:rPr lang="en-US" altLang="zh-CN" sz="2000" dirty="0"/>
              <a:t>The </a:t>
            </a:r>
            <a:r>
              <a:rPr lang="en-US" altLang="zh-CN" sz="2000" dirty="0" err="1"/>
              <a:t>cryomodule</a:t>
            </a:r>
            <a:r>
              <a:rPr lang="en-US" altLang="zh-CN" sz="2000" dirty="0"/>
              <a:t> was warmed up during Nov 5-8.</a:t>
            </a:r>
          </a:p>
          <a:p>
            <a:r>
              <a:rPr lang="en-US" altLang="zh-CN" sz="2000" dirty="0"/>
              <a:t>The </a:t>
            </a:r>
            <a:r>
              <a:rPr lang="en-US" altLang="zh-CN" sz="2000" dirty="0" err="1"/>
              <a:t>cryomodule</a:t>
            </a:r>
            <a:r>
              <a:rPr lang="en-US" altLang="zh-CN" sz="2000" dirty="0"/>
              <a:t> was shipped back to </a:t>
            </a:r>
            <a:r>
              <a:rPr lang="en-US" altLang="zh-CN" sz="2000" dirty="0" err="1"/>
              <a:t>Yuquanlu</a:t>
            </a:r>
            <a:r>
              <a:rPr lang="en-US" altLang="zh-CN" sz="2000" dirty="0"/>
              <a:t> with a shock-absorbing tooling, departing at 2024.11.10 22:02, and arriving at 1:16, with average 24.5km/h (max 34km/h). The cavity vacuum was ~7e-7Pa during the shipment.</a:t>
            </a:r>
          </a:p>
          <a:p>
            <a:r>
              <a:rPr lang="en-US" altLang="zh-CN" sz="2000" dirty="0"/>
              <a:t>The </a:t>
            </a:r>
            <a:r>
              <a:rPr lang="en-US" altLang="zh-CN" sz="2000" dirty="0" err="1"/>
              <a:t>cryomodule</a:t>
            </a:r>
            <a:r>
              <a:rPr lang="en-US" altLang="zh-CN" sz="2000" dirty="0"/>
              <a:t> was installed back to the tunnel on Nov.11.</a:t>
            </a:r>
          </a:p>
          <a:p>
            <a:endParaRPr lang="en-US" altLang="zh-CN" sz="20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02" y="3286358"/>
            <a:ext cx="4500000" cy="33736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710" y="3284984"/>
            <a:ext cx="4500000" cy="33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27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title"/>
          </p:nvPr>
        </p:nvSpPr>
        <p:spPr>
          <a:xfrm>
            <a:off x="527313" y="260648"/>
            <a:ext cx="10971372" cy="1143000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  录</a:t>
            </a:r>
          </a:p>
        </p:txBody>
      </p:sp>
      <p:sp>
        <p:nvSpPr>
          <p:cNvPr id="4099" name="内容占位符 2"/>
          <p:cNvSpPr>
            <a:spLocks noGrp="1"/>
          </p:cNvSpPr>
          <p:nvPr>
            <p:ph idx="1"/>
          </p:nvPr>
        </p:nvSpPr>
        <p:spPr>
          <a:xfrm>
            <a:off x="1846734" y="1603824"/>
            <a:ext cx="8957923" cy="4752527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CN" altLang="en-US" sz="1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BEPCII-U</a:t>
            </a: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高频系统简介</a:t>
            </a:r>
            <a:endParaRPr lang="en-US" altLang="zh-CN" sz="14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设备安装及调试进程</a:t>
            </a:r>
            <a:endParaRPr lang="en-US" altLang="zh-CN" sz="14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主要问题 </a:t>
            </a:r>
            <a:endParaRPr lang="en-US" altLang="zh-CN" sz="14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运行情况</a:t>
            </a:r>
            <a:endParaRPr lang="en-US" altLang="zh-CN" sz="1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7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en-US" altLang="zh-CN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endParaRPr lang="en-US" altLang="zh-CN" sz="14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0000"/>
              </a:buClr>
              <a:buFont typeface="Wingdings" charset="2"/>
              <a:buChar char="Ø"/>
            </a:pPr>
            <a:endParaRPr lang="en-US" altLang="zh-CN" b="1" dirty="0">
              <a:ea typeface="宋体" charset="-122"/>
            </a:endParaRPr>
          </a:p>
          <a:p>
            <a:pPr>
              <a:spcBef>
                <a:spcPts val="1000"/>
              </a:spcBef>
              <a:buFontTx/>
              <a:buNone/>
            </a:pPr>
            <a:r>
              <a:rPr lang="en-US" altLang="zh-CN" sz="2400" b="1" dirty="0">
                <a:ea typeface="宋体" charset="-122"/>
              </a:rPr>
              <a:t>       </a:t>
            </a:r>
            <a:endParaRPr lang="zh-CN" altLang="en-US" b="1" dirty="0">
              <a:ea typeface="宋体" charset="-122"/>
            </a:endParaRPr>
          </a:p>
        </p:txBody>
      </p:sp>
      <p:sp>
        <p:nvSpPr>
          <p:cNvPr id="4100" name="灯片编号占位符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E1DE3F4-8651-4C9E-9C6D-6EBE64E3F4D5}" type="slidenum">
              <a:rPr lang="zh-CN" altLang="en-US" sz="1400" smtClean="0"/>
              <a:pPr eaLnBrk="1" hangingPunct="1"/>
              <a:t>22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2861150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3109" y="6309321"/>
            <a:ext cx="540474" cy="365125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161178-70BD-4511-8312-81258A413EED}" type="slidenum">
              <a:rPr lang="zh-CN" altLang="en-US" sz="1400" smtClean="0"/>
              <a:pPr eaLnBrk="1" hangingPunct="1"/>
              <a:t>23</a:t>
            </a:fld>
            <a:endParaRPr lang="en-US" altLang="zh-CN" sz="1400" dirty="0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90550" y="-47194"/>
            <a:ext cx="11567102" cy="914400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运行概况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703506"/>
            <a:ext cx="12190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6534" y="1745808"/>
            <a:ext cx="4608512" cy="328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20250113-0116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，对四个腔进行了常温老练。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老练流程：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）不加偏压，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CW80kW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2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）加偏压，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300V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为步长，±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1500V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CW80kW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的低温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ready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，开始调试两腔的低电平，进入运行模式；（最高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e-680mA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e+580mA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点停机；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046" y="1124744"/>
            <a:ext cx="7206644" cy="41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58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3109" y="6309321"/>
            <a:ext cx="540474" cy="365125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161178-70BD-4511-8312-81258A413EED}" type="slidenum">
              <a:rPr lang="zh-CN" altLang="en-US" sz="1400" smtClean="0"/>
              <a:pPr eaLnBrk="1" hangingPunct="1"/>
              <a:t>24</a:t>
            </a:fld>
            <a:endParaRPr lang="en-US" altLang="zh-CN" sz="1400" dirty="0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90550" y="-47194"/>
            <a:ext cx="11567102" cy="914400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故障时间统计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703506"/>
            <a:ext cx="12190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6" y="980728"/>
            <a:ext cx="10032238" cy="536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55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3109" y="6309321"/>
            <a:ext cx="540474" cy="365125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161178-70BD-4511-8312-81258A413EED}" type="slidenum">
              <a:rPr lang="zh-CN" altLang="en-US" sz="1400" smtClean="0"/>
              <a:pPr eaLnBrk="1" hangingPunct="1"/>
              <a:t>25</a:t>
            </a:fld>
            <a:endParaRPr lang="en-US" altLang="zh-CN" sz="1400" dirty="0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90550" y="-47194"/>
            <a:ext cx="11567102" cy="914400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高频系统故障原因统计（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36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次，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10.78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小时）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703506"/>
            <a:ext cx="12190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66" y="1469839"/>
            <a:ext cx="10919743" cy="489339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4606" y="827014"/>
            <a:ext cx="10535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主要原因：硬件干扰信号（</a:t>
            </a:r>
            <a:r>
              <a:rPr lang="en-US" altLang="zh-CN" b="1" dirty="0" err="1"/>
              <a:t>Cpl</a:t>
            </a:r>
            <a:r>
              <a:rPr lang="en-US" altLang="zh-CN" b="1" dirty="0"/>
              <a:t>-arc</a:t>
            </a:r>
            <a:r>
              <a:rPr lang="zh-CN" altLang="en-US" b="1" dirty="0"/>
              <a:t>，</a:t>
            </a:r>
            <a:r>
              <a:rPr lang="en-US" altLang="zh-CN" b="1" dirty="0"/>
              <a:t>SSA-ready</a:t>
            </a:r>
            <a:r>
              <a:rPr lang="zh-CN" altLang="en-US" b="1" dirty="0"/>
              <a:t>，</a:t>
            </a:r>
            <a:r>
              <a:rPr lang="en-US" altLang="zh-CN" b="1" dirty="0"/>
              <a:t>W1</a:t>
            </a:r>
            <a:r>
              <a:rPr lang="zh-CN" altLang="en-US" b="1" dirty="0"/>
              <a:t>隔热真空）；</a:t>
            </a:r>
            <a:r>
              <a:rPr lang="en-US" altLang="zh-CN" b="1" dirty="0"/>
              <a:t>E2</a:t>
            </a:r>
            <a:r>
              <a:rPr lang="zh-CN" altLang="en-US" b="1" dirty="0"/>
              <a:t>频控环路优化不够充分及程序</a:t>
            </a:r>
            <a:r>
              <a:rPr lang="en-US" altLang="zh-CN" b="1" dirty="0"/>
              <a:t>bug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115189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8582" y="116632"/>
            <a:ext cx="10971372" cy="1008112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  结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8582" y="1268760"/>
            <a:ext cx="10873208" cy="511256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成功修复了原国产备用腔，高频系统的安装、调试按时完成；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因束流的能量不高（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~1.9GeV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），流强也较低（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&lt;700mA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），本轮运行每个环主要还是单腔运行；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高频系统运行基本稳定、可靠，没有成为制约束流性能的瓶颈因素。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本轮正式运行时间较短（约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个月），高频系统故障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36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次，时长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10.78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小时，属于正常水平；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接下来的主要工作是提高硬件的抗干扰能力，优化低电平参数，进一步降低高频故障率。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zh-CN" altLang="en-US" sz="2000" b="1" dirty="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3110" y="6309320"/>
            <a:ext cx="664547" cy="457200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A355BB3-50AD-46B2-A9DE-9C7EBB70FD9A}" type="slidenum">
              <a:rPr lang="zh-CN" altLang="en-US" sz="1400" smtClean="0"/>
              <a:pPr eaLnBrk="1" hangingPunct="1"/>
              <a:t>26</a:t>
            </a:fld>
            <a:endParaRPr lang="en-US" altLang="zh-CN" sz="1400" dirty="0"/>
          </a:p>
        </p:txBody>
      </p:sp>
    </p:spTree>
    <p:extLst>
      <p:ext uri="{BB962C8B-B14F-4D97-AF65-F5344CB8AC3E}">
        <p14:creationId xmlns:p14="http://schemas.microsoft.com/office/powerpoint/2010/main" val="4036030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87249" y="2492896"/>
            <a:ext cx="6028143" cy="1143000"/>
          </a:xfrm>
        </p:spPr>
        <p:txBody>
          <a:bodyPr>
            <a:norm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 谢！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657B-E6A3-4D00-8AC9-5C5BCA4BBA8B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365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3109" y="6309321"/>
            <a:ext cx="540474" cy="365125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161178-70BD-4511-8312-81258A413EED}" type="slidenum">
              <a:rPr lang="zh-CN" altLang="en-US" sz="1400" smtClean="0"/>
              <a:pPr eaLnBrk="1" hangingPunct="1"/>
              <a:t>3</a:t>
            </a:fld>
            <a:endParaRPr lang="en-US" altLang="zh-CN" sz="1400" dirty="0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90550" y="-47194"/>
            <a:ext cx="11567102" cy="9144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BEPCII-U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束流及高频系统主要参数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703506"/>
            <a:ext cx="12190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5090194" cy="376446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73073" y="1107342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束流参数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142" y="1476674"/>
            <a:ext cx="6389162" cy="4651651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8327454" y="986683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高频参数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8362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3109" y="6309321"/>
            <a:ext cx="540474" cy="365125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161178-70BD-4511-8312-81258A413EED}" type="slidenum">
              <a:rPr lang="zh-CN" altLang="en-US" sz="1400" smtClean="0"/>
              <a:pPr eaLnBrk="1" hangingPunct="1"/>
              <a:t>4</a:t>
            </a:fld>
            <a:endParaRPr lang="en-US" altLang="zh-CN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18" y="1340768"/>
            <a:ext cx="4550452" cy="134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7656351" y="814095"/>
            <a:ext cx="2523161" cy="368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Verdana"/>
                <a:ea typeface="微软雅黑" panose="020B0503020204020204" pitchFamily="34" charset="-122"/>
              </a:rPr>
              <a:t>BEPCII RF section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294089" y="3830254"/>
            <a:ext cx="2873454" cy="40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0000"/>
                </a:solidFill>
                <a:latin typeface="Verdana"/>
                <a:ea typeface="微软雅黑" panose="020B0503020204020204" pitchFamily="34" charset="-122"/>
                <a:cs typeface="Arial" panose="020B0604020202020204" pitchFamily="34" charset="0"/>
              </a:rPr>
              <a:t>BEPCII-U RF section</a:t>
            </a:r>
            <a:endParaRPr lang="zh-CN" altLang="en-US" sz="2000" dirty="0">
              <a:solidFill>
                <a:srgbClr val="000000"/>
              </a:solidFill>
              <a:latin typeface="Verdana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箭头: 下 13"/>
          <p:cNvSpPr/>
          <p:nvPr/>
        </p:nvSpPr>
        <p:spPr>
          <a:xfrm>
            <a:off x="8591049" y="2944050"/>
            <a:ext cx="350589" cy="733471"/>
          </a:xfrm>
          <a:prstGeom prst="downArrow">
            <a:avLst>
              <a:gd name="adj1" fmla="val 50000"/>
              <a:gd name="adj2" fmla="val 83333"/>
            </a:avLst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230" y="4322463"/>
            <a:ext cx="5039344" cy="151117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153660" y="5903588"/>
            <a:ext cx="1271739" cy="306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rgbClr val="000000"/>
                </a:solidFill>
                <a:latin typeface="Verdana"/>
                <a:ea typeface="微软雅黑" panose="020B0503020204020204" pitchFamily="34" charset="-122"/>
              </a:rPr>
              <a:t>备用三菱东腔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800000" y="5903588"/>
            <a:ext cx="966344" cy="306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rgbClr val="000000"/>
                </a:solidFill>
                <a:latin typeface="Verdana"/>
                <a:ea typeface="微软雅黑" panose="020B0503020204020204" pitchFamily="34" charset="-122"/>
              </a:rPr>
              <a:t>三菱西腔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265389" y="5903588"/>
            <a:ext cx="966344" cy="306665"/>
          </a:xfrm>
          <a:prstGeom prst="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</a:rPr>
              <a:t>国产新腔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0315543" y="5903588"/>
            <a:ext cx="1245073" cy="306665"/>
          </a:xfrm>
          <a:prstGeom prst="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</a:rPr>
              <a:t>旧国产东腔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609" y="1230063"/>
            <a:ext cx="6029810" cy="523616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350790" y="1700808"/>
            <a:ext cx="1422979" cy="398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F00"/>
                </a:solidFill>
                <a:latin typeface="Verdana"/>
                <a:ea typeface="微软雅黑" panose="020B0503020204020204" pitchFamily="34" charset="-122"/>
                <a:cs typeface="Arial" panose="020B0604020202020204" pitchFamily="34" charset="0"/>
              </a:rPr>
              <a:t>北对撞区</a:t>
            </a:r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90550" y="-47194"/>
            <a:ext cx="11567102" cy="9144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BEPCII-U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高频系统超导腔布局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703506"/>
            <a:ext cx="12190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369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3109" y="6309321"/>
            <a:ext cx="540474" cy="365125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161178-70BD-4511-8312-81258A413EED}" type="slidenum">
              <a:rPr lang="zh-CN" altLang="en-US" sz="1400" smtClean="0"/>
              <a:pPr eaLnBrk="1" hangingPunct="1"/>
              <a:t>5</a:t>
            </a:fld>
            <a:endParaRPr lang="en-US" altLang="zh-CN" sz="1400" dirty="0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90550" y="-47194"/>
            <a:ext cx="11567102" cy="7507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BEPCII-U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高频系统主要设备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703506"/>
            <a:ext cx="12190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990750" y="933438"/>
            <a:ext cx="8928992" cy="5558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超导腔系统</a:t>
            </a:r>
          </a:p>
          <a:p>
            <a:pPr marL="742950" lvl="1" indent="-28575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CN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套原三菱超导腔模组</a:t>
            </a:r>
            <a:r>
              <a:rPr lang="en-US" altLang="zh-CN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+1</a:t>
            </a: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套原国产腔</a:t>
            </a:r>
            <a:r>
              <a:rPr lang="en-US" altLang="zh-CN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+</a:t>
            </a: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新研制</a:t>
            </a:r>
            <a:r>
              <a:rPr lang="en-US" altLang="zh-CN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套国产腔</a:t>
            </a:r>
          </a:p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高功率系统</a:t>
            </a:r>
          </a:p>
          <a:p>
            <a:pPr marL="742950" lvl="1" indent="-28575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固态功率源（</a:t>
            </a:r>
            <a:r>
              <a:rPr lang="en-US" altLang="zh-CN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台旧</a:t>
            </a:r>
            <a:r>
              <a:rPr lang="en-US" altLang="zh-CN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Kly+1</a:t>
            </a: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台旧</a:t>
            </a:r>
            <a:r>
              <a:rPr lang="en-US" altLang="zh-CN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SSA+2</a:t>
            </a: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台新</a:t>
            </a:r>
            <a:r>
              <a:rPr lang="en-US" altLang="zh-CN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SSA</a:t>
            </a: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）</a:t>
            </a:r>
            <a:endParaRPr lang="zh-CN" altLang="en-US" sz="2400" kern="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环行器（</a:t>
            </a:r>
            <a:r>
              <a:rPr lang="en-US" altLang="zh-CN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旧</a:t>
            </a:r>
            <a:r>
              <a:rPr lang="en-US" altLang="zh-CN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+2</a:t>
            </a: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新）</a:t>
            </a:r>
            <a:endParaRPr lang="zh-CN" altLang="en-US" sz="2400" kern="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水负载（</a:t>
            </a:r>
            <a:r>
              <a:rPr lang="en-US" altLang="zh-CN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旧</a:t>
            </a:r>
            <a:r>
              <a:rPr lang="en-US" altLang="zh-CN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+2</a:t>
            </a: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新）</a:t>
            </a:r>
            <a:endParaRPr lang="zh-CN" altLang="en-US" sz="2400" kern="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功率传输系统（</a:t>
            </a:r>
            <a:r>
              <a:rPr lang="en-US" altLang="zh-CN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旧</a:t>
            </a:r>
            <a:r>
              <a:rPr lang="en-US" altLang="zh-CN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+2</a:t>
            </a: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新）</a:t>
            </a:r>
          </a:p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低电平控制系统</a:t>
            </a:r>
          </a:p>
          <a:p>
            <a:pPr marL="742950" lvl="1" indent="-28575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新研制四套低电平控制系统</a:t>
            </a:r>
            <a:endParaRPr lang="en-US" altLang="zh-CN" sz="2400" kern="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水、电、风、空调等</a:t>
            </a:r>
          </a:p>
        </p:txBody>
      </p:sp>
    </p:spTree>
    <p:extLst>
      <p:ext uri="{BB962C8B-B14F-4D97-AF65-F5344CB8AC3E}">
        <p14:creationId xmlns:p14="http://schemas.microsoft.com/office/powerpoint/2010/main" val="2272456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6125210" y="4345305"/>
            <a:ext cx="5724525" cy="178054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2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3109" y="6309321"/>
            <a:ext cx="540474" cy="365125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161178-70BD-4511-8312-81258A413EED}" type="slidenum">
              <a:rPr lang="zh-CN" altLang="en-US" sz="1400" smtClean="0"/>
              <a:pPr eaLnBrk="1" hangingPunct="1"/>
              <a:t>6</a:t>
            </a:fld>
            <a:endParaRPr lang="en-US" altLang="zh-CN" sz="1400" dirty="0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90550" y="-47194"/>
            <a:ext cx="11567102" cy="7507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500MHz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超导腔模组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703506"/>
            <a:ext cx="12190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总图半剖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r="7582" b="1991"/>
          <a:stretch>
            <a:fillRect/>
          </a:stretch>
        </p:blipFill>
        <p:spPr bwMode="auto">
          <a:xfrm>
            <a:off x="466090" y="2679700"/>
            <a:ext cx="5043170" cy="34467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内容占位符 2"/>
          <p:cNvSpPr>
            <a:spLocks noGrp="1"/>
          </p:cNvSpPr>
          <p:nvPr/>
        </p:nvSpPr>
        <p:spPr>
          <a:xfrm>
            <a:off x="288290" y="1366520"/>
            <a:ext cx="5398135" cy="4759325"/>
          </a:xfrm>
          <a:prstGeom prst="rect">
            <a:avLst/>
          </a:prstGeom>
          <a:noFill/>
          <a:ln w="25400" cap="flat" cmpd="sng" algn="ctr">
            <a:solidFill>
              <a:srgbClr val="333399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i="0" u="none" strike="noStrike" kern="1200" cap="none" spc="15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sym typeface="+mn-ea"/>
              </a:rPr>
              <a:t>BEPCII</a:t>
            </a:r>
            <a:r>
              <a:rPr kumimoji="0" lang="zh-CN" altLang="en-US" sz="2000" i="0" u="none" strike="noStrike" kern="1200" cap="none" spc="15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sym typeface="+mn-ea"/>
              </a:rPr>
              <a:t>升级后一共四套超导腔模组：两套</a:t>
            </a:r>
            <a:r>
              <a:rPr lang="zh-CN" altLang="en-US" sz="2000" noProof="0" dirty="0">
                <a:solidFill>
                  <a:schemeClr val="tx1"/>
                </a:solidFill>
                <a:sym typeface="+mn-ea"/>
              </a:rPr>
              <a:t>三菱</a:t>
            </a:r>
            <a:r>
              <a:rPr kumimoji="0" lang="zh-CN" altLang="en-US" sz="2000" i="0" u="none" strike="noStrike" kern="1200" cap="none" spc="15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sym typeface="+mn-ea"/>
              </a:rPr>
              <a:t>模组、一套国产模组、新制造一套模组（采用与</a:t>
            </a:r>
            <a:r>
              <a:rPr kumimoji="0" lang="en-US" altLang="zh-CN" sz="2000" i="0" u="none" strike="noStrike" kern="1200" cap="none" spc="15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sym typeface="+mn-ea"/>
              </a:rPr>
              <a:t>HEPS</a:t>
            </a:r>
            <a:r>
              <a:rPr kumimoji="0" lang="zh-CN" altLang="en-US" sz="2000" i="0" u="none" strike="noStrike" kern="1200" cap="none" spc="15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sym typeface="+mn-ea"/>
              </a:rPr>
              <a:t>模组相同的设计）</a:t>
            </a:r>
            <a:endParaRPr kumimoji="0" lang="zh-CN" altLang="en-US" sz="1800" i="0" u="none" strike="noStrike" kern="1200" cap="none" spc="15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252845" y="4420235"/>
            <a:ext cx="5225063" cy="1797050"/>
            <a:chOff x="8382" y="2069"/>
            <a:chExt cx="6423" cy="283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" y="2069"/>
              <a:ext cx="1933" cy="2578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10932" y="2330"/>
              <a:ext cx="3873" cy="25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三菱东腔常温氦质谱检漏</a:t>
              </a:r>
              <a:endPara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 b="1" dirty="0"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2024 </a:t>
              </a:r>
              <a:r>
                <a:rPr lang="zh-CN" altLang="en-US" sz="2000" b="1" dirty="0"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年安装之前，</a:t>
              </a:r>
              <a:endParaRPr lang="en-US" altLang="zh-CN" sz="2000" b="1" dirty="0">
                <a:solidFill>
                  <a:srgbClr val="000000"/>
                </a:solidFill>
                <a:latin typeface="Verdana"/>
                <a:ea typeface="微软雅黑" panose="020B0503020204020204" pitchFamily="34" charset="-122"/>
              </a:endParaRPr>
            </a:p>
            <a:p>
              <a:r>
                <a:rPr lang="zh-CN" altLang="en-US" sz="2000" b="1" dirty="0"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不再进行高功率测试</a:t>
              </a: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627" y="1348497"/>
            <a:ext cx="5369061" cy="272318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125210" y="1380490"/>
            <a:ext cx="5724525" cy="2829560"/>
          </a:xfrm>
          <a:prstGeom prst="rect">
            <a:avLst/>
          </a:prstGeom>
          <a:noFill/>
          <a:ln w="25400" cap="flat" cmpd="sng" algn="ctr">
            <a:solidFill>
              <a:srgbClr val="333399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111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3109" y="6309321"/>
            <a:ext cx="540474" cy="365125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161178-70BD-4511-8312-81258A413EED}" type="slidenum">
              <a:rPr lang="zh-CN" altLang="en-US" sz="1400" smtClean="0"/>
              <a:pPr eaLnBrk="1" hangingPunct="1"/>
              <a:t>7</a:t>
            </a:fld>
            <a:endParaRPr lang="en-US" altLang="zh-CN" sz="1400" dirty="0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90550" y="-47194"/>
            <a:ext cx="11567102" cy="9144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200kW SSA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703506"/>
            <a:ext cx="12190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表格 19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8865430"/>
              </p:ext>
            </p:extLst>
          </p:nvPr>
        </p:nvGraphicFramePr>
        <p:xfrm>
          <a:off x="6803436" y="1124694"/>
          <a:ext cx="5356860" cy="492713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71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</a:rPr>
                        <a:t>Parameter (per ring)</a:t>
                      </a:r>
                      <a:endParaRPr lang="en-US" altLang="zh-CN" sz="1400" b="1" dirty="0">
                        <a:solidFill>
                          <a:sysClr val="window" lastClr="FFFFFF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</a:rPr>
                        <a:t>Unit</a:t>
                      </a:r>
                      <a:endParaRPr lang="en-US" altLang="zh-CN" sz="1400" b="1" dirty="0">
                        <a:solidFill>
                          <a:sysClr val="window" lastClr="FFFFFF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</a:rPr>
                        <a:t>BII existing</a:t>
                      </a:r>
                      <a:endParaRPr lang="en-US" altLang="zh-CN" sz="1400" b="1" dirty="0">
                        <a:solidFill>
                          <a:sysClr val="window" lastClr="FFFFFF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</a:rPr>
                        <a:t>BII-U TBA</a:t>
                      </a:r>
                      <a:endParaRPr lang="en-US" altLang="zh-CN" sz="1400" b="1" dirty="0">
                        <a:solidFill>
                          <a:sysClr val="window" lastClr="FFFFFF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</a:rPr>
                        <a:t>Total beam power</a:t>
                      </a:r>
                      <a:endParaRPr lang="en-US" altLang="zh-CN" sz="1400" b="1" dirty="0">
                        <a:solidFill>
                          <a:sysClr val="window" lastClr="FFFFFF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kW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290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290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4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</a:rPr>
                        <a:t>Number of RF stations</a:t>
                      </a:r>
                      <a:endParaRPr lang="en-US" altLang="zh-CN" sz="1400" b="1" dirty="0">
                        <a:solidFill>
                          <a:sysClr val="window" lastClr="FFFFFF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</a:rPr>
                        <a:t>Number of transmitters</a:t>
                      </a:r>
                      <a:endParaRPr lang="en-US" altLang="zh-CN" sz="1400" b="1" dirty="0">
                        <a:solidFill>
                          <a:sysClr val="window" lastClr="FFFFFF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</a:rPr>
                        <a:t>RF power required per cavity</a:t>
                      </a:r>
                      <a:endParaRPr lang="en-US" altLang="zh-CN" sz="1400" b="1" dirty="0">
                        <a:solidFill>
                          <a:sysClr val="window" lastClr="FFFFFF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kW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145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145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64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</a:rPr>
                        <a:t>Min. output power per transmitter </a:t>
                      </a:r>
                      <a:endParaRPr lang="en-US" altLang="zh-CN" sz="1400" dirty="0"/>
                    </a:p>
                    <a:p>
                      <a:pPr algn="ctr"/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</a:rPr>
                        <a:t>(including 15% transmission loss)</a:t>
                      </a:r>
                      <a:endParaRPr lang="en-US" altLang="zh-CN" sz="1400" b="1" dirty="0">
                        <a:solidFill>
                          <a:sysClr val="window" lastClr="FFFFFF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kW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167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167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</a:rPr>
                        <a:t>Nominal RF power per transmitter</a:t>
                      </a:r>
                      <a:endParaRPr lang="en-US" altLang="zh-CN" sz="1400" b="1" dirty="0">
                        <a:solidFill>
                          <a:sysClr val="window" lastClr="FFFFFF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kW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250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200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</a:rPr>
                        <a:t>Transmitter type</a:t>
                      </a:r>
                      <a:endParaRPr lang="en-US" altLang="zh-CN" sz="1400" b="1" dirty="0">
                        <a:solidFill>
                          <a:sysClr val="window" lastClr="FFFFFF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Klystron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SSA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0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</a:rPr>
                        <a:t>Power reservation</a:t>
                      </a:r>
                      <a:endParaRPr lang="en-US" altLang="zh-CN" sz="1400" b="1" dirty="0">
                        <a:solidFill>
                          <a:sysClr val="window" lastClr="FFFFFF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%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33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ysClr val="windowText" lastClr="000000"/>
                          </a:solidFill>
                        </a:rPr>
                        <a:t>16.5</a:t>
                      </a:r>
                      <a:endParaRPr lang="en-US" altLang="zh-CN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1" name="图片 20" descr="功率源正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2" y="1108510"/>
            <a:ext cx="6647815" cy="373951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0446" y="5089329"/>
            <a:ext cx="6648450" cy="103568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no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500 MHz 200 KW 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固态功率源。</a:t>
            </a:r>
          </a:p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与高能光源（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HEPS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）的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500 MHz 260 kW 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固态功率源采用相同工艺设计</a:t>
            </a:r>
            <a:r>
              <a:rPr lang="zh-CN" altLang="en-US" dirty="0">
                <a:sym typeface="+mn-ea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961832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3109" y="6309321"/>
            <a:ext cx="540474" cy="365125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161178-70BD-4511-8312-81258A413EED}" type="slidenum">
              <a:rPr lang="zh-CN" altLang="en-US" sz="1400" smtClean="0"/>
              <a:pPr eaLnBrk="1" hangingPunct="1"/>
              <a:t>8</a:t>
            </a:fld>
            <a:endParaRPr lang="en-US" altLang="zh-CN" sz="1400" dirty="0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90550" y="-47194"/>
            <a:ext cx="11567102" cy="9144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BEPCII-U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新环形器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703506"/>
            <a:ext cx="12190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70" y="1760220"/>
            <a:ext cx="6025515" cy="457581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850" y="1734820"/>
            <a:ext cx="5581650" cy="27101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1005" y="1322705"/>
            <a:ext cx="6025515" cy="368300"/>
          </a:xfrm>
          <a:prstGeom prst="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</a:rPr>
              <a:t>500 MHz 300 kW circulator with arc detectors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46850" y="1322705"/>
            <a:ext cx="5582285" cy="33718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>
                <a:solidFill>
                  <a:srgbClr val="000000"/>
                </a:solidFill>
                <a:latin typeface="Verdana"/>
                <a:ea typeface="CIDFont"/>
                <a:cs typeface="+mn-lt"/>
              </a:rPr>
              <a:t>Circulator Control System (CCS)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215" y="4519930"/>
            <a:ext cx="3205480" cy="18161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813290" y="4519930"/>
            <a:ext cx="2313940" cy="1816100"/>
          </a:xfrm>
          <a:prstGeom prst="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</a:rPr>
              <a:t>CCS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</a:rPr>
              <a:t>通过调节补偿线圈电流，控制环行器的反射功率。</a:t>
            </a:r>
          </a:p>
        </p:txBody>
      </p:sp>
    </p:spTree>
    <p:extLst>
      <p:ext uri="{BB962C8B-B14F-4D97-AF65-F5344CB8AC3E}">
        <p14:creationId xmlns:p14="http://schemas.microsoft.com/office/powerpoint/2010/main" val="3334426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3109" y="6309321"/>
            <a:ext cx="540474" cy="365125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161178-70BD-4511-8312-81258A413EED}" type="slidenum">
              <a:rPr lang="zh-CN" altLang="en-US" sz="1400" smtClean="0"/>
              <a:pPr eaLnBrk="1" hangingPunct="1"/>
              <a:t>9</a:t>
            </a:fld>
            <a:endParaRPr lang="en-US" altLang="zh-CN" sz="1400" dirty="0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90550" y="-47194"/>
            <a:ext cx="11567102" cy="9144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BEPCII-U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新水负载（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500MHz/300kW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703506"/>
            <a:ext cx="12190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内容占位符 3"/>
          <p:cNvPicPr>
            <a:picLocks noChangeAspect="1"/>
          </p:cNvPicPr>
          <p:nvPr/>
        </p:nvPicPr>
        <p:blipFill>
          <a:blip r:embed="rId2"/>
          <a:srcRect r="38200"/>
          <a:stretch>
            <a:fillRect/>
          </a:stretch>
        </p:blipFill>
        <p:spPr bwMode="auto">
          <a:xfrm>
            <a:off x="213995" y="1278890"/>
            <a:ext cx="3055620" cy="476885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图片 5" descr="立式水负载照片"/>
          <p:cNvPicPr>
            <a:picLocks noChangeAspect="1"/>
          </p:cNvPicPr>
          <p:nvPr/>
        </p:nvPicPr>
        <p:blipFill>
          <a:blip r:embed="rId3"/>
          <a:srcRect t="16899" b="22004"/>
          <a:stretch>
            <a:fillRect/>
          </a:stretch>
        </p:blipFill>
        <p:spPr>
          <a:xfrm rot="5400000">
            <a:off x="2062480" y="2814320"/>
            <a:ext cx="4012565" cy="18389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565" y="1586865"/>
            <a:ext cx="6960870" cy="41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088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21*396"/>
  <p:tag name="TABLE_ENDDRAG_RECT" val="538*98*421*3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18*218"/>
  <p:tag name="TABLE_ENDDRAG_RECT" val="736*254*218*21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21577</TotalTime>
  <Words>1293</Words>
  <Application>Microsoft Office PowerPoint</Application>
  <PresentationFormat>自定义</PresentationFormat>
  <Paragraphs>186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黑体</vt:lpstr>
      <vt:lpstr>宋体</vt:lpstr>
      <vt:lpstr>微软雅黑</vt:lpstr>
      <vt:lpstr>Arial</vt:lpstr>
      <vt:lpstr>Calibri</vt:lpstr>
      <vt:lpstr>Times New Roman</vt:lpstr>
      <vt:lpstr>Verdana</vt:lpstr>
      <vt:lpstr>Wingdings</vt:lpstr>
      <vt:lpstr>Office 主题​​</vt:lpstr>
      <vt:lpstr>BEPCII高频系统 2024-2025年度运行总结</vt:lpstr>
      <vt:lpstr>目  录</vt:lpstr>
      <vt:lpstr>BEPCII-U束流及高频系统主要参数</vt:lpstr>
      <vt:lpstr>BEPCII-U高频系统超导腔布局</vt:lpstr>
      <vt:lpstr>BEPCII-U高频系统主要设备</vt:lpstr>
      <vt:lpstr>500MHz超导腔模组</vt:lpstr>
      <vt:lpstr>200kW SSA</vt:lpstr>
      <vt:lpstr>BEPCII-U新环形器</vt:lpstr>
      <vt:lpstr>BEPCII-U新水负载（500MHz/300kW）</vt:lpstr>
      <vt:lpstr>BEPCII-U新低电平系统</vt:lpstr>
      <vt:lpstr>目  录</vt:lpstr>
      <vt:lpstr>超导腔</vt:lpstr>
      <vt:lpstr>波导安装</vt:lpstr>
      <vt:lpstr>SSA固态功率源</vt:lpstr>
      <vt:lpstr>SSA固态功率源</vt:lpstr>
      <vt:lpstr>目  录</vt:lpstr>
      <vt:lpstr>原国产超导腔模组真空泄漏及修复</vt:lpstr>
      <vt:lpstr>B-II east CM repair</vt:lpstr>
      <vt:lpstr>B-II east CM 1st cooling down</vt:lpstr>
      <vt:lpstr>B-II east CM qualification</vt:lpstr>
      <vt:lpstr>B-II east CM ship-back to B-II tunnel</vt:lpstr>
      <vt:lpstr>目  录</vt:lpstr>
      <vt:lpstr>运行概况</vt:lpstr>
      <vt:lpstr>故障时间统计</vt:lpstr>
      <vt:lpstr>高频系统故障原因统计（36次，10.78小时）</vt:lpstr>
      <vt:lpstr>小  结</vt:lpstr>
      <vt:lpstr>谢  谢！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hp</dc:creator>
  <cp:lastModifiedBy>jp dai</cp:lastModifiedBy>
  <cp:revision>556</cp:revision>
  <dcterms:created xsi:type="dcterms:W3CDTF">2015-06-02T01:28:29Z</dcterms:created>
  <dcterms:modified xsi:type="dcterms:W3CDTF">2025-10-13T03:16:34Z</dcterms:modified>
</cp:coreProperties>
</file>