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  <p:sldMasterId id="2147483666" r:id="rId2"/>
  </p:sldMasterIdLst>
  <p:notesMasterIdLst>
    <p:notesMasterId r:id="rId46"/>
  </p:notesMasterIdLst>
  <p:handoutMasterIdLst>
    <p:handoutMasterId r:id="rId47"/>
  </p:handoutMasterIdLst>
  <p:sldIdLst>
    <p:sldId id="2110" r:id="rId3"/>
    <p:sldId id="2681" r:id="rId4"/>
    <p:sldId id="2689" r:id="rId5"/>
    <p:sldId id="2837" r:id="rId6"/>
    <p:sldId id="2688" r:id="rId7"/>
    <p:sldId id="2687" r:id="rId8"/>
    <p:sldId id="2717" r:id="rId9"/>
    <p:sldId id="2838" r:id="rId10"/>
    <p:sldId id="2839" r:id="rId11"/>
    <p:sldId id="2835" r:id="rId12"/>
    <p:sldId id="2776" r:id="rId13"/>
    <p:sldId id="2841" r:id="rId14"/>
    <p:sldId id="2843" r:id="rId15"/>
    <p:sldId id="2842" r:id="rId16"/>
    <p:sldId id="2755" r:id="rId17"/>
    <p:sldId id="2845" r:id="rId18"/>
    <p:sldId id="2847" r:id="rId19"/>
    <p:sldId id="2844" r:id="rId20"/>
    <p:sldId id="2846" r:id="rId21"/>
    <p:sldId id="2848" r:id="rId22"/>
    <p:sldId id="2833" r:id="rId23"/>
    <p:sldId id="2730" r:id="rId24"/>
    <p:sldId id="2789" r:id="rId25"/>
    <p:sldId id="2726" r:id="rId26"/>
    <p:sldId id="2728" r:id="rId27"/>
    <p:sldId id="2849" r:id="rId28"/>
    <p:sldId id="2850" r:id="rId29"/>
    <p:sldId id="2857" r:id="rId30"/>
    <p:sldId id="2831" r:id="rId31"/>
    <p:sldId id="2807" r:id="rId32"/>
    <p:sldId id="2851" r:id="rId33"/>
    <p:sldId id="2820" r:id="rId34"/>
    <p:sldId id="2821" r:id="rId35"/>
    <p:sldId id="2809" r:id="rId36"/>
    <p:sldId id="2852" r:id="rId37"/>
    <p:sldId id="2853" r:id="rId38"/>
    <p:sldId id="2854" r:id="rId39"/>
    <p:sldId id="2855" r:id="rId40"/>
    <p:sldId id="2858" r:id="rId41"/>
    <p:sldId id="2824" r:id="rId42"/>
    <p:sldId id="2856" r:id="rId43"/>
    <p:sldId id="2676" r:id="rId44"/>
    <p:sldId id="2677" r:id="rId45"/>
  </p:sldIdLst>
  <p:sldSz cx="12192000" cy="6858000"/>
  <p:notesSz cx="7099300" cy="10234613"/>
  <p:custDataLst>
    <p:tags r:id="rId4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19976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696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6" userDrawn="1">
          <p15:clr>
            <a:srgbClr val="A4A3A4"/>
          </p15:clr>
        </p15:guide>
        <p15:guide id="2" pos="3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1" name="majiahua" initials="m" lastIdx="1" clrIdx="0"/>
  <p:cmAuthor id="2" name="作者" initials="A" lastIdx="0" clrIdx="1"/>
  <p:cmAuthor id="3" name="Author" initials="A" lastIdx="0" clrIdx="2"/>
  <p:cmAuthor id="5" name="TYNE" initials="T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FF"/>
    <a:srgbClr val="000099"/>
    <a:srgbClr val="CCFFFF"/>
    <a:srgbClr val="C897FC"/>
    <a:srgbClr val="FF3300"/>
    <a:srgbClr val="33CC33"/>
    <a:srgbClr val="FF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30" autoAdjust="0"/>
    <p:restoredTop sz="96723" autoAdjust="0"/>
  </p:normalViewPr>
  <p:slideViewPr>
    <p:cSldViewPr showGuides="1">
      <p:cViewPr varScale="1">
        <p:scale>
          <a:sx n="112" d="100"/>
          <a:sy n="112" d="100"/>
        </p:scale>
        <p:origin x="102" y="144"/>
      </p:cViewPr>
      <p:guideLst>
        <p:guide orient="horz" pos="1966"/>
        <p:guide pos="3494"/>
      </p:guideLst>
    </p:cSldViewPr>
  </p:slideViewPr>
  <p:outlineViewPr>
    <p:cViewPr>
      <p:scale>
        <a:sx n="33" d="100"/>
        <a:sy n="33" d="100"/>
      </p:scale>
      <p:origin x="0" y="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DTL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系统故障</a:t>
            </a:r>
          </a:p>
        </c:rich>
      </c:tx>
      <c:layout>
        <c:manualLayout>
          <c:xMode val="edge"/>
          <c:yMode val="edge"/>
          <c:x val="0.45148143289808379"/>
          <c:y val="7.2477581051158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4.3307035007456932E-2"/>
          <c:y val="7.2544808113540568E-2"/>
          <c:w val="0.9409067374082517"/>
          <c:h val="0.78072659689802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DTL系统故障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00FF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2018.10-2019.06</c:v>
                </c:pt>
                <c:pt idx="1">
                  <c:v>2019.09-2025.05</c:v>
                </c:pt>
                <c:pt idx="2">
                  <c:v>2020.09-2021.07</c:v>
                </c:pt>
                <c:pt idx="3">
                  <c:v>2021.09-2022.07</c:v>
                </c:pt>
                <c:pt idx="4">
                  <c:v>2022.09-2023.07</c:v>
                </c:pt>
                <c:pt idx="5">
                  <c:v>2023.09-2024.07</c:v>
                </c:pt>
                <c:pt idx="6">
                  <c:v>2024.09-2025.06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36.85</c:v>
                </c:pt>
                <c:pt idx="1">
                  <c:v>3.5</c:v>
                </c:pt>
                <c:pt idx="2">
                  <c:v>70.73</c:v>
                </c:pt>
                <c:pt idx="3">
                  <c:v>13.4</c:v>
                </c:pt>
                <c:pt idx="4">
                  <c:v>65.430000000000007</c:v>
                </c:pt>
                <c:pt idx="5">
                  <c:v>23.98</c:v>
                </c:pt>
                <c:pt idx="6">
                  <c:v>37.880000000000003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6-4F98-A676-C182D6D0E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5063520"/>
        <c:axId val="2013149120"/>
      </c:barChart>
      <c:catAx>
        <c:axId val="208506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2013149120"/>
        <c:crosses val="autoZero"/>
        <c:auto val="1"/>
        <c:lblAlgn val="ctr"/>
        <c:lblOffset val="100"/>
        <c:noMultiLvlLbl val="0"/>
      </c:catAx>
      <c:valAx>
        <c:axId val="201314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208506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0"/>
            </a:lvl1pPr>
          </a:lstStyle>
          <a:p>
            <a:fld id="{0F9B84EA-7D68-4D60-9CB1-D50884785D1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6363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0804"/>
            <a:ext cx="3076363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995" y="768350"/>
            <a:ext cx="6821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73304A-73C2-4514-AB27-450157A2840E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69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625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71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812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t>11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t>12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35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t>13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5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t>14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5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74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55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 fontAlgn="base"/>
            <a:endParaRPr lang="zh-CN" altLang="en-US" strike="noStrike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>
              <a:defRPr/>
            </a:lvl1pPr>
          </a:lstStyle>
          <a:p>
            <a:pPr fontAlgn="base"/>
            <a:fld id="{B83460FB-F23F-4714-A9E4-A727BDADCEDC}" type="datetime1">
              <a:rPr 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10/13/2025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>
              <a:defRPr/>
            </a:lvl1pPr>
          </a:lstStyle>
          <a:p>
            <a:pPr fontAlgn="base"/>
            <a:r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Operation Status of HIRFL and Commissioning of HIRFL-CSR</a:t>
            </a: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956CDBFB-5EB2-4C9F-848F-AAD455162608}" type="slidenum">
              <a:rPr lang="zh-CN" altLang="en-US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648903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-1"/>
            <a:ext cx="12192000" cy="97905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8337" y="110836"/>
            <a:ext cx="10479275" cy="86630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400161" y="160423"/>
            <a:ext cx="1522934" cy="6154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8975" y="56515"/>
            <a:ext cx="10431145" cy="84518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449580" y="423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839470" y="56515"/>
            <a:ext cx="10368915" cy="825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0" tIns="45715" rIns="91430" bIns="45715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0" tIns="45715" rIns="91430" bIns="45715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2447" y="648525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defRPr/>
            </a:pPr>
            <a:endParaRPr lang="en-US" altLang="zh-CN" strike="noStrike" noProof="1">
              <a:solidFill>
                <a:srgbClr val="000000"/>
              </a:solidFill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-12989" y="997179"/>
            <a:ext cx="12204700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3387" y="167005"/>
            <a:ext cx="1126066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23553" name="Rectangle 36"/>
          <p:cNvSpPr/>
          <p:nvPr userDrawn="1"/>
        </p:nvSpPr>
        <p:spPr>
          <a:xfrm>
            <a:off x="41275" y="-10160"/>
            <a:ext cx="774700" cy="938530"/>
          </a:xfrm>
          <a:prstGeom prst="diamond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altLang="ja-JP" sz="3200" b="1" dirty="0">
              <a:latin typeface="Arial" panose="020B0604020202020204" pitchFamily="34" charset="0"/>
              <a:ea typeface="HG丸ｺﾞｼｯｸM-PRO" pitchFamily="50" charset="-128"/>
            </a:endParaRPr>
          </a:p>
        </p:txBody>
      </p:sp>
      <p:cxnSp>
        <p:nvCxnSpPr>
          <p:cNvPr id="2" name="直接连接符 1"/>
          <p:cNvCxnSpPr/>
          <p:nvPr userDrawn="1"/>
        </p:nvCxnSpPr>
        <p:spPr>
          <a:xfrm>
            <a:off x="-25477" y="6485484"/>
            <a:ext cx="12204700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图片 9"/>
          <p:cNvPicPr>
            <a:picLocks noChangeAspect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0380" y="201295"/>
            <a:ext cx="1447165" cy="58991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图片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2" b="49232"/>
          <a:stretch>
            <a:fillRect/>
          </a:stretch>
        </p:blipFill>
        <p:spPr bwMode="auto">
          <a:xfrm>
            <a:off x="3387" y="0"/>
            <a:ext cx="1218565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接连接符 5"/>
          <p:cNvCxnSpPr/>
          <p:nvPr userDrawn="1"/>
        </p:nvCxnSpPr>
        <p:spPr>
          <a:xfrm>
            <a:off x="119091" y="6165444"/>
            <a:ext cx="12204700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-1259840" y="3041650"/>
            <a:ext cx="1126066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357293" y="848360"/>
            <a:ext cx="10735733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   </a:t>
            </a: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endParaRPr lang="en-US" altLang="zh-CN" dirty="0">
              <a:solidFill>
                <a:schemeClr val="bg2"/>
              </a:solidFill>
            </a:endParaRPr>
          </a:p>
          <a:p>
            <a:r>
              <a:rPr lang="en-US" altLang="zh-CN" dirty="0">
                <a:solidFill>
                  <a:schemeClr val="bg2"/>
                </a:solidFill>
              </a:rPr>
              <a:t>           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31520" y="848360"/>
            <a:ext cx="1126066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2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381000" indent="-18923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561975" indent="-179705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1600">
          <a:solidFill>
            <a:schemeClr val="tx1"/>
          </a:solidFill>
          <a:latin typeface="+mn-lt"/>
          <a:ea typeface="+mn-ea"/>
        </a:defRPr>
      </a:lvl3pPr>
      <a:lvl4pPr marL="768350" indent="-205105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6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74.png"/><Relationship Id="rId18" Type="http://schemas.openxmlformats.org/officeDocument/2006/relationships/image" Target="../media/image79.jpe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tags" Target="../tags/tag32.xml"/><Relationship Id="rId16" Type="http://schemas.openxmlformats.org/officeDocument/2006/relationships/image" Target="../media/image77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15" Type="http://schemas.openxmlformats.org/officeDocument/2006/relationships/image" Target="../media/image76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4818"/>
            <a:ext cx="12252325" cy="30143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990" y="2996952"/>
            <a:ext cx="12284075" cy="384365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79425" y="3140964"/>
            <a:ext cx="11408410" cy="180020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 </a:t>
            </a:r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直线系统年度运行总结</a:t>
            </a:r>
            <a:br>
              <a:rPr lang="en-US" altLang="zh-CN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</a:br>
            <a:endParaRPr lang="zh-CN" altLang="en-US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700" y="239798"/>
            <a:ext cx="1512300" cy="8148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4ADDBA-7994-4C83-8B60-358090B73230}"/>
              </a:ext>
            </a:extLst>
          </p:cNvPr>
          <p:cNvSpPr txBox="1"/>
          <p:nvPr/>
        </p:nvSpPr>
        <p:spPr>
          <a:xfrm>
            <a:off x="479376" y="4941168"/>
            <a:ext cx="6120680" cy="14476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瞿培华，李阿红</a:t>
            </a:r>
            <a:endParaRPr lang="en-US" altLang="zh-CN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直线组</a:t>
            </a:r>
            <a:endParaRPr lang="en-US" altLang="zh-CN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中国散裂中子源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.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高能所东莞研究部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AFD0CC-1B48-42FF-9148-022609FFD0E7}"/>
              </a:ext>
            </a:extLst>
          </p:cNvPr>
          <p:cNvSpPr txBox="1"/>
          <p:nvPr/>
        </p:nvSpPr>
        <p:spPr>
          <a:xfrm>
            <a:off x="6734030" y="5229200"/>
            <a:ext cx="4978593" cy="10399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高能物理研究所加速器装置联合年会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（暨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BEPC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第三十届年会、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CSNS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第八届年会）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河南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• 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郑州 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2025.10.13</a:t>
            </a:r>
            <a:endParaRPr lang="zh-CN" altLang="en-US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2780665"/>
            <a:ext cx="12165330" cy="14509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十二边形 4"/>
          <p:cNvSpPr/>
          <p:nvPr/>
        </p:nvSpPr>
        <p:spPr>
          <a:xfrm>
            <a:off x="941705" y="2780665"/>
            <a:ext cx="1536700" cy="1450975"/>
          </a:xfrm>
          <a:prstGeom prst="dodec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6" name="TextBox 25"/>
          <p:cNvSpPr txBox="1">
            <a:spLocks noChangeArrowheads="1"/>
          </p:cNvSpPr>
          <p:nvPr/>
        </p:nvSpPr>
        <p:spPr bwMode="auto">
          <a:xfrm>
            <a:off x="2927350" y="3122295"/>
            <a:ext cx="84874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9137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直线系统暑期检修</a:t>
            </a: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1343025" y="2912745"/>
            <a:ext cx="1195705" cy="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4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10920413" y="6524625"/>
            <a:ext cx="360362" cy="161925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fld id="{9A0DB2DC-4C9A-4742-B13C-FB6460FD3503}" type="slidenum">
              <a:rPr lang="en-US" altLang="zh-CN" sz="900" b="0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</a:t>
            </a:fld>
            <a:endParaRPr lang="en-US" altLang="zh-CN" sz="900" b="0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39" name="内容占位符 2"/>
          <p:cNvSpPr txBox="1"/>
          <p:nvPr/>
        </p:nvSpPr>
        <p:spPr>
          <a:xfrm>
            <a:off x="75565" y="969645"/>
            <a:ext cx="11925091" cy="16103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背景：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DT411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（整漂）漂移管线圈内部存在短路情况，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20250523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日，晚上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点半开始，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T04BLM02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持续出现束损报警。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问题排查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：（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）直线段束损从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T04BLM02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T04BLM03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开始出现，前面探头未出现束损。（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）查询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DTL4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所有线圈温度，发现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QM412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线圈温度波动比较大。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更换漂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移管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66AE41-476A-471D-96DD-1B0F682AFC76}"/>
              </a:ext>
            </a:extLst>
          </p:cNvPr>
          <p:cNvGrpSpPr/>
          <p:nvPr/>
        </p:nvGrpSpPr>
        <p:grpSpPr>
          <a:xfrm>
            <a:off x="479376" y="3068960"/>
            <a:ext cx="5274310" cy="2966720"/>
            <a:chOff x="479376" y="3068960"/>
            <a:chExt cx="5274310" cy="2966720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A6E1D4CD-E7D1-4BC5-BFC5-3038A1FDF9E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9376" y="3068960"/>
              <a:ext cx="5274310" cy="296672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7879122-12F9-45BA-8578-2917AD841CB8}"/>
                </a:ext>
              </a:extLst>
            </p:cNvPr>
            <p:cNvSpPr txBox="1"/>
            <p:nvPr/>
          </p:nvSpPr>
          <p:spPr>
            <a:xfrm>
              <a:off x="3647728" y="4653136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T04BLM02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1D4D3F2-E37B-4148-A4FD-69411CBC5071}"/>
                </a:ext>
              </a:extLst>
            </p:cNvPr>
            <p:cNvSpPr txBox="1"/>
            <p:nvPr/>
          </p:nvSpPr>
          <p:spPr>
            <a:xfrm>
              <a:off x="3647728" y="5058010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T04BLM03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9E12D5C-8983-4BE9-AA3F-B0FB63E7FBBE}"/>
              </a:ext>
            </a:extLst>
          </p:cNvPr>
          <p:cNvGrpSpPr/>
          <p:nvPr/>
        </p:nvGrpSpPr>
        <p:grpSpPr>
          <a:xfrm>
            <a:off x="6096000" y="3068960"/>
            <a:ext cx="5274310" cy="2966720"/>
            <a:chOff x="6096000" y="3068960"/>
            <a:chExt cx="5274310" cy="2966720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66F83039-ECC7-4422-AD1D-158B65D9D59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068960"/>
              <a:ext cx="5274310" cy="2966720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EE52D3B-3EF1-4365-B1AC-F2ACB3C1346B}"/>
                </a:ext>
              </a:extLst>
            </p:cNvPr>
            <p:cNvSpPr txBox="1"/>
            <p:nvPr/>
          </p:nvSpPr>
          <p:spPr>
            <a:xfrm>
              <a:off x="9696400" y="3429000"/>
              <a:ext cx="11421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QM412:RTD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B046FC6-F9D4-4397-9780-C7DCD1EF8CB1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0128448" y="3736777"/>
              <a:ext cx="139006" cy="5563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10920413" y="6524625"/>
            <a:ext cx="360362" cy="161925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fld id="{9A0DB2DC-4C9A-4742-B13C-FB6460FD3503}" type="slidenum">
              <a:rPr lang="en-US" altLang="zh-CN" sz="900" b="0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fld>
            <a:endParaRPr lang="en-US" altLang="zh-CN" sz="900" b="0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更换漂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移管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641EBB7-F046-4D6F-9A84-696DEA926A42}"/>
              </a:ext>
            </a:extLst>
          </p:cNvPr>
          <p:cNvSpPr txBox="1"/>
          <p:nvPr/>
        </p:nvSpPr>
        <p:spPr>
          <a:xfrm>
            <a:off x="75565" y="969645"/>
            <a:ext cx="11925091" cy="132673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问题排查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：（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）查询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T04BLM02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束损超限和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QM412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线圈温度波动有相关性。（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）常规绝缘性测试中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T04Q12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存在短路情况。（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）停用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QM412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并更改后方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lattice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后，束损报警现象消失。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故障锁定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DT411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（整漂）内部线圈短路损坏，暑期进行更换。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68A957D-7DFA-4AEB-B3A7-B74D4156516C}"/>
              </a:ext>
            </a:extLst>
          </p:cNvPr>
          <p:cNvGrpSpPr/>
          <p:nvPr/>
        </p:nvGrpSpPr>
        <p:grpSpPr>
          <a:xfrm>
            <a:off x="479376" y="3068960"/>
            <a:ext cx="5274310" cy="2966720"/>
            <a:chOff x="479376" y="3068960"/>
            <a:chExt cx="5274310" cy="2966720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80A7BFF9-01B4-4FE9-A74B-FF5F977FEC0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9376" y="3068960"/>
              <a:ext cx="5274310" cy="296672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59D6887-BB4C-4B96-ABE4-CB526578C992}"/>
                </a:ext>
              </a:extLst>
            </p:cNvPr>
            <p:cNvSpPr txBox="1"/>
            <p:nvPr/>
          </p:nvSpPr>
          <p:spPr>
            <a:xfrm>
              <a:off x="3503712" y="4398431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T04BLM02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1526756-1203-4207-A3DD-2DC1458B5AD9}"/>
                </a:ext>
              </a:extLst>
            </p:cNvPr>
            <p:cNvSpPr txBox="1"/>
            <p:nvPr/>
          </p:nvSpPr>
          <p:spPr>
            <a:xfrm>
              <a:off x="3503712" y="3789040"/>
              <a:ext cx="11421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QM412:RTD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FF90C81-758F-4919-864C-EE8A6E0F4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070539"/>
              </p:ext>
            </p:extLst>
          </p:nvPr>
        </p:nvGraphicFramePr>
        <p:xfrm>
          <a:off x="6319856" y="3625851"/>
          <a:ext cx="2774032" cy="1852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016">
                  <a:extLst>
                    <a:ext uri="{9D8B030D-6E8A-4147-A177-3AD203B41FA5}">
                      <a16:colId xmlns:a16="http://schemas.microsoft.com/office/drawing/2014/main" val="3761093021"/>
                    </a:ext>
                  </a:extLst>
                </a:gridCol>
                <a:gridCol w="1387016">
                  <a:extLst>
                    <a:ext uri="{9D8B030D-6E8A-4147-A177-3AD203B41FA5}">
                      <a16:colId xmlns:a16="http://schemas.microsoft.com/office/drawing/2014/main" val="2860363705"/>
                    </a:ext>
                  </a:extLst>
                </a:gridCol>
              </a:tblGrid>
              <a:tr h="4632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T04Q11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r>
                        <a:rPr lang="en-US" alt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MΩ</a:t>
                      </a: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量级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6428001"/>
                  </a:ext>
                </a:extLst>
              </a:tr>
              <a:tr h="4632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T04Q12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0.9</a:t>
                      </a:r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Ω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897278"/>
                  </a:ext>
                </a:extLst>
              </a:tr>
              <a:tr h="4632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T04Q13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r>
                        <a:rPr lang="en-US" alt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MΩ</a:t>
                      </a: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量级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1555780"/>
                  </a:ext>
                </a:extLst>
              </a:tr>
              <a:tr h="4632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T04Q14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r>
                        <a:rPr lang="en-US" alt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MΩ</a:t>
                      </a:r>
                      <a:r>
                        <a:rPr lang="zh-CN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量级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7642050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4E3F2EDE-991F-4CA8-83CB-9A40606F3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059" y="1544064"/>
            <a:ext cx="1638081" cy="47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3970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10920413" y="6524625"/>
            <a:ext cx="360362" cy="161925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fld id="{9A0DB2DC-4C9A-4742-B13C-FB6460FD3503}" type="slidenum">
              <a:rPr lang="en-US" altLang="zh-CN" sz="900" b="0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</a:t>
            </a:fld>
            <a:endParaRPr lang="en-US" altLang="zh-CN" sz="900" b="0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更换漂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移管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641EBB7-F046-4D6F-9A84-696DEA926A42}"/>
              </a:ext>
            </a:extLst>
          </p:cNvPr>
          <p:cNvSpPr txBox="1"/>
          <p:nvPr/>
        </p:nvSpPr>
        <p:spPr>
          <a:xfrm>
            <a:off x="75565" y="969645"/>
            <a:ext cx="11925091" cy="71734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拆装可行性分析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：采用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DT420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漂移管托架（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2022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年暑期检修已使用），更换可行。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7C3B669-6D46-4A9F-B7DF-EB03A06FA4D5}"/>
              </a:ext>
            </a:extLst>
          </p:cNvPr>
          <p:cNvGrpSpPr/>
          <p:nvPr/>
        </p:nvGrpSpPr>
        <p:grpSpPr>
          <a:xfrm>
            <a:off x="3160736" y="1556792"/>
            <a:ext cx="5754747" cy="4484011"/>
            <a:chOff x="3160736" y="1556792"/>
            <a:chExt cx="5754747" cy="448401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196BCA4-13EC-446D-B9FE-26AB1EE72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0736" y="1556792"/>
              <a:ext cx="5754747" cy="4484011"/>
            </a:xfrm>
            <a:prstGeom prst="rect">
              <a:avLst/>
            </a:prstGeom>
          </p:spPr>
        </p:pic>
        <p:sp>
          <p:nvSpPr>
            <p:cNvPr id="6" name="内容占位符 2">
              <a:extLst>
                <a:ext uri="{FF2B5EF4-FFF2-40B4-BE49-F238E27FC236}">
                  <a16:creationId xmlns:a16="http://schemas.microsoft.com/office/drawing/2014/main" id="{C6445C39-A205-437F-A66F-76A0881DF0A3}"/>
                </a:ext>
              </a:extLst>
            </p:cNvPr>
            <p:cNvSpPr txBox="1"/>
            <p:nvPr/>
          </p:nvSpPr>
          <p:spPr>
            <a:xfrm>
              <a:off x="7035800" y="2472990"/>
              <a:ext cx="901700" cy="45489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ts val="1725"/>
                </a:lnSpc>
                <a:spcBef>
                  <a:spcPct val="0"/>
                </a:spcBef>
                <a:spcAft>
                  <a:spcPct val="0"/>
                </a:spcAft>
                <a:buClrTx/>
                <a:buSzPct val="80000"/>
                <a:buNone/>
              </a:pPr>
              <a:r>
                <a:rPr lang="en-US" altLang="zh-CN" sz="1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4-11#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（整漂）</a:t>
              </a:r>
              <a:endParaRPr lang="en-US" altLang="zh-CN" sz="1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BB485B29-697B-47D2-9BE7-5C274C5E1DCA}"/>
                </a:ext>
              </a:extLst>
            </p:cNvPr>
            <p:cNvSpPr/>
            <p:nvPr/>
          </p:nvSpPr>
          <p:spPr>
            <a:xfrm>
              <a:off x="6528048" y="3357245"/>
              <a:ext cx="1080120" cy="115187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zh-CN" altLang="en-US" sz="1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3C2282A3-EF82-4153-8B6E-8DD48EA8432D}"/>
                </a:ext>
              </a:extLst>
            </p:cNvPr>
            <p:cNvCxnSpPr/>
            <p:nvPr/>
          </p:nvCxnSpPr>
          <p:spPr>
            <a:xfrm flipV="1">
              <a:off x="6275953" y="4598124"/>
              <a:ext cx="504190" cy="34036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647793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10920413" y="6524625"/>
            <a:ext cx="360362" cy="161925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fld id="{9A0DB2DC-4C9A-4742-B13C-FB6460FD3503}" type="slidenum">
              <a:rPr lang="en-US" altLang="zh-CN" sz="900" b="0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14</a:t>
            </a:fld>
            <a:endParaRPr lang="en-US" altLang="zh-CN" sz="900" b="0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更换漂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移管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641EBB7-F046-4D6F-9A84-696DEA926A42}"/>
              </a:ext>
            </a:extLst>
          </p:cNvPr>
          <p:cNvSpPr txBox="1"/>
          <p:nvPr/>
        </p:nvSpPr>
        <p:spPr>
          <a:xfrm>
            <a:off x="75565" y="969645"/>
            <a:ext cx="3788187" cy="71734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DT411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（整漂）漂移管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AC8DC5F-BE70-4AD4-8399-D42DE9F6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9" y="1376709"/>
            <a:ext cx="2497916" cy="345638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7951B80-4F47-45C5-B013-7F03BF13104A}"/>
              </a:ext>
            </a:extLst>
          </p:cNvPr>
          <p:cNvSpPr txBox="1"/>
          <p:nvPr/>
        </p:nvSpPr>
        <p:spPr>
          <a:xfrm>
            <a:off x="75565" y="4833093"/>
            <a:ext cx="3337180" cy="1534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采用“微创”方案—离子泵口拆装及准直漂移管</a:t>
            </a:r>
            <a:endParaRPr lang="zh-CN" altLang="en-US" sz="16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尽量短时间内完成漂移管的更换；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准直精度均</a:t>
            </a:r>
            <a:r>
              <a: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&lt;±0.05mm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1CEBF89-5FDE-4472-8203-C1036A38AC2A}"/>
              </a:ext>
            </a:extLst>
          </p:cNvPr>
          <p:cNvGrpSpPr/>
          <p:nvPr/>
        </p:nvGrpSpPr>
        <p:grpSpPr>
          <a:xfrm>
            <a:off x="4476000" y="188490"/>
            <a:ext cx="6516543" cy="6133798"/>
            <a:chOff x="4476000" y="188490"/>
            <a:chExt cx="6516543" cy="613379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B29495A-5D40-4DDA-85A5-63C88D575C2F}"/>
                </a:ext>
              </a:extLst>
            </p:cNvPr>
            <p:cNvGrpSpPr/>
            <p:nvPr/>
          </p:nvGrpSpPr>
          <p:grpSpPr>
            <a:xfrm>
              <a:off x="4476000" y="188490"/>
              <a:ext cx="2952000" cy="2736454"/>
              <a:chOff x="5519936" y="243391"/>
              <a:chExt cx="4839970" cy="6452870"/>
            </a:xfrm>
          </p:grpSpPr>
          <p:pic>
            <p:nvPicPr>
              <p:cNvPr id="14" name="图片 13" descr="IMG_8726">
                <a:extLst>
                  <a:ext uri="{FF2B5EF4-FFF2-40B4-BE49-F238E27FC236}">
                    <a16:creationId xmlns:a16="http://schemas.microsoft.com/office/drawing/2014/main" id="{B3C0B442-5796-4806-AF2A-2EAA8BEFD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713486" y="1049841"/>
                <a:ext cx="6452870" cy="4839970"/>
              </a:xfrm>
              <a:prstGeom prst="rect">
                <a:avLst/>
              </a:prstGeom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B8E3C09-424C-41B4-9BD2-AA67AAA1692A}"/>
                  </a:ext>
                </a:extLst>
              </p:cNvPr>
              <p:cNvSpPr/>
              <p:nvPr/>
            </p:nvSpPr>
            <p:spPr>
              <a:xfrm>
                <a:off x="7440176" y="851721"/>
                <a:ext cx="441960" cy="108521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上下箭头 5">
                <a:extLst>
                  <a:ext uri="{FF2B5EF4-FFF2-40B4-BE49-F238E27FC236}">
                    <a16:creationId xmlns:a16="http://schemas.microsoft.com/office/drawing/2014/main" id="{2E6F374A-8BF5-4853-8D96-1AD8B9159A79}"/>
                  </a:ext>
                </a:extLst>
              </p:cNvPr>
              <p:cNvSpPr/>
              <p:nvPr/>
            </p:nvSpPr>
            <p:spPr>
              <a:xfrm rot="21060000">
                <a:off x="7678936" y="1940111"/>
                <a:ext cx="163195" cy="1489075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38F2145-A8AD-4496-88C6-7C992279335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40911" y="173434"/>
              <a:ext cx="2659004" cy="270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D2FA9C1-D333-40F2-96F1-F5B3E19CBB7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412" y="3320518"/>
              <a:ext cx="2772131" cy="256783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5E2A59E-622C-4CF6-9CBC-22A6E14120E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84731" y="3145088"/>
              <a:ext cx="2534538" cy="2951999"/>
            </a:xfrm>
            <a:prstGeom prst="rect">
              <a:avLst/>
            </a:prstGeom>
          </p:spPr>
        </p:pic>
        <p:sp>
          <p:nvSpPr>
            <p:cNvPr id="27" name="箭头: 下 26">
              <a:extLst>
                <a:ext uri="{FF2B5EF4-FFF2-40B4-BE49-F238E27FC236}">
                  <a16:creationId xmlns:a16="http://schemas.microsoft.com/office/drawing/2014/main" id="{D5753AF5-3314-4DE9-A1A1-7A2E65E4D1EB}"/>
                </a:ext>
              </a:extLst>
            </p:cNvPr>
            <p:cNvSpPr/>
            <p:nvPr/>
          </p:nvSpPr>
          <p:spPr>
            <a:xfrm rot="16200000">
              <a:off x="7696417" y="1403116"/>
              <a:ext cx="223524" cy="50405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箭头: 下 29">
              <a:extLst>
                <a:ext uri="{FF2B5EF4-FFF2-40B4-BE49-F238E27FC236}">
                  <a16:creationId xmlns:a16="http://schemas.microsoft.com/office/drawing/2014/main" id="{03FA2B54-928C-41C4-9541-D6F8CC61314B}"/>
                </a:ext>
              </a:extLst>
            </p:cNvPr>
            <p:cNvSpPr/>
            <p:nvPr/>
          </p:nvSpPr>
          <p:spPr>
            <a:xfrm>
              <a:off x="10597928" y="2906574"/>
              <a:ext cx="223524" cy="36933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92487A79-B47A-4A61-8025-1FD5A967B3DB}"/>
                </a:ext>
              </a:extLst>
            </p:cNvPr>
            <p:cNvSpPr/>
            <p:nvPr/>
          </p:nvSpPr>
          <p:spPr>
            <a:xfrm rot="5400000">
              <a:off x="7696416" y="4336952"/>
              <a:ext cx="223524" cy="53496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DF4694D-AFF4-488B-9E6D-BD6D131A7494}"/>
                </a:ext>
              </a:extLst>
            </p:cNvPr>
            <p:cNvSpPr txBox="1"/>
            <p:nvPr/>
          </p:nvSpPr>
          <p:spPr>
            <a:xfrm>
              <a:off x="5350549" y="295471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更换方案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47EBF03-04B5-45B9-AD56-2DAD5D19647B}"/>
                </a:ext>
              </a:extLst>
            </p:cNvPr>
            <p:cNvSpPr txBox="1"/>
            <p:nvPr/>
          </p:nvSpPr>
          <p:spPr>
            <a:xfrm>
              <a:off x="9077652" y="291565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备件粗就位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86E61EC-7C7E-4951-A249-34C6D526D044}"/>
                </a:ext>
              </a:extLst>
            </p:cNvPr>
            <p:cNvSpPr txBox="1"/>
            <p:nvPr/>
          </p:nvSpPr>
          <p:spPr>
            <a:xfrm>
              <a:off x="9336360" y="594928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精调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539A28D-FBAD-477C-8BB7-7746FC8484CA}"/>
                </a:ext>
              </a:extLst>
            </p:cNvPr>
            <p:cNvSpPr txBox="1"/>
            <p:nvPr/>
          </p:nvSpPr>
          <p:spPr>
            <a:xfrm>
              <a:off x="5159603" y="595295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精调到位后检漏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44143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5"/>
            <a:ext cx="11925091" cy="123521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停机后检漏到的漏点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DTLCAV01 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陶瓷法兰盘有最大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7.1×10</a:t>
            </a:r>
            <a:r>
              <a:rPr lang="en-US" altLang="zh-CN" sz="2000" b="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-9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mbar.L/s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的漏率。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4921988-1808-4913-88F9-1112243C4E67}"/>
              </a:ext>
            </a:extLst>
          </p:cNvPr>
          <p:cNvGrpSpPr/>
          <p:nvPr/>
        </p:nvGrpSpPr>
        <p:grpSpPr>
          <a:xfrm>
            <a:off x="1271464" y="2492896"/>
            <a:ext cx="6443746" cy="3338758"/>
            <a:chOff x="2135560" y="2538514"/>
            <a:chExt cx="6443746" cy="333875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B7A8E48-B16A-4103-B181-39D7C3C5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60" y="2538514"/>
              <a:ext cx="2483305" cy="331236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2743630-5EEC-4916-B0E1-11405856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564904"/>
              <a:ext cx="2483306" cy="3312368"/>
            </a:xfrm>
            <a:prstGeom prst="rect">
              <a:avLst/>
            </a:prstGeom>
          </p:spPr>
        </p:pic>
        <p:sp>
          <p:nvSpPr>
            <p:cNvPr id="17" name="箭头: 下 16">
              <a:extLst>
                <a:ext uri="{FF2B5EF4-FFF2-40B4-BE49-F238E27FC236}">
                  <a16:creationId xmlns:a16="http://schemas.microsoft.com/office/drawing/2014/main" id="{07C6F93D-341B-4573-A174-A70BB6964532}"/>
                </a:ext>
              </a:extLst>
            </p:cNvPr>
            <p:cNvSpPr/>
            <p:nvPr/>
          </p:nvSpPr>
          <p:spPr>
            <a:xfrm rot="16200000">
              <a:off x="5272456" y="3885668"/>
              <a:ext cx="223524" cy="50405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564F98D6-DE7A-4E40-9313-908657AEB1F1}"/>
              </a:ext>
            </a:extLst>
          </p:cNvPr>
          <p:cNvSpPr txBox="1"/>
          <p:nvPr/>
        </p:nvSpPr>
        <p:spPr>
          <a:xfrm>
            <a:off x="8040216" y="3118678"/>
            <a:ext cx="3337180" cy="1163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更换破损陶瓷</a:t>
            </a:r>
            <a:r>
              <a: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pickup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法兰盘；</a:t>
            </a:r>
            <a:endParaRPr lang="en-US" altLang="zh-CN" sz="16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检查拆下的所有</a:t>
            </a:r>
            <a:r>
              <a: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pickup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法兰盘，有磨损的提前更换。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16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5"/>
            <a:ext cx="11925091" cy="123521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停机后检漏到的漏点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IP33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波纹管有最大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6.6×10</a:t>
            </a:r>
            <a:r>
              <a:rPr lang="en-US" altLang="zh-CN" sz="2000" b="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-8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mbar.L/s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的漏率。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5BCC0CE-AA7F-4E36-8AF2-AC4C79983E9D}"/>
              </a:ext>
            </a:extLst>
          </p:cNvPr>
          <p:cNvGraphicFramePr>
            <a:graphicFrameLocks noGrp="1"/>
          </p:cNvGraphicFramePr>
          <p:nvPr/>
        </p:nvGraphicFramePr>
        <p:xfrm>
          <a:off x="428996" y="2535911"/>
          <a:ext cx="7632847" cy="31265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349362934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9958810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6646117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853613928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365799767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</a:t>
                      </a:r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备注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故障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处理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054444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ACC_DTL_VAC::IP013:I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DTL3-1-1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腔体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24722"/>
                  </a:ext>
                </a:extLst>
              </a:tr>
              <a:tr h="369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ACC_DTL_VAC::IP032:I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DTL3-1-2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414379"/>
                  </a:ext>
                </a:extLst>
              </a:tr>
              <a:tr h="2393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8855205"/>
                  </a:ext>
                </a:extLst>
              </a:tr>
              <a:tr h="738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ACC_DTL_VAC::IP014:I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DTL3-1-3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939896"/>
                  </a:ext>
                </a:extLst>
              </a:tr>
              <a:tr h="20240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04096"/>
                  </a:ext>
                </a:extLst>
              </a:tr>
              <a:tr h="1107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ACC_DTL_VAC::IP015:I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DTL3-2-1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972797"/>
                  </a:ext>
                </a:extLst>
              </a:tr>
              <a:tr h="1750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6762188"/>
                  </a:ext>
                </a:extLst>
              </a:tr>
              <a:tr h="1381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分子泵机械泵机组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018497"/>
                  </a:ext>
                </a:extLst>
              </a:tr>
              <a:tr h="13811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0166241"/>
                  </a:ext>
                </a:extLst>
              </a:tr>
              <a:tr h="17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ACC_DTL_VAC::IP016:I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DTL3-2-3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4166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7199363"/>
                  </a:ext>
                </a:extLst>
              </a:tr>
              <a:tr h="2119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ACC_DTL_VAC::IP017:I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DTL3-3-1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1074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暑期检漏有漏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更换网栅波纹管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765625"/>
                  </a:ext>
                </a:extLst>
              </a:tr>
              <a:tr h="2393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ACC_DTL_VAC::IP033:I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DTL3-3-2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281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暑期检漏有漏，喷胶处理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更换网栅波纹管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9339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ACC_DTL_VAC::IP018:I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DTL3-3-3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423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ACC_DTL_VAC::IP027:I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脊波导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178622"/>
                  </a:ext>
                </a:extLst>
              </a:tr>
            </a:tbl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6F4BAE50-F231-4800-A43E-B3FD971E6C35}"/>
              </a:ext>
            </a:extLst>
          </p:cNvPr>
          <p:cNvGrpSpPr/>
          <p:nvPr/>
        </p:nvGrpSpPr>
        <p:grpSpPr>
          <a:xfrm>
            <a:off x="8472264" y="2203359"/>
            <a:ext cx="2786685" cy="3717032"/>
            <a:chOff x="8472264" y="2203359"/>
            <a:chExt cx="2786685" cy="37170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51621D7-22FD-4C51-887D-6BD1CF394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2203359"/>
              <a:ext cx="2786685" cy="3717032"/>
            </a:xfrm>
            <a:prstGeom prst="rect">
              <a:avLst/>
            </a:prstGeom>
          </p:spPr>
        </p:pic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DAB91B09-7DF1-45BB-8473-7FB28F21416F}"/>
                </a:ext>
              </a:extLst>
            </p:cNvPr>
            <p:cNvCxnSpPr/>
            <p:nvPr/>
          </p:nvCxnSpPr>
          <p:spPr>
            <a:xfrm flipV="1">
              <a:off x="8992447" y="5085184"/>
              <a:ext cx="504190" cy="34036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F0415195-A6B5-4AE4-B068-25EB38E55A68}"/>
                </a:ext>
              </a:extLst>
            </p:cNvPr>
            <p:cNvCxnSpPr/>
            <p:nvPr/>
          </p:nvCxnSpPr>
          <p:spPr>
            <a:xfrm flipV="1">
              <a:off x="9240349" y="2769728"/>
              <a:ext cx="504190" cy="340360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73B2163-08CA-435F-836F-667A01B98147}"/>
                </a:ext>
              </a:extLst>
            </p:cNvPr>
            <p:cNvSpPr txBox="1"/>
            <p:nvPr/>
          </p:nvSpPr>
          <p:spPr>
            <a:xfrm>
              <a:off x="8827806" y="317284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故障网栅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C2E4ECE-141F-4157-A03B-2468B0DE4CD2}"/>
                </a:ext>
              </a:extLst>
            </p:cNvPr>
            <p:cNvSpPr txBox="1"/>
            <p:nvPr/>
          </p:nvSpPr>
          <p:spPr>
            <a:xfrm>
              <a:off x="9048035" y="529191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网栅波纹管备件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8878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17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5"/>
            <a:ext cx="11925091" cy="123521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真空规接口更换安装位置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）将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DTL2-2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机械腔的真空规（安装在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监测口）更换到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DTL2-3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机械腔的真空安装口，释放出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监测口。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3947639-9352-477E-AD51-E4E9AC0AA29C}"/>
              </a:ext>
            </a:extLst>
          </p:cNvPr>
          <p:cNvGrpSpPr/>
          <p:nvPr/>
        </p:nvGrpSpPr>
        <p:grpSpPr>
          <a:xfrm>
            <a:off x="1055440" y="2447499"/>
            <a:ext cx="9698729" cy="3239093"/>
            <a:chOff x="1055440" y="2447499"/>
            <a:chExt cx="9698729" cy="323909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D17F811-C5C0-4632-9858-D6F3A086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2447499"/>
              <a:ext cx="4320480" cy="32390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D28C7EE-1C01-4C34-8DB0-2FCA9A83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2482870"/>
              <a:ext cx="4226121" cy="3168352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84B0D8E-0BA7-40A8-97C7-FCACDECFEE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7689" y="3284984"/>
              <a:ext cx="576063" cy="339476"/>
            </a:xfrm>
            <a:prstGeom prst="straightConnector1">
              <a:avLst/>
            </a:prstGeom>
            <a:solidFill>
              <a:srgbClr val="FFFF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B438A6B-BDD8-4044-97EA-8E3FFED5D70F}"/>
                </a:ext>
              </a:extLst>
            </p:cNvPr>
            <p:cNvSpPr/>
            <p:nvPr/>
          </p:nvSpPr>
          <p:spPr>
            <a:xfrm>
              <a:off x="9624392" y="3953619"/>
              <a:ext cx="288032" cy="3394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78E6D240-0AEE-4403-BD0A-43591FCE4CD4}"/>
                </a:ext>
              </a:extLst>
            </p:cNvPr>
            <p:cNvSpPr/>
            <p:nvPr/>
          </p:nvSpPr>
          <p:spPr>
            <a:xfrm rot="16200000">
              <a:off x="5840222" y="3759567"/>
              <a:ext cx="223524" cy="50405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5A02BBB-EB19-489C-8D27-8B6353BEA0A6}"/>
              </a:ext>
            </a:extLst>
          </p:cNvPr>
          <p:cNvSpPr txBox="1"/>
          <p:nvPr/>
        </p:nvSpPr>
        <p:spPr>
          <a:xfrm>
            <a:off x="3310396" y="289116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DTL2-2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真空规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B165A5A-CD91-40CD-94C2-E5B0A7FEBFAA}"/>
              </a:ext>
            </a:extLst>
          </p:cNvPr>
          <p:cNvSpPr txBox="1"/>
          <p:nvPr/>
        </p:nvSpPr>
        <p:spPr>
          <a:xfrm>
            <a:off x="8993208" y="35305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DTL2-3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真空口</a:t>
            </a:r>
          </a:p>
        </p:txBody>
      </p:sp>
    </p:spTree>
    <p:extLst>
      <p:ext uri="{BB962C8B-B14F-4D97-AF65-F5344CB8AC3E}">
        <p14:creationId xmlns:p14="http://schemas.microsoft.com/office/powerpoint/2010/main" val="136050587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8975" y="56515"/>
            <a:ext cx="4542929" cy="8451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水冷及控制系统维护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6"/>
            <a:ext cx="7028547" cy="159525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水冷及控制系统维护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）堵塞水套清洗保养。集中清洗，清洗后流量有提升。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）更换卡顿流量开关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台，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QM114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DT237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）隧道转接机柜内信号接头松动集中排查。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D59A393-1892-4F4E-8B6B-88185778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968" y="1318718"/>
            <a:ext cx="4162791" cy="4928463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6AB7BB3A-15FA-4DD1-8BB7-5D1632C1F310}"/>
              </a:ext>
            </a:extLst>
          </p:cNvPr>
          <p:cNvGrpSpPr/>
          <p:nvPr/>
        </p:nvGrpSpPr>
        <p:grpSpPr>
          <a:xfrm>
            <a:off x="911424" y="2547527"/>
            <a:ext cx="5832647" cy="3473761"/>
            <a:chOff x="911424" y="2547527"/>
            <a:chExt cx="5832647" cy="347376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73E5128C-EA8B-4760-B7D1-2EA876975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2591318"/>
              <a:ext cx="2678715" cy="342997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DA456F0-B54A-4162-8BBD-166E91C2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86" y="2547527"/>
              <a:ext cx="2786685" cy="3473761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A6B4A68-A705-4FF9-A0AD-31AC6FE2F974}"/>
                </a:ext>
              </a:extLst>
            </p:cNvPr>
            <p:cNvSpPr/>
            <p:nvPr/>
          </p:nvSpPr>
          <p:spPr>
            <a:xfrm>
              <a:off x="1847528" y="4797152"/>
              <a:ext cx="607936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638B2A2-79C0-4342-9F0C-6F685D9FBC6E}"/>
                </a:ext>
              </a:extLst>
            </p:cNvPr>
            <p:cNvSpPr/>
            <p:nvPr/>
          </p:nvSpPr>
          <p:spPr>
            <a:xfrm>
              <a:off x="4871864" y="4581128"/>
              <a:ext cx="607936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BA65B0B-D967-4F4D-8F04-3736F53C3033}"/>
                </a:ext>
              </a:extLst>
            </p:cNvPr>
            <p:cNvSpPr txBox="1"/>
            <p:nvPr/>
          </p:nvSpPr>
          <p:spPr>
            <a:xfrm>
              <a:off x="1941240" y="434041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有铁锈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EFC4B45-40EB-456C-9417-3005D46056BD}"/>
                </a:ext>
              </a:extLst>
            </p:cNvPr>
            <p:cNvSpPr txBox="1"/>
            <p:nvPr/>
          </p:nvSpPr>
          <p:spPr>
            <a:xfrm>
              <a:off x="5517115" y="470974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吸附杂质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25550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高频维护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19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6"/>
            <a:ext cx="11925091" cy="156876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高频维护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DTL3,4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各增加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监测探头。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年暑期各增加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台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调谐器，只剩余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pickup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监测口，用于闭环和监测后，没有备用监测口，新增探头用于运行监测。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）加工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ARC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口盲板备件，防止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ARC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口铅玻璃破碎。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C95889-E2AB-42E9-B5B7-A603C0B2B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1" y="3317966"/>
            <a:ext cx="3150538" cy="2415289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E6FEF97-A65C-451B-AB41-F233925A7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94684"/>
              </p:ext>
            </p:extLst>
          </p:nvPr>
        </p:nvGraphicFramePr>
        <p:xfrm>
          <a:off x="7181298" y="3042352"/>
          <a:ext cx="4655949" cy="2938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920">
                  <a:extLst>
                    <a:ext uri="{9D8B030D-6E8A-4147-A177-3AD203B41FA5}">
                      <a16:colId xmlns:a16="http://schemas.microsoft.com/office/drawing/2014/main" val="1271032872"/>
                    </a:ext>
                  </a:extLst>
                </a:gridCol>
                <a:gridCol w="793330">
                  <a:extLst>
                    <a:ext uri="{9D8B030D-6E8A-4147-A177-3AD203B41FA5}">
                      <a16:colId xmlns:a16="http://schemas.microsoft.com/office/drawing/2014/main" val="3404414683"/>
                    </a:ext>
                  </a:extLst>
                </a:gridCol>
                <a:gridCol w="844491">
                  <a:extLst>
                    <a:ext uri="{9D8B030D-6E8A-4147-A177-3AD203B41FA5}">
                      <a16:colId xmlns:a16="http://schemas.microsoft.com/office/drawing/2014/main" val="31827748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709295615"/>
                    </a:ext>
                  </a:extLst>
                </a:gridCol>
              </a:tblGrid>
              <a:tr h="396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结构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暑期安装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4828833"/>
                  </a:ext>
                </a:extLst>
              </a:tr>
              <a:tr h="536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3-1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盲板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Pickup</a:t>
                      </a: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探头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9750658"/>
                  </a:ext>
                </a:extLst>
              </a:tr>
              <a:tr h="396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DTL3-2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3-2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真空规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9221845"/>
                  </a:ext>
                </a:extLst>
              </a:tr>
              <a:tr h="396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DTL3-3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3-3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盲板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Pickup</a:t>
                      </a: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探头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3183508"/>
                  </a:ext>
                </a:extLst>
              </a:tr>
              <a:tr h="396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DTL4-1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4-1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盲板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Pickup</a:t>
                      </a: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探头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8873418"/>
                  </a:ext>
                </a:extLst>
              </a:tr>
              <a:tr h="408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DTL4-2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4-2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盲板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Pickup</a:t>
                      </a: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探头</a:t>
                      </a:r>
                      <a:endParaRPr lang="zh-CN" alt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5929831"/>
                  </a:ext>
                </a:extLst>
              </a:tr>
              <a:tr h="408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DTL4-3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4-3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真空规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2032241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3A6608DB-89EA-4266-B588-0632E7946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0490" y="2873472"/>
            <a:ext cx="2425013" cy="32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0193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975" y="56515"/>
            <a:ext cx="10304145" cy="692785"/>
          </a:xfrm>
        </p:spPr>
        <p:txBody>
          <a:bodyPr/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主要内容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816093" y="1340359"/>
            <a:ext cx="5655937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755" indent="-34290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年度运行情况</a:t>
            </a:r>
          </a:p>
          <a:p>
            <a:pPr marL="452755" indent="-34290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暑期检修维护</a:t>
            </a:r>
          </a:p>
          <a:p>
            <a:pPr marL="452755" indent="-34290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DTL性能优化提升实验研究</a:t>
            </a:r>
          </a:p>
          <a:p>
            <a:pPr marL="452755" indent="-34290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散束腔研制进展</a:t>
            </a:r>
          </a:p>
          <a:p>
            <a:pPr marL="452755" indent="-34290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总结及下一步计划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2755" indent="-342900" algn="l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2755" indent="-342900" algn="l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高频维护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102FC3C-DA03-4E02-B737-13BDFA4C5F0E}"/>
              </a:ext>
            </a:extLst>
          </p:cNvPr>
          <p:cNvSpPr txBox="1"/>
          <p:nvPr/>
        </p:nvSpPr>
        <p:spPr>
          <a:xfrm>
            <a:off x="75565" y="969646"/>
            <a:ext cx="11925091" cy="84518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高频维护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）更换可动调谐器位移传感器。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D3216F-A59E-4180-BB3A-E2F9129A47EA}"/>
              </a:ext>
            </a:extLst>
          </p:cNvPr>
          <p:cNvGrpSpPr/>
          <p:nvPr/>
        </p:nvGrpSpPr>
        <p:grpSpPr>
          <a:xfrm>
            <a:off x="5519936" y="1124744"/>
            <a:ext cx="4761690" cy="1944218"/>
            <a:chOff x="616968" y="2770373"/>
            <a:chExt cx="5890535" cy="194421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27296E6-8FAA-4524-AA3C-6243B460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68" y="2770375"/>
              <a:ext cx="2592288" cy="194421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E7A6EA4-753E-4051-BBA9-6AB26398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38742" y="2445830"/>
              <a:ext cx="1944218" cy="2593304"/>
            </a:xfrm>
            <a:prstGeom prst="rect">
              <a:avLst/>
            </a:prstGeom>
          </p:spPr>
        </p:pic>
        <p:sp>
          <p:nvSpPr>
            <p:cNvPr id="12" name="箭头: 下 11">
              <a:extLst>
                <a:ext uri="{FF2B5EF4-FFF2-40B4-BE49-F238E27FC236}">
                  <a16:creationId xmlns:a16="http://schemas.microsoft.com/office/drawing/2014/main" id="{9372B31B-7949-4E95-B9F9-B927C1D62C4D}"/>
                </a:ext>
              </a:extLst>
            </p:cNvPr>
            <p:cNvSpPr/>
            <p:nvPr/>
          </p:nvSpPr>
          <p:spPr>
            <a:xfrm rot="16200000">
              <a:off x="3468279" y="3611612"/>
              <a:ext cx="155164" cy="46784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06F256B-8CE4-499F-93BC-E51EFFB3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143" y="3210220"/>
            <a:ext cx="6536990" cy="320221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DBCAC5-E01B-4087-818E-21ECCC3A3219}"/>
              </a:ext>
            </a:extLst>
          </p:cNvPr>
          <p:cNvSpPr txBox="1"/>
          <p:nvPr/>
        </p:nvSpPr>
        <p:spPr>
          <a:xfrm>
            <a:off x="396014" y="2772099"/>
            <a:ext cx="3734416" cy="22710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旧的位移传感器通信模块出现死机情况较多，定期需要重启电源；</a:t>
            </a:r>
            <a:endParaRPr lang="en-US" altLang="zh-CN" sz="16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更换位移传感器品牌，采集方式为</a:t>
            </a:r>
            <a:r>
              <a: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PLC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采集输出电流。</a:t>
            </a:r>
            <a:endParaRPr lang="en-US" altLang="zh-CN" sz="16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暑期更换之后，目前使用情况比较稳定。</a:t>
            </a:r>
          </a:p>
        </p:txBody>
      </p:sp>
    </p:spTree>
    <p:extLst>
      <p:ext uri="{BB962C8B-B14F-4D97-AF65-F5344CB8AC3E}">
        <p14:creationId xmlns:p14="http://schemas.microsoft.com/office/powerpoint/2010/main" val="133506531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21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2780665"/>
            <a:ext cx="12165330" cy="14509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十二边形 4"/>
          <p:cNvSpPr/>
          <p:nvPr/>
        </p:nvSpPr>
        <p:spPr>
          <a:xfrm>
            <a:off x="941705" y="2780665"/>
            <a:ext cx="1536700" cy="1450975"/>
          </a:xfrm>
          <a:prstGeom prst="dodec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6" name="TextBox 25"/>
          <p:cNvSpPr txBox="1">
            <a:spLocks noChangeArrowheads="1"/>
          </p:cNvSpPr>
          <p:nvPr/>
        </p:nvSpPr>
        <p:spPr bwMode="auto">
          <a:xfrm>
            <a:off x="2927350" y="3122295"/>
            <a:ext cx="84874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9137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性能优化提升实验研究</a:t>
            </a: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1343025" y="2912745"/>
            <a:ext cx="1195705" cy="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4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815975" y="183515"/>
            <a:ext cx="10431145" cy="845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0" tIns="45715" rIns="91430" bIns="45715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更新DTL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2,3,4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可动调谐器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987" y="1816346"/>
            <a:ext cx="5074909" cy="37414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、原来结构：接触式活塞可动调谐器。更换后结构：扼流式可动调谐器。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、接触式活塞可动与腔壁之间通过高频弹簧实现电连接，高频弹簧在运动过程中会刮伤调谐器，弹簧承受很高的腔壁电流，存在一定的打火风险。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、扼流式可动调谐器通过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λ/2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短路面实现高频接触，去掉弹簧。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、新的可动调谐器安装就位，运动顺畅，内部圆周间隙均匀，同轴度较好。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、新更换可动调谐器后，腔体打火较少。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9380" y="1028700"/>
            <a:ext cx="6096000" cy="789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研制背景</a:t>
            </a: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减小可动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Tuner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运动中引起高频打火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D9CB43D-AB07-4BDE-AC6E-61692761D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423487"/>
            <a:ext cx="2980983" cy="39761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D35665C-C307-47E7-9224-C2697376C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423488"/>
            <a:ext cx="2980982" cy="397619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1349EA3-D5AC-438C-A066-17EF184B328E}"/>
              </a:ext>
            </a:extLst>
          </p:cNvPr>
          <p:cNvSpPr txBox="1"/>
          <p:nvPr/>
        </p:nvSpPr>
        <p:spPr>
          <a:xfrm>
            <a:off x="6095707" y="55172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扼流可动调谐器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4684C1E-CC3A-4F58-A488-87B4D713A162}"/>
              </a:ext>
            </a:extLst>
          </p:cNvPr>
          <p:cNvSpPr txBox="1"/>
          <p:nvPr/>
        </p:nvSpPr>
        <p:spPr>
          <a:xfrm>
            <a:off x="8586035" y="551723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可动调谐器法兰口有打火痕迹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新增Tuner补偿腔体频率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1124585"/>
            <a:ext cx="5050790" cy="47275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研制背景</a:t>
            </a: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需要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700us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的束流脉宽，高频发热已经超过了现有可动调谐器的调谐范围；</a:t>
            </a: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同位素项目需要将束流重频由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25Hz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提升到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50Hz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高频发热频率变化超过调谐范围；</a:t>
            </a: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25Hz，735us高频脉宽，DTL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腔发热大约为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42kHz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；可动调谐器实测频率范围约±60kHz；</a:t>
            </a: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indent="0" algn="just" eaLnBrk="1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综合计算各种可变的调谐部件，真空网栅增加调谐器对其他高频特性影响最小。</a:t>
            </a:r>
          </a:p>
        </p:txBody>
      </p:sp>
      <p:sp>
        <p:nvSpPr>
          <p:cNvPr id="16475" name="文本框 19"/>
          <p:cNvSpPr txBox="1"/>
          <p:nvPr/>
        </p:nvSpPr>
        <p:spPr>
          <a:xfrm>
            <a:off x="7680325" y="5804853"/>
            <a:ext cx="2071688" cy="2778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1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2.3-PC1</a:t>
            </a:r>
            <a:r>
              <a:rPr lang="zh-CN" altLang="en-US" sz="1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TM011</a:t>
            </a:r>
            <a:r>
              <a:rPr lang="zh-CN" altLang="en-US" sz="1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模式频谱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18CD68D-6E12-4D27-9A6D-873545E56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57233"/>
              </p:ext>
            </p:extLst>
          </p:nvPr>
        </p:nvGraphicFramePr>
        <p:xfrm>
          <a:off x="5592762" y="1534160"/>
          <a:ext cx="648017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519">
                  <a:extLst>
                    <a:ext uri="{9D8B030D-6E8A-4147-A177-3AD203B41FA5}">
                      <a16:colId xmlns:a16="http://schemas.microsoft.com/office/drawing/2014/main" val="14549099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9516807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866006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78754771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85229154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993120317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244659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占空比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Tuner1/mm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Tuner2/mm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幅度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峰值功率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/kW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发热频率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/kHz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6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79.81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79.82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5035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1280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28.493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01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100.81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1426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42.336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3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50.8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51.62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4792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1433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51.232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28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735us/25Hz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53.23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53.2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4480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1452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57.492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249824"/>
                  </a:ext>
                </a:extLst>
              </a:tr>
            </a:tbl>
          </a:graphicData>
        </a:graphic>
      </p:graphicFrame>
      <p:sp>
        <p:nvSpPr>
          <p:cNvPr id="10" name="矩形 7">
            <a:extLst>
              <a:ext uri="{FF2B5EF4-FFF2-40B4-BE49-F238E27FC236}">
                <a16:creationId xmlns:a16="http://schemas.microsoft.com/office/drawing/2014/main" id="{1C26109D-590B-4389-BEB7-C4951810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472" y="1030605"/>
            <a:ext cx="46799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表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1.1-DTL 25Hz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运行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个腔发热引起的频偏（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20250522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14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B48E131D-0CC5-4457-AEDC-A26D948DE3D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03" y="3959075"/>
            <a:ext cx="2808312" cy="14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59D9927-4923-44B5-9ABD-DD22C96A37F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99" y="3959075"/>
            <a:ext cx="2677485" cy="14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8975" y="56515"/>
            <a:ext cx="4542929" cy="845185"/>
          </a:xfrm>
        </p:spPr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新增Tuner补偿腔体频率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329" y="1052736"/>
            <a:ext cx="5402714" cy="219264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DTL2</a:t>
            </a: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网栅调谐器补偿腔体频率</a:t>
            </a:r>
            <a:endParaRPr lang="en-US" altLang="zh-CN" sz="24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暑期，安装网栅调谐器后，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DTL2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腔约补偿频率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50kHz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，可动调谐器退回到初始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50mm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内长位置。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目前直线加速器已经完成调束。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DTL2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腔的幅度和相位分别为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5786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14°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92472" y="6374130"/>
            <a:ext cx="2844800" cy="476250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93330" y="6008743"/>
            <a:ext cx="1850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DTL2-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网栅调谐器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BA7FC71-F9AA-4AE9-9F79-3EE727175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75" y="3636437"/>
            <a:ext cx="2977272" cy="225281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529D17B6-BE31-4EB2-8F51-E64C229A9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82806"/>
              </p:ext>
            </p:extLst>
          </p:nvPr>
        </p:nvGraphicFramePr>
        <p:xfrm>
          <a:off x="5641121" y="3645024"/>
          <a:ext cx="319577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602">
                  <a:extLst>
                    <a:ext uri="{9D8B030D-6E8A-4147-A177-3AD203B41FA5}">
                      <a16:colId xmlns:a16="http://schemas.microsoft.com/office/drawing/2014/main" val="1454909927"/>
                    </a:ext>
                  </a:extLst>
                </a:gridCol>
                <a:gridCol w="737762">
                  <a:extLst>
                    <a:ext uri="{9D8B030D-6E8A-4147-A177-3AD203B41FA5}">
                      <a16:colId xmlns:a16="http://schemas.microsoft.com/office/drawing/2014/main" val="495168073"/>
                    </a:ext>
                  </a:extLst>
                </a:gridCol>
                <a:gridCol w="959091">
                  <a:extLst>
                    <a:ext uri="{9D8B030D-6E8A-4147-A177-3AD203B41FA5}">
                      <a16:colId xmlns:a16="http://schemas.microsoft.com/office/drawing/2014/main" val="68660061"/>
                    </a:ext>
                  </a:extLst>
                </a:gridCol>
                <a:gridCol w="885315">
                  <a:extLst>
                    <a:ext uri="{9D8B030D-6E8A-4147-A177-3AD203B41FA5}">
                      <a16:colId xmlns:a16="http://schemas.microsoft.com/office/drawing/2014/main" val="2787547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DTL2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PC1/MHz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TM010/MHz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TM011/MHz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6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更换前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322.978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323.957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325.022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01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带宽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0.979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1.065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30968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B3D5BD2-B8BD-417E-A1B6-3AA50046A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57228"/>
              </p:ext>
            </p:extLst>
          </p:nvPr>
        </p:nvGraphicFramePr>
        <p:xfrm>
          <a:off x="5641121" y="5013176"/>
          <a:ext cx="3195771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895">
                  <a:extLst>
                    <a:ext uri="{9D8B030D-6E8A-4147-A177-3AD203B41FA5}">
                      <a16:colId xmlns:a16="http://schemas.microsoft.com/office/drawing/2014/main" val="145490992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9516807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68660061"/>
                    </a:ext>
                  </a:extLst>
                </a:gridCol>
                <a:gridCol w="940692">
                  <a:extLst>
                    <a:ext uri="{9D8B030D-6E8A-4147-A177-3AD203B41FA5}">
                      <a16:colId xmlns:a16="http://schemas.microsoft.com/office/drawing/2014/main" val="2787547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DTL2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PC1/MHz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TM010/MHz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TM011/MHz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6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更换后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322.964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323.953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325.025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01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带宽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/MHz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0.989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1.072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330968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4FF2E6DC-319A-4B50-BAAC-5F36F3ABC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21" y="1100310"/>
            <a:ext cx="3119175" cy="21212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D6A1FC-5643-4BE7-AA59-BD06E78D1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75" y="1124743"/>
            <a:ext cx="2977273" cy="209682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7A64EDE-FED8-4393-8C76-CD523AD32F73}"/>
              </a:ext>
            </a:extLst>
          </p:cNvPr>
          <p:cNvSpPr txBox="1"/>
          <p:nvPr/>
        </p:nvSpPr>
        <p:spPr>
          <a:xfrm>
            <a:off x="6792163" y="3221566"/>
            <a:ext cx="1248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补偿前频谱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4222334-C253-4023-BE8B-739837BC861D}"/>
              </a:ext>
            </a:extLst>
          </p:cNvPr>
          <p:cNvSpPr txBox="1"/>
          <p:nvPr/>
        </p:nvSpPr>
        <p:spPr>
          <a:xfrm>
            <a:off x="9696400" y="3221566"/>
            <a:ext cx="1248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补偿后频谱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E9F3B63F-C8A4-4CDF-8676-B5F8211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933322"/>
              </p:ext>
            </p:extLst>
          </p:nvPr>
        </p:nvGraphicFramePr>
        <p:xfrm>
          <a:off x="197274" y="3429000"/>
          <a:ext cx="5202564" cy="27490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55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123">
                  <a:extLst>
                    <a:ext uri="{9D8B030D-6E8A-4147-A177-3AD203B41FA5}">
                      <a16:colId xmlns:a16="http://schemas.microsoft.com/office/drawing/2014/main" val="1080963491"/>
                    </a:ext>
                  </a:extLst>
                </a:gridCol>
                <a:gridCol w="923036">
                  <a:extLst>
                    <a:ext uri="{9D8B030D-6E8A-4147-A177-3AD203B41FA5}">
                      <a16:colId xmlns:a16="http://schemas.microsoft.com/office/drawing/2014/main" val="50602148"/>
                    </a:ext>
                  </a:extLst>
                </a:gridCol>
                <a:gridCol w="755211">
                  <a:extLst>
                    <a:ext uri="{9D8B030D-6E8A-4147-A177-3AD203B41FA5}">
                      <a16:colId xmlns:a16="http://schemas.microsoft.com/office/drawing/2014/main" val="1651861780"/>
                    </a:ext>
                  </a:extLst>
                </a:gridCol>
                <a:gridCol w="839123">
                  <a:extLst>
                    <a:ext uri="{9D8B030D-6E8A-4147-A177-3AD203B41FA5}">
                      <a16:colId xmlns:a16="http://schemas.microsoft.com/office/drawing/2014/main" val="280049875"/>
                    </a:ext>
                  </a:extLst>
                </a:gridCol>
                <a:gridCol w="1090860">
                  <a:extLst>
                    <a:ext uri="{9D8B030D-6E8A-4147-A177-3AD203B41FA5}">
                      <a16:colId xmlns:a16="http://schemas.microsoft.com/office/drawing/2014/main" val="2586733584"/>
                    </a:ext>
                  </a:extLst>
                </a:gridCol>
              </a:tblGrid>
              <a:tr h="407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内长</a:t>
                      </a:r>
                      <a:r>
                        <a:rPr lang="en-US" altLang="zh-CN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占空比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幅值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相位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/°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进腔功率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/kW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4926138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DTL1-1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79.4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4921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-152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1360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DTL1-2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80.4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DTL2-1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42.4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5876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1361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3736210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DTL2-2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43.2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523400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DTL3-1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64.7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745us/25Hz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4639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1533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4193726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DTL3-2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63.3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729532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DTL4-1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59.8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735us/25Hz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4428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1415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742092"/>
                  </a:ext>
                </a:extLst>
              </a:tr>
              <a:tr h="292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DTL4-2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59.7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5867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漂移管脉冲磁铁实验研究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625" y="908720"/>
            <a:ext cx="12144375" cy="16755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试验背景及方案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束流流强提升可能采用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FFDD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FD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聚焦模式，需要将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前段部分线圈电流由直流改为交流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1000A/50Hz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，由此带来更大的发热和可能的振动。</a:t>
            </a:r>
            <a:endParaRPr lang="en-US" altLang="zh-CN" sz="14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试验方案：在预研腔上安装（还原隧道固定漂移管）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1-7#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漂移管备件后，通实际水电。利用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温度传感器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激光跟踪仪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激光位移传感器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分别监测漂移管的温升和振动情况。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F8B32F-427D-4003-8D19-BE561042456A}"/>
              </a:ext>
            </a:extLst>
          </p:cNvPr>
          <p:cNvGrpSpPr/>
          <p:nvPr/>
        </p:nvGrpSpPr>
        <p:grpSpPr>
          <a:xfrm>
            <a:off x="191770" y="2591327"/>
            <a:ext cx="5835650" cy="3952348"/>
            <a:chOff x="191770" y="2169160"/>
            <a:chExt cx="5835650" cy="437451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202B980-5528-4F54-94AE-6A4ED772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770" y="2169160"/>
              <a:ext cx="5835650" cy="4374515"/>
            </a:xfrm>
            <a:prstGeom prst="rect">
              <a:avLst/>
            </a:prstGeom>
          </p:spPr>
        </p:pic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CB781D33-3F84-42EA-9EEC-C020853C0F5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35280" y="2277110"/>
              <a:ext cx="1527175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 typeface="+mj-ea"/>
                <a:buNone/>
              </a:pPr>
              <a:r>
                <a:rPr lang="zh-CN" altLang="en-US" sz="1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跟踪仪底部测量：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4C2FD4-9F0D-44FA-B219-B2DC70DFAC88}"/>
              </a:ext>
            </a:extLst>
          </p:cNvPr>
          <p:cNvGrpSpPr/>
          <p:nvPr/>
        </p:nvGrpSpPr>
        <p:grpSpPr>
          <a:xfrm>
            <a:off x="6167755" y="2591327"/>
            <a:ext cx="5830570" cy="3952348"/>
            <a:chOff x="6167755" y="2169160"/>
            <a:chExt cx="5830570" cy="437451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1FCEA26-6F25-4E8E-A58C-75A9BD9F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7755" y="2169160"/>
              <a:ext cx="5830570" cy="4374515"/>
            </a:xfrm>
            <a:prstGeom prst="rect">
              <a:avLst/>
            </a:prstGeom>
          </p:spPr>
        </p:pic>
        <p:sp>
          <p:nvSpPr>
            <p:cNvPr id="14" name="矩形 3">
              <a:extLst>
                <a:ext uri="{FF2B5EF4-FFF2-40B4-BE49-F238E27FC236}">
                  <a16:creationId xmlns:a16="http://schemas.microsoft.com/office/drawing/2014/main" id="{24BF81CF-FC81-404C-8BDC-1FD6AE45A55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240145" y="2277110"/>
              <a:ext cx="1527175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 typeface="+mj-ea"/>
                <a:buNone/>
              </a:pPr>
              <a:r>
                <a:rPr lang="zh-CN" altLang="en-US" sz="1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跟踪仪端部测量：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漂移管脉冲磁铁实验研究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26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625" y="908720"/>
            <a:ext cx="11520983" cy="1153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温升情况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通交流电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1000A/50Hz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（相当于直流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516A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，直流发热约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11.4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℃），线圈水管温升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13.5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℃，可以接受。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C6ADF8A-3797-47BC-B468-A69F18F3968A}"/>
              </a:ext>
            </a:extLst>
          </p:cNvPr>
          <p:cNvGrpSpPr/>
          <p:nvPr/>
        </p:nvGrpSpPr>
        <p:grpSpPr>
          <a:xfrm>
            <a:off x="479376" y="2442144"/>
            <a:ext cx="5407025" cy="3663464"/>
            <a:chOff x="185420" y="692785"/>
            <a:chExt cx="6198870" cy="443357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EAAAF52-7C7E-4DA4-A2D6-51BC52F4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420" y="692785"/>
              <a:ext cx="5910580" cy="4433570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B7A795D8-7DCB-4501-954D-0C30A518A12B}"/>
                </a:ext>
              </a:extLst>
            </p:cNvPr>
            <p:cNvCxnSpPr/>
            <p:nvPr/>
          </p:nvCxnSpPr>
          <p:spPr>
            <a:xfrm flipH="1" flipV="1">
              <a:off x="4439920" y="1268730"/>
              <a:ext cx="1944370" cy="836930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E089C6F-4F7E-4A94-AB97-5AC622A1AA98}"/>
              </a:ext>
            </a:extLst>
          </p:cNvPr>
          <p:cNvGrpSpPr/>
          <p:nvPr/>
        </p:nvGrpSpPr>
        <p:grpSpPr>
          <a:xfrm>
            <a:off x="6287605" y="2442144"/>
            <a:ext cx="4992971" cy="3663464"/>
            <a:chOff x="6384290" y="132080"/>
            <a:chExt cx="5261610" cy="394716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576BACF-CB57-4BD8-B483-3AE6F328A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290" y="132080"/>
              <a:ext cx="5261610" cy="3947160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EC849EF-9F57-4EC2-9E80-A44623CD699F}"/>
                </a:ext>
              </a:extLst>
            </p:cNvPr>
            <p:cNvSpPr/>
            <p:nvPr/>
          </p:nvSpPr>
          <p:spPr>
            <a:xfrm>
              <a:off x="8400415" y="1965325"/>
              <a:ext cx="901700" cy="140335"/>
            </a:xfrm>
            <a:prstGeom prst="rect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2927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漂移管脉冲磁铁实验研究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316230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626" y="890228"/>
            <a:ext cx="5838776" cy="25387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振动情况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经过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个工作日的通电测试，激光位移传感器数据显示漂移管无振动。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通交流电前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后，漂移管外壳径向位移最大变化量基本一致。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0433947-5555-4F4F-A376-06F084A5F3A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9591146"/>
              </p:ext>
            </p:extLst>
          </p:nvPr>
        </p:nvGraphicFramePr>
        <p:xfrm>
          <a:off x="6312024" y="1628797"/>
          <a:ext cx="5616624" cy="417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日期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LK-H085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通电前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后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∆</a:t>
                      </a:r>
                      <a:r>
                        <a:rPr lang="en-US" altLang="zh-CN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(mm)-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横向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LK-H155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通电前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后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∆</a:t>
                      </a:r>
                      <a:r>
                        <a:rPr lang="en-US" altLang="zh-CN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(mm)-</a:t>
                      </a:r>
                      <a:r>
                        <a:rPr lang="zh-CN" altLang="en-US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竖向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采样频率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20250107-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粘热熔胶</a:t>
                      </a: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0.02/0.019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/s</a:t>
                      </a: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20250109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0.007</a:t>
                      </a: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0.011</a:t>
                      </a: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20250110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0.005/0.006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0.011/0.012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20250114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0.002/0.005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0.006/0.013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20250115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0.005/0.006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0.015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/0.011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20250116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0.003/0.005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0.009/0.011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20250117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0.003/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0.008/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0.009</a:t>
                      </a:r>
                    </a:p>
                  </a:txBody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20250121-550A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直流</a:t>
                      </a: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0.003/0.004</a:t>
                      </a: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0.006/0.007</a:t>
                      </a: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20250122-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松准直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0.005/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0.008/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0.011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20250122-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裸铁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/0.010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1000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点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2CD1B3AD-331E-49A4-A0BF-45842AEEB13C}"/>
              </a:ext>
            </a:extLst>
          </p:cNvPr>
          <p:cNvGrpSpPr/>
          <p:nvPr/>
        </p:nvGrpSpPr>
        <p:grpSpPr>
          <a:xfrm>
            <a:off x="734766" y="3429001"/>
            <a:ext cx="4464496" cy="2880320"/>
            <a:chOff x="3575050" y="1772285"/>
            <a:chExt cx="4229100" cy="316547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4471EBA-055F-4EAD-9670-BB2055CF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5050" y="1772285"/>
              <a:ext cx="4229100" cy="3165475"/>
            </a:xfrm>
            <a:prstGeom prst="rect">
              <a:avLst/>
            </a:prstGeom>
          </p:spPr>
        </p:pic>
        <p:sp>
          <p:nvSpPr>
            <p:cNvPr id="14" name="矩形 3">
              <a:extLst>
                <a:ext uri="{FF2B5EF4-FFF2-40B4-BE49-F238E27FC236}">
                  <a16:creationId xmlns:a16="http://schemas.microsoft.com/office/drawing/2014/main" id="{ACDB2186-0A36-4B67-BDAC-484D70BBC4B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47440" y="1844675"/>
              <a:ext cx="97409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 typeface="+mj-ea"/>
                <a:buNone/>
              </a:pPr>
              <a:r>
                <a:rPr lang="zh-CN" altLang="en-US" sz="1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正式测量：</a:t>
              </a:r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1D18CE62-E8F4-4E75-80F4-F8963E3242F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528435" y="1917065"/>
              <a:ext cx="79121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 typeface="+mj-ea"/>
                <a:buNone/>
              </a:pPr>
              <a:r>
                <a:rPr lang="en-US" altLang="zh-CN" sz="1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LK-H085</a:t>
              </a:r>
            </a:p>
          </p:txBody>
        </p:sp>
        <p:sp>
          <p:nvSpPr>
            <p:cNvPr id="22" name="矩形 3">
              <a:extLst>
                <a:ext uri="{FF2B5EF4-FFF2-40B4-BE49-F238E27FC236}">
                  <a16:creationId xmlns:a16="http://schemas.microsoft.com/office/drawing/2014/main" id="{A66A69C9-D438-46B1-8B58-77F9D71A3DD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20055" y="4293235"/>
              <a:ext cx="79121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 typeface="+mj-ea"/>
                <a:buNone/>
              </a:pPr>
              <a:r>
                <a:rPr lang="en-US" altLang="zh-CN" sz="1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LK-H155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29623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腔筒国产高频圈研制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316230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17FDFF6-E460-4898-8078-DC2E09774E04}"/>
              </a:ext>
            </a:extLst>
          </p:cNvPr>
          <p:cNvSpPr txBox="1"/>
          <p:nvPr/>
        </p:nvSpPr>
        <p:spPr>
          <a:xfrm>
            <a:off x="207236" y="1052736"/>
            <a:ext cx="4808644" cy="46085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完成国产高频圈研制，经过测试：</a:t>
            </a:r>
            <a:endParaRPr lang="en-US" altLang="zh-CN" sz="2000" b="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、国产高频圈尺寸规格、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低功率测试结果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满足要求。</a:t>
            </a:r>
            <a:endParaRPr lang="en-US" altLang="zh-CN" sz="2000" b="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、基本排除高频圈夹气对真空的影响。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、国产圈价格及工期均存在优势。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、针对国产圈表面存在的疑似锈点或焊接弧流过大的缺陷，下一步（</a:t>
            </a: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）进一步优化研制工艺及密封包装；（</a:t>
            </a:r>
            <a:r>
              <a:rPr lang="en-US" altLang="zh-CN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）在可以进行高功率测试的预研类项目上，开展国产圈高功率测试。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00594D-0B3E-401F-BC07-C5089EE1F2E4}"/>
              </a:ext>
            </a:extLst>
          </p:cNvPr>
          <p:cNvGrpSpPr/>
          <p:nvPr/>
        </p:nvGrpSpPr>
        <p:grpSpPr>
          <a:xfrm>
            <a:off x="5366230" y="384613"/>
            <a:ext cx="6296167" cy="2586450"/>
            <a:chOff x="3107373" y="3631247"/>
            <a:chExt cx="6657022" cy="3131503"/>
          </a:xfrm>
        </p:grpSpPr>
        <p:pic>
          <p:nvPicPr>
            <p:cNvPr id="25" name="图片 24" descr="IMG_7361">
              <a:extLst>
                <a:ext uri="{FF2B5EF4-FFF2-40B4-BE49-F238E27FC236}">
                  <a16:creationId xmlns:a16="http://schemas.microsoft.com/office/drawing/2014/main" id="{9A2F35BF-B78B-496B-A1E2-76A04C934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715895" y="4022725"/>
              <a:ext cx="3131185" cy="2348230"/>
            </a:xfrm>
            <a:prstGeom prst="rect">
              <a:avLst/>
            </a:prstGeom>
          </p:spPr>
        </p:pic>
        <p:pic>
          <p:nvPicPr>
            <p:cNvPr id="26" name="图片 25" descr="IMG_7804">
              <a:extLst>
                <a:ext uri="{FF2B5EF4-FFF2-40B4-BE49-F238E27FC236}">
                  <a16:creationId xmlns:a16="http://schemas.microsoft.com/office/drawing/2014/main" id="{D3558A97-9BF6-4DAF-880A-B98A2EC0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1810" y="3632835"/>
              <a:ext cx="4172585" cy="3129915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01CE24C-CB27-41DF-AD65-77E41E74EC00}"/>
                </a:ext>
              </a:extLst>
            </p:cNvPr>
            <p:cNvSpPr txBox="1"/>
            <p:nvPr/>
          </p:nvSpPr>
          <p:spPr>
            <a:xfrm>
              <a:off x="3333115" y="3703320"/>
              <a:ext cx="1209160" cy="538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国产圈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668847-C88B-40CE-994E-0F1932C72E87}"/>
                </a:ext>
              </a:extLst>
            </p:cNvPr>
            <p:cNvSpPr txBox="1"/>
            <p:nvPr/>
          </p:nvSpPr>
          <p:spPr>
            <a:xfrm>
              <a:off x="5793105" y="3703320"/>
              <a:ext cx="1207400" cy="538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进口圈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3AEE535-B5D8-4B8F-8B1E-58A49A41FB41}"/>
              </a:ext>
            </a:extLst>
          </p:cNvPr>
          <p:cNvGrpSpPr/>
          <p:nvPr/>
        </p:nvGrpSpPr>
        <p:grpSpPr>
          <a:xfrm>
            <a:off x="8573123" y="3248592"/>
            <a:ext cx="3089275" cy="2956560"/>
            <a:chOff x="8903970" y="1052830"/>
            <a:chExt cx="3089275" cy="295656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CA9A3F3-5D8C-4326-8826-27907E0C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3970" y="1052830"/>
              <a:ext cx="3089275" cy="295656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5DAC0B8-A972-4CE9-859C-635083F0704C}"/>
                </a:ext>
              </a:extLst>
            </p:cNvPr>
            <p:cNvSpPr txBox="1"/>
            <p:nvPr/>
          </p:nvSpPr>
          <p:spPr>
            <a:xfrm>
              <a:off x="9984105" y="3573145"/>
              <a:ext cx="1156004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测试工装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A389A8E-31CA-4970-A820-DD8B9E29F210}"/>
                </a:ext>
              </a:extLst>
            </p:cNvPr>
            <p:cNvSpPr txBox="1"/>
            <p:nvPr/>
          </p:nvSpPr>
          <p:spPr>
            <a:xfrm>
              <a:off x="9768205" y="2575560"/>
              <a:ext cx="913130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高频圈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13F0426-56EB-4165-9D08-E55DDB3BD041}"/>
              </a:ext>
            </a:extLst>
          </p:cNvPr>
          <p:cNvGrpSpPr/>
          <p:nvPr/>
        </p:nvGrpSpPr>
        <p:grpSpPr>
          <a:xfrm>
            <a:off x="5345820" y="3785399"/>
            <a:ext cx="2981962" cy="2232248"/>
            <a:chOff x="7680325" y="1052830"/>
            <a:chExt cx="4211320" cy="172085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1BB476E-28FC-40DA-96BC-1635C7599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0325" y="1052830"/>
              <a:ext cx="4211320" cy="172085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AAE6646-E708-4712-B6A1-784BE84DD402}"/>
                </a:ext>
              </a:extLst>
            </p:cNvPr>
            <p:cNvSpPr txBox="1"/>
            <p:nvPr/>
          </p:nvSpPr>
          <p:spPr>
            <a:xfrm>
              <a:off x="8528767" y="1166659"/>
              <a:ext cx="2394960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高频测试示意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71449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256113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29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2780665"/>
            <a:ext cx="12165330" cy="14509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十二边形 4"/>
          <p:cNvSpPr/>
          <p:nvPr/>
        </p:nvSpPr>
        <p:spPr>
          <a:xfrm>
            <a:off x="941705" y="2780665"/>
            <a:ext cx="1536700" cy="1450975"/>
          </a:xfrm>
          <a:prstGeom prst="dodec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6" name="TextBox 25"/>
          <p:cNvSpPr txBox="1">
            <a:spLocks noChangeArrowheads="1"/>
          </p:cNvSpPr>
          <p:nvPr/>
        </p:nvSpPr>
        <p:spPr bwMode="auto">
          <a:xfrm>
            <a:off x="2927350" y="3122295"/>
            <a:ext cx="84874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9137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散束腔研制进展情况</a:t>
            </a: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1343025" y="2912745"/>
            <a:ext cx="1195705" cy="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4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980728"/>
            <a:ext cx="10960100" cy="1295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080" y="116840"/>
            <a:ext cx="10972800" cy="72199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系统简介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51855" y="2853055"/>
            <a:ext cx="5139055" cy="3429000"/>
          </a:xfrm>
          <a:prstGeom prst="rect">
            <a:avLst/>
          </a:prstGeom>
        </p:spPr>
      </p:pic>
      <p:graphicFrame>
        <p:nvGraphicFramePr>
          <p:cNvPr id="29" name="内容占位符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2966862"/>
              </p:ext>
            </p:extLst>
          </p:nvPr>
        </p:nvGraphicFramePr>
        <p:xfrm>
          <a:off x="736992" y="4221088"/>
          <a:ext cx="4566920" cy="2194560"/>
        </p:xfrm>
        <a:graphic>
          <a:graphicData uri="http://schemas.openxmlformats.org/drawingml/2006/table">
            <a:tbl>
              <a:tblPr/>
              <a:tblGrid>
                <a:gridCol w="317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PhaseI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Length(m)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35.44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Beam energy(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MeV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80.1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Max. repetition rate(Hz)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Peak current(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mA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Chopper beam-on factor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50%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Average current(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uA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78.75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Max. beam pulse Length(ms)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0.42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Max. beam duty cycle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15663" marR="1566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1.05%</a:t>
                      </a:r>
                    </a:p>
                  </a:txBody>
                  <a:tcPr marL="15663" marR="15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6990" y="2204864"/>
            <a:ext cx="5760978" cy="19987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09855"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DTL加速器是中国散裂中子源（CSNS）直线加速器的主要部分，负责将脉冲流强为15mA的负氢离子从3MeV加速到80MeV，再注入到快循环同步加速器中实现进一步加速。CSNS DTL工作频率324MHz，总长约35米，由4节长度8～9米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腔体组成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，单节RF腔体由一台3MW的速调管提供功率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。腔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体由40台真空泵机组抽气和维持真空，5套独立供水系统提供冷却水。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1225" y="26098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散束腔研制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380" y="908721"/>
            <a:ext cx="11881276" cy="302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研制背景</a:t>
            </a: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</a:t>
            </a:r>
            <a:r>
              <a:rPr lang="zh-CN" altLang="en-US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直线末端为单散束腔设计，根据环的需要，有时增大能散注入，有时减小能散注入。在增大能散这种情况，会同时增大能量抖动，这是需要避免的。</a:t>
            </a:r>
            <a:endParaRPr lang="en-US" altLang="zh-CN" noProof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设计两个散束腔，散束腔</a:t>
            </a:r>
            <a:r>
              <a:rPr lang="en-US" altLang="zh-CN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先减小束流能量抖动，散束腔</a:t>
            </a:r>
            <a:r>
              <a:rPr lang="en-US" altLang="zh-CN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zh-CN" altLang="en-US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再根据</a:t>
            </a:r>
            <a:r>
              <a:rPr lang="en-US" altLang="zh-CN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RCS</a:t>
            </a:r>
            <a:r>
              <a:rPr lang="zh-CN" altLang="en-US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环的需要调节能散。</a:t>
            </a:r>
            <a:endParaRPr lang="en-US" altLang="zh-CN" noProof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位于超导末端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16.8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米处。散束腔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位于超导末端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58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米处。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经过计算分析，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双散束腔系统分别采用孔径为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70mm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40mm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的两种腔型满足物理设计要求。其中第二个散束腔确定使用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PIMS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样机。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对现有机械布局进行微调满足安装空间要求。</a:t>
            </a:r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256113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30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0F97434-F854-4B61-AEA8-B11CEC1C4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777219"/>
              </p:ext>
            </p:extLst>
          </p:nvPr>
        </p:nvGraphicFramePr>
        <p:xfrm>
          <a:off x="1583804" y="4365104"/>
          <a:ext cx="8904684" cy="197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171">
                  <a:extLst>
                    <a:ext uri="{9D8B030D-6E8A-4147-A177-3AD203B41FA5}">
                      <a16:colId xmlns:a16="http://schemas.microsoft.com/office/drawing/2014/main" val="298821378"/>
                    </a:ext>
                  </a:extLst>
                </a:gridCol>
                <a:gridCol w="2226171">
                  <a:extLst>
                    <a:ext uri="{9D8B030D-6E8A-4147-A177-3AD203B41FA5}">
                      <a16:colId xmlns:a16="http://schemas.microsoft.com/office/drawing/2014/main" val="612983051"/>
                    </a:ext>
                  </a:extLst>
                </a:gridCol>
                <a:gridCol w="2226171">
                  <a:extLst>
                    <a:ext uri="{9D8B030D-6E8A-4147-A177-3AD203B41FA5}">
                      <a16:colId xmlns:a16="http://schemas.microsoft.com/office/drawing/2014/main" val="2137780649"/>
                    </a:ext>
                  </a:extLst>
                </a:gridCol>
                <a:gridCol w="2226171">
                  <a:extLst>
                    <a:ext uri="{9D8B030D-6E8A-4147-A177-3AD203B41FA5}">
                      <a16:colId xmlns:a16="http://schemas.microsoft.com/office/drawing/2014/main" val="2745299734"/>
                    </a:ext>
                  </a:extLst>
                </a:gridCol>
              </a:tblGrid>
              <a:tr h="395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Debuncher-1st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Debuncher-2nd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CSNS-I 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Debuncher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088748"/>
                  </a:ext>
                </a:extLst>
              </a:tr>
              <a:tr h="395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束流尺寸</a:t>
                      </a:r>
                      <a:r>
                        <a:rPr lang="el-GR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X/</a:t>
                      </a:r>
                      <a:r>
                        <a:rPr lang="el-GR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Y (mm)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1.8/2.9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0.9/1.3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3.2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019947"/>
                  </a:ext>
                </a:extLst>
              </a:tr>
              <a:tr h="395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腔体孔径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(mm)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22045"/>
                  </a:ext>
                </a:extLst>
              </a:tr>
              <a:tr h="395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孔径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理想束流尺寸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6.3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626379"/>
                  </a:ext>
                </a:extLst>
              </a:tr>
              <a:tr h="395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7cell PIMS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7cell PIMS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预研腔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单单元鼻锥腔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3608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1225" y="26098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研制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380" y="1052195"/>
            <a:ext cx="4719955" cy="396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CSNS-II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研制进展</a:t>
            </a: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设计评审（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2025.1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月完成）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招标签订合同（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月完成）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工艺评审（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月完成）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材料到货（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月到货）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noProof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加工制造（进行中）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低功率测试（待进行，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2026.2-2026.3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2000" noProof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高功率测试（待进行，</a:t>
            </a:r>
            <a:r>
              <a:rPr lang="en-US" altLang="zh-CN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2026.4-2026.6</a:t>
            </a:r>
            <a:r>
              <a:rPr lang="zh-CN" altLang="en-US" sz="2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）</a:t>
            </a: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2000" noProof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280257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8B53CD0-2A7D-4048-A5B4-D70710ECEF96}"/>
              </a:ext>
            </a:extLst>
          </p:cNvPr>
          <p:cNvGrpSpPr/>
          <p:nvPr/>
        </p:nvGrpSpPr>
        <p:grpSpPr>
          <a:xfrm>
            <a:off x="5028852" y="1657976"/>
            <a:ext cx="6363176" cy="4395408"/>
            <a:chOff x="5028852" y="1657976"/>
            <a:chExt cx="6363176" cy="439540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039B0D1-EEF4-4059-98A1-0A52B831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8341" y="1657976"/>
              <a:ext cx="4415129" cy="439540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552473" y="1776819"/>
              <a:ext cx="1839555" cy="46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可动调谐器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374" y="5064165"/>
              <a:ext cx="1177101" cy="465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支架系统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05330" y="3092275"/>
              <a:ext cx="993306" cy="46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散束腔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28852" y="3775776"/>
              <a:ext cx="1129273" cy="46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水冷系统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2" name="直接箭头连接符 31"/>
            <p:cNvCxnSpPr>
              <a:cxnSpLocks/>
            </p:cNvCxnSpPr>
            <p:nvPr/>
          </p:nvCxnSpPr>
          <p:spPr bwMode="auto">
            <a:xfrm flipH="1">
              <a:off x="8992447" y="2067849"/>
              <a:ext cx="703267" cy="13202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cxnSp>
          <p:nvCxnSpPr>
            <p:cNvPr id="40" name="直接箭头连接符 39"/>
            <p:cNvCxnSpPr>
              <a:cxnSpLocks/>
            </p:cNvCxnSpPr>
            <p:nvPr/>
          </p:nvCxnSpPr>
          <p:spPr bwMode="auto">
            <a:xfrm flipH="1" flipV="1">
              <a:off x="9386276" y="4992325"/>
              <a:ext cx="454140" cy="24361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cxnSp>
          <p:nvCxnSpPr>
            <p:cNvPr id="43" name="直接箭头连接符 42"/>
            <p:cNvCxnSpPr>
              <a:cxnSpLocks/>
            </p:cNvCxnSpPr>
            <p:nvPr/>
          </p:nvCxnSpPr>
          <p:spPr bwMode="auto">
            <a:xfrm flipH="1" flipV="1">
              <a:off x="9141844" y="2957217"/>
              <a:ext cx="698572" cy="3208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cxnSp>
          <p:nvCxnSpPr>
            <p:cNvPr id="71" name="直接箭头连接符 70"/>
            <p:cNvCxnSpPr>
              <a:cxnSpLocks/>
            </p:cNvCxnSpPr>
            <p:nvPr/>
          </p:nvCxnSpPr>
          <p:spPr bwMode="auto">
            <a:xfrm flipV="1">
              <a:off x="5951984" y="3408219"/>
              <a:ext cx="912189" cy="4474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sp>
          <p:nvSpPr>
            <p:cNvPr id="6" name="TextBox 25"/>
            <p:cNvSpPr txBox="1"/>
            <p:nvPr/>
          </p:nvSpPr>
          <p:spPr>
            <a:xfrm>
              <a:off x="9735178" y="4390475"/>
              <a:ext cx="1185358" cy="465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真空系统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7"/>
            <p:cNvCxnSpPr>
              <a:cxnSpLocks/>
              <a:stCxn id="6" idx="1"/>
            </p:cNvCxnSpPr>
            <p:nvPr/>
          </p:nvCxnSpPr>
          <p:spPr bwMode="auto">
            <a:xfrm flipH="1" flipV="1">
              <a:off x="8848546" y="4246740"/>
              <a:ext cx="886632" cy="3767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cxnSp>
          <p:nvCxnSpPr>
            <p:cNvPr id="12" name="直接箭头连接符 11"/>
            <p:cNvCxnSpPr>
              <a:cxnSpLocks/>
            </p:cNvCxnSpPr>
            <p:nvPr/>
          </p:nvCxnSpPr>
          <p:spPr bwMode="auto">
            <a:xfrm flipH="1" flipV="1">
              <a:off x="8251507" y="3940316"/>
              <a:ext cx="1603995" cy="1435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</p:spPr>
        </p:cxnSp>
        <p:sp>
          <p:nvSpPr>
            <p:cNvPr id="13" name="TextBox 25"/>
            <p:cNvSpPr txBox="1"/>
            <p:nvPr/>
          </p:nvSpPr>
          <p:spPr>
            <a:xfrm>
              <a:off x="9823796" y="3792391"/>
              <a:ext cx="935991" cy="46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耦合器</a:t>
              </a:r>
              <a:endParaRPr lang="en-US" altLang="zh-CN" sz="18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文本框 59"/>
          <p:cNvSpPr txBox="1"/>
          <p:nvPr>
            <p:custDataLst>
              <p:tags r:id="rId1"/>
            </p:custDataLst>
          </p:nvPr>
        </p:nvSpPr>
        <p:spPr>
          <a:xfrm>
            <a:off x="6994183" y="1052508"/>
            <a:ext cx="21996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097280" eaLnBrk="0" fontAlgn="base" hangingPunct="0">
              <a:buClrTx/>
              <a:buSzTx/>
              <a:buFontTx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CSNS-II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6635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307777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32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38" name="文本框 2"/>
          <p:cNvSpPr txBox="1"/>
          <p:nvPr/>
        </p:nvSpPr>
        <p:spPr>
          <a:xfrm>
            <a:off x="695325" y="188595"/>
            <a:ext cx="4032523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散束腔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性能参数</a:t>
            </a:r>
          </a:p>
        </p:txBody>
      </p:sp>
      <p:graphicFrame>
        <p:nvGraphicFramePr>
          <p:cNvPr id="9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617665"/>
              </p:ext>
            </p:extLst>
          </p:nvPr>
        </p:nvGraphicFramePr>
        <p:xfrm>
          <a:off x="551384" y="1478605"/>
          <a:ext cx="4751388" cy="469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7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值</a:t>
                      </a: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腔型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PIMS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谐振频率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648MHz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几何</a:t>
                      </a:r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6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16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单元个数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kilp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束流孔径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70mm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耦合系数</a:t>
                      </a:r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16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600" b="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平整度</a:t>
                      </a: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98%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endParaRPr lang="zh-CN" altLang="en-US" sz="1600" b="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3.13MV/m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ETL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3.3MV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腔长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7/2*β</a:t>
                      </a:r>
                      <a:r>
                        <a:rPr lang="en-US" altLang="zh-CN" sz="1600" b="0" i="1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16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*λ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1052.1mm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70" marR="91470" marT="45716" marB="45716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静态真空度</a:t>
                      </a:r>
                    </a:p>
                  </a:txBody>
                  <a:tcPr marL="91490" marR="91490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5e-7Pa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90" marR="91490" marT="45699" marB="45699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运行真空度</a:t>
                      </a:r>
                    </a:p>
                  </a:txBody>
                  <a:tcPr marL="91490" marR="91490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5e-6Pa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90" marR="91490" marT="45699" marB="45699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4388" name="文本框 10"/>
          <p:cNvSpPr txBox="1"/>
          <p:nvPr/>
        </p:nvSpPr>
        <p:spPr>
          <a:xfrm>
            <a:off x="7715608" y="5961000"/>
            <a:ext cx="2412840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1.3-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腔体和耦合器</a:t>
            </a:r>
          </a:p>
        </p:txBody>
      </p:sp>
      <p:sp>
        <p:nvSpPr>
          <p:cNvPr id="14389" name="矩形 7"/>
          <p:cNvSpPr/>
          <p:nvPr/>
        </p:nvSpPr>
        <p:spPr>
          <a:xfrm>
            <a:off x="1775520" y="980728"/>
            <a:ext cx="2376959" cy="4244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表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1.1-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研制目标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7B587-655A-4B1D-91F8-BE62FF28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844824"/>
            <a:ext cx="5597231" cy="38998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992447" y="6485255"/>
            <a:ext cx="2844800" cy="256113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33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09" name="文本框 2"/>
          <p:cNvSpPr txBox="1"/>
          <p:nvPr/>
        </p:nvSpPr>
        <p:spPr>
          <a:xfrm>
            <a:off x="767080" y="188595"/>
            <a:ext cx="10988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电磁设计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9B596E-0473-4888-8C66-BF5A34C0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984320"/>
            <a:ext cx="297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电磁参数</a:t>
            </a:r>
            <a:endParaRPr lang="zh-CN" altLang="zh-CN" sz="2000" noProof="1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4">
            <a:extLst>
              <a:ext uri="{FF2B5EF4-FFF2-40B4-BE49-F238E27FC236}">
                <a16:creationId xmlns:a16="http://schemas.microsoft.com/office/drawing/2014/main" id="{39970AAD-1F19-4291-953F-6A69E7E11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649615"/>
              </p:ext>
            </p:extLst>
          </p:nvPr>
        </p:nvGraphicFramePr>
        <p:xfrm>
          <a:off x="312738" y="1350963"/>
          <a:ext cx="4002087" cy="506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49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数值</a:t>
                      </a: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49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单元个数</a:t>
                      </a: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37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6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1600" b="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/MHz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648.016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TTF_opt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0.809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altLang="zh-CN" sz="16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eff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7/2*β</a:t>
                      </a:r>
                      <a:r>
                        <a:rPr lang="en-US" altLang="zh-CN" sz="1600" b="0" i="1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16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*λ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1056.8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kilp</a:t>
                      </a:r>
                      <a:endParaRPr lang="zh-CN" altLang="en-US" sz="1600" b="0" i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0.967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i="0" kern="120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pk</a:t>
                      </a:r>
                      <a:r>
                        <a:rPr lang="en-US" altLang="zh-CN" sz="1600" b="0" i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/MV/m</a:t>
                      </a:r>
                      <a:endParaRPr lang="zh-CN" altLang="en-US" sz="1600" b="0" i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22.98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2880301421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ZT</a:t>
                      </a:r>
                      <a:r>
                        <a:rPr lang="en-US" altLang="zh-CN" sz="16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/Mohm/m</a:t>
                      </a:r>
                      <a:endParaRPr lang="zh-CN" altLang="en-US" sz="16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21.73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altLang="zh-CN" sz="16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6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19105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82949173"/>
                  </a:ext>
                </a:extLst>
              </a:tr>
              <a:tr h="34249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Field flatness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99.43%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1600" b="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600" b="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5.58%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束流孔径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/MV/m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3.12(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运行梯度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83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ETL/MV</a:t>
                      </a:r>
                      <a:endParaRPr lang="zh-CN" altLang="en-US" sz="16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3.3(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运行腔压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378" marR="91378" marT="45683" marB="4568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" name="图片 1">
            <a:extLst>
              <a:ext uri="{FF2B5EF4-FFF2-40B4-BE49-F238E27FC236}">
                <a16:creationId xmlns:a16="http://schemas.microsoft.com/office/drawing/2014/main" id="{F905DEAD-659D-4E36-90D4-B9FEA5E3DF8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077072"/>
            <a:ext cx="3402012" cy="199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2C0D498-2D23-4621-B5C5-2C6F74E6C1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077072"/>
            <a:ext cx="3402013" cy="199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33DD2F3-8311-4A3F-9B72-0472DDFEF5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82700"/>
            <a:ext cx="32289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F1672AA0-9930-49F2-A55D-6388D56EF5D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282700"/>
            <a:ext cx="32289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研制进展：电子束焊接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1770" y="908685"/>
            <a:ext cx="8136478" cy="2520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腔体电子束焊接实验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焊接目标，有效熔深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&gt;7.5mm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，测得焊接收缩量，加工时提前预留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国产铜板材焊接实验</a:t>
            </a: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芬兰铜板材焊接实验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1:1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腔体焊接实验</a:t>
            </a:r>
          </a:p>
        </p:txBody>
      </p:sp>
      <p:sp>
        <p:nvSpPr>
          <p:cNvPr id="18" name="灯片编号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992447" y="648525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34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7F6613B-A06B-4E2C-B0F1-9C915B208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672" y="2348880"/>
            <a:ext cx="4248472" cy="30963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96D6904-9446-4F4B-A9C3-0CC849C0E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970" y="2319358"/>
            <a:ext cx="3951654" cy="3125866"/>
          </a:xfrm>
          <a:prstGeom prst="rect">
            <a:avLst/>
          </a:prstGeom>
        </p:spPr>
      </p:pic>
      <p:sp>
        <p:nvSpPr>
          <p:cNvPr id="31" name="文本框 10">
            <a:extLst>
              <a:ext uri="{FF2B5EF4-FFF2-40B4-BE49-F238E27FC236}">
                <a16:creationId xmlns:a16="http://schemas.microsoft.com/office/drawing/2014/main" id="{96D24BBA-8F42-4C23-B7B1-5DF486956A5A}"/>
              </a:ext>
            </a:extLst>
          </p:cNvPr>
          <p:cNvSpPr txBox="1"/>
          <p:nvPr/>
        </p:nvSpPr>
        <p:spPr>
          <a:xfrm>
            <a:off x="4511824" y="5641503"/>
            <a:ext cx="1261884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板材焊接方案</a:t>
            </a:r>
          </a:p>
        </p:txBody>
      </p:sp>
      <p:sp>
        <p:nvSpPr>
          <p:cNvPr id="32" name="文本框 10">
            <a:extLst>
              <a:ext uri="{FF2B5EF4-FFF2-40B4-BE49-F238E27FC236}">
                <a16:creationId xmlns:a16="http://schemas.microsoft.com/office/drawing/2014/main" id="{DF2312B2-C4BD-4C52-A037-E69AA8C9B080}"/>
              </a:ext>
            </a:extLst>
          </p:cNvPr>
          <p:cNvSpPr txBox="1"/>
          <p:nvPr/>
        </p:nvSpPr>
        <p:spPr>
          <a:xfrm>
            <a:off x="9192344" y="5589240"/>
            <a:ext cx="1491114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1:1</a:t>
            </a:r>
            <a:r>
              <a:rPr lang="zh-CN" altLang="en-US" sz="1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腔体焊接方案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992447" y="648525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35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4BB4069-662F-4FD5-B423-874C70217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64277"/>
              </p:ext>
            </p:extLst>
          </p:nvPr>
        </p:nvGraphicFramePr>
        <p:xfrm>
          <a:off x="1399490" y="2182868"/>
          <a:ext cx="9305022" cy="1102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026">
                  <a:extLst>
                    <a:ext uri="{9D8B030D-6E8A-4147-A177-3AD203B41FA5}">
                      <a16:colId xmlns:a16="http://schemas.microsoft.com/office/drawing/2014/main" val="1400076545"/>
                    </a:ext>
                  </a:extLst>
                </a:gridCol>
                <a:gridCol w="754602">
                  <a:extLst>
                    <a:ext uri="{9D8B030D-6E8A-4147-A177-3AD203B41FA5}">
                      <a16:colId xmlns:a16="http://schemas.microsoft.com/office/drawing/2014/main" val="1163993821"/>
                    </a:ext>
                  </a:extLst>
                </a:gridCol>
                <a:gridCol w="843416">
                  <a:extLst>
                    <a:ext uri="{9D8B030D-6E8A-4147-A177-3AD203B41FA5}">
                      <a16:colId xmlns:a16="http://schemas.microsoft.com/office/drawing/2014/main" val="1678140376"/>
                    </a:ext>
                  </a:extLst>
                </a:gridCol>
                <a:gridCol w="1000127">
                  <a:extLst>
                    <a:ext uri="{9D8B030D-6E8A-4147-A177-3AD203B41FA5}">
                      <a16:colId xmlns:a16="http://schemas.microsoft.com/office/drawing/2014/main" val="2931043600"/>
                    </a:ext>
                  </a:extLst>
                </a:gridCol>
                <a:gridCol w="884040">
                  <a:extLst>
                    <a:ext uri="{9D8B030D-6E8A-4147-A177-3AD203B41FA5}">
                      <a16:colId xmlns:a16="http://schemas.microsoft.com/office/drawing/2014/main" val="1585133025"/>
                    </a:ext>
                  </a:extLst>
                </a:gridCol>
                <a:gridCol w="589360">
                  <a:extLst>
                    <a:ext uri="{9D8B030D-6E8A-4147-A177-3AD203B41FA5}">
                      <a16:colId xmlns:a16="http://schemas.microsoft.com/office/drawing/2014/main" val="139410048"/>
                    </a:ext>
                  </a:extLst>
                </a:gridCol>
                <a:gridCol w="616149">
                  <a:extLst>
                    <a:ext uri="{9D8B030D-6E8A-4147-A177-3AD203B41FA5}">
                      <a16:colId xmlns:a16="http://schemas.microsoft.com/office/drawing/2014/main" val="1019401464"/>
                    </a:ext>
                  </a:extLst>
                </a:gridCol>
                <a:gridCol w="705447">
                  <a:extLst>
                    <a:ext uri="{9D8B030D-6E8A-4147-A177-3AD203B41FA5}">
                      <a16:colId xmlns:a16="http://schemas.microsoft.com/office/drawing/2014/main" val="2930655377"/>
                    </a:ext>
                  </a:extLst>
                </a:gridCol>
                <a:gridCol w="562571">
                  <a:extLst>
                    <a:ext uri="{9D8B030D-6E8A-4147-A177-3AD203B41FA5}">
                      <a16:colId xmlns:a16="http://schemas.microsoft.com/office/drawing/2014/main" val="1609048224"/>
                    </a:ext>
                  </a:extLst>
                </a:gridCol>
                <a:gridCol w="660797">
                  <a:extLst>
                    <a:ext uri="{9D8B030D-6E8A-4147-A177-3AD203B41FA5}">
                      <a16:colId xmlns:a16="http://schemas.microsoft.com/office/drawing/2014/main" val="4281266654"/>
                    </a:ext>
                  </a:extLst>
                </a:gridCol>
                <a:gridCol w="571501">
                  <a:extLst>
                    <a:ext uri="{9D8B030D-6E8A-4147-A177-3AD203B41FA5}">
                      <a16:colId xmlns:a16="http://schemas.microsoft.com/office/drawing/2014/main" val="4248632154"/>
                    </a:ext>
                  </a:extLst>
                </a:gridCol>
                <a:gridCol w="526852">
                  <a:extLst>
                    <a:ext uri="{9D8B030D-6E8A-4147-A177-3AD203B41FA5}">
                      <a16:colId xmlns:a16="http://schemas.microsoft.com/office/drawing/2014/main" val="449534926"/>
                    </a:ext>
                  </a:extLst>
                </a:gridCol>
                <a:gridCol w="491134">
                  <a:extLst>
                    <a:ext uri="{9D8B030D-6E8A-4147-A177-3AD203B41FA5}">
                      <a16:colId xmlns:a16="http://schemas.microsoft.com/office/drawing/2014/main" val="162874868"/>
                    </a:ext>
                  </a:extLst>
                </a:gridCol>
              </a:tblGrid>
              <a:tr h="3224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高压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/kV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流强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/mA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速度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/mm/s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线能量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/J/mm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熔深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熔深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熔宽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熔宽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3651034"/>
                  </a:ext>
                </a:extLst>
              </a:tr>
              <a:tr h="3224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板材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44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660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6.74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6.38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6.56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3.33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0.87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3.77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64952"/>
                  </a:ext>
                </a:extLst>
              </a:tr>
              <a:tr h="3224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板材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8.01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8.41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8.21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4.68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4.63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4.66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41883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E00425BC-0386-4280-8BB7-CA41EFEEA20F}"/>
              </a:ext>
            </a:extLst>
          </p:cNvPr>
          <p:cNvGrpSpPr/>
          <p:nvPr/>
        </p:nvGrpSpPr>
        <p:grpSpPr>
          <a:xfrm>
            <a:off x="696100" y="3375896"/>
            <a:ext cx="4870865" cy="3077440"/>
            <a:chOff x="505055" y="2926132"/>
            <a:chExt cx="5400000" cy="3246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180DB8E-50B3-46BE-9FFD-7A6EA4FF825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2932849"/>
              <a:ext cx="5400000" cy="3240000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C4E0FC36-25F2-43B3-B333-3AA2BA9556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4032" y="3095409"/>
              <a:ext cx="8805" cy="160975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F02D25FD-7C94-41E6-B8B3-FB09C2A0DFA9}"/>
                </a:ext>
              </a:extLst>
            </p:cNvPr>
            <p:cNvCxnSpPr>
              <a:cxnSpLocks/>
            </p:cNvCxnSpPr>
            <p:nvPr/>
          </p:nvCxnSpPr>
          <p:spPr>
            <a:xfrm>
              <a:off x="3604191" y="4705165"/>
              <a:ext cx="497292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FF6D72B-C55B-4319-A99B-246845ACCBC9}"/>
                </a:ext>
              </a:extLst>
            </p:cNvPr>
            <p:cNvSpPr txBox="1"/>
            <p:nvPr/>
          </p:nvSpPr>
          <p:spPr>
            <a:xfrm>
              <a:off x="621437" y="2926132"/>
              <a:ext cx="2512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第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块板材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:150kV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44mA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10mm/s</a:t>
              </a:r>
            </a:p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熔深均值：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6.56mm</a:t>
              </a:r>
              <a:endParaRPr lang="zh-CN" altLang="en-US" sz="1200" dirty="0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6862C7A-B05A-41C8-9CDD-2A3B90A98F00}"/>
              </a:ext>
            </a:extLst>
          </p:cNvPr>
          <p:cNvGrpSpPr/>
          <p:nvPr/>
        </p:nvGrpSpPr>
        <p:grpSpPr>
          <a:xfrm>
            <a:off x="6312024" y="3399785"/>
            <a:ext cx="4870865" cy="3053551"/>
            <a:chOff x="6123789" y="2915327"/>
            <a:chExt cx="5471974" cy="324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F52D09-F0D2-4CA2-A48F-F4237EA3FF7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89" y="2915327"/>
              <a:ext cx="5400000" cy="3240000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E979C8A1-A7EB-4075-B35C-F2748E111582}"/>
                </a:ext>
              </a:extLst>
            </p:cNvPr>
            <p:cNvCxnSpPr>
              <a:cxnSpLocks/>
            </p:cNvCxnSpPr>
            <p:nvPr/>
          </p:nvCxnSpPr>
          <p:spPr>
            <a:xfrm>
              <a:off x="7100046" y="5078027"/>
              <a:ext cx="93583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8B0941B-E786-4728-95F9-FD3698958412}"/>
                </a:ext>
              </a:extLst>
            </p:cNvPr>
            <p:cNvCxnSpPr>
              <a:cxnSpLocks/>
            </p:cNvCxnSpPr>
            <p:nvPr/>
          </p:nvCxnSpPr>
          <p:spPr>
            <a:xfrm>
              <a:off x="7797800" y="3095409"/>
              <a:ext cx="0" cy="198261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9E4B2D-5EB5-48B6-B777-AD4178F572DF}"/>
                </a:ext>
              </a:extLst>
            </p:cNvPr>
            <p:cNvSpPr txBox="1"/>
            <p:nvPr/>
          </p:nvSpPr>
          <p:spPr>
            <a:xfrm>
              <a:off x="9083280" y="2923234"/>
              <a:ext cx="2512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第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块板材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:150kV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55mA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10mm/s</a:t>
              </a:r>
            </a:p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熔深均值：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8.21mm</a:t>
              </a:r>
              <a:endParaRPr lang="zh-CN" altLang="en-US" sz="1200" dirty="0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CFEBD1B-19A7-4C52-8715-A0224F0102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国产铜板材实验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4EF3444-9E0D-41A6-9BD2-235661D4E5D3}"/>
              </a:ext>
            </a:extLst>
          </p:cNvPr>
          <p:cNvSpPr/>
          <p:nvPr/>
        </p:nvSpPr>
        <p:spPr>
          <a:xfrm>
            <a:off x="0" y="986320"/>
            <a:ext cx="11931263" cy="11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国产铜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板材实验结论：</a:t>
            </a:r>
            <a:endParaRPr lang="en-US" altLang="zh-CN" sz="16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、第一块板材实验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150kV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44mA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10mm/s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660J/mm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这组参数，熔深均值为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6.56mm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左右。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、第二块板材实验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150kV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55mA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10mm/s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825J/mm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这组参数，熔深均值为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8.21mm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左右。</a:t>
            </a:r>
          </a:p>
        </p:txBody>
      </p:sp>
    </p:spTree>
    <p:extLst>
      <p:ext uri="{BB962C8B-B14F-4D97-AF65-F5344CB8AC3E}">
        <p14:creationId xmlns:p14="http://schemas.microsoft.com/office/powerpoint/2010/main" val="121347228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CFEBD1B-19A7-4C52-8715-A0224F010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芬兰铜板材实验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8DB54D3-9757-4EE7-B83F-B4BE2BADF83F}"/>
              </a:ext>
            </a:extLst>
          </p:cNvPr>
          <p:cNvSpPr txBox="1"/>
          <p:nvPr/>
        </p:nvSpPr>
        <p:spPr>
          <a:xfrm>
            <a:off x="73398" y="982186"/>
            <a:ext cx="115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、芬兰铜板材实验，基本参数如下，熔深和熔宽单位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:mm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27F18F6F-A377-4CF2-8CA6-4CA30116B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54494"/>
              </p:ext>
            </p:extLst>
          </p:nvPr>
        </p:nvGraphicFramePr>
        <p:xfrm>
          <a:off x="190640" y="1999585"/>
          <a:ext cx="7728241" cy="3213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69">
                  <a:extLst>
                    <a:ext uri="{9D8B030D-6E8A-4147-A177-3AD203B41FA5}">
                      <a16:colId xmlns:a16="http://schemas.microsoft.com/office/drawing/2014/main" val="1400076545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1163993821"/>
                    </a:ext>
                  </a:extLst>
                </a:gridCol>
                <a:gridCol w="745725">
                  <a:extLst>
                    <a:ext uri="{9D8B030D-6E8A-4147-A177-3AD203B41FA5}">
                      <a16:colId xmlns:a16="http://schemas.microsoft.com/office/drawing/2014/main" val="1678140376"/>
                    </a:ext>
                  </a:extLst>
                </a:gridCol>
                <a:gridCol w="878889">
                  <a:extLst>
                    <a:ext uri="{9D8B030D-6E8A-4147-A177-3AD203B41FA5}">
                      <a16:colId xmlns:a16="http://schemas.microsoft.com/office/drawing/2014/main" val="2931043600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1585133025"/>
                    </a:ext>
                  </a:extLst>
                </a:gridCol>
                <a:gridCol w="621436">
                  <a:extLst>
                    <a:ext uri="{9D8B030D-6E8A-4147-A177-3AD203B41FA5}">
                      <a16:colId xmlns:a16="http://schemas.microsoft.com/office/drawing/2014/main" val="139410048"/>
                    </a:ext>
                  </a:extLst>
                </a:gridCol>
                <a:gridCol w="603682">
                  <a:extLst>
                    <a:ext uri="{9D8B030D-6E8A-4147-A177-3AD203B41FA5}">
                      <a16:colId xmlns:a16="http://schemas.microsoft.com/office/drawing/2014/main" val="2930655377"/>
                    </a:ext>
                  </a:extLst>
                </a:gridCol>
                <a:gridCol w="585926">
                  <a:extLst>
                    <a:ext uri="{9D8B030D-6E8A-4147-A177-3AD203B41FA5}">
                      <a16:colId xmlns:a16="http://schemas.microsoft.com/office/drawing/2014/main" val="1609048224"/>
                    </a:ext>
                  </a:extLst>
                </a:gridCol>
                <a:gridCol w="674703">
                  <a:extLst>
                    <a:ext uri="{9D8B030D-6E8A-4147-A177-3AD203B41FA5}">
                      <a16:colId xmlns:a16="http://schemas.microsoft.com/office/drawing/2014/main" val="4281266654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449534926"/>
                    </a:ext>
                  </a:extLst>
                </a:gridCol>
                <a:gridCol w="639192">
                  <a:extLst>
                    <a:ext uri="{9D8B030D-6E8A-4147-A177-3AD203B41FA5}">
                      <a16:colId xmlns:a16="http://schemas.microsoft.com/office/drawing/2014/main" val="162874868"/>
                    </a:ext>
                  </a:extLst>
                </a:gridCol>
              </a:tblGrid>
              <a:tr h="709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高压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/kV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流强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/mA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速度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/mm/s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线能量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/J/mm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熔深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熔宽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3651034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7.45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0.73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7.11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4.07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0.57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3.98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64952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7.21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3.64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41883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6.72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4.21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021170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6.79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3.95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821785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7.39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4.05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241078"/>
                  </a:ext>
                </a:extLst>
              </a:tr>
            </a:tbl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:a16="http://schemas.microsoft.com/office/drawing/2014/main" id="{583A428E-754E-4085-95AB-D667C8BB1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77" y="1828800"/>
            <a:ext cx="4115765" cy="3657601"/>
          </a:xfrm>
          <a:prstGeom prst="rect">
            <a:avLst/>
          </a:prstGeom>
        </p:spPr>
      </p:pic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40024243-4732-4FA1-AEF8-59C1B45CA15A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992447" y="648525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36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6273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CFEBD1B-19A7-4C52-8715-A0224F010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芬兰铜板材实验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FB27D1-5400-42CF-A4F9-2FCA4495D4FD}"/>
              </a:ext>
            </a:extLst>
          </p:cNvPr>
          <p:cNvSpPr txBox="1"/>
          <p:nvPr/>
        </p:nvSpPr>
        <p:spPr>
          <a:xfrm>
            <a:off x="73398" y="982186"/>
            <a:ext cx="115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、芬兰铜板材实验，基本参数如下，熔深和熔宽单位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:mm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F561928-FF19-41BD-A7BF-6827065D2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92165"/>
              </p:ext>
            </p:extLst>
          </p:nvPr>
        </p:nvGraphicFramePr>
        <p:xfrm>
          <a:off x="190640" y="1999585"/>
          <a:ext cx="7728241" cy="3213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69">
                  <a:extLst>
                    <a:ext uri="{9D8B030D-6E8A-4147-A177-3AD203B41FA5}">
                      <a16:colId xmlns:a16="http://schemas.microsoft.com/office/drawing/2014/main" val="1400076545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1163993821"/>
                    </a:ext>
                  </a:extLst>
                </a:gridCol>
                <a:gridCol w="745725">
                  <a:extLst>
                    <a:ext uri="{9D8B030D-6E8A-4147-A177-3AD203B41FA5}">
                      <a16:colId xmlns:a16="http://schemas.microsoft.com/office/drawing/2014/main" val="1678140376"/>
                    </a:ext>
                  </a:extLst>
                </a:gridCol>
                <a:gridCol w="878889">
                  <a:extLst>
                    <a:ext uri="{9D8B030D-6E8A-4147-A177-3AD203B41FA5}">
                      <a16:colId xmlns:a16="http://schemas.microsoft.com/office/drawing/2014/main" val="2931043600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1585133025"/>
                    </a:ext>
                  </a:extLst>
                </a:gridCol>
                <a:gridCol w="621436">
                  <a:extLst>
                    <a:ext uri="{9D8B030D-6E8A-4147-A177-3AD203B41FA5}">
                      <a16:colId xmlns:a16="http://schemas.microsoft.com/office/drawing/2014/main" val="139410048"/>
                    </a:ext>
                  </a:extLst>
                </a:gridCol>
                <a:gridCol w="603682">
                  <a:extLst>
                    <a:ext uri="{9D8B030D-6E8A-4147-A177-3AD203B41FA5}">
                      <a16:colId xmlns:a16="http://schemas.microsoft.com/office/drawing/2014/main" val="2930655377"/>
                    </a:ext>
                  </a:extLst>
                </a:gridCol>
                <a:gridCol w="585926">
                  <a:extLst>
                    <a:ext uri="{9D8B030D-6E8A-4147-A177-3AD203B41FA5}">
                      <a16:colId xmlns:a16="http://schemas.microsoft.com/office/drawing/2014/main" val="1609048224"/>
                    </a:ext>
                  </a:extLst>
                </a:gridCol>
                <a:gridCol w="674703">
                  <a:extLst>
                    <a:ext uri="{9D8B030D-6E8A-4147-A177-3AD203B41FA5}">
                      <a16:colId xmlns:a16="http://schemas.microsoft.com/office/drawing/2014/main" val="4281266654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449534926"/>
                    </a:ext>
                  </a:extLst>
                </a:gridCol>
                <a:gridCol w="639192">
                  <a:extLst>
                    <a:ext uri="{9D8B030D-6E8A-4147-A177-3AD203B41FA5}">
                      <a16:colId xmlns:a16="http://schemas.microsoft.com/office/drawing/2014/main" val="162874868"/>
                    </a:ext>
                  </a:extLst>
                </a:gridCol>
              </a:tblGrid>
              <a:tr h="709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高压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/kV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流强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/mA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速度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/mm/s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线能量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/J/mm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熔深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熔宽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差值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均值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3651034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9.03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0.79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8.85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4.81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1.12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5.11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64952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9.29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4.82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41883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8.73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4.67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021170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5.46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821785"/>
                  </a:ext>
                </a:extLst>
              </a:tr>
              <a:tr h="5006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芬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号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825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8.68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5.79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241078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0C77E64-9839-4347-94AC-678098471E9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42" y="1777300"/>
            <a:ext cx="4114800" cy="3657600"/>
          </a:xfrm>
          <a:prstGeom prst="rect">
            <a:avLst/>
          </a:prstGeom>
        </p:spPr>
      </p:pic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1B40CFF5-10BC-4AC7-BFDB-3DE9F3C6374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992447" y="648525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37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0330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CFEBD1B-19A7-4C52-8715-A0224F010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芬兰铜板材实验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灯片编号占位符 6">
            <a:extLst>
              <a:ext uri="{FF2B5EF4-FFF2-40B4-BE49-F238E27FC236}">
                <a16:creationId xmlns:a16="http://schemas.microsoft.com/office/drawing/2014/main" id="{994430E6-E921-41E0-B97F-1E48222C1BDB}"/>
              </a:ext>
            </a:extLst>
          </p:cNvPr>
          <p:cNvSpPr txBox="1">
            <a:spLocks/>
          </p:cNvSpPr>
          <p:nvPr/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1997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69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91C25A3-A975-4553-A370-099DE1D964A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pPr/>
              <a:t>38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E66FC74-B47F-4D34-8FD0-BB391FD3DDDE}"/>
              </a:ext>
            </a:extLst>
          </p:cNvPr>
          <p:cNvGrpSpPr/>
          <p:nvPr/>
        </p:nvGrpSpPr>
        <p:grpSpPr>
          <a:xfrm>
            <a:off x="393705" y="2668872"/>
            <a:ext cx="5400000" cy="3506559"/>
            <a:chOff x="393705" y="1855433"/>
            <a:chExt cx="5400000" cy="4320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E38D987-9A4A-46FC-BA47-9ABC1FF294E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5" y="1855433"/>
              <a:ext cx="5400000" cy="4320000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6BC15D93-D8D7-4B1F-815C-687D1998CE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2433" y="2038574"/>
              <a:ext cx="1" cy="232036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A66BF827-5018-44C5-96FF-F4EC6B6BB3CD}"/>
                </a:ext>
              </a:extLst>
            </p:cNvPr>
            <p:cNvCxnSpPr>
              <a:cxnSpLocks/>
            </p:cNvCxnSpPr>
            <p:nvPr/>
          </p:nvCxnSpPr>
          <p:spPr>
            <a:xfrm>
              <a:off x="3773010" y="4358938"/>
              <a:ext cx="905522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D5564B6-4611-4B07-97E9-B3AAE015B094}"/>
                </a:ext>
              </a:extLst>
            </p:cNvPr>
            <p:cNvSpPr txBox="1"/>
            <p:nvPr/>
          </p:nvSpPr>
          <p:spPr>
            <a:xfrm>
              <a:off x="577278" y="2160535"/>
              <a:ext cx="2605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芬兰铜板材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:150kV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50mA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10mm/s</a:t>
              </a:r>
            </a:p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熔深值：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7.39mm</a:t>
              </a:r>
              <a:endParaRPr lang="zh-CN" altLang="en-US" sz="1200" dirty="0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B567E90-BE45-4775-A119-DA4058333E41}"/>
              </a:ext>
            </a:extLst>
          </p:cNvPr>
          <p:cNvGrpSpPr/>
          <p:nvPr/>
        </p:nvGrpSpPr>
        <p:grpSpPr>
          <a:xfrm>
            <a:off x="6190394" y="2668873"/>
            <a:ext cx="5400000" cy="3506559"/>
            <a:chOff x="6190394" y="1855433"/>
            <a:chExt cx="5400000" cy="432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5653AE4-0561-4AC4-A359-314E50F3247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394" y="1855433"/>
              <a:ext cx="5400000" cy="4320000"/>
            </a:xfrm>
            <a:prstGeom prst="rect">
              <a:avLst/>
            </a:prstGeom>
          </p:spPr>
        </p:pic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82428937-BA10-4E06-AE0C-320B20A13B9B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4689407"/>
              <a:ext cx="93583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E079CEFD-4918-4EBB-9B38-C86A68C6A18F}"/>
                </a:ext>
              </a:extLst>
            </p:cNvPr>
            <p:cNvCxnSpPr>
              <a:cxnSpLocks/>
            </p:cNvCxnSpPr>
            <p:nvPr/>
          </p:nvCxnSpPr>
          <p:spPr>
            <a:xfrm>
              <a:off x="9839664" y="1962150"/>
              <a:ext cx="0" cy="272725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8C06D18-2666-4F46-BB40-0C051EA6AC9C}"/>
                </a:ext>
              </a:extLst>
            </p:cNvPr>
            <p:cNvSpPr txBox="1"/>
            <p:nvPr/>
          </p:nvSpPr>
          <p:spPr>
            <a:xfrm>
              <a:off x="6311719" y="2038574"/>
              <a:ext cx="2605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芬兰铜板材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:150kV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55mA</a:t>
              </a:r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10mm/s</a:t>
              </a:r>
            </a:p>
            <a:p>
              <a:r>
                <a:rPr lang="zh-CN" altLang="en-US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熔深均值：</a:t>
              </a:r>
              <a:r>
                <a:rPr lang="en-US" altLang="zh-CN" sz="1200" dirty="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8.68mm</a:t>
              </a:r>
              <a:endParaRPr lang="zh-CN" altLang="en-US" sz="1200" dirty="0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84ECDCFD-89B2-4BCE-9F4C-AB178A01125B}"/>
              </a:ext>
            </a:extLst>
          </p:cNvPr>
          <p:cNvSpPr/>
          <p:nvPr/>
        </p:nvSpPr>
        <p:spPr>
          <a:xfrm>
            <a:off x="130368" y="1041789"/>
            <a:ext cx="11931263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实验结论：</a:t>
            </a:r>
            <a:endParaRPr lang="en-US" altLang="zh-CN" sz="16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、芬兰铜板材实验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150kV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50mA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10mm/s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750J/mm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这组参数，熔深均值为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7.11mm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左右。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、芬兰铜板材实验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150kV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55mA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10mm/s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825J/mm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这组参数，熔深均值为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8.85mm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左右。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、芬兰铜与国产铜板材结果基本保持一致。下一步计划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1:1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腔体焊接实验。计划从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55mA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开始焊接。</a:t>
            </a:r>
          </a:p>
        </p:txBody>
      </p:sp>
    </p:spTree>
    <p:extLst>
      <p:ext uri="{BB962C8B-B14F-4D97-AF65-F5344CB8AC3E}">
        <p14:creationId xmlns:p14="http://schemas.microsoft.com/office/powerpoint/2010/main" val="122686922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CFEBD1B-19A7-4C52-8715-A0224F010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860" y="188595"/>
            <a:ext cx="6849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研制进展：耦合器加工进展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灯片编号占位符 6">
            <a:extLst>
              <a:ext uri="{FF2B5EF4-FFF2-40B4-BE49-F238E27FC236}">
                <a16:creationId xmlns:a16="http://schemas.microsoft.com/office/drawing/2014/main" id="{994430E6-E921-41E0-B97F-1E48222C1BDB}"/>
              </a:ext>
            </a:extLst>
          </p:cNvPr>
          <p:cNvSpPr txBox="1">
            <a:spLocks/>
          </p:cNvSpPr>
          <p:nvPr/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1997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69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91C25A3-A975-4553-A370-099DE1D964A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pPr/>
              <a:t>39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4ECDCFD-89B2-4BCE-9F4C-AB178A01125B}"/>
              </a:ext>
            </a:extLst>
          </p:cNvPr>
          <p:cNvSpPr/>
          <p:nvPr/>
        </p:nvSpPr>
        <p:spPr>
          <a:xfrm>
            <a:off x="130368" y="1041789"/>
            <a:ext cx="11931263" cy="115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耦合器加工进展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、零部件加工完毕，镀铜基本完成，铝合金部件加工完成。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、目前厂家正在进行焊接及组焊，焊接完成之后进行组装和测试。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2BA777-01E4-4C90-B03E-5B46AAECB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653370"/>
            <a:ext cx="5251023" cy="32239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7E2F70-C80B-420F-8279-D5609937B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492897"/>
            <a:ext cx="495104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84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2780665"/>
            <a:ext cx="12165330" cy="14509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十二边形 4"/>
          <p:cNvSpPr/>
          <p:nvPr/>
        </p:nvSpPr>
        <p:spPr>
          <a:xfrm>
            <a:off x="941705" y="2780665"/>
            <a:ext cx="1536700" cy="1450975"/>
          </a:xfrm>
          <a:prstGeom prst="dodec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46" name="TextBox 25"/>
          <p:cNvSpPr txBox="1">
            <a:spLocks noChangeArrowheads="1"/>
          </p:cNvSpPr>
          <p:nvPr/>
        </p:nvSpPr>
        <p:spPr bwMode="auto">
          <a:xfrm>
            <a:off x="2927350" y="3122295"/>
            <a:ext cx="84874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9137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直线系统运行情况</a:t>
            </a: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1343025" y="2912745"/>
            <a:ext cx="1195705" cy="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4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32240" y="6591627"/>
            <a:ext cx="2844800" cy="476250"/>
          </a:xfrm>
        </p:spPr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40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803593" y="260985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研制进展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34467CD6-F30C-40DE-BBBD-CC046105670D}"/>
              </a:ext>
            </a:extLst>
          </p:cNvPr>
          <p:cNvSpPr/>
          <p:nvPr/>
        </p:nvSpPr>
        <p:spPr>
          <a:xfrm>
            <a:off x="59054" y="1048712"/>
            <a:ext cx="10573386" cy="4042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完成了样机的加工制造，</a:t>
            </a:r>
            <a:r>
              <a:rPr lang="en-US" altLang="zh-CN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号散束腔确定使用样机，根据预研经验对腔体支架进行优化改造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C874D12-BFB8-4172-AC8C-949363558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42319"/>
              </p:ext>
            </p:extLst>
          </p:nvPr>
        </p:nvGraphicFramePr>
        <p:xfrm>
          <a:off x="93442" y="1860877"/>
          <a:ext cx="5138462" cy="25700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序号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参数名称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样机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CSNS-II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备注</a:t>
                      </a: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65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</a:t>
                      </a:r>
                      <a:endParaRPr lang="zh-CN" altLang="en-US" sz="10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5" marR="91445" marT="45731" marB="45731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材料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主体采用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304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主体采用</a:t>
                      </a: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Q235B</a:t>
                      </a:r>
                      <a:r>
                        <a:rPr lang="zh-CN" altLang="en-US" sz="10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、</a:t>
                      </a: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Q345B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正式支架表面喷漆防锈</a:t>
                      </a: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高程调整机构：</a:t>
                      </a:r>
                    </a:p>
                    <a:p>
                      <a:pPr algn="l"/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2Cr13</a:t>
                      </a: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、铝青铜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QAL9-4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b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同样机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材料调质</a:t>
                      </a: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支架调节范围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水平：±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20mm</a:t>
                      </a:r>
                    </a:p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高程：±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30mm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b="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同样机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束流中心距地面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1200mm</a:t>
                      </a: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调节精度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0.01mm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同样机</a:t>
                      </a:r>
                      <a:endParaRPr lang="zh-CN" altLang="en-US" sz="1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/>
                      <a:endParaRPr lang="en-US" altLang="zh-CN" sz="1000" b="1" dirty="0">
                        <a:solidFill>
                          <a:srgbClr val="FF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+mn-ea"/>
                      </a:endParaRP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总体要求</a:t>
                      </a: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主体结构要求焊接去除应力后精加工；要求最大承重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400kg</a:t>
                      </a: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时，仍保持较好刚度。</a:t>
                      </a:r>
                      <a:endParaRPr lang="en-US" altLang="zh-CN" sz="10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同样机</a:t>
                      </a:r>
                      <a:endParaRPr lang="zh-CN" altLang="en-US" sz="10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zh-CN" altLang="en-US" sz="1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5" marR="91445" marT="45731" marB="45731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裸腔重约</a:t>
                      </a:r>
                      <a:r>
                        <a:rPr lang="en-US" altLang="zh-CN" sz="1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260kg</a:t>
                      </a:r>
                      <a:endParaRPr lang="zh-CN" altLang="en-US" sz="10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en-US" altLang="zh-CN" sz="1000" b="1" dirty="0">
                        <a:solidFill>
                          <a:srgbClr val="FF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+mn-ea"/>
                      </a:endParaRPr>
                    </a:p>
                  </a:txBody>
                  <a:tcPr marL="91445" marR="91445" marT="45731" marB="457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矩形 3">
            <a:extLst>
              <a:ext uri="{FF2B5EF4-FFF2-40B4-BE49-F238E27FC236}">
                <a16:creationId xmlns:a16="http://schemas.microsoft.com/office/drawing/2014/main" id="{873DD418-BE99-4532-BC95-F6ECFFFEF786}"/>
              </a:ext>
            </a:extLst>
          </p:cNvPr>
          <p:cNvSpPr/>
          <p:nvPr/>
        </p:nvSpPr>
        <p:spPr>
          <a:xfrm>
            <a:off x="47625" y="1352242"/>
            <a:ext cx="2195195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）主要技术指标：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3D93F39-2DDE-441F-AA24-645C35C13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460" y="1697047"/>
            <a:ext cx="3388360" cy="35261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05B5278-7D16-4495-B8F7-66907DBA7A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04910" y="1716732"/>
            <a:ext cx="1061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CSNS-II</a:t>
            </a:r>
            <a:r>
              <a:rPr lang="zh-CN" altLang="en-US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CB1348-5870-441C-9838-5C34B12BC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6535" y="1697047"/>
            <a:ext cx="3409315" cy="352679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10F3F9B-BDE4-40C0-96E0-605F2956923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98110" y="1789122"/>
            <a:ext cx="731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样机：</a:t>
            </a: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DDD36EFF-DA39-462D-A2CB-9C3835DE32FA}"/>
              </a:ext>
            </a:extLst>
          </p:cNvPr>
          <p:cNvSpPr/>
          <p:nvPr/>
        </p:nvSpPr>
        <p:spPr>
          <a:xfrm>
            <a:off x="119251" y="4800702"/>
            <a:ext cx="8077964" cy="15806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）优化：</a:t>
            </a: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+mj-ea"/>
              <a:buAutoNum type="circleNumDbPlain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腔体支架由一体式改为分体式：</a:t>
            </a:r>
            <a:r>
              <a:rPr lang="en-US" altLang="zh-CN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根主连杆均可拆装，同时增加</a:t>
            </a:r>
            <a:r>
              <a:rPr lang="en-US" altLang="zh-CN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个单架组件刚度</a:t>
            </a:r>
            <a:endParaRPr lang="en-US" altLang="zh-CN" sz="1600" b="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+mj-ea"/>
              <a:buAutoNum type="circleNumDbPlain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将耦合器支撑分离出去，可以满足隧道准直安装要求</a:t>
            </a: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+mj-ea"/>
              <a:buAutoNum type="circleNumDbPlain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根据准直建议和仿真结果增加平动连杆壁厚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B43E13A-D883-402E-B9BE-B9E5DAAC2667}"/>
              </a:ext>
            </a:extLst>
          </p:cNvPr>
          <p:cNvSpPr/>
          <p:nvPr/>
        </p:nvSpPr>
        <p:spPr>
          <a:xfrm>
            <a:off x="8767445" y="3102937"/>
            <a:ext cx="1204595" cy="21209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C8DCBA4-3EAD-48E0-B895-102231C636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28435" y="3137227"/>
            <a:ext cx="136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耦合器支撑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17A9DC-E5A8-425F-A5B3-FF5C76093BA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72395" y="3929072"/>
            <a:ext cx="93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主连杆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647437-A9D7-479A-A449-5EB83C343B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00640" y="3065472"/>
            <a:ext cx="1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平动连杆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634109-BD4A-467D-81E1-2E7253E1A9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832215" y="5297497"/>
            <a:ext cx="113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单架组件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1717D97-F9A8-4009-8F00-D229AEB8ACF1}"/>
              </a:ext>
            </a:extLst>
          </p:cNvPr>
          <p:cNvCxnSpPr/>
          <p:nvPr/>
        </p:nvCxnSpPr>
        <p:spPr>
          <a:xfrm flipH="1" flipV="1">
            <a:off x="6960235" y="3353127"/>
            <a:ext cx="23495" cy="27305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CD028BC-72CE-4773-9DAB-21A3C695BEEB}"/>
              </a:ext>
            </a:extLst>
          </p:cNvPr>
          <p:cNvCxnSpPr/>
          <p:nvPr/>
        </p:nvCxnSpPr>
        <p:spPr>
          <a:xfrm flipV="1">
            <a:off x="10704195" y="2920692"/>
            <a:ext cx="144145" cy="21590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2AD653D-393C-461F-A08C-B8628907B634}"/>
              </a:ext>
            </a:extLst>
          </p:cNvPr>
          <p:cNvCxnSpPr/>
          <p:nvPr/>
        </p:nvCxnSpPr>
        <p:spPr>
          <a:xfrm flipV="1">
            <a:off x="10632440" y="4144972"/>
            <a:ext cx="72390" cy="360045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3F543B6-F221-401D-961E-9CC00FC324D1}"/>
              </a:ext>
            </a:extLst>
          </p:cNvPr>
          <p:cNvCxnSpPr/>
          <p:nvPr/>
        </p:nvCxnSpPr>
        <p:spPr>
          <a:xfrm flipV="1">
            <a:off x="9264650" y="5009207"/>
            <a:ext cx="72390" cy="360045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2"/>
          <p:cNvSpPr txBox="1"/>
          <p:nvPr/>
        </p:nvSpPr>
        <p:spPr>
          <a:xfrm>
            <a:off x="803593" y="260985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散束腔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研制进展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灯片编号占位符 3">
            <a:extLst>
              <a:ext uri="{FF2B5EF4-FFF2-40B4-BE49-F238E27FC236}">
                <a16:creationId xmlns:a16="http://schemas.microsoft.com/office/drawing/2014/main" id="{DB1120E4-88E4-4020-BF46-07B3ECBE88FC}"/>
              </a:ext>
            </a:extLst>
          </p:cNvPr>
          <p:cNvSpPr txBox="1">
            <a:spLocks/>
          </p:cNvSpPr>
          <p:nvPr/>
        </p:nvSpPr>
        <p:spPr bwMode="auto">
          <a:xfrm>
            <a:off x="10995025" y="6516688"/>
            <a:ext cx="288925" cy="1905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1997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6965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/>
            <a:fld id="{9A0DB2DC-4C9A-4742-B13C-FB6460FD3503}" type="slidenum">
              <a:rPr lang="en-US" altLang="zh-CN" sz="900" smtClean="0">
                <a:solidFill>
                  <a:schemeClr val="accent1"/>
                </a:solidFill>
                <a:latin typeface="Impact" panose="020B0806030902050204" pitchFamily="34" charset="0"/>
              </a:rPr>
              <a:pPr algn="r"/>
              <a:t>41</a:t>
            </a:fld>
            <a:endParaRPr lang="en-US" altLang="zh-CN" sz="900" dirty="0">
              <a:solidFill>
                <a:schemeClr val="accent1"/>
              </a:solidFill>
              <a:latin typeface="Impact" panose="020B0806030902050204" pitchFamily="34" charset="0"/>
              <a:ea typeface="Arial Unicode MS" panose="020B0604020202020204" pitchFamily="34" charset="-122"/>
            </a:endParaRPr>
          </a:p>
        </p:txBody>
      </p:sp>
      <p:sp>
        <p:nvSpPr>
          <p:cNvPr id="28" name="矩形 3">
            <a:extLst>
              <a:ext uri="{FF2B5EF4-FFF2-40B4-BE49-F238E27FC236}">
                <a16:creationId xmlns:a16="http://schemas.microsoft.com/office/drawing/2014/main" id="{3C338C24-4A26-4DCB-928C-8D2AD34C7013}"/>
              </a:ext>
            </a:extLst>
          </p:cNvPr>
          <p:cNvSpPr/>
          <p:nvPr/>
        </p:nvSpPr>
        <p:spPr>
          <a:xfrm>
            <a:off x="72390" y="1097849"/>
            <a:ext cx="2987040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耦合器及窗支架优化改造</a:t>
            </a:r>
          </a:p>
        </p:txBody>
      </p:sp>
      <p:sp>
        <p:nvSpPr>
          <p:cNvPr id="29" name="矩形 3">
            <a:extLst>
              <a:ext uri="{FF2B5EF4-FFF2-40B4-BE49-F238E27FC236}">
                <a16:creationId xmlns:a16="http://schemas.microsoft.com/office/drawing/2014/main" id="{74169F3F-CBF8-48F6-AA22-018B42862628}"/>
              </a:ext>
            </a:extLst>
          </p:cNvPr>
          <p:cNvSpPr/>
          <p:nvPr/>
        </p:nvSpPr>
        <p:spPr>
          <a:xfrm>
            <a:off x="117046" y="1500297"/>
            <a:ext cx="286956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重新设计：</a:t>
            </a: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charset="0"/>
              <a:buChar char="Ø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（耦合器</a:t>
            </a:r>
            <a:r>
              <a:rPr lang="en-US" altLang="zh-CN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窗）</a:t>
            </a: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独立支撑</a:t>
            </a:r>
            <a:endParaRPr lang="zh-CN" altLang="en-US" sz="1600" b="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charset="0"/>
              <a:buChar char="Ø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可以整体转运</a:t>
            </a: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charset="0"/>
              <a:buChar char="Ø"/>
            </a:pPr>
            <a:r>
              <a:rPr lang="zh-CN" altLang="en-US" sz="16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支撑点优化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0D5ADBF-965F-4289-BEAF-8C93290ECA15}"/>
              </a:ext>
            </a:extLst>
          </p:cNvPr>
          <p:cNvGrpSpPr/>
          <p:nvPr/>
        </p:nvGrpSpPr>
        <p:grpSpPr>
          <a:xfrm>
            <a:off x="3602690" y="1106580"/>
            <a:ext cx="8472264" cy="5202740"/>
            <a:chOff x="3233420" y="137583"/>
            <a:chExt cx="8958580" cy="664231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9E9B5FB-529B-4111-9450-0C5B4F6D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33420" y="160655"/>
              <a:ext cx="3222625" cy="3275965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08FF6B0-0D81-4905-9594-A86F51CB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34245" y="189865"/>
              <a:ext cx="2357755" cy="324739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FB91FB9-FCA6-4851-8742-E1AEAF4C2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56045" y="188595"/>
              <a:ext cx="3052445" cy="3248660"/>
            </a:xfrm>
            <a:prstGeom prst="rect">
              <a:avLst/>
            </a:prstGeom>
          </p:spPr>
        </p:pic>
        <p:sp>
          <p:nvSpPr>
            <p:cNvPr id="33" name="右箭头 4">
              <a:extLst>
                <a:ext uri="{FF2B5EF4-FFF2-40B4-BE49-F238E27FC236}">
                  <a16:creationId xmlns:a16="http://schemas.microsoft.com/office/drawing/2014/main" id="{5F79105F-056F-48FB-BFCD-53E9D64218AB}"/>
                </a:ext>
              </a:extLst>
            </p:cNvPr>
            <p:cNvSpPr/>
            <p:nvPr/>
          </p:nvSpPr>
          <p:spPr>
            <a:xfrm>
              <a:off x="9508490" y="1658620"/>
              <a:ext cx="410845" cy="28067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F9314B2-9923-45FC-81F5-629DA1332B6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6047845" y="188595"/>
              <a:ext cx="816400" cy="47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样机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756198C-A0FA-416C-AEF5-88D952FB968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9188025" y="137583"/>
              <a:ext cx="1216818" cy="47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CSNS-II</a:t>
              </a:r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99251265-DA77-4EF7-A096-77590F34C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00190" y="3566795"/>
              <a:ext cx="4599305" cy="321310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DEE5540-321A-4FAB-875E-E368D07F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44215" y="3568065"/>
              <a:ext cx="3211830" cy="3211830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00DD6C9-4B0A-44D7-A9EA-171D2F92EFC7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222240" y="5517515"/>
              <a:ext cx="94551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可拆卸</a:t>
              </a: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9544A87-F49D-43CC-A8EE-BFEF5B4C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264015" y="4797425"/>
              <a:ext cx="1048385" cy="768350"/>
            </a:xfrm>
            <a:prstGeom prst="rect">
              <a:avLst/>
            </a:prstGeom>
          </p:spPr>
        </p:pic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BB4EB5AE-A63D-4408-960D-E235AEFFCF9B}"/>
                </a:ext>
              </a:extLst>
            </p:cNvPr>
            <p:cNvCxnSpPr/>
            <p:nvPr/>
          </p:nvCxnSpPr>
          <p:spPr>
            <a:xfrm flipV="1">
              <a:off x="9201150" y="5445125"/>
              <a:ext cx="278765" cy="47752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E806EAB-6F29-4B90-BE75-F91CBAB7F1CE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9048115" y="4364990"/>
              <a:ext cx="97790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约</a:t>
              </a:r>
              <a:r>
                <a:rPr lang="en-US" altLang="zh-CN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58kg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76349582-3DBE-47D4-AD10-E56246B702AE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7679689" y="4437381"/>
              <a:ext cx="977899" cy="47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约</a:t>
              </a:r>
              <a:r>
                <a:rPr lang="en-US" altLang="zh-CN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40kg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98CBA5F-751E-46A3-A84C-A3223B31891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123555" y="2621280"/>
              <a:ext cx="107759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窗及泵支架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66DE726-4D84-48C0-94B0-64AA2F62407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295775" y="2204720"/>
              <a:ext cx="107759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耦合器支撑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91E243BB-B928-4D93-9141-870AD17453A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0488295" y="2708910"/>
              <a:ext cx="131572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正式支架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C747E70-A7CA-47A4-9287-F0AC36F8E44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281393" y="3286173"/>
              <a:ext cx="1051560" cy="47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CSNS-II</a:t>
              </a:r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53EBFF3-C10A-4A48-B5DB-4F7183DE127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176135" y="3573145"/>
              <a:ext cx="1130236" cy="47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CSNS-II</a:t>
              </a:r>
              <a:r>
                <a:rPr lang="zh-CN" altLang="en-US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</p:grpSp>
      <p:pic>
        <p:nvPicPr>
          <p:cNvPr id="48" name="图片 1" descr="微信图片_20250928085116_67_126">
            <a:extLst>
              <a:ext uri="{FF2B5EF4-FFF2-40B4-BE49-F238E27FC236}">
                <a16:creationId xmlns:a16="http://schemas.microsoft.com/office/drawing/2014/main" id="{47F64AEF-1273-4978-B1FE-12C71878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6" y="3327342"/>
            <a:ext cx="3393980" cy="23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8027327-81FD-49AF-BC1F-DA98AC2284DB}"/>
              </a:ext>
            </a:extLst>
          </p:cNvPr>
          <p:cNvSpPr/>
          <p:nvPr/>
        </p:nvSpPr>
        <p:spPr>
          <a:xfrm>
            <a:off x="452124" y="576015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耦合器及窗体支架局部图</a:t>
            </a:r>
          </a:p>
        </p:txBody>
      </p:sp>
    </p:spTree>
    <p:extLst>
      <p:ext uri="{BB962C8B-B14F-4D97-AF65-F5344CB8AC3E}">
        <p14:creationId xmlns:p14="http://schemas.microsoft.com/office/powerpoint/2010/main" val="80984483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42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465455" y="1412875"/>
            <a:ext cx="10599097" cy="2664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57200" indent="-45720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charset="0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直线系统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DTL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腔体保持稳定可靠运行；</a:t>
            </a:r>
          </a:p>
          <a:p>
            <a:pPr marL="457200" indent="-45720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charset="0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暑期检修在线更换漂移管解决线圈故障问题；</a:t>
            </a:r>
          </a:p>
          <a:p>
            <a:pPr marL="457200" indent="-45720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charset="0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为重频提高到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50Hz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进行频率调谐研究；</a:t>
            </a:r>
          </a:p>
          <a:p>
            <a:pPr marL="457200" indent="-45720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charset="0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完成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CSNS-II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散束腔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正式腔的设计并启动加工制造；</a:t>
            </a:r>
          </a:p>
          <a:p>
            <a:pPr marL="457200" indent="-45720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charset="0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接下来要继续进行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系统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50Hz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重频的调谐研究，脉冲磁铁实验研究。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 typeface="Times New Roman" panose="02020603050405020304" pitchFamily="18" charset="0"/>
              <a:buNone/>
            </a:pP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7715" y="-27622"/>
            <a:ext cx="10972800" cy="1143000"/>
          </a:xfrm>
        </p:spPr>
        <p:txBody>
          <a:bodyPr/>
          <a:lstStyle/>
          <a:p>
            <a:pPr algn="l"/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总结与展望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67608" y="1700808"/>
            <a:ext cx="6458508" cy="2375877"/>
          </a:xfrm>
        </p:spPr>
        <p:txBody>
          <a:bodyPr/>
          <a:lstStyle/>
          <a:p>
            <a:endParaRPr lang="zh-CN" altLang="en-US" sz="6000" b="1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谢谢大家！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8345" y="116840"/>
            <a:ext cx="10972800" cy="70739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本年度运行情况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2"/>
          <p:cNvSpPr txBox="1"/>
          <p:nvPr>
            <p:custDataLst>
              <p:tags r:id="rId1"/>
            </p:custDataLst>
          </p:nvPr>
        </p:nvSpPr>
        <p:spPr>
          <a:xfrm>
            <a:off x="6671929" y="1077968"/>
            <a:ext cx="3600535" cy="47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kumimoji="1" lang="zh-CN" altLang="en-US" sz="19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故障原因分类</a:t>
            </a:r>
            <a:r>
              <a:rPr kumimoji="1" lang="en-US" altLang="zh-CN" sz="19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zh-CN" altLang="en-US" sz="19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9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DTL4腔体打火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19380" y="10528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本运行年度和以前年度故障数据对比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990445"/>
              </p:ext>
            </p:extLst>
          </p:nvPr>
        </p:nvGraphicFramePr>
        <p:xfrm>
          <a:off x="191119" y="1412776"/>
          <a:ext cx="6192913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时间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DTL系统故障时间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占总故障比例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018.10-2019.06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36.85H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10.53%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019.09-2020.05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3.50H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1.3%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2020.09-2021.07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70.73H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24.7%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2021.09-2022.07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13.4H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8.5%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2022.09-2023.07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65.43H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33%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2023.09-2024.07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23.98H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16.56%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776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2024.09-2025.06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37.88H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18.9%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734290"/>
                  </a:ext>
                </a:extLst>
              </a:tr>
            </a:tbl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23692EA5-BCBA-44D4-A35A-1865D4550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823667"/>
              </p:ext>
            </p:extLst>
          </p:nvPr>
        </p:nvGraphicFramePr>
        <p:xfrm>
          <a:off x="44213" y="4135011"/>
          <a:ext cx="11694286" cy="2350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565B7187-D613-467F-B8D0-94A39F39D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4" y="1633637"/>
            <a:ext cx="4824805" cy="258745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DTL4腔故障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—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打火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5600" y="4824896"/>
            <a:ext cx="12587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20251201</a:t>
            </a:r>
          </a:p>
        </p:txBody>
      </p:sp>
      <p:graphicFrame>
        <p:nvGraphicFramePr>
          <p:cNvPr id="10" name="表格 9"/>
          <p:cNvGraphicFramePr/>
          <p:nvPr>
            <p:extLst>
              <p:ext uri="{D42A27DB-BD31-4B8C-83A1-F6EECF244321}">
                <p14:modId xmlns:p14="http://schemas.microsoft.com/office/powerpoint/2010/main" val="3930991529"/>
              </p:ext>
            </p:extLst>
          </p:nvPr>
        </p:nvGraphicFramePr>
        <p:xfrm>
          <a:off x="6758410" y="2011822"/>
          <a:ext cx="4567126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供束故障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高频联锁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腔体老炼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束损联锁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21.8H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10.25H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4C2C8A8-74D4-4902-812B-C1D0044AA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684213"/>
              </p:ext>
            </p:extLst>
          </p:nvPr>
        </p:nvGraphicFramePr>
        <p:xfrm>
          <a:off x="839416" y="5301208"/>
          <a:ext cx="504056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8046979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943387164"/>
                    </a:ext>
                  </a:extLst>
                </a:gridCol>
              </a:tblGrid>
              <a:tr h="515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故障区间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机器研究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32.05H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4.27H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36.32H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15052205-A00B-4A88-8EF6-1563C3D1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16484"/>
            <a:ext cx="6249664" cy="36004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BA15CFD7-993D-4823-821F-45A0DF07E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08019"/>
              </p:ext>
            </p:extLst>
          </p:nvPr>
        </p:nvGraphicFramePr>
        <p:xfrm>
          <a:off x="6782671" y="3759401"/>
          <a:ext cx="4567126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机器研究故障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高频联锁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腔体老炼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4.27H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DTL4腔故障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—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打火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328" y="1165860"/>
            <a:ext cx="6552728" cy="1543060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原因分析及解决方法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）束流损失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调节束流，减少束损</a:t>
            </a:r>
            <a:endParaRPr lang="en-US" altLang="zh-CN" sz="1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）腔壁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MP——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进行老炼，恢复功率</a:t>
            </a:r>
          </a:p>
          <a:p>
            <a:pPr marL="0" indent="0"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）调谐器打火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更换扼流无接触可动调谐器，减少打火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E400EE-BBF4-4576-95FB-A6BAEC47B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412776"/>
            <a:ext cx="3226936" cy="482453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8C5B0D-D536-4943-B494-E2A6DA09D59C}"/>
              </a:ext>
            </a:extLst>
          </p:cNvPr>
          <p:cNvGrpSpPr/>
          <p:nvPr/>
        </p:nvGrpSpPr>
        <p:grpSpPr>
          <a:xfrm>
            <a:off x="3359696" y="2708920"/>
            <a:ext cx="5226851" cy="3540215"/>
            <a:chOff x="3359696" y="2564904"/>
            <a:chExt cx="5226851" cy="354021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F5292B3-6805-41A9-85C6-86F1971E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9696" y="2564904"/>
              <a:ext cx="5226851" cy="3540215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301AAA6-A290-482E-B786-A75F33030EC9}"/>
                </a:ext>
              </a:extLst>
            </p:cNvPr>
            <p:cNvSpPr/>
            <p:nvPr/>
          </p:nvSpPr>
          <p:spPr>
            <a:xfrm>
              <a:off x="3412994" y="2852936"/>
              <a:ext cx="5154843" cy="57606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BB17086-218F-46A9-BB50-55C1CEDA2624}"/>
              </a:ext>
            </a:extLst>
          </p:cNvPr>
          <p:cNvSpPr txBox="1">
            <a:spLocks/>
          </p:cNvSpPr>
          <p:nvPr/>
        </p:nvSpPr>
        <p:spPr>
          <a:xfrm>
            <a:off x="77061" y="3067074"/>
            <a:ext cx="3210627" cy="27945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0" tIns="45715" rIns="91430" bIns="45715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16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36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56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CN" altLang="en-US" sz="2000" b="1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解决方法</a:t>
            </a:r>
            <a:endParaRPr lang="zh-CN" altLang="en-US" sz="2000" b="1" kern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功率值限幅，防止过大幅值误输入，伤害腔体</a:t>
            </a:r>
            <a:endParaRPr lang="zh-CN" altLang="en-US" sz="1800" kern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进行多次高功率老炼</a:t>
            </a:r>
          </a:p>
          <a:p>
            <a:pPr>
              <a:buFont typeface="Wingdings" panose="05000000000000000000" charset="0"/>
              <a:buChar char="Ø"/>
            </a:pPr>
            <a:endParaRPr lang="zh-CN" altLang="en-US" sz="2000" kern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2000" b="1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预防方法</a:t>
            </a: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机器研究期间的束流控制</a:t>
            </a: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提高幅值高功率老炼</a:t>
            </a:r>
            <a:r>
              <a:rPr lang="en-US" altLang="zh-CN" sz="1800" kern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1800" kern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腔故障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10346" y="4824895"/>
            <a:ext cx="12587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20241102</a:t>
            </a:r>
          </a:p>
        </p:txBody>
      </p:sp>
      <p:graphicFrame>
        <p:nvGraphicFramePr>
          <p:cNvPr id="10" name="表格 9"/>
          <p:cNvGraphicFramePr/>
          <p:nvPr>
            <p:extLst>
              <p:ext uri="{D42A27DB-BD31-4B8C-83A1-F6EECF244321}">
                <p14:modId xmlns:p14="http://schemas.microsoft.com/office/powerpoint/2010/main" val="2174067877"/>
              </p:ext>
            </p:extLst>
          </p:nvPr>
        </p:nvGraphicFramePr>
        <p:xfrm>
          <a:off x="7752184" y="1189927"/>
          <a:ext cx="288039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供束故障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高频联锁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2.42H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4C2C8A8-74D4-4902-812B-C1D0044AA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163099"/>
              </p:ext>
            </p:extLst>
          </p:nvPr>
        </p:nvGraphicFramePr>
        <p:xfrm>
          <a:off x="335360" y="5301208"/>
          <a:ext cx="459348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380469790"/>
                    </a:ext>
                  </a:extLst>
                </a:gridCol>
                <a:gridCol w="993080">
                  <a:extLst>
                    <a:ext uri="{9D8B030D-6E8A-4147-A177-3AD203B41FA5}">
                      <a16:colId xmlns:a16="http://schemas.microsoft.com/office/drawing/2014/main" val="3693934439"/>
                    </a:ext>
                  </a:extLst>
                </a:gridCol>
              </a:tblGrid>
              <a:tr h="515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故障区间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机器研究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2.42H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0.27H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2.69H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BA15CFD7-993D-4823-821F-45A0DF07E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682250"/>
              </p:ext>
            </p:extLst>
          </p:nvPr>
        </p:nvGraphicFramePr>
        <p:xfrm>
          <a:off x="7571347" y="2550282"/>
          <a:ext cx="3242063" cy="87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机器研究故障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高频联锁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0.27H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CD95F7AD-948E-4B55-96F1-1E46F1861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52612"/>
            <a:ext cx="6552728" cy="3564271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521B9C7-1ACA-47FB-87D8-AA23ED924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152" y="4063646"/>
            <a:ext cx="4248472" cy="2258642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原因分析及解决方法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）更换新可动调谐器后，需要老炼</a:t>
            </a:r>
            <a:endParaRPr lang="zh-CN" altLang="en-US" sz="1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zh-CN" altLang="en-US" sz="1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解决方法</a:t>
            </a:r>
            <a:endParaRPr lang="zh-CN" altLang="en-US" sz="18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功率值限幅</a:t>
            </a:r>
            <a:endParaRPr lang="zh-CN" altLang="en-US" sz="1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例行检修期间提高幅值进行老炼</a:t>
            </a:r>
            <a:endParaRPr lang="en-US" altLang="zh-CN" sz="1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几次老炼之后，不再打火</a:t>
            </a:r>
          </a:p>
          <a:p>
            <a:pPr marL="0" indent="0">
              <a:buFont typeface="Wingdings" panose="05000000000000000000" charset="0"/>
              <a:buNone/>
            </a:pP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134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BA50C2CE-4A43-4E43-A115-046FC99452C4}" type="slidenum">
              <a:rPr lang="en-US" altLang="zh-CN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</a:t>
            </a:fld>
            <a:endParaRPr lang="en-US" altLang="zh-CN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腔故障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3330" y="4646563"/>
            <a:ext cx="257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DT219Wtr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清洗前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1.9L/min</a:t>
            </a:r>
          </a:p>
        </p:txBody>
      </p:sp>
      <p:graphicFrame>
        <p:nvGraphicFramePr>
          <p:cNvPr id="10" name="表格 9"/>
          <p:cNvGraphicFramePr/>
          <p:nvPr>
            <p:extLst>
              <p:ext uri="{D42A27DB-BD31-4B8C-83A1-F6EECF244321}">
                <p14:modId xmlns:p14="http://schemas.microsoft.com/office/powerpoint/2010/main" val="2302675331"/>
              </p:ext>
            </p:extLst>
          </p:nvPr>
        </p:nvGraphicFramePr>
        <p:xfrm>
          <a:off x="3142972" y="5284320"/>
          <a:ext cx="4266005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176">
                  <a:extLst>
                    <a:ext uri="{9D8B030D-6E8A-4147-A177-3AD203B41FA5}">
                      <a16:colId xmlns:a16="http://schemas.microsoft.com/office/drawing/2014/main" val="2955779565"/>
                    </a:ext>
                  </a:extLst>
                </a:gridCol>
                <a:gridCol w="976634">
                  <a:extLst>
                    <a:ext uri="{9D8B030D-6E8A-4147-A177-3AD203B41FA5}">
                      <a16:colId xmlns:a16="http://schemas.microsoft.com/office/drawing/2014/main" val="162145853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供束故障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水冷联锁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加功率无法闭环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束损联锁</a:t>
                      </a:r>
                      <a:endParaRPr lang="en-US" altLang="zh-C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0.52H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1.18H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0.02H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4C2C8A8-74D4-4902-812B-C1D0044AA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6325209"/>
              </p:ext>
            </p:extLst>
          </p:nvPr>
        </p:nvGraphicFramePr>
        <p:xfrm>
          <a:off x="129598" y="5270247"/>
          <a:ext cx="2870058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93934439"/>
                    </a:ext>
                  </a:extLst>
                </a:gridCol>
              </a:tblGrid>
              <a:tr h="515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故障区间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供束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时长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1.72H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1.72H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521B9C7-1ACA-47FB-87D8-AA23ED924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976" y="4332388"/>
            <a:ext cx="4637000" cy="2132115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原因分析及解决方法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）漂移管外壳水套堵塞，流量降低。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）腔体慢漂，调节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tuner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，腔体预热幅值不够。</a:t>
            </a:r>
          </a:p>
          <a:p>
            <a:pPr>
              <a:buFont typeface="Wingdings" panose="05000000000000000000" charset="0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针对运行期间出现的流量降低问题，在例行检修期间及时进行清洗。</a:t>
            </a:r>
          </a:p>
          <a:p>
            <a:pPr>
              <a:buFont typeface="Wingdings" panose="05000000000000000000" charset="0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暑期检修期间，统计所有流量偏低管道，集中进行清洗保养。</a:t>
            </a:r>
            <a:endParaRPr lang="zh-CN" altLang="en-US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C46072-A123-4D9E-855E-22D591BE0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22025"/>
            <a:ext cx="2591588" cy="345545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7664D21-2EAC-4E8B-A8B7-4473345751B3}"/>
              </a:ext>
            </a:extLst>
          </p:cNvPr>
          <p:cNvSpPr/>
          <p:nvPr/>
        </p:nvSpPr>
        <p:spPr>
          <a:xfrm>
            <a:off x="1487488" y="2780928"/>
            <a:ext cx="625906" cy="5760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345332B-36F0-449F-867A-3CB8595B4E6A}"/>
              </a:ext>
            </a:extLst>
          </p:cNvPr>
          <p:cNvGrpSpPr/>
          <p:nvPr/>
        </p:nvGrpSpPr>
        <p:grpSpPr>
          <a:xfrm>
            <a:off x="3791744" y="1122024"/>
            <a:ext cx="2591588" cy="3455451"/>
            <a:chOff x="3312959" y="1122024"/>
            <a:chExt cx="2591588" cy="345545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72FA274-5147-4628-A0AD-7DFF53543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959" y="1122024"/>
              <a:ext cx="2591588" cy="345545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D1EEE1A-3975-4C07-8691-F6597A366E5B}"/>
                </a:ext>
              </a:extLst>
            </p:cNvPr>
            <p:cNvSpPr/>
            <p:nvPr/>
          </p:nvSpPr>
          <p:spPr>
            <a:xfrm>
              <a:off x="4079076" y="2534145"/>
              <a:ext cx="625906" cy="57606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A4DFCBE-1077-434B-90DF-D3F39524F5DE}"/>
              </a:ext>
            </a:extLst>
          </p:cNvPr>
          <p:cNvSpPr txBox="1"/>
          <p:nvPr/>
        </p:nvSpPr>
        <p:spPr>
          <a:xfrm>
            <a:off x="3863752" y="4646563"/>
            <a:ext cx="2591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DT219Wtr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清洗后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2.9L/min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897A068-FC85-47CC-9568-2497E933A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18" y="1200903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262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84caccb-758f-4c9b-b2f4-2a5a12f0d47f"/>
  <p:tag name="RESOURCE_RECORD_KEY" val="{&quot;70&quot;:[3314639]}"/>
  <p:tag name="COMMONDATA" val="eyJoZGlkIjoiMWRlYTUwNGEyNmM3M2ZhNDc5MTk2ZWUzYzBiMzI1NT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1.25,&quot;left&quot;:0,&quot;top&quot;:82.9,&quot;width&quot;:946.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1.25,&quot;left&quot;:0,&quot;top&quot;:82.9,&quot;width&quot;:946.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1.25,&quot;left&quot;:0,&quot;top&quot;:82.9,&quot;width&quot;:946.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12e36b6-08d8-436f-af26-8a2fbde93900}"/>
  <p:tag name="TABLE_ENDDRAG_ORIGIN_RECT" val="359*156"/>
  <p:tag name="TABLE_ENDDRAG_RECT" val="26*354*359*156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3.2,&quot;left&quot;:20.740540973835415,&quot;top&quot;:71.55,&quot;width&quot;:937.959459026164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7.5,&quot;left&quot;:20.740540973835415,&quot;top&quot;:71.55,&quot;width&quot;:689.509459026164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ec1231c-102b-4562-87d7-8cb8928f6142}"/>
  <p:tag name="TABLE_ENDDRAG_ORIGIN_RECT" val="851*139"/>
  <p:tag name="TABLE_ENDDRAG_RECT" val="9*139*851*139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1.25,&quot;left&quot;:0,&quot;top&quot;:82.9,&quot;width&quot;:946.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1.25,&quot;left&quot;:0,&quot;top&quot;:82.9,&quot;width&quot;:946.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1*244"/>
  <p:tag name="TABLE_ENDDRAG_RECT" val="536*292*351*244"/>
</p:tagLst>
</file>

<file path=ppt/theme/theme1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7_Zimc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imco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>
          <a:noFill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8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panose="05000000000000000000" charset="0"/>
          <a:buNone/>
          <a:defRPr kumimoji="0" sz="2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楷体_GB2312" charset="0"/>
            <a:cs typeface="Arial" panose="020B0604020202020204" pitchFamily="34" charset="0"/>
          </a:defRPr>
        </a:defPPr>
      </a:lstStyle>
    </a:spDef>
    <a:lnDef>
      <a:spPr bwMode="auto"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Zimcon 1">
        <a:dk1>
          <a:srgbClr val="FEA501"/>
        </a:dk1>
        <a:lt1>
          <a:srgbClr val="FFFFFF"/>
        </a:lt1>
        <a:dk2>
          <a:srgbClr val="000000"/>
        </a:dk2>
        <a:lt2>
          <a:srgbClr val="004074"/>
        </a:lt2>
        <a:accent1>
          <a:srgbClr val="0061B2"/>
        </a:accent1>
        <a:accent2>
          <a:srgbClr val="2A79D0"/>
        </a:accent2>
        <a:accent3>
          <a:srgbClr val="AAAAAA"/>
        </a:accent3>
        <a:accent4>
          <a:srgbClr val="DADADA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5658</TotalTime>
  <Words>3626</Words>
  <Application>Microsoft Office PowerPoint</Application>
  <PresentationFormat>宽屏</PresentationFormat>
  <Paragraphs>852</Paragraphs>
  <Slides>43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Arial Unicode MS</vt:lpstr>
      <vt:lpstr>HG丸ｺﾞｼｯｸM-PRO</vt:lpstr>
      <vt:lpstr>华文楷体</vt:lpstr>
      <vt:lpstr>宋体</vt:lpstr>
      <vt:lpstr>微软雅黑</vt:lpstr>
      <vt:lpstr>Arial</vt:lpstr>
      <vt:lpstr>Arial Black</vt:lpstr>
      <vt:lpstr>Impact</vt:lpstr>
      <vt:lpstr>Times New Roman</vt:lpstr>
      <vt:lpstr>Wingdings</vt:lpstr>
      <vt:lpstr>2_默认设计模板</vt:lpstr>
      <vt:lpstr>37_Zimcon</vt:lpstr>
      <vt:lpstr>CSNS 直线系统年度运行总结 </vt:lpstr>
      <vt:lpstr> 主要内容</vt:lpstr>
      <vt:lpstr>系统简介</vt:lpstr>
      <vt:lpstr>PowerPoint 演示文稿</vt:lpstr>
      <vt:lpstr>本年度运行情况</vt:lpstr>
      <vt:lpstr>DTL4腔故障—打火</vt:lpstr>
      <vt:lpstr>DTL4腔故障—打火</vt:lpstr>
      <vt:lpstr>DTL1腔故障</vt:lpstr>
      <vt:lpstr>DTL2腔故障</vt:lpstr>
      <vt:lpstr>PowerPoint 演示文稿</vt:lpstr>
      <vt:lpstr>更换漂移管</vt:lpstr>
      <vt:lpstr>更换漂移管</vt:lpstr>
      <vt:lpstr>更换漂移管</vt:lpstr>
      <vt:lpstr>更换漂移管</vt:lpstr>
      <vt:lpstr>真空维护</vt:lpstr>
      <vt:lpstr>真空维护</vt:lpstr>
      <vt:lpstr>真空维护</vt:lpstr>
      <vt:lpstr>水冷及控制系统维护</vt:lpstr>
      <vt:lpstr>高频维护</vt:lpstr>
      <vt:lpstr>高频维护</vt:lpstr>
      <vt:lpstr>PowerPoint 演示文稿</vt:lpstr>
      <vt:lpstr>PowerPoint 演示文稿</vt:lpstr>
      <vt:lpstr>新增Tuner补偿腔体频率</vt:lpstr>
      <vt:lpstr>新增Tuner补偿腔体频率</vt:lpstr>
      <vt:lpstr>漂移管脉冲磁铁实验研究</vt:lpstr>
      <vt:lpstr>漂移管脉冲磁铁实验研究</vt:lpstr>
      <vt:lpstr>漂移管脉冲磁铁实验研究</vt:lpstr>
      <vt:lpstr>DTL腔筒国产高频圈研制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总结与展望</vt:lpstr>
      <vt:lpstr>PowerPoint 演示文稿</vt:lpstr>
    </vt:vector>
  </TitlesOfParts>
  <Company>信念技术论坛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4936</cp:revision>
  <dcterms:created xsi:type="dcterms:W3CDTF">2011-12-24T04:24:00Z</dcterms:created>
  <dcterms:modified xsi:type="dcterms:W3CDTF">2025-10-13T01:53:54Z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985E287B32944D11B10752F261ABB529_13</vt:lpwstr>
  </property>
</Properties>
</file>