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674" r:id="rId2"/>
    <p:sldId id="671" r:id="rId3"/>
    <p:sldId id="678" r:id="rId4"/>
    <p:sldId id="679" r:id="rId5"/>
    <p:sldId id="682" r:id="rId6"/>
    <p:sldId id="681" r:id="rId7"/>
    <p:sldId id="683" r:id="rId8"/>
    <p:sldId id="685" r:id="rId9"/>
    <p:sldId id="668" r:id="rId10"/>
    <p:sldId id="672" r:id="rId11"/>
    <p:sldId id="689" r:id="rId12"/>
    <p:sldId id="687" r:id="rId13"/>
    <p:sldId id="688" r:id="rId14"/>
    <p:sldId id="670" r:id="rId15"/>
  </p:sldIdLst>
  <p:sldSz cx="9144000" cy="6858000" type="screen4x3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BCAD442-37BD-4C89-9ADE-AFFCA8E1199E}">
          <p14:sldIdLst/>
        </p14:section>
        <p14:section name="无标题节" id="{882AEEC7-0B46-4116-94A6-738FBA8D160E}">
          <p14:sldIdLst>
            <p14:sldId id="674"/>
            <p14:sldId id="671"/>
            <p14:sldId id="678"/>
            <p14:sldId id="679"/>
            <p14:sldId id="682"/>
            <p14:sldId id="681"/>
            <p14:sldId id="683"/>
            <p14:sldId id="685"/>
            <p14:sldId id="668"/>
            <p14:sldId id="672"/>
            <p14:sldId id="689"/>
            <p14:sldId id="687"/>
            <p14:sldId id="688"/>
            <p14:sldId id="6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6" autoAdjust="0"/>
    <p:restoredTop sz="90293" autoAdjust="0"/>
  </p:normalViewPr>
  <p:slideViewPr>
    <p:cSldViewPr>
      <p:cViewPr varScale="1">
        <p:scale>
          <a:sx n="54" d="100"/>
          <a:sy n="54" d="100"/>
        </p:scale>
        <p:origin x="7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359E4-5AC7-4733-8B7F-C2AFE842D779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BD35F-B710-4063-9C55-EC45DB7B4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4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6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7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2818-3793-0429-32A4-EF24F672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13BA647-509D-0536-F3AD-53E227334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397982B-56FF-D458-6BE4-BBCDC9E41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A845A9-0233-DC04-2AB3-DD19D548D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85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7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1B-8150-5E60-92A5-721104F9F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1C4C11-9999-0D74-5DF2-4256A2E31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175D72-B940-7417-BEBA-0D0ACB882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37B495-EFC1-3BE5-3190-8CBF74DC2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BABE-A268-4011-AB62-F38D4174A18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1714488"/>
            <a:ext cx="77724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5876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5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b="0" baseline="0">
                <a:solidFill>
                  <a:srgbClr val="0070C0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4450"/>
            <a:ext cx="8043890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7"/>
            <a:ext cx="82296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0D69270C-5D8E-4139-AAFE-150C5AF7E74D}" type="datetimeFigureOut">
              <a:rPr lang="zh-CN" altLang="en-US" smtClean="0"/>
              <a:pPr/>
              <a:t>2025/10/12</a:t>
            </a:fld>
            <a:endParaRPr lang="zh-CN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zh-CN" alt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l"/>
        <a:defRPr sz="2400" b="1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09073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altLang="zh-CN" sz="4000" dirty="0">
                <a:effectLst/>
              </a:rPr>
              <a:t>BEPCII 2025</a:t>
            </a:r>
            <a:r>
              <a:rPr lang="zh-CN" altLang="en-US" sz="4000" dirty="0">
                <a:effectLst/>
              </a:rPr>
              <a:t>年度运行总结</a:t>
            </a:r>
            <a:br>
              <a:rPr lang="en-US" altLang="zh-CN" sz="4000" dirty="0">
                <a:effectLst/>
              </a:rPr>
            </a:br>
            <a:r>
              <a:rPr lang="zh-CN" altLang="en-US" sz="4000" dirty="0">
                <a:effectLst/>
              </a:rPr>
              <a:t>超导磁铁及失超保护系统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907704" y="4797152"/>
            <a:ext cx="4496544" cy="1752600"/>
          </a:xfrm>
        </p:spPr>
        <p:txBody>
          <a:bodyPr/>
          <a:lstStyle/>
          <a:p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汇报人：边晓娟 （磁铁组）</a:t>
            </a:r>
            <a:endParaRPr lang="en-US" altLang="zh-CN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  间：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2025.10.13</a:t>
            </a:r>
            <a:endParaRPr lang="zh-CN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73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558" y="44450"/>
            <a:ext cx="8043890" cy="955658"/>
          </a:xfrm>
        </p:spPr>
        <p:txBody>
          <a:bodyPr/>
          <a:lstStyle/>
          <a:p>
            <a:pPr algn="ctr"/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超导磁铁失超保护运行故障及处理</a:t>
            </a:r>
            <a:endParaRPr lang="zh-CN" altLang="en-US" dirty="0"/>
          </a:p>
        </p:txBody>
      </p:sp>
      <p:sp>
        <p:nvSpPr>
          <p:cNvPr id="5" name="灯片编号占位符 3"/>
          <p:cNvSpPr txBox="1">
            <a:spLocks noGrp="1" noChangeArrowheads="1"/>
          </p:cNvSpPr>
          <p:nvPr/>
        </p:nvSpPr>
        <p:spPr bwMode="auto">
          <a:xfrm>
            <a:off x="8172400" y="6362898"/>
            <a:ext cx="51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10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325467" y="1000108"/>
            <a:ext cx="8526906" cy="2048736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/>
              <a:t> 本年度系统自身故障及检修</a:t>
            </a:r>
            <a:endParaRPr lang="en-US" altLang="zh-CN" sz="2200" dirty="0"/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200" dirty="0"/>
              <a:t>①</a:t>
            </a:r>
            <a:r>
              <a:rPr lang="zh-CN" altLang="en-US" sz="1800" dirty="0"/>
              <a:t>失超探测器机箱总电源模块故障（</a:t>
            </a:r>
            <a:r>
              <a:rPr lang="en-US" altLang="zh-CN" sz="1800" dirty="0"/>
              <a:t>2025</a:t>
            </a:r>
            <a:r>
              <a:rPr lang="zh-CN" altLang="en-US" sz="1800" dirty="0"/>
              <a:t>年</a:t>
            </a:r>
            <a:r>
              <a:rPr lang="en-US" altLang="zh-CN" sz="1800" dirty="0"/>
              <a:t>2</a:t>
            </a:r>
            <a:r>
              <a:rPr lang="zh-CN" altLang="en-US" sz="1800" dirty="0"/>
              <a:t>月隧道安装调试阶段），更换备件，损坏的电源模块已修复</a:t>
            </a:r>
            <a:endParaRPr lang="en-US" altLang="zh-CN" sz="1800" dirty="0"/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800" dirty="0"/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200" dirty="0"/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200" dirty="0"/>
              <a:t>②</a:t>
            </a:r>
            <a:r>
              <a:rPr lang="zh-CN" altLang="en-US" sz="1800" dirty="0"/>
              <a:t>失超探测器硬件故障（</a:t>
            </a:r>
            <a:r>
              <a:rPr lang="en-US" altLang="zh-CN" sz="1800" dirty="0"/>
              <a:t>2025</a:t>
            </a:r>
            <a:r>
              <a:rPr lang="zh-CN" altLang="en-US" sz="1800" dirty="0"/>
              <a:t>年</a:t>
            </a:r>
            <a:r>
              <a:rPr lang="en-US" altLang="zh-CN" sz="1800" dirty="0"/>
              <a:t>8</a:t>
            </a:r>
            <a:r>
              <a:rPr lang="zh-CN" altLang="en-US" sz="1800" dirty="0"/>
              <a:t>月</a:t>
            </a:r>
            <a:r>
              <a:rPr lang="en-US" altLang="zh-CN" sz="1800" dirty="0"/>
              <a:t>26</a:t>
            </a:r>
            <a:r>
              <a:rPr lang="zh-CN" altLang="en-US" sz="1800" dirty="0"/>
              <a:t>晚</a:t>
            </a:r>
            <a:r>
              <a:rPr lang="en-US" altLang="zh-CN" sz="1800" dirty="0"/>
              <a:t>-29</a:t>
            </a:r>
            <a:r>
              <a:rPr lang="zh-CN" altLang="en-US" sz="1800" dirty="0"/>
              <a:t>日午，耗时</a:t>
            </a:r>
            <a:r>
              <a:rPr lang="en-US" altLang="zh-CN" sz="1800" dirty="0"/>
              <a:t>2</a:t>
            </a:r>
            <a:r>
              <a:rPr lang="zh-CN" altLang="en-US" sz="1800" dirty="0"/>
              <a:t>天半）</a:t>
            </a:r>
            <a:endParaRPr lang="en-US" altLang="zh-CN" sz="1800" dirty="0"/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dirty="0"/>
              <a:t>   ---</a:t>
            </a:r>
            <a:r>
              <a:rPr lang="zh-CN" altLang="en-US" sz="1800" dirty="0"/>
              <a:t>最初现象疑似线路断路，但隧道内电阻测量结果排除阀箱内磁铁及线路问题，初步定位在失超探测器硬件故障。</a:t>
            </a:r>
            <a:endParaRPr lang="en-US" altLang="zh-CN" sz="1800" dirty="0"/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dirty="0"/>
              <a:t>  ---</a:t>
            </a:r>
            <a:r>
              <a:rPr lang="zh-CN" altLang="en-US" sz="1800" dirty="0"/>
              <a:t>板卡数量及种类多、可能故障点多，需逐个排查</a:t>
            </a:r>
            <a:r>
              <a:rPr lang="en-US" altLang="zh-CN" sz="1800" dirty="0"/>
              <a:t>, </a:t>
            </a:r>
            <a:r>
              <a:rPr lang="zh-CN" altLang="en-US" sz="1800" dirty="0"/>
              <a:t>细化故障点</a:t>
            </a:r>
            <a:endParaRPr lang="en-US" altLang="zh-CN" sz="1800" dirty="0"/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dirty="0"/>
              <a:t>  ---</a:t>
            </a:r>
            <a:r>
              <a:rPr lang="zh-CN" altLang="en-US" sz="1800" dirty="0"/>
              <a:t>备件系统经检测也异常，且与在线系统现象不同</a:t>
            </a:r>
            <a:r>
              <a:rPr lang="en-US" altLang="zh-CN" sz="1800" dirty="0"/>
              <a:t>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zh-CN" altLang="en-US" sz="1800" dirty="0">
                <a:sym typeface="Wingdings" panose="05000000000000000000" pitchFamily="2" charset="2"/>
              </a:rPr>
              <a:t>两套同时查</a:t>
            </a:r>
            <a:endParaRPr lang="en-US" altLang="zh-CN" sz="1800" dirty="0">
              <a:sym typeface="Wingdings" panose="05000000000000000000" pitchFamily="2" charset="2"/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dirty="0">
                <a:sym typeface="Wingdings" panose="05000000000000000000" pitchFamily="2" charset="2"/>
              </a:rPr>
              <a:t> ---</a:t>
            </a:r>
            <a:r>
              <a:rPr lang="zh-CN" altLang="en-US" sz="1800" dirty="0">
                <a:sym typeface="Wingdings" panose="05000000000000000000" pitchFamily="2" charset="2"/>
              </a:rPr>
              <a:t>目前，在线系统和备件系统均已恢复</a:t>
            </a:r>
            <a:endParaRPr lang="en-US" altLang="zh-CN" sz="1800" dirty="0"/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200" dirty="0"/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200" dirty="0"/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12CCFE-3E05-D289-21FF-294F1946E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63" y="1772816"/>
            <a:ext cx="1469343" cy="11015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04EC4F-4739-C1C3-C2B1-1A06A2D9B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1528" y="1577305"/>
            <a:ext cx="1165288" cy="15563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BF37C25-416A-2050-917A-42B489766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6" y="5147015"/>
            <a:ext cx="2150510" cy="11482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58121F7-5B9A-5A85-9C33-A410950D3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92" y="5106618"/>
            <a:ext cx="1585453" cy="118862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D9DB2FB-4C96-7EAF-B6CE-2CAFE2E48D4F}"/>
              </a:ext>
            </a:extLst>
          </p:cNvPr>
          <p:cNvSpPr txBox="1"/>
          <p:nvPr/>
        </p:nvSpPr>
        <p:spPr>
          <a:xfrm>
            <a:off x="955324" y="6258798"/>
            <a:ext cx="1779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锯齿状异常数据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055CEC4-6EEA-D8D0-716E-4833BD6EEC0F}"/>
              </a:ext>
            </a:extLst>
          </p:cNvPr>
          <p:cNvSpPr txBox="1"/>
          <p:nvPr/>
        </p:nvSpPr>
        <p:spPr>
          <a:xfrm>
            <a:off x="5750940" y="5027692"/>
            <a:ext cx="850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在线</a:t>
            </a:r>
            <a:r>
              <a:rPr lang="en-US" altLang="zh-CN" sz="1600" dirty="0"/>
              <a:t>ADC</a:t>
            </a:r>
            <a:r>
              <a:rPr lang="zh-CN" altLang="en-US" sz="1600" dirty="0"/>
              <a:t>芯片部分引脚虚焊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E7082E5-DC30-B38D-0330-441DF085F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78" y="5042851"/>
            <a:ext cx="794881" cy="141277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61CE622-2257-9C7C-4772-8C474737C6E5}"/>
              </a:ext>
            </a:extLst>
          </p:cNvPr>
          <p:cNvSpPr txBox="1"/>
          <p:nvPr/>
        </p:nvSpPr>
        <p:spPr>
          <a:xfrm>
            <a:off x="7897774" y="5032628"/>
            <a:ext cx="850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备用</a:t>
            </a:r>
            <a:r>
              <a:rPr lang="en-US" altLang="zh-CN" sz="1600" dirty="0"/>
              <a:t>ADC</a:t>
            </a:r>
            <a:r>
              <a:rPr lang="zh-CN" altLang="en-US" sz="1600" dirty="0"/>
              <a:t>卡背板接口针脚变形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9B0E80-4830-EF9D-1FCF-489F05D022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31" y="1772816"/>
            <a:ext cx="1609114" cy="12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EB0F-FE9C-80D1-97A8-237C23BD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DFFAD-69DD-55B9-8FCE-6A1370B2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8043890" cy="955658"/>
          </a:xfrm>
        </p:spPr>
        <p:txBody>
          <a:bodyPr/>
          <a:lstStyle/>
          <a:p>
            <a:pPr algn="ctr"/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超导磁铁失超保护运行故障及处理</a:t>
            </a:r>
            <a:endParaRPr lang="zh-CN" altLang="en-US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E1A8808A-B8B9-2166-CA05-B00AE9662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172400" y="6362898"/>
            <a:ext cx="51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11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6F861B4-F3FB-DB9B-9C14-D6CB6D8F6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7"/>
            <a:ext cx="3827430" cy="167366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7FC8F88-3EA0-28F8-7657-36D01561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20973"/>
            <a:ext cx="2253256" cy="1689282"/>
          </a:xfrm>
          <a:prstGeom prst="rect">
            <a:avLst/>
          </a:prstGeo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2CC200-34CA-0BB0-57CB-153AF7AD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834"/>
            <a:ext cx="8229600" cy="1492070"/>
          </a:xfrm>
        </p:spPr>
        <p:txBody>
          <a:bodyPr/>
          <a:lstStyle/>
          <a:p>
            <a:r>
              <a:rPr lang="zh-CN" altLang="en-US" sz="2200" dirty="0"/>
              <a:t>上位机软件数据存储故障（</a:t>
            </a:r>
            <a:r>
              <a:rPr lang="en-US" altLang="zh-CN" sz="2200" dirty="0"/>
              <a:t>10</a:t>
            </a:r>
            <a:r>
              <a:rPr lang="zh-CN" altLang="en-US" sz="2200" dirty="0"/>
              <a:t>月</a:t>
            </a:r>
            <a:r>
              <a:rPr lang="en-US" altLang="zh-CN" sz="2200" dirty="0"/>
              <a:t>11</a:t>
            </a:r>
            <a:r>
              <a:rPr lang="zh-CN" altLang="en-US" sz="2200" dirty="0"/>
              <a:t>日搭车检修）</a:t>
            </a:r>
            <a:endParaRPr lang="en-US" altLang="zh-CN" sz="2200" dirty="0"/>
          </a:p>
          <a:p>
            <a:pPr lvl="1"/>
            <a:r>
              <a:rPr lang="zh-CN" altLang="en-US" sz="2000" dirty="0"/>
              <a:t>现象：</a:t>
            </a:r>
            <a:r>
              <a:rPr lang="en-US" altLang="zh-CN" sz="1800" dirty="0" err="1"/>
              <a:t>Winows</a:t>
            </a:r>
            <a:r>
              <a:rPr lang="zh-CN" altLang="en-US" sz="1800" dirty="0"/>
              <a:t>和</a:t>
            </a:r>
            <a:r>
              <a:rPr lang="en-US" altLang="zh-CN" sz="1800" dirty="0"/>
              <a:t>Linux</a:t>
            </a:r>
            <a:r>
              <a:rPr lang="zh-CN" altLang="en-US" sz="1800" dirty="0"/>
              <a:t>上位机的</a:t>
            </a:r>
            <a:r>
              <a:rPr lang="en-US" altLang="zh-CN" sz="1800" dirty="0"/>
              <a:t>PET</a:t>
            </a:r>
            <a:r>
              <a:rPr lang="zh-CN" altLang="en-US" sz="1800" dirty="0"/>
              <a:t>监控界面均异常，采集数据及软件界面参数都不显示。系统慢数据记录</a:t>
            </a:r>
            <a:r>
              <a:rPr lang="en-US" altLang="zh-CN" sz="1800" dirty="0" err="1"/>
              <a:t>slowlog</a:t>
            </a:r>
            <a:r>
              <a:rPr lang="zh-CN" altLang="en-US" sz="1800" dirty="0"/>
              <a:t>文件中断</a:t>
            </a:r>
            <a:endParaRPr lang="en-US" altLang="zh-CN" sz="1800" dirty="0"/>
          </a:p>
          <a:p>
            <a:pPr lvl="1"/>
            <a:r>
              <a:rPr lang="zh-CN" altLang="en-US" sz="2000" dirty="0"/>
              <a:t>解决方案</a:t>
            </a:r>
            <a:endParaRPr lang="en-US" altLang="zh-CN" sz="2000" dirty="0"/>
          </a:p>
          <a:p>
            <a:pPr marL="914400" lvl="2" indent="0">
              <a:buNone/>
            </a:pPr>
            <a:r>
              <a:rPr lang="en-US" altLang="zh-CN" sz="1800" dirty="0"/>
              <a:t>--</a:t>
            </a:r>
            <a:r>
              <a:rPr lang="zh-CN" altLang="en-US" sz="1800" b="1" dirty="0"/>
              <a:t>超导铁带电稳流中，隧道内查看硬件的状态指示灯均正常</a:t>
            </a:r>
            <a:r>
              <a:rPr lang="en-US" altLang="zh-CN" sz="1800" b="1" dirty="0"/>
              <a:t>--&gt;DSP</a:t>
            </a:r>
            <a:r>
              <a:rPr lang="zh-CN" altLang="en-US" sz="1800" b="1" dirty="0"/>
              <a:t>及前端各种硬件板卡和看门狗功能正常；</a:t>
            </a:r>
            <a:endParaRPr lang="en-US" altLang="zh-CN" sz="1800" b="1" dirty="0"/>
          </a:p>
          <a:p>
            <a:pPr marL="914400" lvl="2" indent="0">
              <a:buNone/>
            </a:pPr>
            <a:r>
              <a:rPr lang="en-US" altLang="zh-CN" sz="1800" b="1" dirty="0"/>
              <a:t>--</a:t>
            </a:r>
            <a:r>
              <a:rPr lang="zh-CN" altLang="en-US" sz="1800" b="1" dirty="0"/>
              <a:t>软件网络正常，但不能在局域网内访问前端计算机</a:t>
            </a:r>
            <a:r>
              <a:rPr lang="en-US" altLang="zh-CN" sz="1800" b="1" dirty="0"/>
              <a:t>FEC</a:t>
            </a:r>
            <a:r>
              <a:rPr lang="en-US" altLang="zh-CN" sz="1800" b="1" dirty="0">
                <a:sym typeface="Wingdings" panose="05000000000000000000" pitchFamily="2" charset="2"/>
              </a:rPr>
              <a:t></a:t>
            </a:r>
            <a:r>
              <a:rPr lang="zh-CN" altLang="en-US" sz="1800" b="1" dirty="0">
                <a:sym typeface="Wingdings" panose="05000000000000000000" pitchFamily="2" charset="2"/>
              </a:rPr>
              <a:t>初步锁定故障点为</a:t>
            </a:r>
            <a:r>
              <a:rPr lang="en-US" altLang="zh-CN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FEC</a:t>
            </a:r>
            <a:r>
              <a:rPr lang="zh-CN" altLang="en-US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板卡</a:t>
            </a:r>
            <a:r>
              <a:rPr lang="zh-CN" altLang="en-US" sz="1800" b="1" dirty="0">
                <a:sym typeface="Wingdings" panose="05000000000000000000" pitchFamily="2" charset="2"/>
              </a:rPr>
              <a:t>内数据传输服务跑飞</a:t>
            </a:r>
            <a:endParaRPr lang="en-US" altLang="zh-CN" sz="1800" b="1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800" b="1" dirty="0">
                <a:sym typeface="Wingdings" panose="05000000000000000000" pitchFamily="2" charset="2"/>
              </a:rPr>
              <a:t>--</a:t>
            </a:r>
            <a:r>
              <a:rPr lang="zh-CN" altLang="en-US" sz="1800" b="1" dirty="0">
                <a:sym typeface="Wingdings" panose="05000000000000000000" pitchFamily="2" charset="2"/>
              </a:rPr>
              <a:t>中控降超导铁电流，</a:t>
            </a:r>
            <a:r>
              <a:rPr lang="zh-CN" altLang="en-US" sz="1800" b="1" dirty="0">
                <a:solidFill>
                  <a:srgbClr val="00B0F0"/>
                </a:solidFill>
                <a:sym typeface="Wingdings" panose="05000000000000000000" pitchFamily="2" charset="2"/>
              </a:rPr>
              <a:t>重启前端计算机机箱</a:t>
            </a:r>
            <a:r>
              <a:rPr lang="zh-CN" altLang="en-US" sz="1800" b="1" dirty="0">
                <a:sym typeface="Wingdings" panose="05000000000000000000" pitchFamily="2" charset="2"/>
              </a:rPr>
              <a:t>，界面恢复正常，并确认相关功能恢复正常后，中控恢复加电</a:t>
            </a:r>
            <a:endParaRPr lang="en-US" altLang="zh-CN" sz="1800" b="1" dirty="0"/>
          </a:p>
          <a:p>
            <a:pPr marL="457200" lvl="1" indent="0">
              <a:buNone/>
            </a:pP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21EBA66-20ED-42C8-854A-C4E90502ADDF}"/>
              </a:ext>
            </a:extLst>
          </p:cNvPr>
          <p:cNvSpPr txBox="1"/>
          <p:nvPr/>
        </p:nvSpPr>
        <p:spPr>
          <a:xfrm>
            <a:off x="755576" y="6347509"/>
            <a:ext cx="1779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异常上位机界面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3DE9BF4-CFE6-CFCC-5B7D-D048DE0DE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20973"/>
            <a:ext cx="2151606" cy="161307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34E7C08-D514-3643-42CB-7B2A9ECA0324}"/>
              </a:ext>
            </a:extLst>
          </p:cNvPr>
          <p:cNvSpPr txBox="1"/>
          <p:nvPr/>
        </p:nvSpPr>
        <p:spPr>
          <a:xfrm>
            <a:off x="4713048" y="6329615"/>
            <a:ext cx="1779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隧道内机箱状态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757397-8FA2-B6A8-7D11-11AFE40995D3}"/>
              </a:ext>
            </a:extLst>
          </p:cNvPr>
          <p:cNvSpPr txBox="1"/>
          <p:nvPr/>
        </p:nvSpPr>
        <p:spPr>
          <a:xfrm>
            <a:off x="6806559" y="6310255"/>
            <a:ext cx="1779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12</a:t>
            </a:r>
            <a:r>
              <a:rPr lang="zh-CN" altLang="en-US" sz="1600" dirty="0"/>
              <a:t>：</a:t>
            </a:r>
            <a:r>
              <a:rPr lang="en-US" altLang="zh-CN" sz="1600" dirty="0"/>
              <a:t>12</a:t>
            </a:r>
            <a:r>
              <a:rPr lang="zh-CN" altLang="en-US" sz="1600" dirty="0"/>
              <a:t>恢复正常</a:t>
            </a:r>
          </a:p>
        </p:txBody>
      </p:sp>
    </p:spTree>
    <p:extLst>
      <p:ext uri="{BB962C8B-B14F-4D97-AF65-F5344CB8AC3E}">
        <p14:creationId xmlns:p14="http://schemas.microsoft.com/office/powerpoint/2010/main" val="411402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558" y="44450"/>
            <a:ext cx="8043890" cy="955658"/>
          </a:xfrm>
        </p:spPr>
        <p:txBody>
          <a:bodyPr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第三台备用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超导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磁铁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研制进展</a:t>
            </a:r>
            <a:endParaRPr lang="zh-CN" altLang="en-US" dirty="0"/>
          </a:p>
        </p:txBody>
      </p:sp>
      <p:sp>
        <p:nvSpPr>
          <p:cNvPr id="5" name="灯片编号占位符 3"/>
          <p:cNvSpPr txBox="1">
            <a:spLocks noGrp="1" noChangeArrowheads="1"/>
          </p:cNvSpPr>
          <p:nvPr/>
        </p:nvSpPr>
        <p:spPr bwMode="auto">
          <a:xfrm>
            <a:off x="8172400" y="6362898"/>
            <a:ext cx="51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12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325467" y="1164240"/>
            <a:ext cx="8526906" cy="2048736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/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磁体主体包含</a:t>
            </a:r>
            <a:r>
              <a:rPr lang="en-US" altLang="zh-CN" sz="2000" dirty="0">
                <a:solidFill>
                  <a:schemeClr val="tx1"/>
                </a:solidFill>
              </a:rPr>
              <a:t>SCQ</a:t>
            </a:r>
            <a:r>
              <a:rPr lang="zh-CN" altLang="en-US" sz="2000" dirty="0">
                <a:solidFill>
                  <a:schemeClr val="tx1"/>
                </a:solidFill>
              </a:rPr>
              <a:t>线圈</a:t>
            </a:r>
            <a:r>
              <a:rPr lang="en-US" altLang="zh-CN" sz="2000" dirty="0">
                <a:solidFill>
                  <a:schemeClr val="tx1"/>
                </a:solidFill>
              </a:rPr>
              <a:t>+3</a:t>
            </a:r>
            <a:r>
              <a:rPr lang="zh-CN" altLang="en-US" sz="2000" dirty="0">
                <a:solidFill>
                  <a:schemeClr val="tx1"/>
                </a:solidFill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</a:rPr>
              <a:t>AS</a:t>
            </a:r>
            <a:r>
              <a:rPr lang="zh-CN" altLang="en-US" sz="2000" dirty="0">
                <a:solidFill>
                  <a:schemeClr val="tx1"/>
                </a:solidFill>
              </a:rPr>
              <a:t>线圈</a:t>
            </a:r>
            <a:r>
              <a:rPr lang="en-US" altLang="zh-CN" sz="2000" dirty="0">
                <a:solidFill>
                  <a:schemeClr val="tx1"/>
                </a:solidFill>
              </a:rPr>
              <a:t>+VDC</a:t>
            </a:r>
            <a:r>
              <a:rPr lang="zh-CN" altLang="en-US" sz="2000" dirty="0">
                <a:solidFill>
                  <a:schemeClr val="tx1"/>
                </a:solidFill>
              </a:rPr>
              <a:t>校正线圈。因杜瓦电流引线数量及承载电流限制，</a:t>
            </a:r>
            <a:r>
              <a:rPr lang="en-US" altLang="zh-CN" sz="2000" dirty="0">
                <a:solidFill>
                  <a:schemeClr val="tx1"/>
                </a:solidFill>
              </a:rPr>
              <a:t>AS</a:t>
            </a:r>
            <a:r>
              <a:rPr lang="zh-CN" altLang="en-US" sz="2000" dirty="0">
                <a:solidFill>
                  <a:schemeClr val="tx1"/>
                </a:solidFill>
              </a:rPr>
              <a:t>线圈、超导四极线圈分别进行低温垂测。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初步低温垂测时，</a:t>
            </a:r>
            <a:r>
              <a:rPr lang="en-US" altLang="zh-CN" sz="2000" dirty="0">
                <a:solidFill>
                  <a:schemeClr val="tx1"/>
                </a:solidFill>
              </a:rPr>
              <a:t>SCQ10</a:t>
            </a:r>
            <a:r>
              <a:rPr lang="zh-CN" altLang="en-US" sz="2000" dirty="0">
                <a:solidFill>
                  <a:schemeClr val="tx1"/>
                </a:solidFill>
              </a:rPr>
              <a:t>层线圈最大失超电流稳定在</a:t>
            </a:r>
            <a:r>
              <a:rPr lang="en-US" altLang="zh-CN" sz="2000" dirty="0">
                <a:solidFill>
                  <a:schemeClr val="tx1"/>
                </a:solidFill>
              </a:rPr>
              <a:t>413A</a:t>
            </a:r>
            <a:r>
              <a:rPr lang="zh-CN" altLang="en-US" sz="2000" dirty="0">
                <a:solidFill>
                  <a:schemeClr val="tx1"/>
                </a:solidFill>
              </a:rPr>
              <a:t>，无法进一步提高失超电流，失超位置在第</a:t>
            </a: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en-US" sz="2000" dirty="0">
                <a:solidFill>
                  <a:schemeClr val="tx1"/>
                </a:solidFill>
              </a:rPr>
              <a:t>层线圈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DCCB0F-CB5C-9463-436D-2FB915D1B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187" y="2875311"/>
            <a:ext cx="1449988" cy="193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968D47-2000-E177-901C-D0D08C242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06343"/>
            <a:ext cx="3024336" cy="21348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23463A-56DA-1D87-659C-A57D52EE3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75311"/>
            <a:ext cx="2782817" cy="2061815"/>
          </a:xfrm>
          <a:prstGeom prst="rect">
            <a:avLst/>
          </a:prstGeom>
        </p:spPr>
      </p:pic>
      <p:sp>
        <p:nvSpPr>
          <p:cNvPr id="13" name="内容占位符 16">
            <a:extLst>
              <a:ext uri="{FF2B5EF4-FFF2-40B4-BE49-F238E27FC236}">
                <a16:creationId xmlns:a16="http://schemas.microsoft.com/office/drawing/2014/main" id="{25656C52-4007-F691-D193-CC4D335F107D}"/>
              </a:ext>
            </a:extLst>
          </p:cNvPr>
          <p:cNvSpPr txBox="1">
            <a:spLocks/>
          </p:cNvSpPr>
          <p:nvPr/>
        </p:nvSpPr>
        <p:spPr bwMode="auto">
          <a:xfrm>
            <a:off x="325467" y="5049548"/>
            <a:ext cx="8526906" cy="82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dirty="0">
                <a:solidFill>
                  <a:schemeClr val="tx1"/>
                </a:solidFill>
              </a:rPr>
              <a:t> SCQ</a:t>
            </a:r>
            <a:r>
              <a:rPr lang="zh-CN" altLang="en-US" sz="2000" kern="0" dirty="0">
                <a:solidFill>
                  <a:schemeClr val="tx1"/>
                </a:solidFill>
              </a:rPr>
              <a:t>线圈采用新型的分层供电模式：</a:t>
            </a:r>
            <a:r>
              <a:rPr lang="en-US" altLang="zh-CN" sz="2000" kern="0" dirty="0">
                <a:solidFill>
                  <a:schemeClr val="tx1"/>
                </a:solidFill>
              </a:rPr>
              <a:t>1-2</a:t>
            </a:r>
            <a:r>
              <a:rPr lang="zh-CN" altLang="en-US" sz="2000" kern="0" dirty="0">
                <a:solidFill>
                  <a:schemeClr val="tx1"/>
                </a:solidFill>
              </a:rPr>
              <a:t>层串联</a:t>
            </a:r>
            <a:r>
              <a:rPr lang="en-US" altLang="zh-CN" sz="2000" kern="0" dirty="0">
                <a:solidFill>
                  <a:schemeClr val="tx1"/>
                </a:solidFill>
              </a:rPr>
              <a:t>(</a:t>
            </a:r>
            <a:r>
              <a:rPr lang="zh-CN" altLang="en-US" sz="2000" kern="0" dirty="0">
                <a:solidFill>
                  <a:schemeClr val="tx1"/>
                </a:solidFill>
              </a:rPr>
              <a:t>贡献部分磁场</a:t>
            </a:r>
            <a:r>
              <a:rPr lang="en-US" altLang="zh-CN" sz="2000" kern="0" dirty="0">
                <a:solidFill>
                  <a:schemeClr val="tx1"/>
                </a:solidFill>
              </a:rPr>
              <a:t>)</a:t>
            </a:r>
            <a:r>
              <a:rPr lang="zh-CN" altLang="en-US" sz="2000" kern="0" dirty="0">
                <a:solidFill>
                  <a:schemeClr val="tx1"/>
                </a:solidFill>
              </a:rPr>
              <a:t>、</a:t>
            </a:r>
            <a:r>
              <a:rPr lang="en-US" altLang="zh-CN" sz="2000" kern="0" dirty="0">
                <a:solidFill>
                  <a:schemeClr val="tx1"/>
                </a:solidFill>
              </a:rPr>
              <a:t>3-10</a:t>
            </a:r>
            <a:r>
              <a:rPr lang="zh-CN" altLang="en-US" sz="2000" kern="0" dirty="0">
                <a:solidFill>
                  <a:schemeClr val="tx1"/>
                </a:solidFill>
              </a:rPr>
              <a:t>层串联</a:t>
            </a:r>
            <a:r>
              <a:rPr lang="en-US" altLang="zh-CN" sz="2000" kern="0" dirty="0">
                <a:solidFill>
                  <a:schemeClr val="tx1"/>
                </a:solidFill>
              </a:rPr>
              <a:t>(</a:t>
            </a:r>
            <a:r>
              <a:rPr lang="zh-CN" altLang="en-US" sz="2000" kern="0" dirty="0">
                <a:solidFill>
                  <a:schemeClr val="tx1"/>
                </a:solidFill>
              </a:rPr>
              <a:t>贡献主要磁场）、分别独立供电</a:t>
            </a:r>
            <a:r>
              <a:rPr lang="en-US" altLang="zh-CN" sz="2000" kern="0" dirty="0">
                <a:solidFill>
                  <a:schemeClr val="tx1"/>
                </a:solidFill>
              </a:rPr>
              <a:t>, </a:t>
            </a:r>
            <a:r>
              <a:rPr lang="zh-CN" altLang="en-US" sz="2000" kern="0" dirty="0">
                <a:solidFill>
                  <a:schemeClr val="tx1"/>
                </a:solidFill>
              </a:rPr>
              <a:t>以提高励磁电流和磁场梯度。</a:t>
            </a:r>
          </a:p>
        </p:txBody>
      </p:sp>
    </p:spTree>
    <p:extLst>
      <p:ext uri="{BB962C8B-B14F-4D97-AF65-F5344CB8AC3E}">
        <p14:creationId xmlns:p14="http://schemas.microsoft.com/office/powerpoint/2010/main" val="1434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3F79-680E-D4F4-F398-B5A7238A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58E8F-E968-01AA-A222-255BB7EE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8043890" cy="955658"/>
          </a:xfrm>
        </p:spPr>
        <p:txBody>
          <a:bodyPr/>
          <a:lstStyle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第三台备用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超导磁铁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研制进展</a:t>
            </a:r>
            <a:endParaRPr lang="zh-CN" altLang="en-US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B3DF1225-9A1F-B5D7-EE99-91D244AEFE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172400" y="6362898"/>
            <a:ext cx="51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13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EA98AEE3-08BF-708F-46C4-3CFB38E2E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7" y="980728"/>
            <a:ext cx="8526906" cy="204873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 SCQ</a:t>
            </a:r>
            <a:r>
              <a:rPr lang="zh-CN" altLang="en-US" sz="2000" dirty="0">
                <a:solidFill>
                  <a:schemeClr val="tx1"/>
                </a:solidFill>
              </a:rPr>
              <a:t>分层供电方案垂测结果：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00050" lvl="1" indent="0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SCQ3-10</a:t>
            </a:r>
            <a:r>
              <a:rPr lang="zh-CN" altLang="en-US" sz="2000" dirty="0">
                <a:solidFill>
                  <a:schemeClr val="tx1"/>
                </a:solidFill>
              </a:rPr>
              <a:t>层线圈和</a:t>
            </a:r>
            <a:r>
              <a:rPr lang="en-US" altLang="zh-CN" sz="2000" dirty="0">
                <a:solidFill>
                  <a:schemeClr val="tx1"/>
                </a:solidFill>
              </a:rPr>
              <a:t>1-2</a:t>
            </a:r>
            <a:r>
              <a:rPr lang="zh-CN" altLang="en-US" sz="2000" dirty="0">
                <a:solidFill>
                  <a:schemeClr val="tx1"/>
                </a:solidFill>
              </a:rPr>
              <a:t>层线圈单独加电，最高励磁电流均达到</a:t>
            </a:r>
            <a:r>
              <a:rPr lang="en-US" altLang="zh-CN" sz="2000" dirty="0">
                <a:solidFill>
                  <a:schemeClr val="tx1"/>
                </a:solidFill>
              </a:rPr>
              <a:t>660A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00050" lvl="1" indent="0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 SCQ</a:t>
            </a:r>
            <a:r>
              <a:rPr lang="zh-CN" altLang="en-US" sz="2000" dirty="0">
                <a:solidFill>
                  <a:schemeClr val="tx1"/>
                </a:solidFill>
              </a:rPr>
              <a:t>联合励磁时，</a:t>
            </a:r>
            <a:r>
              <a:rPr lang="en-US" altLang="zh-CN" sz="2000" dirty="0">
                <a:solidFill>
                  <a:schemeClr val="tx1"/>
                </a:solidFill>
              </a:rPr>
              <a:t>SCQ1-2</a:t>
            </a:r>
            <a:r>
              <a:rPr lang="zh-CN" altLang="en-US" sz="2000" dirty="0">
                <a:solidFill>
                  <a:schemeClr val="tx1"/>
                </a:solidFill>
              </a:rPr>
              <a:t>层线圈和</a:t>
            </a:r>
            <a:r>
              <a:rPr lang="en-US" altLang="zh-CN" sz="2000" dirty="0">
                <a:solidFill>
                  <a:schemeClr val="tx1"/>
                </a:solidFill>
              </a:rPr>
              <a:t>SCQ 3-10</a:t>
            </a:r>
            <a:r>
              <a:rPr lang="zh-CN" altLang="en-US" sz="2000" dirty="0">
                <a:solidFill>
                  <a:schemeClr val="tx1"/>
                </a:solidFill>
              </a:rPr>
              <a:t>层线圈互为背景场，线圈临界电流会相应下降。在</a:t>
            </a:r>
            <a:r>
              <a:rPr lang="en-US" altLang="zh-CN" sz="2000" dirty="0">
                <a:solidFill>
                  <a:schemeClr val="tx1"/>
                </a:solidFill>
              </a:rPr>
              <a:t>SCQ 3-10</a:t>
            </a:r>
            <a:r>
              <a:rPr lang="zh-CN" altLang="en-US" sz="2000" dirty="0">
                <a:solidFill>
                  <a:schemeClr val="tx1"/>
                </a:solidFill>
              </a:rPr>
              <a:t>层线圈</a:t>
            </a:r>
            <a:r>
              <a:rPr lang="en-US" altLang="zh-CN" sz="2000" dirty="0">
                <a:solidFill>
                  <a:schemeClr val="tx1"/>
                </a:solidFill>
              </a:rPr>
              <a:t>580A</a:t>
            </a:r>
            <a:r>
              <a:rPr lang="zh-CN" altLang="en-US" sz="2000" dirty="0">
                <a:solidFill>
                  <a:schemeClr val="tx1"/>
                </a:solidFill>
              </a:rPr>
              <a:t>电流的强背景磁场下，</a:t>
            </a:r>
            <a:r>
              <a:rPr lang="en-US" altLang="zh-CN" sz="2000" dirty="0">
                <a:solidFill>
                  <a:schemeClr val="tx1"/>
                </a:solidFill>
              </a:rPr>
              <a:t>SCQ 1-2</a:t>
            </a:r>
            <a:r>
              <a:rPr lang="zh-CN" altLang="en-US" sz="2000" dirty="0">
                <a:solidFill>
                  <a:schemeClr val="tx1"/>
                </a:solidFill>
              </a:rPr>
              <a:t>层线圈失超</a:t>
            </a: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en-US" sz="2000" dirty="0">
                <a:solidFill>
                  <a:schemeClr val="tx1"/>
                </a:solidFill>
              </a:rPr>
              <a:t>次，失超电流均为</a:t>
            </a:r>
            <a:r>
              <a:rPr lang="en-US" altLang="zh-CN" sz="2000" dirty="0">
                <a:solidFill>
                  <a:schemeClr val="tx1"/>
                </a:solidFill>
              </a:rPr>
              <a:t>342A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00050" lvl="1" indent="0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 1-2</a:t>
            </a:r>
            <a:r>
              <a:rPr lang="zh-CN" altLang="en-US" sz="2000" dirty="0">
                <a:solidFill>
                  <a:schemeClr val="tx1"/>
                </a:solidFill>
              </a:rPr>
              <a:t>层和</a:t>
            </a:r>
            <a:r>
              <a:rPr lang="en-US" altLang="zh-CN" sz="2000" dirty="0">
                <a:solidFill>
                  <a:schemeClr val="tx1"/>
                </a:solidFill>
              </a:rPr>
              <a:t>3-10</a:t>
            </a:r>
            <a:r>
              <a:rPr lang="zh-CN" altLang="en-US" sz="2000" dirty="0">
                <a:solidFill>
                  <a:schemeClr val="tx1"/>
                </a:solidFill>
              </a:rPr>
              <a:t>层不同电流组合下</a:t>
            </a:r>
            <a:r>
              <a:rPr lang="en-US" altLang="zh-CN" sz="2000" dirty="0">
                <a:solidFill>
                  <a:schemeClr val="tx1"/>
                </a:solidFill>
              </a:rPr>
              <a:t>,</a:t>
            </a:r>
            <a:r>
              <a:rPr lang="zh-CN" altLang="en-US" sz="2000" dirty="0">
                <a:solidFill>
                  <a:schemeClr val="tx1"/>
                </a:solidFill>
              </a:rPr>
              <a:t> 稳定励磁半小时以上，对应磁场梯度均超过</a:t>
            </a:r>
            <a:r>
              <a:rPr lang="en-US" altLang="zh-CN" sz="2000" dirty="0">
                <a:solidFill>
                  <a:schemeClr val="tx1"/>
                </a:solidFill>
              </a:rPr>
              <a:t>22T/m</a:t>
            </a:r>
            <a:r>
              <a:rPr lang="zh-CN" altLang="en-US" sz="2000" dirty="0">
                <a:solidFill>
                  <a:schemeClr val="tx1"/>
                </a:solidFill>
              </a:rPr>
              <a:t>，最高磁场梯度达到</a:t>
            </a:r>
            <a:r>
              <a:rPr lang="en-US" altLang="zh-CN" sz="2000" dirty="0">
                <a:solidFill>
                  <a:schemeClr val="tx1"/>
                </a:solidFill>
              </a:rPr>
              <a:t>27.8T/m</a:t>
            </a:r>
            <a:r>
              <a:rPr lang="zh-CN" altLang="en-US" sz="2000" dirty="0">
                <a:solidFill>
                  <a:schemeClr val="tx1"/>
                </a:solidFill>
              </a:rPr>
              <a:t>。磁场性能满足要求。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00050" lvl="1" indent="0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 SCQ1-2</a:t>
            </a:r>
            <a:r>
              <a:rPr lang="zh-CN" altLang="en-US" sz="2000" dirty="0">
                <a:solidFill>
                  <a:schemeClr val="tx1"/>
                </a:solidFill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</a:rPr>
              <a:t>SCQ3-10</a:t>
            </a:r>
            <a:r>
              <a:rPr lang="zh-CN" altLang="en-US" sz="2000" dirty="0">
                <a:solidFill>
                  <a:schemeClr val="tx1"/>
                </a:solidFill>
              </a:rPr>
              <a:t>两线圈之间互感现象复杂、失超后电流出现反冲现象，风险需要进一步评估。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00050" lvl="1" indent="0" algn="just">
              <a:spcBef>
                <a:spcPct val="0"/>
              </a:spcBef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42C549-4948-E0C7-A544-87E2C9F4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49" y="4725144"/>
            <a:ext cx="3203905" cy="18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2581433"/>
            <a:ext cx="5554960" cy="2071703"/>
          </a:xfrm>
        </p:spPr>
        <p:txBody>
          <a:bodyPr/>
          <a:lstStyle/>
          <a:p>
            <a:pPr marL="0" lvl="0" indent="0" algn="ctr">
              <a:buNone/>
            </a:pPr>
            <a:r>
              <a:rPr lang="zh-CN" altLang="en-US" sz="8000" b="1" i="1" kern="1200" dirty="0">
                <a:solidFill>
                  <a:srgbClr val="C00000"/>
                </a:solidFill>
                <a:latin typeface="Calibri"/>
                <a:ea typeface="宋体" panose="02010600030101010101" pitchFamily="2" charset="-122"/>
              </a:rPr>
              <a:t>谢谢</a:t>
            </a:r>
          </a:p>
          <a:p>
            <a:pPr algn="ctr"/>
            <a:endParaRPr lang="zh-CN" altLang="en-US" sz="80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066482" y="2656906"/>
            <a:ext cx="2805113" cy="1174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8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65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380" y="1556792"/>
            <a:ext cx="7802052" cy="223224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BII-U</a:t>
            </a:r>
            <a:r>
              <a:rPr lang="zh-CN" altLang="en-US" dirty="0"/>
              <a:t>对撞区超导磁铁研制、测试及安装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/>
              <a:t>2025</a:t>
            </a:r>
            <a:r>
              <a:rPr lang="zh-CN" altLang="en-US" dirty="0"/>
              <a:t>年度超导磁铁及失超保护系统运行情况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备用超导磁体的研制进展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dirty="0"/>
              <a:t>主要内容</a:t>
            </a:r>
            <a:endParaRPr lang="zh-CN" altLang="en-US" dirty="0"/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0B5C818C-09B4-1169-157E-2FED534395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77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3F1D0-7B87-F6AA-7E4C-D317031FA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9D54E-52F2-2964-707B-98CCD38E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7827866" cy="955658"/>
          </a:xfrm>
        </p:spPr>
        <p:txBody>
          <a:bodyPr/>
          <a:lstStyle/>
          <a:p>
            <a:pPr algn="ctr"/>
            <a:r>
              <a:rPr lang="en-US" altLang="zh-CN" sz="3200" dirty="0"/>
              <a:t>BEPCII-U</a:t>
            </a:r>
            <a:r>
              <a:rPr lang="zh-CN" altLang="en-US" sz="3200" dirty="0"/>
              <a:t>对撞区超导磁铁研制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157A23-84CD-4604-8BEF-09C27F306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53" y="4300398"/>
            <a:ext cx="2162331" cy="17223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A2C68DB-8D33-F7C5-9833-7C5B890E7F0B}"/>
              </a:ext>
            </a:extLst>
          </p:cNvPr>
          <p:cNvSpPr txBox="1"/>
          <p:nvPr/>
        </p:nvSpPr>
        <p:spPr>
          <a:xfrm>
            <a:off x="4010473" y="6084343"/>
            <a:ext cx="163217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kern="0">
                <a:solidFill>
                  <a:srgbClr val="002060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蛇形</a:t>
            </a:r>
            <a:r>
              <a:rPr lang="en-US" altLang="zh-CN" dirty="0"/>
              <a:t>SCQ</a:t>
            </a:r>
            <a:r>
              <a:rPr lang="zh-CN" altLang="en-US" dirty="0"/>
              <a:t>四极线圈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BDC980-C879-DC7E-DCEE-2AB76DE1848C}"/>
              </a:ext>
            </a:extLst>
          </p:cNvPr>
          <p:cNvSpPr txBox="1"/>
          <p:nvPr/>
        </p:nvSpPr>
        <p:spPr>
          <a:xfrm>
            <a:off x="6486221" y="6084343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kern="0">
                <a:solidFill>
                  <a:srgbClr val="002060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AS</a:t>
            </a:r>
            <a:r>
              <a:rPr lang="zh-CN" altLang="en-US" dirty="0"/>
              <a:t>反螺线管线圈绕制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51BFAEE9-35E2-0B12-989C-01965B91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dirty="0"/>
              <a:t>2</a:t>
            </a:r>
            <a:r>
              <a:rPr lang="zh-CN" altLang="en-US" sz="2200" dirty="0"/>
              <a:t>台组合型超导多极磁体：</a:t>
            </a:r>
            <a:r>
              <a:rPr lang="en-US" altLang="zh-CN" sz="2200" dirty="0"/>
              <a:t>BII-U</a:t>
            </a:r>
            <a:r>
              <a:rPr lang="zh-CN" altLang="en-US" sz="2200" dirty="0"/>
              <a:t>高亮度对撞，能量升级</a:t>
            </a:r>
            <a:endParaRPr lang="en-US" altLang="zh-CN" sz="2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p"/>
              <a:defRPr/>
            </a:pPr>
            <a:r>
              <a:rPr lang="zh-CN" altLang="en-US" sz="2000" dirty="0">
                <a:solidFill>
                  <a:schemeClr val="tx1"/>
                </a:solidFill>
              </a:rPr>
              <a:t>由</a:t>
            </a:r>
            <a:r>
              <a:rPr lang="en-US" altLang="zh-CN" sz="2000" dirty="0">
                <a:solidFill>
                  <a:schemeClr val="tx1"/>
                </a:solidFill>
              </a:rPr>
              <a:t>SCQ</a:t>
            </a:r>
            <a:r>
              <a:rPr lang="zh-CN" altLang="en-US" sz="2000" dirty="0">
                <a:solidFill>
                  <a:schemeClr val="tx1"/>
                </a:solidFill>
              </a:rPr>
              <a:t>超导四极线圈和三个</a:t>
            </a:r>
            <a:r>
              <a:rPr lang="en-US" altLang="zh-CN" sz="2000" dirty="0">
                <a:solidFill>
                  <a:schemeClr val="tx1"/>
                </a:solidFill>
              </a:rPr>
              <a:t>AS</a:t>
            </a:r>
            <a:r>
              <a:rPr lang="zh-CN" altLang="en-US" sz="2000" dirty="0">
                <a:solidFill>
                  <a:schemeClr val="tx1"/>
                </a:solidFill>
              </a:rPr>
              <a:t>反抵螺线管线圈组合而成，对束流进行最终聚焦，同时抵消谱仪螺线管磁场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难点：</a:t>
            </a:r>
            <a:endParaRPr lang="en-US" altLang="zh-CN" sz="2400" dirty="0"/>
          </a:p>
          <a:p>
            <a:pPr lvl="1"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chemeClr val="tx1"/>
                </a:solidFill>
              </a:rPr>
              <a:t>SCQ</a:t>
            </a:r>
            <a:r>
              <a:rPr lang="zh-CN" altLang="en-US" sz="2000" dirty="0">
                <a:solidFill>
                  <a:schemeClr val="tx1"/>
                </a:solidFill>
              </a:rPr>
              <a:t>梯度高：相比</a:t>
            </a:r>
            <a:r>
              <a:rPr lang="en-US" altLang="zh-CN" sz="2000" dirty="0">
                <a:solidFill>
                  <a:schemeClr val="tx1"/>
                </a:solidFill>
              </a:rPr>
              <a:t>BEPCII</a:t>
            </a:r>
            <a:r>
              <a:rPr lang="zh-CN" altLang="en-US" sz="2000" dirty="0">
                <a:solidFill>
                  <a:schemeClr val="tx1"/>
                </a:solidFill>
              </a:rPr>
              <a:t>，磁场梯度提高</a:t>
            </a:r>
            <a:r>
              <a:rPr lang="en-US" altLang="zh-CN" sz="2000" dirty="0">
                <a:solidFill>
                  <a:schemeClr val="tx1"/>
                </a:solidFill>
              </a:rPr>
              <a:t>1/3</a:t>
            </a:r>
            <a:r>
              <a:rPr lang="zh-CN" altLang="en-US" sz="2000" dirty="0">
                <a:solidFill>
                  <a:schemeClr val="tx1"/>
                </a:solidFill>
              </a:rPr>
              <a:t>，达到</a:t>
            </a:r>
            <a:r>
              <a:rPr lang="en-US" altLang="zh-CN" sz="2000" dirty="0">
                <a:solidFill>
                  <a:schemeClr val="tx1"/>
                </a:solidFill>
              </a:rPr>
              <a:t>25T/m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chemeClr val="tx1"/>
                </a:solidFill>
              </a:rPr>
              <a:t>10</a:t>
            </a:r>
            <a:r>
              <a:rPr lang="zh-CN" altLang="en-US" sz="2000" dirty="0">
                <a:solidFill>
                  <a:schemeClr val="tx1"/>
                </a:solidFill>
              </a:rPr>
              <a:t>层蛇形绕线工艺：圆柱表面，绕线</a:t>
            </a:r>
            <a:r>
              <a:rPr lang="en-US" altLang="zh-CN" sz="2000" dirty="0">
                <a:solidFill>
                  <a:schemeClr val="tx1"/>
                </a:solidFill>
              </a:rPr>
              <a:t>+</a:t>
            </a:r>
            <a:r>
              <a:rPr lang="zh-CN" altLang="en-US" sz="2000" dirty="0">
                <a:solidFill>
                  <a:schemeClr val="tx1"/>
                </a:solidFill>
              </a:rPr>
              <a:t>粘接固定，环氧固化，常温测磁，谐波动态补偿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5CAF97B-FFD1-28B6-38BA-0EFBC6F70D37}"/>
              </a:ext>
            </a:extLst>
          </p:cNvPr>
          <p:cNvSpPr/>
          <p:nvPr/>
        </p:nvSpPr>
        <p:spPr>
          <a:xfrm>
            <a:off x="37698" y="1700808"/>
            <a:ext cx="8649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6156EB-A173-588E-8750-13A2D52E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73334"/>
            <a:ext cx="3177823" cy="18510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44E9AB8-D486-3A19-B79B-16030A02EE5A}"/>
              </a:ext>
            </a:extLst>
          </p:cNvPr>
          <p:cNvSpPr txBox="1"/>
          <p:nvPr/>
        </p:nvSpPr>
        <p:spPr>
          <a:xfrm>
            <a:off x="1187462" y="6092240"/>
            <a:ext cx="1485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zh-CN" altLang="en-US" sz="1400" kern="0" dirty="0">
                <a:solidFill>
                  <a:srgbClr val="002060"/>
                </a:solidFill>
                <a:latin typeface="微软雅黑" panose="020B0503020204020204" pitchFamily="34" charset="-122"/>
              </a:rPr>
              <a:t>纵向截面图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9872DC64-CDC0-DF62-CF00-C7D9166C42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3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89A1C6-833F-1844-F4B9-B9C7503A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4293096"/>
            <a:ext cx="2567062" cy="1722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35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E02F2-E134-67DD-4B1A-EF577BB03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DA32B-8DCD-6EAA-36D3-55D97D4F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7827866" cy="955658"/>
          </a:xfrm>
        </p:spPr>
        <p:txBody>
          <a:bodyPr/>
          <a:lstStyle/>
          <a:p>
            <a:pPr algn="ctr"/>
            <a:r>
              <a:rPr lang="zh-CN" altLang="en-US" sz="3200" dirty="0"/>
              <a:t>对撞区超导磁铁测试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0E8E4A-7439-CF21-96E3-BDC47EA9DA28}"/>
              </a:ext>
            </a:extLst>
          </p:cNvPr>
          <p:cNvSpPr/>
          <p:nvPr/>
        </p:nvSpPr>
        <p:spPr>
          <a:xfrm>
            <a:off x="37698" y="1700808"/>
            <a:ext cx="8649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B2D9F9F4-5AB7-340F-0C72-38B5C99E78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4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79511" y="1123512"/>
            <a:ext cx="8850179" cy="1449097"/>
          </a:xfrm>
        </p:spPr>
        <p:txBody>
          <a:bodyPr/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/>
              <a:t>超导厅</a:t>
            </a:r>
            <a:r>
              <a:rPr lang="en-US" altLang="zh-CN" sz="2200" dirty="0"/>
              <a:t>4.2K</a:t>
            </a:r>
            <a:r>
              <a:rPr lang="zh-CN" altLang="en-US" sz="2200" dirty="0"/>
              <a:t>垂直测试</a:t>
            </a:r>
            <a:r>
              <a:rPr lang="en-US" altLang="zh-CN" sz="2200" dirty="0"/>
              <a:t>+</a:t>
            </a:r>
            <a:r>
              <a:rPr lang="zh-CN" altLang="en-US" sz="2200" dirty="0"/>
              <a:t>谱仪南厅水平测试（</a:t>
            </a:r>
            <a:r>
              <a:rPr lang="en-US" altLang="zh-CN" sz="2200" dirty="0"/>
              <a:t>2024</a:t>
            </a:r>
            <a:r>
              <a:rPr lang="zh-CN" altLang="en-US" sz="2200" dirty="0"/>
              <a:t>年</a:t>
            </a:r>
            <a:r>
              <a:rPr lang="en-US" altLang="zh-CN" sz="2200" dirty="0"/>
              <a:t>11</a:t>
            </a:r>
            <a:r>
              <a:rPr lang="zh-CN" altLang="en-US" sz="2200" dirty="0"/>
              <a:t>月底）：失超老练、磁场测量、性能达标</a:t>
            </a:r>
            <a:endParaRPr lang="en-US" altLang="zh-CN" sz="2200" dirty="0"/>
          </a:p>
          <a:p>
            <a:pPr lvl="1"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chemeClr val="tx1"/>
                </a:solidFill>
              </a:rPr>
              <a:t>SCQ</a:t>
            </a:r>
            <a:r>
              <a:rPr lang="zh-CN" altLang="en-US" sz="2000" dirty="0">
                <a:solidFill>
                  <a:schemeClr val="tx1"/>
                </a:solidFill>
              </a:rPr>
              <a:t>线圈</a:t>
            </a:r>
            <a:r>
              <a:rPr lang="en-US" altLang="zh-CN" sz="2000" dirty="0">
                <a:solidFill>
                  <a:schemeClr val="tx1"/>
                </a:solidFill>
              </a:rPr>
              <a:t>530A@2.8GeV</a:t>
            </a:r>
            <a:r>
              <a:rPr lang="zh-CN" altLang="en-US" sz="2000" dirty="0">
                <a:solidFill>
                  <a:schemeClr val="tx1"/>
                </a:solidFill>
              </a:rPr>
              <a:t>，烤机</a:t>
            </a:r>
            <a:r>
              <a:rPr lang="en-US" altLang="zh-CN" sz="2000" dirty="0">
                <a:solidFill>
                  <a:schemeClr val="tx1"/>
                </a:solidFill>
              </a:rPr>
              <a:t>SCQ@560A/630A+AS@1130A</a:t>
            </a:r>
            <a:endParaRPr lang="en-US" altLang="zh-CN" sz="2000" dirty="0"/>
          </a:p>
          <a:p>
            <a:pPr>
              <a:lnSpc>
                <a:spcPct val="130000"/>
              </a:lnSpc>
            </a:pP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60" y="4797152"/>
            <a:ext cx="1919359" cy="14573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01198" y="6289575"/>
            <a:ext cx="1501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kern="0" dirty="0">
                <a:solidFill>
                  <a:srgbClr val="002060"/>
                </a:solidFill>
                <a:latin typeface="微软雅黑" panose="020B0503020204020204" pitchFamily="34" charset="-122"/>
              </a:rPr>
              <a:t>水平测试</a:t>
            </a:r>
          </a:p>
        </p:txBody>
      </p:sp>
      <p:sp>
        <p:nvSpPr>
          <p:cNvPr id="18" name="文本框 989189">
            <a:extLst>
              <a:ext uri="{FF2B5EF4-FFF2-40B4-BE49-F238E27FC236}">
                <a16:creationId xmlns:a16="http://schemas.microsoft.com/office/drawing/2014/main" id="{FFB99A31-9AF0-6726-2153-F1A16627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38" y="4509120"/>
            <a:ext cx="1501924" cy="29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61" tIns="45979" rIns="91961" bIns="45979">
            <a:spAutoFit/>
          </a:bodyPr>
          <a:lstStyle/>
          <a:p>
            <a:pPr>
              <a:buSzTx/>
            </a:pPr>
            <a:r>
              <a:rPr lang="zh-CN" altLang="en-US" sz="1300" dirty="0">
                <a:effectLst/>
              </a:rPr>
              <a:t>垂直测试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565A20-116A-954A-0037-489DA6E4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3095625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989189">
            <a:extLst>
              <a:ext uri="{FF2B5EF4-FFF2-40B4-BE49-F238E27FC236}">
                <a16:creationId xmlns:a16="http://schemas.microsoft.com/office/drawing/2014/main" id="{FF58A435-BEF5-8DA3-1D2E-6CF78B1D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00" y="6381328"/>
            <a:ext cx="2881313" cy="29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8" tIns="45998" rIns="91998" bIns="45998">
            <a:spAutoFit/>
          </a:bodyPr>
          <a:lstStyle>
            <a:defPPr>
              <a:defRPr lang="en-US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buSzTx/>
            </a:pPr>
            <a:r>
              <a:rPr lang="en-US" altLang="zh-CN" sz="1200" dirty="0">
                <a:effectLst/>
              </a:rPr>
              <a:t>AS@1180A+SCQ@630A</a:t>
            </a:r>
            <a:r>
              <a:rPr lang="zh-CN" altLang="en-US" sz="1200" dirty="0">
                <a:effectLst/>
              </a:rPr>
              <a:t>联合烤机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0570A2B-890E-F4CA-0316-BD03777CFE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60" y="2503691"/>
            <a:ext cx="3940344" cy="21860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66FCD9C-0CC1-75E6-E33D-82E2B0BEDA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1" y="2838226"/>
            <a:ext cx="3115892" cy="3844894"/>
          </a:xfrm>
          <a:prstGeom prst="rect">
            <a:avLst/>
          </a:prstGeom>
        </p:spPr>
      </p:pic>
      <p:pic>
        <p:nvPicPr>
          <p:cNvPr id="17" name="Picture 36">
            <a:extLst>
              <a:ext uri="{FF2B5EF4-FFF2-40B4-BE49-F238E27FC236}">
                <a16:creationId xmlns:a16="http://schemas.microsoft.com/office/drawing/2014/main" id="{0042F98E-BB5E-5F84-69AB-121C5C7B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47" y="2996952"/>
            <a:ext cx="1994483" cy="14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3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05AC0-74FF-033B-1164-07A162B89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EB371-9FFF-3CCA-0546-73337241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7827866" cy="955658"/>
          </a:xfrm>
        </p:spPr>
        <p:txBody>
          <a:bodyPr/>
          <a:lstStyle/>
          <a:p>
            <a:pPr algn="ctr"/>
            <a:r>
              <a:rPr lang="zh-CN" altLang="en-US" sz="3200" dirty="0"/>
              <a:t>对撞区超导磁铁失超保护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8152029-C3A5-C33C-45B1-1CBAC6871508}"/>
              </a:ext>
            </a:extLst>
          </p:cNvPr>
          <p:cNvSpPr/>
          <p:nvPr/>
        </p:nvSpPr>
        <p:spPr>
          <a:xfrm>
            <a:off x="37698" y="1700808"/>
            <a:ext cx="8649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D4F70451-13A9-A1FB-606C-7C2879D7B8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5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D408B5C-0A76-E970-7AF6-0C5E10F34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0" y="1052736"/>
            <a:ext cx="8658426" cy="2073367"/>
          </a:xfrm>
        </p:spPr>
        <p:txBody>
          <a:bodyPr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chemeClr val="tx1"/>
                </a:solidFill>
              </a:rPr>
              <a:t>外部泄能电阻的主动保护方式</a:t>
            </a:r>
            <a:endParaRPr lang="en-US" altLang="zh-CN" sz="2200" dirty="0">
              <a:solidFill>
                <a:schemeClr val="tx1"/>
              </a:solidFill>
            </a:endParaRP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</a:rPr>
              <a:t>线圈数量多，结构紧凑、储能高，超导线材细，铜超比小</a:t>
            </a:r>
            <a:endParaRPr lang="en-US" altLang="zh-CN" sz="2000" dirty="0"/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</a:rPr>
              <a:t>失超模拟主要针对最危险的</a:t>
            </a:r>
            <a:r>
              <a:rPr lang="en-US" altLang="zh-CN" sz="2000" dirty="0">
                <a:solidFill>
                  <a:schemeClr val="tx1"/>
                </a:solidFill>
              </a:rPr>
              <a:t>10</a:t>
            </a:r>
            <a:r>
              <a:rPr lang="zh-CN" altLang="en-US" sz="2000" dirty="0">
                <a:solidFill>
                  <a:schemeClr val="tx1"/>
                </a:solidFill>
              </a:rPr>
              <a:t>层</a:t>
            </a:r>
            <a:r>
              <a:rPr lang="en-US" altLang="zh-CN" sz="2000" dirty="0">
                <a:solidFill>
                  <a:schemeClr val="tx1"/>
                </a:solidFill>
              </a:rPr>
              <a:t>SCQ</a:t>
            </a:r>
            <a:r>
              <a:rPr lang="zh-CN" altLang="en-US" sz="2000" dirty="0">
                <a:solidFill>
                  <a:schemeClr val="tx1"/>
                </a:solidFill>
              </a:rPr>
              <a:t>线圈，</a:t>
            </a:r>
            <a:r>
              <a:rPr lang="en-US" altLang="zh-CN" sz="2000" dirty="0">
                <a:solidFill>
                  <a:schemeClr val="tx1"/>
                </a:solidFill>
              </a:rPr>
              <a:t>SCQ@700A</a:t>
            </a:r>
            <a:r>
              <a:rPr lang="zh-CN" altLang="en-US" sz="2000" dirty="0">
                <a:solidFill>
                  <a:schemeClr val="tx1"/>
                </a:solidFill>
              </a:rPr>
              <a:t>、泄能电阻</a:t>
            </a:r>
            <a:r>
              <a:rPr lang="en-US" altLang="zh-CN" sz="2000" dirty="0">
                <a:solidFill>
                  <a:schemeClr val="tx1"/>
                </a:solidFill>
              </a:rPr>
              <a:t>Rd=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1.2Ω</a:t>
            </a:r>
            <a:r>
              <a:rPr lang="zh-CN" altLang="en-US" sz="2000" dirty="0">
                <a:solidFill>
                  <a:schemeClr val="tx1"/>
                </a:solidFill>
              </a:rPr>
              <a:t>，失超保护电路的动作延迟时间</a:t>
            </a:r>
            <a:r>
              <a:rPr lang="en-US" altLang="zh-CN" sz="2000" dirty="0" err="1">
                <a:solidFill>
                  <a:schemeClr val="tx1"/>
                </a:solidFill>
              </a:rPr>
              <a:t>tp</a:t>
            </a:r>
            <a:r>
              <a:rPr lang="en-US" altLang="zh-CN" sz="2000" dirty="0">
                <a:solidFill>
                  <a:schemeClr val="tx1"/>
                </a:solidFill>
              </a:rPr>
              <a:t>=40ms</a:t>
            </a:r>
            <a:r>
              <a:rPr lang="zh-CN" altLang="en-US" sz="2000" dirty="0">
                <a:solidFill>
                  <a:schemeClr val="tx1"/>
                </a:solidFill>
              </a:rPr>
              <a:t>时，热点温度约为</a:t>
            </a:r>
            <a:r>
              <a:rPr lang="en-US" altLang="zh-CN" sz="2000" dirty="0">
                <a:solidFill>
                  <a:schemeClr val="tx1"/>
                </a:solidFill>
              </a:rPr>
              <a:t>381K</a:t>
            </a:r>
            <a:r>
              <a:rPr lang="zh-CN" altLang="en-US" sz="2000" dirty="0">
                <a:solidFill>
                  <a:schemeClr val="tx1"/>
                </a:solidFill>
              </a:rPr>
              <a:t>，失超端电压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840V</a:t>
            </a: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</a:rPr>
              <a:t>泄能保护单元集成在超导电源中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5C6516-6008-8C0D-5B80-EE49F906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237" y="5526301"/>
            <a:ext cx="1851202" cy="8875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BA4039-D7CE-8E89-E7BF-5EA6E431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49" y="3533098"/>
            <a:ext cx="4235999" cy="249329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73B3F05-FEE1-C784-D5BF-AEA0E855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16" y="5713026"/>
            <a:ext cx="1008112" cy="5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graphicFrame>
        <p:nvGraphicFramePr>
          <p:cNvPr id="14" name="对象 25663">
            <a:extLst>
              <a:ext uri="{FF2B5EF4-FFF2-40B4-BE49-F238E27FC236}">
                <a16:creationId xmlns:a16="http://schemas.microsoft.com/office/drawing/2014/main" id="{E8EF6BD4-F816-B896-E951-5C876A8BA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51692"/>
              </p:ext>
            </p:extLst>
          </p:nvPr>
        </p:nvGraphicFramePr>
        <p:xfrm>
          <a:off x="755576" y="4216005"/>
          <a:ext cx="2984307" cy="32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111500" imgH="393700" progId="Equation.DSMT4">
                  <p:embed/>
                </p:oleObj>
              </mc:Choice>
              <mc:Fallback>
                <p:oleObj r:id="rId5" imgW="3111500" imgH="393700" progId="Equation.DSMT4">
                  <p:embed/>
                  <p:pic>
                    <p:nvPicPr>
                      <p:cNvPr id="7" name="对象 25663">
                        <a:extLst>
                          <a:ext uri="{FF2B5EF4-FFF2-40B4-BE49-F238E27FC236}">
                            <a16:creationId xmlns:a16="http://schemas.microsoft.com/office/drawing/2014/main" id="{E8EF6BD4-F816-B896-E951-5C876A8BA7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16005"/>
                        <a:ext cx="2984307" cy="327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25666">
            <a:extLst>
              <a:ext uri="{FF2B5EF4-FFF2-40B4-BE49-F238E27FC236}">
                <a16:creationId xmlns:a16="http://schemas.microsoft.com/office/drawing/2014/main" id="{9DBCF752-989B-221F-0835-BAA8CA93C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3648"/>
              </p:ext>
            </p:extLst>
          </p:nvPr>
        </p:nvGraphicFramePr>
        <p:xfrm>
          <a:off x="920236" y="5011227"/>
          <a:ext cx="2379800" cy="38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44440" imgH="393480" progId="Equation.DSMT4">
                  <p:embed/>
                </p:oleObj>
              </mc:Choice>
              <mc:Fallback>
                <p:oleObj name="Equation" r:id="rId7" imgW="2044440" imgH="393480" progId="Equation.DSMT4">
                  <p:embed/>
                  <p:pic>
                    <p:nvPicPr>
                      <p:cNvPr id="9" name="对象 25666">
                        <a:extLst>
                          <a:ext uri="{FF2B5EF4-FFF2-40B4-BE49-F238E27FC236}">
                            <a16:creationId xmlns:a16="http://schemas.microsoft.com/office/drawing/2014/main" id="{9DBCF752-989B-221F-0835-BAA8CA93C36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36" y="5011227"/>
                        <a:ext cx="2379800" cy="38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49C5D789-0EDB-E62D-B1D7-41B2F6DC20AE}"/>
              </a:ext>
            </a:extLst>
          </p:cNvPr>
          <p:cNvSpPr txBox="1"/>
          <p:nvPr/>
        </p:nvSpPr>
        <p:spPr>
          <a:xfrm>
            <a:off x="1352283" y="4586322"/>
            <a:ext cx="280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effectLst/>
              </a:rPr>
              <a:t>忽略互感因子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楷体_GB2312" charset="-122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2CEB00C1-AB06-9CD7-E4D0-25F118219408}"/>
              </a:ext>
            </a:extLst>
          </p:cNvPr>
          <p:cNvSpPr/>
          <p:nvPr/>
        </p:nvSpPr>
        <p:spPr>
          <a:xfrm rot="5400000">
            <a:off x="1173562" y="4714945"/>
            <a:ext cx="285434" cy="72008"/>
          </a:xfrm>
          <a:prstGeom prst="rightArrow">
            <a:avLst/>
          </a:prstGeom>
          <a:solidFill>
            <a:srgbClr val="FDCC6D"/>
          </a:solidFill>
          <a:ln>
            <a:solidFill>
              <a:srgbClr val="FDCC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CFFAFD8C-CD79-6646-EA49-C0334FE39863}"/>
              </a:ext>
            </a:extLst>
          </p:cNvPr>
          <p:cNvSpPr txBox="1">
            <a:spLocks/>
          </p:cNvSpPr>
          <p:nvPr/>
        </p:nvSpPr>
        <p:spPr bwMode="auto">
          <a:xfrm>
            <a:off x="366960" y="3637197"/>
            <a:ext cx="4685717" cy="51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800" b="0">
                <a:solidFill>
                  <a:srgbClr val="002060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2400" b="0" baseline="0">
                <a:solidFill>
                  <a:srgbClr val="0070C0"/>
                </a:solidFill>
                <a:latin typeface="+mn-ea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kern="0" dirty="0">
                <a:solidFill>
                  <a:schemeClr val="tx1"/>
                </a:solidFill>
              </a:rPr>
              <a:t>电压探测及失超判定</a:t>
            </a:r>
            <a:endParaRPr lang="en-US" altLang="zh-CN" sz="2000" kern="0" dirty="0">
              <a:solidFill>
                <a:schemeClr val="tx1"/>
              </a:solidFill>
            </a:endParaRP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31A6C-887F-5C2A-2057-39AEC725E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1DADE-5A75-A659-9C3B-9205A75F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7827866" cy="955658"/>
          </a:xfrm>
        </p:spPr>
        <p:txBody>
          <a:bodyPr/>
          <a:lstStyle/>
          <a:p>
            <a:pPr algn="ctr"/>
            <a:r>
              <a:rPr lang="zh-CN" altLang="en-US" sz="3200" dirty="0"/>
              <a:t>对撞区超导磁铁失超保护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8055087-A343-E233-A51C-82FC61E4CBA4}"/>
              </a:ext>
            </a:extLst>
          </p:cNvPr>
          <p:cNvSpPr/>
          <p:nvPr/>
        </p:nvSpPr>
        <p:spPr>
          <a:xfrm>
            <a:off x="37698" y="1700808"/>
            <a:ext cx="8649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CFD300E0-F2A8-2B85-A76E-0CFFFF9490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6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0109DB-161F-8F78-C042-5F787A07F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18" y="3499771"/>
            <a:ext cx="4333678" cy="29183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26B636-F046-F89D-06F4-7C72F236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29" y="3635688"/>
            <a:ext cx="4052652" cy="2770823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21AEF63-1B46-3648-D072-64F675CB5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0" y="1052736"/>
            <a:ext cx="8658426" cy="2073367"/>
          </a:xfrm>
        </p:spPr>
        <p:txBody>
          <a:bodyPr/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dirty="0"/>
              <a:t>失超保护电压抽头布置：</a:t>
            </a:r>
            <a:endParaRPr lang="en-US" altLang="zh-CN" sz="2200" dirty="0"/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SCQ</a:t>
            </a:r>
            <a:r>
              <a:rPr lang="zh-CN" altLang="en-US" sz="2000" dirty="0">
                <a:solidFill>
                  <a:schemeClr val="tx1"/>
                </a:solidFill>
              </a:rPr>
              <a:t>内部每双层预埋一对（一备一用）电压抽头，抗辐照聚酰亚胺信号线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</a:rPr>
              <a:t>线圈与电流引线对接处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</a:rPr>
              <a:t>二元电流引线段，</a:t>
            </a:r>
            <a:r>
              <a:rPr lang="en-US" altLang="zh-CN" sz="2000" dirty="0">
                <a:solidFill>
                  <a:schemeClr val="tx1"/>
                </a:solidFill>
              </a:rPr>
              <a:t>HTS</a:t>
            </a:r>
            <a:r>
              <a:rPr lang="zh-CN" altLang="en-US" sz="2000" dirty="0">
                <a:solidFill>
                  <a:schemeClr val="tx1"/>
                </a:solidFill>
              </a:rPr>
              <a:t>段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lv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3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5353D-C528-D46B-28B8-936B4EBAF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8CFB97B-8896-B9BC-DD1B-B6CF67D3A12F}"/>
              </a:ext>
            </a:extLst>
          </p:cNvPr>
          <p:cNvSpPr/>
          <p:nvPr/>
        </p:nvSpPr>
        <p:spPr>
          <a:xfrm>
            <a:off x="37698" y="1700808"/>
            <a:ext cx="8649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8DAE824A-D994-31EB-2777-FF62381BAA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7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5EF3ED6-3713-31BB-EF4B-14A4ACA8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0" y="1052737"/>
            <a:ext cx="8658426" cy="1512168"/>
          </a:xfrm>
        </p:spPr>
        <p:txBody>
          <a:bodyPr/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/>
              <a:t>对撞区超导铁及失超保护设备在隧道的安装</a:t>
            </a:r>
            <a:endParaRPr lang="en-US" altLang="zh-CN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D52F101-36EB-35CF-C73A-8B35EE161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0" y="1673448"/>
            <a:ext cx="1588607" cy="20237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5F6C661-D8BA-91F1-4504-423CEBE87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96" y="1673448"/>
            <a:ext cx="1565768" cy="19882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70E959C-4F32-5918-D30B-29342F04E3A8}"/>
              </a:ext>
            </a:extLst>
          </p:cNvPr>
          <p:cNvSpPr txBox="1"/>
          <p:nvPr/>
        </p:nvSpPr>
        <p:spPr>
          <a:xfrm>
            <a:off x="193600" y="3734634"/>
            <a:ext cx="286623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超导线圈与电流引线对接</a:t>
            </a:r>
            <a:endParaRPr lang="en-US" altLang="zh-CN" dirty="0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0E3E27EF-7CAC-769B-15A0-E3BB560D5B5D}"/>
              </a:ext>
            </a:extLst>
          </p:cNvPr>
          <p:cNvSpPr/>
          <p:nvPr/>
        </p:nvSpPr>
        <p:spPr>
          <a:xfrm flipV="1">
            <a:off x="2583763" y="2492895"/>
            <a:ext cx="260046" cy="123679"/>
          </a:xfrm>
          <a:prstGeom prst="rightArrow">
            <a:avLst/>
          </a:prstGeom>
          <a:solidFill>
            <a:srgbClr val="FDCC6D"/>
          </a:solidFill>
          <a:ln>
            <a:solidFill>
              <a:srgbClr val="FDCC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21EAE8-4B18-B6F8-72D0-217A75A418BD}"/>
              </a:ext>
            </a:extLst>
          </p:cNvPr>
          <p:cNvSpPr txBox="1"/>
          <p:nvPr/>
        </p:nvSpPr>
        <p:spPr>
          <a:xfrm>
            <a:off x="3203848" y="3696311"/>
            <a:ext cx="2808312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/>
              <a:t>阀箱处失超保护中转端子箱</a:t>
            </a:r>
            <a:endParaRPr lang="en-US" altLang="zh-CN" sz="16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D3DA6E9-F363-4F17-5DBF-FCA281825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364"/>
            <a:ext cx="1490625" cy="1988277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07AE6C1F-A3F4-4F66-428F-B39F1A67FB95}"/>
              </a:ext>
            </a:extLst>
          </p:cNvPr>
          <p:cNvSpPr/>
          <p:nvPr/>
        </p:nvSpPr>
        <p:spPr>
          <a:xfrm flipV="1">
            <a:off x="6156176" y="2410242"/>
            <a:ext cx="260046" cy="123679"/>
          </a:xfrm>
          <a:prstGeom prst="rightArrow">
            <a:avLst/>
          </a:prstGeom>
          <a:solidFill>
            <a:srgbClr val="FDCC6D"/>
          </a:solidFill>
          <a:ln>
            <a:solidFill>
              <a:srgbClr val="FDCC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D7DD35-1914-2E27-8DE1-BF618A6C4BC6}"/>
              </a:ext>
            </a:extLst>
          </p:cNvPr>
          <p:cNvSpPr txBox="1"/>
          <p:nvPr/>
        </p:nvSpPr>
        <p:spPr>
          <a:xfrm>
            <a:off x="6876256" y="3717032"/>
            <a:ext cx="2988332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/>
              <a:t>信号电缆连接</a:t>
            </a:r>
            <a:endParaRPr lang="en-US" altLang="zh-CN" sz="1600" dirty="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13D116DB-23F9-E887-15B6-18D8A692635C}"/>
              </a:ext>
            </a:extLst>
          </p:cNvPr>
          <p:cNvSpPr/>
          <p:nvPr/>
        </p:nvSpPr>
        <p:spPr>
          <a:xfrm rot="5400000" flipV="1">
            <a:off x="7200658" y="4218829"/>
            <a:ext cx="260046" cy="123679"/>
          </a:xfrm>
          <a:prstGeom prst="rightArrow">
            <a:avLst/>
          </a:prstGeom>
          <a:solidFill>
            <a:srgbClr val="FDCC6D"/>
          </a:solidFill>
          <a:ln>
            <a:solidFill>
              <a:srgbClr val="FDCC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034CCAF7-D574-2DDD-85A1-BBE169617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50" y="4497062"/>
            <a:ext cx="1358662" cy="181225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7D94756-03C6-C834-8DC9-77349229F39B}"/>
              </a:ext>
            </a:extLst>
          </p:cNvPr>
          <p:cNvSpPr txBox="1"/>
          <p:nvPr/>
        </p:nvSpPr>
        <p:spPr>
          <a:xfrm>
            <a:off x="6732240" y="6237877"/>
            <a:ext cx="2988332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/>
              <a:t>机柜端子排</a:t>
            </a:r>
            <a:endParaRPr lang="en-US" altLang="zh-CN" sz="16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EE523ED-FD9E-6A9F-D624-3E12E0909F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36" y="4681100"/>
            <a:ext cx="1979712" cy="1484204"/>
          </a:xfrm>
          <a:prstGeom prst="rect">
            <a:avLst/>
          </a:prstGeom>
        </p:spPr>
      </p:pic>
      <p:sp>
        <p:nvSpPr>
          <p:cNvPr id="34" name="箭头: 右 33">
            <a:extLst>
              <a:ext uri="{FF2B5EF4-FFF2-40B4-BE49-F238E27FC236}">
                <a16:creationId xmlns:a16="http://schemas.microsoft.com/office/drawing/2014/main" id="{243DF215-F2DB-5D3F-397F-81F2689AA2DE}"/>
              </a:ext>
            </a:extLst>
          </p:cNvPr>
          <p:cNvSpPr/>
          <p:nvPr/>
        </p:nvSpPr>
        <p:spPr>
          <a:xfrm rot="10800000" flipV="1">
            <a:off x="6249727" y="5321544"/>
            <a:ext cx="260046" cy="123679"/>
          </a:xfrm>
          <a:prstGeom prst="rightArrow">
            <a:avLst/>
          </a:prstGeom>
          <a:solidFill>
            <a:srgbClr val="FDCC6D"/>
          </a:solidFill>
          <a:ln>
            <a:solidFill>
              <a:srgbClr val="FDCC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C046C2D-FDDD-AEFA-6017-F0E6E747F784}"/>
              </a:ext>
            </a:extLst>
          </p:cNvPr>
          <p:cNvSpPr txBox="1"/>
          <p:nvPr/>
        </p:nvSpPr>
        <p:spPr>
          <a:xfrm>
            <a:off x="392658" y="6183749"/>
            <a:ext cx="4356484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/>
              <a:t>上位机软件系统调试</a:t>
            </a:r>
            <a:endParaRPr lang="en-US" altLang="zh-CN" sz="1600" dirty="0"/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9A4E4E0E-FE00-42E9-4535-D4FBEFAFA931}"/>
              </a:ext>
            </a:extLst>
          </p:cNvPr>
          <p:cNvSpPr/>
          <p:nvPr/>
        </p:nvSpPr>
        <p:spPr>
          <a:xfrm rot="10800000" flipV="1">
            <a:off x="3783325" y="5373216"/>
            <a:ext cx="260046" cy="123679"/>
          </a:xfrm>
          <a:prstGeom prst="rightArrow">
            <a:avLst/>
          </a:prstGeom>
          <a:solidFill>
            <a:srgbClr val="FDCC6D"/>
          </a:solidFill>
          <a:ln>
            <a:solidFill>
              <a:srgbClr val="FDCC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041FFA7-3C3C-611E-2CB9-9F1A2798FA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2" y="4581127"/>
            <a:ext cx="1437062" cy="160262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CE4C35B-EF5A-5ECA-CEAA-0B6AE90526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1" y="4643945"/>
            <a:ext cx="1899003" cy="142369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9EA07ED6-4707-D49B-8C93-01874E971A4A}"/>
              </a:ext>
            </a:extLst>
          </p:cNvPr>
          <p:cNvSpPr txBox="1"/>
          <p:nvPr/>
        </p:nvSpPr>
        <p:spPr>
          <a:xfrm>
            <a:off x="3848975" y="6192152"/>
            <a:ext cx="2451217" cy="38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/>
              <a:t>失超探测器硬件带电调试</a:t>
            </a:r>
            <a:endParaRPr lang="en-US" altLang="zh-CN" sz="1600" dirty="0"/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4B1A2AF3-A93D-BD07-7167-4D850A4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7827866" cy="955658"/>
          </a:xfrm>
        </p:spPr>
        <p:txBody>
          <a:bodyPr/>
          <a:lstStyle/>
          <a:p>
            <a:pPr algn="ctr"/>
            <a:r>
              <a:rPr lang="zh-CN" altLang="en-US" sz="3200" dirty="0"/>
              <a:t>对撞区超导磁铁失超保护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078EAED-9327-9B5D-7718-2C2E7AEEFE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47" y="1700808"/>
            <a:ext cx="1667091" cy="19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0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D35B-31AC-F8E9-2E50-A3286FFE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0D32A3AB-F32E-EFF9-09F9-BAB5598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7"/>
            <a:ext cx="8222110" cy="4104455"/>
          </a:xfrm>
        </p:spPr>
        <p:txBody>
          <a:bodyPr/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日超导铁失超保护系统软硬件上电调试至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</a:t>
            </a:r>
            <a:endParaRPr lang="en-US" altLang="zh-CN" sz="2000" dirty="0"/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2</a:t>
            </a:r>
            <a:r>
              <a:rPr lang="zh-CN" altLang="en-US" sz="2000" dirty="0"/>
              <a:t>日低温到位，开始</a:t>
            </a:r>
            <a:r>
              <a:rPr lang="en-US" altLang="zh-CN" sz="2000" dirty="0"/>
              <a:t>BII-U</a:t>
            </a:r>
            <a:r>
              <a:rPr lang="zh-CN" altLang="en-US" sz="2000" dirty="0"/>
              <a:t>超导磁铁正式带电流的在线联调，</a:t>
            </a:r>
            <a:endParaRPr lang="en-US" altLang="zh-CN" sz="2000" dirty="0"/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/>
              <a:t>首轮在线运行</a:t>
            </a:r>
            <a:r>
              <a:rPr lang="en-US" altLang="zh-CN" sz="2000" dirty="0"/>
              <a:t>, </a:t>
            </a:r>
            <a:r>
              <a:rPr lang="zh-CN" altLang="en-US" sz="2000" dirty="0"/>
              <a:t>分步加电</a:t>
            </a:r>
            <a:r>
              <a:rPr lang="en-US" altLang="zh-CN" sz="2000" dirty="0"/>
              <a:t>,</a:t>
            </a:r>
            <a:r>
              <a:rPr lang="zh-CN" altLang="en-US" sz="2000" dirty="0"/>
              <a:t> 磁铁失超保护、电源和低温系统联合调试</a:t>
            </a:r>
            <a:endParaRPr lang="en-US" altLang="zh-CN" sz="2000" dirty="0"/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ym typeface="Wingdings" panose="05000000000000000000" pitchFamily="2" charset="2"/>
              </a:rPr>
              <a:t>东西两侧</a:t>
            </a:r>
            <a:r>
              <a:rPr lang="en-US" altLang="zh-CN" sz="2000" dirty="0"/>
              <a:t>SCQ</a:t>
            </a:r>
            <a:r>
              <a:rPr lang="zh-CN" altLang="en-US" sz="2000" dirty="0"/>
              <a:t>和</a:t>
            </a:r>
            <a:r>
              <a:rPr lang="en-US" altLang="zh-CN" sz="2000" dirty="0"/>
              <a:t>AS</a:t>
            </a:r>
            <a:r>
              <a:rPr lang="zh-CN" altLang="en-US" sz="2000" dirty="0"/>
              <a:t>线圈分别本地独立加电、人为造失超测试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sym typeface="Wingdings" panose="05000000000000000000" pitchFamily="2" charset="2"/>
              </a:rPr>
              <a:t>单侧多线圈联合加电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sym typeface="Wingdings" panose="05000000000000000000" pitchFamily="2" charset="2"/>
              </a:rPr>
              <a:t>东西侧同时联合加电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sym typeface="Wingdings" panose="05000000000000000000" pitchFamily="2" charset="2"/>
              </a:rPr>
              <a:t>稳流后转远控</a:t>
            </a:r>
            <a:endParaRPr lang="en-US" altLang="zh-CN" sz="2000" dirty="0"/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3</a:t>
            </a:r>
            <a:r>
              <a:rPr lang="zh-CN" altLang="en-US" sz="2000" dirty="0"/>
              <a:t>日晚中控完成超导铁加电</a:t>
            </a:r>
            <a:endParaRPr lang="en-US" altLang="zh-CN" sz="2000" dirty="0"/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2025</a:t>
            </a:r>
            <a:r>
              <a:rPr lang="zh-CN" altLang="en-US" sz="2000" dirty="0"/>
              <a:t>年度超导磁铁及失超保护系统整体运行良好，为</a:t>
            </a:r>
            <a:r>
              <a:rPr lang="en-US" altLang="zh-CN" sz="2000" dirty="0"/>
              <a:t>BII-U</a:t>
            </a:r>
            <a:r>
              <a:rPr lang="zh-CN" altLang="en-US" sz="2000" dirty="0"/>
              <a:t>首轮运行贡献力量。</a:t>
            </a:r>
            <a:endParaRPr lang="en-US" altLang="zh-CN" sz="2000" dirty="0"/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CF2CAECF-83C3-B79C-3FF8-11221DF3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58" y="44450"/>
            <a:ext cx="7827866" cy="955658"/>
          </a:xfrm>
        </p:spPr>
        <p:txBody>
          <a:bodyPr/>
          <a:lstStyle/>
          <a:p>
            <a:pPr algn="ctr"/>
            <a:r>
              <a:rPr lang="zh-CN" altLang="en-US" sz="3200" dirty="0"/>
              <a:t>对撞区超导磁铁失超保护运行情况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A2337F6-7EBE-8058-C771-19E73AD17E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172400" y="6362898"/>
            <a:ext cx="517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8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61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558" y="44450"/>
            <a:ext cx="8043890" cy="955658"/>
          </a:xfrm>
        </p:spPr>
        <p:txBody>
          <a:bodyPr/>
          <a:lstStyle/>
          <a:p>
            <a:pPr algn="ctr"/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对撞区超导磁铁失超保护运行情况</a:t>
            </a:r>
            <a:endParaRPr lang="zh-CN" altLang="en-US" dirty="0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E17D371E-02AE-2F1C-B38B-492BC44280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848029" y="6303962"/>
            <a:ext cx="284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20" rIns="108837" bIns="54420" anchor="ctr"/>
          <a:lstStyle>
            <a:lvl1pPr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4513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89025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33538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178050" defTabSz="1089025"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6352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0924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5496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006850" defTabSz="1089025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4C672F9-9307-41B4-AB88-260F40889CA8}" type="slidenum">
              <a:rPr lang="zh-CN" altLang="en-US" sz="1400" b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9</a:t>
            </a:fld>
            <a:endParaRPr lang="en-US" altLang="zh-CN" sz="1400" b="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F4787B-834A-2398-392E-2A01E732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94318"/>
            <a:ext cx="2709543" cy="21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989189">
            <a:extLst>
              <a:ext uri="{FF2B5EF4-FFF2-40B4-BE49-F238E27FC236}">
                <a16:creationId xmlns:a16="http://schemas.microsoft.com/office/drawing/2014/main" id="{7EF89414-618F-57A8-1660-45B86502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156012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kern="0">
                <a:solidFill>
                  <a:srgbClr val="002060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9.27</a:t>
            </a:r>
            <a:r>
              <a:rPr lang="zh-CN" altLang="en-US" sz="1800" dirty="0"/>
              <a:t>谱仪失超联动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347994-70A5-D061-D9B0-CB0A3860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7492"/>
            <a:ext cx="3237923" cy="22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989189">
            <a:extLst>
              <a:ext uri="{FF2B5EF4-FFF2-40B4-BE49-F238E27FC236}">
                <a16:creationId xmlns:a16="http://schemas.microsoft.com/office/drawing/2014/main" id="{82336E3D-5860-F0A3-F824-2D5DB841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588" y="6184943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kern="0">
                <a:solidFill>
                  <a:srgbClr val="002060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3.9</a:t>
            </a:r>
            <a:r>
              <a:rPr lang="zh-CN" altLang="en-US" sz="1800" dirty="0"/>
              <a:t>低温故障降电流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A36B64-1383-18D1-FCC5-B2B34AAA7E35}"/>
              </a:ext>
            </a:extLst>
          </p:cNvPr>
          <p:cNvSpPr txBox="1"/>
          <p:nvPr/>
        </p:nvSpPr>
        <p:spPr>
          <a:xfrm>
            <a:off x="411012" y="1017395"/>
            <a:ext cx="8553476" cy="280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SzPct val="8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2025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20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日开机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-10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11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日，失超保护共产生失超报警记录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76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条。超导线圈没有原发性失超</a:t>
            </a:r>
            <a:endParaRPr lang="en-US" altLang="zh-CN" sz="2000" dirty="0">
              <a:solidFill>
                <a:srgbClr val="002060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rgbClr val="00B0F0"/>
              </a:buClr>
              <a:buSzPct val="8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次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--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低温系统故障或流量参数调节、降电流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(3.9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3.10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3.26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7.3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）</a:t>
            </a:r>
            <a:endParaRPr lang="en-US" altLang="zh-CN" sz="2000" dirty="0">
              <a:solidFill>
                <a:srgbClr val="002060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rgbClr val="00B0F0"/>
              </a:buClr>
              <a:buSzPct val="8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次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--SSM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铁失超联动（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9.27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）</a:t>
            </a:r>
            <a:endParaRPr lang="en-US" altLang="zh-CN" sz="2000" dirty="0">
              <a:solidFill>
                <a:srgbClr val="002060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rgbClr val="00B0F0"/>
              </a:buClr>
              <a:buSzPct val="8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次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--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储存环供电故障（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3.21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）</a:t>
            </a:r>
            <a:endParaRPr lang="en-US" altLang="zh-CN" sz="2000" dirty="0">
              <a:solidFill>
                <a:srgbClr val="002060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Clr>
                <a:srgbClr val="00B0F0"/>
              </a:buClr>
              <a:buSzPct val="80000"/>
              <a:buFont typeface="Wingdings" pitchFamily="2" charset="2"/>
              <a:buChar char="n"/>
            </a:pP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其余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—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系统调试、故障检修（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2.20-3.3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8.26-8.29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10.11</a:t>
            </a:r>
            <a:r>
              <a:rPr lang="zh-CN" altLang="en-US" sz="2000" dirty="0">
                <a:solidFill>
                  <a:srgbClr val="002060"/>
                </a:solidFill>
                <a:latin typeface="+mn-ea"/>
              </a:rPr>
              <a:t>）</a:t>
            </a:r>
            <a:endParaRPr lang="en-US" altLang="zh-CN" sz="2000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4953823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19828</TotalTime>
  <Words>1292</Words>
  <Application>Microsoft Office PowerPoint</Application>
  <PresentationFormat>全屏显示(4:3)</PresentationFormat>
  <Paragraphs>119</Paragraphs>
  <Slides>14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Verdana</vt:lpstr>
      <vt:lpstr>Wingdings</vt:lpstr>
      <vt:lpstr>IHEP</vt:lpstr>
      <vt:lpstr>MathType 5.0 Equation</vt:lpstr>
      <vt:lpstr>Equation</vt:lpstr>
      <vt:lpstr>BEPCII 2025年度运行总结 超导磁铁及失超保护系统</vt:lpstr>
      <vt:lpstr>主要内容</vt:lpstr>
      <vt:lpstr>BEPCII-U对撞区超导磁铁研制</vt:lpstr>
      <vt:lpstr>对撞区超导磁铁测试</vt:lpstr>
      <vt:lpstr>对撞区超导磁铁失超保护</vt:lpstr>
      <vt:lpstr>对撞区超导磁铁失超保护</vt:lpstr>
      <vt:lpstr>对撞区超导磁铁失超保护</vt:lpstr>
      <vt:lpstr>对撞区超导磁铁失超保护运行情况</vt:lpstr>
      <vt:lpstr>对撞区超导磁铁失超保护运行情况</vt:lpstr>
      <vt:lpstr>超导磁铁失超保护运行故障及处理</vt:lpstr>
      <vt:lpstr>超导磁铁失超保护运行故障及处理</vt:lpstr>
      <vt:lpstr>第三台备用超导磁铁研制进展</vt:lpstr>
      <vt:lpstr>第三台备用超导磁铁研制进展</vt:lpstr>
      <vt:lpstr>PowerPoint 演示文稿</vt:lpstr>
    </vt:vector>
  </TitlesOfParts>
  <Company>soft.netnest.com.cn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蒙巍</dc:creator>
  <cp:lastModifiedBy>xiaojuan bian</cp:lastModifiedBy>
  <cp:revision>778</cp:revision>
  <cp:lastPrinted>2024-08-29T09:46:31Z</cp:lastPrinted>
  <dcterms:created xsi:type="dcterms:W3CDTF">2011-06-10T07:16:01Z</dcterms:created>
  <dcterms:modified xsi:type="dcterms:W3CDTF">2025-10-12T12:40:35Z</dcterms:modified>
</cp:coreProperties>
</file>