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97" r:id="rId4"/>
    <p:sldId id="299" r:id="rId5"/>
    <p:sldId id="302" r:id="rId6"/>
    <p:sldId id="306" r:id="rId7"/>
    <p:sldId id="289" r:id="rId8"/>
    <p:sldId id="264" r:id="rId9"/>
    <p:sldId id="307" r:id="rId10"/>
    <p:sldId id="269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[张清江]" initials="d" lastIdx="1" clrIdx="0">
    <p:extLst>
      <p:ext uri="{19B8F6BF-5375-455C-9EA6-DF929625EA0E}">
        <p15:presenceInfo xmlns:p15="http://schemas.microsoft.com/office/powerpoint/2012/main" userId="[张清江]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3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10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0-10T10:35:21.536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5T09:07:41.67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2089 174,'-21'-32,"-19"10,-167-24,80 21,-1 6,-55 1,7 20,-629-1,795-2,1 1,0 0,0 0,-1 1,1 1,0-1,0 1,0 1,0 0,0 0,1 1,-1 0,1 0,0 1,0 0,-52 44,-52 38,104-80,1-1,-1 1,2 0,-1 0,1 1,0 0,0 0,1 0,0 1,1 0,0 0,0 0,1 1,0-1,0 1,1 3,3 176,-1 437,2-612,0-1,1 0,1 0,0 0,0 0,2-1,-1 0,2 0,-1 0,2-1,-1 0,2 0,7 8,-10-11,79 95,5-4,6-2,123 137,1 30,-165-211,2-3,58 39,-83-65,188 128,-125-91,-4 4,39 39,-33-27,72 64,-108-103,2-2,2-4,46 17,-33-14,-55-25,4 3,1 0,0-2,1-1,0-1,1-2,17 2,84-1,-22 20,34 5,94-21,371 3,-588-15,-1-1,1 0,-1-2,1 0,-1-1,3-2,-2-1,-1 0,0-1,0-1,-1-1,0-1,0 0,-1-1,-1-1,0 0,0-2,97-105,-105 109,0 0,-1-1,0 0,-1 0,-1 0,0-1,0 0,-2 0,1-3,0 4,4-22,-2 0,-1 0,-1 0,-2-19,-1 34,20-200,-22 75,0 129,-1 1,0 0,-2 0,1 0,-2 0,0 1,0-1,-2 1,1 0,-2 1,1 0,-2 0,0 1,-7-8,-93-128,64 89,2-3,-5-15,21 37,-17-34,6-33,-82-46,61 48,-77-76,5-20,-14 0,118 167,-2 0,-2 2,-31-25,54 49,-294-259,159 155,87 69,40 29,0 0,-1 1,-1 1,0 0,0 2,-18-7,1 6,-1 2,0 1,-16 0,-22-4,26 2,-180-25,199 33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5T09:08:07.4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B0A8-3F03-489E-8BEA-5576A1D07513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737B-D589-46C3-B487-D91016BEF8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39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B0A8-3F03-489E-8BEA-5576A1D07513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737B-D589-46C3-B487-D91016BEF8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96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B0A8-3F03-489E-8BEA-5576A1D07513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737B-D589-46C3-B487-D91016BEF8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25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B0A8-3F03-489E-8BEA-5576A1D07513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737B-D589-46C3-B487-D91016BEF8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6980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B0A8-3F03-489E-8BEA-5576A1D07513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737B-D589-46C3-B487-D91016BEF8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543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B0A8-3F03-489E-8BEA-5576A1D07513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737B-D589-46C3-B487-D91016BEF8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11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B0A8-3F03-489E-8BEA-5576A1D07513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737B-D589-46C3-B487-D91016BEF8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07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B0A8-3F03-489E-8BEA-5576A1D07513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737B-D589-46C3-B487-D91016BEF8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831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B0A8-3F03-489E-8BEA-5576A1D07513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737B-D589-46C3-B487-D91016BEF8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29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B0A8-3F03-489E-8BEA-5576A1D07513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737B-D589-46C3-B487-D91016BEF8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228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B0A8-3F03-489E-8BEA-5576A1D07513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737B-D589-46C3-B487-D91016BEF8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3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EB0A8-3F03-489E-8BEA-5576A1D07513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6737B-D589-46C3-B487-D91016BEF8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57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ea typeface="华文行楷" panose="02010800040101010101" pitchFamily="2" charset="-122"/>
              </a:rPr>
              <a:t>加速器</a:t>
            </a:r>
            <a:r>
              <a:rPr lang="en-US" altLang="zh-CN" dirty="0">
                <a:ea typeface="华文行楷" panose="02010800040101010101" pitchFamily="2" charset="-122"/>
              </a:rPr>
              <a:t>25</a:t>
            </a:r>
            <a:r>
              <a:rPr lang="zh-CN" altLang="en-US" dirty="0">
                <a:ea typeface="华文行楷" panose="02010800040101010101" pitchFamily="2" charset="-122"/>
              </a:rPr>
              <a:t>年运行年会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                ——</a:t>
            </a:r>
            <a:r>
              <a:rPr lang="zh-CN" altLang="en-US" sz="3600" dirty="0">
                <a:solidFill>
                  <a:srgbClr val="0000FF"/>
                </a:solidFill>
              </a:rPr>
              <a:t>辐射防护部分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实验物理中心</a:t>
            </a:r>
            <a:endParaRPr lang="en-US" altLang="zh-CN" dirty="0"/>
          </a:p>
          <a:p>
            <a:r>
              <a:rPr lang="zh-CN" altLang="en-US" dirty="0"/>
              <a:t>张清江、马忠剑、李楠</a:t>
            </a:r>
            <a:endParaRPr lang="en-US" altLang="zh-CN" dirty="0"/>
          </a:p>
          <a:p>
            <a:r>
              <a:rPr lang="en-US" altLang="zh-CN" dirty="0"/>
              <a:t>2025.10.13.</a:t>
            </a:r>
            <a:r>
              <a:rPr lang="zh-CN" altLang="en-US" dirty="0"/>
              <a:t>郑州</a:t>
            </a:r>
          </a:p>
        </p:txBody>
      </p:sp>
    </p:spTree>
    <p:extLst>
      <p:ext uri="{BB962C8B-B14F-4D97-AF65-F5344CB8AC3E}">
        <p14:creationId xmlns:p14="http://schemas.microsoft.com/office/powerpoint/2010/main" val="3791133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 smtClean="0"/>
              <a:t>三、个人</a:t>
            </a:r>
            <a:r>
              <a:rPr lang="zh-CN" altLang="en-US" sz="3600" b="1" dirty="0"/>
              <a:t>剂量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A8B1D3F-B39F-41B1-B251-0724324FFC3D}"/>
              </a:ext>
            </a:extLst>
          </p:cNvPr>
          <p:cNvSpPr/>
          <p:nvPr/>
        </p:nvSpPr>
        <p:spPr>
          <a:xfrm>
            <a:off x="9443031" y="4356874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楷体" panose="02010609060101010101" pitchFamily="49" charset="-122"/>
              </a:rPr>
              <a:t>谢谢！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031523"/>
              </p:ext>
            </p:extLst>
          </p:nvPr>
        </p:nvGraphicFramePr>
        <p:xfrm>
          <a:off x="2876096" y="4818539"/>
          <a:ext cx="6439808" cy="1358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4418">
                  <a:extLst>
                    <a:ext uri="{9D8B030D-6E8A-4147-A177-3AD203B41FA5}">
                      <a16:colId xmlns:a16="http://schemas.microsoft.com/office/drawing/2014/main" val="260344989"/>
                    </a:ext>
                  </a:extLst>
                </a:gridCol>
                <a:gridCol w="775162">
                  <a:extLst>
                    <a:ext uri="{9D8B030D-6E8A-4147-A177-3AD203B41FA5}">
                      <a16:colId xmlns:a16="http://schemas.microsoft.com/office/drawing/2014/main" val="1193245087"/>
                    </a:ext>
                  </a:extLst>
                </a:gridCol>
                <a:gridCol w="775162">
                  <a:extLst>
                    <a:ext uri="{9D8B030D-6E8A-4147-A177-3AD203B41FA5}">
                      <a16:colId xmlns:a16="http://schemas.microsoft.com/office/drawing/2014/main" val="1842724647"/>
                    </a:ext>
                  </a:extLst>
                </a:gridCol>
                <a:gridCol w="775162">
                  <a:extLst>
                    <a:ext uri="{9D8B030D-6E8A-4147-A177-3AD203B41FA5}">
                      <a16:colId xmlns:a16="http://schemas.microsoft.com/office/drawing/2014/main" val="1563931023"/>
                    </a:ext>
                  </a:extLst>
                </a:gridCol>
                <a:gridCol w="775162">
                  <a:extLst>
                    <a:ext uri="{9D8B030D-6E8A-4147-A177-3AD203B41FA5}">
                      <a16:colId xmlns:a16="http://schemas.microsoft.com/office/drawing/2014/main" val="199675916"/>
                    </a:ext>
                  </a:extLst>
                </a:gridCol>
                <a:gridCol w="775162">
                  <a:extLst>
                    <a:ext uri="{9D8B030D-6E8A-4147-A177-3AD203B41FA5}">
                      <a16:colId xmlns:a16="http://schemas.microsoft.com/office/drawing/2014/main" val="623049333"/>
                    </a:ext>
                  </a:extLst>
                </a:gridCol>
                <a:gridCol w="894418">
                  <a:extLst>
                    <a:ext uri="{9D8B030D-6E8A-4147-A177-3AD203B41FA5}">
                      <a16:colId xmlns:a16="http://schemas.microsoft.com/office/drawing/2014/main" val="3781006896"/>
                    </a:ext>
                  </a:extLst>
                </a:gridCol>
                <a:gridCol w="775162">
                  <a:extLst>
                    <a:ext uri="{9D8B030D-6E8A-4147-A177-3AD203B41FA5}">
                      <a16:colId xmlns:a16="http://schemas.microsoft.com/office/drawing/2014/main" val="98207891"/>
                    </a:ext>
                  </a:extLst>
                </a:gridCol>
              </a:tblGrid>
              <a:tr h="211614">
                <a:tc>
                  <a:txBody>
                    <a:bodyPr/>
                    <a:lstStyle/>
                    <a:p>
                      <a:endParaRPr lang="zh-CN" sz="105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2024.1~2024.12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sz="105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105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105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105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105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2291549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全所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年度参测人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     </a:t>
                      </a:r>
                      <a:r>
                        <a:rPr lang="zh-CN" sz="1200" kern="0" dirty="0">
                          <a:effectLst/>
                        </a:rPr>
                        <a:t>有效剂量频数分布（人数）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年集体有效剂量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effectLst/>
                        </a:rPr>
                        <a:t>人均有效剂量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290822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9</a:t>
                      </a:r>
                      <a:r>
                        <a:rPr lang="zh-CN" sz="1200" kern="0">
                          <a:effectLst/>
                        </a:rPr>
                        <a:t>个单位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总数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&lt;0.5mSv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0.5~1mSv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1~2mSv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2~3mSv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 err="1">
                          <a:effectLst/>
                        </a:rPr>
                        <a:t>mSv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mSv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4683750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职工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742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705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27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9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136.39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0.18 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620222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　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百分比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95.0%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3.6%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1.2%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0.1%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　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effectLst/>
                        </a:rPr>
                        <a:t>　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8936386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345680"/>
              </p:ext>
            </p:extLst>
          </p:nvPr>
        </p:nvGraphicFramePr>
        <p:xfrm>
          <a:off x="3441699" y="1230513"/>
          <a:ext cx="5308601" cy="34933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1791">
                  <a:extLst>
                    <a:ext uri="{9D8B030D-6E8A-4147-A177-3AD203B41FA5}">
                      <a16:colId xmlns:a16="http://schemas.microsoft.com/office/drawing/2014/main" val="3142252840"/>
                    </a:ext>
                  </a:extLst>
                </a:gridCol>
                <a:gridCol w="1297954">
                  <a:extLst>
                    <a:ext uri="{9D8B030D-6E8A-4147-A177-3AD203B41FA5}">
                      <a16:colId xmlns:a16="http://schemas.microsoft.com/office/drawing/2014/main" val="3749188570"/>
                    </a:ext>
                  </a:extLst>
                </a:gridCol>
                <a:gridCol w="899365">
                  <a:extLst>
                    <a:ext uri="{9D8B030D-6E8A-4147-A177-3AD203B41FA5}">
                      <a16:colId xmlns:a16="http://schemas.microsoft.com/office/drawing/2014/main" val="213435205"/>
                    </a:ext>
                  </a:extLst>
                </a:gridCol>
                <a:gridCol w="809873">
                  <a:extLst>
                    <a:ext uri="{9D8B030D-6E8A-4147-A177-3AD203B41FA5}">
                      <a16:colId xmlns:a16="http://schemas.microsoft.com/office/drawing/2014/main" val="3983638962"/>
                    </a:ext>
                  </a:extLst>
                </a:gridCol>
                <a:gridCol w="1529618">
                  <a:extLst>
                    <a:ext uri="{9D8B030D-6E8A-4147-A177-3AD203B41FA5}">
                      <a16:colId xmlns:a16="http://schemas.microsoft.com/office/drawing/2014/main" val="32575793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CN" sz="1000" kern="0">
                          <a:effectLst/>
                        </a:rPr>
                        <a:t>配发批次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CN" sz="1000" kern="0">
                          <a:effectLst/>
                        </a:rPr>
                        <a:t>配发周期（年月）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CN" sz="1000" kern="0">
                          <a:effectLst/>
                        </a:rPr>
                        <a:t>配备卡数量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CN" sz="1000" kern="0">
                          <a:effectLst/>
                        </a:rPr>
                        <a:t>实测人数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CN" sz="1000" kern="0">
                          <a:effectLst/>
                        </a:rPr>
                        <a:t>参测人员类别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2489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CN" sz="1000" kern="0">
                          <a:effectLst/>
                        </a:rPr>
                        <a:t>第一批次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2024.1~3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1400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655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CN" sz="1000" kern="0">
                          <a:effectLst/>
                        </a:rPr>
                        <a:t>同步辐射用户第</a:t>
                      </a:r>
                      <a:r>
                        <a:rPr lang="en-US" sz="1000" kern="0">
                          <a:effectLst/>
                        </a:rPr>
                        <a:t>1</a:t>
                      </a:r>
                      <a:r>
                        <a:rPr lang="zh-CN" sz="1000" kern="0">
                          <a:effectLst/>
                        </a:rPr>
                        <a:t>季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0942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CN" sz="1000" kern="0">
                          <a:effectLst/>
                        </a:rPr>
                        <a:t>第二批次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2024.4~6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800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652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CN" sz="1000" kern="0">
                          <a:effectLst/>
                        </a:rPr>
                        <a:t>同步辐射用户第</a:t>
                      </a:r>
                      <a:r>
                        <a:rPr lang="en-US" sz="1000" kern="0">
                          <a:effectLst/>
                        </a:rPr>
                        <a:t>2</a:t>
                      </a:r>
                      <a:r>
                        <a:rPr lang="zh-CN" sz="1000" kern="0">
                          <a:effectLst/>
                        </a:rPr>
                        <a:t>季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5102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CN" sz="1000" kern="0">
                          <a:effectLst/>
                        </a:rPr>
                        <a:t>第一批次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2024.1~3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170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161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CN" sz="1000" kern="0">
                          <a:effectLst/>
                        </a:rPr>
                        <a:t>学生第</a:t>
                      </a:r>
                      <a:r>
                        <a:rPr lang="en-US" sz="1000" kern="0">
                          <a:effectLst/>
                        </a:rPr>
                        <a:t>1</a:t>
                      </a:r>
                      <a:r>
                        <a:rPr lang="zh-CN" sz="1000" kern="0">
                          <a:effectLst/>
                        </a:rPr>
                        <a:t>季度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1606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CN" sz="1000" kern="0">
                          <a:effectLst/>
                        </a:rPr>
                        <a:t>第二批次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2024.4~6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170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147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CN" sz="1000" kern="0">
                          <a:effectLst/>
                        </a:rPr>
                        <a:t>学生第</a:t>
                      </a:r>
                      <a:r>
                        <a:rPr lang="en-US" sz="1000" kern="0">
                          <a:effectLst/>
                        </a:rPr>
                        <a:t>2</a:t>
                      </a:r>
                      <a:r>
                        <a:rPr lang="zh-CN" sz="1000" kern="0">
                          <a:effectLst/>
                        </a:rPr>
                        <a:t>季度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7793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CN" sz="1000" kern="0">
                          <a:effectLst/>
                        </a:rPr>
                        <a:t>第三批次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2024.7~9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170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154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CN" sz="1000" kern="0">
                          <a:effectLst/>
                        </a:rPr>
                        <a:t>学生第</a:t>
                      </a:r>
                      <a:r>
                        <a:rPr lang="en-US" sz="1000" kern="0">
                          <a:effectLst/>
                        </a:rPr>
                        <a:t>3</a:t>
                      </a:r>
                      <a:r>
                        <a:rPr lang="zh-CN" sz="1000" kern="0">
                          <a:effectLst/>
                        </a:rPr>
                        <a:t>季度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87598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CN" sz="1000" kern="0">
                          <a:effectLst/>
                        </a:rPr>
                        <a:t>第四批次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2024.10~12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170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153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CN" sz="1000" kern="0">
                          <a:effectLst/>
                        </a:rPr>
                        <a:t>学生第</a:t>
                      </a:r>
                      <a:r>
                        <a:rPr lang="en-US" sz="1000" kern="0">
                          <a:effectLst/>
                        </a:rPr>
                        <a:t>4</a:t>
                      </a:r>
                      <a:r>
                        <a:rPr lang="zh-CN" sz="1000" kern="0">
                          <a:effectLst/>
                        </a:rPr>
                        <a:t>季度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61698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CN" sz="1000" kern="0">
                          <a:effectLst/>
                        </a:rPr>
                        <a:t>第一批次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2024.3.9~6.8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100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64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</a:rPr>
                        <a:t>HEPS</a:t>
                      </a:r>
                      <a:r>
                        <a:rPr lang="zh-CN" sz="1050" kern="0">
                          <a:effectLst/>
                        </a:rPr>
                        <a:t>东莞</a:t>
                      </a:r>
                      <a:r>
                        <a:rPr lang="en-US" sz="1050" kern="0">
                          <a:effectLst/>
                        </a:rPr>
                        <a:t>+10</a:t>
                      </a:r>
                      <a:r>
                        <a:rPr lang="zh-CN" sz="1050" kern="0">
                          <a:effectLst/>
                        </a:rPr>
                        <a:t>号厅人员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8564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CN" sz="1000" kern="0">
                          <a:effectLst/>
                        </a:rPr>
                        <a:t>第二批次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2024.6.9~9.8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100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87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050" kern="0">
                          <a:effectLst/>
                        </a:rPr>
                        <a:t>HEPS</a:t>
                      </a:r>
                      <a:r>
                        <a:rPr lang="zh-CN" sz="1050" kern="0">
                          <a:effectLst/>
                        </a:rPr>
                        <a:t>东莞人员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6950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CN" sz="1000" kern="0">
                          <a:effectLst/>
                        </a:rPr>
                        <a:t>补增批次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2024.10.1~12.31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80+100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155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CN" sz="1000" kern="0">
                          <a:effectLst/>
                        </a:rPr>
                        <a:t>多学科</a:t>
                      </a:r>
                      <a:r>
                        <a:rPr lang="en-US" sz="1000" kern="0">
                          <a:effectLst/>
                        </a:rPr>
                        <a:t>+HEPS 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68933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CN" sz="1000" kern="0">
                          <a:effectLst/>
                        </a:rPr>
                        <a:t>第三批次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2024.9.9~12.8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100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95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CN" sz="1000" kern="0">
                          <a:effectLst/>
                        </a:rPr>
                        <a:t>玉泉路</a:t>
                      </a:r>
                      <a:r>
                        <a:rPr lang="en-US" sz="1000" kern="0">
                          <a:effectLst/>
                        </a:rPr>
                        <a:t>HEPS</a:t>
                      </a:r>
                      <a:r>
                        <a:rPr lang="zh-CN" sz="1000" kern="0">
                          <a:effectLst/>
                        </a:rPr>
                        <a:t>人员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8274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CN" sz="1000" kern="0">
                          <a:effectLst/>
                        </a:rPr>
                        <a:t>第一批次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2024.7.18~2024.10.17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167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HEPS</a:t>
                      </a:r>
                      <a:r>
                        <a:rPr lang="zh-CN" sz="1000" kern="0" dirty="0">
                          <a:effectLst/>
                        </a:rPr>
                        <a:t>调试临时人员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64828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CN" sz="1000" kern="0">
                          <a:effectLst/>
                        </a:rPr>
                        <a:t>第二批次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2024.10.18~2025.1.17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200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67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HEPS</a:t>
                      </a:r>
                      <a:r>
                        <a:rPr lang="zh-CN" sz="1000" kern="0">
                          <a:effectLst/>
                        </a:rPr>
                        <a:t>调试临时人员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414306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CN" sz="1000" kern="0">
                          <a:effectLst/>
                        </a:rPr>
                        <a:t>实测总人数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2559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3930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55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7E5E61-4DA7-400E-B13B-090AD4A0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内容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EB3D9E-B720-4B01-A96B-B5599C722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ea"/>
              <a:buAutoNum type="ea1JpnChsDbPeriod"/>
            </a:pPr>
            <a:r>
              <a:rPr lang="en-US" altLang="zh-CN" dirty="0"/>
              <a:t>BII</a:t>
            </a:r>
            <a:r>
              <a:rPr lang="zh-CN" altLang="en-US" dirty="0"/>
              <a:t>辐射屏蔽</a:t>
            </a:r>
            <a:endParaRPr lang="en-US" altLang="zh-CN" dirty="0"/>
          </a:p>
          <a:p>
            <a:pPr marL="571500" indent="-571500">
              <a:buFont typeface="+mj-ea"/>
              <a:buAutoNum type="ea1JpnChsDbPeriod"/>
            </a:pPr>
            <a:r>
              <a:rPr lang="zh-CN" altLang="en-US" dirty="0"/>
              <a:t>辐射监测</a:t>
            </a:r>
            <a:endParaRPr lang="en-US" altLang="zh-CN" dirty="0"/>
          </a:p>
          <a:p>
            <a:pPr marL="571500" indent="-571500">
              <a:buFont typeface="+mj-ea"/>
              <a:buAutoNum type="ea1JpnChsDbPeriod"/>
            </a:pPr>
            <a:r>
              <a:rPr lang="zh-CN" altLang="en-US" dirty="0"/>
              <a:t>个人剂量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1357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985FF11-2F9B-4388-ADCE-F0B219B301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6627"/>
          <a:stretch/>
        </p:blipFill>
        <p:spPr>
          <a:xfrm>
            <a:off x="290201" y="3441"/>
            <a:ext cx="11436984" cy="6854559"/>
          </a:xfrm>
          <a:prstGeom prst="rect">
            <a:avLst/>
          </a:prstGeom>
        </p:spPr>
      </p:pic>
      <p:graphicFrame>
        <p:nvGraphicFramePr>
          <p:cNvPr id="4" name="内容占位符 4">
            <a:extLst>
              <a:ext uri="{FF2B5EF4-FFF2-40B4-BE49-F238E27FC236}">
                <a16:creationId xmlns:a16="http://schemas.microsoft.com/office/drawing/2014/main" id="{8B56C07C-9C1D-439F-BACC-05E0AC4B9D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2573372"/>
              </p:ext>
            </p:extLst>
          </p:nvPr>
        </p:nvGraphicFramePr>
        <p:xfrm>
          <a:off x="5115280" y="3748037"/>
          <a:ext cx="5715000" cy="2081046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153016043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3026602242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1932436109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315494477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3769983422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987817826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106894556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122692277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1907534840"/>
                    </a:ext>
                  </a:extLst>
                </a:gridCol>
              </a:tblGrid>
              <a:tr h="20454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位置</a:t>
                      </a:r>
                    </a:p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顶层屏蔽（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cm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）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侧向屏蔽（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cm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）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前向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(cm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）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177017"/>
                  </a:ext>
                </a:extLst>
              </a:tr>
              <a:tr h="200314">
                <a:tc vMerge="1"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混凝土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土壤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重混凝土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土壤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771558"/>
                  </a:ext>
                </a:extLst>
              </a:tr>
              <a:tr h="200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e+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靶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50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300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779051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束流岔道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340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60</a:t>
                      </a:r>
                      <a:r>
                        <a:rPr lang="zh-CN" alt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（铅）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120</a:t>
                      </a:r>
                      <a:r>
                        <a:rPr lang="zh-CN" alt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（砖）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06769"/>
                  </a:ext>
                </a:extLst>
              </a:tr>
              <a:tr h="20250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垃圾桶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520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719863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e+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输运线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50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290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454097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e-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输运线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50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290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821632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e+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注入区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50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70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70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90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342929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e-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注入区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（铁）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50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70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56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90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160241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储存环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50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70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50+50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24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（砖）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75" marR="3175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9457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墨迹 8">
                <a:extLst>
                  <a:ext uri="{FF2B5EF4-FFF2-40B4-BE49-F238E27FC236}">
                    <a16:creationId xmlns:a16="http://schemas.microsoft.com/office/drawing/2014/main" id="{E4E2D5BC-F696-4954-9D17-0107BD2504A3}"/>
                  </a:ext>
                </a:extLst>
              </p14:cNvPr>
              <p14:cNvContentPartPr/>
              <p14:nvPr/>
            </p14:nvContentPartPr>
            <p14:xfrm>
              <a:off x="4056930" y="2154195"/>
              <a:ext cx="1536120" cy="1193400"/>
            </p14:xfrm>
          </p:contentPart>
        </mc:Choice>
        <mc:Fallback xmlns="">
          <p:pic>
            <p:nvPicPr>
              <p:cNvPr id="9" name="墨迹 8">
                <a:extLst>
                  <a:ext uri="{FF2B5EF4-FFF2-40B4-BE49-F238E27FC236}">
                    <a16:creationId xmlns:a16="http://schemas.microsoft.com/office/drawing/2014/main" id="{E4E2D5BC-F696-4954-9D17-0107BD2504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48290" y="2145555"/>
                <a:ext cx="1553760" cy="12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墨迹 9">
                <a:extLst>
                  <a:ext uri="{FF2B5EF4-FFF2-40B4-BE49-F238E27FC236}">
                    <a16:creationId xmlns:a16="http://schemas.microsoft.com/office/drawing/2014/main" id="{A6C19D51-6110-4981-A733-1FAFDCACCBA2}"/>
                  </a:ext>
                </a:extLst>
              </p14:cNvPr>
              <p14:cNvContentPartPr/>
              <p14:nvPr/>
            </p14:nvContentPartPr>
            <p14:xfrm>
              <a:off x="534690" y="1428435"/>
              <a:ext cx="360" cy="360"/>
            </p14:xfrm>
          </p:contentPart>
        </mc:Choice>
        <mc:Fallback xmlns="">
          <p:pic>
            <p:nvPicPr>
              <p:cNvPr id="10" name="墨迹 9">
                <a:extLst>
                  <a:ext uri="{FF2B5EF4-FFF2-40B4-BE49-F238E27FC236}">
                    <a16:creationId xmlns:a16="http://schemas.microsoft.com/office/drawing/2014/main" id="{A6C19D51-6110-4981-A733-1FAFDCACCBA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5690" y="141943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4998D1B4-7350-4F39-9E77-2408D644E74D}"/>
              </a:ext>
            </a:extLst>
          </p:cNvPr>
          <p:cNvSpPr txBox="1"/>
          <p:nvPr/>
        </p:nvSpPr>
        <p:spPr>
          <a:xfrm>
            <a:off x="6037488" y="1632635"/>
            <a:ext cx="450668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PWFA</a:t>
            </a:r>
            <a:r>
              <a:rPr lang="zh-CN" altLang="en-US" dirty="0">
                <a:solidFill>
                  <a:srgbClr val="0000FF"/>
                </a:solidFill>
              </a:rPr>
              <a:t>实验厅建设</a:t>
            </a:r>
            <a:endParaRPr lang="en-US" altLang="zh-CN" dirty="0">
              <a:solidFill>
                <a:srgbClr val="0000FF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条件</a:t>
            </a:r>
            <a:r>
              <a:rPr lang="zh-CN" altLang="en-US" dirty="0">
                <a:solidFill>
                  <a:srgbClr val="0000FF"/>
                </a:solidFill>
              </a:rPr>
              <a:t>：实验厅的土建改造和设备安装不能影响</a:t>
            </a:r>
            <a:r>
              <a:rPr lang="en-US" altLang="zh-CN" dirty="0">
                <a:solidFill>
                  <a:srgbClr val="0000FF"/>
                </a:solidFill>
              </a:rPr>
              <a:t>BII</a:t>
            </a:r>
            <a:r>
              <a:rPr lang="zh-CN" altLang="en-US" dirty="0">
                <a:solidFill>
                  <a:srgbClr val="0000FF"/>
                </a:solidFill>
              </a:rPr>
              <a:t>的正常运行。因此，要求增加防护措施，使工作人员时刻处在安全环境下</a:t>
            </a:r>
            <a:r>
              <a:rPr lang="zh-CN" altLang="en-US" dirty="0">
                <a:solidFill>
                  <a:srgbClr val="FF0000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422148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A170ED3-0855-4E0B-9057-30ED5BAD5B08}"/>
              </a:ext>
            </a:extLst>
          </p:cNvPr>
          <p:cNvSpPr>
            <a:spLocks noGrp="1"/>
          </p:cNvSpPr>
          <p:nvPr/>
        </p:nvSpPr>
        <p:spPr>
          <a:xfrm>
            <a:off x="1014542" y="1277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en-US" altLang="zh-CN" dirty="0" smtClean="0"/>
              <a:t>2</a:t>
            </a:r>
            <a:r>
              <a:rPr lang="zh-CN" altLang="en-US" dirty="0" smtClean="0"/>
              <a:t>、模拟</a:t>
            </a:r>
            <a:r>
              <a:rPr lang="zh-CN" altLang="en-US" dirty="0"/>
              <a:t>结果</a:t>
            </a:r>
            <a:r>
              <a:rPr lang="en-US" altLang="zh-CN" dirty="0"/>
              <a:t>-</a:t>
            </a:r>
            <a:r>
              <a:rPr lang="zh-CN" altLang="en-US" dirty="0"/>
              <a:t>线损</a:t>
            </a:r>
            <a:r>
              <a:rPr lang="en-US" altLang="zh-CN" dirty="0"/>
              <a:t>-</a:t>
            </a:r>
            <a:r>
              <a:rPr lang="zh-CN" altLang="en-US" sz="2800" dirty="0"/>
              <a:t>单个电子的剂量贡献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24780B1-E0EE-4CC9-ABB9-53943D8BB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737171" y="1291018"/>
            <a:ext cx="1299446" cy="100411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E2AE992-5480-4A67-A762-CA9188747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768564" y="2437030"/>
            <a:ext cx="1268051" cy="9418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5E63635-6766-4B1C-883B-AB6362A5A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206036" y="1313403"/>
            <a:ext cx="1291614" cy="9941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8F9EE2A-207B-4F52-A6F6-EF7DB58C5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232018" y="2437031"/>
            <a:ext cx="1268052" cy="94180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410090D-4A15-4632-B4F7-C5962991C3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816142" y="1318583"/>
            <a:ext cx="1268544" cy="9941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E237478-4812-4531-9DB0-7F2B94F75D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816143" y="2437031"/>
            <a:ext cx="1224767" cy="941804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621D2B63-A01A-4BFC-B282-7B5E9FBA2B9D}"/>
              </a:ext>
            </a:extLst>
          </p:cNvPr>
          <p:cNvSpPr/>
          <p:nvPr/>
        </p:nvSpPr>
        <p:spPr>
          <a:xfrm flipH="1">
            <a:off x="6123821" y="1510570"/>
            <a:ext cx="3218127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cs typeface="Times New Roman" panose="02020603050405020304" pitchFamily="18" charset="0"/>
              </a:rPr>
              <a:t>封堵墙最南侧水平方向剂量衰减色图</a:t>
            </a:r>
            <a:r>
              <a:rPr lang="zh-CN" altLang="zh-CN" sz="1400" dirty="0">
                <a:cs typeface="Times New Roman" panose="02020603050405020304" pitchFamily="18" charset="0"/>
              </a:rPr>
              <a:t>（</a:t>
            </a:r>
            <a:r>
              <a:rPr lang="en-US" altLang="zh-CN" sz="1400" dirty="0" err="1">
                <a:latin typeface="Times New Roman" panose="02020603050405020304" pitchFamily="18" charset="0"/>
              </a:rPr>
              <a:t>pSv</a:t>
            </a:r>
            <a:r>
              <a:rPr lang="en-US" altLang="zh-CN" sz="1400" dirty="0">
                <a:latin typeface="Times New Roman" panose="02020603050405020304" pitchFamily="18" charset="0"/>
              </a:rPr>
              <a:t>/primary</a:t>
            </a:r>
            <a:r>
              <a:rPr lang="zh-CN" altLang="zh-CN" sz="1400" dirty="0">
                <a:cs typeface="Times New Roman" panose="02020603050405020304" pitchFamily="18" charset="0"/>
              </a:rPr>
              <a:t>） </a:t>
            </a:r>
            <a:r>
              <a:rPr lang="zh-CN" altLang="en-US" sz="1400" dirty="0">
                <a:cs typeface="Times New Roman" panose="02020603050405020304" pitchFamily="18" charset="0"/>
              </a:rPr>
              <a:t>从左至右依次为总剂量、中子剂量和伽马剂量</a:t>
            </a:r>
            <a:endParaRPr lang="en-US" altLang="zh-CN" sz="1400" dirty="0">
              <a:cs typeface="Times New Roman" panose="02020603050405020304" pitchFamily="18" charset="0"/>
            </a:endParaRPr>
          </a:p>
          <a:p>
            <a:r>
              <a:rPr lang="zh-CN" altLang="en-US" sz="1200" dirty="0">
                <a:cs typeface="Times New Roman" panose="02020603050405020304" pitchFamily="18" charset="0"/>
              </a:rPr>
              <a:t>封堵墙最南侧垂直方向剂量衰减色图</a:t>
            </a:r>
            <a:r>
              <a:rPr lang="zh-CN" altLang="zh-CN" sz="1200" dirty="0">
                <a:cs typeface="Times New Roman" panose="02020603050405020304" pitchFamily="18" charset="0"/>
              </a:rPr>
              <a:t>（</a:t>
            </a:r>
            <a:r>
              <a:rPr lang="en-US" altLang="zh-CN" sz="1200" dirty="0">
                <a:latin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Times New Roman" panose="02020603050405020304" pitchFamily="18" charset="0"/>
              </a:rPr>
              <a:t>pSv</a:t>
            </a:r>
            <a:r>
              <a:rPr lang="en-US" altLang="zh-CN" sz="1200" dirty="0">
                <a:latin typeface="Times New Roman" panose="02020603050405020304" pitchFamily="18" charset="0"/>
              </a:rPr>
              <a:t>/primary </a:t>
            </a:r>
            <a:r>
              <a:rPr lang="zh-CN" altLang="zh-CN" sz="1200" dirty="0">
                <a:cs typeface="Times New Roman" panose="02020603050405020304" pitchFamily="18" charset="0"/>
              </a:rPr>
              <a:t>）</a:t>
            </a:r>
            <a:r>
              <a:rPr lang="zh-CN" altLang="en-US" sz="1200" dirty="0">
                <a:cs typeface="Times New Roman" panose="02020603050405020304" pitchFamily="18" charset="0"/>
              </a:rPr>
              <a:t>，从左至右依次为总剂量、中子剂量和伽马剂量</a:t>
            </a:r>
            <a:endParaRPr lang="zh-CN" altLang="en-US" sz="1100" dirty="0"/>
          </a:p>
          <a:p>
            <a:pPr algn="ctr"/>
            <a:endParaRPr lang="zh-CN" altLang="en-US" sz="1200" dirty="0"/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0F6A433D-600E-4843-B4EB-4DB617D1AAA8}"/>
              </a:ext>
            </a:extLst>
          </p:cNvPr>
          <p:cNvSpPr>
            <a:spLocks noGrp="1"/>
          </p:cNvSpPr>
          <p:nvPr/>
        </p:nvSpPr>
        <p:spPr>
          <a:xfrm flipH="1">
            <a:off x="11230101" y="6242051"/>
            <a:ext cx="231348" cy="162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87B1AE-DE92-4477-B309-35C3F82AC69C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085CFFE-DCCD-48E0-B3E2-EBD1CC96E6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5681" y="4337361"/>
            <a:ext cx="1355285" cy="91619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B68FA58-CD09-4067-8AF8-CA3F28FD83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0025" y="5351945"/>
            <a:ext cx="1269541" cy="1006979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FE3BC63F-8277-457D-A97C-69F20AA59249}"/>
              </a:ext>
            </a:extLst>
          </p:cNvPr>
          <p:cNvSpPr/>
          <p:nvPr/>
        </p:nvSpPr>
        <p:spPr>
          <a:xfrm>
            <a:off x="6096000" y="4785958"/>
            <a:ext cx="3245948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cs typeface="Times New Roman" panose="02020603050405020304" pitchFamily="18" charset="0"/>
              </a:rPr>
              <a:t>封堵墙最南侧水平方向剂量衰减色图</a:t>
            </a:r>
            <a:r>
              <a:rPr lang="zh-CN" altLang="zh-CN" sz="1400" dirty="0">
                <a:cs typeface="Times New Roman" panose="02020603050405020304" pitchFamily="18" charset="0"/>
              </a:rPr>
              <a:t>（</a:t>
            </a:r>
            <a:r>
              <a:rPr lang="en-US" altLang="zh-CN" sz="1400" dirty="0" err="1">
                <a:latin typeface="Times New Roman" panose="02020603050405020304" pitchFamily="18" charset="0"/>
              </a:rPr>
              <a:t>pSv</a:t>
            </a:r>
            <a:r>
              <a:rPr lang="en-US" altLang="zh-CN" sz="1400" dirty="0">
                <a:latin typeface="Times New Roman" panose="02020603050405020304" pitchFamily="18" charset="0"/>
              </a:rPr>
              <a:t>/primary</a:t>
            </a:r>
            <a:r>
              <a:rPr lang="zh-CN" altLang="zh-CN" sz="1400" dirty="0">
                <a:cs typeface="Times New Roman" panose="02020603050405020304" pitchFamily="18" charset="0"/>
              </a:rPr>
              <a:t>） </a:t>
            </a:r>
            <a:r>
              <a:rPr lang="zh-CN" altLang="en-US" sz="1400" dirty="0">
                <a:cs typeface="Times New Roman" panose="02020603050405020304" pitchFamily="18" charset="0"/>
              </a:rPr>
              <a:t>，从左至右依次为总剂量、中子剂量和伽马剂量</a:t>
            </a:r>
            <a:endParaRPr lang="en-US" altLang="zh-CN" sz="1400" dirty="0">
              <a:cs typeface="Times New Roman" panose="02020603050405020304" pitchFamily="18" charset="0"/>
            </a:endParaRPr>
          </a:p>
          <a:p>
            <a:r>
              <a:rPr lang="zh-CN" altLang="en-US" sz="1200" dirty="0">
                <a:cs typeface="Times New Roman" panose="02020603050405020304" pitchFamily="18" charset="0"/>
              </a:rPr>
              <a:t>封堵墙最南侧垂直方向剂量衰减色图</a:t>
            </a:r>
            <a:r>
              <a:rPr lang="zh-CN" altLang="zh-CN" sz="1200" dirty="0">
                <a:cs typeface="Times New Roman" panose="02020603050405020304" pitchFamily="18" charset="0"/>
              </a:rPr>
              <a:t>（</a:t>
            </a:r>
            <a:r>
              <a:rPr lang="en-US" altLang="zh-CN" sz="1200" dirty="0">
                <a:latin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Times New Roman" panose="02020603050405020304" pitchFamily="18" charset="0"/>
              </a:rPr>
              <a:t>pSv</a:t>
            </a:r>
            <a:r>
              <a:rPr lang="en-US" altLang="zh-CN" sz="1200" dirty="0">
                <a:latin typeface="Times New Roman" panose="02020603050405020304" pitchFamily="18" charset="0"/>
              </a:rPr>
              <a:t>/primary </a:t>
            </a:r>
            <a:r>
              <a:rPr lang="zh-CN" altLang="zh-CN" sz="1200" dirty="0">
                <a:cs typeface="Times New Roman" panose="02020603050405020304" pitchFamily="18" charset="0"/>
              </a:rPr>
              <a:t>）</a:t>
            </a:r>
            <a:r>
              <a:rPr lang="zh-CN" altLang="en-US" sz="1200" dirty="0">
                <a:cs typeface="Times New Roman" panose="02020603050405020304" pitchFamily="18" charset="0"/>
              </a:rPr>
              <a:t>，从左至右依次为总剂量、中子剂量和伽马剂量</a:t>
            </a:r>
            <a:endParaRPr lang="zh-CN" altLang="en-US" sz="1100" dirty="0"/>
          </a:p>
          <a:p>
            <a:pPr algn="ctr"/>
            <a:endParaRPr lang="zh-CN" altLang="en-US" sz="1200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6CE9F53-7BC1-4A4F-9FD4-8F0F0DD33BF6}"/>
              </a:ext>
            </a:extLst>
          </p:cNvPr>
          <p:cNvSpPr/>
          <p:nvPr/>
        </p:nvSpPr>
        <p:spPr>
          <a:xfrm>
            <a:off x="9298142" y="3519377"/>
            <a:ext cx="2500494" cy="282923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/>
              <a:t>BII</a:t>
            </a:r>
            <a:r>
              <a:rPr lang="zh-CN" altLang="en-US" sz="2000" b="1" dirty="0"/>
              <a:t>剂量评估总结：</a:t>
            </a:r>
            <a:endParaRPr lang="en-US" altLang="zh-CN" sz="2000" b="1" dirty="0"/>
          </a:p>
          <a:p>
            <a:pPr marL="342900" indent="-342900">
              <a:buAutoNum type="arabicPeriod"/>
            </a:pPr>
            <a:r>
              <a:rPr lang="zh-CN" altLang="en-US" sz="2000" dirty="0"/>
              <a:t>跟测量结果对比看，剂量主要来源于直线加速器老练时的线损贡献；</a:t>
            </a:r>
            <a:endParaRPr lang="en-US" altLang="zh-CN" sz="2000" dirty="0"/>
          </a:p>
          <a:p>
            <a:pPr marL="342900" indent="-342900">
              <a:buAutoNum type="arabicPeriod"/>
            </a:pPr>
            <a:r>
              <a:rPr lang="zh-CN" altLang="en-US" sz="2000" dirty="0"/>
              <a:t>在现有封堵墙的基础上需增加局部屏蔽</a:t>
            </a:r>
            <a:r>
              <a:rPr lang="zh-CN" altLang="en-US" dirty="0"/>
              <a:t>。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58177D8D-F3F8-4CAE-BBEB-3DB2C58DA0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2203" y="4361140"/>
            <a:ext cx="1172175" cy="89920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BD572E7-8F99-4126-90E4-F4C1D2262B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72203" y="5351945"/>
            <a:ext cx="1200425" cy="9998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54D7A8D-277D-4800-9C8B-23DF0652B6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21114" y="4341441"/>
            <a:ext cx="1146013" cy="91211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F6B67963-E89F-42B2-8231-52BA585A85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21114" y="5351944"/>
            <a:ext cx="1225960" cy="1007949"/>
          </a:xfrm>
          <a:prstGeom prst="rect">
            <a:avLst/>
          </a:prstGeom>
        </p:spPr>
      </p:pic>
      <p:sp>
        <p:nvSpPr>
          <p:cNvPr id="26" name="标题 1">
            <a:extLst>
              <a:ext uri="{FF2B5EF4-FFF2-40B4-BE49-F238E27FC236}">
                <a16:creationId xmlns:a16="http://schemas.microsoft.com/office/drawing/2014/main" id="{02E41586-681F-45AB-A815-6DC75BA408B0}"/>
              </a:ext>
            </a:extLst>
          </p:cNvPr>
          <p:cNvSpPr>
            <a:spLocks noGrp="1"/>
          </p:cNvSpPr>
          <p:nvPr/>
        </p:nvSpPr>
        <p:spPr>
          <a:xfrm>
            <a:off x="1014542" y="31333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dirty="0"/>
              <a:t>模拟结果</a:t>
            </a:r>
            <a:r>
              <a:rPr lang="en-US" altLang="zh-CN" dirty="0"/>
              <a:t>-</a:t>
            </a:r>
            <a:r>
              <a:rPr lang="zh-CN" altLang="en-US" dirty="0"/>
              <a:t>点损</a:t>
            </a:r>
            <a:r>
              <a:rPr lang="en-US" altLang="zh-CN" dirty="0"/>
              <a:t>-</a:t>
            </a:r>
            <a:r>
              <a:rPr lang="zh-CN" altLang="en-US" sz="2800" dirty="0"/>
              <a:t>单个电子的剂量贡献</a:t>
            </a:r>
            <a:endParaRPr lang="zh-CN" altLang="en-US" dirty="0"/>
          </a:p>
        </p:txBody>
      </p:sp>
      <p:pic>
        <p:nvPicPr>
          <p:cNvPr id="27" name="内容占位符 3">
            <a:extLst>
              <a:ext uri="{FF2B5EF4-FFF2-40B4-BE49-F238E27FC236}">
                <a16:creationId xmlns:a16="http://schemas.microsoft.com/office/drawing/2014/main" id="{C0C4EEEF-B413-4594-8051-BEA288EF3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4"/>
          <a:stretch>
            <a:fillRect/>
          </a:stretch>
        </p:blipFill>
        <p:spPr>
          <a:xfrm>
            <a:off x="9298142" y="1029109"/>
            <a:ext cx="2500494" cy="210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28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E4353BEB-6F2C-4BE7-A07F-835EF6ABFBF4}"/>
              </a:ext>
            </a:extLst>
          </p:cNvPr>
          <p:cNvSpPr>
            <a:spLocks noGrp="1"/>
          </p:cNvSpPr>
          <p:nvPr/>
        </p:nvSpPr>
        <p:spPr>
          <a:xfrm>
            <a:off x="962026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0C73CAF-EE93-4527-9595-AC8213C520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599" y="4506692"/>
            <a:ext cx="2640118" cy="19818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6304A45-6668-4B7C-ABFA-A4695DBF6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657" y="1798638"/>
            <a:ext cx="2640118" cy="1978980"/>
          </a:xfrm>
          <a:prstGeom prst="rect">
            <a:avLst/>
          </a:prstGeom>
        </p:spPr>
      </p:pic>
      <p:sp>
        <p:nvSpPr>
          <p:cNvPr id="14" name="标题 1">
            <a:extLst>
              <a:ext uri="{FF2B5EF4-FFF2-40B4-BE49-F238E27FC236}">
                <a16:creationId xmlns:a16="http://schemas.microsoft.com/office/drawing/2014/main" id="{755C989F-3A1A-40EA-9D32-2FE634E94229}"/>
              </a:ext>
            </a:extLst>
          </p:cNvPr>
          <p:cNvSpPr>
            <a:spLocks noGrp="1"/>
          </p:cNvSpPr>
          <p:nvPr/>
        </p:nvSpPr>
        <p:spPr>
          <a:xfrm>
            <a:off x="673553" y="3213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en-US" altLang="zh-CN" dirty="0" smtClean="0"/>
              <a:t>3</a:t>
            </a:r>
            <a:r>
              <a:rPr lang="zh-CN" altLang="en-US" dirty="0" smtClean="0"/>
              <a:t>、防护</a:t>
            </a:r>
            <a:r>
              <a:rPr lang="zh-CN" altLang="en-US" dirty="0"/>
              <a:t>方案</a:t>
            </a:r>
          </a:p>
        </p:txBody>
      </p:sp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49DC4856-73B8-4867-B3FE-8E17886E3F3B}"/>
              </a:ext>
            </a:extLst>
          </p:cNvPr>
          <p:cNvSpPr>
            <a:spLocks noGrp="1"/>
          </p:cNvSpPr>
          <p:nvPr/>
        </p:nvSpPr>
        <p:spPr>
          <a:xfrm>
            <a:off x="773052" y="1737907"/>
            <a:ext cx="61637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 typeface="Wingdings" panose="05000000000000000000" pitchFamily="2" charset="2"/>
              <a:buChar char="n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Wingdings" panose="05000000000000000000" pitchFamily="2" charset="2"/>
              <a:buChar char="ü"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防护墙主体</a:t>
            </a:r>
            <a:r>
              <a:rPr lang="en-US" altLang="zh-CN" dirty="0"/>
              <a:t>120cm</a:t>
            </a:r>
            <a:r>
              <a:rPr lang="zh-CN" altLang="en-US" dirty="0"/>
              <a:t>砖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准直孔</a:t>
            </a:r>
            <a:r>
              <a:rPr lang="en-US" altLang="zh-CN" dirty="0"/>
              <a:t>40cm</a:t>
            </a:r>
            <a:r>
              <a:rPr lang="zh-CN" altLang="en-US" dirty="0"/>
              <a:t>铅</a:t>
            </a:r>
            <a:r>
              <a:rPr lang="en-US" altLang="zh-CN" dirty="0"/>
              <a:t>+60cm</a:t>
            </a:r>
            <a:r>
              <a:rPr lang="zh-CN" altLang="en-US" dirty="0"/>
              <a:t>砖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活动屏蔽（</a:t>
            </a:r>
            <a:r>
              <a:rPr lang="en-US" altLang="zh-CN" dirty="0"/>
              <a:t>5cm</a:t>
            </a:r>
            <a:r>
              <a:rPr lang="zh-CN" altLang="en-US" dirty="0"/>
              <a:t>铅</a:t>
            </a:r>
            <a:r>
              <a:rPr lang="en-US" altLang="zh-CN" dirty="0"/>
              <a:t>+5cm</a:t>
            </a:r>
            <a:r>
              <a:rPr lang="zh-CN" altLang="en-US" dirty="0"/>
              <a:t>聚乙烯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u="sng" dirty="0" smtClean="0">
                <a:solidFill>
                  <a:srgbClr val="0000FF"/>
                </a:solidFill>
              </a:rPr>
              <a:t>AM3</a:t>
            </a:r>
            <a:r>
              <a:rPr lang="zh-CN" altLang="en-US" u="sng" dirty="0" smtClean="0">
                <a:solidFill>
                  <a:srgbClr val="0000FF"/>
                </a:solidFill>
              </a:rPr>
              <a:t>工作状态</a:t>
            </a:r>
            <a:endParaRPr lang="zh-CN" altLang="en-US" u="sng" dirty="0">
              <a:solidFill>
                <a:srgbClr val="0000FF"/>
              </a:solidFill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8553CA16-BD00-40CC-A908-5EB8314AFF04}"/>
              </a:ext>
            </a:extLst>
          </p:cNvPr>
          <p:cNvSpPr/>
          <p:nvPr/>
        </p:nvSpPr>
        <p:spPr>
          <a:xfrm>
            <a:off x="10861223" y="2495380"/>
            <a:ext cx="616403" cy="59962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59008AB3-F4EC-4BA3-8280-DE5D5136E1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04" b="31015"/>
          <a:stretch/>
        </p:blipFill>
        <p:spPr>
          <a:xfrm>
            <a:off x="7114134" y="1646925"/>
            <a:ext cx="1793050" cy="19343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617" y="3675697"/>
            <a:ext cx="5991225" cy="29813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3A364CB-57C7-4C63-91D7-D30B43FEC90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2028" r="6348"/>
          <a:stretch/>
        </p:blipFill>
        <p:spPr>
          <a:xfrm>
            <a:off x="5756708" y="3851532"/>
            <a:ext cx="3438891" cy="2023039"/>
          </a:xfrm>
          <a:prstGeom prst="rect">
            <a:avLst/>
          </a:prstGeom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897E6D8A-81E8-4FCB-B7A5-2210E34044F3}"/>
              </a:ext>
            </a:extLst>
          </p:cNvPr>
          <p:cNvSpPr/>
          <p:nvPr/>
        </p:nvSpPr>
        <p:spPr>
          <a:xfrm>
            <a:off x="6202013" y="4894899"/>
            <a:ext cx="1057275" cy="599622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33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4453F0-D705-4E7F-9623-E599F2FC7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0C355A83-027A-4CE2-A9A4-2F325CC54439}"/>
              </a:ext>
            </a:extLst>
          </p:cNvPr>
          <p:cNvSpPr txBox="1">
            <a:spLocks/>
          </p:cNvSpPr>
          <p:nvPr/>
        </p:nvSpPr>
        <p:spPr>
          <a:xfrm>
            <a:off x="657567" y="3978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二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dirty="0" smtClean="0">
                <a:latin typeface="Arial" panose="020B0604020202020204" pitchFamily="34" charset="0"/>
                <a:ea typeface="宋体" panose="02010600030101010101" pitchFamily="2" charset="-122"/>
              </a:rPr>
              <a:t>BEPCII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场所辐射监测系统运行情况</a:t>
            </a:r>
            <a:endParaRPr lang="zh-CN" altLang="en-US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43FD14CD-CE5D-4AC5-954A-42B9A9B54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67" y="1471130"/>
            <a:ext cx="6920001" cy="398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528513D4-13BC-4E1A-895E-8E4A9E5C9BC1}"/>
              </a:ext>
            </a:extLst>
          </p:cNvPr>
          <p:cNvSpPr txBox="1">
            <a:spLocks noChangeArrowheads="1"/>
          </p:cNvSpPr>
          <p:nvPr/>
        </p:nvSpPr>
        <p:spPr bwMode="auto">
          <a:xfrm rot="19700844">
            <a:off x="5069110" y="2395902"/>
            <a:ext cx="1860494" cy="350591"/>
          </a:xfrm>
          <a:prstGeom prst="rect">
            <a:avLst/>
          </a:prstGeom>
          <a:solidFill>
            <a:srgbClr val="C0C0C0">
              <a:alpha val="50000"/>
            </a:srgbClr>
          </a:solidFill>
          <a:ln>
            <a:noFill/>
          </a:ln>
          <a:extLst/>
        </p:spPr>
        <p:txBody>
          <a:bodyPr wrap="square" lIns="72000" tIns="72000" rIns="72000" bIns="72000">
            <a:spAutoFit/>
          </a:bodyPr>
          <a:lstStyle>
            <a:lvl1pPr algn="just" eaLnBrk="0" hangingPunct="0">
              <a:lnSpc>
                <a:spcPct val="110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v"/>
              <a:defRPr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algn="just"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²"/>
              <a:defRPr sz="2400" b="1">
                <a:solidFill>
                  <a:schemeClr val="tx1"/>
                </a:solidFill>
                <a:latin typeface="华文细黑" panose="02010600040101010101" pitchFamily="2" charset="-122"/>
                <a:ea typeface="黑体" panose="02010609060101010101" pitchFamily="49" charset="-122"/>
              </a:defRPr>
            </a:lvl2pPr>
            <a:lvl3pPr marL="1143000" indent="-228600" algn="just" eaLnBrk="0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 sz="2000" b="1">
                <a:solidFill>
                  <a:schemeClr val="tx1"/>
                </a:solidFill>
                <a:latin typeface="华文细黑" panose="02010600040101010101" pitchFamily="2" charset="-122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ClrTx/>
              <a:buFontTx/>
              <a:buNone/>
            </a:pPr>
            <a:r>
              <a:rPr lang="zh-CN" altLang="en-US" sz="1800" dirty="0">
                <a:solidFill>
                  <a:srgbClr val="80008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直线长廊</a:t>
            </a:r>
            <a:r>
              <a:rPr lang="zh-CN" altLang="en-US" sz="18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E1A74823-AA2B-4439-9C89-F0720EC69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534" y="4553583"/>
            <a:ext cx="727113" cy="646331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algn="just" eaLnBrk="0" hangingPunct="0">
              <a:lnSpc>
                <a:spcPct val="110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v"/>
              <a:defRPr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defRPr>
            </a:lvl1pPr>
            <a:lvl2pPr marL="742950" indent="-285750" algn="just"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Wingdings 2" pitchFamily="18" charset="2"/>
              <a:buChar char="²"/>
              <a:defRPr sz="2400" b="1">
                <a:solidFill>
                  <a:schemeClr val="tx1"/>
                </a:solidFill>
                <a:latin typeface="华文细黑" pitchFamily="2" charset="-122"/>
                <a:ea typeface="黑体" pitchFamily="49" charset="-122"/>
              </a:defRPr>
            </a:lvl2pPr>
            <a:lvl3pPr marL="1143000" indent="-228600" algn="just" eaLnBrk="0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华文细黑" pitchFamily="2" charset="-122"/>
                <a:ea typeface="黑体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zh-CN" altLang="en-US" sz="1800" dirty="0">
                <a:solidFill>
                  <a:srgbClr val="FF0000"/>
                </a:solidFill>
                <a:latin typeface="Calibri" pitchFamily="34" charset="0"/>
                <a:ea typeface="宋体" charset="-122"/>
              </a:rPr>
              <a:t>  </a:t>
            </a:r>
            <a:r>
              <a:rPr lang="zh-CN" altLang="en-US" sz="1600" dirty="0">
                <a:solidFill>
                  <a:srgbClr val="FF0000"/>
                </a:solidFill>
                <a:latin typeface="Calibri" pitchFamily="34" charset="0"/>
                <a:ea typeface="宋体" charset="-122"/>
              </a:rPr>
              <a:t>北京</a:t>
            </a:r>
            <a:endParaRPr lang="en-US" altLang="zh-CN" sz="1600" dirty="0">
              <a:solidFill>
                <a:srgbClr val="FF0000"/>
              </a:solidFill>
              <a:latin typeface="Calibri" pitchFamily="34" charset="0"/>
              <a:ea typeface="宋体" charset="-122"/>
            </a:endParaRP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zh-CN" altLang="en-US" sz="1600" dirty="0">
                <a:solidFill>
                  <a:srgbClr val="FF0000"/>
                </a:solidFill>
                <a:latin typeface="Calibri" pitchFamily="34" charset="0"/>
                <a:ea typeface="宋体" charset="-122"/>
              </a:rPr>
              <a:t>  谱仪 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B7EBA8D2-89E1-45EF-8E03-71A175072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625" y="3817786"/>
            <a:ext cx="1316870" cy="350591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txBody>
          <a:bodyPr wrap="square" lIns="72000" tIns="72000" rIns="72000" bIns="72000">
            <a:spAutoFit/>
          </a:bodyPr>
          <a:lstStyle>
            <a:lvl1pPr algn="just" eaLnBrk="0" hangingPunct="0">
              <a:lnSpc>
                <a:spcPct val="110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v"/>
              <a:defRPr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algn="just"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²"/>
              <a:defRPr sz="2400" b="1">
                <a:solidFill>
                  <a:schemeClr val="tx1"/>
                </a:solidFill>
                <a:latin typeface="华文细黑" panose="02010600040101010101" pitchFamily="2" charset="-122"/>
                <a:ea typeface="黑体" panose="02010609060101010101" pitchFamily="49" charset="-122"/>
              </a:defRPr>
            </a:lvl2pPr>
            <a:lvl3pPr marL="1143000" indent="-228600" algn="just" eaLnBrk="0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 sz="2000" b="1">
                <a:solidFill>
                  <a:schemeClr val="tx1"/>
                </a:solidFill>
                <a:latin typeface="华文细黑" panose="02010600040101010101" pitchFamily="2" charset="-122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ClrTx/>
              <a:buFontTx/>
              <a:buNone/>
            </a:pPr>
            <a:r>
              <a:rPr lang="zh-CN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同步</a:t>
            </a:r>
            <a:r>
              <a:rPr lang="en-US" altLang="zh-CN" sz="16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13#</a:t>
            </a:r>
            <a:r>
              <a:rPr lang="zh-CN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厅 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C342642C-269D-4750-AB3A-3816C8E30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11" y="3487859"/>
            <a:ext cx="1117600" cy="35572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txBody>
          <a:bodyPr lIns="72000" tIns="72000" rIns="72000" bIns="72000">
            <a:spAutoFit/>
          </a:bodyPr>
          <a:lstStyle>
            <a:lvl1pPr algn="just" eaLnBrk="0" hangingPunct="0">
              <a:lnSpc>
                <a:spcPct val="110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v"/>
              <a:defRPr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algn="just"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²"/>
              <a:defRPr sz="2400" b="1">
                <a:solidFill>
                  <a:schemeClr val="tx1"/>
                </a:solidFill>
                <a:latin typeface="华文细黑" panose="02010600040101010101" pitchFamily="2" charset="-122"/>
                <a:ea typeface="黑体" panose="02010609060101010101" pitchFamily="49" charset="-122"/>
              </a:defRPr>
            </a:lvl2pPr>
            <a:lvl3pPr marL="1143000" indent="-228600" algn="just" eaLnBrk="0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 sz="2000" b="1">
                <a:solidFill>
                  <a:schemeClr val="tx1"/>
                </a:solidFill>
                <a:latin typeface="华文细黑" panose="02010600040101010101" pitchFamily="2" charset="-122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ClrTx/>
              <a:buFontTx/>
              <a:buNone/>
            </a:pPr>
            <a:r>
              <a:rPr lang="zh-CN" altLang="en-US" sz="1600" dirty="0">
                <a:solidFill>
                  <a:srgbClr val="80008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慢正厅</a:t>
            </a:r>
            <a:r>
              <a:rPr lang="zh-CN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7C888F1C-7487-4852-B9B3-1386E4CFD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878" y="3276026"/>
            <a:ext cx="1117600" cy="35572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txBody>
          <a:bodyPr lIns="72000" tIns="72000" rIns="72000" bIns="72000">
            <a:spAutoFit/>
          </a:bodyPr>
          <a:lstStyle>
            <a:lvl1pPr algn="just" eaLnBrk="0" hangingPunct="0">
              <a:lnSpc>
                <a:spcPct val="110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v"/>
              <a:defRPr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algn="just"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²"/>
              <a:defRPr sz="2400" b="1">
                <a:solidFill>
                  <a:schemeClr val="tx1"/>
                </a:solidFill>
                <a:latin typeface="华文细黑" panose="02010600040101010101" pitchFamily="2" charset="-122"/>
                <a:ea typeface="黑体" panose="02010609060101010101" pitchFamily="49" charset="-122"/>
              </a:defRPr>
            </a:lvl2pPr>
            <a:lvl3pPr marL="1143000" indent="-228600" algn="just" eaLnBrk="0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 sz="2000" b="1">
                <a:solidFill>
                  <a:schemeClr val="tx1"/>
                </a:solidFill>
                <a:latin typeface="华文细黑" panose="02010600040101010101" pitchFamily="2" charset="-122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ClrTx/>
              <a:buFontTx/>
              <a:buNone/>
            </a:pPr>
            <a:r>
              <a:rPr lang="en-US" altLang="zh-CN" sz="1600" dirty="0">
                <a:solidFill>
                  <a:srgbClr val="80008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10</a:t>
            </a:r>
            <a:r>
              <a:rPr lang="zh-CN" altLang="en-US" sz="1600" dirty="0">
                <a:solidFill>
                  <a:srgbClr val="80008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号厅</a:t>
            </a:r>
            <a:r>
              <a:rPr lang="zh-CN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A52D8E3E-5010-4E27-B7E1-4166EE302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063" y="4406455"/>
            <a:ext cx="1316870" cy="350591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txBody>
          <a:bodyPr wrap="square" lIns="72000" tIns="72000" rIns="72000" bIns="72000">
            <a:spAutoFit/>
          </a:bodyPr>
          <a:lstStyle>
            <a:lvl1pPr algn="just" eaLnBrk="0" hangingPunct="0">
              <a:lnSpc>
                <a:spcPct val="110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v"/>
              <a:defRPr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algn="just"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²"/>
              <a:defRPr sz="2400" b="1">
                <a:solidFill>
                  <a:schemeClr val="tx1"/>
                </a:solidFill>
                <a:latin typeface="华文细黑" panose="02010600040101010101" pitchFamily="2" charset="-122"/>
                <a:ea typeface="黑体" panose="02010609060101010101" pitchFamily="49" charset="-122"/>
              </a:defRPr>
            </a:lvl2pPr>
            <a:lvl3pPr marL="1143000" indent="-228600" algn="just" eaLnBrk="0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 sz="2000" b="1">
                <a:solidFill>
                  <a:schemeClr val="tx1"/>
                </a:solidFill>
                <a:latin typeface="华文细黑" panose="02010600040101010101" pitchFamily="2" charset="-122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ClrTx/>
              <a:buFontTx/>
              <a:buNone/>
            </a:pPr>
            <a:r>
              <a:rPr lang="zh-CN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同步</a:t>
            </a:r>
            <a:r>
              <a:rPr lang="en-US" altLang="zh-CN" sz="16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15#</a:t>
            </a:r>
            <a:r>
              <a:rPr lang="zh-CN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厅 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2FC56F49-032C-4911-9149-288711677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600" y="5050433"/>
            <a:ext cx="1316870" cy="350591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txBody>
          <a:bodyPr wrap="square" lIns="72000" tIns="72000" rIns="72000" bIns="72000">
            <a:spAutoFit/>
          </a:bodyPr>
          <a:lstStyle>
            <a:lvl1pPr algn="just" eaLnBrk="0" hangingPunct="0">
              <a:lnSpc>
                <a:spcPct val="110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v"/>
              <a:defRPr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algn="just"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²"/>
              <a:defRPr sz="2400" b="1">
                <a:solidFill>
                  <a:schemeClr val="tx1"/>
                </a:solidFill>
                <a:latin typeface="华文细黑" panose="02010600040101010101" pitchFamily="2" charset="-122"/>
                <a:ea typeface="黑体" panose="02010609060101010101" pitchFamily="49" charset="-122"/>
              </a:defRPr>
            </a:lvl2pPr>
            <a:lvl3pPr marL="1143000" indent="-228600" algn="just" eaLnBrk="0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 sz="2000" b="1">
                <a:solidFill>
                  <a:schemeClr val="tx1"/>
                </a:solidFill>
                <a:latin typeface="华文细黑" panose="02010600040101010101" pitchFamily="2" charset="-122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ClrTx/>
              <a:buFontTx/>
              <a:buNone/>
            </a:pPr>
            <a:r>
              <a:rPr lang="zh-CN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同步</a:t>
            </a:r>
            <a:r>
              <a:rPr lang="en-US" altLang="zh-CN" sz="16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12#</a:t>
            </a:r>
            <a:r>
              <a:rPr lang="zh-CN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厅 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5D0F3D3-94BF-4AFE-A41E-1E11A2C9D24C}"/>
              </a:ext>
            </a:extLst>
          </p:cNvPr>
          <p:cNvSpPr/>
          <p:nvPr/>
        </p:nvSpPr>
        <p:spPr>
          <a:xfrm rot="20018762">
            <a:off x="2518636" y="4166862"/>
            <a:ext cx="1243086" cy="899895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储存环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F592C9E3-8081-4E63-BA50-6A0B012AB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499" y="3752761"/>
            <a:ext cx="1117600" cy="35572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txBody>
          <a:bodyPr lIns="72000" tIns="72000" rIns="72000" bIns="72000">
            <a:spAutoFit/>
          </a:bodyPr>
          <a:lstStyle>
            <a:lvl1pPr algn="just" eaLnBrk="0" hangingPunct="0">
              <a:lnSpc>
                <a:spcPct val="110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v"/>
              <a:defRPr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algn="just"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²"/>
              <a:defRPr sz="2400" b="1">
                <a:solidFill>
                  <a:schemeClr val="tx1"/>
                </a:solidFill>
                <a:latin typeface="华文细黑" panose="02010600040101010101" pitchFamily="2" charset="-122"/>
                <a:ea typeface="黑体" panose="02010609060101010101" pitchFamily="49" charset="-122"/>
              </a:defRPr>
            </a:lvl2pPr>
            <a:lvl3pPr marL="1143000" indent="-228600" algn="just" eaLnBrk="0" hangingPunct="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 sz="2000" b="1">
                <a:solidFill>
                  <a:schemeClr val="tx1"/>
                </a:solidFill>
                <a:latin typeface="华文细黑" panose="02010600040101010101" pitchFamily="2" charset="-122"/>
                <a:ea typeface="黑体" panose="0201060906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ClrTx/>
              <a:buFontTx/>
              <a:buNone/>
            </a:pPr>
            <a:r>
              <a:rPr lang="en-US" altLang="zh-CN" sz="1600" dirty="0">
                <a:solidFill>
                  <a:srgbClr val="80008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11#</a:t>
            </a:r>
            <a:r>
              <a:rPr lang="zh-CN" altLang="en-US" sz="1600" dirty="0">
                <a:solidFill>
                  <a:srgbClr val="80008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号厅</a:t>
            </a:r>
            <a:r>
              <a:rPr lang="zh-CN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C7F1A09-CA28-44E3-AD09-0B0A3945FC63}"/>
              </a:ext>
            </a:extLst>
          </p:cNvPr>
          <p:cNvSpPr txBox="1"/>
          <p:nvPr/>
        </p:nvSpPr>
        <p:spPr>
          <a:xfrm>
            <a:off x="6653002" y="5889038"/>
            <a:ext cx="4311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56</a:t>
            </a:r>
            <a:r>
              <a:rPr lang="zh-CN" altLang="en-US" sz="2800" dirty="0"/>
              <a:t>个监测点  </a:t>
            </a:r>
            <a:r>
              <a:rPr lang="en-US" altLang="zh-CN" sz="2800" dirty="0"/>
              <a:t>112</a:t>
            </a:r>
            <a:r>
              <a:rPr lang="zh-CN" altLang="en-US" sz="2800" dirty="0"/>
              <a:t>台监测器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E42767F-B4C4-4C7B-865A-628DE58C7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77" y="4296246"/>
            <a:ext cx="688000" cy="4608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835EB6B-61AC-41AD-9562-68B524701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644" y="4977949"/>
            <a:ext cx="696000" cy="4608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43ED704-A54A-4584-BA8A-A8A30CDD7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0120" y="5667247"/>
            <a:ext cx="672000" cy="4416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2DFBD7E-A818-4B6C-81FA-A907F711CA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8630" y="4961034"/>
            <a:ext cx="696000" cy="49463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4CDDFF5-57E1-465A-A99B-0CB96E5FC6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280" y="1670187"/>
            <a:ext cx="648000" cy="464733"/>
          </a:xfrm>
          <a:prstGeom prst="rect">
            <a:avLst/>
          </a:prstGeom>
        </p:spPr>
      </p:pic>
      <p:sp>
        <p:nvSpPr>
          <p:cNvPr id="21" name="任意多边形 20">
            <a:extLst>
              <a:ext uri="{FF2B5EF4-FFF2-40B4-BE49-F238E27FC236}">
                <a16:creationId xmlns:a16="http://schemas.microsoft.com/office/drawing/2014/main" id="{4EA29BCD-8AAF-4910-BDAA-C4B29753DCD3}"/>
              </a:ext>
            </a:extLst>
          </p:cNvPr>
          <p:cNvSpPr/>
          <p:nvPr/>
        </p:nvSpPr>
        <p:spPr>
          <a:xfrm>
            <a:off x="5277080" y="1972019"/>
            <a:ext cx="2181339" cy="2974554"/>
          </a:xfrm>
          <a:custGeom>
            <a:avLst/>
            <a:gdLst>
              <a:gd name="connsiteX0" fmla="*/ 0 w 2181339"/>
              <a:gd name="connsiteY0" fmla="*/ 0 h 2974554"/>
              <a:gd name="connsiteX1" fmla="*/ 1751681 w 2181339"/>
              <a:gd name="connsiteY1" fmla="*/ 925417 h 2974554"/>
              <a:gd name="connsiteX2" fmla="*/ 2181339 w 2181339"/>
              <a:gd name="connsiteY2" fmla="*/ 2974554 h 297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1339" h="2974554">
                <a:moveTo>
                  <a:pt x="0" y="0"/>
                </a:moveTo>
                <a:cubicBezTo>
                  <a:pt x="694062" y="214829"/>
                  <a:pt x="1388125" y="429658"/>
                  <a:pt x="1751681" y="925417"/>
                </a:cubicBezTo>
                <a:cubicBezTo>
                  <a:pt x="2115238" y="1421176"/>
                  <a:pt x="2148288" y="2197865"/>
                  <a:pt x="2181339" y="29745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>
            <a:extLst>
              <a:ext uri="{FF2B5EF4-FFF2-40B4-BE49-F238E27FC236}">
                <a16:creationId xmlns:a16="http://schemas.microsoft.com/office/drawing/2014/main" id="{76101F89-2867-421A-B3E1-CA845C2D3B32}"/>
              </a:ext>
            </a:extLst>
          </p:cNvPr>
          <p:cNvSpPr/>
          <p:nvPr/>
        </p:nvSpPr>
        <p:spPr>
          <a:xfrm>
            <a:off x="1123720" y="4464987"/>
            <a:ext cx="6345716" cy="2190017"/>
          </a:xfrm>
          <a:custGeom>
            <a:avLst/>
            <a:gdLst>
              <a:gd name="connsiteX0" fmla="*/ 0 w 6345716"/>
              <a:gd name="connsiteY0" fmla="*/ 294300 h 2190017"/>
              <a:gd name="connsiteX1" fmla="*/ 925417 w 6345716"/>
              <a:gd name="connsiteY1" fmla="*/ 1836661 h 2190017"/>
              <a:gd name="connsiteX2" fmla="*/ 4704203 w 6345716"/>
              <a:gd name="connsiteY2" fmla="*/ 2056999 h 2190017"/>
              <a:gd name="connsiteX3" fmla="*/ 5453350 w 6345716"/>
              <a:gd name="connsiteY3" fmla="*/ 151080 h 2190017"/>
              <a:gd name="connsiteX4" fmla="*/ 6136396 w 6345716"/>
              <a:gd name="connsiteY4" fmla="*/ 162097 h 2190017"/>
              <a:gd name="connsiteX5" fmla="*/ 6345716 w 6345716"/>
              <a:gd name="connsiteY5" fmla="*/ 503620 h 219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45716" h="2190017">
                <a:moveTo>
                  <a:pt x="0" y="294300"/>
                </a:moveTo>
                <a:cubicBezTo>
                  <a:pt x="70691" y="918589"/>
                  <a:pt x="141383" y="1542878"/>
                  <a:pt x="925417" y="1836661"/>
                </a:cubicBezTo>
                <a:cubicBezTo>
                  <a:pt x="1709451" y="2130444"/>
                  <a:pt x="3949548" y="2337929"/>
                  <a:pt x="4704203" y="2056999"/>
                </a:cubicBezTo>
                <a:cubicBezTo>
                  <a:pt x="5458858" y="1776069"/>
                  <a:pt x="5214651" y="466897"/>
                  <a:pt x="5453350" y="151080"/>
                </a:cubicBezTo>
                <a:cubicBezTo>
                  <a:pt x="5692049" y="-164737"/>
                  <a:pt x="5987668" y="103340"/>
                  <a:pt x="6136396" y="162097"/>
                </a:cubicBezTo>
                <a:cubicBezTo>
                  <a:pt x="6285124" y="220854"/>
                  <a:pt x="6345716" y="503620"/>
                  <a:pt x="6345716" y="50362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>
            <a:extLst>
              <a:ext uri="{FF2B5EF4-FFF2-40B4-BE49-F238E27FC236}">
                <a16:creationId xmlns:a16="http://schemas.microsoft.com/office/drawing/2014/main" id="{9AD8BA01-4F32-46FE-BF8B-8AF21F363521}"/>
              </a:ext>
            </a:extLst>
          </p:cNvPr>
          <p:cNvSpPr/>
          <p:nvPr/>
        </p:nvSpPr>
        <p:spPr>
          <a:xfrm>
            <a:off x="2016087" y="4628100"/>
            <a:ext cx="5442332" cy="2345597"/>
          </a:xfrm>
          <a:custGeom>
            <a:avLst/>
            <a:gdLst>
              <a:gd name="connsiteX0" fmla="*/ 0 w 5442332"/>
              <a:gd name="connsiteY0" fmla="*/ 814233 h 2345597"/>
              <a:gd name="connsiteX1" fmla="*/ 1101686 w 5442332"/>
              <a:gd name="connsiteY1" fmla="*/ 2136257 h 2345597"/>
              <a:gd name="connsiteX2" fmla="*/ 3844886 w 5442332"/>
              <a:gd name="connsiteY2" fmla="*/ 2136257 h 2345597"/>
              <a:gd name="connsiteX3" fmla="*/ 4616067 w 5442332"/>
              <a:gd name="connsiteY3" fmla="*/ 142204 h 2345597"/>
              <a:gd name="connsiteX4" fmla="*/ 5442332 w 5442332"/>
              <a:gd name="connsiteY4" fmla="*/ 318473 h 2345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332" h="2345597">
                <a:moveTo>
                  <a:pt x="0" y="814233"/>
                </a:moveTo>
                <a:cubicBezTo>
                  <a:pt x="230436" y="1365076"/>
                  <a:pt x="460872" y="1915920"/>
                  <a:pt x="1101686" y="2136257"/>
                </a:cubicBezTo>
                <a:cubicBezTo>
                  <a:pt x="1742500" y="2356594"/>
                  <a:pt x="3259156" y="2468599"/>
                  <a:pt x="3844886" y="2136257"/>
                </a:cubicBezTo>
                <a:cubicBezTo>
                  <a:pt x="4430616" y="1803915"/>
                  <a:pt x="4349826" y="445168"/>
                  <a:pt x="4616067" y="142204"/>
                </a:cubicBezTo>
                <a:cubicBezTo>
                  <a:pt x="4882308" y="-160760"/>
                  <a:pt x="5162320" y="78856"/>
                  <a:pt x="5442332" y="318473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>
            <a:extLst>
              <a:ext uri="{FF2B5EF4-FFF2-40B4-BE49-F238E27FC236}">
                <a16:creationId xmlns:a16="http://schemas.microsoft.com/office/drawing/2014/main" id="{9EFC4E03-D633-417C-9572-7714D665CEC9}"/>
              </a:ext>
            </a:extLst>
          </p:cNvPr>
          <p:cNvSpPr/>
          <p:nvPr/>
        </p:nvSpPr>
        <p:spPr>
          <a:xfrm>
            <a:off x="3481330" y="4621992"/>
            <a:ext cx="3977089" cy="2010013"/>
          </a:xfrm>
          <a:custGeom>
            <a:avLst/>
            <a:gdLst>
              <a:gd name="connsiteX0" fmla="*/ 0 w 3977089"/>
              <a:gd name="connsiteY0" fmla="*/ 1492369 h 2010013"/>
              <a:gd name="connsiteX1" fmla="*/ 903383 w 3977089"/>
              <a:gd name="connsiteY1" fmla="*/ 1899994 h 2010013"/>
              <a:gd name="connsiteX2" fmla="*/ 2280492 w 3977089"/>
              <a:gd name="connsiteY2" fmla="*/ 1844909 h 2010013"/>
              <a:gd name="connsiteX3" fmla="*/ 2974554 w 3977089"/>
              <a:gd name="connsiteY3" fmla="*/ 115261 h 2010013"/>
              <a:gd name="connsiteX4" fmla="*/ 3977089 w 3977089"/>
              <a:gd name="connsiteY4" fmla="*/ 302548 h 201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7089" h="2010013">
                <a:moveTo>
                  <a:pt x="0" y="1492369"/>
                </a:moveTo>
                <a:cubicBezTo>
                  <a:pt x="261650" y="1666803"/>
                  <a:pt x="523301" y="1841237"/>
                  <a:pt x="903383" y="1899994"/>
                </a:cubicBezTo>
                <a:cubicBezTo>
                  <a:pt x="1283465" y="1958751"/>
                  <a:pt x="1935297" y="2142365"/>
                  <a:pt x="2280492" y="1844909"/>
                </a:cubicBezTo>
                <a:cubicBezTo>
                  <a:pt x="2625687" y="1547454"/>
                  <a:pt x="2691788" y="372321"/>
                  <a:pt x="2974554" y="115261"/>
                </a:cubicBezTo>
                <a:cubicBezTo>
                  <a:pt x="3257320" y="-141799"/>
                  <a:pt x="3617204" y="80374"/>
                  <a:pt x="3977089" y="302548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七边形 24">
            <a:extLst>
              <a:ext uri="{FF2B5EF4-FFF2-40B4-BE49-F238E27FC236}">
                <a16:creationId xmlns:a16="http://schemas.microsoft.com/office/drawing/2014/main" id="{5957F6E0-61DD-41D7-BD8E-EDC771D0EB2D}"/>
              </a:ext>
            </a:extLst>
          </p:cNvPr>
          <p:cNvSpPr/>
          <p:nvPr/>
        </p:nvSpPr>
        <p:spPr>
          <a:xfrm>
            <a:off x="6096000" y="2391304"/>
            <a:ext cx="313509" cy="313509"/>
          </a:xfrm>
          <a:prstGeom prst="hept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6" name="七边形 25">
            <a:extLst>
              <a:ext uri="{FF2B5EF4-FFF2-40B4-BE49-F238E27FC236}">
                <a16:creationId xmlns:a16="http://schemas.microsoft.com/office/drawing/2014/main" id="{666D9D71-FCBE-423E-B055-D885B1AC2FF1}"/>
              </a:ext>
            </a:extLst>
          </p:cNvPr>
          <p:cNvSpPr/>
          <p:nvPr/>
        </p:nvSpPr>
        <p:spPr>
          <a:xfrm>
            <a:off x="4381890" y="4368673"/>
            <a:ext cx="313509" cy="313509"/>
          </a:xfrm>
          <a:prstGeom prst="hept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7" name="七边形 26">
            <a:extLst>
              <a:ext uri="{FF2B5EF4-FFF2-40B4-BE49-F238E27FC236}">
                <a16:creationId xmlns:a16="http://schemas.microsoft.com/office/drawing/2014/main" id="{664E5A13-6C0A-4E54-971D-F6B9BA6C9B32}"/>
              </a:ext>
            </a:extLst>
          </p:cNvPr>
          <p:cNvSpPr/>
          <p:nvPr/>
        </p:nvSpPr>
        <p:spPr>
          <a:xfrm>
            <a:off x="4160721" y="3284775"/>
            <a:ext cx="313509" cy="313509"/>
          </a:xfrm>
          <a:prstGeom prst="hept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28" name="七边形 27">
            <a:extLst>
              <a:ext uri="{FF2B5EF4-FFF2-40B4-BE49-F238E27FC236}">
                <a16:creationId xmlns:a16="http://schemas.microsoft.com/office/drawing/2014/main" id="{AD40C17D-DD2F-4CA4-B462-CA32A723F7F4}"/>
              </a:ext>
            </a:extLst>
          </p:cNvPr>
          <p:cNvSpPr/>
          <p:nvPr/>
        </p:nvSpPr>
        <p:spPr>
          <a:xfrm>
            <a:off x="2099424" y="4065149"/>
            <a:ext cx="313509" cy="313509"/>
          </a:xfrm>
          <a:prstGeom prst="hept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29" name="七边形 28">
            <a:extLst>
              <a:ext uri="{FF2B5EF4-FFF2-40B4-BE49-F238E27FC236}">
                <a16:creationId xmlns:a16="http://schemas.microsoft.com/office/drawing/2014/main" id="{6B6313FF-6330-48B6-B6BA-A3EA306CCD09}"/>
              </a:ext>
            </a:extLst>
          </p:cNvPr>
          <p:cNvSpPr/>
          <p:nvPr/>
        </p:nvSpPr>
        <p:spPr>
          <a:xfrm>
            <a:off x="3203841" y="4112352"/>
            <a:ext cx="313509" cy="313509"/>
          </a:xfrm>
          <a:prstGeom prst="hept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30" name="七边形 29">
            <a:extLst>
              <a:ext uri="{FF2B5EF4-FFF2-40B4-BE49-F238E27FC236}">
                <a16:creationId xmlns:a16="http://schemas.microsoft.com/office/drawing/2014/main" id="{251896A7-18C7-4DCC-80DD-F22718D47CD0}"/>
              </a:ext>
            </a:extLst>
          </p:cNvPr>
          <p:cNvSpPr/>
          <p:nvPr/>
        </p:nvSpPr>
        <p:spPr>
          <a:xfrm>
            <a:off x="3652704" y="4856034"/>
            <a:ext cx="313509" cy="313509"/>
          </a:xfrm>
          <a:prstGeom prst="hept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31" name="任意多边形 30">
            <a:extLst>
              <a:ext uri="{FF2B5EF4-FFF2-40B4-BE49-F238E27FC236}">
                <a16:creationId xmlns:a16="http://schemas.microsoft.com/office/drawing/2014/main" id="{7BEF812C-5FDF-4C19-A37D-BEEF6471F4E1}"/>
              </a:ext>
            </a:extLst>
          </p:cNvPr>
          <p:cNvSpPr/>
          <p:nvPr/>
        </p:nvSpPr>
        <p:spPr>
          <a:xfrm>
            <a:off x="3618411" y="2450297"/>
            <a:ext cx="2547258" cy="1755943"/>
          </a:xfrm>
          <a:custGeom>
            <a:avLst/>
            <a:gdLst>
              <a:gd name="connsiteX0" fmla="*/ 2547258 w 2547258"/>
              <a:gd name="connsiteY0" fmla="*/ 162274 h 1755943"/>
              <a:gd name="connsiteX1" fmla="*/ 1345475 w 2547258"/>
              <a:gd name="connsiteY1" fmla="*/ 31646 h 1755943"/>
              <a:gd name="connsiteX2" fmla="*/ 365760 w 2547258"/>
              <a:gd name="connsiteY2" fmla="*/ 684789 h 1755943"/>
              <a:gd name="connsiteX3" fmla="*/ 0 w 2547258"/>
              <a:gd name="connsiteY3" fmla="*/ 1755943 h 175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7258" h="1755943">
                <a:moveTo>
                  <a:pt x="2547258" y="162274"/>
                </a:moveTo>
                <a:cubicBezTo>
                  <a:pt x="2128158" y="53417"/>
                  <a:pt x="1709058" y="-55440"/>
                  <a:pt x="1345475" y="31646"/>
                </a:cubicBezTo>
                <a:cubicBezTo>
                  <a:pt x="981892" y="118732"/>
                  <a:pt x="590006" y="397406"/>
                  <a:pt x="365760" y="684789"/>
                </a:cubicBezTo>
                <a:cubicBezTo>
                  <a:pt x="141514" y="972172"/>
                  <a:pt x="70757" y="1364057"/>
                  <a:pt x="0" y="1755943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>
            <a:extLst>
              <a:ext uri="{FF2B5EF4-FFF2-40B4-BE49-F238E27FC236}">
                <a16:creationId xmlns:a16="http://schemas.microsoft.com/office/drawing/2014/main" id="{9E8BD714-09BD-4DD1-A05A-31A44D0D760E}"/>
              </a:ext>
            </a:extLst>
          </p:cNvPr>
          <p:cNvSpPr/>
          <p:nvPr/>
        </p:nvSpPr>
        <p:spPr>
          <a:xfrm>
            <a:off x="3644537" y="4021744"/>
            <a:ext cx="888274" cy="341250"/>
          </a:xfrm>
          <a:custGeom>
            <a:avLst/>
            <a:gdLst>
              <a:gd name="connsiteX0" fmla="*/ 888274 w 888274"/>
              <a:gd name="connsiteY0" fmla="*/ 341250 h 341250"/>
              <a:gd name="connsiteX1" fmla="*/ 587829 w 888274"/>
              <a:gd name="connsiteY1" fmla="*/ 1616 h 341250"/>
              <a:gd name="connsiteX2" fmla="*/ 0 w 888274"/>
              <a:gd name="connsiteY2" fmla="*/ 236747 h 34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8274" h="341250">
                <a:moveTo>
                  <a:pt x="888274" y="341250"/>
                </a:moveTo>
                <a:cubicBezTo>
                  <a:pt x="812074" y="180141"/>
                  <a:pt x="735875" y="19033"/>
                  <a:pt x="587829" y="1616"/>
                </a:cubicBezTo>
                <a:cubicBezTo>
                  <a:pt x="439783" y="-15801"/>
                  <a:pt x="219891" y="110473"/>
                  <a:pt x="0" y="23674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>
            <a:extLst>
              <a:ext uri="{FF2B5EF4-FFF2-40B4-BE49-F238E27FC236}">
                <a16:creationId xmlns:a16="http://schemas.microsoft.com/office/drawing/2014/main" id="{15CF2E19-3D4C-44A1-B014-7A8F7C1471A8}"/>
              </a:ext>
            </a:extLst>
          </p:cNvPr>
          <p:cNvSpPr/>
          <p:nvPr/>
        </p:nvSpPr>
        <p:spPr>
          <a:xfrm>
            <a:off x="2246811" y="3577213"/>
            <a:ext cx="1449978" cy="694341"/>
          </a:xfrm>
          <a:custGeom>
            <a:avLst/>
            <a:gdLst>
              <a:gd name="connsiteX0" fmla="*/ 0 w 1449978"/>
              <a:gd name="connsiteY0" fmla="*/ 524524 h 694341"/>
              <a:gd name="connsiteX1" fmla="*/ 822960 w 1449978"/>
              <a:gd name="connsiteY1" fmla="*/ 2010 h 694341"/>
              <a:gd name="connsiteX2" fmla="*/ 1449978 w 1449978"/>
              <a:gd name="connsiteY2" fmla="*/ 694341 h 69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9978" h="694341">
                <a:moveTo>
                  <a:pt x="0" y="524524"/>
                </a:moveTo>
                <a:cubicBezTo>
                  <a:pt x="290648" y="249115"/>
                  <a:pt x="581297" y="-26293"/>
                  <a:pt x="822960" y="2010"/>
                </a:cubicBezTo>
                <a:cubicBezTo>
                  <a:pt x="1064623" y="30313"/>
                  <a:pt x="1257300" y="362327"/>
                  <a:pt x="1449978" y="694341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>
            <a:extLst>
              <a:ext uri="{FF2B5EF4-FFF2-40B4-BE49-F238E27FC236}">
                <a16:creationId xmlns:a16="http://schemas.microsoft.com/office/drawing/2014/main" id="{03EB3876-D5DC-43F0-8CBF-0CCB3EB68847}"/>
              </a:ext>
            </a:extLst>
          </p:cNvPr>
          <p:cNvSpPr/>
          <p:nvPr/>
        </p:nvSpPr>
        <p:spPr>
          <a:xfrm>
            <a:off x="3357154" y="4019585"/>
            <a:ext cx="326572" cy="265032"/>
          </a:xfrm>
          <a:custGeom>
            <a:avLst/>
            <a:gdLst>
              <a:gd name="connsiteX0" fmla="*/ 0 w 326572"/>
              <a:gd name="connsiteY0" fmla="*/ 134404 h 265032"/>
              <a:gd name="connsiteX1" fmla="*/ 195943 w 326572"/>
              <a:gd name="connsiteY1" fmla="*/ 3775 h 265032"/>
              <a:gd name="connsiteX2" fmla="*/ 326572 w 326572"/>
              <a:gd name="connsiteY2" fmla="*/ 265032 h 26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572" h="265032">
                <a:moveTo>
                  <a:pt x="0" y="134404"/>
                </a:moveTo>
                <a:cubicBezTo>
                  <a:pt x="70757" y="58204"/>
                  <a:pt x="141514" y="-17996"/>
                  <a:pt x="195943" y="3775"/>
                </a:cubicBezTo>
                <a:cubicBezTo>
                  <a:pt x="250372" y="25546"/>
                  <a:pt x="288472" y="145289"/>
                  <a:pt x="326572" y="265032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>
            <a:extLst>
              <a:ext uri="{FF2B5EF4-FFF2-40B4-BE49-F238E27FC236}">
                <a16:creationId xmlns:a16="http://schemas.microsoft.com/office/drawing/2014/main" id="{B5A9035A-0046-4C90-B5ED-1DD7190FAAF3}"/>
              </a:ext>
            </a:extLst>
          </p:cNvPr>
          <p:cNvSpPr/>
          <p:nvPr/>
        </p:nvSpPr>
        <p:spPr>
          <a:xfrm>
            <a:off x="3657600" y="4219303"/>
            <a:ext cx="459968" cy="692331"/>
          </a:xfrm>
          <a:custGeom>
            <a:avLst/>
            <a:gdLst>
              <a:gd name="connsiteX0" fmla="*/ 156754 w 459968"/>
              <a:gd name="connsiteY0" fmla="*/ 692331 h 692331"/>
              <a:gd name="connsiteX1" fmla="*/ 457200 w 459968"/>
              <a:gd name="connsiteY1" fmla="*/ 235131 h 692331"/>
              <a:gd name="connsiteX2" fmla="*/ 0 w 459968"/>
              <a:gd name="connsiteY2" fmla="*/ 0 h 69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9968" h="692331">
                <a:moveTo>
                  <a:pt x="156754" y="692331"/>
                </a:moveTo>
                <a:cubicBezTo>
                  <a:pt x="320040" y="521425"/>
                  <a:pt x="483326" y="350519"/>
                  <a:pt x="457200" y="235131"/>
                </a:cubicBezTo>
                <a:cubicBezTo>
                  <a:pt x="431074" y="119743"/>
                  <a:pt x="0" y="0"/>
                  <a:pt x="0" y="0"/>
                </a:cubicBezTo>
              </a:path>
            </a:pathLst>
          </a:cu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TextBox 14">
            <a:extLst>
              <a:ext uri="{FF2B5EF4-FFF2-40B4-BE49-F238E27FC236}">
                <a16:creationId xmlns:a16="http://schemas.microsoft.com/office/drawing/2014/main" id="{44227FD6-2C04-499E-A97D-03D56705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417" y="1772313"/>
            <a:ext cx="3800953" cy="3139321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l"/>
              <a:defRPr/>
            </a:pPr>
            <a:r>
              <a:rPr lang="zh-CN" altLang="en-US" dirty="0"/>
              <a:t>直线加速器     （ √ ）   </a:t>
            </a:r>
            <a:r>
              <a:rPr lang="en-US" altLang="zh-CN" dirty="0"/>
              <a:t>6</a:t>
            </a:r>
            <a:r>
              <a:rPr lang="zh-CN" altLang="en-US" dirty="0"/>
              <a:t>个监测点</a:t>
            </a:r>
            <a:endParaRPr lang="en-US" altLang="zh-CN" dirty="0"/>
          </a:p>
          <a:p>
            <a:pPr marL="285750" indent="-285750" eaLnBrk="1" hangingPunct="1">
              <a:buFont typeface="Wingdings" panose="05000000000000000000" pitchFamily="2" charset="2"/>
              <a:buChar char="l"/>
              <a:defRPr/>
            </a:pPr>
            <a:r>
              <a:rPr lang="zh-CN" altLang="en-US" dirty="0"/>
              <a:t>储存环加速器 （ √ ）   </a:t>
            </a:r>
            <a:r>
              <a:rPr lang="en-US" altLang="zh-CN" dirty="0"/>
              <a:t>8</a:t>
            </a:r>
            <a:r>
              <a:rPr lang="zh-CN" altLang="en-US" dirty="0"/>
              <a:t>个监测点</a:t>
            </a:r>
            <a:endParaRPr lang="en-US" altLang="zh-CN" dirty="0"/>
          </a:p>
          <a:p>
            <a:pPr marL="285750" indent="-285750" eaLnBrk="1" hangingPunct="1">
              <a:buFont typeface="Wingdings" panose="05000000000000000000" pitchFamily="2" charset="2"/>
              <a:buChar char="l"/>
              <a:defRPr/>
            </a:pPr>
            <a:r>
              <a:rPr lang="zh-CN" altLang="en-US" dirty="0"/>
              <a:t>调保厅              （ </a:t>
            </a:r>
            <a:r>
              <a:rPr lang="zh-CN" altLang="en-US" dirty="0">
                <a:solidFill>
                  <a:srgbClr val="FF0000"/>
                </a:solidFill>
              </a:rPr>
              <a:t>ꭙ</a:t>
            </a:r>
            <a:r>
              <a:rPr lang="zh-CN" altLang="en-US" dirty="0"/>
              <a:t> ）   </a:t>
            </a:r>
            <a:r>
              <a:rPr lang="en-US" altLang="zh-CN" dirty="0"/>
              <a:t>3</a:t>
            </a:r>
            <a:r>
              <a:rPr lang="zh-CN" altLang="en-US" dirty="0"/>
              <a:t>个监测点</a:t>
            </a:r>
            <a:endParaRPr lang="en-US" altLang="zh-CN" dirty="0"/>
          </a:p>
          <a:p>
            <a:pPr marL="285750" indent="-285750" eaLnBrk="1" hangingPunct="1">
              <a:buFont typeface="Wingdings" panose="05000000000000000000" pitchFamily="2" charset="2"/>
              <a:buChar char="l"/>
              <a:defRPr/>
            </a:pPr>
            <a:r>
              <a:rPr lang="zh-CN" altLang="en-US" dirty="0"/>
              <a:t>慢正厅              （ </a:t>
            </a:r>
            <a:r>
              <a:rPr lang="zh-CN" altLang="en-US" dirty="0">
                <a:solidFill>
                  <a:srgbClr val="FF0000"/>
                </a:solidFill>
              </a:rPr>
              <a:t>ꭙ</a:t>
            </a:r>
            <a:r>
              <a:rPr lang="zh-CN" altLang="en-US" dirty="0"/>
              <a:t> ）   </a:t>
            </a:r>
            <a:r>
              <a:rPr lang="en-US" altLang="zh-CN" dirty="0"/>
              <a:t>3</a:t>
            </a:r>
            <a:r>
              <a:rPr lang="zh-CN" altLang="en-US" dirty="0"/>
              <a:t>个监测点</a:t>
            </a:r>
            <a:endParaRPr lang="en-US" altLang="zh-CN" dirty="0"/>
          </a:p>
          <a:p>
            <a:pPr marL="285750" indent="-285750" eaLnBrk="1" hangingPunct="1">
              <a:buFont typeface="Wingdings" panose="05000000000000000000" pitchFamily="2" charset="2"/>
              <a:buChar char="l"/>
              <a:defRPr/>
            </a:pPr>
            <a:r>
              <a:rPr lang="en-US" altLang="zh-CN" dirty="0"/>
              <a:t>11</a:t>
            </a:r>
            <a:r>
              <a:rPr lang="zh-CN" altLang="en-US" dirty="0"/>
              <a:t>号电源厅     （√）     </a:t>
            </a:r>
            <a:r>
              <a:rPr lang="en-US" altLang="zh-CN" dirty="0"/>
              <a:t>1</a:t>
            </a:r>
            <a:r>
              <a:rPr lang="zh-CN" altLang="en-US" dirty="0"/>
              <a:t>个监测点  </a:t>
            </a:r>
            <a:endParaRPr lang="en-US" altLang="zh-CN" dirty="0"/>
          </a:p>
          <a:p>
            <a:pPr marL="285750" indent="-285750" eaLnBrk="1" hangingPunct="1">
              <a:buFont typeface="Wingdings" panose="05000000000000000000" pitchFamily="2" charset="2"/>
              <a:buChar char="l"/>
              <a:defRPr/>
            </a:pPr>
            <a:r>
              <a:rPr lang="zh-CN" altLang="en-US" dirty="0"/>
              <a:t>谱仪                  （√）     </a:t>
            </a:r>
            <a:r>
              <a:rPr lang="en-US" altLang="zh-CN" dirty="0"/>
              <a:t>3</a:t>
            </a:r>
            <a:r>
              <a:rPr lang="zh-CN" altLang="en-US" dirty="0"/>
              <a:t>个监测点</a:t>
            </a:r>
            <a:endParaRPr lang="en-US" altLang="zh-CN" dirty="0"/>
          </a:p>
          <a:p>
            <a:pPr marL="285750" indent="-285750" eaLnBrk="1" hangingPunct="1">
              <a:buFont typeface="Wingdings" panose="05000000000000000000" pitchFamily="2" charset="2"/>
              <a:buChar char="l"/>
              <a:defRPr/>
            </a:pPr>
            <a:r>
              <a:rPr lang="zh-CN" altLang="en-US" dirty="0"/>
              <a:t>同步</a:t>
            </a:r>
            <a:r>
              <a:rPr lang="en-US" altLang="zh-CN" dirty="0"/>
              <a:t>12</a:t>
            </a:r>
            <a:r>
              <a:rPr lang="zh-CN" altLang="en-US" dirty="0"/>
              <a:t>号厅     （√）     </a:t>
            </a:r>
            <a:r>
              <a:rPr lang="en-US" altLang="zh-CN" dirty="0"/>
              <a:t>7</a:t>
            </a:r>
            <a:r>
              <a:rPr lang="zh-CN" altLang="en-US" dirty="0"/>
              <a:t>个监测点</a:t>
            </a:r>
            <a:endParaRPr lang="en-US" altLang="zh-CN" dirty="0"/>
          </a:p>
          <a:p>
            <a:pPr marL="285750" indent="-285750" eaLnBrk="1" hangingPunct="1">
              <a:buFont typeface="Wingdings" panose="05000000000000000000" pitchFamily="2" charset="2"/>
              <a:buChar char="l"/>
              <a:defRPr/>
            </a:pPr>
            <a:r>
              <a:rPr lang="zh-CN" altLang="en-US" dirty="0"/>
              <a:t>同步</a:t>
            </a:r>
            <a:r>
              <a:rPr lang="en-US" altLang="zh-CN" dirty="0"/>
              <a:t>13</a:t>
            </a:r>
            <a:r>
              <a:rPr lang="zh-CN" altLang="en-US" dirty="0"/>
              <a:t>号厅     （√）     </a:t>
            </a:r>
            <a:r>
              <a:rPr lang="en-US" altLang="zh-CN" dirty="0"/>
              <a:t>5</a:t>
            </a:r>
            <a:r>
              <a:rPr lang="zh-CN" altLang="en-US" dirty="0"/>
              <a:t>个监测点</a:t>
            </a:r>
            <a:endParaRPr lang="en-US" altLang="zh-CN" dirty="0"/>
          </a:p>
          <a:p>
            <a:pPr marL="285750" indent="-285750" eaLnBrk="1" hangingPunct="1">
              <a:buFont typeface="Wingdings" panose="05000000000000000000" pitchFamily="2" charset="2"/>
              <a:buChar char="l"/>
              <a:defRPr/>
            </a:pPr>
            <a:r>
              <a:rPr lang="zh-CN" altLang="en-US" dirty="0"/>
              <a:t>同步</a:t>
            </a:r>
            <a:r>
              <a:rPr lang="en-US" altLang="zh-CN" dirty="0"/>
              <a:t>15</a:t>
            </a:r>
            <a:r>
              <a:rPr lang="zh-CN" altLang="en-US" dirty="0"/>
              <a:t>号厅     （√）     </a:t>
            </a:r>
            <a:r>
              <a:rPr lang="en-US" altLang="zh-CN" dirty="0"/>
              <a:t>4</a:t>
            </a:r>
            <a:r>
              <a:rPr lang="zh-CN" altLang="en-US" dirty="0"/>
              <a:t>个监测点</a:t>
            </a:r>
          </a:p>
          <a:p>
            <a:pPr marL="285750" indent="-285750" eaLnBrk="1" hangingPunct="1">
              <a:buFont typeface="Wingdings" panose="05000000000000000000" pitchFamily="2" charset="2"/>
              <a:buChar char="l"/>
              <a:defRPr/>
            </a:pPr>
            <a:r>
              <a:rPr lang="en-US" altLang="zh-CN" dirty="0">
                <a:solidFill>
                  <a:srgbClr val="FF0000"/>
                </a:solidFill>
              </a:rPr>
              <a:t>PWFA</a:t>
            </a:r>
            <a:r>
              <a:rPr lang="zh-CN" altLang="en-US" dirty="0">
                <a:solidFill>
                  <a:srgbClr val="FF0000"/>
                </a:solidFill>
              </a:rPr>
              <a:t>实验区   </a:t>
            </a:r>
            <a:r>
              <a:rPr lang="zh-CN" altLang="en-US" dirty="0"/>
              <a:t>（</a:t>
            </a:r>
            <a:r>
              <a:rPr lang="zh-CN" altLang="en-US" dirty="0">
                <a:solidFill>
                  <a:srgbClr val="FF0000"/>
                </a:solidFill>
              </a:rPr>
              <a:t>ꭙ</a:t>
            </a:r>
            <a:r>
              <a:rPr lang="zh-CN" altLang="en-US" dirty="0"/>
              <a:t>）</a:t>
            </a:r>
            <a:r>
              <a:rPr lang="zh-CN" altLang="en-US" dirty="0">
                <a:solidFill>
                  <a:srgbClr val="FF0000"/>
                </a:solidFill>
              </a:rPr>
              <a:t>    </a:t>
            </a:r>
            <a:r>
              <a:rPr lang="en-US" altLang="zh-CN" dirty="0">
                <a:solidFill>
                  <a:srgbClr val="FF0000"/>
                </a:solidFill>
              </a:rPr>
              <a:t>10</a:t>
            </a:r>
            <a:r>
              <a:rPr lang="zh-CN" altLang="en-US" dirty="0">
                <a:solidFill>
                  <a:srgbClr val="FF0000"/>
                </a:solidFill>
              </a:rPr>
              <a:t>个监测点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  <a:defRPr/>
            </a:pPr>
            <a:r>
              <a:rPr lang="zh-CN" altLang="en-US" dirty="0"/>
              <a:t>环境监测站     （√）      </a:t>
            </a:r>
            <a:r>
              <a:rPr lang="en-US" altLang="zh-CN" dirty="0"/>
              <a:t>5</a:t>
            </a:r>
            <a:r>
              <a:rPr lang="zh-CN" altLang="en-US" dirty="0"/>
              <a:t>个监测站</a:t>
            </a:r>
            <a:endParaRPr lang="en-US" altLang="zh-CN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3DA07352-6129-4928-95AA-6DFDE6DAEC1B}"/>
              </a:ext>
            </a:extLst>
          </p:cNvPr>
          <p:cNvSpPr txBox="1"/>
          <p:nvPr/>
        </p:nvSpPr>
        <p:spPr>
          <a:xfrm>
            <a:off x="6631476" y="5500143"/>
            <a:ext cx="134642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CN" altLang="en-US" dirty="0"/>
              <a:t>环境参考站</a:t>
            </a:r>
          </a:p>
        </p:txBody>
      </p:sp>
    </p:spTree>
    <p:extLst>
      <p:ext uri="{BB962C8B-B14F-4D97-AF65-F5344CB8AC3E}">
        <p14:creationId xmlns:p14="http://schemas.microsoft.com/office/powerpoint/2010/main" val="4170667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331E79-C175-4B1A-8A2A-7A1E43BF8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、探测器</a:t>
            </a:r>
            <a:r>
              <a:rPr lang="zh-CN" altLang="en-US" dirty="0"/>
              <a:t>更新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C8A8F444-FEAA-4198-BB6D-648818E9A9C4}"/>
              </a:ext>
            </a:extLst>
          </p:cNvPr>
          <p:cNvSpPr>
            <a:spLocks noGrp="1"/>
          </p:cNvSpPr>
          <p:nvPr/>
        </p:nvSpPr>
        <p:spPr>
          <a:xfrm>
            <a:off x="773052" y="1737907"/>
            <a:ext cx="95139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60000"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 typeface="Wingdings" panose="05000000000000000000" pitchFamily="2" charset="2"/>
              <a:buChar char="n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Wingdings" panose="05000000000000000000" pitchFamily="2" charset="2"/>
              <a:buChar char="ü"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        计划每年更新</a:t>
            </a:r>
            <a:r>
              <a:rPr lang="en-US" altLang="zh-CN" dirty="0"/>
              <a:t>5</a:t>
            </a:r>
            <a:r>
              <a:rPr lang="zh-CN" altLang="en-US" dirty="0"/>
              <a:t>个点（</a:t>
            </a:r>
            <a:r>
              <a:rPr lang="en-US" altLang="zh-CN" dirty="0"/>
              <a:t>n</a:t>
            </a:r>
            <a:r>
              <a:rPr lang="zh-CN" altLang="en-US" dirty="0"/>
              <a:t>、</a:t>
            </a:r>
            <a:r>
              <a:rPr lang="el-GR" altLang="zh-CN" dirty="0"/>
              <a:t>γ</a:t>
            </a:r>
            <a:r>
              <a:rPr lang="zh-CN" altLang="en-US" dirty="0"/>
              <a:t>），</a:t>
            </a:r>
            <a:r>
              <a:rPr lang="en-US" altLang="zh-CN" dirty="0"/>
              <a:t>10</a:t>
            </a:r>
            <a:r>
              <a:rPr lang="zh-CN" altLang="en-US" dirty="0"/>
              <a:t>台探测器。本年度对储存环区域的探测器进行了更新。（十字通道东、西、南、北、中央和参考磁铁间）</a:t>
            </a:r>
            <a:r>
              <a:rPr lang="en-US" altLang="zh-CN" dirty="0"/>
              <a:t>6</a:t>
            </a:r>
            <a:r>
              <a:rPr lang="zh-CN" altLang="en-US" dirty="0"/>
              <a:t>个监测点。</a:t>
            </a:r>
          </a:p>
        </p:txBody>
      </p:sp>
    </p:spTree>
    <p:extLst>
      <p:ext uri="{BB962C8B-B14F-4D97-AF65-F5344CB8AC3E}">
        <p14:creationId xmlns:p14="http://schemas.microsoft.com/office/powerpoint/2010/main" val="340165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zh-CN" altLang="en-US" dirty="0" smtClean="0"/>
              <a:t>加速器</a:t>
            </a:r>
            <a:r>
              <a:rPr lang="zh-CN" altLang="en-US" dirty="0"/>
              <a:t>辐射水平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3513" y="1594887"/>
            <a:ext cx="10414590" cy="503982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3200" kern="0" dirty="0"/>
              <a:t>运行状态</a:t>
            </a:r>
            <a:endParaRPr lang="en-US" altLang="zh-CN" sz="3200" kern="0" dirty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800" kern="0" dirty="0">
                <a:solidFill>
                  <a:srgbClr val="0000FF"/>
                </a:solidFill>
              </a:rPr>
              <a:t>直线区域</a:t>
            </a:r>
            <a:r>
              <a:rPr lang="en-US" altLang="zh-CN" sz="2800" kern="0" dirty="0"/>
              <a:t>---</a:t>
            </a:r>
            <a:r>
              <a:rPr lang="zh-CN" altLang="en-US" sz="2800" kern="0" dirty="0"/>
              <a:t>束调管</a:t>
            </a:r>
            <a:endParaRPr lang="en-US" altLang="zh-CN" sz="2800" kern="0" dirty="0"/>
          </a:p>
          <a:p>
            <a:pPr marL="457200" lvl="1" indent="0">
              <a:lnSpc>
                <a:spcPct val="110000"/>
              </a:lnSpc>
              <a:buNone/>
              <a:defRPr/>
            </a:pPr>
            <a:r>
              <a:rPr lang="en-US" altLang="zh-CN" kern="0" dirty="0"/>
              <a:t>        </a:t>
            </a:r>
            <a:r>
              <a:rPr lang="zh-CN" altLang="en-US" kern="0" dirty="0"/>
              <a:t>直线长廊内的辐射水平与速调管的功率和是否加屏蔽关系密切。有屏蔽的速调管其东侧走廊区域可降到环境水平（</a:t>
            </a:r>
            <a:r>
              <a:rPr lang="zh-CN" altLang="en-US" kern="0" dirty="0">
                <a:solidFill>
                  <a:srgbClr val="00B050"/>
                </a:solidFill>
              </a:rPr>
              <a:t>﹤</a:t>
            </a:r>
            <a:r>
              <a:rPr lang="en-US" altLang="zh-CN" b="1" kern="0" dirty="0">
                <a:solidFill>
                  <a:srgbClr val="00B050"/>
                </a:solidFill>
              </a:rPr>
              <a:t>0.2</a:t>
            </a:r>
            <a:r>
              <a:rPr lang="el-GR" altLang="zh-CN" b="1" kern="0" dirty="0">
                <a:solidFill>
                  <a:srgbClr val="00B050"/>
                </a:solidFill>
              </a:rPr>
              <a:t> </a:t>
            </a:r>
            <a:r>
              <a:rPr lang="el-GR" altLang="zh-CN" b="1" kern="0" dirty="0"/>
              <a:t>μ</a:t>
            </a:r>
            <a:r>
              <a:rPr lang="en-US" altLang="zh-CN" b="1" kern="0" dirty="0" err="1"/>
              <a:t>Sv</a:t>
            </a:r>
            <a:r>
              <a:rPr lang="en-US" altLang="zh-CN" b="1" kern="0" dirty="0"/>
              <a:t>/h </a:t>
            </a:r>
            <a:r>
              <a:rPr lang="zh-CN" altLang="en-US" kern="0" dirty="0"/>
              <a:t>），无屏蔽会上到（</a:t>
            </a:r>
            <a:r>
              <a:rPr lang="en-US" altLang="zh-CN" kern="0" dirty="0">
                <a:solidFill>
                  <a:srgbClr val="FF0000"/>
                </a:solidFill>
              </a:rPr>
              <a:t>1~3</a:t>
            </a:r>
            <a:r>
              <a:rPr lang="zh-CN" altLang="en-US" kern="0" dirty="0"/>
              <a:t>）</a:t>
            </a:r>
            <a:r>
              <a:rPr lang="el-GR" altLang="zh-CN" b="1" kern="0" dirty="0"/>
              <a:t>μ</a:t>
            </a:r>
            <a:r>
              <a:rPr lang="en-US" altLang="zh-CN" b="1" kern="0" dirty="0" err="1"/>
              <a:t>Sv</a:t>
            </a:r>
            <a:r>
              <a:rPr lang="en-US" altLang="zh-CN" b="1" kern="0" dirty="0"/>
              <a:t>/h</a:t>
            </a:r>
            <a:r>
              <a:rPr lang="zh-CN" altLang="en-US" kern="0" dirty="0"/>
              <a:t>。</a:t>
            </a:r>
            <a:endParaRPr lang="en-US" altLang="zh-CN" kern="0" dirty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800" kern="0" dirty="0">
                <a:solidFill>
                  <a:srgbClr val="0000FF"/>
                </a:solidFill>
              </a:rPr>
              <a:t>储存环区域</a:t>
            </a:r>
            <a:r>
              <a:rPr lang="en-US" altLang="zh-CN" sz="2800" kern="0" dirty="0"/>
              <a:t>---12</a:t>
            </a:r>
            <a:r>
              <a:rPr lang="zh-CN" altLang="en-US" sz="2800" kern="0" dirty="0"/>
              <a:t>、</a:t>
            </a:r>
            <a:r>
              <a:rPr lang="en-US" altLang="zh-CN" sz="2800" kern="0" dirty="0"/>
              <a:t>13</a:t>
            </a:r>
            <a:r>
              <a:rPr lang="zh-CN" altLang="en-US" sz="2800" kern="0" dirty="0"/>
              <a:t>、</a:t>
            </a:r>
            <a:r>
              <a:rPr lang="en-US" altLang="zh-CN" sz="2800" kern="0" dirty="0"/>
              <a:t>15</a:t>
            </a:r>
            <a:r>
              <a:rPr lang="zh-CN" altLang="en-US" sz="2800" kern="0" dirty="0"/>
              <a:t>厅内的辐射影响</a:t>
            </a:r>
            <a:endParaRPr lang="en-US" altLang="zh-CN" sz="2800" kern="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停机状态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800" kern="0" dirty="0"/>
              <a:t>直线区域</a:t>
            </a:r>
            <a:endParaRPr lang="en-US" altLang="zh-CN" sz="2800" kern="0" dirty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2800" kern="0" dirty="0"/>
              <a:t>储存环区域</a:t>
            </a:r>
            <a:endParaRPr lang="en-US" altLang="zh-CN" sz="2800" kern="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BCF7185-0FD7-436E-954F-C54B70560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2278" y="37351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00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22717C-84D1-47E9-960E-18D68C94F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同步实验厅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C38A34-C6EF-4D5F-8271-54BD155B9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15418" cy="4351338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3649663"/>
            <a:ext cx="5270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1000238"/>
            <a:ext cx="52705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9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5354</TotalTime>
  <Words>815</Words>
  <Application>Microsoft Office PowerPoint</Application>
  <PresentationFormat>宽屏</PresentationFormat>
  <Paragraphs>251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等线</vt:lpstr>
      <vt:lpstr>等线 Light</vt:lpstr>
      <vt:lpstr>华文行楷</vt:lpstr>
      <vt:lpstr>楷体</vt:lpstr>
      <vt:lpstr>宋体</vt:lpstr>
      <vt:lpstr>新宋体</vt:lpstr>
      <vt:lpstr>Arial</vt:lpstr>
      <vt:lpstr>Calibri</vt:lpstr>
      <vt:lpstr>Times New Roman</vt:lpstr>
      <vt:lpstr>Wingdings</vt:lpstr>
      <vt:lpstr>Office 主题​​</vt:lpstr>
      <vt:lpstr>加速器25年运行年会                 ——辐射防护部分</vt:lpstr>
      <vt:lpstr>内容</vt:lpstr>
      <vt:lpstr>PowerPoint 演示文稿</vt:lpstr>
      <vt:lpstr>PowerPoint 演示文稿</vt:lpstr>
      <vt:lpstr>PowerPoint 演示文稿</vt:lpstr>
      <vt:lpstr>PowerPoint 演示文稿</vt:lpstr>
      <vt:lpstr>1、探测器更新</vt:lpstr>
      <vt:lpstr>2、加速器辐射水平</vt:lpstr>
      <vt:lpstr>同步实验厅</vt:lpstr>
      <vt:lpstr>三、个人剂量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BEPCII辐射防护现状与展望</dc:title>
  <dc:creator>Dell</dc:creator>
  <cp:lastModifiedBy>Dell</cp:lastModifiedBy>
  <cp:revision>170</cp:revision>
  <dcterms:created xsi:type="dcterms:W3CDTF">2021-09-03T08:00:38Z</dcterms:created>
  <dcterms:modified xsi:type="dcterms:W3CDTF">2025-10-10T07:23:09Z</dcterms:modified>
</cp:coreProperties>
</file>