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52" r:id="rId3"/>
  </p:sldMasterIdLst>
  <p:notesMasterIdLst>
    <p:notesMasterId r:id="rId53"/>
  </p:notesMasterIdLst>
  <p:sldIdLst>
    <p:sldId id="1874" r:id="rId4"/>
    <p:sldId id="1873" r:id="rId5"/>
    <p:sldId id="970" r:id="rId6"/>
    <p:sldId id="860" r:id="rId7"/>
    <p:sldId id="1867" r:id="rId8"/>
    <p:sldId id="1009" r:id="rId9"/>
    <p:sldId id="1002" r:id="rId10"/>
    <p:sldId id="1003" r:id="rId11"/>
    <p:sldId id="1005" r:id="rId12"/>
    <p:sldId id="1868" r:id="rId13"/>
    <p:sldId id="957" r:id="rId14"/>
    <p:sldId id="969" r:id="rId15"/>
    <p:sldId id="1872" r:id="rId16"/>
    <p:sldId id="967" r:id="rId17"/>
    <p:sldId id="965" r:id="rId18"/>
    <p:sldId id="966" r:id="rId19"/>
    <p:sldId id="959" r:id="rId20"/>
    <p:sldId id="1871" r:id="rId21"/>
    <p:sldId id="973" r:id="rId22"/>
    <p:sldId id="974" r:id="rId23"/>
    <p:sldId id="975" r:id="rId24"/>
    <p:sldId id="977" r:id="rId25"/>
    <p:sldId id="1010" r:id="rId26"/>
    <p:sldId id="979" r:id="rId27"/>
    <p:sldId id="981" r:id="rId28"/>
    <p:sldId id="982" r:id="rId29"/>
    <p:sldId id="983" r:id="rId30"/>
    <p:sldId id="984" r:id="rId31"/>
    <p:sldId id="988" r:id="rId32"/>
    <p:sldId id="961" r:id="rId33"/>
    <p:sldId id="985" r:id="rId34"/>
    <p:sldId id="986" r:id="rId35"/>
    <p:sldId id="987" r:id="rId36"/>
    <p:sldId id="1864" r:id="rId37"/>
    <p:sldId id="1865" r:id="rId38"/>
    <p:sldId id="1861" r:id="rId39"/>
    <p:sldId id="1862" r:id="rId40"/>
    <p:sldId id="1863" r:id="rId41"/>
    <p:sldId id="926" r:id="rId42"/>
    <p:sldId id="997" r:id="rId43"/>
    <p:sldId id="1866" r:id="rId44"/>
    <p:sldId id="990" r:id="rId45"/>
    <p:sldId id="998" r:id="rId46"/>
    <p:sldId id="1001" r:id="rId47"/>
    <p:sldId id="1000" r:id="rId48"/>
    <p:sldId id="991" r:id="rId49"/>
    <p:sldId id="941" r:id="rId50"/>
    <p:sldId id="942" r:id="rId51"/>
    <p:sldId id="701" r:id="rId5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葛锐]" initials="l" lastIdx="2" clrIdx="0"/>
  <p:cmAuthor id="2" name="Li Mei" initials="LM"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99CCFF"/>
    <a:srgbClr val="00CC99"/>
    <a:srgbClr val="3366FF"/>
    <a:srgbClr val="6699FF"/>
    <a:srgbClr val="FFFFCC"/>
    <a:srgbClr val="CCECFF"/>
    <a:srgbClr val="D1E4FD"/>
    <a:srgbClr val="0070C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84" autoAdjust="0"/>
    <p:restoredTop sz="81148" autoAdjust="0"/>
  </p:normalViewPr>
  <p:slideViewPr>
    <p:cSldViewPr snapToGrid="0">
      <p:cViewPr varScale="1">
        <p:scale>
          <a:sx n="100" d="100"/>
          <a:sy n="100" d="100"/>
        </p:scale>
        <p:origin x="1087" y="41"/>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25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AF30E-ECEF-4DE7-8582-33AD8F89BB46}" type="datetimeFigureOut">
              <a:rPr lang="zh-CN" altLang="en-US" smtClean="0"/>
              <a:t>2025/10/13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6BB68-145E-4D6B-A52C-7C0A0198E3B0}" type="slidenum">
              <a:rPr lang="zh-CN" altLang="en-US" smtClean="0"/>
              <a:t>‹#›</a:t>
            </a:fld>
            <a:endParaRPr lang="zh-CN" altLang="en-US"/>
          </a:p>
        </p:txBody>
      </p:sp>
    </p:spTree>
    <p:extLst>
      <p:ext uri="{BB962C8B-B14F-4D97-AF65-F5344CB8AC3E}">
        <p14:creationId xmlns:p14="http://schemas.microsoft.com/office/powerpoint/2010/main" val="199700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8740" name="文本框 1048739"/>
          <p:cNvSpPr txBox="1"/>
          <p:nvPr/>
        </p:nvSpPr>
        <p:spPr>
          <a:xfrm>
            <a:off x="3860800" y="9331325"/>
            <a:ext cx="2951162" cy="488950"/>
          </a:xfrm>
          <a:prstGeom prst="rect">
            <a:avLst/>
          </a:prstGeom>
          <a:noFill/>
          <a:ln>
            <a:noFill/>
          </a:ln>
        </p:spPr>
        <p:txBody>
          <a:bodyPr vert="horz" lIns="90000" tIns="46800" rIns="90000" bIns="46800" anchor="b"/>
          <a:lstStyle/>
          <a:p>
            <a:pPr marL="0" marR="0" lvl="0" indent="0" algn="r" defTabSz="914400" rtl="0" eaLnBrk="1" fontAlgn="base" latinLnBrk="1"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Lst>
              <a:defRPr/>
            </a:pPr>
            <a:fld id="{566ABCEB-ACFC-4714-9973-3DA970169C29}" type="slidenum">
              <a:rPr kumimoji="0" lang="zh-CN" altLang="zh-CN" sz="1200" b="0" i="0" u="none" strike="noStrike" kern="0" cap="none" spc="0" normalizeH="0" baseline="0" noProof="0">
                <a:ln>
                  <a:noFill/>
                </a:ln>
                <a:solidFill>
                  <a:prstClr val="white"/>
                </a:solidFill>
                <a:effectLst/>
                <a:uLnTx/>
                <a:uFillTx/>
                <a:latin typeface="Arial" pitchFamily="34" charset="0"/>
                <a:ea typeface="宋体" pitchFamily="2" charset="-122"/>
                <a:cs typeface="+mn-cs"/>
                <a:sym typeface="Arial" pitchFamily="34" charset="0"/>
              </a:rPr>
              <a:pPr marL="0" marR="0" lvl="0" indent="0" algn="r" defTabSz="914400" rtl="0" eaLnBrk="1" fontAlgn="base" latinLnBrk="1"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Lst>
                <a:defRPr/>
              </a:pPr>
              <a:t>1</a:t>
            </a:fld>
            <a:endParaRPr kumimoji="0" lang="zh-CN" altLang="zh-CN" sz="1200" b="0" i="0" u="none" strike="noStrike" kern="0" cap="none" spc="0" normalizeH="0" baseline="0" noProof="0">
              <a:ln>
                <a:noFill/>
              </a:ln>
              <a:solidFill>
                <a:prstClr val="white"/>
              </a:solidFill>
              <a:effectLst/>
              <a:uLnTx/>
              <a:uFillTx/>
              <a:latin typeface="Arial" pitchFamily="34" charset="0"/>
              <a:ea typeface="宋体" pitchFamily="2" charset="-122"/>
              <a:cs typeface="+mn-cs"/>
              <a:sym typeface="Arial" pitchFamily="34" charset="0"/>
            </a:endParaRPr>
          </a:p>
        </p:txBody>
      </p:sp>
      <p:sp>
        <p:nvSpPr>
          <p:cNvPr id="1048741" name="幻灯片图像占位符 1048740"/>
          <p:cNvSpPr>
            <a:spLocks noGrp="1" noRot="1" noChangeAspect="1"/>
          </p:cNvSpPr>
          <p:nvPr>
            <p:ph type="sldImg"/>
          </p:nvPr>
        </p:nvSpPr>
        <p:spPr>
          <a:xfrm>
            <a:off x="133350" y="736600"/>
            <a:ext cx="6548438" cy="3684588"/>
          </a:xfrm>
          <a:prstGeom prst="rect">
            <a:avLst/>
          </a:prstGeom>
          <a:solidFill>
            <a:srgbClr val="FFFFFF">
              <a:alpha val="100000"/>
            </a:srgbClr>
          </a:solidFill>
        </p:spPr>
        <p:txBody>
          <a:bodyPr vert="horz" wrap="none" lIns="91440" tIns="45720" rIns="91440" bIns="45720" anchor="ctr"/>
          <a:lstStyle/>
          <a:p>
            <a:endParaRPr/>
          </a:p>
        </p:txBody>
      </p:sp>
      <p:sp>
        <p:nvSpPr>
          <p:cNvPr id="1048742" name="备注占位符 1048741"/>
          <p:cNvSpPr>
            <a:spLocks noGrp="1"/>
          </p:cNvSpPr>
          <p:nvPr>
            <p:ph type="body" idx="1"/>
          </p:nvPr>
        </p:nvSpPr>
        <p:spPr>
          <a:xfrm>
            <a:off x="681037" y="4665662"/>
            <a:ext cx="5453062" cy="4421187"/>
          </a:xfrm>
          <a:prstGeom prst="rect">
            <a:avLst/>
          </a:prstGeom>
          <a:noFill/>
          <a:ln>
            <a:noFill/>
          </a:ln>
        </p:spPr>
        <p:txBody>
          <a:bodyPr vert="horz" wrap="none" lIns="90000" tIns="46800" rIns="90000" bIns="46800" anchor="ctr"/>
          <a:lstStyle/>
          <a:p>
            <a:pPr algn="l"/>
            <a:endParaRPr lang="zh-CN" altLang="zh-CN" dirty="0">
              <a:ea typeface="等线" pitchFamily="2" charset="-122"/>
            </a:endParaRPr>
          </a:p>
        </p:txBody>
      </p:sp>
    </p:spTree>
    <p:extLst>
      <p:ext uri="{BB962C8B-B14F-4D97-AF65-F5344CB8AC3E}">
        <p14:creationId xmlns:p14="http://schemas.microsoft.com/office/powerpoint/2010/main" val="2660452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zh-CN" altLang="en-US" b="0" i="0" dirty="0">
              <a:solidFill>
                <a:srgbClr val="0F1115"/>
              </a:solidFill>
              <a:effectLst/>
              <a:latin typeface="quote-cjk-patch"/>
            </a:endParaRPr>
          </a:p>
        </p:txBody>
      </p:sp>
      <p:sp>
        <p:nvSpPr>
          <p:cNvPr id="4" name="灯片编号占位符 3"/>
          <p:cNvSpPr>
            <a:spLocks noGrp="1"/>
          </p:cNvSpPr>
          <p:nvPr>
            <p:ph type="sldNum" sz="quarter" idx="5"/>
          </p:nvPr>
        </p:nvSpPr>
        <p:spPr/>
        <p:txBody>
          <a:bodyPr/>
          <a:lstStyle/>
          <a:p>
            <a:fld id="{ABF6BB68-145E-4D6B-A52C-7C0A0198E3B0}" type="slidenum">
              <a:rPr lang="zh-CN" altLang="en-US" smtClean="0"/>
              <a:t>12</a:t>
            </a:fld>
            <a:endParaRPr lang="zh-CN" altLang="en-US"/>
          </a:p>
        </p:txBody>
      </p:sp>
    </p:spTree>
    <p:extLst>
      <p:ext uri="{BB962C8B-B14F-4D97-AF65-F5344CB8AC3E}">
        <p14:creationId xmlns:p14="http://schemas.microsoft.com/office/powerpoint/2010/main" val="156192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13</a:t>
            </a:fld>
            <a:endParaRPr lang="zh-CN" altLang="en-US"/>
          </a:p>
        </p:txBody>
      </p:sp>
    </p:spTree>
    <p:extLst>
      <p:ext uri="{BB962C8B-B14F-4D97-AF65-F5344CB8AC3E}">
        <p14:creationId xmlns:p14="http://schemas.microsoft.com/office/powerpoint/2010/main" val="1947015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14</a:t>
            </a:fld>
            <a:endParaRPr lang="zh-CN" altLang="en-US"/>
          </a:p>
        </p:txBody>
      </p:sp>
    </p:spTree>
    <p:extLst>
      <p:ext uri="{BB962C8B-B14F-4D97-AF65-F5344CB8AC3E}">
        <p14:creationId xmlns:p14="http://schemas.microsoft.com/office/powerpoint/2010/main" val="1386883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15</a:t>
            </a:fld>
            <a:endParaRPr lang="zh-CN" altLang="en-US"/>
          </a:p>
        </p:txBody>
      </p:sp>
    </p:spTree>
    <p:extLst>
      <p:ext uri="{BB962C8B-B14F-4D97-AF65-F5344CB8AC3E}">
        <p14:creationId xmlns:p14="http://schemas.microsoft.com/office/powerpoint/2010/main" val="817527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16</a:t>
            </a:fld>
            <a:endParaRPr lang="zh-CN" altLang="en-US"/>
          </a:p>
        </p:txBody>
      </p:sp>
    </p:spTree>
    <p:extLst>
      <p:ext uri="{BB962C8B-B14F-4D97-AF65-F5344CB8AC3E}">
        <p14:creationId xmlns:p14="http://schemas.microsoft.com/office/powerpoint/2010/main" val="440683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17</a:t>
            </a:fld>
            <a:endParaRPr lang="zh-CN" altLang="en-US"/>
          </a:p>
        </p:txBody>
      </p:sp>
    </p:spTree>
    <p:extLst>
      <p:ext uri="{BB962C8B-B14F-4D97-AF65-F5344CB8AC3E}">
        <p14:creationId xmlns:p14="http://schemas.microsoft.com/office/powerpoint/2010/main" val="635520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18</a:t>
            </a:fld>
            <a:endParaRPr lang="zh-CN" altLang="en-US"/>
          </a:p>
        </p:txBody>
      </p:sp>
    </p:spTree>
    <p:extLst>
      <p:ext uri="{BB962C8B-B14F-4D97-AF65-F5344CB8AC3E}">
        <p14:creationId xmlns:p14="http://schemas.microsoft.com/office/powerpoint/2010/main" val="748273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20</a:t>
            </a:fld>
            <a:endParaRPr lang="zh-CN" altLang="en-US"/>
          </a:p>
        </p:txBody>
      </p:sp>
    </p:spTree>
    <p:extLst>
      <p:ext uri="{BB962C8B-B14F-4D97-AF65-F5344CB8AC3E}">
        <p14:creationId xmlns:p14="http://schemas.microsoft.com/office/powerpoint/2010/main" val="1840575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22</a:t>
            </a:fld>
            <a:endParaRPr lang="zh-CN" altLang="en-US"/>
          </a:p>
        </p:txBody>
      </p:sp>
    </p:spTree>
    <p:extLst>
      <p:ext uri="{BB962C8B-B14F-4D97-AF65-F5344CB8AC3E}">
        <p14:creationId xmlns:p14="http://schemas.microsoft.com/office/powerpoint/2010/main" val="2542970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26</a:t>
            </a:fld>
            <a:endParaRPr lang="zh-CN" altLang="en-US"/>
          </a:p>
        </p:txBody>
      </p:sp>
    </p:spTree>
    <p:extLst>
      <p:ext uri="{BB962C8B-B14F-4D97-AF65-F5344CB8AC3E}">
        <p14:creationId xmlns:p14="http://schemas.microsoft.com/office/powerpoint/2010/main" val="72706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a:t>
            </a:fld>
            <a:endParaRPr lang="zh-CN" altLang="en-US"/>
          </a:p>
        </p:txBody>
      </p:sp>
    </p:spTree>
    <p:extLst>
      <p:ext uri="{BB962C8B-B14F-4D97-AF65-F5344CB8AC3E}">
        <p14:creationId xmlns:p14="http://schemas.microsoft.com/office/powerpoint/2010/main" val="199074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27</a:t>
            </a:fld>
            <a:endParaRPr lang="zh-CN" altLang="en-US"/>
          </a:p>
        </p:txBody>
      </p:sp>
    </p:spTree>
    <p:extLst>
      <p:ext uri="{BB962C8B-B14F-4D97-AF65-F5344CB8AC3E}">
        <p14:creationId xmlns:p14="http://schemas.microsoft.com/office/powerpoint/2010/main" val="3270881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28</a:t>
            </a:fld>
            <a:endParaRPr lang="zh-CN" altLang="en-US"/>
          </a:p>
        </p:txBody>
      </p:sp>
    </p:spTree>
    <p:extLst>
      <p:ext uri="{BB962C8B-B14F-4D97-AF65-F5344CB8AC3E}">
        <p14:creationId xmlns:p14="http://schemas.microsoft.com/office/powerpoint/2010/main" val="284418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29</a:t>
            </a:fld>
            <a:endParaRPr lang="zh-CN" altLang="en-US"/>
          </a:p>
        </p:txBody>
      </p:sp>
    </p:spTree>
    <p:extLst>
      <p:ext uri="{BB962C8B-B14F-4D97-AF65-F5344CB8AC3E}">
        <p14:creationId xmlns:p14="http://schemas.microsoft.com/office/powerpoint/2010/main" val="108536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30</a:t>
            </a:fld>
            <a:endParaRPr lang="zh-CN" altLang="en-US"/>
          </a:p>
        </p:txBody>
      </p:sp>
    </p:spTree>
    <p:extLst>
      <p:ext uri="{BB962C8B-B14F-4D97-AF65-F5344CB8AC3E}">
        <p14:creationId xmlns:p14="http://schemas.microsoft.com/office/powerpoint/2010/main" val="3892536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32</a:t>
            </a:fld>
            <a:endParaRPr lang="zh-CN" altLang="en-US"/>
          </a:p>
        </p:txBody>
      </p:sp>
    </p:spTree>
    <p:extLst>
      <p:ext uri="{BB962C8B-B14F-4D97-AF65-F5344CB8AC3E}">
        <p14:creationId xmlns:p14="http://schemas.microsoft.com/office/powerpoint/2010/main" val="1986028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33</a:t>
            </a:fld>
            <a:endParaRPr lang="zh-CN" altLang="en-US"/>
          </a:p>
        </p:txBody>
      </p:sp>
    </p:spTree>
    <p:extLst>
      <p:ext uri="{BB962C8B-B14F-4D97-AF65-F5344CB8AC3E}">
        <p14:creationId xmlns:p14="http://schemas.microsoft.com/office/powerpoint/2010/main" val="1885862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38</a:t>
            </a:fld>
            <a:endParaRPr lang="zh-CN" altLang="en-US"/>
          </a:p>
        </p:txBody>
      </p:sp>
    </p:spTree>
    <p:extLst>
      <p:ext uri="{BB962C8B-B14F-4D97-AF65-F5344CB8AC3E}">
        <p14:creationId xmlns:p14="http://schemas.microsoft.com/office/powerpoint/2010/main" val="1135868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40</a:t>
            </a:fld>
            <a:endParaRPr lang="zh-CN" altLang="en-US"/>
          </a:p>
        </p:txBody>
      </p:sp>
    </p:spTree>
    <p:extLst>
      <p:ext uri="{BB962C8B-B14F-4D97-AF65-F5344CB8AC3E}">
        <p14:creationId xmlns:p14="http://schemas.microsoft.com/office/powerpoint/2010/main" val="649566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43</a:t>
            </a:fld>
            <a:endParaRPr lang="zh-CN" altLang="en-US"/>
          </a:p>
        </p:txBody>
      </p:sp>
    </p:spTree>
    <p:extLst>
      <p:ext uri="{BB962C8B-B14F-4D97-AF65-F5344CB8AC3E}">
        <p14:creationId xmlns:p14="http://schemas.microsoft.com/office/powerpoint/2010/main" val="2890453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44</a:t>
            </a:fld>
            <a:endParaRPr lang="zh-CN" altLang="en-US"/>
          </a:p>
        </p:txBody>
      </p:sp>
    </p:spTree>
    <p:extLst>
      <p:ext uri="{BB962C8B-B14F-4D97-AF65-F5344CB8AC3E}">
        <p14:creationId xmlns:p14="http://schemas.microsoft.com/office/powerpoint/2010/main" val="309490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4</a:t>
            </a:fld>
            <a:endParaRPr lang="zh-CN" altLang="en-US"/>
          </a:p>
        </p:txBody>
      </p:sp>
    </p:spTree>
    <p:extLst>
      <p:ext uri="{BB962C8B-B14F-4D97-AF65-F5344CB8AC3E}">
        <p14:creationId xmlns:p14="http://schemas.microsoft.com/office/powerpoint/2010/main" val="3538458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45</a:t>
            </a:fld>
            <a:endParaRPr lang="zh-CN" altLang="en-US"/>
          </a:p>
        </p:txBody>
      </p:sp>
    </p:spTree>
    <p:extLst>
      <p:ext uri="{BB962C8B-B14F-4D97-AF65-F5344CB8AC3E}">
        <p14:creationId xmlns:p14="http://schemas.microsoft.com/office/powerpoint/2010/main" val="2765990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48</a:t>
            </a:fld>
            <a:endParaRPr lang="zh-CN" altLang="en-US"/>
          </a:p>
        </p:txBody>
      </p:sp>
    </p:spTree>
    <p:extLst>
      <p:ext uri="{BB962C8B-B14F-4D97-AF65-F5344CB8AC3E}">
        <p14:creationId xmlns:p14="http://schemas.microsoft.com/office/powerpoint/2010/main" val="3584829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49</a:t>
            </a:fld>
            <a:endParaRPr lang="zh-CN" altLang="en-US"/>
          </a:p>
        </p:txBody>
      </p:sp>
    </p:spTree>
    <p:extLst>
      <p:ext uri="{BB962C8B-B14F-4D97-AF65-F5344CB8AC3E}">
        <p14:creationId xmlns:p14="http://schemas.microsoft.com/office/powerpoint/2010/main" val="1241016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endParaRPr>
          </a:p>
        </p:txBody>
      </p:sp>
      <p:sp>
        <p:nvSpPr>
          <p:cNvPr id="4" name="灯片编号占位符 3"/>
          <p:cNvSpPr>
            <a:spLocks noGrp="1"/>
          </p:cNvSpPr>
          <p:nvPr>
            <p:ph type="sldNum" sz="quarter" idx="5"/>
          </p:nvPr>
        </p:nvSpPr>
        <p:spPr/>
        <p:txBody>
          <a:bodyPr/>
          <a:lstStyle/>
          <a:p>
            <a:fld id="{ABF6BB68-145E-4D6B-A52C-7C0A0198E3B0}" type="slidenum">
              <a:rPr lang="zh-CN" altLang="en-US" smtClean="0"/>
              <a:t>5</a:t>
            </a:fld>
            <a:endParaRPr lang="zh-CN" altLang="en-US"/>
          </a:p>
        </p:txBody>
      </p:sp>
    </p:spTree>
    <p:extLst>
      <p:ext uri="{BB962C8B-B14F-4D97-AF65-F5344CB8AC3E}">
        <p14:creationId xmlns:p14="http://schemas.microsoft.com/office/powerpoint/2010/main" val="673827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6</a:t>
            </a:fld>
            <a:endParaRPr lang="zh-CN" altLang="en-US"/>
          </a:p>
        </p:txBody>
      </p:sp>
    </p:spTree>
    <p:extLst>
      <p:ext uri="{BB962C8B-B14F-4D97-AF65-F5344CB8AC3E}">
        <p14:creationId xmlns:p14="http://schemas.microsoft.com/office/powerpoint/2010/main" val="894041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zh-CN" altLang="en-US" b="0" i="0" dirty="0">
              <a:solidFill>
                <a:srgbClr val="0F1115"/>
              </a:solidFill>
              <a:effectLst/>
              <a:latin typeface="quote-cjk-patch"/>
            </a:endParaRPr>
          </a:p>
        </p:txBody>
      </p:sp>
      <p:sp>
        <p:nvSpPr>
          <p:cNvPr id="4" name="灯片编号占位符 3"/>
          <p:cNvSpPr>
            <a:spLocks noGrp="1"/>
          </p:cNvSpPr>
          <p:nvPr>
            <p:ph type="sldNum" sz="quarter" idx="5"/>
          </p:nvPr>
        </p:nvSpPr>
        <p:spPr/>
        <p:txBody>
          <a:bodyPr/>
          <a:lstStyle/>
          <a:p>
            <a:fld id="{ABF6BB68-145E-4D6B-A52C-7C0A0198E3B0}" type="slidenum">
              <a:rPr lang="zh-CN" altLang="en-US" smtClean="0"/>
              <a:t>7</a:t>
            </a:fld>
            <a:endParaRPr lang="zh-CN" altLang="en-US"/>
          </a:p>
        </p:txBody>
      </p:sp>
    </p:spTree>
    <p:extLst>
      <p:ext uri="{BB962C8B-B14F-4D97-AF65-F5344CB8AC3E}">
        <p14:creationId xmlns:p14="http://schemas.microsoft.com/office/powerpoint/2010/main" val="3772650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9</a:t>
            </a:fld>
            <a:endParaRPr lang="zh-CN" altLang="en-US"/>
          </a:p>
        </p:txBody>
      </p:sp>
    </p:spTree>
    <p:extLst>
      <p:ext uri="{BB962C8B-B14F-4D97-AF65-F5344CB8AC3E}">
        <p14:creationId xmlns:p14="http://schemas.microsoft.com/office/powerpoint/2010/main" val="3323369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10</a:t>
            </a:fld>
            <a:endParaRPr lang="zh-CN" altLang="en-US"/>
          </a:p>
        </p:txBody>
      </p:sp>
    </p:spTree>
    <p:extLst>
      <p:ext uri="{BB962C8B-B14F-4D97-AF65-F5344CB8AC3E}">
        <p14:creationId xmlns:p14="http://schemas.microsoft.com/office/powerpoint/2010/main" val="1060218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11</a:t>
            </a:fld>
            <a:endParaRPr lang="zh-CN" altLang="en-US"/>
          </a:p>
        </p:txBody>
      </p:sp>
    </p:spTree>
    <p:extLst>
      <p:ext uri="{BB962C8B-B14F-4D97-AF65-F5344CB8AC3E}">
        <p14:creationId xmlns:p14="http://schemas.microsoft.com/office/powerpoint/2010/main" val="152261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9558" name="标题 1"/>
          <p:cNvSpPr>
            <a:spLocks noGrp="1"/>
          </p:cNvSpPr>
          <p:nvPr>
            <p:ph type="ctrTitle"/>
          </p:nvPr>
        </p:nvSpPr>
        <p:spPr>
          <a:xfrm>
            <a:off x="1523757" y="1122364"/>
            <a:ext cx="9144488" cy="2387600"/>
          </a:xfrm>
          <a:prstGeom prst="rect">
            <a:avLst/>
          </a:prstGeom>
        </p:spPr>
        <p:txBody>
          <a:bodyPr lIns="77916" tIns="38958" rIns="77916" bIns="38958" anchor="b"/>
          <a:lstStyle>
            <a:lvl1pPr algn="ctr">
              <a:defRPr sz="4590"/>
            </a:lvl1pPr>
          </a:lstStyle>
          <a:p>
            <a:r>
              <a:rPr lang="zh-CN" altLang="en-US"/>
              <a:t>单击此处编辑母版标题样式</a:t>
            </a:r>
          </a:p>
        </p:txBody>
      </p:sp>
      <p:sp>
        <p:nvSpPr>
          <p:cNvPr id="1049559" name="副标题 2"/>
          <p:cNvSpPr>
            <a:spLocks noGrp="1"/>
          </p:cNvSpPr>
          <p:nvPr>
            <p:ph type="subTitle" idx="1"/>
          </p:nvPr>
        </p:nvSpPr>
        <p:spPr>
          <a:xfrm>
            <a:off x="1523757" y="3602038"/>
            <a:ext cx="9144488" cy="1655762"/>
          </a:xfrm>
          <a:prstGeom prst="rect">
            <a:avLst/>
          </a:prstGeom>
        </p:spPr>
        <p:txBody>
          <a:bodyPr lIns="77916" tIns="38958" rIns="77916" bIns="38958"/>
          <a:lstStyle>
            <a:lvl1pPr marL="0" indent="0" algn="ctr">
              <a:buNone/>
              <a:defRPr sz="1800"/>
            </a:lvl1pPr>
            <a:lvl2pPr marL="350622" indent="0" algn="ctr">
              <a:buNone/>
              <a:defRPr sz="1530"/>
            </a:lvl2pPr>
            <a:lvl3pPr marL="701244" indent="0" algn="ctr">
              <a:buNone/>
              <a:defRPr sz="1350"/>
            </a:lvl3pPr>
            <a:lvl4pPr marL="1051866" indent="0" algn="ctr">
              <a:buNone/>
              <a:defRPr sz="1260"/>
            </a:lvl4pPr>
            <a:lvl5pPr marL="1402488" indent="0" algn="ctr">
              <a:buNone/>
              <a:defRPr sz="1260"/>
            </a:lvl5pPr>
            <a:lvl6pPr marL="1753111" indent="0" algn="ctr">
              <a:buNone/>
              <a:defRPr sz="1260"/>
            </a:lvl6pPr>
            <a:lvl7pPr marL="2103733" indent="0" algn="ctr">
              <a:buNone/>
              <a:defRPr sz="1260"/>
            </a:lvl7pPr>
            <a:lvl8pPr marL="2454355" indent="0" algn="ctr">
              <a:buNone/>
              <a:defRPr sz="1260"/>
            </a:lvl8pPr>
            <a:lvl9pPr marL="2804977" indent="0" algn="ctr">
              <a:buNone/>
              <a:defRPr sz="1260"/>
            </a:lvl9pPr>
          </a:lstStyle>
          <a:p>
            <a:r>
              <a:rPr lang="zh-CN" altLang="en-US"/>
              <a:t>单击以编辑母版副标题样式</a:t>
            </a:r>
          </a:p>
        </p:txBody>
      </p:sp>
    </p:spTree>
    <p:extLst>
      <p:ext uri="{BB962C8B-B14F-4D97-AF65-F5344CB8AC3E}">
        <p14:creationId xmlns:p14="http://schemas.microsoft.com/office/powerpoint/2010/main" val="335328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579" name="标题 1"/>
          <p:cNvSpPr>
            <a:spLocks noGrp="1"/>
          </p:cNvSpPr>
          <p:nvPr>
            <p:ph type="title"/>
          </p:nvPr>
        </p:nvSpPr>
        <p:spPr>
          <a:xfrm>
            <a:off x="838071" y="365127"/>
            <a:ext cx="10515868" cy="1325563"/>
          </a:xfrm>
          <a:prstGeom prst="rect">
            <a:avLst/>
          </a:prstGeom>
        </p:spPr>
        <p:txBody>
          <a:bodyPr lIns="77916" tIns="38958" rIns="77916" bIns="38958"/>
          <a:lstStyle/>
          <a:p>
            <a:r>
              <a:rPr lang="zh-CN" altLang="en-US"/>
              <a:t>单击此处编辑母版标题样式</a:t>
            </a:r>
          </a:p>
        </p:txBody>
      </p:sp>
      <p:sp>
        <p:nvSpPr>
          <p:cNvPr id="1049580" name="竖排文字占位符 2"/>
          <p:cNvSpPr>
            <a:spLocks noGrp="1"/>
          </p:cNvSpPr>
          <p:nvPr>
            <p:ph type="body" orient="vert" idx="1"/>
          </p:nvPr>
        </p:nvSpPr>
        <p:spPr>
          <a:xfrm>
            <a:off x="838071" y="1825624"/>
            <a:ext cx="10515868" cy="4351339"/>
          </a:xfrm>
          <a:prstGeom prst="rect">
            <a:avLst/>
          </a:prstGeom>
        </p:spPr>
        <p:txBody>
          <a:bodyPr vert="eaVert"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620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9581" name="竖排标题 1"/>
          <p:cNvSpPr>
            <a:spLocks noGrp="1"/>
          </p:cNvSpPr>
          <p:nvPr>
            <p:ph type="title" orient="vert"/>
          </p:nvPr>
        </p:nvSpPr>
        <p:spPr>
          <a:xfrm>
            <a:off x="8726435" y="365129"/>
            <a:ext cx="2627501" cy="5811839"/>
          </a:xfrm>
          <a:prstGeom prst="rect">
            <a:avLst/>
          </a:prstGeom>
        </p:spPr>
        <p:txBody>
          <a:bodyPr vert="eaVert" lIns="77916" tIns="38958" rIns="77916" bIns="38958"/>
          <a:lstStyle/>
          <a:p>
            <a:r>
              <a:rPr lang="zh-CN" altLang="en-US"/>
              <a:t>单击此处编辑母版标题样式</a:t>
            </a:r>
          </a:p>
        </p:txBody>
      </p:sp>
      <p:sp>
        <p:nvSpPr>
          <p:cNvPr id="1049582" name="竖排文字占位符 2"/>
          <p:cNvSpPr>
            <a:spLocks noGrp="1"/>
          </p:cNvSpPr>
          <p:nvPr>
            <p:ph type="body" orient="vert" idx="1"/>
          </p:nvPr>
        </p:nvSpPr>
        <p:spPr>
          <a:xfrm>
            <a:off x="838068" y="365129"/>
            <a:ext cx="7700827" cy="5811839"/>
          </a:xfrm>
          <a:prstGeom prst="rect">
            <a:avLst/>
          </a:prstGeom>
        </p:spPr>
        <p:txBody>
          <a:bodyPr vert="eaVert"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49475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9533" name="标题 1"/>
          <p:cNvSpPr>
            <a:spLocks noGrp="1"/>
          </p:cNvSpPr>
          <p:nvPr>
            <p:ph type="ctrTitle"/>
          </p:nvPr>
        </p:nvSpPr>
        <p:spPr>
          <a:xfrm>
            <a:off x="1523757" y="1122364"/>
            <a:ext cx="9144488" cy="2387600"/>
          </a:xfrm>
          <a:prstGeom prst="rect">
            <a:avLst/>
          </a:prstGeom>
        </p:spPr>
        <p:txBody>
          <a:bodyPr lIns="77916" tIns="38958" rIns="77916" bIns="38958" anchor="b"/>
          <a:lstStyle>
            <a:lvl1pPr algn="ctr">
              <a:defRPr sz="4590"/>
            </a:lvl1pPr>
          </a:lstStyle>
          <a:p>
            <a:r>
              <a:rPr lang="zh-CN" altLang="en-US"/>
              <a:t>单击此处编辑母版标题样式</a:t>
            </a:r>
          </a:p>
        </p:txBody>
      </p:sp>
      <p:sp>
        <p:nvSpPr>
          <p:cNvPr id="1049534" name="副标题 2"/>
          <p:cNvSpPr>
            <a:spLocks noGrp="1"/>
          </p:cNvSpPr>
          <p:nvPr>
            <p:ph type="subTitle" idx="1"/>
          </p:nvPr>
        </p:nvSpPr>
        <p:spPr>
          <a:xfrm>
            <a:off x="1523757" y="3602038"/>
            <a:ext cx="9144488" cy="1655762"/>
          </a:xfrm>
          <a:prstGeom prst="rect">
            <a:avLst/>
          </a:prstGeom>
        </p:spPr>
        <p:txBody>
          <a:bodyPr lIns="77916" tIns="38958" rIns="77916" bIns="38958"/>
          <a:lstStyle>
            <a:lvl1pPr marL="0" indent="0" algn="ctr">
              <a:buNone/>
              <a:defRPr sz="1800"/>
            </a:lvl1pPr>
            <a:lvl2pPr marL="350622" indent="0" algn="ctr">
              <a:buNone/>
              <a:defRPr sz="1530"/>
            </a:lvl2pPr>
            <a:lvl3pPr marL="701244" indent="0" algn="ctr">
              <a:buNone/>
              <a:defRPr sz="1350"/>
            </a:lvl3pPr>
            <a:lvl4pPr marL="1051866" indent="0" algn="ctr">
              <a:buNone/>
              <a:defRPr sz="1260"/>
            </a:lvl4pPr>
            <a:lvl5pPr marL="1402488" indent="0" algn="ctr">
              <a:buNone/>
              <a:defRPr sz="1260"/>
            </a:lvl5pPr>
            <a:lvl6pPr marL="1753111" indent="0" algn="ctr">
              <a:buNone/>
              <a:defRPr sz="1260"/>
            </a:lvl6pPr>
            <a:lvl7pPr marL="2103733" indent="0" algn="ctr">
              <a:buNone/>
              <a:defRPr sz="1260"/>
            </a:lvl7pPr>
            <a:lvl8pPr marL="2454355" indent="0" algn="ctr">
              <a:buNone/>
              <a:defRPr sz="1260"/>
            </a:lvl8pPr>
            <a:lvl9pPr marL="2804977" indent="0" algn="ctr">
              <a:buNone/>
              <a:defRPr sz="1260"/>
            </a:lvl9pPr>
          </a:lstStyle>
          <a:p>
            <a:r>
              <a:rPr lang="zh-CN" altLang="en-US"/>
              <a:t>单击以编辑母版副标题样式</a:t>
            </a:r>
          </a:p>
        </p:txBody>
      </p:sp>
      <p:sp>
        <p:nvSpPr>
          <p:cNvPr id="5"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1960505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49535" name="标题 1"/>
          <p:cNvSpPr>
            <a:spLocks noGrp="1"/>
          </p:cNvSpPr>
          <p:nvPr>
            <p:ph type="title"/>
          </p:nvPr>
        </p:nvSpPr>
        <p:spPr>
          <a:xfrm>
            <a:off x="2812436" y="59028"/>
            <a:ext cx="7171997" cy="691277"/>
          </a:xfrm>
          <a:prstGeom prst="rect">
            <a:avLst/>
          </a:prstGeom>
        </p:spPr>
        <p:txBody>
          <a:bodyPr lIns="77916" tIns="38958" rIns="77916" bIns="38958"/>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520"/>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zh-CN" altLang="zh-CN" sz="2430" b="1">
              <a:solidFill>
                <a:srgbClr val="FFFFFF"/>
              </a:solidFill>
              <a:latin typeface="Times New Roman" pitchFamily="18" charset="0"/>
              <a:ea typeface="黑体" pitchFamily="49" charset="-122"/>
            </a:endParaRPr>
          </a:p>
        </p:txBody>
      </p:sp>
      <p:sp>
        <p:nvSpPr>
          <p:cNvPr id="4"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457944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537" name="标题 1"/>
          <p:cNvSpPr>
            <a:spLocks noGrp="1"/>
          </p:cNvSpPr>
          <p:nvPr>
            <p:ph type="title"/>
          </p:nvPr>
        </p:nvSpPr>
        <p:spPr>
          <a:xfrm>
            <a:off x="832207" y="1709744"/>
            <a:ext cx="10515869" cy="2852737"/>
          </a:xfrm>
          <a:prstGeom prst="rect">
            <a:avLst/>
          </a:prstGeom>
        </p:spPr>
        <p:txBody>
          <a:bodyPr lIns="77916" tIns="38958" rIns="77916" bIns="38958" anchor="b"/>
          <a:lstStyle>
            <a:lvl1pPr>
              <a:defRPr sz="4590"/>
            </a:lvl1pPr>
          </a:lstStyle>
          <a:p>
            <a:r>
              <a:rPr lang="zh-CN" altLang="en-US"/>
              <a:t>单击此处编辑母版标题样式</a:t>
            </a:r>
          </a:p>
        </p:txBody>
      </p:sp>
      <p:sp>
        <p:nvSpPr>
          <p:cNvPr id="1049538" name="文本占位符 2"/>
          <p:cNvSpPr>
            <a:spLocks noGrp="1"/>
          </p:cNvSpPr>
          <p:nvPr>
            <p:ph type="body" idx="1"/>
          </p:nvPr>
        </p:nvSpPr>
        <p:spPr>
          <a:xfrm>
            <a:off x="832207" y="4589466"/>
            <a:ext cx="10515869" cy="1500187"/>
          </a:xfrm>
          <a:prstGeom prst="rect">
            <a:avLst/>
          </a:prstGeom>
        </p:spPr>
        <p:txBody>
          <a:bodyPr lIns="77916" tIns="38958" rIns="77916" bIns="38958"/>
          <a:lstStyle>
            <a:lvl1pPr marL="0" indent="0">
              <a:buNone/>
              <a:defRPr sz="1800"/>
            </a:lvl1pPr>
            <a:lvl2pPr marL="350622" indent="0">
              <a:buNone/>
              <a:defRPr sz="1530"/>
            </a:lvl2pPr>
            <a:lvl3pPr marL="701244" indent="0">
              <a:buNone/>
              <a:defRPr sz="1350"/>
            </a:lvl3pPr>
            <a:lvl4pPr marL="1051866" indent="0">
              <a:buNone/>
              <a:defRPr sz="1260"/>
            </a:lvl4pPr>
            <a:lvl5pPr marL="1402488" indent="0">
              <a:buNone/>
              <a:defRPr sz="1260"/>
            </a:lvl5pPr>
            <a:lvl6pPr marL="1753111" indent="0">
              <a:buNone/>
              <a:defRPr sz="1260"/>
            </a:lvl6pPr>
            <a:lvl7pPr marL="2103733" indent="0">
              <a:buNone/>
              <a:defRPr sz="1260"/>
            </a:lvl7pPr>
            <a:lvl8pPr marL="2454355" indent="0">
              <a:buNone/>
              <a:defRPr sz="1260"/>
            </a:lvl8pPr>
            <a:lvl9pPr marL="2804977" indent="0">
              <a:buNone/>
              <a:defRPr sz="1260"/>
            </a:lvl9pPr>
          </a:lstStyle>
          <a:p>
            <a:pPr lvl="0"/>
            <a:r>
              <a:rPr lang="zh-CN" altLang="en-US"/>
              <a:t>编辑母版文本样式</a:t>
            </a:r>
          </a:p>
        </p:txBody>
      </p:sp>
      <p:sp>
        <p:nvSpPr>
          <p:cNvPr id="5"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605214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539" name="标题 1"/>
          <p:cNvSpPr>
            <a:spLocks noGrp="1"/>
          </p:cNvSpPr>
          <p:nvPr>
            <p:ph type="title"/>
          </p:nvPr>
        </p:nvSpPr>
        <p:spPr>
          <a:xfrm>
            <a:off x="838071" y="365127"/>
            <a:ext cx="10515868" cy="1325563"/>
          </a:xfrm>
          <a:prstGeom prst="rect">
            <a:avLst/>
          </a:prstGeom>
        </p:spPr>
        <p:txBody>
          <a:bodyPr lIns="77916" tIns="38958" rIns="77916" bIns="38958"/>
          <a:lstStyle/>
          <a:p>
            <a:r>
              <a:rPr lang="zh-CN" altLang="en-US"/>
              <a:t>单击此处编辑母版标题样式</a:t>
            </a:r>
          </a:p>
        </p:txBody>
      </p:sp>
      <p:sp>
        <p:nvSpPr>
          <p:cNvPr id="1049540" name="内容占位符 2"/>
          <p:cNvSpPr>
            <a:spLocks noGrp="1"/>
          </p:cNvSpPr>
          <p:nvPr>
            <p:ph sz="half" idx="1"/>
          </p:nvPr>
        </p:nvSpPr>
        <p:spPr>
          <a:xfrm>
            <a:off x="838068" y="1825624"/>
            <a:ext cx="5163187" cy="4351339"/>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541" name="内容占位符 3"/>
          <p:cNvSpPr>
            <a:spLocks noGrp="1"/>
          </p:cNvSpPr>
          <p:nvPr>
            <p:ph sz="half" idx="2"/>
          </p:nvPr>
        </p:nvSpPr>
        <p:spPr>
          <a:xfrm>
            <a:off x="6188792" y="1825624"/>
            <a:ext cx="5165141" cy="4351339"/>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415384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542" name="标题 1"/>
          <p:cNvSpPr>
            <a:spLocks noGrp="1"/>
          </p:cNvSpPr>
          <p:nvPr>
            <p:ph type="title"/>
          </p:nvPr>
        </p:nvSpPr>
        <p:spPr>
          <a:xfrm>
            <a:off x="840020" y="365127"/>
            <a:ext cx="10515869" cy="1325563"/>
          </a:xfrm>
          <a:prstGeom prst="rect">
            <a:avLst/>
          </a:prstGeom>
        </p:spPr>
        <p:txBody>
          <a:bodyPr lIns="77916" tIns="38958" rIns="77916" bIns="38958"/>
          <a:lstStyle/>
          <a:p>
            <a:r>
              <a:rPr lang="zh-CN" altLang="en-US"/>
              <a:t>单击此处编辑母版标题样式</a:t>
            </a:r>
          </a:p>
        </p:txBody>
      </p:sp>
      <p:sp>
        <p:nvSpPr>
          <p:cNvPr id="1049543" name="文本占位符 2"/>
          <p:cNvSpPr>
            <a:spLocks noGrp="1"/>
          </p:cNvSpPr>
          <p:nvPr>
            <p:ph type="body" idx="1"/>
          </p:nvPr>
        </p:nvSpPr>
        <p:spPr>
          <a:xfrm>
            <a:off x="840022" y="1681164"/>
            <a:ext cx="5157327" cy="823912"/>
          </a:xfrm>
          <a:prstGeom prst="rect">
            <a:avLst/>
          </a:prstGeom>
        </p:spPr>
        <p:txBody>
          <a:bodyPr lIns="77916" tIns="38958" rIns="77916" bIns="38958" anchor="b"/>
          <a:lstStyle>
            <a:lvl1pPr marL="0" indent="0">
              <a:buNone/>
              <a:defRPr sz="1800" b="1"/>
            </a:lvl1pPr>
            <a:lvl2pPr marL="350622" indent="0">
              <a:buNone/>
              <a:defRPr sz="1530" b="1"/>
            </a:lvl2pPr>
            <a:lvl3pPr marL="701244" indent="0">
              <a:buNone/>
              <a:defRPr sz="1350" b="1"/>
            </a:lvl3pPr>
            <a:lvl4pPr marL="1051866" indent="0">
              <a:buNone/>
              <a:defRPr sz="1260" b="1"/>
            </a:lvl4pPr>
            <a:lvl5pPr marL="1402488" indent="0">
              <a:buNone/>
              <a:defRPr sz="1260" b="1"/>
            </a:lvl5pPr>
            <a:lvl6pPr marL="1753111" indent="0">
              <a:buNone/>
              <a:defRPr sz="1260" b="1"/>
            </a:lvl6pPr>
            <a:lvl7pPr marL="2103733" indent="0">
              <a:buNone/>
              <a:defRPr sz="1260" b="1"/>
            </a:lvl7pPr>
            <a:lvl8pPr marL="2454355" indent="0">
              <a:buNone/>
              <a:defRPr sz="1260" b="1"/>
            </a:lvl8pPr>
            <a:lvl9pPr marL="2804977" indent="0">
              <a:buNone/>
              <a:defRPr sz="1260" b="1"/>
            </a:lvl9pPr>
          </a:lstStyle>
          <a:p>
            <a:pPr lvl="0"/>
            <a:r>
              <a:rPr lang="zh-CN" altLang="en-US"/>
              <a:t>编辑母版文本样式</a:t>
            </a:r>
          </a:p>
        </p:txBody>
      </p:sp>
      <p:sp>
        <p:nvSpPr>
          <p:cNvPr id="1049544" name="内容占位符 3"/>
          <p:cNvSpPr>
            <a:spLocks noGrp="1"/>
          </p:cNvSpPr>
          <p:nvPr>
            <p:ph sz="half" idx="2"/>
          </p:nvPr>
        </p:nvSpPr>
        <p:spPr>
          <a:xfrm>
            <a:off x="840022" y="2505076"/>
            <a:ext cx="5157327" cy="3684588"/>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545" name="文本占位符 4"/>
          <p:cNvSpPr>
            <a:spLocks noGrp="1"/>
          </p:cNvSpPr>
          <p:nvPr>
            <p:ph type="body" sz="quarter" idx="3"/>
          </p:nvPr>
        </p:nvSpPr>
        <p:spPr>
          <a:xfrm>
            <a:off x="6173167" y="1681164"/>
            <a:ext cx="5182724" cy="823912"/>
          </a:xfrm>
          <a:prstGeom prst="rect">
            <a:avLst/>
          </a:prstGeom>
        </p:spPr>
        <p:txBody>
          <a:bodyPr lIns="77916" tIns="38958" rIns="77916" bIns="38958" anchor="b"/>
          <a:lstStyle>
            <a:lvl1pPr marL="0" indent="0">
              <a:buNone/>
              <a:defRPr sz="1800" b="1"/>
            </a:lvl1pPr>
            <a:lvl2pPr marL="350622" indent="0">
              <a:buNone/>
              <a:defRPr sz="1530" b="1"/>
            </a:lvl2pPr>
            <a:lvl3pPr marL="701244" indent="0">
              <a:buNone/>
              <a:defRPr sz="1350" b="1"/>
            </a:lvl3pPr>
            <a:lvl4pPr marL="1051866" indent="0">
              <a:buNone/>
              <a:defRPr sz="1260" b="1"/>
            </a:lvl4pPr>
            <a:lvl5pPr marL="1402488" indent="0">
              <a:buNone/>
              <a:defRPr sz="1260" b="1"/>
            </a:lvl5pPr>
            <a:lvl6pPr marL="1753111" indent="0">
              <a:buNone/>
              <a:defRPr sz="1260" b="1"/>
            </a:lvl6pPr>
            <a:lvl7pPr marL="2103733" indent="0">
              <a:buNone/>
              <a:defRPr sz="1260" b="1"/>
            </a:lvl7pPr>
            <a:lvl8pPr marL="2454355" indent="0">
              <a:buNone/>
              <a:defRPr sz="1260" b="1"/>
            </a:lvl8pPr>
            <a:lvl9pPr marL="2804977" indent="0">
              <a:buNone/>
              <a:defRPr sz="1260" b="1"/>
            </a:lvl9pPr>
          </a:lstStyle>
          <a:p>
            <a:pPr lvl="0"/>
            <a:r>
              <a:rPr lang="zh-CN" altLang="en-US"/>
              <a:t>编辑母版文本样式</a:t>
            </a:r>
          </a:p>
        </p:txBody>
      </p:sp>
      <p:sp>
        <p:nvSpPr>
          <p:cNvPr id="1049546" name="内容占位符 5"/>
          <p:cNvSpPr>
            <a:spLocks noGrp="1"/>
          </p:cNvSpPr>
          <p:nvPr>
            <p:ph sz="quarter" idx="4"/>
          </p:nvPr>
        </p:nvSpPr>
        <p:spPr>
          <a:xfrm>
            <a:off x="6173167" y="2505076"/>
            <a:ext cx="5182724" cy="3684588"/>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5"/>
          <p:cNvSpPr>
            <a:spLocks noGrp="1" noChangeArrowheads="1"/>
          </p:cNvSpPr>
          <p:nvPr>
            <p:ph type="ftr" sz="quarter" idx="10"/>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2095778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547" name="标题 1"/>
          <p:cNvSpPr>
            <a:spLocks noGrp="1"/>
          </p:cNvSpPr>
          <p:nvPr>
            <p:ph type="title"/>
          </p:nvPr>
        </p:nvSpPr>
        <p:spPr>
          <a:xfrm>
            <a:off x="838071" y="365127"/>
            <a:ext cx="10515868" cy="1325563"/>
          </a:xfrm>
          <a:prstGeom prst="rect">
            <a:avLst/>
          </a:prstGeom>
        </p:spPr>
        <p:txBody>
          <a:bodyPr lIns="77916" tIns="38958" rIns="77916" bIns="38958"/>
          <a:lstStyle/>
          <a:p>
            <a:r>
              <a:rPr lang="zh-CN" altLang="en-US" dirty="0"/>
              <a:t>单击此处编辑母版标题样式</a:t>
            </a:r>
          </a:p>
        </p:txBody>
      </p:sp>
      <p:sp>
        <p:nvSpPr>
          <p:cNvPr id="4"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3435319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2147623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9548" name="标题 1"/>
          <p:cNvSpPr>
            <a:spLocks noGrp="1"/>
          </p:cNvSpPr>
          <p:nvPr>
            <p:ph type="title"/>
          </p:nvPr>
        </p:nvSpPr>
        <p:spPr>
          <a:xfrm>
            <a:off x="840022" y="457200"/>
            <a:ext cx="3932463" cy="1600200"/>
          </a:xfrm>
          <a:prstGeom prst="rect">
            <a:avLst/>
          </a:prstGeom>
        </p:spPr>
        <p:txBody>
          <a:bodyPr lIns="77916" tIns="38958" rIns="77916" bIns="38958" anchor="b"/>
          <a:lstStyle>
            <a:lvl1pPr>
              <a:defRPr sz="2430"/>
            </a:lvl1pPr>
          </a:lstStyle>
          <a:p>
            <a:r>
              <a:rPr lang="zh-CN" altLang="en-US"/>
              <a:t>单击此处编辑母版标题样式</a:t>
            </a:r>
          </a:p>
        </p:txBody>
      </p:sp>
      <p:sp>
        <p:nvSpPr>
          <p:cNvPr id="1049549" name="内容占位符 2"/>
          <p:cNvSpPr>
            <a:spLocks noGrp="1"/>
          </p:cNvSpPr>
          <p:nvPr>
            <p:ph idx="1"/>
          </p:nvPr>
        </p:nvSpPr>
        <p:spPr>
          <a:xfrm>
            <a:off x="5182727" y="987428"/>
            <a:ext cx="6173164" cy="4873625"/>
          </a:xfrm>
          <a:prstGeom prst="rect">
            <a:avLst/>
          </a:prstGeom>
        </p:spPr>
        <p:txBody>
          <a:bodyPr lIns="77916" tIns="38958" rIns="77916" bIns="38958"/>
          <a:lstStyle>
            <a:lvl1pPr>
              <a:defRPr sz="2430"/>
            </a:lvl1pPr>
            <a:lvl2pPr>
              <a:defRPr sz="2160"/>
            </a:lvl2pPr>
            <a:lvl3pPr>
              <a:defRPr sz="1800"/>
            </a:lvl3pPr>
            <a:lvl4pPr>
              <a:defRPr sz="1530"/>
            </a:lvl4pPr>
            <a:lvl5pPr>
              <a:defRPr sz="1530"/>
            </a:lvl5pPr>
            <a:lvl6pPr>
              <a:defRPr sz="1530"/>
            </a:lvl6pPr>
            <a:lvl7pPr>
              <a:defRPr sz="1530"/>
            </a:lvl7pPr>
            <a:lvl8pPr>
              <a:defRPr sz="1530"/>
            </a:lvl8pPr>
            <a:lvl9pPr>
              <a:defRPr sz="153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550" name="文本占位符 3"/>
          <p:cNvSpPr>
            <a:spLocks noGrp="1"/>
          </p:cNvSpPr>
          <p:nvPr>
            <p:ph type="body" sz="half" idx="2"/>
          </p:nvPr>
        </p:nvSpPr>
        <p:spPr>
          <a:xfrm>
            <a:off x="840022" y="2057403"/>
            <a:ext cx="3932463" cy="3811588"/>
          </a:xfrm>
          <a:prstGeom prst="rect">
            <a:avLst/>
          </a:prstGeom>
        </p:spPr>
        <p:txBody>
          <a:bodyPr lIns="77916" tIns="38958" rIns="77916" bIns="38958"/>
          <a:lstStyle>
            <a:lvl1pPr marL="0" indent="0">
              <a:buNone/>
              <a:defRPr sz="1260"/>
            </a:lvl1pPr>
            <a:lvl2pPr marL="350622" indent="0">
              <a:buNone/>
              <a:defRPr sz="1080"/>
            </a:lvl2pPr>
            <a:lvl3pPr marL="701244" indent="0">
              <a:buNone/>
              <a:defRPr sz="900"/>
            </a:lvl3pPr>
            <a:lvl4pPr marL="1051866" indent="0">
              <a:buNone/>
              <a:defRPr sz="810"/>
            </a:lvl4pPr>
            <a:lvl5pPr marL="1402488" indent="0">
              <a:buNone/>
              <a:defRPr sz="810"/>
            </a:lvl5pPr>
            <a:lvl6pPr marL="1753111" indent="0">
              <a:buNone/>
              <a:defRPr sz="810"/>
            </a:lvl6pPr>
            <a:lvl7pPr marL="2103733" indent="0">
              <a:buNone/>
              <a:defRPr sz="810"/>
            </a:lvl7pPr>
            <a:lvl8pPr marL="2454355" indent="0">
              <a:buNone/>
              <a:defRPr sz="810"/>
            </a:lvl8pPr>
            <a:lvl9pPr marL="2804977" indent="0">
              <a:buNone/>
              <a:defRPr sz="810"/>
            </a:lvl9pPr>
          </a:lstStyle>
          <a:p>
            <a:pPr lvl="0"/>
            <a:r>
              <a:rPr lang="zh-CN" altLang="en-US"/>
              <a:t>编辑母版文本样式</a:t>
            </a:r>
          </a:p>
        </p:txBody>
      </p:sp>
      <p:sp>
        <p:nvSpPr>
          <p:cNvPr id="6"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402873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9560" name="标题 1"/>
          <p:cNvSpPr>
            <a:spLocks noGrp="1"/>
          </p:cNvSpPr>
          <p:nvPr>
            <p:ph type="title"/>
          </p:nvPr>
        </p:nvSpPr>
        <p:spPr>
          <a:xfrm>
            <a:off x="838071" y="365127"/>
            <a:ext cx="10515868" cy="1325563"/>
          </a:xfrm>
          <a:prstGeom prst="rect">
            <a:avLst/>
          </a:prstGeom>
        </p:spPr>
        <p:txBody>
          <a:bodyPr lIns="77916" tIns="38958" rIns="77916" bIns="38958"/>
          <a:lstStyle/>
          <a:p>
            <a:r>
              <a:rPr lang="zh-CN" altLang="en-US"/>
              <a:t>单击此处编辑母版标题样式</a:t>
            </a:r>
          </a:p>
        </p:txBody>
      </p:sp>
      <p:sp>
        <p:nvSpPr>
          <p:cNvPr id="1049561" name="内容占位符 2"/>
          <p:cNvSpPr>
            <a:spLocks noGrp="1"/>
          </p:cNvSpPr>
          <p:nvPr>
            <p:ph idx="1"/>
          </p:nvPr>
        </p:nvSpPr>
        <p:spPr>
          <a:xfrm>
            <a:off x="838071" y="1825624"/>
            <a:ext cx="10515868" cy="4351339"/>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02346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551" name="标题 1"/>
          <p:cNvSpPr>
            <a:spLocks noGrp="1"/>
          </p:cNvSpPr>
          <p:nvPr>
            <p:ph type="title"/>
          </p:nvPr>
        </p:nvSpPr>
        <p:spPr>
          <a:xfrm>
            <a:off x="840022" y="457200"/>
            <a:ext cx="3932463" cy="1600200"/>
          </a:xfrm>
          <a:prstGeom prst="rect">
            <a:avLst/>
          </a:prstGeom>
        </p:spPr>
        <p:txBody>
          <a:bodyPr lIns="77916" tIns="38958" rIns="77916" bIns="38958" anchor="b"/>
          <a:lstStyle>
            <a:lvl1pPr>
              <a:defRPr sz="2430"/>
            </a:lvl1pPr>
          </a:lstStyle>
          <a:p>
            <a:r>
              <a:rPr lang="zh-CN" altLang="en-US"/>
              <a:t>单击此处编辑母版标题样式</a:t>
            </a:r>
          </a:p>
        </p:txBody>
      </p:sp>
      <p:sp>
        <p:nvSpPr>
          <p:cNvPr id="1049552" name="图片占位符 2"/>
          <p:cNvSpPr>
            <a:spLocks noGrp="1"/>
          </p:cNvSpPr>
          <p:nvPr>
            <p:ph type="pic" idx="1"/>
          </p:nvPr>
        </p:nvSpPr>
        <p:spPr>
          <a:xfrm>
            <a:off x="5182727" y="987428"/>
            <a:ext cx="6173164" cy="4873625"/>
          </a:xfrm>
          <a:prstGeom prst="rect">
            <a:avLst/>
          </a:prstGeom>
        </p:spPr>
        <p:txBody>
          <a:bodyPr lIns="77916" tIns="38958" rIns="77916" bIns="38958"/>
          <a:lstStyle>
            <a:lvl1pPr marL="0" indent="0">
              <a:buNone/>
              <a:defRPr sz="2430"/>
            </a:lvl1pPr>
            <a:lvl2pPr marL="350622" indent="0">
              <a:buNone/>
              <a:defRPr sz="2160"/>
            </a:lvl2pPr>
            <a:lvl3pPr marL="701244" indent="0">
              <a:buNone/>
              <a:defRPr sz="1800"/>
            </a:lvl3pPr>
            <a:lvl4pPr marL="1051866" indent="0">
              <a:buNone/>
              <a:defRPr sz="1530"/>
            </a:lvl4pPr>
            <a:lvl5pPr marL="1402488" indent="0">
              <a:buNone/>
              <a:defRPr sz="1530"/>
            </a:lvl5pPr>
            <a:lvl6pPr marL="1753111" indent="0">
              <a:buNone/>
              <a:defRPr sz="1530"/>
            </a:lvl6pPr>
            <a:lvl7pPr marL="2103733" indent="0">
              <a:buNone/>
              <a:defRPr sz="1530"/>
            </a:lvl7pPr>
            <a:lvl8pPr marL="2454355" indent="0">
              <a:buNone/>
              <a:defRPr sz="1530"/>
            </a:lvl8pPr>
            <a:lvl9pPr marL="2804977" indent="0">
              <a:buNone/>
              <a:defRPr sz="1530"/>
            </a:lvl9pPr>
          </a:lstStyle>
          <a:p>
            <a:pPr marL="0" marR="0" lvl="0" indent="0" algn="l" defTabSz="350045" rtl="0" eaLnBrk="0" fontAlgn="base" latinLnBrk="0" hangingPunct="0">
              <a:lnSpc>
                <a:spcPct val="100000"/>
              </a:lnSpc>
              <a:spcBef>
                <a:spcPts val="462"/>
              </a:spcBef>
              <a:spcAft>
                <a:spcPct val="0"/>
              </a:spcAft>
              <a:buClr>
                <a:srgbClr val="000000"/>
              </a:buClr>
              <a:buSzPct val="100000"/>
              <a:buFont typeface="Times New Roman" panose="02020603050405020304" pitchFamily="18" charset="0"/>
              <a:buNone/>
            </a:pPr>
            <a:endParaRPr kumimoji="0" lang="zh-CN" altLang="en-US" sz="2430" b="1" i="0" u="none" strike="noStrike" kern="1200" cap="none" spc="0" normalizeH="0" baseline="0" noProof="0">
              <a:ln>
                <a:noFill/>
              </a:ln>
              <a:solidFill>
                <a:srgbClr val="000000"/>
              </a:solidFill>
              <a:effectLst/>
              <a:uLnTx/>
              <a:uFillTx/>
              <a:latin typeface="+mn-lt"/>
              <a:ea typeface="+mn-ea"/>
              <a:cs typeface="+mn-cs"/>
            </a:endParaRPr>
          </a:p>
        </p:txBody>
      </p:sp>
      <p:sp>
        <p:nvSpPr>
          <p:cNvPr id="1049553" name="文本占位符 3"/>
          <p:cNvSpPr>
            <a:spLocks noGrp="1"/>
          </p:cNvSpPr>
          <p:nvPr>
            <p:ph type="body" sz="half" idx="2"/>
          </p:nvPr>
        </p:nvSpPr>
        <p:spPr>
          <a:xfrm>
            <a:off x="840022" y="2057403"/>
            <a:ext cx="3932463" cy="3811588"/>
          </a:xfrm>
          <a:prstGeom prst="rect">
            <a:avLst/>
          </a:prstGeom>
        </p:spPr>
        <p:txBody>
          <a:bodyPr lIns="77916" tIns="38958" rIns="77916" bIns="38958"/>
          <a:lstStyle>
            <a:lvl1pPr marL="0" indent="0">
              <a:buNone/>
              <a:defRPr sz="1260"/>
            </a:lvl1pPr>
            <a:lvl2pPr marL="350622" indent="0">
              <a:buNone/>
              <a:defRPr sz="1080"/>
            </a:lvl2pPr>
            <a:lvl3pPr marL="701244" indent="0">
              <a:buNone/>
              <a:defRPr sz="900"/>
            </a:lvl3pPr>
            <a:lvl4pPr marL="1051866" indent="0">
              <a:buNone/>
              <a:defRPr sz="810"/>
            </a:lvl4pPr>
            <a:lvl5pPr marL="1402488" indent="0">
              <a:buNone/>
              <a:defRPr sz="810"/>
            </a:lvl5pPr>
            <a:lvl6pPr marL="1753111" indent="0">
              <a:buNone/>
              <a:defRPr sz="810"/>
            </a:lvl6pPr>
            <a:lvl7pPr marL="2103733" indent="0">
              <a:buNone/>
              <a:defRPr sz="810"/>
            </a:lvl7pPr>
            <a:lvl8pPr marL="2454355" indent="0">
              <a:buNone/>
              <a:defRPr sz="810"/>
            </a:lvl8pPr>
            <a:lvl9pPr marL="2804977" indent="0">
              <a:buNone/>
              <a:defRPr sz="810"/>
            </a:lvl9pPr>
          </a:lstStyle>
          <a:p>
            <a:pPr lvl="0"/>
            <a:r>
              <a:rPr lang="zh-CN" altLang="en-US"/>
              <a:t>编辑母版文本样式</a:t>
            </a:r>
          </a:p>
        </p:txBody>
      </p:sp>
      <p:sp>
        <p:nvSpPr>
          <p:cNvPr id="6"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678537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554" name="标题 1"/>
          <p:cNvSpPr>
            <a:spLocks noGrp="1"/>
          </p:cNvSpPr>
          <p:nvPr>
            <p:ph type="title"/>
          </p:nvPr>
        </p:nvSpPr>
        <p:spPr>
          <a:xfrm>
            <a:off x="838071" y="365127"/>
            <a:ext cx="10515868" cy="1325563"/>
          </a:xfrm>
          <a:prstGeom prst="rect">
            <a:avLst/>
          </a:prstGeom>
        </p:spPr>
        <p:txBody>
          <a:bodyPr lIns="77916" tIns="38958" rIns="77916" bIns="38958"/>
          <a:lstStyle/>
          <a:p>
            <a:r>
              <a:rPr lang="zh-CN" altLang="en-US"/>
              <a:t>单击此处编辑母版标题样式</a:t>
            </a:r>
          </a:p>
        </p:txBody>
      </p:sp>
      <p:sp>
        <p:nvSpPr>
          <p:cNvPr id="1049555" name="竖排文字占位符 2"/>
          <p:cNvSpPr>
            <a:spLocks noGrp="1"/>
          </p:cNvSpPr>
          <p:nvPr>
            <p:ph type="body" orient="vert" idx="1"/>
          </p:nvPr>
        </p:nvSpPr>
        <p:spPr>
          <a:xfrm>
            <a:off x="838071" y="1825624"/>
            <a:ext cx="10515868" cy="4351339"/>
          </a:xfrm>
          <a:prstGeom prst="rect">
            <a:avLst/>
          </a:prstGeom>
        </p:spPr>
        <p:txBody>
          <a:bodyPr vert="eaVert"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3279248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9556" name="竖排标题 1"/>
          <p:cNvSpPr>
            <a:spLocks noGrp="1"/>
          </p:cNvSpPr>
          <p:nvPr>
            <p:ph type="title" orient="vert"/>
          </p:nvPr>
        </p:nvSpPr>
        <p:spPr>
          <a:xfrm>
            <a:off x="8726435" y="365129"/>
            <a:ext cx="2627501" cy="5811839"/>
          </a:xfrm>
          <a:prstGeom prst="rect">
            <a:avLst/>
          </a:prstGeom>
        </p:spPr>
        <p:txBody>
          <a:bodyPr vert="eaVert" lIns="77916" tIns="38958" rIns="77916" bIns="38958"/>
          <a:lstStyle/>
          <a:p>
            <a:r>
              <a:rPr lang="zh-CN" altLang="en-US"/>
              <a:t>单击此处编辑母版标题样式</a:t>
            </a:r>
          </a:p>
        </p:txBody>
      </p:sp>
      <p:sp>
        <p:nvSpPr>
          <p:cNvPr id="1049557" name="竖排文字占位符 2"/>
          <p:cNvSpPr>
            <a:spLocks noGrp="1"/>
          </p:cNvSpPr>
          <p:nvPr>
            <p:ph type="body" orient="vert" idx="1"/>
          </p:nvPr>
        </p:nvSpPr>
        <p:spPr>
          <a:xfrm>
            <a:off x="838068" y="365129"/>
            <a:ext cx="7700827" cy="5811839"/>
          </a:xfrm>
          <a:prstGeom prst="rect">
            <a:avLst/>
          </a:prstGeom>
        </p:spPr>
        <p:txBody>
          <a:bodyPr vert="eaVert"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3630695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600202"/>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5"/>
          <p:cNvSpPr txBox="1">
            <a:spLocks noChangeArrowheads="1"/>
          </p:cNvSpPr>
          <p:nvPr userDrawn="1"/>
        </p:nvSpPr>
        <p:spPr bwMode="auto">
          <a:xfrm>
            <a:off x="10351478" y="6486240"/>
            <a:ext cx="1674641" cy="371760"/>
          </a:xfrm>
          <a:prstGeom prst="rect">
            <a:avLst/>
          </a:prstGeom>
          <a:noFill/>
          <a:ln w="9525">
            <a:noFill/>
            <a:miter lim="800000"/>
          </a:ln>
          <a:effectLst/>
        </p:spPr>
        <p:txBody>
          <a:bodyPr vert="horz" wrap="square" lIns="68580" tIns="34290" rIns="68580" bIns="34290" numCol="1" anchor="t" anchorCtr="0" compatLnSpc="1"/>
          <a:lstStyle>
            <a:defPPr>
              <a:defRPr lang="zh-CN"/>
            </a:defPPr>
            <a:lvl1pPr marL="0" algn="ctr" defTabSz="914400" rtl="0" eaLnBrk="1" latinLnBrk="0" hangingPunct="1">
              <a:defRPr sz="1400" b="1" kern="1200">
                <a:solidFill>
                  <a:schemeClr val="bg1"/>
                </a:solidFill>
                <a:effectLst/>
                <a:latin typeface="黑体" panose="02010609060101010101" pitchFamily="49" charset="-122"/>
                <a:ea typeface="黑体" panose="02010609060101010101" pitchFamily="49"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50"/>
              <a:t>加速器中心低温组</a:t>
            </a:r>
            <a:endParaRPr lang="en-US" altLang="zh-CN" sz="1050"/>
          </a:p>
        </p:txBody>
      </p:sp>
    </p:spTree>
    <p:extLst>
      <p:ext uri="{BB962C8B-B14F-4D97-AF65-F5344CB8AC3E}">
        <p14:creationId xmlns:p14="http://schemas.microsoft.com/office/powerpoint/2010/main" val="342946670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节标题">
    <p:spTree>
      <p:nvGrpSpPr>
        <p:cNvPr id="1" name=""/>
        <p:cNvGrpSpPr/>
        <p:nvPr/>
      </p:nvGrpSpPr>
      <p:grpSpPr>
        <a:xfrm>
          <a:off x="0" y="0"/>
          <a:ext cx="0" cy="0"/>
          <a:chOff x="0" y="0"/>
          <a:chExt cx="0" cy="0"/>
        </a:xfrm>
      </p:grpSpPr>
      <p:sp>
        <p:nvSpPr>
          <p:cNvPr id="14" name="内容占位符 13"/>
          <p:cNvSpPr>
            <a:spLocks noGrp="1"/>
          </p:cNvSpPr>
          <p:nvPr>
            <p:ph sz="quarter" idx="10" hasCustomPrompt="1"/>
          </p:nvPr>
        </p:nvSpPr>
        <p:spPr>
          <a:xfrm>
            <a:off x="0" y="1329893"/>
            <a:ext cx="8783782" cy="1912072"/>
          </a:xfrm>
          <a:solidFill>
            <a:srgbClr val="000099"/>
          </a:solidFill>
        </p:spPr>
        <p:txBody>
          <a:bodyPr anchor="ctr">
            <a:normAutofit/>
          </a:bodyPr>
          <a:lstStyle>
            <a:lvl1pPr marL="0" indent="0">
              <a:buNone/>
              <a:defRPr sz="4400" b="1" baseline="0">
                <a:solidFill>
                  <a:schemeClr val="bg1"/>
                </a:solidFill>
              </a:defRPr>
            </a:lvl1pPr>
          </a:lstStyle>
          <a:p>
            <a:pPr lvl="0"/>
            <a:r>
              <a:rPr lang="en-US" altLang="zh-CN" dirty="0"/>
              <a:t>Click here to add title</a:t>
            </a:r>
            <a:endParaRPr lang="zh-CN" altLang="en-US" dirty="0"/>
          </a:p>
        </p:txBody>
      </p:sp>
      <p:sp>
        <p:nvSpPr>
          <p:cNvPr id="16" name="文本占位符 15"/>
          <p:cNvSpPr>
            <a:spLocks noGrp="1"/>
          </p:cNvSpPr>
          <p:nvPr>
            <p:ph type="body" sz="quarter" idx="11"/>
          </p:nvPr>
        </p:nvSpPr>
        <p:spPr>
          <a:xfrm>
            <a:off x="1676403" y="3460609"/>
            <a:ext cx="9628909" cy="271159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3" name="矩形 16">
            <a:extLst>
              <a:ext uri="{FF2B5EF4-FFF2-40B4-BE49-F238E27FC236}">
                <a16:creationId xmlns:a16="http://schemas.microsoft.com/office/drawing/2014/main" id="{53385F50-4D72-4D15-8873-F7DC97575985}"/>
              </a:ext>
            </a:extLst>
          </p:cNvPr>
          <p:cNvSpPr/>
          <p:nvPr userDrawn="1"/>
        </p:nvSpPr>
        <p:spPr>
          <a:xfrm>
            <a:off x="1" y="6515840"/>
            <a:ext cx="10914276" cy="33855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4"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5" name="矩形 17">
            <a:extLst>
              <a:ext uri="{FF2B5EF4-FFF2-40B4-BE49-F238E27FC236}">
                <a16:creationId xmlns:a16="http://schemas.microsoft.com/office/drawing/2014/main" id="{2C4052D9-2155-405B-B4B7-575A65D4FFE0}"/>
              </a:ext>
            </a:extLst>
          </p:cNvPr>
          <p:cNvSpPr/>
          <p:nvPr userDrawn="1"/>
        </p:nvSpPr>
        <p:spPr>
          <a:xfrm>
            <a:off x="10909477" y="6515840"/>
            <a:ext cx="1277722" cy="33855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4"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7" name="Slide Number Placeholder 5">
            <a:extLst>
              <a:ext uri="{FF2B5EF4-FFF2-40B4-BE49-F238E27FC236}">
                <a16:creationId xmlns:a16="http://schemas.microsoft.com/office/drawing/2014/main" id="{9B89DFFA-62A7-44B3-BB4B-63CAA5B170D3}"/>
              </a:ext>
            </a:extLst>
          </p:cNvPr>
          <p:cNvSpPr txBox="1">
            <a:spLocks/>
          </p:cNvSpPr>
          <p:nvPr userDrawn="1"/>
        </p:nvSpPr>
        <p:spPr>
          <a:xfrm>
            <a:off x="11445105" y="6485462"/>
            <a:ext cx="742090" cy="369796"/>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64" rtl="0" eaLnBrk="1" fontAlgn="auto" latinLnBrk="0" hangingPunct="1">
              <a:lnSpc>
                <a:spcPct val="100000"/>
              </a:lnSpc>
              <a:spcBef>
                <a:spcPts val="0"/>
              </a:spcBef>
              <a:spcAft>
                <a:spcPts val="0"/>
              </a:spcAft>
              <a:buClrTx/>
              <a:buSzTx/>
              <a:buFontTx/>
              <a:buNone/>
              <a:tabLst/>
              <a:defRPr/>
            </a:pPr>
            <a:fld id="{3771D156-31C7-4A0D-88C3-08F7D3EE48DA}" type="slidenum">
              <a:rPr kumimoji="0" lang="en-US" altLang="zh-CN" sz="1600" b="1" i="0" u="none" strike="noStrike" kern="1200" cap="none" spc="0" normalizeH="0" baseline="0" noProof="0" smtClean="0">
                <a:ln>
                  <a:noFill/>
                </a:ln>
                <a:solidFill>
                  <a:prstClr val="white"/>
                </a:solidFill>
                <a:effectLst/>
                <a:uLnTx/>
                <a:uFillTx/>
                <a:latin typeface="Calibri" panose="020F0502020204030204" pitchFamily="34" charset="0"/>
                <a:ea typeface="微软雅黑"/>
                <a:cs typeface="Calibri" panose="020F0502020204030204" pitchFamily="34" charset="0"/>
              </a:rPr>
              <a:pPr marL="0" marR="0" lvl="0" indent="0" algn="r" defTabSz="914364" rtl="0" eaLnBrk="1" fontAlgn="auto" latinLnBrk="0" hangingPunct="1">
                <a:lnSpc>
                  <a:spcPct val="100000"/>
                </a:lnSpc>
                <a:spcBef>
                  <a:spcPts val="0"/>
                </a:spcBef>
                <a:spcAft>
                  <a:spcPts val="0"/>
                </a:spcAft>
                <a:buClrTx/>
                <a:buSzTx/>
                <a:buFontTx/>
                <a:buNone/>
                <a:tabLst/>
                <a:defRPr/>
              </a:pPr>
              <a:t>‹#›</a:t>
            </a:fld>
            <a:endParaRPr kumimoji="0" lang="zh-CN" altLang="en-US" sz="16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cxnSp>
        <p:nvCxnSpPr>
          <p:cNvPr id="19" name="直接连接符 21">
            <a:extLst>
              <a:ext uri="{FF2B5EF4-FFF2-40B4-BE49-F238E27FC236}">
                <a16:creationId xmlns:a16="http://schemas.microsoft.com/office/drawing/2014/main" id="{4A69891C-CFE6-400E-8731-BB5F605484CC}"/>
              </a:ext>
            </a:extLst>
          </p:cNvPr>
          <p:cNvCxnSpPr>
            <a:cxnSpLocks/>
          </p:cNvCxnSpPr>
          <p:nvPr userDrawn="1"/>
        </p:nvCxnSpPr>
        <p:spPr>
          <a:xfrm>
            <a:off x="11445106" y="6515841"/>
            <a:ext cx="0" cy="3394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792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sldNum" sz="quarter" idx="10"/>
          </p:nvPr>
        </p:nvSpPr>
        <p:spPr>
          <a:ln/>
        </p:spPr>
        <p:txBody>
          <a:bodyPr/>
          <a:lstStyle>
            <a:lvl1pPr>
              <a:defRPr/>
            </a:lvl1pPr>
          </a:lstStyle>
          <a:p>
            <a:pPr>
              <a:defRPr/>
            </a:pPr>
            <a:fld id="{05E804E8-6818-464A-A357-9C4F2A64C036}" type="slidenum">
              <a:rPr lang="en-US" altLang="zh-CN"/>
              <a:pPr>
                <a:defRPr/>
              </a:pPr>
              <a:t>‹#›</a:t>
            </a:fld>
            <a:endParaRPr lang="en-US" altLang="zh-CN"/>
          </a:p>
        </p:txBody>
      </p:sp>
    </p:spTree>
    <p:extLst>
      <p:ext uri="{BB962C8B-B14F-4D97-AF65-F5344CB8AC3E}">
        <p14:creationId xmlns:p14="http://schemas.microsoft.com/office/powerpoint/2010/main" val="12579815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9533" name="标题 1"/>
          <p:cNvSpPr>
            <a:spLocks noGrp="1"/>
          </p:cNvSpPr>
          <p:nvPr>
            <p:ph type="ctrTitle"/>
          </p:nvPr>
        </p:nvSpPr>
        <p:spPr>
          <a:xfrm>
            <a:off x="1523757" y="1122364"/>
            <a:ext cx="9144488" cy="2387600"/>
          </a:xfrm>
          <a:prstGeom prst="rect">
            <a:avLst/>
          </a:prstGeom>
        </p:spPr>
        <p:txBody>
          <a:bodyPr lIns="77916" tIns="38958" rIns="77916" bIns="38958" anchor="b"/>
          <a:lstStyle>
            <a:lvl1pPr algn="ctr">
              <a:defRPr sz="4590"/>
            </a:lvl1pPr>
          </a:lstStyle>
          <a:p>
            <a:r>
              <a:rPr lang="zh-CN" altLang="en-US"/>
              <a:t>单击此处编辑母版标题样式</a:t>
            </a:r>
          </a:p>
        </p:txBody>
      </p:sp>
      <p:sp>
        <p:nvSpPr>
          <p:cNvPr id="1049534" name="副标题 2"/>
          <p:cNvSpPr>
            <a:spLocks noGrp="1"/>
          </p:cNvSpPr>
          <p:nvPr>
            <p:ph type="subTitle" idx="1"/>
          </p:nvPr>
        </p:nvSpPr>
        <p:spPr>
          <a:xfrm>
            <a:off x="1523757" y="3602038"/>
            <a:ext cx="9144488" cy="1655762"/>
          </a:xfrm>
          <a:prstGeom prst="rect">
            <a:avLst/>
          </a:prstGeom>
        </p:spPr>
        <p:txBody>
          <a:bodyPr lIns="77916" tIns="38958" rIns="77916" bIns="38958"/>
          <a:lstStyle>
            <a:lvl1pPr marL="0" indent="0" algn="ctr">
              <a:buNone/>
              <a:defRPr sz="1800"/>
            </a:lvl1pPr>
            <a:lvl2pPr marL="350622" indent="0" algn="ctr">
              <a:buNone/>
              <a:defRPr sz="1530"/>
            </a:lvl2pPr>
            <a:lvl3pPr marL="701244" indent="0" algn="ctr">
              <a:buNone/>
              <a:defRPr sz="1350"/>
            </a:lvl3pPr>
            <a:lvl4pPr marL="1051866" indent="0" algn="ctr">
              <a:buNone/>
              <a:defRPr sz="1260"/>
            </a:lvl4pPr>
            <a:lvl5pPr marL="1402488" indent="0" algn="ctr">
              <a:buNone/>
              <a:defRPr sz="1260"/>
            </a:lvl5pPr>
            <a:lvl6pPr marL="1753111" indent="0" algn="ctr">
              <a:buNone/>
              <a:defRPr sz="1260"/>
            </a:lvl6pPr>
            <a:lvl7pPr marL="2103733" indent="0" algn="ctr">
              <a:buNone/>
              <a:defRPr sz="1260"/>
            </a:lvl7pPr>
            <a:lvl8pPr marL="2454355" indent="0" algn="ctr">
              <a:buNone/>
              <a:defRPr sz="1260"/>
            </a:lvl8pPr>
            <a:lvl9pPr marL="2804977" indent="0" algn="ctr">
              <a:buNone/>
              <a:defRPr sz="1260"/>
            </a:lvl9pPr>
          </a:lstStyle>
          <a:p>
            <a:r>
              <a:rPr lang="zh-CN" altLang="en-US"/>
              <a:t>单击以编辑母版副标题样式</a:t>
            </a:r>
          </a:p>
        </p:txBody>
      </p:sp>
      <p:sp>
        <p:nvSpPr>
          <p:cNvPr id="5"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4256275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49535" name="标题 1"/>
          <p:cNvSpPr>
            <a:spLocks noGrp="1"/>
          </p:cNvSpPr>
          <p:nvPr>
            <p:ph type="title"/>
          </p:nvPr>
        </p:nvSpPr>
        <p:spPr>
          <a:xfrm>
            <a:off x="2812436" y="59028"/>
            <a:ext cx="7171997" cy="691277"/>
          </a:xfrm>
          <a:prstGeom prst="rect">
            <a:avLst/>
          </a:prstGeom>
        </p:spPr>
        <p:txBody>
          <a:bodyPr lIns="77916" tIns="38958" rIns="77916" bIns="38958"/>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520"/>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zh-CN" altLang="zh-CN" sz="2430" b="1">
              <a:solidFill>
                <a:srgbClr val="FFFFFF"/>
              </a:solidFill>
              <a:latin typeface="Times New Roman" pitchFamily="18" charset="0"/>
              <a:ea typeface="黑体" pitchFamily="49" charset="-122"/>
            </a:endParaRPr>
          </a:p>
        </p:txBody>
      </p:sp>
      <p:sp>
        <p:nvSpPr>
          <p:cNvPr id="4"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2311578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537" name="标题 1"/>
          <p:cNvSpPr>
            <a:spLocks noGrp="1"/>
          </p:cNvSpPr>
          <p:nvPr>
            <p:ph type="title"/>
          </p:nvPr>
        </p:nvSpPr>
        <p:spPr>
          <a:xfrm>
            <a:off x="832207" y="1709744"/>
            <a:ext cx="10515869" cy="2852737"/>
          </a:xfrm>
          <a:prstGeom prst="rect">
            <a:avLst/>
          </a:prstGeom>
        </p:spPr>
        <p:txBody>
          <a:bodyPr lIns="77916" tIns="38958" rIns="77916" bIns="38958" anchor="b"/>
          <a:lstStyle>
            <a:lvl1pPr>
              <a:defRPr sz="4590"/>
            </a:lvl1pPr>
          </a:lstStyle>
          <a:p>
            <a:r>
              <a:rPr lang="zh-CN" altLang="en-US"/>
              <a:t>单击此处编辑母版标题样式</a:t>
            </a:r>
          </a:p>
        </p:txBody>
      </p:sp>
      <p:sp>
        <p:nvSpPr>
          <p:cNvPr id="1049538" name="文本占位符 2"/>
          <p:cNvSpPr>
            <a:spLocks noGrp="1"/>
          </p:cNvSpPr>
          <p:nvPr>
            <p:ph type="body" idx="1"/>
          </p:nvPr>
        </p:nvSpPr>
        <p:spPr>
          <a:xfrm>
            <a:off x="832207" y="4589466"/>
            <a:ext cx="10515869" cy="1500187"/>
          </a:xfrm>
          <a:prstGeom prst="rect">
            <a:avLst/>
          </a:prstGeom>
        </p:spPr>
        <p:txBody>
          <a:bodyPr lIns="77916" tIns="38958" rIns="77916" bIns="38958"/>
          <a:lstStyle>
            <a:lvl1pPr marL="0" indent="0">
              <a:buNone/>
              <a:defRPr sz="1800"/>
            </a:lvl1pPr>
            <a:lvl2pPr marL="350622" indent="0">
              <a:buNone/>
              <a:defRPr sz="1530"/>
            </a:lvl2pPr>
            <a:lvl3pPr marL="701244" indent="0">
              <a:buNone/>
              <a:defRPr sz="1350"/>
            </a:lvl3pPr>
            <a:lvl4pPr marL="1051866" indent="0">
              <a:buNone/>
              <a:defRPr sz="1260"/>
            </a:lvl4pPr>
            <a:lvl5pPr marL="1402488" indent="0">
              <a:buNone/>
              <a:defRPr sz="1260"/>
            </a:lvl5pPr>
            <a:lvl6pPr marL="1753111" indent="0">
              <a:buNone/>
              <a:defRPr sz="1260"/>
            </a:lvl6pPr>
            <a:lvl7pPr marL="2103733" indent="0">
              <a:buNone/>
              <a:defRPr sz="1260"/>
            </a:lvl7pPr>
            <a:lvl8pPr marL="2454355" indent="0">
              <a:buNone/>
              <a:defRPr sz="1260"/>
            </a:lvl8pPr>
            <a:lvl9pPr marL="2804977" indent="0">
              <a:buNone/>
              <a:defRPr sz="1260"/>
            </a:lvl9pPr>
          </a:lstStyle>
          <a:p>
            <a:pPr lvl="0"/>
            <a:r>
              <a:rPr lang="zh-CN" altLang="en-US"/>
              <a:t>编辑母版文本样式</a:t>
            </a:r>
          </a:p>
        </p:txBody>
      </p:sp>
      <p:sp>
        <p:nvSpPr>
          <p:cNvPr id="5"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3793129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539" name="标题 1"/>
          <p:cNvSpPr>
            <a:spLocks noGrp="1"/>
          </p:cNvSpPr>
          <p:nvPr>
            <p:ph type="title"/>
          </p:nvPr>
        </p:nvSpPr>
        <p:spPr>
          <a:xfrm>
            <a:off x="838071" y="365127"/>
            <a:ext cx="10515868" cy="1325563"/>
          </a:xfrm>
          <a:prstGeom prst="rect">
            <a:avLst/>
          </a:prstGeom>
        </p:spPr>
        <p:txBody>
          <a:bodyPr lIns="77916" tIns="38958" rIns="77916" bIns="38958"/>
          <a:lstStyle/>
          <a:p>
            <a:r>
              <a:rPr lang="zh-CN" altLang="en-US"/>
              <a:t>单击此处编辑母版标题样式</a:t>
            </a:r>
          </a:p>
        </p:txBody>
      </p:sp>
      <p:sp>
        <p:nvSpPr>
          <p:cNvPr id="1049540" name="内容占位符 2"/>
          <p:cNvSpPr>
            <a:spLocks noGrp="1"/>
          </p:cNvSpPr>
          <p:nvPr>
            <p:ph sz="half" idx="1"/>
          </p:nvPr>
        </p:nvSpPr>
        <p:spPr>
          <a:xfrm>
            <a:off x="838068" y="1825624"/>
            <a:ext cx="5163187" cy="4351339"/>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541" name="内容占位符 3"/>
          <p:cNvSpPr>
            <a:spLocks noGrp="1"/>
          </p:cNvSpPr>
          <p:nvPr>
            <p:ph sz="half" idx="2"/>
          </p:nvPr>
        </p:nvSpPr>
        <p:spPr>
          <a:xfrm>
            <a:off x="6188792" y="1825624"/>
            <a:ext cx="5165141" cy="4351339"/>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3885231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562" name="标题 1"/>
          <p:cNvSpPr>
            <a:spLocks noGrp="1"/>
          </p:cNvSpPr>
          <p:nvPr>
            <p:ph type="title"/>
          </p:nvPr>
        </p:nvSpPr>
        <p:spPr>
          <a:xfrm>
            <a:off x="832207" y="1709744"/>
            <a:ext cx="10515869" cy="2852737"/>
          </a:xfrm>
          <a:prstGeom prst="rect">
            <a:avLst/>
          </a:prstGeom>
        </p:spPr>
        <p:txBody>
          <a:bodyPr lIns="77916" tIns="38958" rIns="77916" bIns="38958" anchor="b"/>
          <a:lstStyle>
            <a:lvl1pPr>
              <a:defRPr sz="4590"/>
            </a:lvl1pPr>
          </a:lstStyle>
          <a:p>
            <a:r>
              <a:rPr lang="zh-CN" altLang="en-US"/>
              <a:t>单击此处编辑母版标题样式</a:t>
            </a:r>
          </a:p>
        </p:txBody>
      </p:sp>
      <p:sp>
        <p:nvSpPr>
          <p:cNvPr id="1049563" name="文本占位符 2"/>
          <p:cNvSpPr>
            <a:spLocks noGrp="1"/>
          </p:cNvSpPr>
          <p:nvPr>
            <p:ph type="body" idx="1"/>
          </p:nvPr>
        </p:nvSpPr>
        <p:spPr>
          <a:xfrm>
            <a:off x="832207" y="4589466"/>
            <a:ext cx="10515869" cy="1500187"/>
          </a:xfrm>
          <a:prstGeom prst="rect">
            <a:avLst/>
          </a:prstGeom>
        </p:spPr>
        <p:txBody>
          <a:bodyPr lIns="77916" tIns="38958" rIns="77916" bIns="38958"/>
          <a:lstStyle>
            <a:lvl1pPr marL="0" indent="0">
              <a:buNone/>
              <a:defRPr sz="1800"/>
            </a:lvl1pPr>
            <a:lvl2pPr marL="350622" indent="0">
              <a:buNone/>
              <a:defRPr sz="1530"/>
            </a:lvl2pPr>
            <a:lvl3pPr marL="701244" indent="0">
              <a:buNone/>
              <a:defRPr sz="1350"/>
            </a:lvl3pPr>
            <a:lvl4pPr marL="1051866" indent="0">
              <a:buNone/>
              <a:defRPr sz="1260"/>
            </a:lvl4pPr>
            <a:lvl5pPr marL="1402488" indent="0">
              <a:buNone/>
              <a:defRPr sz="1260"/>
            </a:lvl5pPr>
            <a:lvl6pPr marL="1753111" indent="0">
              <a:buNone/>
              <a:defRPr sz="1260"/>
            </a:lvl6pPr>
            <a:lvl7pPr marL="2103733" indent="0">
              <a:buNone/>
              <a:defRPr sz="1260"/>
            </a:lvl7pPr>
            <a:lvl8pPr marL="2454355" indent="0">
              <a:buNone/>
              <a:defRPr sz="1260"/>
            </a:lvl8pPr>
            <a:lvl9pPr marL="2804977" indent="0">
              <a:buNone/>
              <a:defRPr sz="1260"/>
            </a:lvl9pPr>
          </a:lstStyle>
          <a:p>
            <a:pPr lvl="0"/>
            <a:r>
              <a:rPr lang="zh-CN" altLang="en-US"/>
              <a:t>编辑母版文本样式</a:t>
            </a:r>
          </a:p>
        </p:txBody>
      </p:sp>
    </p:spTree>
    <p:extLst>
      <p:ext uri="{BB962C8B-B14F-4D97-AF65-F5344CB8AC3E}">
        <p14:creationId xmlns:p14="http://schemas.microsoft.com/office/powerpoint/2010/main" val="1827397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542" name="标题 1"/>
          <p:cNvSpPr>
            <a:spLocks noGrp="1"/>
          </p:cNvSpPr>
          <p:nvPr>
            <p:ph type="title"/>
          </p:nvPr>
        </p:nvSpPr>
        <p:spPr>
          <a:xfrm>
            <a:off x="840020" y="365127"/>
            <a:ext cx="10515869" cy="1325563"/>
          </a:xfrm>
          <a:prstGeom prst="rect">
            <a:avLst/>
          </a:prstGeom>
        </p:spPr>
        <p:txBody>
          <a:bodyPr lIns="77916" tIns="38958" rIns="77916" bIns="38958"/>
          <a:lstStyle/>
          <a:p>
            <a:r>
              <a:rPr lang="zh-CN" altLang="en-US"/>
              <a:t>单击此处编辑母版标题样式</a:t>
            </a:r>
          </a:p>
        </p:txBody>
      </p:sp>
      <p:sp>
        <p:nvSpPr>
          <p:cNvPr id="1049543" name="文本占位符 2"/>
          <p:cNvSpPr>
            <a:spLocks noGrp="1"/>
          </p:cNvSpPr>
          <p:nvPr>
            <p:ph type="body" idx="1"/>
          </p:nvPr>
        </p:nvSpPr>
        <p:spPr>
          <a:xfrm>
            <a:off x="840022" y="1681164"/>
            <a:ext cx="5157327" cy="823912"/>
          </a:xfrm>
          <a:prstGeom prst="rect">
            <a:avLst/>
          </a:prstGeom>
        </p:spPr>
        <p:txBody>
          <a:bodyPr lIns="77916" tIns="38958" rIns="77916" bIns="38958" anchor="b"/>
          <a:lstStyle>
            <a:lvl1pPr marL="0" indent="0">
              <a:buNone/>
              <a:defRPr sz="1800" b="1"/>
            </a:lvl1pPr>
            <a:lvl2pPr marL="350622" indent="0">
              <a:buNone/>
              <a:defRPr sz="1530" b="1"/>
            </a:lvl2pPr>
            <a:lvl3pPr marL="701244" indent="0">
              <a:buNone/>
              <a:defRPr sz="1350" b="1"/>
            </a:lvl3pPr>
            <a:lvl4pPr marL="1051866" indent="0">
              <a:buNone/>
              <a:defRPr sz="1260" b="1"/>
            </a:lvl4pPr>
            <a:lvl5pPr marL="1402488" indent="0">
              <a:buNone/>
              <a:defRPr sz="1260" b="1"/>
            </a:lvl5pPr>
            <a:lvl6pPr marL="1753111" indent="0">
              <a:buNone/>
              <a:defRPr sz="1260" b="1"/>
            </a:lvl6pPr>
            <a:lvl7pPr marL="2103733" indent="0">
              <a:buNone/>
              <a:defRPr sz="1260" b="1"/>
            </a:lvl7pPr>
            <a:lvl8pPr marL="2454355" indent="0">
              <a:buNone/>
              <a:defRPr sz="1260" b="1"/>
            </a:lvl8pPr>
            <a:lvl9pPr marL="2804977" indent="0">
              <a:buNone/>
              <a:defRPr sz="1260" b="1"/>
            </a:lvl9pPr>
          </a:lstStyle>
          <a:p>
            <a:pPr lvl="0"/>
            <a:r>
              <a:rPr lang="zh-CN" altLang="en-US"/>
              <a:t>编辑母版文本样式</a:t>
            </a:r>
          </a:p>
        </p:txBody>
      </p:sp>
      <p:sp>
        <p:nvSpPr>
          <p:cNvPr id="1049544" name="内容占位符 3"/>
          <p:cNvSpPr>
            <a:spLocks noGrp="1"/>
          </p:cNvSpPr>
          <p:nvPr>
            <p:ph sz="half" idx="2"/>
          </p:nvPr>
        </p:nvSpPr>
        <p:spPr>
          <a:xfrm>
            <a:off x="840022" y="2505076"/>
            <a:ext cx="5157327" cy="3684588"/>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545" name="文本占位符 4"/>
          <p:cNvSpPr>
            <a:spLocks noGrp="1"/>
          </p:cNvSpPr>
          <p:nvPr>
            <p:ph type="body" sz="quarter" idx="3"/>
          </p:nvPr>
        </p:nvSpPr>
        <p:spPr>
          <a:xfrm>
            <a:off x="6173167" y="1681164"/>
            <a:ext cx="5182724" cy="823912"/>
          </a:xfrm>
          <a:prstGeom prst="rect">
            <a:avLst/>
          </a:prstGeom>
        </p:spPr>
        <p:txBody>
          <a:bodyPr lIns="77916" tIns="38958" rIns="77916" bIns="38958" anchor="b"/>
          <a:lstStyle>
            <a:lvl1pPr marL="0" indent="0">
              <a:buNone/>
              <a:defRPr sz="1800" b="1"/>
            </a:lvl1pPr>
            <a:lvl2pPr marL="350622" indent="0">
              <a:buNone/>
              <a:defRPr sz="1530" b="1"/>
            </a:lvl2pPr>
            <a:lvl3pPr marL="701244" indent="0">
              <a:buNone/>
              <a:defRPr sz="1350" b="1"/>
            </a:lvl3pPr>
            <a:lvl4pPr marL="1051866" indent="0">
              <a:buNone/>
              <a:defRPr sz="1260" b="1"/>
            </a:lvl4pPr>
            <a:lvl5pPr marL="1402488" indent="0">
              <a:buNone/>
              <a:defRPr sz="1260" b="1"/>
            </a:lvl5pPr>
            <a:lvl6pPr marL="1753111" indent="0">
              <a:buNone/>
              <a:defRPr sz="1260" b="1"/>
            </a:lvl6pPr>
            <a:lvl7pPr marL="2103733" indent="0">
              <a:buNone/>
              <a:defRPr sz="1260" b="1"/>
            </a:lvl7pPr>
            <a:lvl8pPr marL="2454355" indent="0">
              <a:buNone/>
              <a:defRPr sz="1260" b="1"/>
            </a:lvl8pPr>
            <a:lvl9pPr marL="2804977" indent="0">
              <a:buNone/>
              <a:defRPr sz="1260" b="1"/>
            </a:lvl9pPr>
          </a:lstStyle>
          <a:p>
            <a:pPr lvl="0"/>
            <a:r>
              <a:rPr lang="zh-CN" altLang="en-US"/>
              <a:t>编辑母版文本样式</a:t>
            </a:r>
          </a:p>
        </p:txBody>
      </p:sp>
      <p:sp>
        <p:nvSpPr>
          <p:cNvPr id="1049546" name="内容占位符 5"/>
          <p:cNvSpPr>
            <a:spLocks noGrp="1"/>
          </p:cNvSpPr>
          <p:nvPr>
            <p:ph sz="quarter" idx="4"/>
          </p:nvPr>
        </p:nvSpPr>
        <p:spPr>
          <a:xfrm>
            <a:off x="6173167" y="2505076"/>
            <a:ext cx="5182724" cy="3684588"/>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5"/>
          <p:cNvSpPr>
            <a:spLocks noGrp="1" noChangeArrowheads="1"/>
          </p:cNvSpPr>
          <p:nvPr>
            <p:ph type="ftr" sz="quarter" idx="10"/>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856103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547" name="标题 1"/>
          <p:cNvSpPr>
            <a:spLocks noGrp="1"/>
          </p:cNvSpPr>
          <p:nvPr>
            <p:ph type="title"/>
          </p:nvPr>
        </p:nvSpPr>
        <p:spPr>
          <a:xfrm>
            <a:off x="838071" y="365127"/>
            <a:ext cx="10515868" cy="1325563"/>
          </a:xfrm>
          <a:prstGeom prst="rect">
            <a:avLst/>
          </a:prstGeom>
        </p:spPr>
        <p:txBody>
          <a:bodyPr lIns="77916" tIns="38958" rIns="77916" bIns="38958"/>
          <a:lstStyle/>
          <a:p>
            <a:r>
              <a:rPr lang="zh-CN" altLang="en-US" dirty="0"/>
              <a:t>单击此处编辑母版标题样式</a:t>
            </a:r>
          </a:p>
        </p:txBody>
      </p:sp>
      <p:sp>
        <p:nvSpPr>
          <p:cNvPr id="4"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2013831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1177994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9548" name="标题 1"/>
          <p:cNvSpPr>
            <a:spLocks noGrp="1"/>
          </p:cNvSpPr>
          <p:nvPr>
            <p:ph type="title"/>
          </p:nvPr>
        </p:nvSpPr>
        <p:spPr>
          <a:xfrm>
            <a:off x="840022" y="457200"/>
            <a:ext cx="3932463" cy="1600200"/>
          </a:xfrm>
          <a:prstGeom prst="rect">
            <a:avLst/>
          </a:prstGeom>
        </p:spPr>
        <p:txBody>
          <a:bodyPr lIns="77916" tIns="38958" rIns="77916" bIns="38958" anchor="b"/>
          <a:lstStyle>
            <a:lvl1pPr>
              <a:defRPr sz="2430"/>
            </a:lvl1pPr>
          </a:lstStyle>
          <a:p>
            <a:r>
              <a:rPr lang="zh-CN" altLang="en-US"/>
              <a:t>单击此处编辑母版标题样式</a:t>
            </a:r>
          </a:p>
        </p:txBody>
      </p:sp>
      <p:sp>
        <p:nvSpPr>
          <p:cNvPr id="1049549" name="内容占位符 2"/>
          <p:cNvSpPr>
            <a:spLocks noGrp="1"/>
          </p:cNvSpPr>
          <p:nvPr>
            <p:ph idx="1"/>
          </p:nvPr>
        </p:nvSpPr>
        <p:spPr>
          <a:xfrm>
            <a:off x="5182727" y="987428"/>
            <a:ext cx="6173164" cy="4873625"/>
          </a:xfrm>
          <a:prstGeom prst="rect">
            <a:avLst/>
          </a:prstGeom>
        </p:spPr>
        <p:txBody>
          <a:bodyPr lIns="77916" tIns="38958" rIns="77916" bIns="38958"/>
          <a:lstStyle>
            <a:lvl1pPr>
              <a:defRPr sz="2430"/>
            </a:lvl1pPr>
            <a:lvl2pPr>
              <a:defRPr sz="2160"/>
            </a:lvl2pPr>
            <a:lvl3pPr>
              <a:defRPr sz="1800"/>
            </a:lvl3pPr>
            <a:lvl4pPr>
              <a:defRPr sz="1530"/>
            </a:lvl4pPr>
            <a:lvl5pPr>
              <a:defRPr sz="1530"/>
            </a:lvl5pPr>
            <a:lvl6pPr>
              <a:defRPr sz="1530"/>
            </a:lvl6pPr>
            <a:lvl7pPr>
              <a:defRPr sz="1530"/>
            </a:lvl7pPr>
            <a:lvl8pPr>
              <a:defRPr sz="1530"/>
            </a:lvl8pPr>
            <a:lvl9pPr>
              <a:defRPr sz="153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550" name="文本占位符 3"/>
          <p:cNvSpPr>
            <a:spLocks noGrp="1"/>
          </p:cNvSpPr>
          <p:nvPr>
            <p:ph type="body" sz="half" idx="2"/>
          </p:nvPr>
        </p:nvSpPr>
        <p:spPr>
          <a:xfrm>
            <a:off x="840022" y="2057403"/>
            <a:ext cx="3932463" cy="3811588"/>
          </a:xfrm>
          <a:prstGeom prst="rect">
            <a:avLst/>
          </a:prstGeom>
        </p:spPr>
        <p:txBody>
          <a:bodyPr lIns="77916" tIns="38958" rIns="77916" bIns="38958"/>
          <a:lstStyle>
            <a:lvl1pPr marL="0" indent="0">
              <a:buNone/>
              <a:defRPr sz="1260"/>
            </a:lvl1pPr>
            <a:lvl2pPr marL="350622" indent="0">
              <a:buNone/>
              <a:defRPr sz="1080"/>
            </a:lvl2pPr>
            <a:lvl3pPr marL="701244" indent="0">
              <a:buNone/>
              <a:defRPr sz="900"/>
            </a:lvl3pPr>
            <a:lvl4pPr marL="1051866" indent="0">
              <a:buNone/>
              <a:defRPr sz="810"/>
            </a:lvl4pPr>
            <a:lvl5pPr marL="1402488" indent="0">
              <a:buNone/>
              <a:defRPr sz="810"/>
            </a:lvl5pPr>
            <a:lvl6pPr marL="1753111" indent="0">
              <a:buNone/>
              <a:defRPr sz="810"/>
            </a:lvl6pPr>
            <a:lvl7pPr marL="2103733" indent="0">
              <a:buNone/>
              <a:defRPr sz="810"/>
            </a:lvl7pPr>
            <a:lvl8pPr marL="2454355" indent="0">
              <a:buNone/>
              <a:defRPr sz="810"/>
            </a:lvl8pPr>
            <a:lvl9pPr marL="2804977" indent="0">
              <a:buNone/>
              <a:defRPr sz="810"/>
            </a:lvl9pPr>
          </a:lstStyle>
          <a:p>
            <a:pPr lvl="0"/>
            <a:r>
              <a:rPr lang="zh-CN" altLang="en-US"/>
              <a:t>编辑母版文本样式</a:t>
            </a:r>
          </a:p>
        </p:txBody>
      </p:sp>
      <p:sp>
        <p:nvSpPr>
          <p:cNvPr id="6"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4140580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551" name="标题 1"/>
          <p:cNvSpPr>
            <a:spLocks noGrp="1"/>
          </p:cNvSpPr>
          <p:nvPr>
            <p:ph type="title"/>
          </p:nvPr>
        </p:nvSpPr>
        <p:spPr>
          <a:xfrm>
            <a:off x="840022" y="457200"/>
            <a:ext cx="3932463" cy="1600200"/>
          </a:xfrm>
          <a:prstGeom prst="rect">
            <a:avLst/>
          </a:prstGeom>
        </p:spPr>
        <p:txBody>
          <a:bodyPr lIns="77916" tIns="38958" rIns="77916" bIns="38958" anchor="b"/>
          <a:lstStyle>
            <a:lvl1pPr>
              <a:defRPr sz="2430"/>
            </a:lvl1pPr>
          </a:lstStyle>
          <a:p>
            <a:r>
              <a:rPr lang="zh-CN" altLang="en-US"/>
              <a:t>单击此处编辑母版标题样式</a:t>
            </a:r>
          </a:p>
        </p:txBody>
      </p:sp>
      <p:sp>
        <p:nvSpPr>
          <p:cNvPr id="1049552" name="图片占位符 2"/>
          <p:cNvSpPr>
            <a:spLocks noGrp="1"/>
          </p:cNvSpPr>
          <p:nvPr>
            <p:ph type="pic" idx="1"/>
          </p:nvPr>
        </p:nvSpPr>
        <p:spPr>
          <a:xfrm>
            <a:off x="5182727" y="987428"/>
            <a:ext cx="6173164" cy="4873625"/>
          </a:xfrm>
          <a:prstGeom prst="rect">
            <a:avLst/>
          </a:prstGeom>
        </p:spPr>
        <p:txBody>
          <a:bodyPr lIns="77916" tIns="38958" rIns="77916" bIns="38958"/>
          <a:lstStyle>
            <a:lvl1pPr marL="0" indent="0">
              <a:buNone/>
              <a:defRPr sz="2430"/>
            </a:lvl1pPr>
            <a:lvl2pPr marL="350622" indent="0">
              <a:buNone/>
              <a:defRPr sz="2160"/>
            </a:lvl2pPr>
            <a:lvl3pPr marL="701244" indent="0">
              <a:buNone/>
              <a:defRPr sz="1800"/>
            </a:lvl3pPr>
            <a:lvl4pPr marL="1051866" indent="0">
              <a:buNone/>
              <a:defRPr sz="1530"/>
            </a:lvl4pPr>
            <a:lvl5pPr marL="1402488" indent="0">
              <a:buNone/>
              <a:defRPr sz="1530"/>
            </a:lvl5pPr>
            <a:lvl6pPr marL="1753111" indent="0">
              <a:buNone/>
              <a:defRPr sz="1530"/>
            </a:lvl6pPr>
            <a:lvl7pPr marL="2103733" indent="0">
              <a:buNone/>
              <a:defRPr sz="1530"/>
            </a:lvl7pPr>
            <a:lvl8pPr marL="2454355" indent="0">
              <a:buNone/>
              <a:defRPr sz="1530"/>
            </a:lvl8pPr>
            <a:lvl9pPr marL="2804977" indent="0">
              <a:buNone/>
              <a:defRPr sz="1530"/>
            </a:lvl9pPr>
          </a:lstStyle>
          <a:p>
            <a:pPr marL="0" marR="0" lvl="0" indent="0" algn="l" defTabSz="350045" rtl="0" eaLnBrk="0" fontAlgn="base" latinLnBrk="0" hangingPunct="0">
              <a:lnSpc>
                <a:spcPct val="100000"/>
              </a:lnSpc>
              <a:spcBef>
                <a:spcPts val="462"/>
              </a:spcBef>
              <a:spcAft>
                <a:spcPct val="0"/>
              </a:spcAft>
              <a:buClr>
                <a:srgbClr val="000000"/>
              </a:buClr>
              <a:buSzPct val="100000"/>
              <a:buFont typeface="Times New Roman" panose="02020603050405020304" pitchFamily="18" charset="0"/>
              <a:buNone/>
            </a:pPr>
            <a:endParaRPr kumimoji="0" lang="zh-CN" altLang="en-US" sz="2430" b="1" i="0" u="none" strike="noStrike" kern="1200" cap="none" spc="0" normalizeH="0" baseline="0" noProof="0">
              <a:ln>
                <a:noFill/>
              </a:ln>
              <a:solidFill>
                <a:srgbClr val="000000"/>
              </a:solidFill>
              <a:effectLst/>
              <a:uLnTx/>
              <a:uFillTx/>
              <a:latin typeface="+mn-lt"/>
              <a:ea typeface="+mn-ea"/>
              <a:cs typeface="+mn-cs"/>
            </a:endParaRPr>
          </a:p>
        </p:txBody>
      </p:sp>
      <p:sp>
        <p:nvSpPr>
          <p:cNvPr id="1049553" name="文本占位符 3"/>
          <p:cNvSpPr>
            <a:spLocks noGrp="1"/>
          </p:cNvSpPr>
          <p:nvPr>
            <p:ph type="body" sz="half" idx="2"/>
          </p:nvPr>
        </p:nvSpPr>
        <p:spPr>
          <a:xfrm>
            <a:off x="840022" y="2057403"/>
            <a:ext cx="3932463" cy="3811588"/>
          </a:xfrm>
          <a:prstGeom prst="rect">
            <a:avLst/>
          </a:prstGeom>
        </p:spPr>
        <p:txBody>
          <a:bodyPr lIns="77916" tIns="38958" rIns="77916" bIns="38958"/>
          <a:lstStyle>
            <a:lvl1pPr marL="0" indent="0">
              <a:buNone/>
              <a:defRPr sz="1260"/>
            </a:lvl1pPr>
            <a:lvl2pPr marL="350622" indent="0">
              <a:buNone/>
              <a:defRPr sz="1080"/>
            </a:lvl2pPr>
            <a:lvl3pPr marL="701244" indent="0">
              <a:buNone/>
              <a:defRPr sz="900"/>
            </a:lvl3pPr>
            <a:lvl4pPr marL="1051866" indent="0">
              <a:buNone/>
              <a:defRPr sz="810"/>
            </a:lvl4pPr>
            <a:lvl5pPr marL="1402488" indent="0">
              <a:buNone/>
              <a:defRPr sz="810"/>
            </a:lvl5pPr>
            <a:lvl6pPr marL="1753111" indent="0">
              <a:buNone/>
              <a:defRPr sz="810"/>
            </a:lvl6pPr>
            <a:lvl7pPr marL="2103733" indent="0">
              <a:buNone/>
              <a:defRPr sz="810"/>
            </a:lvl7pPr>
            <a:lvl8pPr marL="2454355" indent="0">
              <a:buNone/>
              <a:defRPr sz="810"/>
            </a:lvl8pPr>
            <a:lvl9pPr marL="2804977" indent="0">
              <a:buNone/>
              <a:defRPr sz="810"/>
            </a:lvl9pPr>
          </a:lstStyle>
          <a:p>
            <a:pPr lvl="0"/>
            <a:r>
              <a:rPr lang="zh-CN" altLang="en-US"/>
              <a:t>编辑母版文本样式</a:t>
            </a:r>
          </a:p>
        </p:txBody>
      </p:sp>
      <p:sp>
        <p:nvSpPr>
          <p:cNvPr id="6"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516684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554" name="标题 1"/>
          <p:cNvSpPr>
            <a:spLocks noGrp="1"/>
          </p:cNvSpPr>
          <p:nvPr>
            <p:ph type="title"/>
          </p:nvPr>
        </p:nvSpPr>
        <p:spPr>
          <a:xfrm>
            <a:off x="838071" y="365127"/>
            <a:ext cx="10515868" cy="1325563"/>
          </a:xfrm>
          <a:prstGeom prst="rect">
            <a:avLst/>
          </a:prstGeom>
        </p:spPr>
        <p:txBody>
          <a:bodyPr lIns="77916" tIns="38958" rIns="77916" bIns="38958"/>
          <a:lstStyle/>
          <a:p>
            <a:r>
              <a:rPr lang="zh-CN" altLang="en-US"/>
              <a:t>单击此处编辑母版标题样式</a:t>
            </a:r>
          </a:p>
        </p:txBody>
      </p:sp>
      <p:sp>
        <p:nvSpPr>
          <p:cNvPr id="1049555" name="竖排文字占位符 2"/>
          <p:cNvSpPr>
            <a:spLocks noGrp="1"/>
          </p:cNvSpPr>
          <p:nvPr>
            <p:ph type="body" orient="vert" idx="1"/>
          </p:nvPr>
        </p:nvSpPr>
        <p:spPr>
          <a:xfrm>
            <a:off x="838071" y="1825624"/>
            <a:ext cx="10515868" cy="4351339"/>
          </a:xfrm>
          <a:prstGeom prst="rect">
            <a:avLst/>
          </a:prstGeom>
        </p:spPr>
        <p:txBody>
          <a:bodyPr vert="eaVert"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3644577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9556" name="竖排标题 1"/>
          <p:cNvSpPr>
            <a:spLocks noGrp="1"/>
          </p:cNvSpPr>
          <p:nvPr>
            <p:ph type="title" orient="vert"/>
          </p:nvPr>
        </p:nvSpPr>
        <p:spPr>
          <a:xfrm>
            <a:off x="8726435" y="365129"/>
            <a:ext cx="2627501" cy="5811839"/>
          </a:xfrm>
          <a:prstGeom prst="rect">
            <a:avLst/>
          </a:prstGeom>
        </p:spPr>
        <p:txBody>
          <a:bodyPr vert="eaVert" lIns="77916" tIns="38958" rIns="77916" bIns="38958"/>
          <a:lstStyle/>
          <a:p>
            <a:r>
              <a:rPr lang="zh-CN" altLang="en-US"/>
              <a:t>单击此处编辑母版标题样式</a:t>
            </a:r>
          </a:p>
        </p:txBody>
      </p:sp>
      <p:sp>
        <p:nvSpPr>
          <p:cNvPr id="1049557" name="竖排文字占位符 2"/>
          <p:cNvSpPr>
            <a:spLocks noGrp="1"/>
          </p:cNvSpPr>
          <p:nvPr>
            <p:ph type="body" orient="vert" idx="1"/>
          </p:nvPr>
        </p:nvSpPr>
        <p:spPr>
          <a:xfrm>
            <a:off x="838068" y="365129"/>
            <a:ext cx="7700827" cy="5811839"/>
          </a:xfrm>
          <a:prstGeom prst="rect">
            <a:avLst/>
          </a:prstGeom>
        </p:spPr>
        <p:txBody>
          <a:bodyPr vert="eaVert"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3"/>
          </p:nvPr>
        </p:nvSpPr>
        <p:spPr bwMode="auto">
          <a:xfrm>
            <a:off x="10351478" y="6486240"/>
            <a:ext cx="1674641" cy="37176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b="1">
                <a:solidFill>
                  <a:schemeClr val="bg1"/>
                </a:solidFill>
                <a:effectLst/>
                <a:latin typeface="黑体" panose="02010609060101010101" pitchFamily="49" charset="-122"/>
                <a:ea typeface="黑体" panose="02010609060101010101" pitchFamily="49" charset="-122"/>
                <a:cs typeface="+mn-cs"/>
              </a:defRPr>
            </a:lvl1pPr>
          </a:lstStyle>
          <a:p>
            <a:pPr>
              <a:defRPr/>
            </a:pPr>
            <a:r>
              <a:rPr lang="zh-CN" altLang="en-US"/>
              <a:t>加速器中心低温组</a:t>
            </a:r>
            <a:endParaRPr lang="en-US" altLang="zh-CN"/>
          </a:p>
        </p:txBody>
      </p:sp>
    </p:spTree>
    <p:extLst>
      <p:ext uri="{BB962C8B-B14F-4D97-AF65-F5344CB8AC3E}">
        <p14:creationId xmlns:p14="http://schemas.microsoft.com/office/powerpoint/2010/main" val="1005420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600202"/>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5"/>
          <p:cNvSpPr txBox="1">
            <a:spLocks noChangeArrowheads="1"/>
          </p:cNvSpPr>
          <p:nvPr userDrawn="1"/>
        </p:nvSpPr>
        <p:spPr bwMode="auto">
          <a:xfrm>
            <a:off x="10351478" y="6486240"/>
            <a:ext cx="1674641" cy="371760"/>
          </a:xfrm>
          <a:prstGeom prst="rect">
            <a:avLst/>
          </a:prstGeom>
          <a:noFill/>
          <a:ln w="9525">
            <a:noFill/>
            <a:miter lim="800000"/>
          </a:ln>
          <a:effectLst/>
        </p:spPr>
        <p:txBody>
          <a:bodyPr vert="horz" wrap="square" lIns="68580" tIns="34290" rIns="68580" bIns="34290" numCol="1" anchor="t" anchorCtr="0" compatLnSpc="1"/>
          <a:lstStyle>
            <a:defPPr>
              <a:defRPr lang="zh-CN"/>
            </a:defPPr>
            <a:lvl1pPr marL="0" algn="ctr" defTabSz="914400" rtl="0" eaLnBrk="1" latinLnBrk="0" hangingPunct="1">
              <a:defRPr sz="1400" b="1" kern="1200">
                <a:solidFill>
                  <a:schemeClr val="bg1"/>
                </a:solidFill>
                <a:effectLst/>
                <a:latin typeface="黑体" panose="02010609060101010101" pitchFamily="49" charset="-122"/>
                <a:ea typeface="黑体" panose="02010609060101010101" pitchFamily="49"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50"/>
              <a:t>加速器中心低温组</a:t>
            </a:r>
            <a:endParaRPr lang="en-US" altLang="zh-CN" sz="1050"/>
          </a:p>
        </p:txBody>
      </p:sp>
    </p:spTree>
    <p:extLst>
      <p:ext uri="{BB962C8B-B14F-4D97-AF65-F5344CB8AC3E}">
        <p14:creationId xmlns:p14="http://schemas.microsoft.com/office/powerpoint/2010/main" val="47006547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节标题">
    <p:spTree>
      <p:nvGrpSpPr>
        <p:cNvPr id="1" name=""/>
        <p:cNvGrpSpPr/>
        <p:nvPr/>
      </p:nvGrpSpPr>
      <p:grpSpPr>
        <a:xfrm>
          <a:off x="0" y="0"/>
          <a:ext cx="0" cy="0"/>
          <a:chOff x="0" y="0"/>
          <a:chExt cx="0" cy="0"/>
        </a:xfrm>
      </p:grpSpPr>
      <p:sp>
        <p:nvSpPr>
          <p:cNvPr id="14" name="内容占位符 13"/>
          <p:cNvSpPr>
            <a:spLocks noGrp="1"/>
          </p:cNvSpPr>
          <p:nvPr>
            <p:ph sz="quarter" idx="10" hasCustomPrompt="1"/>
          </p:nvPr>
        </p:nvSpPr>
        <p:spPr>
          <a:xfrm>
            <a:off x="0" y="1329893"/>
            <a:ext cx="8783782" cy="1912072"/>
          </a:xfrm>
          <a:prstGeom prst="rect">
            <a:avLst/>
          </a:prstGeom>
          <a:solidFill>
            <a:srgbClr val="000099"/>
          </a:solidFill>
        </p:spPr>
        <p:txBody>
          <a:bodyPr anchor="ctr">
            <a:normAutofit/>
          </a:bodyPr>
          <a:lstStyle>
            <a:lvl1pPr marL="0" indent="0">
              <a:buNone/>
              <a:defRPr sz="4400" b="1" baseline="0">
                <a:solidFill>
                  <a:schemeClr val="bg1"/>
                </a:solidFill>
              </a:defRPr>
            </a:lvl1pPr>
          </a:lstStyle>
          <a:p>
            <a:pPr lvl="0"/>
            <a:r>
              <a:rPr lang="en-US" altLang="zh-CN" dirty="0"/>
              <a:t>Click here to add title</a:t>
            </a:r>
            <a:endParaRPr lang="zh-CN" altLang="en-US" dirty="0"/>
          </a:p>
        </p:txBody>
      </p:sp>
      <p:sp>
        <p:nvSpPr>
          <p:cNvPr id="16" name="文本占位符 15"/>
          <p:cNvSpPr>
            <a:spLocks noGrp="1"/>
          </p:cNvSpPr>
          <p:nvPr>
            <p:ph type="body" sz="quarter" idx="11"/>
          </p:nvPr>
        </p:nvSpPr>
        <p:spPr>
          <a:xfrm>
            <a:off x="1676403" y="3460609"/>
            <a:ext cx="9628909" cy="271159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3" name="矩形 16">
            <a:extLst>
              <a:ext uri="{FF2B5EF4-FFF2-40B4-BE49-F238E27FC236}">
                <a16:creationId xmlns:a16="http://schemas.microsoft.com/office/drawing/2014/main" id="{53385F50-4D72-4D15-8873-F7DC97575985}"/>
              </a:ext>
            </a:extLst>
          </p:cNvPr>
          <p:cNvSpPr/>
          <p:nvPr userDrawn="1"/>
        </p:nvSpPr>
        <p:spPr>
          <a:xfrm>
            <a:off x="1" y="6515840"/>
            <a:ext cx="10914276" cy="33855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4"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5" name="矩形 17">
            <a:extLst>
              <a:ext uri="{FF2B5EF4-FFF2-40B4-BE49-F238E27FC236}">
                <a16:creationId xmlns:a16="http://schemas.microsoft.com/office/drawing/2014/main" id="{2C4052D9-2155-405B-B4B7-575A65D4FFE0}"/>
              </a:ext>
            </a:extLst>
          </p:cNvPr>
          <p:cNvSpPr/>
          <p:nvPr userDrawn="1"/>
        </p:nvSpPr>
        <p:spPr>
          <a:xfrm>
            <a:off x="10909477" y="6515840"/>
            <a:ext cx="1277722" cy="33855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4"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7" name="Slide Number Placeholder 5">
            <a:extLst>
              <a:ext uri="{FF2B5EF4-FFF2-40B4-BE49-F238E27FC236}">
                <a16:creationId xmlns:a16="http://schemas.microsoft.com/office/drawing/2014/main" id="{9B89DFFA-62A7-44B3-BB4B-63CAA5B170D3}"/>
              </a:ext>
            </a:extLst>
          </p:cNvPr>
          <p:cNvSpPr txBox="1">
            <a:spLocks/>
          </p:cNvSpPr>
          <p:nvPr userDrawn="1"/>
        </p:nvSpPr>
        <p:spPr>
          <a:xfrm>
            <a:off x="11445105" y="6485462"/>
            <a:ext cx="742090" cy="369796"/>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64" rtl="0" eaLnBrk="1" fontAlgn="auto" latinLnBrk="0" hangingPunct="1">
              <a:lnSpc>
                <a:spcPct val="100000"/>
              </a:lnSpc>
              <a:spcBef>
                <a:spcPts val="0"/>
              </a:spcBef>
              <a:spcAft>
                <a:spcPts val="0"/>
              </a:spcAft>
              <a:buClrTx/>
              <a:buSzTx/>
              <a:buFontTx/>
              <a:buNone/>
              <a:tabLst/>
              <a:defRPr/>
            </a:pPr>
            <a:fld id="{3771D156-31C7-4A0D-88C3-08F7D3EE48DA}" type="slidenum">
              <a:rPr kumimoji="0" lang="en-US" altLang="zh-CN" sz="1600" b="1" i="0" u="none" strike="noStrike" kern="1200" cap="none" spc="0" normalizeH="0" baseline="0" noProof="0" smtClean="0">
                <a:ln>
                  <a:noFill/>
                </a:ln>
                <a:solidFill>
                  <a:prstClr val="white"/>
                </a:solidFill>
                <a:effectLst/>
                <a:uLnTx/>
                <a:uFillTx/>
                <a:latin typeface="Calibri" panose="020F0502020204030204" pitchFamily="34" charset="0"/>
                <a:ea typeface="微软雅黑"/>
                <a:cs typeface="Calibri" panose="020F0502020204030204" pitchFamily="34" charset="0"/>
              </a:rPr>
              <a:pPr marL="0" marR="0" lvl="0" indent="0" algn="r" defTabSz="914364" rtl="0" eaLnBrk="1" fontAlgn="auto" latinLnBrk="0" hangingPunct="1">
                <a:lnSpc>
                  <a:spcPct val="100000"/>
                </a:lnSpc>
                <a:spcBef>
                  <a:spcPts val="0"/>
                </a:spcBef>
                <a:spcAft>
                  <a:spcPts val="0"/>
                </a:spcAft>
                <a:buClrTx/>
                <a:buSzTx/>
                <a:buFontTx/>
                <a:buNone/>
                <a:tabLst/>
                <a:defRPr/>
              </a:pPr>
              <a:t>‹#›</a:t>
            </a:fld>
            <a:endParaRPr kumimoji="0" lang="zh-CN" altLang="en-US" sz="16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cxnSp>
        <p:nvCxnSpPr>
          <p:cNvPr id="19" name="直接连接符 21">
            <a:extLst>
              <a:ext uri="{FF2B5EF4-FFF2-40B4-BE49-F238E27FC236}">
                <a16:creationId xmlns:a16="http://schemas.microsoft.com/office/drawing/2014/main" id="{4A69891C-CFE6-400E-8731-BB5F605484CC}"/>
              </a:ext>
            </a:extLst>
          </p:cNvPr>
          <p:cNvCxnSpPr>
            <a:cxnSpLocks/>
          </p:cNvCxnSpPr>
          <p:nvPr userDrawn="1"/>
        </p:nvCxnSpPr>
        <p:spPr>
          <a:xfrm>
            <a:off x="11445106" y="6515841"/>
            <a:ext cx="0" cy="3394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311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564" name="标题 1"/>
          <p:cNvSpPr>
            <a:spLocks noGrp="1"/>
          </p:cNvSpPr>
          <p:nvPr>
            <p:ph type="title"/>
          </p:nvPr>
        </p:nvSpPr>
        <p:spPr>
          <a:xfrm>
            <a:off x="838071" y="365127"/>
            <a:ext cx="10515868" cy="1325563"/>
          </a:xfrm>
          <a:prstGeom prst="rect">
            <a:avLst/>
          </a:prstGeom>
        </p:spPr>
        <p:txBody>
          <a:bodyPr lIns="77916" tIns="38958" rIns="77916" bIns="38958"/>
          <a:lstStyle/>
          <a:p>
            <a:r>
              <a:rPr lang="zh-CN" altLang="en-US"/>
              <a:t>单击此处编辑母版标题样式</a:t>
            </a:r>
          </a:p>
        </p:txBody>
      </p:sp>
      <p:sp>
        <p:nvSpPr>
          <p:cNvPr id="1049565" name="内容占位符 2"/>
          <p:cNvSpPr>
            <a:spLocks noGrp="1"/>
          </p:cNvSpPr>
          <p:nvPr>
            <p:ph sz="half" idx="1"/>
          </p:nvPr>
        </p:nvSpPr>
        <p:spPr>
          <a:xfrm>
            <a:off x="838068" y="1825624"/>
            <a:ext cx="5163187" cy="4351339"/>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566" name="内容占位符 3"/>
          <p:cNvSpPr>
            <a:spLocks noGrp="1"/>
          </p:cNvSpPr>
          <p:nvPr>
            <p:ph sz="half" idx="2"/>
          </p:nvPr>
        </p:nvSpPr>
        <p:spPr>
          <a:xfrm>
            <a:off x="6188792" y="1825624"/>
            <a:ext cx="5165141" cy="4351339"/>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41229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567" name="标题 1"/>
          <p:cNvSpPr>
            <a:spLocks noGrp="1"/>
          </p:cNvSpPr>
          <p:nvPr>
            <p:ph type="title"/>
          </p:nvPr>
        </p:nvSpPr>
        <p:spPr>
          <a:xfrm>
            <a:off x="840020" y="365127"/>
            <a:ext cx="10515869" cy="1325563"/>
          </a:xfrm>
          <a:prstGeom prst="rect">
            <a:avLst/>
          </a:prstGeom>
        </p:spPr>
        <p:txBody>
          <a:bodyPr lIns="77916" tIns="38958" rIns="77916" bIns="38958"/>
          <a:lstStyle/>
          <a:p>
            <a:r>
              <a:rPr lang="zh-CN" altLang="en-US"/>
              <a:t>单击此处编辑母版标题样式</a:t>
            </a:r>
          </a:p>
        </p:txBody>
      </p:sp>
      <p:sp>
        <p:nvSpPr>
          <p:cNvPr id="1049568" name="文本占位符 2"/>
          <p:cNvSpPr>
            <a:spLocks noGrp="1"/>
          </p:cNvSpPr>
          <p:nvPr>
            <p:ph type="body" idx="1"/>
          </p:nvPr>
        </p:nvSpPr>
        <p:spPr>
          <a:xfrm>
            <a:off x="840022" y="1681164"/>
            <a:ext cx="5157327" cy="823912"/>
          </a:xfrm>
          <a:prstGeom prst="rect">
            <a:avLst/>
          </a:prstGeom>
        </p:spPr>
        <p:txBody>
          <a:bodyPr lIns="77916" tIns="38958" rIns="77916" bIns="38958" anchor="b"/>
          <a:lstStyle>
            <a:lvl1pPr marL="0" indent="0">
              <a:buNone/>
              <a:defRPr sz="1800" b="1"/>
            </a:lvl1pPr>
            <a:lvl2pPr marL="350622" indent="0">
              <a:buNone/>
              <a:defRPr sz="1530" b="1"/>
            </a:lvl2pPr>
            <a:lvl3pPr marL="701244" indent="0">
              <a:buNone/>
              <a:defRPr sz="1350" b="1"/>
            </a:lvl3pPr>
            <a:lvl4pPr marL="1051866" indent="0">
              <a:buNone/>
              <a:defRPr sz="1260" b="1"/>
            </a:lvl4pPr>
            <a:lvl5pPr marL="1402488" indent="0">
              <a:buNone/>
              <a:defRPr sz="1260" b="1"/>
            </a:lvl5pPr>
            <a:lvl6pPr marL="1753111" indent="0">
              <a:buNone/>
              <a:defRPr sz="1260" b="1"/>
            </a:lvl6pPr>
            <a:lvl7pPr marL="2103733" indent="0">
              <a:buNone/>
              <a:defRPr sz="1260" b="1"/>
            </a:lvl7pPr>
            <a:lvl8pPr marL="2454355" indent="0">
              <a:buNone/>
              <a:defRPr sz="1260" b="1"/>
            </a:lvl8pPr>
            <a:lvl9pPr marL="2804977" indent="0">
              <a:buNone/>
              <a:defRPr sz="1260" b="1"/>
            </a:lvl9pPr>
          </a:lstStyle>
          <a:p>
            <a:pPr lvl="0"/>
            <a:r>
              <a:rPr lang="zh-CN" altLang="en-US"/>
              <a:t>编辑母版文本样式</a:t>
            </a:r>
          </a:p>
        </p:txBody>
      </p:sp>
      <p:sp>
        <p:nvSpPr>
          <p:cNvPr id="1049569" name="内容占位符 3"/>
          <p:cNvSpPr>
            <a:spLocks noGrp="1"/>
          </p:cNvSpPr>
          <p:nvPr>
            <p:ph sz="half" idx="2"/>
          </p:nvPr>
        </p:nvSpPr>
        <p:spPr>
          <a:xfrm>
            <a:off x="840022" y="2505076"/>
            <a:ext cx="5157327" cy="3684588"/>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570" name="文本占位符 4"/>
          <p:cNvSpPr>
            <a:spLocks noGrp="1"/>
          </p:cNvSpPr>
          <p:nvPr>
            <p:ph type="body" sz="quarter" idx="3"/>
          </p:nvPr>
        </p:nvSpPr>
        <p:spPr>
          <a:xfrm>
            <a:off x="6173167" y="1681164"/>
            <a:ext cx="5182724" cy="823912"/>
          </a:xfrm>
          <a:prstGeom prst="rect">
            <a:avLst/>
          </a:prstGeom>
        </p:spPr>
        <p:txBody>
          <a:bodyPr lIns="77916" tIns="38958" rIns="77916" bIns="38958" anchor="b"/>
          <a:lstStyle>
            <a:lvl1pPr marL="0" indent="0">
              <a:buNone/>
              <a:defRPr sz="1800" b="1"/>
            </a:lvl1pPr>
            <a:lvl2pPr marL="350622" indent="0">
              <a:buNone/>
              <a:defRPr sz="1530" b="1"/>
            </a:lvl2pPr>
            <a:lvl3pPr marL="701244" indent="0">
              <a:buNone/>
              <a:defRPr sz="1350" b="1"/>
            </a:lvl3pPr>
            <a:lvl4pPr marL="1051866" indent="0">
              <a:buNone/>
              <a:defRPr sz="1260" b="1"/>
            </a:lvl4pPr>
            <a:lvl5pPr marL="1402488" indent="0">
              <a:buNone/>
              <a:defRPr sz="1260" b="1"/>
            </a:lvl5pPr>
            <a:lvl6pPr marL="1753111" indent="0">
              <a:buNone/>
              <a:defRPr sz="1260" b="1"/>
            </a:lvl6pPr>
            <a:lvl7pPr marL="2103733" indent="0">
              <a:buNone/>
              <a:defRPr sz="1260" b="1"/>
            </a:lvl7pPr>
            <a:lvl8pPr marL="2454355" indent="0">
              <a:buNone/>
              <a:defRPr sz="1260" b="1"/>
            </a:lvl8pPr>
            <a:lvl9pPr marL="2804977" indent="0">
              <a:buNone/>
              <a:defRPr sz="1260" b="1"/>
            </a:lvl9pPr>
          </a:lstStyle>
          <a:p>
            <a:pPr lvl="0"/>
            <a:r>
              <a:rPr lang="zh-CN" altLang="en-US"/>
              <a:t>编辑母版文本样式</a:t>
            </a:r>
          </a:p>
        </p:txBody>
      </p:sp>
      <p:sp>
        <p:nvSpPr>
          <p:cNvPr id="1049571" name="内容占位符 5"/>
          <p:cNvSpPr>
            <a:spLocks noGrp="1"/>
          </p:cNvSpPr>
          <p:nvPr>
            <p:ph sz="quarter" idx="4"/>
          </p:nvPr>
        </p:nvSpPr>
        <p:spPr>
          <a:xfrm>
            <a:off x="6173167" y="2505076"/>
            <a:ext cx="5182724" cy="3684588"/>
          </a:xfrm>
          <a:prstGeom prst="rect">
            <a:avLst/>
          </a:prstGeom>
        </p:spPr>
        <p:txBody>
          <a:bodyPr lIns="77916" tIns="38958" rIns="77916" bIns="3895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039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572" name="标题 1"/>
          <p:cNvSpPr>
            <a:spLocks noGrp="1"/>
          </p:cNvSpPr>
          <p:nvPr>
            <p:ph type="title"/>
          </p:nvPr>
        </p:nvSpPr>
        <p:spPr>
          <a:xfrm>
            <a:off x="838071" y="365127"/>
            <a:ext cx="10515868" cy="1325563"/>
          </a:xfrm>
          <a:prstGeom prst="rect">
            <a:avLst/>
          </a:prstGeom>
        </p:spPr>
        <p:txBody>
          <a:bodyPr lIns="77916" tIns="38958" rIns="77916" bIns="38958"/>
          <a:lstStyle/>
          <a:p>
            <a:r>
              <a:rPr lang="zh-CN" altLang="en-US"/>
              <a:t>单击此处编辑母版标题样式</a:t>
            </a:r>
          </a:p>
        </p:txBody>
      </p:sp>
    </p:spTree>
    <p:extLst>
      <p:ext uri="{BB962C8B-B14F-4D97-AF65-F5344CB8AC3E}">
        <p14:creationId xmlns:p14="http://schemas.microsoft.com/office/powerpoint/2010/main" val="3689761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p:cNvSpPr/>
          <p:nvPr userDrawn="1"/>
        </p:nvSpPr>
        <p:spPr>
          <a:xfrm>
            <a:off x="0" y="1691747"/>
            <a:ext cx="12192000" cy="25922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22960" rtl="0" eaLnBrk="1" fontAlgn="auto" latinLnBrk="1" hangingPunct="1">
              <a:lnSpc>
                <a:spcPct val="100000"/>
              </a:lnSpc>
              <a:spcBef>
                <a:spcPts val="0"/>
              </a:spcBef>
              <a:spcAft>
                <a:spcPts val="0"/>
              </a:spcAft>
              <a:buClrTx/>
              <a:buSzTx/>
              <a:buFontTx/>
              <a:buNone/>
              <a:tabLst/>
              <a:defRPr/>
            </a:pPr>
            <a:endParaRPr kumimoji="0" lang="zh-CN" altLang="en-US" sz="171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sym typeface="Arial" pitchFamily="34" charset="0"/>
            </a:endParaRPr>
          </a:p>
        </p:txBody>
      </p:sp>
      <p:sp>
        <p:nvSpPr>
          <p:cNvPr id="3" name="矩形 2"/>
          <p:cNvSpPr/>
          <p:nvPr userDrawn="1"/>
        </p:nvSpPr>
        <p:spPr>
          <a:xfrm>
            <a:off x="-2117" y="4413151"/>
            <a:ext cx="12192000" cy="7196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22960" rtl="0" eaLnBrk="1" fontAlgn="auto" latinLnBrk="1" hangingPunct="1">
              <a:lnSpc>
                <a:spcPct val="100000"/>
              </a:lnSpc>
              <a:spcBef>
                <a:spcPts val="0"/>
              </a:spcBef>
              <a:spcAft>
                <a:spcPts val="0"/>
              </a:spcAft>
              <a:buClrTx/>
              <a:buSzTx/>
              <a:buFontTx/>
              <a:buNone/>
              <a:tabLst/>
              <a:defRPr/>
            </a:pPr>
            <a:endParaRPr kumimoji="0" lang="zh-CN" altLang="en-US" sz="171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sym typeface="Arial" pitchFamily="34" charset="0"/>
            </a:endParaRPr>
          </a:p>
        </p:txBody>
      </p:sp>
      <p:sp>
        <p:nvSpPr>
          <p:cNvPr id="4" name="矩形 3"/>
          <p:cNvSpPr/>
          <p:nvPr userDrawn="1"/>
        </p:nvSpPr>
        <p:spPr>
          <a:xfrm>
            <a:off x="-2117" y="1490665"/>
            <a:ext cx="12192000" cy="7196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22960" rtl="0" eaLnBrk="1" fontAlgn="auto" latinLnBrk="1" hangingPunct="1">
              <a:lnSpc>
                <a:spcPct val="100000"/>
              </a:lnSpc>
              <a:spcBef>
                <a:spcPts val="0"/>
              </a:spcBef>
              <a:spcAft>
                <a:spcPts val="0"/>
              </a:spcAft>
              <a:buClrTx/>
              <a:buSzTx/>
              <a:buFontTx/>
              <a:buNone/>
              <a:tabLst/>
              <a:defRPr/>
            </a:pPr>
            <a:endParaRPr kumimoji="0" lang="zh-CN" altLang="en-US" sz="171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sym typeface="Arial" pitchFamily="34" charset="0"/>
            </a:endParaRPr>
          </a:p>
        </p:txBody>
      </p:sp>
      <p:pic>
        <p:nvPicPr>
          <p:cNvPr id="5" name="图片 4"/>
          <p:cNvPicPr>
            <a:picLocks noChangeAspect="1"/>
          </p:cNvPicPr>
          <p:nvPr userDrawn="1"/>
        </p:nvPicPr>
        <p:blipFill rotWithShape="1">
          <a:blip r:embed="rId2"/>
          <a:srcRect l="53391"/>
          <a:stretch/>
        </p:blipFill>
        <p:spPr>
          <a:xfrm>
            <a:off x="1808922" y="35204"/>
            <a:ext cx="1224948" cy="1229837"/>
          </a:xfrm>
          <a:prstGeom prst="rect">
            <a:avLst/>
          </a:prstGeom>
        </p:spPr>
      </p:pic>
      <p:pic>
        <p:nvPicPr>
          <p:cNvPr id="8" name="图片 7">
            <a:extLst>
              <a:ext uri="{FF2B5EF4-FFF2-40B4-BE49-F238E27FC236}">
                <a16:creationId xmlns:a16="http://schemas.microsoft.com/office/drawing/2014/main" id="{AE3BE42B-E8E5-4923-8976-5726049B3A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3148" y="197768"/>
            <a:ext cx="1930585" cy="905101"/>
          </a:xfrm>
          <a:prstGeom prst="rect">
            <a:avLst/>
          </a:prstGeom>
        </p:spPr>
      </p:pic>
    </p:spTree>
    <p:extLst>
      <p:ext uri="{BB962C8B-B14F-4D97-AF65-F5344CB8AC3E}">
        <p14:creationId xmlns:p14="http://schemas.microsoft.com/office/powerpoint/2010/main" val="1538346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9573" name="标题 1"/>
          <p:cNvSpPr>
            <a:spLocks noGrp="1"/>
          </p:cNvSpPr>
          <p:nvPr>
            <p:ph type="title"/>
          </p:nvPr>
        </p:nvSpPr>
        <p:spPr>
          <a:xfrm>
            <a:off x="840022" y="457200"/>
            <a:ext cx="3932463" cy="1600200"/>
          </a:xfrm>
          <a:prstGeom prst="rect">
            <a:avLst/>
          </a:prstGeom>
        </p:spPr>
        <p:txBody>
          <a:bodyPr lIns="77916" tIns="38958" rIns="77916" bIns="38958" anchor="b"/>
          <a:lstStyle>
            <a:lvl1pPr>
              <a:defRPr sz="2430"/>
            </a:lvl1pPr>
          </a:lstStyle>
          <a:p>
            <a:r>
              <a:rPr lang="zh-CN" altLang="en-US"/>
              <a:t>单击此处编辑母版标题样式</a:t>
            </a:r>
          </a:p>
        </p:txBody>
      </p:sp>
      <p:sp>
        <p:nvSpPr>
          <p:cNvPr id="1049574" name="内容占位符 2"/>
          <p:cNvSpPr>
            <a:spLocks noGrp="1"/>
          </p:cNvSpPr>
          <p:nvPr>
            <p:ph idx="1"/>
          </p:nvPr>
        </p:nvSpPr>
        <p:spPr>
          <a:xfrm>
            <a:off x="5182727" y="987428"/>
            <a:ext cx="6173164" cy="4873625"/>
          </a:xfrm>
          <a:prstGeom prst="rect">
            <a:avLst/>
          </a:prstGeom>
        </p:spPr>
        <p:txBody>
          <a:bodyPr lIns="77916" tIns="38958" rIns="77916" bIns="38958"/>
          <a:lstStyle>
            <a:lvl1pPr>
              <a:defRPr sz="2430"/>
            </a:lvl1pPr>
            <a:lvl2pPr>
              <a:defRPr sz="2160"/>
            </a:lvl2pPr>
            <a:lvl3pPr>
              <a:defRPr sz="1800"/>
            </a:lvl3pPr>
            <a:lvl4pPr>
              <a:defRPr sz="1530"/>
            </a:lvl4pPr>
            <a:lvl5pPr>
              <a:defRPr sz="1530"/>
            </a:lvl5pPr>
            <a:lvl6pPr>
              <a:defRPr sz="1530"/>
            </a:lvl6pPr>
            <a:lvl7pPr>
              <a:defRPr sz="1530"/>
            </a:lvl7pPr>
            <a:lvl8pPr>
              <a:defRPr sz="1530"/>
            </a:lvl8pPr>
            <a:lvl9pPr>
              <a:defRPr sz="153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575" name="文本占位符 3"/>
          <p:cNvSpPr>
            <a:spLocks noGrp="1"/>
          </p:cNvSpPr>
          <p:nvPr>
            <p:ph type="body" sz="half" idx="2"/>
          </p:nvPr>
        </p:nvSpPr>
        <p:spPr>
          <a:xfrm>
            <a:off x="840022" y="2057403"/>
            <a:ext cx="3932463" cy="3811588"/>
          </a:xfrm>
          <a:prstGeom prst="rect">
            <a:avLst/>
          </a:prstGeom>
        </p:spPr>
        <p:txBody>
          <a:bodyPr lIns="77916" tIns="38958" rIns="77916" bIns="38958"/>
          <a:lstStyle>
            <a:lvl1pPr marL="0" indent="0">
              <a:buNone/>
              <a:defRPr sz="1260"/>
            </a:lvl1pPr>
            <a:lvl2pPr marL="350622" indent="0">
              <a:buNone/>
              <a:defRPr sz="1080"/>
            </a:lvl2pPr>
            <a:lvl3pPr marL="701244" indent="0">
              <a:buNone/>
              <a:defRPr sz="900"/>
            </a:lvl3pPr>
            <a:lvl4pPr marL="1051866" indent="0">
              <a:buNone/>
              <a:defRPr sz="810"/>
            </a:lvl4pPr>
            <a:lvl5pPr marL="1402488" indent="0">
              <a:buNone/>
              <a:defRPr sz="810"/>
            </a:lvl5pPr>
            <a:lvl6pPr marL="1753111" indent="0">
              <a:buNone/>
              <a:defRPr sz="810"/>
            </a:lvl6pPr>
            <a:lvl7pPr marL="2103733" indent="0">
              <a:buNone/>
              <a:defRPr sz="810"/>
            </a:lvl7pPr>
            <a:lvl8pPr marL="2454355" indent="0">
              <a:buNone/>
              <a:defRPr sz="810"/>
            </a:lvl8pPr>
            <a:lvl9pPr marL="2804977" indent="0">
              <a:buNone/>
              <a:defRPr sz="810"/>
            </a:lvl9pPr>
          </a:lstStyle>
          <a:p>
            <a:pPr lvl="0"/>
            <a:r>
              <a:rPr lang="zh-CN" altLang="en-US"/>
              <a:t>编辑母版文本样式</a:t>
            </a:r>
          </a:p>
        </p:txBody>
      </p:sp>
    </p:spTree>
    <p:extLst>
      <p:ext uri="{BB962C8B-B14F-4D97-AF65-F5344CB8AC3E}">
        <p14:creationId xmlns:p14="http://schemas.microsoft.com/office/powerpoint/2010/main" val="3297669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576" name="标题 1"/>
          <p:cNvSpPr>
            <a:spLocks noGrp="1"/>
          </p:cNvSpPr>
          <p:nvPr>
            <p:ph type="title"/>
          </p:nvPr>
        </p:nvSpPr>
        <p:spPr>
          <a:xfrm>
            <a:off x="840022" y="457200"/>
            <a:ext cx="3932463" cy="1600200"/>
          </a:xfrm>
          <a:prstGeom prst="rect">
            <a:avLst/>
          </a:prstGeom>
        </p:spPr>
        <p:txBody>
          <a:bodyPr lIns="77916" tIns="38958" rIns="77916" bIns="38958" anchor="b"/>
          <a:lstStyle>
            <a:lvl1pPr>
              <a:defRPr sz="2430"/>
            </a:lvl1pPr>
          </a:lstStyle>
          <a:p>
            <a:r>
              <a:rPr lang="zh-CN" altLang="en-US"/>
              <a:t>单击此处编辑母版标题样式</a:t>
            </a:r>
          </a:p>
        </p:txBody>
      </p:sp>
      <p:sp>
        <p:nvSpPr>
          <p:cNvPr id="1049577" name="图片占位符 2"/>
          <p:cNvSpPr>
            <a:spLocks noGrp="1"/>
          </p:cNvSpPr>
          <p:nvPr>
            <p:ph type="pic" idx="1"/>
          </p:nvPr>
        </p:nvSpPr>
        <p:spPr>
          <a:xfrm>
            <a:off x="5182727" y="987428"/>
            <a:ext cx="6173164" cy="4873625"/>
          </a:xfrm>
          <a:prstGeom prst="rect">
            <a:avLst/>
          </a:prstGeom>
        </p:spPr>
        <p:txBody>
          <a:bodyPr lIns="77916" tIns="38958" rIns="77916" bIns="38958"/>
          <a:lstStyle>
            <a:lvl1pPr marL="0" indent="0">
              <a:buNone/>
              <a:defRPr sz="2430"/>
            </a:lvl1pPr>
            <a:lvl2pPr marL="350622" indent="0">
              <a:buNone/>
              <a:defRPr sz="2160"/>
            </a:lvl2pPr>
            <a:lvl3pPr marL="701244" indent="0">
              <a:buNone/>
              <a:defRPr sz="1800"/>
            </a:lvl3pPr>
            <a:lvl4pPr marL="1051866" indent="0">
              <a:buNone/>
              <a:defRPr sz="1530"/>
            </a:lvl4pPr>
            <a:lvl5pPr marL="1402488" indent="0">
              <a:buNone/>
              <a:defRPr sz="1530"/>
            </a:lvl5pPr>
            <a:lvl6pPr marL="1753111" indent="0">
              <a:buNone/>
              <a:defRPr sz="1530"/>
            </a:lvl6pPr>
            <a:lvl7pPr marL="2103733" indent="0">
              <a:buNone/>
              <a:defRPr sz="1530"/>
            </a:lvl7pPr>
            <a:lvl8pPr marL="2454355" indent="0">
              <a:buNone/>
              <a:defRPr sz="1530"/>
            </a:lvl8pPr>
            <a:lvl9pPr marL="2804977" indent="0">
              <a:buNone/>
              <a:defRPr sz="1530"/>
            </a:lvl9pPr>
          </a:lstStyle>
          <a:p>
            <a:pPr marL="0" marR="0" lvl="0" indent="0" algn="l" defTabSz="350045" rtl="0" eaLnBrk="0" fontAlgn="base" latinLnBrk="0" hangingPunct="0">
              <a:lnSpc>
                <a:spcPct val="100000"/>
              </a:lnSpc>
              <a:spcBef>
                <a:spcPts val="462"/>
              </a:spcBef>
              <a:spcAft>
                <a:spcPct val="0"/>
              </a:spcAft>
              <a:buClr>
                <a:srgbClr val="000000"/>
              </a:buClr>
              <a:buSzPct val="100000"/>
              <a:buFont typeface="Times New Roman" panose="02020603050405020304" pitchFamily="18" charset="0"/>
              <a:buNone/>
            </a:pPr>
            <a:endParaRPr kumimoji="0" lang="zh-CN" altLang="en-US" sz="2430" b="1" i="0" u="none" strike="noStrike" kern="1200" cap="none" spc="0" normalizeH="0" baseline="0" noProof="0">
              <a:ln>
                <a:noFill/>
              </a:ln>
              <a:solidFill>
                <a:srgbClr val="000000"/>
              </a:solidFill>
              <a:effectLst/>
              <a:uLnTx/>
              <a:uFillTx/>
              <a:latin typeface="+mn-lt"/>
              <a:ea typeface="+mn-ea"/>
              <a:cs typeface="+mn-cs"/>
            </a:endParaRPr>
          </a:p>
        </p:txBody>
      </p:sp>
      <p:sp>
        <p:nvSpPr>
          <p:cNvPr id="1049578" name="文本占位符 3"/>
          <p:cNvSpPr>
            <a:spLocks noGrp="1"/>
          </p:cNvSpPr>
          <p:nvPr>
            <p:ph type="body" sz="half" idx="2"/>
          </p:nvPr>
        </p:nvSpPr>
        <p:spPr>
          <a:xfrm>
            <a:off x="840022" y="2057403"/>
            <a:ext cx="3932463" cy="3811588"/>
          </a:xfrm>
          <a:prstGeom prst="rect">
            <a:avLst/>
          </a:prstGeom>
        </p:spPr>
        <p:txBody>
          <a:bodyPr lIns="77916" tIns="38958" rIns="77916" bIns="38958"/>
          <a:lstStyle>
            <a:lvl1pPr marL="0" indent="0">
              <a:buNone/>
              <a:defRPr sz="1260"/>
            </a:lvl1pPr>
            <a:lvl2pPr marL="350622" indent="0">
              <a:buNone/>
              <a:defRPr sz="1080"/>
            </a:lvl2pPr>
            <a:lvl3pPr marL="701244" indent="0">
              <a:buNone/>
              <a:defRPr sz="900"/>
            </a:lvl3pPr>
            <a:lvl4pPr marL="1051866" indent="0">
              <a:buNone/>
              <a:defRPr sz="810"/>
            </a:lvl4pPr>
            <a:lvl5pPr marL="1402488" indent="0">
              <a:buNone/>
              <a:defRPr sz="810"/>
            </a:lvl5pPr>
            <a:lvl6pPr marL="1753111" indent="0">
              <a:buNone/>
              <a:defRPr sz="810"/>
            </a:lvl6pPr>
            <a:lvl7pPr marL="2103733" indent="0">
              <a:buNone/>
              <a:defRPr sz="810"/>
            </a:lvl7pPr>
            <a:lvl8pPr marL="2454355" indent="0">
              <a:buNone/>
              <a:defRPr sz="810"/>
            </a:lvl8pPr>
            <a:lvl9pPr marL="2804977" indent="0">
              <a:buNone/>
              <a:defRPr sz="810"/>
            </a:lvl9pPr>
          </a:lstStyle>
          <a:p>
            <a:pPr lvl="0"/>
            <a:r>
              <a:rPr lang="zh-CN" altLang="en-US"/>
              <a:t>编辑母版文本样式</a:t>
            </a:r>
          </a:p>
        </p:txBody>
      </p:sp>
    </p:spTree>
    <p:extLst>
      <p:ext uri="{BB962C8B-B14F-4D97-AF65-F5344CB8AC3E}">
        <p14:creationId xmlns:p14="http://schemas.microsoft.com/office/powerpoint/2010/main" val="52591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22303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dt="0"/>
  <p:txStyles>
    <p:titleStyle>
      <a:lvl1pPr algn="r" defTabSz="350045" rtl="0" eaLnBrk="0" fontAlgn="base" hangingPunct="0">
        <a:spcBef>
          <a:spcPct val="0"/>
        </a:spcBef>
        <a:spcAft>
          <a:spcPct val="0"/>
        </a:spcAft>
        <a:buClr>
          <a:srgbClr val="000000"/>
        </a:buClr>
        <a:buSzPct val="100000"/>
        <a:buFont typeface="Times New Roman" panose="02020603050405020304" pitchFamily="18" charset="0"/>
        <a:defRPr sz="2430" b="1" kern="1200">
          <a:solidFill>
            <a:srgbClr val="FFFFFF"/>
          </a:solidFill>
          <a:latin typeface="+mj-lt"/>
          <a:ea typeface="+mj-ea"/>
          <a:cs typeface="+mj-cs"/>
        </a:defRPr>
      </a:lvl1pPr>
      <a:lvl2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2pPr>
      <a:lvl3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3pPr>
      <a:lvl4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4pPr>
      <a:lvl5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5pPr>
      <a:lvl6pPr marL="1928422"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6pPr>
      <a:lvl7pPr marL="2279044"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7pPr>
      <a:lvl8pPr marL="2629666"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8pPr>
      <a:lvl9pPr marL="2980288"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9pPr>
    </p:titleStyle>
    <p:bodyStyle>
      <a:lvl1pPr marL="262890" indent="-262890" algn="l" defTabSz="350045" rtl="0" eaLnBrk="0" fontAlgn="base" hangingPunct="0">
        <a:spcBef>
          <a:spcPts val="462"/>
        </a:spcBef>
        <a:spcAft>
          <a:spcPct val="0"/>
        </a:spcAft>
        <a:buClr>
          <a:srgbClr val="000000"/>
        </a:buClr>
        <a:buSzPct val="100000"/>
        <a:buFont typeface="Times New Roman" panose="02020603050405020304" pitchFamily="18" charset="0"/>
        <a:defRPr sz="1800" b="1" kern="1200">
          <a:solidFill>
            <a:srgbClr val="000000"/>
          </a:solidFill>
          <a:latin typeface="+mn-lt"/>
          <a:ea typeface="+mn-ea"/>
          <a:cs typeface="+mn-cs"/>
        </a:defRPr>
      </a:lvl1pPr>
      <a:lvl2pPr marL="568643" indent="-218600" algn="l" defTabSz="350045" rtl="0" eaLnBrk="0" fontAlgn="base" hangingPunct="0">
        <a:spcBef>
          <a:spcPts val="405"/>
        </a:spcBef>
        <a:spcAft>
          <a:spcPct val="0"/>
        </a:spcAft>
        <a:buClr>
          <a:srgbClr val="000000"/>
        </a:buClr>
        <a:buSzPct val="100000"/>
        <a:buFont typeface="Times New Roman" panose="02020603050405020304" pitchFamily="18" charset="0"/>
        <a:defRPr kern="1200">
          <a:solidFill>
            <a:srgbClr val="00338F"/>
          </a:solidFill>
          <a:latin typeface="+mn-lt"/>
          <a:ea typeface="+mn-ea"/>
          <a:cs typeface="+mn-cs"/>
        </a:defRPr>
      </a:lvl2pPr>
      <a:lvl3pPr marL="875825" indent="-174308" algn="l" defTabSz="350045" rtl="0" eaLnBrk="0" fontAlgn="base" hangingPunct="0">
        <a:spcBef>
          <a:spcPts val="360"/>
        </a:spcBef>
        <a:spcAft>
          <a:spcPct val="0"/>
        </a:spcAft>
        <a:buClr>
          <a:srgbClr val="000000"/>
        </a:buClr>
        <a:buSzPct val="100000"/>
        <a:buFont typeface="Times New Roman" panose="02020603050405020304" pitchFamily="18" charset="0"/>
        <a:defRPr sz="1440" kern="1200">
          <a:solidFill>
            <a:srgbClr val="00338F"/>
          </a:solidFill>
          <a:latin typeface="+mn-lt"/>
          <a:ea typeface="+mn-ea"/>
          <a:cs typeface="+mn-cs"/>
        </a:defRPr>
      </a:lvl3pPr>
      <a:lvl4pPr marL="1225868" indent="-174308" algn="l" defTabSz="350045" rtl="0" eaLnBrk="0" fontAlgn="base" hangingPunct="0">
        <a:spcBef>
          <a:spcPts val="383"/>
        </a:spcBef>
        <a:spcAft>
          <a:spcPct val="0"/>
        </a:spcAft>
        <a:buClr>
          <a:srgbClr val="000000"/>
        </a:buClr>
        <a:buSzPct val="100000"/>
        <a:buFont typeface="Times New Roman" panose="02020603050405020304" pitchFamily="18" charset="0"/>
        <a:defRPr sz="1530" i="1" kern="1200">
          <a:solidFill>
            <a:srgbClr val="00338F"/>
          </a:solidFill>
          <a:latin typeface="+mn-lt"/>
          <a:ea typeface="+mn-ea"/>
          <a:cs typeface="+mn-cs"/>
        </a:defRPr>
      </a:lvl4pPr>
      <a:lvl5pPr marL="1577340" indent="-174308" algn="l" defTabSz="350045" rtl="0" eaLnBrk="0" fontAlgn="base" hangingPunct="0">
        <a:spcBef>
          <a:spcPts val="304"/>
        </a:spcBef>
        <a:spcAft>
          <a:spcPct val="0"/>
        </a:spcAft>
        <a:buClr>
          <a:srgbClr val="000000"/>
        </a:buClr>
        <a:buSzPct val="100000"/>
        <a:buFont typeface="Times New Roman" panose="02020603050405020304" pitchFamily="18" charset="0"/>
        <a:defRPr sz="1260" kern="1200">
          <a:solidFill>
            <a:srgbClr val="00338F"/>
          </a:solidFill>
          <a:latin typeface="+mn-lt"/>
          <a:ea typeface="+mn-ea"/>
          <a:cs typeface="+mn-cs"/>
        </a:defRPr>
      </a:lvl5pPr>
      <a:lvl6pPr marL="1928422"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6pPr>
      <a:lvl7pPr marL="2279044"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7pPr>
      <a:lvl8pPr marL="2629666"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8pPr>
      <a:lvl9pPr marL="2980288"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701244" rtl="0" eaLnBrk="1" latinLnBrk="0" hangingPunct="1">
        <a:defRPr sz="1350" kern="1200">
          <a:solidFill>
            <a:schemeClr val="tx1"/>
          </a:solidFill>
          <a:latin typeface="+mn-lt"/>
          <a:ea typeface="+mn-ea"/>
          <a:cs typeface="+mn-cs"/>
        </a:defRPr>
      </a:lvl1pPr>
      <a:lvl2pPr marL="350622" algn="l" defTabSz="701244" rtl="0" eaLnBrk="1" latinLnBrk="0" hangingPunct="1">
        <a:defRPr sz="1350" kern="1200">
          <a:solidFill>
            <a:schemeClr val="tx1"/>
          </a:solidFill>
          <a:latin typeface="+mn-lt"/>
          <a:ea typeface="+mn-ea"/>
          <a:cs typeface="+mn-cs"/>
        </a:defRPr>
      </a:lvl2pPr>
      <a:lvl3pPr marL="701244" algn="l" defTabSz="701244" rtl="0" eaLnBrk="1" latinLnBrk="0" hangingPunct="1">
        <a:defRPr sz="1350" kern="1200">
          <a:solidFill>
            <a:schemeClr val="tx1"/>
          </a:solidFill>
          <a:latin typeface="+mn-lt"/>
          <a:ea typeface="+mn-ea"/>
          <a:cs typeface="+mn-cs"/>
        </a:defRPr>
      </a:lvl3pPr>
      <a:lvl4pPr marL="1051866" algn="l" defTabSz="701244" rtl="0" eaLnBrk="1" latinLnBrk="0" hangingPunct="1">
        <a:defRPr sz="1350" kern="1200">
          <a:solidFill>
            <a:schemeClr val="tx1"/>
          </a:solidFill>
          <a:latin typeface="+mn-lt"/>
          <a:ea typeface="+mn-ea"/>
          <a:cs typeface="+mn-cs"/>
        </a:defRPr>
      </a:lvl4pPr>
      <a:lvl5pPr marL="1402488" algn="l" defTabSz="701244" rtl="0" eaLnBrk="1" latinLnBrk="0" hangingPunct="1">
        <a:defRPr sz="1350" kern="1200">
          <a:solidFill>
            <a:schemeClr val="tx1"/>
          </a:solidFill>
          <a:latin typeface="+mn-lt"/>
          <a:ea typeface="+mn-ea"/>
          <a:cs typeface="+mn-cs"/>
        </a:defRPr>
      </a:lvl5pPr>
      <a:lvl6pPr marL="1753111" algn="l" defTabSz="701244" rtl="0" eaLnBrk="1" latinLnBrk="0" hangingPunct="1">
        <a:defRPr sz="1350" kern="1200">
          <a:solidFill>
            <a:schemeClr val="tx1"/>
          </a:solidFill>
          <a:latin typeface="+mn-lt"/>
          <a:ea typeface="+mn-ea"/>
          <a:cs typeface="+mn-cs"/>
        </a:defRPr>
      </a:lvl6pPr>
      <a:lvl7pPr marL="2103733" algn="l" defTabSz="701244" rtl="0" eaLnBrk="1" latinLnBrk="0" hangingPunct="1">
        <a:defRPr sz="1350" kern="1200">
          <a:solidFill>
            <a:schemeClr val="tx1"/>
          </a:solidFill>
          <a:latin typeface="+mn-lt"/>
          <a:ea typeface="+mn-ea"/>
          <a:cs typeface="+mn-cs"/>
        </a:defRPr>
      </a:lvl7pPr>
      <a:lvl8pPr marL="2454355" algn="l" defTabSz="701244" rtl="0" eaLnBrk="1" latinLnBrk="0" hangingPunct="1">
        <a:defRPr sz="1350" kern="1200">
          <a:solidFill>
            <a:schemeClr val="tx1"/>
          </a:solidFill>
          <a:latin typeface="+mn-lt"/>
          <a:ea typeface="+mn-ea"/>
          <a:cs typeface="+mn-cs"/>
        </a:defRPr>
      </a:lvl8pPr>
      <a:lvl9pPr marL="2804977" algn="l" defTabSz="70124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矩形 2"/>
          <p:cNvSpPr/>
          <p:nvPr/>
        </p:nvSpPr>
        <p:spPr>
          <a:xfrm>
            <a:off x="5921343" y="6488668"/>
            <a:ext cx="513282" cy="253916"/>
          </a:xfrm>
          <a:prstGeom prst="rect">
            <a:avLst/>
          </a:prstGeom>
        </p:spPr>
        <p:txBody>
          <a:bodyPr wrap="none">
            <a:spAutoFit/>
          </a:bodyPr>
          <a:lstStyle/>
          <a:p>
            <a:pPr algn="r" defTabSz="822960">
              <a:tabLst>
                <a:tab pos="350043" algn="l"/>
              </a:tabLst>
            </a:pPr>
            <a:fld id="{566ABCEB-ACFC-4714-9973-3DA970169C29}" type="slidenum">
              <a:rPr lang="zh-CN" altLang="zh-CN" sz="1050" b="1" kern="0" smtClean="0">
                <a:solidFill>
                  <a:srgbClr val="FFFFFF"/>
                </a:solidFill>
                <a:latin typeface="Times New Roman" panose="02020603050405020304" pitchFamily="18" charset="0"/>
                <a:ea typeface="Segoe UI" pitchFamily="34" charset="0"/>
                <a:cs typeface="Times New Roman" panose="02020603050405020304" pitchFamily="18" charset="0"/>
              </a:rPr>
              <a:pPr algn="r" defTabSz="822960">
                <a:tabLst>
                  <a:tab pos="350043" algn="l"/>
                </a:tabLst>
              </a:pPr>
              <a:t>‹#›</a:t>
            </a:fld>
            <a:r>
              <a:rPr lang="en-US" altLang="zh-CN" sz="1050" b="1" kern="0">
                <a:solidFill>
                  <a:srgbClr val="FFFFFF"/>
                </a:solidFill>
                <a:latin typeface="Times New Roman" panose="02020603050405020304" pitchFamily="18" charset="0"/>
                <a:ea typeface="Segoe UI" pitchFamily="34" charset="0"/>
                <a:cs typeface="Times New Roman" panose="02020603050405020304" pitchFamily="18" charset="0"/>
              </a:rPr>
              <a:t>/28</a:t>
            </a:r>
            <a:endParaRPr lang="zh-CN" altLang="zh-CN" sz="1050" b="1" kern="0">
              <a:solidFill>
                <a:srgbClr val="FFFFFF"/>
              </a:solidFill>
              <a:latin typeface="Times New Roman" panose="02020603050405020304" pitchFamily="18" charset="0"/>
              <a:ea typeface="Segoe UI" pitchFamily="34" charset="0"/>
              <a:cs typeface="Times New Roman" panose="02020603050405020304" pitchFamily="18" charset="0"/>
            </a:endParaRPr>
          </a:p>
        </p:txBody>
      </p:sp>
      <p:grpSp>
        <p:nvGrpSpPr>
          <p:cNvPr id="6" name="组合 5">
            <a:extLst>
              <a:ext uri="{FF2B5EF4-FFF2-40B4-BE49-F238E27FC236}">
                <a16:creationId xmlns:a16="http://schemas.microsoft.com/office/drawing/2014/main" id="{329149DB-3EA6-429F-9C37-B344DE8D7D6A}"/>
              </a:ext>
            </a:extLst>
          </p:cNvPr>
          <p:cNvGrpSpPr/>
          <p:nvPr userDrawn="1"/>
        </p:nvGrpSpPr>
        <p:grpSpPr>
          <a:xfrm>
            <a:off x="656870" y="-18023"/>
            <a:ext cx="10910748" cy="848951"/>
            <a:chOff x="453665" y="-18023"/>
            <a:chExt cx="10910748" cy="848951"/>
          </a:xfrm>
        </p:grpSpPr>
        <p:grpSp>
          <p:nvGrpSpPr>
            <p:cNvPr id="10" name="组合 9">
              <a:extLst>
                <a:ext uri="{FF2B5EF4-FFF2-40B4-BE49-F238E27FC236}">
                  <a16:creationId xmlns:a16="http://schemas.microsoft.com/office/drawing/2014/main" id="{05E61F71-718F-4B45-9B20-BF66E73F5176}"/>
                </a:ext>
              </a:extLst>
            </p:cNvPr>
            <p:cNvGrpSpPr/>
            <p:nvPr userDrawn="1"/>
          </p:nvGrpSpPr>
          <p:grpSpPr>
            <a:xfrm>
              <a:off x="780628" y="-18023"/>
              <a:ext cx="9601198" cy="848951"/>
              <a:chOff x="819823" y="2"/>
              <a:chExt cx="11122517" cy="848951"/>
            </a:xfrm>
          </p:grpSpPr>
          <p:sp>
            <p:nvSpPr>
              <p:cNvPr id="1048745" name="椭圆 1048744"/>
              <p:cNvSpPr/>
              <p:nvPr/>
            </p:nvSpPr>
            <p:spPr>
              <a:xfrm>
                <a:off x="1174752" y="76200"/>
                <a:ext cx="1117599" cy="759883"/>
              </a:xfrm>
              <a:prstGeom prst="ellipse">
                <a:avLst/>
              </a:prstGeom>
              <a:solidFill>
                <a:srgbClr val="FFFFFF"/>
              </a:solidFill>
              <a:ln>
                <a:noFill/>
              </a:ln>
            </p:spPr>
            <p:txBody>
              <a:bodyPr vert="horz" wrap="none" lIns="70124" tIns="35063" rIns="70124" bIns="35063" anchor="ctr"/>
              <a:lstStyle>
                <a:lvl1pPr marL="0" indent="0" algn="l" rtl="0" eaLnBrk="1" fontAlgn="base" latinLnBrk="1" hangingPunct="1">
                  <a:lnSpc>
                    <a:spcPct val="100000"/>
                  </a:lnSpc>
                  <a:spcBef>
                    <a:spcPct val="0"/>
                  </a:spcBef>
                  <a:spcAft>
                    <a:spcPct val="0"/>
                  </a:spcAft>
                  <a:buFontTx/>
                  <a:buNone/>
                  <a:defRPr sz="1500" b="0" i="0" u="none" baseline="0">
                    <a:solidFill>
                      <a:schemeClr val="dk1"/>
                    </a:solidFill>
                    <a:latin typeface="Times New Roman" pitchFamily="18" charset="0"/>
                    <a:ea typeface="微软雅黑" pitchFamily="34" charset="-122"/>
                    <a:sym typeface="Arial" pitchFamily="34" charset="0"/>
                  </a:defRPr>
                </a:lvl1pPr>
                <a:lvl2pPr marL="388937" indent="0" algn="l" rtl="0" eaLnBrk="1" fontAlgn="base" latinLnBrk="1" hangingPunct="1">
                  <a:lnSpc>
                    <a:spcPct val="100000"/>
                  </a:lnSpc>
                  <a:spcBef>
                    <a:spcPct val="0"/>
                  </a:spcBef>
                  <a:spcAft>
                    <a:spcPct val="0"/>
                  </a:spcAft>
                  <a:buFontTx/>
                  <a:buNone/>
                  <a:defRPr sz="1500" b="0" i="0" u="none" baseline="0">
                    <a:solidFill>
                      <a:schemeClr val="dk1"/>
                    </a:solidFill>
                    <a:latin typeface="Times New Roman" pitchFamily="18" charset="0"/>
                    <a:ea typeface="微软雅黑" pitchFamily="34" charset="-122"/>
                    <a:sym typeface="Arial" pitchFamily="34" charset="0"/>
                  </a:defRPr>
                </a:lvl2pPr>
                <a:lvl3pPr marL="777875" indent="0" algn="l" rtl="0" eaLnBrk="1" fontAlgn="base" latinLnBrk="1" hangingPunct="1">
                  <a:lnSpc>
                    <a:spcPct val="100000"/>
                  </a:lnSpc>
                  <a:spcBef>
                    <a:spcPct val="0"/>
                  </a:spcBef>
                  <a:spcAft>
                    <a:spcPct val="0"/>
                  </a:spcAft>
                  <a:buFontTx/>
                  <a:buNone/>
                  <a:defRPr sz="1500" b="0" i="0" u="none" baseline="0">
                    <a:solidFill>
                      <a:schemeClr val="dk1"/>
                    </a:solidFill>
                    <a:latin typeface="Times New Roman" pitchFamily="18" charset="0"/>
                    <a:ea typeface="微软雅黑" pitchFamily="34" charset="-122"/>
                    <a:sym typeface="Arial" pitchFamily="34" charset="0"/>
                  </a:defRPr>
                </a:lvl3pPr>
                <a:lvl4pPr marL="1168400" indent="0" algn="l" rtl="0" eaLnBrk="1" fontAlgn="base" latinLnBrk="1" hangingPunct="1">
                  <a:lnSpc>
                    <a:spcPct val="100000"/>
                  </a:lnSpc>
                  <a:spcBef>
                    <a:spcPct val="0"/>
                  </a:spcBef>
                  <a:spcAft>
                    <a:spcPct val="0"/>
                  </a:spcAft>
                  <a:buFontTx/>
                  <a:buNone/>
                  <a:defRPr sz="1500" b="0" i="0" u="none" baseline="0">
                    <a:solidFill>
                      <a:schemeClr val="dk1"/>
                    </a:solidFill>
                    <a:latin typeface="Times New Roman" pitchFamily="18" charset="0"/>
                    <a:ea typeface="微软雅黑" pitchFamily="34" charset="-122"/>
                    <a:sym typeface="Arial" pitchFamily="34" charset="0"/>
                  </a:defRPr>
                </a:lvl4pPr>
                <a:lvl5pPr marL="1557337" indent="0" algn="l" rtl="0" eaLnBrk="1" fontAlgn="base" latinLnBrk="1" hangingPunct="1">
                  <a:lnSpc>
                    <a:spcPct val="100000"/>
                  </a:lnSpc>
                  <a:spcBef>
                    <a:spcPct val="0"/>
                  </a:spcBef>
                  <a:spcAft>
                    <a:spcPct val="0"/>
                  </a:spcAft>
                  <a:buFontTx/>
                  <a:buNone/>
                  <a:defRPr sz="1500" b="0" i="0" u="none" baseline="0">
                    <a:solidFill>
                      <a:schemeClr val="dk1"/>
                    </a:solidFill>
                    <a:latin typeface="Times New Roman" pitchFamily="18" charset="0"/>
                    <a:ea typeface="微软雅黑" pitchFamily="34" charset="-122"/>
                    <a:sym typeface="Arial" pitchFamily="34" charset="0"/>
                  </a:defRPr>
                </a:lvl5pPr>
              </a:lstStyle>
              <a:p>
                <a:pPr marL="0" marR="0" lvl="0" indent="0" algn="l" defTabSz="822960" rtl="0" eaLnBrk="1" fontAlgn="base" latinLnBrk="1" hangingPunct="1">
                  <a:lnSpc>
                    <a:spcPct val="100000"/>
                  </a:lnSpc>
                  <a:spcBef>
                    <a:spcPct val="0"/>
                  </a:spcBef>
                  <a:spcAft>
                    <a:spcPct val="0"/>
                  </a:spcAft>
                  <a:buClr>
                    <a:srgbClr val="000000"/>
                  </a:buClr>
                  <a:buSzTx/>
                  <a:buFont typeface="Times New Roman" pitchFamily="18" charset="0"/>
                  <a:buNone/>
                  <a:tabLst/>
                  <a:defRPr/>
                </a:pPr>
                <a:endParaRPr kumimoji="0" lang="zh-CN" altLang="en-US" sz="1350" b="0" i="0" u="none" strike="noStrike" kern="0" cap="none" spc="0" normalizeH="0" baseline="0" noProof="0">
                  <a:ln>
                    <a:noFill/>
                  </a:ln>
                  <a:solidFill>
                    <a:srgbClr val="000000"/>
                  </a:solidFill>
                  <a:effectLst/>
                  <a:uLnTx/>
                  <a:uFillTx/>
                  <a:latin typeface="Times New Roman" pitchFamily="18" charset="0"/>
                  <a:ea typeface="微软雅黑" pitchFamily="34" charset="-122"/>
                  <a:sym typeface="Arial" pitchFamily="34" charset="0"/>
                </a:endParaRPr>
              </a:p>
            </p:txBody>
          </p:sp>
          <p:sp>
            <p:nvSpPr>
              <p:cNvPr id="1048747" name="椭圆 1048746"/>
              <p:cNvSpPr/>
              <p:nvPr userDrawn="1"/>
            </p:nvSpPr>
            <p:spPr>
              <a:xfrm>
                <a:off x="10526186" y="2"/>
                <a:ext cx="973668" cy="759883"/>
              </a:xfrm>
              <a:prstGeom prst="ellipse">
                <a:avLst/>
              </a:prstGeom>
              <a:solidFill>
                <a:srgbClr val="FFFFFF"/>
              </a:solidFill>
              <a:ln>
                <a:noFill/>
              </a:ln>
            </p:spPr>
            <p:txBody>
              <a:bodyPr vert="horz" wrap="none" lIns="70124" tIns="35063" rIns="70124" bIns="35063" anchor="ctr"/>
              <a:lstStyle>
                <a:lvl1pPr marL="0" indent="0" algn="l" rtl="0" eaLnBrk="1" fontAlgn="base" latinLnBrk="1" hangingPunct="1">
                  <a:lnSpc>
                    <a:spcPct val="100000"/>
                  </a:lnSpc>
                  <a:spcBef>
                    <a:spcPct val="0"/>
                  </a:spcBef>
                  <a:spcAft>
                    <a:spcPct val="0"/>
                  </a:spcAft>
                  <a:buFontTx/>
                  <a:buNone/>
                  <a:defRPr sz="1500" b="0" i="0" u="none" baseline="0">
                    <a:solidFill>
                      <a:schemeClr val="dk1"/>
                    </a:solidFill>
                    <a:latin typeface="Times New Roman" pitchFamily="18" charset="0"/>
                    <a:ea typeface="微软雅黑" pitchFamily="34" charset="-122"/>
                    <a:sym typeface="Arial" pitchFamily="34" charset="0"/>
                  </a:defRPr>
                </a:lvl1pPr>
                <a:lvl2pPr marL="388937" indent="0" algn="l" rtl="0" eaLnBrk="1" fontAlgn="base" latinLnBrk="1" hangingPunct="1">
                  <a:lnSpc>
                    <a:spcPct val="100000"/>
                  </a:lnSpc>
                  <a:spcBef>
                    <a:spcPct val="0"/>
                  </a:spcBef>
                  <a:spcAft>
                    <a:spcPct val="0"/>
                  </a:spcAft>
                  <a:buFontTx/>
                  <a:buNone/>
                  <a:defRPr sz="1500" b="0" i="0" u="none" baseline="0">
                    <a:solidFill>
                      <a:schemeClr val="dk1"/>
                    </a:solidFill>
                    <a:latin typeface="Times New Roman" pitchFamily="18" charset="0"/>
                    <a:ea typeface="微软雅黑" pitchFamily="34" charset="-122"/>
                    <a:sym typeface="Arial" pitchFamily="34" charset="0"/>
                  </a:defRPr>
                </a:lvl2pPr>
                <a:lvl3pPr marL="777875" indent="0" algn="l" rtl="0" eaLnBrk="1" fontAlgn="base" latinLnBrk="1" hangingPunct="1">
                  <a:lnSpc>
                    <a:spcPct val="100000"/>
                  </a:lnSpc>
                  <a:spcBef>
                    <a:spcPct val="0"/>
                  </a:spcBef>
                  <a:spcAft>
                    <a:spcPct val="0"/>
                  </a:spcAft>
                  <a:buFontTx/>
                  <a:buNone/>
                  <a:defRPr sz="1500" b="0" i="0" u="none" baseline="0">
                    <a:solidFill>
                      <a:schemeClr val="dk1"/>
                    </a:solidFill>
                    <a:latin typeface="Times New Roman" pitchFamily="18" charset="0"/>
                    <a:ea typeface="微软雅黑" pitchFamily="34" charset="-122"/>
                    <a:sym typeface="Arial" pitchFamily="34" charset="0"/>
                  </a:defRPr>
                </a:lvl3pPr>
                <a:lvl4pPr marL="1168400" indent="0" algn="l" rtl="0" eaLnBrk="1" fontAlgn="base" latinLnBrk="1" hangingPunct="1">
                  <a:lnSpc>
                    <a:spcPct val="100000"/>
                  </a:lnSpc>
                  <a:spcBef>
                    <a:spcPct val="0"/>
                  </a:spcBef>
                  <a:spcAft>
                    <a:spcPct val="0"/>
                  </a:spcAft>
                  <a:buFontTx/>
                  <a:buNone/>
                  <a:defRPr sz="1500" b="0" i="0" u="none" baseline="0">
                    <a:solidFill>
                      <a:schemeClr val="dk1"/>
                    </a:solidFill>
                    <a:latin typeface="Times New Roman" pitchFamily="18" charset="0"/>
                    <a:ea typeface="微软雅黑" pitchFamily="34" charset="-122"/>
                    <a:sym typeface="Arial" pitchFamily="34" charset="0"/>
                  </a:defRPr>
                </a:lvl4pPr>
                <a:lvl5pPr marL="1557337" indent="0" algn="l" rtl="0" eaLnBrk="1" fontAlgn="base" latinLnBrk="1" hangingPunct="1">
                  <a:lnSpc>
                    <a:spcPct val="100000"/>
                  </a:lnSpc>
                  <a:spcBef>
                    <a:spcPct val="0"/>
                  </a:spcBef>
                  <a:spcAft>
                    <a:spcPct val="0"/>
                  </a:spcAft>
                  <a:buFontTx/>
                  <a:buNone/>
                  <a:defRPr sz="1500" b="0" i="0" u="none" baseline="0">
                    <a:solidFill>
                      <a:schemeClr val="dk1"/>
                    </a:solidFill>
                    <a:latin typeface="Times New Roman" pitchFamily="18" charset="0"/>
                    <a:ea typeface="微软雅黑" pitchFamily="34" charset="-122"/>
                    <a:sym typeface="Arial" pitchFamily="34" charset="0"/>
                  </a:defRPr>
                </a:lvl5pPr>
              </a:lstStyle>
              <a:p>
                <a:pPr marL="0" marR="0" lvl="0" indent="0" algn="l" defTabSz="822960" rtl="0" eaLnBrk="1" fontAlgn="base" latinLnBrk="1" hangingPunct="1">
                  <a:lnSpc>
                    <a:spcPct val="100000"/>
                  </a:lnSpc>
                  <a:spcBef>
                    <a:spcPct val="0"/>
                  </a:spcBef>
                  <a:spcAft>
                    <a:spcPct val="0"/>
                  </a:spcAft>
                  <a:buClr>
                    <a:srgbClr val="000000"/>
                  </a:buClr>
                  <a:buSzTx/>
                  <a:buFont typeface="Times New Roman" pitchFamily="18" charset="0"/>
                  <a:buNone/>
                  <a:tabLst/>
                  <a:defRPr/>
                </a:pPr>
                <a:endParaRPr kumimoji="0" lang="zh-CN" altLang="en-US" sz="1350" b="0" i="0" u="none" strike="noStrike" kern="0" cap="none" spc="0" normalizeH="0" baseline="0" noProof="0">
                  <a:ln>
                    <a:noFill/>
                  </a:ln>
                  <a:solidFill>
                    <a:srgbClr val="000000"/>
                  </a:solidFill>
                  <a:effectLst/>
                  <a:uLnTx/>
                  <a:uFillTx/>
                  <a:latin typeface="Times New Roman" pitchFamily="18" charset="0"/>
                  <a:ea typeface="微软雅黑" pitchFamily="34" charset="-122"/>
                  <a:sym typeface="Arial" pitchFamily="34" charset="0"/>
                </a:endParaRPr>
              </a:p>
            </p:txBody>
          </p:sp>
          <p:sp>
            <p:nvSpPr>
              <p:cNvPr id="4" name="矩形 3"/>
              <p:cNvSpPr/>
              <p:nvPr userDrawn="1"/>
            </p:nvSpPr>
            <p:spPr>
              <a:xfrm>
                <a:off x="1130875" y="68346"/>
                <a:ext cx="10057925" cy="7535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base" latinLnBrk="1" hangingPunct="1">
                  <a:lnSpc>
                    <a:spcPct val="100000"/>
                  </a:lnSpc>
                  <a:spcBef>
                    <a:spcPct val="0"/>
                  </a:spcBef>
                  <a:spcAft>
                    <a:spcPct val="0"/>
                  </a:spcAft>
                  <a:buClrTx/>
                  <a:buSzTx/>
                  <a:buFontTx/>
                  <a:buNone/>
                  <a:tabLst/>
                  <a:defRPr/>
                </a:pPr>
                <a:endParaRPr kumimoji="0" lang="zh-CN" altLang="en-US" sz="171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mn-cs"/>
                  <a:sym typeface="Arial" pitchFamily="34" charset="0"/>
                </a:endParaRPr>
              </a:p>
            </p:txBody>
          </p:sp>
          <p:sp>
            <p:nvSpPr>
              <p:cNvPr id="5" name="椭圆 4"/>
              <p:cNvSpPr/>
              <p:nvPr userDrawn="1"/>
            </p:nvSpPr>
            <p:spPr>
              <a:xfrm>
                <a:off x="819823" y="38099"/>
                <a:ext cx="1239809" cy="810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base" latinLnBrk="1" hangingPunct="1">
                  <a:lnSpc>
                    <a:spcPct val="100000"/>
                  </a:lnSpc>
                  <a:spcBef>
                    <a:spcPct val="0"/>
                  </a:spcBef>
                  <a:spcAft>
                    <a:spcPct val="0"/>
                  </a:spcAft>
                  <a:buClrTx/>
                  <a:buSzTx/>
                  <a:buFontTx/>
                  <a:buNone/>
                  <a:tabLst/>
                  <a:defRPr/>
                </a:pPr>
                <a:endParaRPr kumimoji="0" lang="zh-CN" altLang="en-US" sz="171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sym typeface="Arial" pitchFamily="34" charset="0"/>
                </a:endParaRPr>
              </a:p>
            </p:txBody>
          </p:sp>
          <p:sp>
            <p:nvSpPr>
              <p:cNvPr id="13" name="椭圆 12"/>
              <p:cNvSpPr/>
              <p:nvPr userDrawn="1"/>
            </p:nvSpPr>
            <p:spPr>
              <a:xfrm>
                <a:off x="10613935" y="68346"/>
                <a:ext cx="1328405" cy="753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base" latinLnBrk="1" hangingPunct="1">
                  <a:lnSpc>
                    <a:spcPct val="100000"/>
                  </a:lnSpc>
                  <a:spcBef>
                    <a:spcPct val="0"/>
                  </a:spcBef>
                  <a:spcAft>
                    <a:spcPct val="0"/>
                  </a:spcAft>
                  <a:buClrTx/>
                  <a:buSzTx/>
                  <a:buFontTx/>
                  <a:buNone/>
                  <a:tabLst/>
                  <a:defRPr/>
                </a:pPr>
                <a:endParaRPr kumimoji="0" lang="zh-CN" altLang="en-US" sz="171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sym typeface="Arial" pitchFamily="34" charset="0"/>
                </a:endParaRPr>
              </a:p>
            </p:txBody>
          </p:sp>
        </p:grpSp>
        <p:pic>
          <p:nvPicPr>
            <p:cNvPr id="2" name="图片 1"/>
            <p:cNvPicPr>
              <a:picLocks noChangeAspect="1"/>
            </p:cNvPicPr>
            <p:nvPr/>
          </p:nvPicPr>
          <p:blipFill>
            <a:blip r:embed="rId16"/>
            <a:stretch>
              <a:fillRect/>
            </a:stretch>
          </p:blipFill>
          <p:spPr>
            <a:xfrm>
              <a:off x="453665" y="47853"/>
              <a:ext cx="1035405" cy="756000"/>
            </a:xfrm>
            <a:prstGeom prst="rect">
              <a:avLst/>
            </a:prstGeom>
          </p:spPr>
        </p:pic>
        <p:pic>
          <p:nvPicPr>
            <p:cNvPr id="14" name="图片 13">
              <a:extLst>
                <a:ext uri="{FF2B5EF4-FFF2-40B4-BE49-F238E27FC236}">
                  <a16:creationId xmlns:a16="http://schemas.microsoft.com/office/drawing/2014/main" id="{F580C39A-9469-4635-BBE3-A49FDEE15E1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724579" y="20074"/>
              <a:ext cx="1639834" cy="768790"/>
            </a:xfrm>
            <a:prstGeom prst="rect">
              <a:avLst/>
            </a:prstGeom>
          </p:spPr>
        </p:pic>
      </p:grpSp>
    </p:spTree>
    <p:extLst>
      <p:ext uri="{BB962C8B-B14F-4D97-AF65-F5344CB8AC3E}">
        <p14:creationId xmlns:p14="http://schemas.microsoft.com/office/powerpoint/2010/main" val="402688446"/>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 id="2147483766" r:id="rId13"/>
    <p:sldLayoutId id="2147483767" r:id="rId14"/>
  </p:sldLayoutIdLst>
  <p:hf dt="0"/>
  <p:txStyles>
    <p:titleStyle>
      <a:lvl1pPr algn="r" defTabSz="350045" rtl="0" eaLnBrk="0" fontAlgn="base" hangingPunct="0">
        <a:spcBef>
          <a:spcPct val="0"/>
        </a:spcBef>
        <a:spcAft>
          <a:spcPct val="0"/>
        </a:spcAft>
        <a:buClr>
          <a:srgbClr val="000000"/>
        </a:buClr>
        <a:buSzPct val="100000"/>
        <a:buFont typeface="Times New Roman" panose="02020603050405020304" pitchFamily="18" charset="0"/>
        <a:defRPr sz="2430" b="1" kern="1200">
          <a:solidFill>
            <a:srgbClr val="FFFFFF"/>
          </a:solidFill>
          <a:latin typeface="+mj-lt"/>
          <a:ea typeface="+mj-ea"/>
          <a:cs typeface="+mj-cs"/>
        </a:defRPr>
      </a:lvl1pPr>
      <a:lvl2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2pPr>
      <a:lvl3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3pPr>
      <a:lvl4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4pPr>
      <a:lvl5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5pPr>
      <a:lvl6pPr marL="1928422"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6pPr>
      <a:lvl7pPr marL="2279044"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7pPr>
      <a:lvl8pPr marL="2629666"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8pPr>
      <a:lvl9pPr marL="2980288"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9pPr>
    </p:titleStyle>
    <p:bodyStyle>
      <a:lvl1pPr marL="262890" indent="-262890" algn="l" defTabSz="350045" rtl="0" eaLnBrk="0" fontAlgn="base" hangingPunct="0">
        <a:spcBef>
          <a:spcPts val="462"/>
        </a:spcBef>
        <a:spcAft>
          <a:spcPct val="0"/>
        </a:spcAft>
        <a:buClr>
          <a:srgbClr val="000000"/>
        </a:buClr>
        <a:buSzPct val="100000"/>
        <a:buFont typeface="Times New Roman" panose="02020603050405020304" pitchFamily="18" charset="0"/>
        <a:defRPr sz="1800" b="1" kern="1200">
          <a:solidFill>
            <a:srgbClr val="000000"/>
          </a:solidFill>
          <a:latin typeface="+mn-lt"/>
          <a:ea typeface="+mn-ea"/>
          <a:cs typeface="+mn-cs"/>
        </a:defRPr>
      </a:lvl1pPr>
      <a:lvl2pPr marL="568643" indent="-218600" algn="l" defTabSz="350045" rtl="0" eaLnBrk="0" fontAlgn="base" hangingPunct="0">
        <a:spcBef>
          <a:spcPts val="405"/>
        </a:spcBef>
        <a:spcAft>
          <a:spcPct val="0"/>
        </a:spcAft>
        <a:buClr>
          <a:srgbClr val="000000"/>
        </a:buClr>
        <a:buSzPct val="100000"/>
        <a:buFont typeface="Times New Roman" panose="02020603050405020304" pitchFamily="18" charset="0"/>
        <a:defRPr kern="1200">
          <a:solidFill>
            <a:srgbClr val="00338F"/>
          </a:solidFill>
          <a:latin typeface="+mn-lt"/>
          <a:ea typeface="+mn-ea"/>
          <a:cs typeface="+mn-cs"/>
        </a:defRPr>
      </a:lvl2pPr>
      <a:lvl3pPr marL="875825" indent="-174308" algn="l" defTabSz="350045" rtl="0" eaLnBrk="0" fontAlgn="base" hangingPunct="0">
        <a:spcBef>
          <a:spcPts val="360"/>
        </a:spcBef>
        <a:spcAft>
          <a:spcPct val="0"/>
        </a:spcAft>
        <a:buClr>
          <a:srgbClr val="000000"/>
        </a:buClr>
        <a:buSzPct val="100000"/>
        <a:buFont typeface="Times New Roman" panose="02020603050405020304" pitchFamily="18" charset="0"/>
        <a:defRPr sz="1440" kern="1200">
          <a:solidFill>
            <a:srgbClr val="00338F"/>
          </a:solidFill>
          <a:latin typeface="+mn-lt"/>
          <a:ea typeface="+mn-ea"/>
          <a:cs typeface="+mn-cs"/>
        </a:defRPr>
      </a:lvl3pPr>
      <a:lvl4pPr marL="1225868" indent="-174308" algn="l" defTabSz="350045" rtl="0" eaLnBrk="0" fontAlgn="base" hangingPunct="0">
        <a:spcBef>
          <a:spcPts val="383"/>
        </a:spcBef>
        <a:spcAft>
          <a:spcPct val="0"/>
        </a:spcAft>
        <a:buClr>
          <a:srgbClr val="000000"/>
        </a:buClr>
        <a:buSzPct val="100000"/>
        <a:buFont typeface="Times New Roman" panose="02020603050405020304" pitchFamily="18" charset="0"/>
        <a:defRPr sz="1530" i="1" kern="1200">
          <a:solidFill>
            <a:srgbClr val="00338F"/>
          </a:solidFill>
          <a:latin typeface="+mn-lt"/>
          <a:ea typeface="+mn-ea"/>
          <a:cs typeface="+mn-cs"/>
        </a:defRPr>
      </a:lvl4pPr>
      <a:lvl5pPr marL="1577340" indent="-174308" algn="l" defTabSz="350045" rtl="0" eaLnBrk="0" fontAlgn="base" hangingPunct="0">
        <a:spcBef>
          <a:spcPts val="304"/>
        </a:spcBef>
        <a:spcAft>
          <a:spcPct val="0"/>
        </a:spcAft>
        <a:buClr>
          <a:srgbClr val="000000"/>
        </a:buClr>
        <a:buSzPct val="100000"/>
        <a:buFont typeface="Times New Roman" panose="02020603050405020304" pitchFamily="18" charset="0"/>
        <a:defRPr sz="1260" kern="1200">
          <a:solidFill>
            <a:srgbClr val="00338F"/>
          </a:solidFill>
          <a:latin typeface="+mn-lt"/>
          <a:ea typeface="+mn-ea"/>
          <a:cs typeface="+mn-cs"/>
        </a:defRPr>
      </a:lvl5pPr>
      <a:lvl6pPr marL="1928422"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6pPr>
      <a:lvl7pPr marL="2279044"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7pPr>
      <a:lvl8pPr marL="2629666"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8pPr>
      <a:lvl9pPr marL="2980288"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701244" rtl="0" eaLnBrk="1" latinLnBrk="0" hangingPunct="1">
        <a:defRPr sz="1350" kern="1200">
          <a:solidFill>
            <a:schemeClr val="tx1"/>
          </a:solidFill>
          <a:latin typeface="+mn-lt"/>
          <a:ea typeface="+mn-ea"/>
          <a:cs typeface="+mn-cs"/>
        </a:defRPr>
      </a:lvl1pPr>
      <a:lvl2pPr marL="350622" algn="l" defTabSz="701244" rtl="0" eaLnBrk="1" latinLnBrk="0" hangingPunct="1">
        <a:defRPr sz="1350" kern="1200">
          <a:solidFill>
            <a:schemeClr val="tx1"/>
          </a:solidFill>
          <a:latin typeface="+mn-lt"/>
          <a:ea typeface="+mn-ea"/>
          <a:cs typeface="+mn-cs"/>
        </a:defRPr>
      </a:lvl2pPr>
      <a:lvl3pPr marL="701244" algn="l" defTabSz="701244" rtl="0" eaLnBrk="1" latinLnBrk="0" hangingPunct="1">
        <a:defRPr sz="1350" kern="1200">
          <a:solidFill>
            <a:schemeClr val="tx1"/>
          </a:solidFill>
          <a:latin typeface="+mn-lt"/>
          <a:ea typeface="+mn-ea"/>
          <a:cs typeface="+mn-cs"/>
        </a:defRPr>
      </a:lvl3pPr>
      <a:lvl4pPr marL="1051866" algn="l" defTabSz="701244" rtl="0" eaLnBrk="1" latinLnBrk="0" hangingPunct="1">
        <a:defRPr sz="1350" kern="1200">
          <a:solidFill>
            <a:schemeClr val="tx1"/>
          </a:solidFill>
          <a:latin typeface="+mn-lt"/>
          <a:ea typeface="+mn-ea"/>
          <a:cs typeface="+mn-cs"/>
        </a:defRPr>
      </a:lvl4pPr>
      <a:lvl5pPr marL="1402488" algn="l" defTabSz="701244" rtl="0" eaLnBrk="1" latinLnBrk="0" hangingPunct="1">
        <a:defRPr sz="1350" kern="1200">
          <a:solidFill>
            <a:schemeClr val="tx1"/>
          </a:solidFill>
          <a:latin typeface="+mn-lt"/>
          <a:ea typeface="+mn-ea"/>
          <a:cs typeface="+mn-cs"/>
        </a:defRPr>
      </a:lvl5pPr>
      <a:lvl6pPr marL="1753111" algn="l" defTabSz="701244" rtl="0" eaLnBrk="1" latinLnBrk="0" hangingPunct="1">
        <a:defRPr sz="1350" kern="1200">
          <a:solidFill>
            <a:schemeClr val="tx1"/>
          </a:solidFill>
          <a:latin typeface="+mn-lt"/>
          <a:ea typeface="+mn-ea"/>
          <a:cs typeface="+mn-cs"/>
        </a:defRPr>
      </a:lvl6pPr>
      <a:lvl7pPr marL="2103733" algn="l" defTabSz="701244" rtl="0" eaLnBrk="1" latinLnBrk="0" hangingPunct="1">
        <a:defRPr sz="1350" kern="1200">
          <a:solidFill>
            <a:schemeClr val="tx1"/>
          </a:solidFill>
          <a:latin typeface="+mn-lt"/>
          <a:ea typeface="+mn-ea"/>
          <a:cs typeface="+mn-cs"/>
        </a:defRPr>
      </a:lvl7pPr>
      <a:lvl8pPr marL="2454355" algn="l" defTabSz="701244" rtl="0" eaLnBrk="1" latinLnBrk="0" hangingPunct="1">
        <a:defRPr sz="1350" kern="1200">
          <a:solidFill>
            <a:schemeClr val="tx1"/>
          </a:solidFill>
          <a:latin typeface="+mn-lt"/>
          <a:ea typeface="+mn-ea"/>
          <a:cs typeface="+mn-cs"/>
        </a:defRPr>
      </a:lvl8pPr>
      <a:lvl9pPr marL="2804977" algn="l" defTabSz="701244"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矩形 2"/>
          <p:cNvSpPr/>
          <p:nvPr/>
        </p:nvSpPr>
        <p:spPr>
          <a:xfrm>
            <a:off x="5921343" y="6488668"/>
            <a:ext cx="513282" cy="253916"/>
          </a:xfrm>
          <a:prstGeom prst="rect">
            <a:avLst/>
          </a:prstGeom>
        </p:spPr>
        <p:txBody>
          <a:bodyPr wrap="none">
            <a:spAutoFit/>
          </a:bodyPr>
          <a:lstStyle/>
          <a:p>
            <a:pPr algn="r" defTabSz="822960">
              <a:tabLst>
                <a:tab pos="350043" algn="l"/>
              </a:tabLst>
            </a:pPr>
            <a:fld id="{566ABCEB-ACFC-4714-9973-3DA970169C29}" type="slidenum">
              <a:rPr lang="zh-CN" altLang="zh-CN" sz="1050" b="1" kern="0" smtClean="0">
                <a:solidFill>
                  <a:srgbClr val="FFFFFF"/>
                </a:solidFill>
                <a:latin typeface="Times New Roman" panose="02020603050405020304" pitchFamily="18" charset="0"/>
                <a:ea typeface="Segoe UI" pitchFamily="34" charset="0"/>
                <a:cs typeface="Times New Roman" panose="02020603050405020304" pitchFamily="18" charset="0"/>
              </a:rPr>
              <a:pPr algn="r" defTabSz="822960">
                <a:tabLst>
                  <a:tab pos="350043" algn="l"/>
                </a:tabLst>
              </a:pPr>
              <a:t>‹#›</a:t>
            </a:fld>
            <a:r>
              <a:rPr lang="en-US" altLang="zh-CN" sz="1050" b="1" kern="0">
                <a:solidFill>
                  <a:srgbClr val="FFFFFF"/>
                </a:solidFill>
                <a:latin typeface="Times New Roman" panose="02020603050405020304" pitchFamily="18" charset="0"/>
                <a:ea typeface="Segoe UI" pitchFamily="34" charset="0"/>
                <a:cs typeface="Times New Roman" panose="02020603050405020304" pitchFamily="18" charset="0"/>
              </a:rPr>
              <a:t>/28</a:t>
            </a:r>
            <a:endParaRPr lang="zh-CN" altLang="zh-CN" sz="1050" b="1" kern="0">
              <a:solidFill>
                <a:srgbClr val="FFFFFF"/>
              </a:solidFill>
              <a:latin typeface="Times New Roman" panose="02020603050405020304" pitchFamily="18" charset="0"/>
              <a:ea typeface="Segoe UI" pitchFamily="34" charset="0"/>
              <a:cs typeface="Times New Roman" panose="02020603050405020304" pitchFamily="18" charset="0"/>
            </a:endParaRPr>
          </a:p>
        </p:txBody>
      </p:sp>
      <p:pic>
        <p:nvPicPr>
          <p:cNvPr id="4" name="图片 3">
            <a:extLst>
              <a:ext uri="{FF2B5EF4-FFF2-40B4-BE49-F238E27FC236}">
                <a16:creationId xmlns:a16="http://schemas.microsoft.com/office/drawing/2014/main" id="{E592AA0D-0DB4-405B-89D0-754A12F16BE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517" y="1200150"/>
            <a:ext cx="12169609" cy="4451350"/>
          </a:xfrm>
          <a:prstGeom prst="rect">
            <a:avLst/>
          </a:prstGeom>
        </p:spPr>
      </p:pic>
    </p:spTree>
    <p:extLst>
      <p:ext uri="{BB962C8B-B14F-4D97-AF65-F5344CB8AC3E}">
        <p14:creationId xmlns:p14="http://schemas.microsoft.com/office/powerpoint/2010/main" val="1612789565"/>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hf dt="0"/>
  <p:txStyles>
    <p:titleStyle>
      <a:lvl1pPr algn="r" defTabSz="350045" rtl="0" eaLnBrk="0" fontAlgn="base" hangingPunct="0">
        <a:spcBef>
          <a:spcPct val="0"/>
        </a:spcBef>
        <a:spcAft>
          <a:spcPct val="0"/>
        </a:spcAft>
        <a:buClr>
          <a:srgbClr val="000000"/>
        </a:buClr>
        <a:buSzPct val="100000"/>
        <a:buFont typeface="Times New Roman" panose="02020603050405020304" pitchFamily="18" charset="0"/>
        <a:defRPr sz="2430" b="1" kern="1200">
          <a:solidFill>
            <a:srgbClr val="FFFFFF"/>
          </a:solidFill>
          <a:latin typeface="+mj-lt"/>
          <a:ea typeface="+mj-ea"/>
          <a:cs typeface="+mj-cs"/>
        </a:defRPr>
      </a:lvl1pPr>
      <a:lvl2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2pPr>
      <a:lvl3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3pPr>
      <a:lvl4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4pPr>
      <a:lvl5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5pPr>
      <a:lvl6pPr marL="1928422"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6pPr>
      <a:lvl7pPr marL="2279044"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7pPr>
      <a:lvl8pPr marL="2629666"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8pPr>
      <a:lvl9pPr marL="2980288"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9pPr>
    </p:titleStyle>
    <p:bodyStyle>
      <a:lvl1pPr marL="262890" indent="-262890" algn="l" defTabSz="350045" rtl="0" eaLnBrk="0" fontAlgn="base" hangingPunct="0">
        <a:spcBef>
          <a:spcPts val="462"/>
        </a:spcBef>
        <a:spcAft>
          <a:spcPct val="0"/>
        </a:spcAft>
        <a:buClr>
          <a:srgbClr val="000000"/>
        </a:buClr>
        <a:buSzPct val="100000"/>
        <a:buFont typeface="Times New Roman" panose="02020603050405020304" pitchFamily="18" charset="0"/>
        <a:defRPr sz="1800" b="1" kern="1200">
          <a:solidFill>
            <a:srgbClr val="000000"/>
          </a:solidFill>
          <a:latin typeface="+mn-lt"/>
          <a:ea typeface="+mn-ea"/>
          <a:cs typeface="+mn-cs"/>
        </a:defRPr>
      </a:lvl1pPr>
      <a:lvl2pPr marL="568643" indent="-218600" algn="l" defTabSz="350045" rtl="0" eaLnBrk="0" fontAlgn="base" hangingPunct="0">
        <a:spcBef>
          <a:spcPts val="405"/>
        </a:spcBef>
        <a:spcAft>
          <a:spcPct val="0"/>
        </a:spcAft>
        <a:buClr>
          <a:srgbClr val="000000"/>
        </a:buClr>
        <a:buSzPct val="100000"/>
        <a:buFont typeface="Times New Roman" panose="02020603050405020304" pitchFamily="18" charset="0"/>
        <a:defRPr kern="1200">
          <a:solidFill>
            <a:srgbClr val="00338F"/>
          </a:solidFill>
          <a:latin typeface="+mn-lt"/>
          <a:ea typeface="+mn-ea"/>
          <a:cs typeface="+mn-cs"/>
        </a:defRPr>
      </a:lvl2pPr>
      <a:lvl3pPr marL="875825" indent="-174308" algn="l" defTabSz="350045" rtl="0" eaLnBrk="0" fontAlgn="base" hangingPunct="0">
        <a:spcBef>
          <a:spcPts val="360"/>
        </a:spcBef>
        <a:spcAft>
          <a:spcPct val="0"/>
        </a:spcAft>
        <a:buClr>
          <a:srgbClr val="000000"/>
        </a:buClr>
        <a:buSzPct val="100000"/>
        <a:buFont typeface="Times New Roman" panose="02020603050405020304" pitchFamily="18" charset="0"/>
        <a:defRPr sz="1440" kern="1200">
          <a:solidFill>
            <a:srgbClr val="00338F"/>
          </a:solidFill>
          <a:latin typeface="+mn-lt"/>
          <a:ea typeface="+mn-ea"/>
          <a:cs typeface="+mn-cs"/>
        </a:defRPr>
      </a:lvl3pPr>
      <a:lvl4pPr marL="1225868" indent="-174308" algn="l" defTabSz="350045" rtl="0" eaLnBrk="0" fontAlgn="base" hangingPunct="0">
        <a:spcBef>
          <a:spcPts val="383"/>
        </a:spcBef>
        <a:spcAft>
          <a:spcPct val="0"/>
        </a:spcAft>
        <a:buClr>
          <a:srgbClr val="000000"/>
        </a:buClr>
        <a:buSzPct val="100000"/>
        <a:buFont typeface="Times New Roman" panose="02020603050405020304" pitchFamily="18" charset="0"/>
        <a:defRPr sz="1530" i="1" kern="1200">
          <a:solidFill>
            <a:srgbClr val="00338F"/>
          </a:solidFill>
          <a:latin typeface="+mn-lt"/>
          <a:ea typeface="+mn-ea"/>
          <a:cs typeface="+mn-cs"/>
        </a:defRPr>
      </a:lvl4pPr>
      <a:lvl5pPr marL="1577340" indent="-174308" algn="l" defTabSz="350045" rtl="0" eaLnBrk="0" fontAlgn="base" hangingPunct="0">
        <a:spcBef>
          <a:spcPts val="304"/>
        </a:spcBef>
        <a:spcAft>
          <a:spcPct val="0"/>
        </a:spcAft>
        <a:buClr>
          <a:srgbClr val="000000"/>
        </a:buClr>
        <a:buSzPct val="100000"/>
        <a:buFont typeface="Times New Roman" panose="02020603050405020304" pitchFamily="18" charset="0"/>
        <a:defRPr sz="1260" kern="1200">
          <a:solidFill>
            <a:srgbClr val="00338F"/>
          </a:solidFill>
          <a:latin typeface="+mn-lt"/>
          <a:ea typeface="+mn-ea"/>
          <a:cs typeface="+mn-cs"/>
        </a:defRPr>
      </a:lvl5pPr>
      <a:lvl6pPr marL="1928422"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6pPr>
      <a:lvl7pPr marL="2279044"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7pPr>
      <a:lvl8pPr marL="2629666"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8pPr>
      <a:lvl9pPr marL="2980288"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701244" rtl="0" eaLnBrk="1" latinLnBrk="0" hangingPunct="1">
        <a:defRPr sz="1350" kern="1200">
          <a:solidFill>
            <a:schemeClr val="tx1"/>
          </a:solidFill>
          <a:latin typeface="+mn-lt"/>
          <a:ea typeface="+mn-ea"/>
          <a:cs typeface="+mn-cs"/>
        </a:defRPr>
      </a:lvl1pPr>
      <a:lvl2pPr marL="350622" algn="l" defTabSz="701244" rtl="0" eaLnBrk="1" latinLnBrk="0" hangingPunct="1">
        <a:defRPr sz="1350" kern="1200">
          <a:solidFill>
            <a:schemeClr val="tx1"/>
          </a:solidFill>
          <a:latin typeface="+mn-lt"/>
          <a:ea typeface="+mn-ea"/>
          <a:cs typeface="+mn-cs"/>
        </a:defRPr>
      </a:lvl2pPr>
      <a:lvl3pPr marL="701244" algn="l" defTabSz="701244" rtl="0" eaLnBrk="1" latinLnBrk="0" hangingPunct="1">
        <a:defRPr sz="1350" kern="1200">
          <a:solidFill>
            <a:schemeClr val="tx1"/>
          </a:solidFill>
          <a:latin typeface="+mn-lt"/>
          <a:ea typeface="+mn-ea"/>
          <a:cs typeface="+mn-cs"/>
        </a:defRPr>
      </a:lvl3pPr>
      <a:lvl4pPr marL="1051866" algn="l" defTabSz="701244" rtl="0" eaLnBrk="1" latinLnBrk="0" hangingPunct="1">
        <a:defRPr sz="1350" kern="1200">
          <a:solidFill>
            <a:schemeClr val="tx1"/>
          </a:solidFill>
          <a:latin typeface="+mn-lt"/>
          <a:ea typeface="+mn-ea"/>
          <a:cs typeface="+mn-cs"/>
        </a:defRPr>
      </a:lvl4pPr>
      <a:lvl5pPr marL="1402488" algn="l" defTabSz="701244" rtl="0" eaLnBrk="1" latinLnBrk="0" hangingPunct="1">
        <a:defRPr sz="1350" kern="1200">
          <a:solidFill>
            <a:schemeClr val="tx1"/>
          </a:solidFill>
          <a:latin typeface="+mn-lt"/>
          <a:ea typeface="+mn-ea"/>
          <a:cs typeface="+mn-cs"/>
        </a:defRPr>
      </a:lvl5pPr>
      <a:lvl6pPr marL="1753111" algn="l" defTabSz="701244" rtl="0" eaLnBrk="1" latinLnBrk="0" hangingPunct="1">
        <a:defRPr sz="1350" kern="1200">
          <a:solidFill>
            <a:schemeClr val="tx1"/>
          </a:solidFill>
          <a:latin typeface="+mn-lt"/>
          <a:ea typeface="+mn-ea"/>
          <a:cs typeface="+mn-cs"/>
        </a:defRPr>
      </a:lvl6pPr>
      <a:lvl7pPr marL="2103733" algn="l" defTabSz="701244" rtl="0" eaLnBrk="1" latinLnBrk="0" hangingPunct="1">
        <a:defRPr sz="1350" kern="1200">
          <a:solidFill>
            <a:schemeClr val="tx1"/>
          </a:solidFill>
          <a:latin typeface="+mn-lt"/>
          <a:ea typeface="+mn-ea"/>
          <a:cs typeface="+mn-cs"/>
        </a:defRPr>
      </a:lvl7pPr>
      <a:lvl8pPr marL="2454355" algn="l" defTabSz="701244" rtl="0" eaLnBrk="1" latinLnBrk="0" hangingPunct="1">
        <a:defRPr sz="1350" kern="1200">
          <a:solidFill>
            <a:schemeClr val="tx1"/>
          </a:solidFill>
          <a:latin typeface="+mn-lt"/>
          <a:ea typeface="+mn-ea"/>
          <a:cs typeface="+mn-cs"/>
        </a:defRPr>
      </a:lvl8pPr>
      <a:lvl9pPr marL="2804977" algn="l" defTabSz="70124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18.xml"/><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66.tmp"/><Relationship Id="rId1" Type="http://schemas.openxmlformats.org/officeDocument/2006/relationships/slideLayout" Target="../slideLayouts/slideLayout18.xml"/><Relationship Id="rId5" Type="http://schemas.openxmlformats.org/officeDocument/2006/relationships/image" Target="../media/image69.tmp"/><Relationship Id="rId4" Type="http://schemas.openxmlformats.org/officeDocument/2006/relationships/image" Target="../media/image68.tm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a:spLocks noChangeArrowheads="1"/>
          </p:cNvSpPr>
          <p:nvPr/>
        </p:nvSpPr>
        <p:spPr bwMode="auto">
          <a:xfrm>
            <a:off x="690880" y="2498871"/>
            <a:ext cx="105758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4800" dirty="0"/>
              <a:t>CSNS-II</a:t>
            </a:r>
            <a:r>
              <a:rPr lang="zh-CN" altLang="en-US" sz="4800" dirty="0"/>
              <a:t>加速器低温系统研制进展及</a:t>
            </a:r>
            <a:endParaRPr lang="en-US" altLang="zh-CN" sz="4800" dirty="0"/>
          </a:p>
          <a:p>
            <a:pPr algn="ctr"/>
            <a:r>
              <a:rPr lang="zh-CN" altLang="en-US" sz="4800" dirty="0"/>
              <a:t>南方光源测试平台低温系统运行总结</a:t>
            </a:r>
            <a:endParaRPr lang="zh-CN" altLang="en-US" sz="4800" dirty="0">
              <a:solidFill>
                <a:srgbClr val="FFFF00"/>
              </a:solidFill>
              <a:latin typeface="微软雅黑" panose="020B0503020204020204" pitchFamily="34" charset="-122"/>
              <a:ea typeface="微软雅黑" panose="020B0503020204020204" pitchFamily="34" charset="-122"/>
            </a:endParaRPr>
          </a:p>
        </p:txBody>
      </p:sp>
      <p:sp>
        <p:nvSpPr>
          <p:cNvPr id="6" name="副标题 2">
            <a:extLst>
              <a:ext uri="{FF2B5EF4-FFF2-40B4-BE49-F238E27FC236}">
                <a16:creationId xmlns:a16="http://schemas.microsoft.com/office/drawing/2014/main" id="{289A75BE-A313-4F9B-9B42-04F86398B15F}"/>
              </a:ext>
            </a:extLst>
          </p:cNvPr>
          <p:cNvSpPr txBox="1">
            <a:spLocks/>
          </p:cNvSpPr>
          <p:nvPr/>
        </p:nvSpPr>
        <p:spPr>
          <a:xfrm>
            <a:off x="690880" y="4843244"/>
            <a:ext cx="5611949" cy="1758942"/>
          </a:xfrm>
          <a:prstGeom prst="rect">
            <a:avLst/>
          </a:prstGeom>
        </p:spPr>
        <p:txBody>
          <a:bodyPr>
            <a:noAutofit/>
          </a:bodyPr>
          <a:lstStyle>
            <a:lvl1pPr marL="262890" indent="-262890" algn="l" defTabSz="350045" rtl="0" eaLnBrk="0" fontAlgn="base" hangingPunct="0">
              <a:spcBef>
                <a:spcPts val="462"/>
              </a:spcBef>
              <a:spcAft>
                <a:spcPct val="0"/>
              </a:spcAft>
              <a:buClr>
                <a:srgbClr val="000000"/>
              </a:buClr>
              <a:buSzPct val="100000"/>
              <a:buFont typeface="Times New Roman" panose="02020603050405020304" pitchFamily="18" charset="0"/>
              <a:defRPr sz="1800" b="1" kern="1200">
                <a:solidFill>
                  <a:srgbClr val="000000"/>
                </a:solidFill>
                <a:latin typeface="+mn-lt"/>
                <a:ea typeface="+mn-ea"/>
                <a:cs typeface="+mn-cs"/>
              </a:defRPr>
            </a:lvl1pPr>
            <a:lvl2pPr marL="568643" indent="-218600" algn="l" defTabSz="350045" rtl="0" eaLnBrk="0" fontAlgn="base" hangingPunct="0">
              <a:spcBef>
                <a:spcPts val="405"/>
              </a:spcBef>
              <a:spcAft>
                <a:spcPct val="0"/>
              </a:spcAft>
              <a:buClr>
                <a:srgbClr val="000000"/>
              </a:buClr>
              <a:buSzPct val="100000"/>
              <a:buFont typeface="Times New Roman" panose="02020603050405020304" pitchFamily="18" charset="0"/>
              <a:defRPr kern="1200">
                <a:solidFill>
                  <a:srgbClr val="00338F"/>
                </a:solidFill>
                <a:latin typeface="+mn-lt"/>
                <a:ea typeface="+mn-ea"/>
                <a:cs typeface="+mn-cs"/>
              </a:defRPr>
            </a:lvl2pPr>
            <a:lvl3pPr marL="875825" indent="-174308" algn="l" defTabSz="350045" rtl="0" eaLnBrk="0" fontAlgn="base" hangingPunct="0">
              <a:spcBef>
                <a:spcPts val="360"/>
              </a:spcBef>
              <a:spcAft>
                <a:spcPct val="0"/>
              </a:spcAft>
              <a:buClr>
                <a:srgbClr val="000000"/>
              </a:buClr>
              <a:buSzPct val="100000"/>
              <a:buFont typeface="Times New Roman" panose="02020603050405020304" pitchFamily="18" charset="0"/>
              <a:defRPr sz="1440" kern="1200">
                <a:solidFill>
                  <a:srgbClr val="00338F"/>
                </a:solidFill>
                <a:latin typeface="+mn-lt"/>
                <a:ea typeface="+mn-ea"/>
                <a:cs typeface="+mn-cs"/>
              </a:defRPr>
            </a:lvl3pPr>
            <a:lvl4pPr marL="1225868" indent="-174308" algn="l" defTabSz="350045" rtl="0" eaLnBrk="0" fontAlgn="base" hangingPunct="0">
              <a:spcBef>
                <a:spcPts val="383"/>
              </a:spcBef>
              <a:spcAft>
                <a:spcPct val="0"/>
              </a:spcAft>
              <a:buClr>
                <a:srgbClr val="000000"/>
              </a:buClr>
              <a:buSzPct val="100000"/>
              <a:buFont typeface="Times New Roman" panose="02020603050405020304" pitchFamily="18" charset="0"/>
              <a:defRPr sz="1530" i="1" kern="1200">
                <a:solidFill>
                  <a:srgbClr val="00338F"/>
                </a:solidFill>
                <a:latin typeface="+mn-lt"/>
                <a:ea typeface="+mn-ea"/>
                <a:cs typeface="+mn-cs"/>
              </a:defRPr>
            </a:lvl4pPr>
            <a:lvl5pPr marL="1577340" indent="-174308" algn="l" defTabSz="350045" rtl="0" eaLnBrk="0" fontAlgn="base" hangingPunct="0">
              <a:spcBef>
                <a:spcPts val="304"/>
              </a:spcBef>
              <a:spcAft>
                <a:spcPct val="0"/>
              </a:spcAft>
              <a:buClr>
                <a:srgbClr val="000000"/>
              </a:buClr>
              <a:buSzPct val="100000"/>
              <a:buFont typeface="Times New Roman" panose="02020603050405020304" pitchFamily="18" charset="0"/>
              <a:defRPr sz="1260" kern="1200">
                <a:solidFill>
                  <a:srgbClr val="00338F"/>
                </a:solidFill>
                <a:latin typeface="+mn-lt"/>
                <a:ea typeface="+mn-ea"/>
                <a:cs typeface="+mn-cs"/>
              </a:defRPr>
            </a:lvl5pPr>
            <a:lvl6pPr marL="1928422"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6pPr>
            <a:lvl7pPr marL="2279044"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7pPr>
            <a:lvl8pPr marL="2629666"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8pPr>
            <a:lvl9pPr marL="2980288"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9pPr>
          </a:lstStyle>
          <a:p>
            <a:pPr algn="ctr"/>
            <a:r>
              <a:rPr lang="en-US" altLang="zh-CN" sz="2400" dirty="0">
                <a:solidFill>
                  <a:srgbClr val="002060"/>
                </a:solidFill>
                <a:latin typeface="Arial Black" panose="020B0A04020102020204" pitchFamily="34" charset="0"/>
                <a:ea typeface="楷体" panose="02010609060101010101" pitchFamily="49" charset="-122"/>
              </a:rPr>
              <a:t>Oct. 13</a:t>
            </a:r>
            <a:r>
              <a:rPr lang="en-US" altLang="zh-CN" sz="2400" baseline="30000" dirty="0">
                <a:solidFill>
                  <a:srgbClr val="002060"/>
                </a:solidFill>
                <a:latin typeface="Arial Black" panose="020B0A04020102020204" pitchFamily="34" charset="0"/>
                <a:ea typeface="楷体" panose="02010609060101010101" pitchFamily="49" charset="-122"/>
              </a:rPr>
              <a:t>th</a:t>
            </a:r>
            <a:r>
              <a:rPr lang="en-US" altLang="zh-CN" sz="2400" dirty="0">
                <a:solidFill>
                  <a:srgbClr val="002060"/>
                </a:solidFill>
                <a:latin typeface="Arial Black" panose="020B0A04020102020204" pitchFamily="34" charset="0"/>
                <a:ea typeface="楷体" panose="02010609060101010101" pitchFamily="49" charset="-122"/>
              </a:rPr>
              <a:t>, 2025</a:t>
            </a:r>
          </a:p>
          <a:p>
            <a:pPr algn="ctr"/>
            <a:r>
              <a:rPr lang="zh-CN" altLang="en-US" sz="2400" dirty="0">
                <a:solidFill>
                  <a:srgbClr val="002060"/>
                </a:solidFill>
                <a:latin typeface="Arial Black" panose="020B0A04020102020204" pitchFamily="34" charset="0"/>
                <a:ea typeface="楷体" panose="02010609060101010101" pitchFamily="49" charset="-122"/>
              </a:rPr>
              <a:t>史敏</a:t>
            </a:r>
            <a:endParaRPr lang="en-US" altLang="zh-CN" sz="2400" dirty="0">
              <a:solidFill>
                <a:srgbClr val="002060"/>
              </a:solidFill>
              <a:latin typeface="Arial Black" panose="020B0A04020102020204" pitchFamily="34" charset="0"/>
              <a:ea typeface="楷体" panose="02010609060101010101" pitchFamily="49" charset="-122"/>
            </a:endParaRPr>
          </a:p>
          <a:p>
            <a:pPr algn="ctr"/>
            <a:r>
              <a:rPr lang="zh-CN" altLang="en-US" sz="2400" dirty="0">
                <a:solidFill>
                  <a:srgbClr val="002060"/>
                </a:solidFill>
                <a:latin typeface="Arial Black" panose="020B0A04020102020204" pitchFamily="34" charset="0"/>
                <a:ea typeface="楷体" panose="02010609060101010101" pitchFamily="49" charset="-122"/>
              </a:rPr>
              <a:t>加速器技术部低温组</a:t>
            </a:r>
            <a:endParaRPr lang="en-US" altLang="zh-CN" sz="2400" dirty="0">
              <a:solidFill>
                <a:srgbClr val="002060"/>
              </a:solidFill>
              <a:latin typeface="Arial Black" panose="020B0A04020102020204" pitchFamily="34" charset="0"/>
              <a:ea typeface="楷体" panose="02010609060101010101" pitchFamily="49" charset="-122"/>
            </a:endParaRPr>
          </a:p>
          <a:p>
            <a:pPr algn="ctr"/>
            <a:r>
              <a:rPr lang="zh-CN" altLang="en-US" sz="2400" dirty="0">
                <a:solidFill>
                  <a:srgbClr val="002060"/>
                </a:solidFill>
                <a:latin typeface="Arial Black" panose="020B0A04020102020204" pitchFamily="34" charset="0"/>
                <a:ea typeface="楷体" panose="02010609060101010101" pitchFamily="49" charset="-122"/>
              </a:rPr>
              <a:t>中国散裂中子源</a:t>
            </a:r>
            <a:r>
              <a:rPr lang="en-US" altLang="zh-CN" sz="2400" dirty="0">
                <a:solidFill>
                  <a:srgbClr val="002060"/>
                </a:solidFill>
                <a:latin typeface="Arial Black" panose="020B0A04020102020204" pitchFamily="34" charset="0"/>
                <a:ea typeface="楷体" panose="02010609060101010101" pitchFamily="49" charset="-122"/>
              </a:rPr>
              <a:t> </a:t>
            </a:r>
            <a:r>
              <a:rPr lang="zh-CN" altLang="en-US" sz="2400" dirty="0">
                <a:solidFill>
                  <a:srgbClr val="002060"/>
                </a:solidFill>
                <a:latin typeface="Arial Black" panose="020B0A04020102020204" pitchFamily="34" charset="0"/>
                <a:ea typeface="楷体" panose="02010609060101010101" pitchFamily="49" charset="-122"/>
              </a:rPr>
              <a:t>高能所东莞研究部</a:t>
            </a:r>
            <a:endParaRPr lang="en-US" altLang="zh-CN" sz="2400" dirty="0">
              <a:solidFill>
                <a:srgbClr val="002060"/>
              </a:solidFill>
              <a:latin typeface="Arial Black" panose="020B0A04020102020204" pitchFamily="34" charset="0"/>
              <a:ea typeface="楷体" panose="02010609060101010101" pitchFamily="49" charset="-122"/>
            </a:endParaRPr>
          </a:p>
        </p:txBody>
      </p:sp>
      <p:sp>
        <p:nvSpPr>
          <p:cNvPr id="4" name="文本框 8">
            <a:extLst>
              <a:ext uri="{FF2B5EF4-FFF2-40B4-BE49-F238E27FC236}">
                <a16:creationId xmlns:a16="http://schemas.microsoft.com/office/drawing/2014/main" id="{27AFD0CC-1B48-42FF-9148-022609FFD0E7}"/>
              </a:ext>
            </a:extLst>
          </p:cNvPr>
          <p:cNvSpPr txBox="1"/>
          <p:nvPr/>
        </p:nvSpPr>
        <p:spPr>
          <a:xfrm>
            <a:off x="6952150" y="5162370"/>
            <a:ext cx="4978593" cy="1039946"/>
          </a:xfrm>
          <a:prstGeom prst="rect">
            <a:avLst/>
          </a:prstGeom>
          <a:noFill/>
        </p:spPr>
        <p:txBody>
          <a:bodyPr wrap="square" rtlCol="0">
            <a:no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199765"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6965"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000" b="1" dirty="0">
                <a:latin typeface="华文楷体" panose="02010600040101010101" pitchFamily="2" charset="-122"/>
                <a:ea typeface="华文楷体" panose="02010600040101010101" pitchFamily="2" charset="-122"/>
                <a:cs typeface="Times New Roman" panose="02020603050405020304" pitchFamily="18" charset="0"/>
              </a:rPr>
              <a:t>高能物理研究所加速器装置联合年会</a:t>
            </a:r>
            <a:endParaRPr lang="en-US" altLang="zh-CN" sz="2000" b="1" dirty="0">
              <a:latin typeface="华文楷体" panose="02010600040101010101" pitchFamily="2" charset="-122"/>
              <a:ea typeface="华文楷体" panose="02010600040101010101" pitchFamily="2" charset="-122"/>
              <a:cs typeface="Times New Roman" panose="02020603050405020304" pitchFamily="18" charset="0"/>
            </a:endParaRPr>
          </a:p>
          <a:p>
            <a:pPr algn="ctr"/>
            <a:r>
              <a:rPr lang="zh-CN" altLang="en-US" sz="2000" b="1" dirty="0">
                <a:latin typeface="华文楷体" panose="02010600040101010101" pitchFamily="2" charset="-122"/>
                <a:ea typeface="华文楷体" panose="02010600040101010101" pitchFamily="2" charset="-122"/>
                <a:cs typeface="Times New Roman" panose="02020603050405020304" pitchFamily="18" charset="0"/>
              </a:rPr>
              <a:t>（暨</a:t>
            </a:r>
            <a:r>
              <a:rPr lang="en-US" altLang="zh-CN" sz="2000" b="1" dirty="0">
                <a:latin typeface="华文楷体" panose="02010600040101010101" pitchFamily="2" charset="-122"/>
                <a:ea typeface="华文楷体" panose="02010600040101010101" pitchFamily="2" charset="-122"/>
                <a:cs typeface="Times New Roman" panose="02020603050405020304" pitchFamily="18" charset="0"/>
              </a:rPr>
              <a:t>BEPC</a:t>
            </a:r>
            <a:r>
              <a:rPr lang="zh-CN" altLang="en-US" sz="2000" b="1" dirty="0">
                <a:latin typeface="华文楷体" panose="02010600040101010101" pitchFamily="2" charset="-122"/>
                <a:ea typeface="华文楷体" panose="02010600040101010101" pitchFamily="2" charset="-122"/>
                <a:cs typeface="Times New Roman" panose="02020603050405020304" pitchFamily="18" charset="0"/>
              </a:rPr>
              <a:t>第三十届年会、</a:t>
            </a:r>
            <a:r>
              <a:rPr lang="en-US" altLang="zh-CN" sz="2000" b="1" dirty="0">
                <a:latin typeface="华文楷体" panose="02010600040101010101" pitchFamily="2" charset="-122"/>
                <a:ea typeface="华文楷体" panose="02010600040101010101" pitchFamily="2" charset="-122"/>
                <a:cs typeface="Times New Roman" panose="02020603050405020304" pitchFamily="18" charset="0"/>
              </a:rPr>
              <a:t>CSNS</a:t>
            </a:r>
            <a:r>
              <a:rPr lang="zh-CN" altLang="en-US" sz="2000" b="1" dirty="0">
                <a:latin typeface="华文楷体" panose="02010600040101010101" pitchFamily="2" charset="-122"/>
                <a:ea typeface="华文楷体" panose="02010600040101010101" pitchFamily="2" charset="-122"/>
                <a:cs typeface="Times New Roman" panose="02020603050405020304" pitchFamily="18" charset="0"/>
              </a:rPr>
              <a:t>第八届年会）</a:t>
            </a:r>
            <a:endParaRPr lang="en-US" altLang="zh-CN" sz="2000" b="1" dirty="0">
              <a:latin typeface="华文楷体" panose="02010600040101010101" pitchFamily="2" charset="-122"/>
              <a:ea typeface="华文楷体" panose="02010600040101010101" pitchFamily="2" charset="-122"/>
              <a:cs typeface="Times New Roman" panose="02020603050405020304" pitchFamily="18" charset="0"/>
            </a:endParaRPr>
          </a:p>
          <a:p>
            <a:pPr algn="ctr"/>
            <a:r>
              <a:rPr lang="zh-CN" altLang="en-US" sz="2000" b="1" dirty="0">
                <a:latin typeface="华文楷体" panose="02010600040101010101" pitchFamily="2" charset="-122"/>
                <a:ea typeface="华文楷体" panose="02010600040101010101" pitchFamily="2" charset="-122"/>
                <a:cs typeface="Times New Roman" panose="02020603050405020304" pitchFamily="18" charset="0"/>
              </a:rPr>
              <a:t>河南</a:t>
            </a:r>
            <a:r>
              <a:rPr lang="en-US" altLang="zh-CN" sz="2000" b="1" dirty="0">
                <a:latin typeface="华文楷体" panose="02010600040101010101" pitchFamily="2" charset="-122"/>
                <a:ea typeface="华文楷体" panose="02010600040101010101" pitchFamily="2" charset="-122"/>
                <a:cs typeface="Times New Roman" panose="02020603050405020304" pitchFamily="18" charset="0"/>
              </a:rPr>
              <a:t> • </a:t>
            </a:r>
            <a:r>
              <a:rPr lang="zh-CN" altLang="en-US" sz="2000" b="1" dirty="0">
                <a:latin typeface="华文楷体" panose="02010600040101010101" pitchFamily="2" charset="-122"/>
                <a:ea typeface="华文楷体" panose="02010600040101010101" pitchFamily="2" charset="-122"/>
                <a:cs typeface="Times New Roman" panose="02020603050405020304" pitchFamily="18" charset="0"/>
              </a:rPr>
              <a:t>郑州 </a:t>
            </a:r>
            <a:r>
              <a:rPr lang="en-US" altLang="zh-CN" sz="2000" b="1" dirty="0">
                <a:latin typeface="华文楷体" panose="02010600040101010101" pitchFamily="2" charset="-122"/>
                <a:ea typeface="华文楷体" panose="02010600040101010101" pitchFamily="2" charset="-122"/>
                <a:cs typeface="Times New Roman" panose="02020603050405020304" pitchFamily="18" charset="0"/>
              </a:rPr>
              <a:t>2025.10.13</a:t>
            </a:r>
            <a:endParaRPr lang="zh-CN" altLang="en-US" sz="2000" b="1" dirty="0">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629451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478650"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加速器低温系统制冷机研制进展</a:t>
            </a:r>
          </a:p>
        </p:txBody>
      </p:sp>
      <p:sp>
        <p:nvSpPr>
          <p:cNvPr id="5" name="内容占位符 4">
            <a:extLst>
              <a:ext uri="{FF2B5EF4-FFF2-40B4-BE49-F238E27FC236}">
                <a16:creationId xmlns:a16="http://schemas.microsoft.com/office/drawing/2014/main" id="{A581532D-57FC-494F-890A-F3EB766BBD7A}"/>
              </a:ext>
            </a:extLst>
          </p:cNvPr>
          <p:cNvSpPr txBox="1">
            <a:spLocks/>
          </p:cNvSpPr>
          <p:nvPr/>
        </p:nvSpPr>
        <p:spPr>
          <a:xfrm>
            <a:off x="472480" y="1031562"/>
            <a:ext cx="11247040" cy="118368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制冷机关键部件</a:t>
            </a:r>
            <a:endPar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室温压缩机</a:t>
            </a:r>
            <a:r>
              <a:rPr lang="zh-CN" altLang="en-US" sz="2400" dirty="0">
                <a:solidFill>
                  <a:sysClr val="windowText" lastClr="000000"/>
                </a:solidFill>
              </a:rPr>
              <a:t>型号变更</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6" name="内容占位符 4">
            <a:extLst>
              <a:ext uri="{FF2B5EF4-FFF2-40B4-BE49-F238E27FC236}">
                <a16:creationId xmlns:a16="http://schemas.microsoft.com/office/drawing/2014/main" id="{61595629-6C64-4FEF-87A1-03B121F28434}"/>
              </a:ext>
            </a:extLst>
          </p:cNvPr>
          <p:cNvSpPr txBox="1">
            <a:spLocks/>
          </p:cNvSpPr>
          <p:nvPr/>
        </p:nvSpPr>
        <p:spPr>
          <a:xfrm>
            <a:off x="147379" y="2245874"/>
            <a:ext cx="11814683" cy="79143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散裂二期加速器低温系统</a:t>
            </a:r>
            <a:r>
              <a:rPr lang="en-US" altLang="zh-CN" sz="2000" dirty="0">
                <a:solidFill>
                  <a:prstClr val="black"/>
                </a:solidFill>
              </a:rPr>
              <a:t>2K</a:t>
            </a:r>
            <a:r>
              <a:rPr lang="zh-CN" altLang="en-US" sz="2000" dirty="0">
                <a:solidFill>
                  <a:prstClr val="black"/>
                </a:solidFill>
              </a:rPr>
              <a:t>氦制冷机项目中，室温压缩机原计划采用</a:t>
            </a:r>
            <a:r>
              <a:rPr lang="en-US" altLang="zh-CN" sz="2000" dirty="0">
                <a:solidFill>
                  <a:prstClr val="black"/>
                </a:solidFill>
              </a:rPr>
              <a:t>3</a:t>
            </a:r>
            <a:r>
              <a:rPr lang="zh-CN" altLang="en-US" sz="2000" dirty="0">
                <a:solidFill>
                  <a:prstClr val="black"/>
                </a:solidFill>
              </a:rPr>
              <a:t>台定频</a:t>
            </a:r>
            <a:r>
              <a:rPr lang="en-US" altLang="zh-CN" sz="2000" dirty="0">
                <a:solidFill>
                  <a:prstClr val="black"/>
                </a:solidFill>
              </a:rPr>
              <a:t>+2</a:t>
            </a:r>
            <a:r>
              <a:rPr lang="zh-CN" altLang="en-US" sz="2000" dirty="0">
                <a:solidFill>
                  <a:prstClr val="black"/>
                </a:solidFill>
              </a:rPr>
              <a:t>台变频的方案，目前根据压缩机厂家技术方案，定频压缩机有两种启动方式：星三角启动、软启动，这两种方案会在启动时分别造成 </a:t>
            </a:r>
            <a:r>
              <a:rPr lang="en-US" altLang="zh-CN" sz="2000" b="1" dirty="0">
                <a:solidFill>
                  <a:srgbClr val="FF0000"/>
                </a:solidFill>
              </a:rPr>
              <a:t>4-6</a:t>
            </a:r>
            <a:r>
              <a:rPr lang="zh-CN" altLang="en-US" sz="2000" b="1" dirty="0">
                <a:solidFill>
                  <a:srgbClr val="FF0000"/>
                </a:solidFill>
              </a:rPr>
              <a:t>倍</a:t>
            </a:r>
            <a:r>
              <a:rPr lang="en-US" altLang="zh-CN" sz="2000" b="1" dirty="0">
                <a:solidFill>
                  <a:srgbClr val="FF0000"/>
                </a:solidFill>
              </a:rPr>
              <a:t>/</a:t>
            </a:r>
            <a:r>
              <a:rPr lang="zh-CN" altLang="en-US" sz="2000" b="1" dirty="0">
                <a:solidFill>
                  <a:srgbClr val="FF0000"/>
                </a:solidFill>
              </a:rPr>
              <a:t>台</a:t>
            </a:r>
            <a:r>
              <a:rPr lang="zh-CN" altLang="en-US" sz="2000" dirty="0">
                <a:solidFill>
                  <a:prstClr val="black"/>
                </a:solidFill>
              </a:rPr>
              <a:t> 和 </a:t>
            </a:r>
            <a:r>
              <a:rPr lang="en-US" altLang="zh-CN" sz="2000" b="1" dirty="0">
                <a:solidFill>
                  <a:prstClr val="black"/>
                </a:solidFill>
              </a:rPr>
              <a:t>2-3</a:t>
            </a:r>
            <a:r>
              <a:rPr lang="zh-CN" altLang="en-US" sz="2000" b="1" dirty="0">
                <a:solidFill>
                  <a:prstClr val="black"/>
                </a:solidFill>
              </a:rPr>
              <a:t>倍</a:t>
            </a:r>
            <a:r>
              <a:rPr lang="en-US" altLang="zh-CN" sz="2000" b="1" dirty="0">
                <a:solidFill>
                  <a:prstClr val="black"/>
                </a:solidFill>
              </a:rPr>
              <a:t>/</a:t>
            </a:r>
            <a:r>
              <a:rPr lang="zh-CN" altLang="en-US" sz="2000" b="1" dirty="0">
                <a:solidFill>
                  <a:prstClr val="black"/>
                </a:solidFill>
              </a:rPr>
              <a:t>台</a:t>
            </a:r>
            <a:r>
              <a:rPr lang="zh-CN" altLang="en-US" sz="2000" dirty="0">
                <a:solidFill>
                  <a:prstClr val="black"/>
                </a:solidFill>
              </a:rPr>
              <a:t> 的电流，对散裂供电系统造成很大的冲击。因此我们要求将</a:t>
            </a:r>
            <a:r>
              <a:rPr lang="en-US" altLang="zh-CN" sz="2000" dirty="0">
                <a:solidFill>
                  <a:prstClr val="black"/>
                </a:solidFill>
              </a:rPr>
              <a:t>3</a:t>
            </a:r>
            <a:r>
              <a:rPr lang="zh-CN" altLang="en-US" sz="2000" dirty="0">
                <a:solidFill>
                  <a:prstClr val="black"/>
                </a:solidFill>
              </a:rPr>
              <a:t>台定频压缩机更换为变频压缩机，即</a:t>
            </a:r>
            <a:r>
              <a:rPr lang="zh-CN" altLang="en-US" sz="2000" b="1" dirty="0">
                <a:solidFill>
                  <a:srgbClr val="FF0000"/>
                </a:solidFill>
              </a:rPr>
              <a:t>五台压缩机全部为变频压缩机</a:t>
            </a:r>
            <a:r>
              <a:rPr lang="zh-CN" altLang="en-US" sz="2000" dirty="0">
                <a:solidFill>
                  <a:prstClr val="black"/>
                </a:solidFill>
              </a:rPr>
              <a:t>。</a:t>
            </a:r>
            <a:endParaRPr kumimoji="0" lang="en-US" altLang="zh-CN" sz="200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p:txBody>
      </p:sp>
      <p:pic>
        <p:nvPicPr>
          <p:cNvPr id="19" name="图片 18">
            <a:extLst>
              <a:ext uri="{FF2B5EF4-FFF2-40B4-BE49-F238E27FC236}">
                <a16:creationId xmlns:a16="http://schemas.microsoft.com/office/drawing/2014/main" id="{B7B6565C-B635-4370-9E4E-FFD71DF5A344}"/>
              </a:ext>
            </a:extLst>
          </p:cNvPr>
          <p:cNvPicPr>
            <a:picLocks noChangeAspect="1"/>
          </p:cNvPicPr>
          <p:nvPr/>
        </p:nvPicPr>
        <p:blipFill>
          <a:blip r:embed="rId3"/>
          <a:stretch>
            <a:fillRect/>
          </a:stretch>
        </p:blipFill>
        <p:spPr>
          <a:xfrm>
            <a:off x="6488647" y="3289112"/>
            <a:ext cx="3774158" cy="3386466"/>
          </a:xfrm>
          <a:prstGeom prst="rect">
            <a:avLst/>
          </a:prstGeom>
        </p:spPr>
      </p:pic>
      <p:pic>
        <p:nvPicPr>
          <p:cNvPr id="21" name="图片 20">
            <a:extLst>
              <a:ext uri="{FF2B5EF4-FFF2-40B4-BE49-F238E27FC236}">
                <a16:creationId xmlns:a16="http://schemas.microsoft.com/office/drawing/2014/main" id="{516BFED9-E6BC-4BE1-BA37-C75E9A1B458E}"/>
              </a:ext>
            </a:extLst>
          </p:cNvPr>
          <p:cNvPicPr>
            <a:picLocks noChangeAspect="1"/>
          </p:cNvPicPr>
          <p:nvPr/>
        </p:nvPicPr>
        <p:blipFill>
          <a:blip r:embed="rId4"/>
          <a:stretch>
            <a:fillRect/>
          </a:stretch>
        </p:blipFill>
        <p:spPr>
          <a:xfrm>
            <a:off x="1286635" y="3346271"/>
            <a:ext cx="3911953" cy="3386467"/>
          </a:xfrm>
          <a:prstGeom prst="rect">
            <a:avLst/>
          </a:prstGeom>
        </p:spPr>
      </p:pic>
      <p:sp>
        <p:nvSpPr>
          <p:cNvPr id="22" name="箭头: 右 21">
            <a:extLst>
              <a:ext uri="{FF2B5EF4-FFF2-40B4-BE49-F238E27FC236}">
                <a16:creationId xmlns:a16="http://schemas.microsoft.com/office/drawing/2014/main" id="{5C315DAB-0C24-4765-A425-FF5F40F297F9}"/>
              </a:ext>
            </a:extLst>
          </p:cNvPr>
          <p:cNvSpPr/>
          <p:nvPr/>
        </p:nvSpPr>
        <p:spPr>
          <a:xfrm>
            <a:off x="5536617" y="4186503"/>
            <a:ext cx="559383" cy="14122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2F239E47-4220-4D60-9CFA-C2393236B93C}"/>
              </a:ext>
            </a:extLst>
          </p:cNvPr>
          <p:cNvSpPr/>
          <p:nvPr/>
        </p:nvSpPr>
        <p:spPr>
          <a:xfrm>
            <a:off x="3354444" y="5885313"/>
            <a:ext cx="222648" cy="2180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9B384DB9-A95C-4B81-835E-CA94CE90E716}"/>
              </a:ext>
            </a:extLst>
          </p:cNvPr>
          <p:cNvSpPr/>
          <p:nvPr/>
        </p:nvSpPr>
        <p:spPr>
          <a:xfrm>
            <a:off x="4496108" y="5885313"/>
            <a:ext cx="222648" cy="2180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513207F8-83E0-4229-83DF-E1F9AA891F5F}"/>
              </a:ext>
            </a:extLst>
          </p:cNvPr>
          <p:cNvSpPr/>
          <p:nvPr/>
        </p:nvSpPr>
        <p:spPr>
          <a:xfrm>
            <a:off x="2951810" y="6165421"/>
            <a:ext cx="359972" cy="2614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29BD51EE-7459-40DE-B26E-57D15CA49B2C}"/>
              </a:ext>
            </a:extLst>
          </p:cNvPr>
          <p:cNvSpPr/>
          <p:nvPr/>
        </p:nvSpPr>
        <p:spPr>
          <a:xfrm>
            <a:off x="4075199" y="6166570"/>
            <a:ext cx="359972" cy="2614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F6475A44-A8F7-41AC-8381-C824577D9498}"/>
              </a:ext>
            </a:extLst>
          </p:cNvPr>
          <p:cNvSpPr/>
          <p:nvPr/>
        </p:nvSpPr>
        <p:spPr>
          <a:xfrm>
            <a:off x="9226195" y="5911421"/>
            <a:ext cx="359972" cy="2614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66631814-FE05-47D1-B045-8462946585E5}"/>
              </a:ext>
            </a:extLst>
          </p:cNvPr>
          <p:cNvSpPr/>
          <p:nvPr/>
        </p:nvSpPr>
        <p:spPr>
          <a:xfrm>
            <a:off x="8555101" y="6256326"/>
            <a:ext cx="359972" cy="2614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1257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478650"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加速器低温系统制冷机研制进展</a:t>
            </a:r>
          </a:p>
        </p:txBody>
      </p:sp>
      <p:sp>
        <p:nvSpPr>
          <p:cNvPr id="6" name="文本框 5">
            <a:extLst>
              <a:ext uri="{FF2B5EF4-FFF2-40B4-BE49-F238E27FC236}">
                <a16:creationId xmlns:a16="http://schemas.microsoft.com/office/drawing/2014/main" id="{60D99230-E21C-4387-B466-0CFE38C4E4EB}"/>
              </a:ext>
            </a:extLst>
          </p:cNvPr>
          <p:cNvSpPr txBox="1"/>
          <p:nvPr/>
        </p:nvSpPr>
        <p:spPr>
          <a:xfrm>
            <a:off x="91458" y="2089976"/>
            <a:ext cx="12009084" cy="1444370"/>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b="1" dirty="0">
                <a:solidFill>
                  <a:prstClr val="black"/>
                </a:solidFill>
                <a:latin typeface="Arial" panose="020B0604020202020204" pitchFamily="34" charset="0"/>
                <a:ea typeface="微软雅黑" pitchFamily="34" charset="-122"/>
              </a:rPr>
              <a:t>增加流量监测：</a:t>
            </a:r>
            <a:r>
              <a:rPr lang="zh-CN" altLang="en-US" sz="1600" dirty="0">
                <a:solidFill>
                  <a:prstClr val="black"/>
                </a:solidFill>
                <a:latin typeface="Arial" panose="020B0604020202020204" pitchFamily="34" charset="0"/>
                <a:ea typeface="微软雅黑" pitchFamily="34" charset="-122"/>
              </a:rPr>
              <a:t>为实现基于性能图谱的自动控制，系统需引入流量参数。为此，我们在回路中增设了低温文丘里流量计。</a:t>
            </a:r>
          </a:p>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b="1" dirty="0">
                <a:solidFill>
                  <a:prstClr val="black"/>
                </a:solidFill>
                <a:latin typeface="Arial" panose="020B0604020202020204" pitchFamily="34" charset="0"/>
                <a:ea typeface="微软雅黑" pitchFamily="34" charset="-122"/>
              </a:rPr>
              <a:t>入口加装过滤器：</a:t>
            </a:r>
            <a:r>
              <a:rPr lang="zh-CN" altLang="en-US" sz="1600" dirty="0">
                <a:solidFill>
                  <a:prstClr val="black"/>
                </a:solidFill>
                <a:latin typeface="Arial" panose="020B0604020202020204" pitchFamily="34" charset="0"/>
                <a:ea typeface="微软雅黑" pitchFamily="34" charset="-122"/>
              </a:rPr>
              <a:t>为防止长期运行中产生的金属碎屑或固体杂质损坏设备，决定在冷压缩机入口增设过滤器。针对过滤器可能引起的压降多大问题，我们详细调研了同类工程的应用参数，并据此确定了最终方案。</a:t>
            </a:r>
          </a:p>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b="1" dirty="0">
                <a:solidFill>
                  <a:prstClr val="black"/>
                </a:solidFill>
                <a:latin typeface="Arial" panose="020B0604020202020204" pitchFamily="34" charset="0"/>
                <a:ea typeface="微软雅黑" pitchFamily="34" charset="-122"/>
              </a:rPr>
              <a:t>配置入口加热器：</a:t>
            </a:r>
            <a:r>
              <a:rPr lang="zh-CN" altLang="en-US" sz="1600" dirty="0">
                <a:solidFill>
                  <a:prstClr val="black"/>
                </a:solidFill>
                <a:latin typeface="Arial" panose="020B0604020202020204" pitchFamily="34" charset="0"/>
                <a:ea typeface="微软雅黑" pitchFamily="34" charset="-122"/>
              </a:rPr>
              <a:t>为灵活应对加速器热负荷的动态变化，分别在</a:t>
            </a:r>
            <a:r>
              <a:rPr lang="en-US" altLang="zh-CN" sz="1600" dirty="0">
                <a:solidFill>
                  <a:prstClr val="black"/>
                </a:solidFill>
                <a:latin typeface="Arial" panose="020B0604020202020204" pitchFamily="34" charset="0"/>
                <a:ea typeface="微软雅黑" pitchFamily="34" charset="-122"/>
              </a:rPr>
              <a:t>2K</a:t>
            </a:r>
            <a:r>
              <a:rPr lang="zh-CN" altLang="en-US" sz="1600" dirty="0">
                <a:solidFill>
                  <a:prstClr val="black"/>
                </a:solidFill>
                <a:latin typeface="Arial" panose="020B0604020202020204" pitchFamily="34" charset="0"/>
                <a:ea typeface="微软雅黑" pitchFamily="34" charset="-122"/>
              </a:rPr>
              <a:t>相分离器与冷压缩机入口处安装了加热器。</a:t>
            </a:r>
            <a:endParaRPr kumimoji="0" lang="en-US" altLang="zh-CN"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endParaRPr>
          </a:p>
        </p:txBody>
      </p:sp>
      <p:sp>
        <p:nvSpPr>
          <p:cNvPr id="7" name="内容占位符 4">
            <a:extLst>
              <a:ext uri="{FF2B5EF4-FFF2-40B4-BE49-F238E27FC236}">
                <a16:creationId xmlns:a16="http://schemas.microsoft.com/office/drawing/2014/main" id="{F43C7C05-0EEF-4459-9B12-AA93F18E8E7A}"/>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制冷机流程设计</a:t>
            </a:r>
            <a:r>
              <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改进</a:t>
            </a:r>
          </a:p>
          <a:p>
            <a:pPr>
              <a:defRPr/>
            </a:pPr>
            <a:r>
              <a:rPr lang="zh-CN" altLang="en-US" sz="2400" dirty="0">
                <a:solidFill>
                  <a:sysClr val="windowText" lastClr="000000"/>
                </a:solidFill>
              </a:rPr>
              <a:t>冷压缩机相关配置优化</a:t>
            </a: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2" name="图片 1">
            <a:extLst>
              <a:ext uri="{FF2B5EF4-FFF2-40B4-BE49-F238E27FC236}">
                <a16:creationId xmlns:a16="http://schemas.microsoft.com/office/drawing/2014/main" id="{3ADD9E8F-C741-4ED7-89AB-261609759456}"/>
              </a:ext>
            </a:extLst>
          </p:cNvPr>
          <p:cNvPicPr>
            <a:picLocks noChangeAspect="1"/>
          </p:cNvPicPr>
          <p:nvPr/>
        </p:nvPicPr>
        <p:blipFill>
          <a:blip r:embed="rId3"/>
          <a:stretch>
            <a:fillRect/>
          </a:stretch>
        </p:blipFill>
        <p:spPr>
          <a:xfrm>
            <a:off x="824835" y="3678816"/>
            <a:ext cx="3633531" cy="2920237"/>
          </a:xfrm>
          <a:prstGeom prst="rect">
            <a:avLst/>
          </a:prstGeom>
        </p:spPr>
      </p:pic>
      <p:sp>
        <p:nvSpPr>
          <p:cNvPr id="16" name="椭圆 15">
            <a:extLst>
              <a:ext uri="{FF2B5EF4-FFF2-40B4-BE49-F238E27FC236}">
                <a16:creationId xmlns:a16="http://schemas.microsoft.com/office/drawing/2014/main" id="{6DCB9E9E-8497-420E-B049-92B40E3A882A}"/>
              </a:ext>
            </a:extLst>
          </p:cNvPr>
          <p:cNvSpPr/>
          <p:nvPr/>
        </p:nvSpPr>
        <p:spPr>
          <a:xfrm>
            <a:off x="6238607" y="5213375"/>
            <a:ext cx="302997" cy="2813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7" name="图片 16">
            <a:extLst>
              <a:ext uri="{FF2B5EF4-FFF2-40B4-BE49-F238E27FC236}">
                <a16:creationId xmlns:a16="http://schemas.microsoft.com/office/drawing/2014/main" id="{059611D0-7D2B-478A-883A-0160CFCDFBCC}"/>
              </a:ext>
            </a:extLst>
          </p:cNvPr>
          <p:cNvPicPr>
            <a:picLocks noChangeAspect="1"/>
          </p:cNvPicPr>
          <p:nvPr/>
        </p:nvPicPr>
        <p:blipFill>
          <a:blip r:embed="rId4"/>
          <a:stretch>
            <a:fillRect/>
          </a:stretch>
        </p:blipFill>
        <p:spPr>
          <a:xfrm>
            <a:off x="5416884" y="3678816"/>
            <a:ext cx="4866718" cy="2385048"/>
          </a:xfrm>
          <a:prstGeom prst="rect">
            <a:avLst/>
          </a:prstGeom>
        </p:spPr>
      </p:pic>
      <p:grpSp>
        <p:nvGrpSpPr>
          <p:cNvPr id="26" name="组合 25">
            <a:extLst>
              <a:ext uri="{FF2B5EF4-FFF2-40B4-BE49-F238E27FC236}">
                <a16:creationId xmlns:a16="http://schemas.microsoft.com/office/drawing/2014/main" id="{E23C9DC7-E706-40E5-833F-6C120B7A12EF}"/>
              </a:ext>
            </a:extLst>
          </p:cNvPr>
          <p:cNvGrpSpPr/>
          <p:nvPr/>
        </p:nvGrpSpPr>
        <p:grpSpPr>
          <a:xfrm>
            <a:off x="5321319" y="5452176"/>
            <a:ext cx="940152" cy="1219821"/>
            <a:chOff x="5321319" y="5452176"/>
            <a:chExt cx="940152" cy="1219821"/>
          </a:xfrm>
        </p:grpSpPr>
        <p:sp>
          <p:nvSpPr>
            <p:cNvPr id="18" name="椭圆 17">
              <a:extLst>
                <a:ext uri="{FF2B5EF4-FFF2-40B4-BE49-F238E27FC236}">
                  <a16:creationId xmlns:a16="http://schemas.microsoft.com/office/drawing/2014/main" id="{6B937254-9CD3-406D-B5BB-045B80CCB6C4}"/>
                </a:ext>
              </a:extLst>
            </p:cNvPr>
            <p:cNvSpPr/>
            <p:nvPr/>
          </p:nvSpPr>
          <p:spPr>
            <a:xfrm>
              <a:off x="6038823" y="5452176"/>
              <a:ext cx="222648" cy="2180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a:extLst>
                <a:ext uri="{FF2B5EF4-FFF2-40B4-BE49-F238E27FC236}">
                  <a16:creationId xmlns:a16="http://schemas.microsoft.com/office/drawing/2014/main" id="{7F8E1D61-C139-4082-A6D4-9A0891B6367D}"/>
                </a:ext>
              </a:extLst>
            </p:cNvPr>
            <p:cNvCxnSpPr>
              <a:cxnSpLocks/>
              <a:stCxn id="20" idx="0"/>
              <a:endCxn id="18" idx="4"/>
            </p:cNvCxnSpPr>
            <p:nvPr/>
          </p:nvCxnSpPr>
          <p:spPr>
            <a:xfrm flipV="1">
              <a:off x="5779963" y="5670256"/>
              <a:ext cx="370184" cy="632409"/>
            </a:xfrm>
            <a:prstGeom prst="line">
              <a:avLst/>
            </a:prstGeom>
            <a:ln w="222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B8B48E35-0109-47DE-B509-9385F1AAEE89}"/>
                </a:ext>
              </a:extLst>
            </p:cNvPr>
            <p:cNvSpPr txBox="1"/>
            <p:nvPr/>
          </p:nvSpPr>
          <p:spPr>
            <a:xfrm>
              <a:off x="5321319" y="6302665"/>
              <a:ext cx="917288" cy="369332"/>
            </a:xfrm>
            <a:prstGeom prst="rect">
              <a:avLst/>
            </a:prstGeom>
            <a:noFill/>
          </p:spPr>
          <p:txBody>
            <a:bodyPr wrap="square">
              <a:spAutoFit/>
            </a:bodyPr>
            <a:lstStyle/>
            <a:p>
              <a:r>
                <a:rPr kumimoji="0" lang="zh-CN"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流量计</a:t>
              </a:r>
              <a:endParaRPr lang="zh-CN" altLang="en-US" dirty="0"/>
            </a:p>
          </p:txBody>
        </p:sp>
      </p:grpSp>
      <p:grpSp>
        <p:nvGrpSpPr>
          <p:cNvPr id="27" name="组合 26">
            <a:extLst>
              <a:ext uri="{FF2B5EF4-FFF2-40B4-BE49-F238E27FC236}">
                <a16:creationId xmlns:a16="http://schemas.microsoft.com/office/drawing/2014/main" id="{27F4108F-99AB-4590-BDDB-8D1C4683C7DA}"/>
              </a:ext>
            </a:extLst>
          </p:cNvPr>
          <p:cNvGrpSpPr/>
          <p:nvPr/>
        </p:nvGrpSpPr>
        <p:grpSpPr>
          <a:xfrm>
            <a:off x="7970177" y="5138933"/>
            <a:ext cx="1056266" cy="1533064"/>
            <a:chOff x="5205205" y="5452175"/>
            <a:chExt cx="1056266" cy="1533064"/>
          </a:xfrm>
        </p:grpSpPr>
        <p:sp>
          <p:nvSpPr>
            <p:cNvPr id="28" name="椭圆 27">
              <a:extLst>
                <a:ext uri="{FF2B5EF4-FFF2-40B4-BE49-F238E27FC236}">
                  <a16:creationId xmlns:a16="http://schemas.microsoft.com/office/drawing/2014/main" id="{8C60D93E-C34E-432D-97E6-CB39300D9E8D}"/>
                </a:ext>
              </a:extLst>
            </p:cNvPr>
            <p:cNvSpPr/>
            <p:nvPr/>
          </p:nvSpPr>
          <p:spPr>
            <a:xfrm>
              <a:off x="6038823" y="5452175"/>
              <a:ext cx="222648" cy="4962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a:extLst>
                <a:ext uri="{FF2B5EF4-FFF2-40B4-BE49-F238E27FC236}">
                  <a16:creationId xmlns:a16="http://schemas.microsoft.com/office/drawing/2014/main" id="{7352ABC3-7D7E-4595-BB5D-31D7A7D4E5EC}"/>
                </a:ext>
              </a:extLst>
            </p:cNvPr>
            <p:cNvCxnSpPr>
              <a:cxnSpLocks/>
              <a:stCxn id="30" idx="0"/>
              <a:endCxn id="28" idx="4"/>
            </p:cNvCxnSpPr>
            <p:nvPr/>
          </p:nvCxnSpPr>
          <p:spPr>
            <a:xfrm flipV="1">
              <a:off x="5663849" y="5948412"/>
              <a:ext cx="486298" cy="667495"/>
            </a:xfrm>
            <a:prstGeom prst="line">
              <a:avLst/>
            </a:prstGeom>
            <a:ln w="222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6C8B0EDF-51B5-425F-8CE9-5B71CC8A1E1E}"/>
                </a:ext>
              </a:extLst>
            </p:cNvPr>
            <p:cNvSpPr txBox="1"/>
            <p:nvPr/>
          </p:nvSpPr>
          <p:spPr>
            <a:xfrm>
              <a:off x="5205205" y="6615907"/>
              <a:ext cx="917288" cy="369332"/>
            </a:xfrm>
            <a:prstGeom prst="rect">
              <a:avLst/>
            </a:prstGeom>
            <a:noFill/>
          </p:spPr>
          <p:txBody>
            <a:bodyPr wrap="square">
              <a:spAutoFit/>
            </a:bodyPr>
            <a:lstStyle/>
            <a:p>
              <a:r>
                <a:rPr kumimoji="0" lang="zh-CN"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过滤器</a:t>
              </a:r>
              <a:endParaRPr lang="zh-CN" altLang="en-US" dirty="0"/>
            </a:p>
          </p:txBody>
        </p:sp>
      </p:grpSp>
      <p:grpSp>
        <p:nvGrpSpPr>
          <p:cNvPr id="33" name="组合 32">
            <a:extLst>
              <a:ext uri="{FF2B5EF4-FFF2-40B4-BE49-F238E27FC236}">
                <a16:creationId xmlns:a16="http://schemas.microsoft.com/office/drawing/2014/main" id="{6BFAE864-5269-4D96-A6FC-EA7841E119DE}"/>
              </a:ext>
            </a:extLst>
          </p:cNvPr>
          <p:cNvGrpSpPr/>
          <p:nvPr/>
        </p:nvGrpSpPr>
        <p:grpSpPr>
          <a:xfrm>
            <a:off x="8856516" y="4623221"/>
            <a:ext cx="921211" cy="2048776"/>
            <a:chOff x="5205205" y="4936463"/>
            <a:chExt cx="921211" cy="2048776"/>
          </a:xfrm>
        </p:grpSpPr>
        <p:sp>
          <p:nvSpPr>
            <p:cNvPr id="34" name="椭圆 33">
              <a:extLst>
                <a:ext uri="{FF2B5EF4-FFF2-40B4-BE49-F238E27FC236}">
                  <a16:creationId xmlns:a16="http://schemas.microsoft.com/office/drawing/2014/main" id="{A1BA021A-D5DD-40E7-A2C8-537114FE035E}"/>
                </a:ext>
              </a:extLst>
            </p:cNvPr>
            <p:cNvSpPr/>
            <p:nvPr/>
          </p:nvSpPr>
          <p:spPr>
            <a:xfrm>
              <a:off x="5903768" y="4936463"/>
              <a:ext cx="222648" cy="82895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a:extLst>
                <a:ext uri="{FF2B5EF4-FFF2-40B4-BE49-F238E27FC236}">
                  <a16:creationId xmlns:a16="http://schemas.microsoft.com/office/drawing/2014/main" id="{1470F35A-8B3B-4072-AF3C-B302C6160EFC}"/>
                </a:ext>
              </a:extLst>
            </p:cNvPr>
            <p:cNvCxnSpPr>
              <a:cxnSpLocks/>
              <a:stCxn id="36" idx="0"/>
              <a:endCxn id="34" idx="4"/>
            </p:cNvCxnSpPr>
            <p:nvPr/>
          </p:nvCxnSpPr>
          <p:spPr>
            <a:xfrm flipV="1">
              <a:off x="5663849" y="5765418"/>
              <a:ext cx="351243" cy="850489"/>
            </a:xfrm>
            <a:prstGeom prst="line">
              <a:avLst/>
            </a:prstGeom>
            <a:ln w="222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88F8E993-54DE-42C8-BEB7-D2DF5637E845}"/>
                </a:ext>
              </a:extLst>
            </p:cNvPr>
            <p:cNvSpPr txBox="1"/>
            <p:nvPr/>
          </p:nvSpPr>
          <p:spPr>
            <a:xfrm>
              <a:off x="5205205" y="6615907"/>
              <a:ext cx="917288" cy="369332"/>
            </a:xfrm>
            <a:prstGeom prst="rect">
              <a:avLst/>
            </a:prstGeom>
            <a:noFill/>
          </p:spPr>
          <p:txBody>
            <a:bodyPr wrap="square">
              <a:spAutoFit/>
            </a:bodyPr>
            <a:lstStyle/>
            <a:p>
              <a:r>
                <a:rPr kumimoji="0" lang="zh-CN"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加热器</a:t>
              </a:r>
              <a:endParaRPr lang="zh-CN" altLang="en-US" dirty="0"/>
            </a:p>
          </p:txBody>
        </p:sp>
      </p:grpSp>
    </p:spTree>
    <p:extLst>
      <p:ext uri="{BB962C8B-B14F-4D97-AF65-F5344CB8AC3E}">
        <p14:creationId xmlns:p14="http://schemas.microsoft.com/office/powerpoint/2010/main" val="3334866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478650"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加速器低温系统制冷机研制进展</a:t>
            </a:r>
          </a:p>
        </p:txBody>
      </p:sp>
      <p:grpSp>
        <p:nvGrpSpPr>
          <p:cNvPr id="13" name="组合 12">
            <a:extLst>
              <a:ext uri="{FF2B5EF4-FFF2-40B4-BE49-F238E27FC236}">
                <a16:creationId xmlns:a16="http://schemas.microsoft.com/office/drawing/2014/main" id="{EA68642E-A1B6-4370-A3FA-9446BE296867}"/>
              </a:ext>
            </a:extLst>
          </p:cNvPr>
          <p:cNvGrpSpPr/>
          <p:nvPr/>
        </p:nvGrpSpPr>
        <p:grpSpPr>
          <a:xfrm>
            <a:off x="157604" y="2254024"/>
            <a:ext cx="6497903" cy="3849734"/>
            <a:chOff x="202486" y="980890"/>
            <a:chExt cx="6497903" cy="3849734"/>
          </a:xfrm>
        </p:grpSpPr>
        <p:pic>
          <p:nvPicPr>
            <p:cNvPr id="3" name="图片 2">
              <a:extLst>
                <a:ext uri="{FF2B5EF4-FFF2-40B4-BE49-F238E27FC236}">
                  <a16:creationId xmlns:a16="http://schemas.microsoft.com/office/drawing/2014/main" id="{DD4A4183-F1C4-4C8A-BBA6-743424F77AE4}"/>
                </a:ext>
              </a:extLst>
            </p:cNvPr>
            <p:cNvPicPr>
              <a:picLocks noChangeAspect="1"/>
            </p:cNvPicPr>
            <p:nvPr/>
          </p:nvPicPr>
          <p:blipFill>
            <a:blip r:embed="rId3"/>
            <a:stretch>
              <a:fillRect/>
            </a:stretch>
          </p:blipFill>
          <p:spPr>
            <a:xfrm>
              <a:off x="202486" y="980890"/>
              <a:ext cx="6497903" cy="3190058"/>
            </a:xfrm>
            <a:prstGeom prst="rect">
              <a:avLst/>
            </a:prstGeom>
          </p:spPr>
        </p:pic>
        <p:grpSp>
          <p:nvGrpSpPr>
            <p:cNvPr id="12" name="组合 11">
              <a:extLst>
                <a:ext uri="{FF2B5EF4-FFF2-40B4-BE49-F238E27FC236}">
                  <a16:creationId xmlns:a16="http://schemas.microsoft.com/office/drawing/2014/main" id="{6B10C325-A045-4ADF-85C8-D2CC9180D280}"/>
                </a:ext>
              </a:extLst>
            </p:cNvPr>
            <p:cNvGrpSpPr/>
            <p:nvPr/>
          </p:nvGrpSpPr>
          <p:grpSpPr>
            <a:xfrm>
              <a:off x="1375639" y="4277482"/>
              <a:ext cx="5324750" cy="553142"/>
              <a:chOff x="1375639" y="4484310"/>
              <a:chExt cx="5324750" cy="553142"/>
            </a:xfrm>
          </p:grpSpPr>
          <p:sp>
            <p:nvSpPr>
              <p:cNvPr id="2" name="矩形 1">
                <a:extLst>
                  <a:ext uri="{FF2B5EF4-FFF2-40B4-BE49-F238E27FC236}">
                    <a16:creationId xmlns:a16="http://schemas.microsoft.com/office/drawing/2014/main" id="{636EC62E-64B3-46D1-95C9-0E4348D654ED}"/>
                  </a:ext>
                </a:extLst>
              </p:cNvPr>
              <p:cNvSpPr/>
              <p:nvPr/>
            </p:nvSpPr>
            <p:spPr>
              <a:xfrm>
                <a:off x="1703614" y="4484310"/>
                <a:ext cx="4996775" cy="146088"/>
              </a:xfrm>
              <a:prstGeom prst="rect">
                <a:avLst/>
              </a:prstGeom>
              <a:gradFill flip="none" rotWithShape="1">
                <a:gsLst>
                  <a:gs pos="0">
                    <a:srgbClr val="FFFFCC"/>
                  </a:gs>
                  <a:gs pos="25000">
                    <a:srgbClr val="99CCFF"/>
                  </a:gs>
                  <a:gs pos="50000">
                    <a:srgbClr val="6699FF"/>
                  </a:gs>
                  <a:gs pos="100000">
                    <a:srgbClr val="3333FF"/>
                  </a:gs>
                  <a:gs pos="75000">
                    <a:srgbClr val="3366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E1FE32C9-8E75-4248-A0E0-D3DAE0F5CDA2}"/>
                  </a:ext>
                </a:extLst>
              </p:cNvPr>
              <p:cNvSpPr txBox="1"/>
              <p:nvPr/>
            </p:nvSpPr>
            <p:spPr>
              <a:xfrm>
                <a:off x="1375639" y="4668120"/>
                <a:ext cx="655949" cy="369332"/>
              </a:xfrm>
              <a:prstGeom prst="rect">
                <a:avLst/>
              </a:prstGeom>
              <a:noFill/>
            </p:spPr>
            <p:txBody>
              <a:bodyPr wrap="none" rtlCol="0">
                <a:spAutoFit/>
              </a:bodyPr>
              <a:lstStyle/>
              <a:p>
                <a:r>
                  <a:rPr lang="en-US" altLang="zh-CN" dirty="0"/>
                  <a:t>300K</a:t>
                </a:r>
                <a:endParaRPr lang="zh-CN" altLang="en-US" dirty="0"/>
              </a:p>
            </p:txBody>
          </p:sp>
          <p:sp>
            <p:nvSpPr>
              <p:cNvPr id="6" name="文本框 5">
                <a:extLst>
                  <a:ext uri="{FF2B5EF4-FFF2-40B4-BE49-F238E27FC236}">
                    <a16:creationId xmlns:a16="http://schemas.microsoft.com/office/drawing/2014/main" id="{6745EF87-90C9-4A8D-A171-F9765B7DD744}"/>
                  </a:ext>
                </a:extLst>
              </p:cNvPr>
              <p:cNvSpPr txBox="1"/>
              <p:nvPr/>
            </p:nvSpPr>
            <p:spPr>
              <a:xfrm>
                <a:off x="2346465" y="4668120"/>
                <a:ext cx="538930" cy="369332"/>
              </a:xfrm>
              <a:prstGeom prst="rect">
                <a:avLst/>
              </a:prstGeom>
              <a:noFill/>
            </p:spPr>
            <p:txBody>
              <a:bodyPr wrap="none" rtlCol="0">
                <a:spAutoFit/>
              </a:bodyPr>
              <a:lstStyle/>
              <a:p>
                <a:r>
                  <a:rPr lang="en-US" altLang="zh-CN" dirty="0"/>
                  <a:t>80K</a:t>
                </a:r>
                <a:endParaRPr lang="zh-CN" altLang="en-US" dirty="0"/>
              </a:p>
            </p:txBody>
          </p:sp>
          <p:sp>
            <p:nvSpPr>
              <p:cNvPr id="8" name="文本框 7">
                <a:extLst>
                  <a:ext uri="{FF2B5EF4-FFF2-40B4-BE49-F238E27FC236}">
                    <a16:creationId xmlns:a16="http://schemas.microsoft.com/office/drawing/2014/main" id="{C28D23D0-262A-47E4-B2F7-B2EB2917006A}"/>
                  </a:ext>
                </a:extLst>
              </p:cNvPr>
              <p:cNvSpPr txBox="1"/>
              <p:nvPr/>
            </p:nvSpPr>
            <p:spPr>
              <a:xfrm>
                <a:off x="3663071" y="4668120"/>
                <a:ext cx="538930" cy="369332"/>
              </a:xfrm>
              <a:prstGeom prst="rect">
                <a:avLst/>
              </a:prstGeom>
              <a:noFill/>
            </p:spPr>
            <p:txBody>
              <a:bodyPr wrap="none" rtlCol="0">
                <a:spAutoFit/>
              </a:bodyPr>
              <a:lstStyle/>
              <a:p>
                <a:r>
                  <a:rPr lang="en-US" altLang="zh-CN" dirty="0"/>
                  <a:t>10K</a:t>
                </a:r>
                <a:endParaRPr lang="zh-CN" altLang="en-US" dirty="0"/>
              </a:p>
            </p:txBody>
          </p:sp>
          <p:sp>
            <p:nvSpPr>
              <p:cNvPr id="9" name="文本框 8">
                <a:extLst>
                  <a:ext uri="{FF2B5EF4-FFF2-40B4-BE49-F238E27FC236}">
                    <a16:creationId xmlns:a16="http://schemas.microsoft.com/office/drawing/2014/main" id="{BD7A4536-0B75-4534-BFEB-BDE9C9C80CFF}"/>
                  </a:ext>
                </a:extLst>
              </p:cNvPr>
              <p:cNvSpPr txBox="1"/>
              <p:nvPr/>
            </p:nvSpPr>
            <p:spPr>
              <a:xfrm>
                <a:off x="5182402" y="4668120"/>
                <a:ext cx="596638" cy="369332"/>
              </a:xfrm>
              <a:prstGeom prst="rect">
                <a:avLst/>
              </a:prstGeom>
              <a:noFill/>
            </p:spPr>
            <p:txBody>
              <a:bodyPr wrap="none" rtlCol="0">
                <a:spAutoFit/>
              </a:bodyPr>
              <a:lstStyle/>
              <a:p>
                <a:r>
                  <a:rPr lang="en-US" altLang="zh-CN" dirty="0"/>
                  <a:t>4.5K</a:t>
                </a:r>
                <a:endParaRPr lang="zh-CN" altLang="en-US" dirty="0"/>
              </a:p>
            </p:txBody>
          </p:sp>
          <p:sp>
            <p:nvSpPr>
              <p:cNvPr id="10" name="文本框 9">
                <a:extLst>
                  <a:ext uri="{FF2B5EF4-FFF2-40B4-BE49-F238E27FC236}">
                    <a16:creationId xmlns:a16="http://schemas.microsoft.com/office/drawing/2014/main" id="{1F612085-4781-4041-98E9-12462D19B145}"/>
                  </a:ext>
                </a:extLst>
              </p:cNvPr>
              <p:cNvSpPr txBox="1"/>
              <p:nvPr/>
            </p:nvSpPr>
            <p:spPr>
              <a:xfrm>
                <a:off x="6278479" y="4668120"/>
                <a:ext cx="421910" cy="369332"/>
              </a:xfrm>
              <a:prstGeom prst="rect">
                <a:avLst/>
              </a:prstGeom>
              <a:noFill/>
            </p:spPr>
            <p:txBody>
              <a:bodyPr wrap="none" rtlCol="0">
                <a:spAutoFit/>
              </a:bodyPr>
              <a:lstStyle/>
              <a:p>
                <a:r>
                  <a:rPr lang="en-US" altLang="zh-CN" dirty="0"/>
                  <a:t>2K</a:t>
                </a:r>
                <a:endParaRPr lang="zh-CN" altLang="en-US" dirty="0"/>
              </a:p>
            </p:txBody>
          </p:sp>
        </p:grpSp>
      </p:grpSp>
      <p:sp>
        <p:nvSpPr>
          <p:cNvPr id="14" name="内容占位符 4">
            <a:extLst>
              <a:ext uri="{FF2B5EF4-FFF2-40B4-BE49-F238E27FC236}">
                <a16:creationId xmlns:a16="http://schemas.microsoft.com/office/drawing/2014/main" id="{CFEE6FEC-D8EF-4C4E-8372-40BA33110102}"/>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制冷机主要部件制造进度</a:t>
            </a:r>
            <a:endPar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graphicFrame>
        <p:nvGraphicFramePr>
          <p:cNvPr id="15" name="表格 15">
            <a:extLst>
              <a:ext uri="{FF2B5EF4-FFF2-40B4-BE49-F238E27FC236}">
                <a16:creationId xmlns:a16="http://schemas.microsoft.com/office/drawing/2014/main" id="{9D3047F6-CE56-4753-9C6A-5F8AAB8BFE53}"/>
              </a:ext>
            </a:extLst>
          </p:cNvPr>
          <p:cNvGraphicFramePr>
            <a:graphicFrameLocks noGrp="1"/>
          </p:cNvGraphicFramePr>
          <p:nvPr>
            <p:extLst>
              <p:ext uri="{D42A27DB-BD31-4B8C-83A1-F6EECF244321}">
                <p14:modId xmlns:p14="http://schemas.microsoft.com/office/powerpoint/2010/main" val="985038678"/>
              </p:ext>
            </p:extLst>
          </p:nvPr>
        </p:nvGraphicFramePr>
        <p:xfrm>
          <a:off x="6857999" y="2099334"/>
          <a:ext cx="5176397" cy="4079240"/>
        </p:xfrm>
        <a:graphic>
          <a:graphicData uri="http://schemas.openxmlformats.org/drawingml/2006/table">
            <a:tbl>
              <a:tblPr firstRow="1" bandRow="1">
                <a:tableStyleId>{72833802-FEF1-4C79-8D5D-14CF1EAF98D9}</a:tableStyleId>
              </a:tblPr>
              <a:tblGrid>
                <a:gridCol w="1866067">
                  <a:extLst>
                    <a:ext uri="{9D8B030D-6E8A-4147-A177-3AD203B41FA5}">
                      <a16:colId xmlns:a16="http://schemas.microsoft.com/office/drawing/2014/main" val="174224072"/>
                    </a:ext>
                  </a:extLst>
                </a:gridCol>
                <a:gridCol w="659420">
                  <a:extLst>
                    <a:ext uri="{9D8B030D-6E8A-4147-A177-3AD203B41FA5}">
                      <a16:colId xmlns:a16="http://schemas.microsoft.com/office/drawing/2014/main" val="3449774370"/>
                    </a:ext>
                  </a:extLst>
                </a:gridCol>
                <a:gridCol w="664712">
                  <a:extLst>
                    <a:ext uri="{9D8B030D-6E8A-4147-A177-3AD203B41FA5}">
                      <a16:colId xmlns:a16="http://schemas.microsoft.com/office/drawing/2014/main" val="2455941533"/>
                    </a:ext>
                  </a:extLst>
                </a:gridCol>
                <a:gridCol w="662066">
                  <a:extLst>
                    <a:ext uri="{9D8B030D-6E8A-4147-A177-3AD203B41FA5}">
                      <a16:colId xmlns:a16="http://schemas.microsoft.com/office/drawing/2014/main" val="3657276009"/>
                    </a:ext>
                  </a:extLst>
                </a:gridCol>
                <a:gridCol w="662066">
                  <a:extLst>
                    <a:ext uri="{9D8B030D-6E8A-4147-A177-3AD203B41FA5}">
                      <a16:colId xmlns:a16="http://schemas.microsoft.com/office/drawing/2014/main" val="1979922467"/>
                    </a:ext>
                  </a:extLst>
                </a:gridCol>
                <a:gridCol w="662066">
                  <a:extLst>
                    <a:ext uri="{9D8B030D-6E8A-4147-A177-3AD203B41FA5}">
                      <a16:colId xmlns:a16="http://schemas.microsoft.com/office/drawing/2014/main" val="3426797298"/>
                    </a:ext>
                  </a:extLst>
                </a:gridCol>
              </a:tblGrid>
              <a:tr h="370840">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zh-CN" altLang="en-US" dirty="0"/>
                        <a:t>设计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zh-CN" altLang="en-US" dirty="0"/>
                        <a:t>采购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zh-CN" altLang="en-US" dirty="0"/>
                        <a:t>制造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zh-CN" altLang="en-US" dirty="0"/>
                        <a:t>测试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zh-CN" altLang="en-US" dirty="0"/>
                        <a:t>出厂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4169404860"/>
                  </a:ext>
                </a:extLst>
              </a:tr>
              <a:tr h="370840">
                <a:tc>
                  <a:txBody>
                    <a:bodyPr/>
                    <a:lstStyle/>
                    <a:p>
                      <a:r>
                        <a:rPr lang="zh-CN" altLang="en-US" dirty="0"/>
                        <a:t>室温压缩机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87585"/>
                  </a:ext>
                </a:extLst>
              </a:tr>
              <a:tr h="370840">
                <a:tc>
                  <a:txBody>
                    <a:bodyPr/>
                    <a:lstStyle/>
                    <a:p>
                      <a:r>
                        <a:rPr lang="zh-CN" altLang="en-US" dirty="0"/>
                        <a:t>室温泵组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9914535"/>
                  </a:ext>
                </a:extLst>
              </a:tr>
              <a:tr h="370840">
                <a:tc>
                  <a:txBody>
                    <a:bodyPr/>
                    <a:lstStyle/>
                    <a:p>
                      <a:r>
                        <a:rPr lang="zh-CN" altLang="en-US" dirty="0"/>
                        <a:t>换热器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7653006"/>
                  </a:ext>
                </a:extLst>
              </a:tr>
              <a:tr h="370840">
                <a:tc>
                  <a:txBody>
                    <a:bodyPr/>
                    <a:lstStyle/>
                    <a:p>
                      <a:r>
                        <a:rPr lang="zh-CN" altLang="en-US" dirty="0"/>
                        <a:t>低温阀门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4506464"/>
                  </a:ext>
                </a:extLst>
              </a:tr>
              <a:tr h="370840">
                <a:tc>
                  <a:txBody>
                    <a:bodyPr/>
                    <a:lstStyle/>
                    <a:p>
                      <a:r>
                        <a:rPr lang="zh-CN" altLang="en-US" dirty="0"/>
                        <a:t>透平膨胀机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2745306"/>
                  </a:ext>
                </a:extLst>
              </a:tr>
              <a:tr h="370840">
                <a:tc>
                  <a:txBody>
                    <a:bodyPr/>
                    <a:lstStyle/>
                    <a:p>
                      <a:r>
                        <a:rPr lang="zh-CN" altLang="en-US" dirty="0"/>
                        <a:t>冷压缩机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314957"/>
                  </a:ext>
                </a:extLst>
              </a:tr>
              <a:tr h="370840">
                <a:tc>
                  <a:txBody>
                    <a:bodyPr/>
                    <a:lstStyle/>
                    <a:p>
                      <a:r>
                        <a:rPr lang="en-US" altLang="zh-CN" dirty="0"/>
                        <a:t>4.5K</a:t>
                      </a:r>
                      <a:r>
                        <a:rPr lang="zh-CN" altLang="en-US" dirty="0"/>
                        <a:t>冷箱筒体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73724"/>
                  </a:ext>
                </a:extLst>
              </a:tr>
              <a:tr h="370840">
                <a:tc>
                  <a:txBody>
                    <a:bodyPr/>
                    <a:lstStyle/>
                    <a:p>
                      <a:r>
                        <a:rPr lang="en-US" altLang="zh-CN" dirty="0"/>
                        <a:t>2K</a:t>
                      </a:r>
                      <a:r>
                        <a:rPr lang="zh-CN" altLang="en-US" dirty="0"/>
                        <a:t>冷箱筒体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0342076"/>
                  </a:ext>
                </a:extLst>
              </a:tr>
              <a:tr h="370840">
                <a:tc>
                  <a:txBody>
                    <a:bodyPr/>
                    <a:lstStyle/>
                    <a:p>
                      <a:r>
                        <a:rPr lang="zh-CN" altLang="en-US" dirty="0"/>
                        <a:t>流量计（分配阀箱）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5105632"/>
                  </a:ext>
                </a:extLst>
              </a:tr>
              <a:tr h="370840">
                <a:tc>
                  <a:txBody>
                    <a:bodyPr/>
                    <a:lstStyle/>
                    <a:p>
                      <a:r>
                        <a:rPr lang="zh-CN" altLang="en-US" dirty="0"/>
                        <a:t>流量计（</a:t>
                      </a:r>
                      <a:r>
                        <a:rPr lang="en-US" altLang="zh-CN" dirty="0"/>
                        <a:t>2K</a:t>
                      </a:r>
                      <a:r>
                        <a:rPr lang="zh-CN" altLang="en-US" dirty="0"/>
                        <a:t>冷箱）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7835256"/>
                  </a:ext>
                </a:extLst>
              </a:tr>
            </a:tbl>
          </a:graphicData>
        </a:graphic>
      </p:graphicFrame>
    </p:spTree>
    <p:extLst>
      <p:ext uri="{BB962C8B-B14F-4D97-AF65-F5344CB8AC3E}">
        <p14:creationId xmlns:p14="http://schemas.microsoft.com/office/powerpoint/2010/main" val="1370587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478650"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加速器低温系统制冷机研制进展</a:t>
            </a:r>
          </a:p>
        </p:txBody>
      </p:sp>
      <p:sp>
        <p:nvSpPr>
          <p:cNvPr id="5" name="内容占位符 4">
            <a:extLst>
              <a:ext uri="{FF2B5EF4-FFF2-40B4-BE49-F238E27FC236}">
                <a16:creationId xmlns:a16="http://schemas.microsoft.com/office/drawing/2014/main" id="{A581532D-57FC-494F-890A-F3EB766BBD7A}"/>
              </a:ext>
            </a:extLst>
          </p:cNvPr>
          <p:cNvSpPr txBox="1">
            <a:spLocks/>
          </p:cNvSpPr>
          <p:nvPr/>
        </p:nvSpPr>
        <p:spPr>
          <a:xfrm>
            <a:off x="472480" y="1031562"/>
            <a:ext cx="11247040" cy="118368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制冷机关键部件</a:t>
            </a:r>
            <a:endPar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换热器出厂冷检</a:t>
            </a:r>
            <a:r>
              <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a:t>
            </a: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存在的问题</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6" name="内容占位符 4">
            <a:extLst>
              <a:ext uri="{FF2B5EF4-FFF2-40B4-BE49-F238E27FC236}">
                <a16:creationId xmlns:a16="http://schemas.microsoft.com/office/drawing/2014/main" id="{61595629-6C64-4FEF-87A1-03B121F28434}"/>
              </a:ext>
            </a:extLst>
          </p:cNvPr>
          <p:cNvSpPr txBox="1">
            <a:spLocks/>
          </p:cNvSpPr>
          <p:nvPr/>
        </p:nvSpPr>
        <p:spPr>
          <a:xfrm>
            <a:off x="147380" y="2245873"/>
            <a:ext cx="6135492" cy="424201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明确流程不统一：</a:t>
            </a:r>
            <a:r>
              <a:rPr lang="zh-CN" altLang="en-US" sz="2000" dirty="0">
                <a:solidFill>
                  <a:prstClr val="black"/>
                </a:solidFill>
              </a:rPr>
              <a:t>现场操作人员与技术人员对测试流程理解不一致，缺乏标准化作业程序。</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存放不规范：</a:t>
            </a:r>
            <a:r>
              <a:rPr lang="zh-CN" altLang="en-US" sz="2000" dirty="0">
                <a:solidFill>
                  <a:prstClr val="black"/>
                </a:solidFill>
              </a:rPr>
              <a:t>测试完毕后换热器未及时密封，存在水汽与杂质侵入的风险。</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工装接头设计不当：</a:t>
            </a:r>
            <a:r>
              <a:rPr lang="zh-CN" altLang="en-US" sz="2000" dirty="0">
                <a:solidFill>
                  <a:prstClr val="black"/>
                </a:solidFill>
              </a:rPr>
              <a:t>原接头采用厚壁管道焊接，拆除时需砂轮切割，易产生金属碎屑污染设备。</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测试压力不达标：</a:t>
            </a:r>
            <a:r>
              <a:rPr lang="zh-CN" altLang="en-US" sz="2000" dirty="0">
                <a:solidFill>
                  <a:prstClr val="black"/>
                </a:solidFill>
              </a:rPr>
              <a:t>当前流程无法使各流道压差达到设计工况，内外漏测试结果不能保证换热器实际工作时的可靠性。</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温度监测缺失：</a:t>
            </a:r>
            <a:r>
              <a:rPr lang="zh-CN" altLang="en-US" sz="2000" dirty="0">
                <a:solidFill>
                  <a:prstClr val="black"/>
                </a:solidFill>
              </a:rPr>
              <a:t>未布置温度传感器，无法准确判断降温与回温过程的完成状态。</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排气设计缺陷：</a:t>
            </a:r>
            <a:r>
              <a:rPr lang="zh-CN" altLang="en-US" sz="2000" dirty="0">
                <a:solidFill>
                  <a:prstClr val="black"/>
                </a:solidFill>
              </a:rPr>
              <a:t>液氮蒸发阶段排气口直通大气，导致外部水汽反向渗入换热器内部。</a:t>
            </a:r>
            <a:endParaRPr kumimoji="0" lang="en-US" altLang="zh-CN" sz="200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p:txBody>
      </p:sp>
      <p:pic>
        <p:nvPicPr>
          <p:cNvPr id="3" name="图片 2">
            <a:extLst>
              <a:ext uri="{FF2B5EF4-FFF2-40B4-BE49-F238E27FC236}">
                <a16:creationId xmlns:a16="http://schemas.microsoft.com/office/drawing/2014/main" id="{124B8E0A-78A3-4364-B05F-7EA5BFF46F5F}"/>
              </a:ext>
            </a:extLst>
          </p:cNvPr>
          <p:cNvPicPr>
            <a:picLocks noChangeAspect="1"/>
          </p:cNvPicPr>
          <p:nvPr/>
        </p:nvPicPr>
        <p:blipFill rotWithShape="1">
          <a:blip r:embed="rId3">
            <a:extLst>
              <a:ext uri="{28A0092B-C50C-407E-A947-70E740481C1C}">
                <a14:useLocalDpi xmlns:a14="http://schemas.microsoft.com/office/drawing/2010/main" val="0"/>
              </a:ext>
            </a:extLst>
          </a:blip>
          <a:srcRect b="50"/>
          <a:stretch/>
        </p:blipFill>
        <p:spPr>
          <a:xfrm>
            <a:off x="9994698" y="4108467"/>
            <a:ext cx="1934267" cy="2577730"/>
          </a:xfrm>
          <a:prstGeom prst="rect">
            <a:avLst/>
          </a:prstGeom>
        </p:spPr>
      </p:pic>
      <p:pic>
        <p:nvPicPr>
          <p:cNvPr id="8" name="图片 7">
            <a:extLst>
              <a:ext uri="{FF2B5EF4-FFF2-40B4-BE49-F238E27FC236}">
                <a16:creationId xmlns:a16="http://schemas.microsoft.com/office/drawing/2014/main" id="{49158884-23E9-40C1-9939-D464FAE4D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437" y="4108467"/>
            <a:ext cx="3436975" cy="2577731"/>
          </a:xfrm>
          <a:prstGeom prst="rect">
            <a:avLst/>
          </a:prstGeom>
        </p:spPr>
      </p:pic>
      <p:pic>
        <p:nvPicPr>
          <p:cNvPr id="10" name="图片 9">
            <a:extLst>
              <a:ext uri="{FF2B5EF4-FFF2-40B4-BE49-F238E27FC236}">
                <a16:creationId xmlns:a16="http://schemas.microsoft.com/office/drawing/2014/main" id="{30C59FFB-C8BF-4BE4-9A51-94927EA3A60A}"/>
              </a:ext>
            </a:extLst>
          </p:cNvPr>
          <p:cNvPicPr>
            <a:picLocks noChangeAspect="1"/>
          </p:cNvPicPr>
          <p:nvPr/>
        </p:nvPicPr>
        <p:blipFill rotWithShape="1">
          <a:blip r:embed="rId5">
            <a:extLst>
              <a:ext uri="{28A0092B-C50C-407E-A947-70E740481C1C}">
                <a14:useLocalDpi xmlns:a14="http://schemas.microsoft.com/office/drawing/2010/main" val="0"/>
              </a:ext>
            </a:extLst>
          </a:blip>
          <a:srcRect t="19138" b="5095"/>
          <a:stretch/>
        </p:blipFill>
        <p:spPr>
          <a:xfrm>
            <a:off x="6394437" y="887186"/>
            <a:ext cx="5534528" cy="3145081"/>
          </a:xfrm>
          <a:prstGeom prst="rect">
            <a:avLst/>
          </a:prstGeom>
        </p:spPr>
      </p:pic>
    </p:spTree>
    <p:extLst>
      <p:ext uri="{BB962C8B-B14F-4D97-AF65-F5344CB8AC3E}">
        <p14:creationId xmlns:p14="http://schemas.microsoft.com/office/powerpoint/2010/main" val="3666833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478650"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加速器低温系统制冷机研制进展</a:t>
            </a:r>
          </a:p>
        </p:txBody>
      </p:sp>
      <p:sp>
        <p:nvSpPr>
          <p:cNvPr id="5" name="内容占位符 4">
            <a:extLst>
              <a:ext uri="{FF2B5EF4-FFF2-40B4-BE49-F238E27FC236}">
                <a16:creationId xmlns:a16="http://schemas.microsoft.com/office/drawing/2014/main" id="{A581532D-57FC-494F-890A-F3EB766BBD7A}"/>
              </a:ext>
            </a:extLst>
          </p:cNvPr>
          <p:cNvSpPr txBox="1">
            <a:spLocks/>
          </p:cNvSpPr>
          <p:nvPr/>
        </p:nvSpPr>
        <p:spPr>
          <a:xfrm>
            <a:off x="472480" y="1031562"/>
            <a:ext cx="11247040" cy="118368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制冷机关键部件</a:t>
            </a:r>
            <a:endPar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换热器出厂冷检</a:t>
            </a:r>
            <a:r>
              <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a:t>
            </a: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改进措施</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6" name="内容占位符 4">
            <a:extLst>
              <a:ext uri="{FF2B5EF4-FFF2-40B4-BE49-F238E27FC236}">
                <a16:creationId xmlns:a16="http://schemas.microsoft.com/office/drawing/2014/main" id="{61595629-6C64-4FEF-87A1-03B121F28434}"/>
              </a:ext>
            </a:extLst>
          </p:cNvPr>
          <p:cNvSpPr txBox="1">
            <a:spLocks/>
          </p:cNvSpPr>
          <p:nvPr/>
        </p:nvSpPr>
        <p:spPr>
          <a:xfrm>
            <a:off x="147380" y="2245873"/>
            <a:ext cx="6135492" cy="424201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暂停测试并制定标准：</a:t>
            </a:r>
            <a:r>
              <a:rPr lang="zh-CN" altLang="en-US" sz="2000" dirty="0">
                <a:solidFill>
                  <a:prstClr val="black"/>
                </a:solidFill>
              </a:rPr>
              <a:t>联合厂家与质量部门，共同制定统一、合理的测试流程规范。</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严格执行密封操作：</a:t>
            </a:r>
            <a:r>
              <a:rPr lang="zh-CN" altLang="en-US" sz="2000" dirty="0">
                <a:solidFill>
                  <a:prstClr val="black"/>
                </a:solidFill>
              </a:rPr>
              <a:t>测试完成后立即对换热器进行密封保护。</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优化接头设计：</a:t>
            </a:r>
            <a:r>
              <a:rPr lang="zh-CN" altLang="en-US" sz="2000" dirty="0">
                <a:solidFill>
                  <a:prstClr val="black"/>
                </a:solidFill>
              </a:rPr>
              <a:t>改用壁厚</a:t>
            </a:r>
            <a:r>
              <a:rPr lang="en-US" altLang="zh-CN" sz="2000" dirty="0">
                <a:solidFill>
                  <a:prstClr val="black"/>
                </a:solidFill>
              </a:rPr>
              <a:t>2mm</a:t>
            </a:r>
            <a:r>
              <a:rPr lang="zh-CN" altLang="en-US" sz="2000" dirty="0">
                <a:solidFill>
                  <a:prstClr val="black"/>
                </a:solidFill>
              </a:rPr>
              <a:t>的管道（便于管割刀操作）或活接头，避免切割污染。</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评估测试压力可行性：</a:t>
            </a:r>
            <a:r>
              <a:rPr lang="zh-CN" altLang="en-US" sz="2000" dirty="0">
                <a:solidFill>
                  <a:prstClr val="black"/>
                </a:solidFill>
              </a:rPr>
              <a:t>与厂家沟通，探讨按最大设计压力进行测试的适用性。</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完善温度监测：</a:t>
            </a:r>
            <a:r>
              <a:rPr lang="zh-CN" altLang="en-US" sz="2000" dirty="0">
                <a:solidFill>
                  <a:prstClr val="black"/>
                </a:solidFill>
              </a:rPr>
              <a:t>增装温度传感器，确保其布置位置和数量与流道设计相匹配。</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改进排气系统：</a:t>
            </a:r>
            <a:r>
              <a:rPr lang="zh-CN" altLang="en-US" sz="2000" dirty="0">
                <a:solidFill>
                  <a:prstClr val="black"/>
                </a:solidFill>
              </a:rPr>
              <a:t>在氮气排放口加装阀门，确保蒸发过程中系统压力始终高于大气压。</a:t>
            </a:r>
            <a:endParaRPr kumimoji="0" lang="en-US" altLang="zh-CN" sz="200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p:txBody>
      </p:sp>
      <p:pic>
        <p:nvPicPr>
          <p:cNvPr id="3" name="图片 2">
            <a:extLst>
              <a:ext uri="{FF2B5EF4-FFF2-40B4-BE49-F238E27FC236}">
                <a16:creationId xmlns:a16="http://schemas.microsoft.com/office/drawing/2014/main" id="{16D9E338-DC5A-44E8-8F05-659462706633}"/>
              </a:ext>
            </a:extLst>
          </p:cNvPr>
          <p:cNvPicPr>
            <a:picLocks noChangeAspect="1"/>
          </p:cNvPicPr>
          <p:nvPr/>
        </p:nvPicPr>
        <p:blipFill>
          <a:blip r:embed="rId3"/>
          <a:stretch>
            <a:fillRect/>
          </a:stretch>
        </p:blipFill>
        <p:spPr>
          <a:xfrm>
            <a:off x="6819686" y="1213373"/>
            <a:ext cx="4180004" cy="5401322"/>
          </a:xfrm>
          <a:prstGeom prst="rect">
            <a:avLst/>
          </a:prstGeom>
        </p:spPr>
      </p:pic>
      <p:sp>
        <p:nvSpPr>
          <p:cNvPr id="7" name="文本框 6">
            <a:extLst>
              <a:ext uri="{FF2B5EF4-FFF2-40B4-BE49-F238E27FC236}">
                <a16:creationId xmlns:a16="http://schemas.microsoft.com/office/drawing/2014/main" id="{B03CAF99-F628-45DD-A8A1-BBCA3996AC2B}"/>
              </a:ext>
            </a:extLst>
          </p:cNvPr>
          <p:cNvSpPr txBox="1"/>
          <p:nvPr/>
        </p:nvSpPr>
        <p:spPr>
          <a:xfrm>
            <a:off x="7495309" y="1000933"/>
            <a:ext cx="2828758" cy="369332"/>
          </a:xfrm>
          <a:prstGeom prst="rect">
            <a:avLst/>
          </a:prstGeom>
          <a:noFill/>
        </p:spPr>
        <p:txBody>
          <a:bodyPr wrap="square">
            <a:spAutoFit/>
          </a:bodyPr>
          <a:lstStyle/>
          <a:p>
            <a:pPr algn="ctr"/>
            <a:r>
              <a:rPr lang="zh-CN" altLang="en-US" b="1" dirty="0">
                <a:solidFill>
                  <a:srgbClr val="FF0000"/>
                </a:solidFill>
                <a:latin typeface="Arial" panose="020B0604020202020204" pitchFamily="34" charset="0"/>
                <a:ea typeface="微软雅黑" pitchFamily="34" charset="-122"/>
              </a:rPr>
              <a:t>整改后的测试文件</a:t>
            </a:r>
            <a:endParaRPr lang="zh-CN" altLang="en-US" dirty="0"/>
          </a:p>
        </p:txBody>
      </p:sp>
    </p:spTree>
    <p:extLst>
      <p:ext uri="{BB962C8B-B14F-4D97-AF65-F5344CB8AC3E}">
        <p14:creationId xmlns:p14="http://schemas.microsoft.com/office/powerpoint/2010/main" val="3281891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478650"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加速器低温系统制冷机研制进展</a:t>
            </a:r>
          </a:p>
        </p:txBody>
      </p:sp>
      <p:sp>
        <p:nvSpPr>
          <p:cNvPr id="5" name="内容占位符 4">
            <a:extLst>
              <a:ext uri="{FF2B5EF4-FFF2-40B4-BE49-F238E27FC236}">
                <a16:creationId xmlns:a16="http://schemas.microsoft.com/office/drawing/2014/main" id="{A581532D-57FC-494F-890A-F3EB766BBD7A}"/>
              </a:ext>
            </a:extLst>
          </p:cNvPr>
          <p:cNvSpPr txBox="1">
            <a:spLocks/>
          </p:cNvSpPr>
          <p:nvPr/>
        </p:nvSpPr>
        <p:spPr>
          <a:xfrm>
            <a:off x="472480" y="1031562"/>
            <a:ext cx="11247040" cy="118368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制冷机关键部件</a:t>
            </a:r>
            <a:endPar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低温流量计标定（冷屏主路）</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9" name="内容占位符 4">
            <a:extLst>
              <a:ext uri="{FF2B5EF4-FFF2-40B4-BE49-F238E27FC236}">
                <a16:creationId xmlns:a16="http://schemas.microsoft.com/office/drawing/2014/main" id="{45CBA7B6-B091-490A-8326-514756C45022}"/>
              </a:ext>
            </a:extLst>
          </p:cNvPr>
          <p:cNvSpPr txBox="1">
            <a:spLocks/>
          </p:cNvSpPr>
          <p:nvPr/>
        </p:nvSpPr>
        <p:spPr>
          <a:xfrm>
            <a:off x="179614" y="2403716"/>
            <a:ext cx="5845629" cy="405151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设计工况：</a:t>
            </a:r>
            <a:r>
              <a:rPr lang="en-US" altLang="zh-CN" sz="2000" dirty="0">
                <a:solidFill>
                  <a:prstClr val="black"/>
                </a:solidFill>
              </a:rPr>
              <a:t>40K, 13bar, 18g/s</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标定难点：</a:t>
            </a:r>
            <a:r>
              <a:rPr lang="zh-CN" altLang="en-US" sz="2000" dirty="0">
                <a:solidFill>
                  <a:prstClr val="black"/>
                </a:solidFill>
              </a:rPr>
              <a:t>温度远离标准沸点，压力不利于压缩机回收</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实测工况：</a:t>
            </a:r>
            <a:r>
              <a:rPr lang="en-US" altLang="zh-CN" sz="2000" dirty="0">
                <a:solidFill>
                  <a:prstClr val="black"/>
                </a:solidFill>
              </a:rPr>
              <a:t>80K, 4.8bar, 15g/s (</a:t>
            </a:r>
            <a:r>
              <a:rPr lang="zh-CN" altLang="en-US" sz="2000" dirty="0">
                <a:solidFill>
                  <a:prstClr val="black"/>
                </a:solidFill>
              </a:rPr>
              <a:t>利用液氮实现，为系统压力上限</a:t>
            </a:r>
            <a:r>
              <a:rPr lang="en-US" altLang="zh-CN" sz="2000" dirty="0">
                <a:solidFill>
                  <a:prstClr val="black"/>
                </a:solidFill>
              </a:rPr>
              <a:t>)</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结论：</a:t>
            </a:r>
            <a:r>
              <a:rPr lang="zh-CN" altLang="en-US" sz="2000" dirty="0">
                <a:solidFill>
                  <a:prstClr val="black"/>
                </a:solidFill>
              </a:rPr>
              <a:t>实测雷诺数（</a:t>
            </a:r>
            <a:r>
              <a:rPr lang="en-US" altLang="zh-CN" sz="2000" dirty="0">
                <a:solidFill>
                  <a:prstClr val="black"/>
                </a:solidFill>
              </a:rPr>
              <a:t>150,000</a:t>
            </a:r>
            <a:r>
              <a:rPr lang="zh-CN" altLang="en-US" sz="2000" dirty="0">
                <a:solidFill>
                  <a:prstClr val="black"/>
                </a:solidFill>
              </a:rPr>
              <a:t>）与设计值（</a:t>
            </a:r>
            <a:r>
              <a:rPr lang="en-US" altLang="zh-CN" sz="2000" dirty="0">
                <a:solidFill>
                  <a:prstClr val="black"/>
                </a:solidFill>
              </a:rPr>
              <a:t>250,000</a:t>
            </a:r>
            <a:r>
              <a:rPr lang="zh-CN" altLang="en-US" sz="2000" dirty="0">
                <a:solidFill>
                  <a:prstClr val="black"/>
                </a:solidFill>
              </a:rPr>
              <a:t>）处于同一数量级，流态相似</a:t>
            </a:r>
          </a:p>
        </p:txBody>
      </p:sp>
      <p:grpSp>
        <p:nvGrpSpPr>
          <p:cNvPr id="2" name="组合 1">
            <a:extLst>
              <a:ext uri="{FF2B5EF4-FFF2-40B4-BE49-F238E27FC236}">
                <a16:creationId xmlns:a16="http://schemas.microsoft.com/office/drawing/2014/main" id="{F28DFDCD-2640-4525-A677-C5E18CAB2027}"/>
              </a:ext>
            </a:extLst>
          </p:cNvPr>
          <p:cNvGrpSpPr/>
          <p:nvPr/>
        </p:nvGrpSpPr>
        <p:grpSpPr>
          <a:xfrm>
            <a:off x="5901960" y="2354501"/>
            <a:ext cx="5968956" cy="2752858"/>
            <a:chOff x="6163981" y="2734164"/>
            <a:chExt cx="5968956" cy="2752858"/>
          </a:xfrm>
        </p:grpSpPr>
        <p:pic>
          <p:nvPicPr>
            <p:cNvPr id="3" name="图片 2">
              <a:extLst>
                <a:ext uri="{FF2B5EF4-FFF2-40B4-BE49-F238E27FC236}">
                  <a16:creationId xmlns:a16="http://schemas.microsoft.com/office/drawing/2014/main" id="{89FC0EA6-D680-4A11-82BD-74CCB5DA4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937" y="2734164"/>
              <a:ext cx="5400000" cy="2752858"/>
            </a:xfrm>
            <a:prstGeom prst="rect">
              <a:avLst/>
            </a:prstGeom>
          </p:spPr>
        </p:pic>
        <p:sp>
          <p:nvSpPr>
            <p:cNvPr id="12" name="文本框 11">
              <a:extLst>
                <a:ext uri="{FF2B5EF4-FFF2-40B4-BE49-F238E27FC236}">
                  <a16:creationId xmlns:a16="http://schemas.microsoft.com/office/drawing/2014/main" id="{FAEC6E30-4994-4B32-82FE-2A3531886EF3}"/>
                </a:ext>
              </a:extLst>
            </p:cNvPr>
            <p:cNvSpPr txBox="1"/>
            <p:nvPr/>
          </p:nvSpPr>
          <p:spPr>
            <a:xfrm>
              <a:off x="6163981" y="2882866"/>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温度</a:t>
              </a:r>
              <a:endParaRPr lang="zh-CN" altLang="en-US" dirty="0">
                <a:solidFill>
                  <a:srgbClr val="FF0000"/>
                </a:solidFill>
              </a:endParaRPr>
            </a:p>
          </p:txBody>
        </p:sp>
        <p:sp>
          <p:nvSpPr>
            <p:cNvPr id="13" name="文本框 12">
              <a:extLst>
                <a:ext uri="{FF2B5EF4-FFF2-40B4-BE49-F238E27FC236}">
                  <a16:creationId xmlns:a16="http://schemas.microsoft.com/office/drawing/2014/main" id="{8D5B6117-5C49-4FEA-ADCA-27DBF845A366}"/>
                </a:ext>
              </a:extLst>
            </p:cNvPr>
            <p:cNvSpPr txBox="1"/>
            <p:nvPr/>
          </p:nvSpPr>
          <p:spPr>
            <a:xfrm>
              <a:off x="6166759" y="3503351"/>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压力</a:t>
              </a:r>
              <a:endParaRPr lang="zh-CN" altLang="en-US" dirty="0">
                <a:solidFill>
                  <a:srgbClr val="FF0000"/>
                </a:solidFill>
              </a:endParaRPr>
            </a:p>
          </p:txBody>
        </p:sp>
        <p:sp>
          <p:nvSpPr>
            <p:cNvPr id="14" name="文本框 13">
              <a:extLst>
                <a:ext uri="{FF2B5EF4-FFF2-40B4-BE49-F238E27FC236}">
                  <a16:creationId xmlns:a16="http://schemas.microsoft.com/office/drawing/2014/main" id="{0274E0FB-9F56-4E59-AE2A-01DB1DB5E349}"/>
                </a:ext>
              </a:extLst>
            </p:cNvPr>
            <p:cNvSpPr txBox="1"/>
            <p:nvPr/>
          </p:nvSpPr>
          <p:spPr>
            <a:xfrm>
              <a:off x="6163981" y="4123836"/>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压差</a:t>
              </a:r>
              <a:endParaRPr lang="zh-CN" altLang="en-US" dirty="0">
                <a:solidFill>
                  <a:srgbClr val="FF0000"/>
                </a:solidFill>
              </a:endParaRPr>
            </a:p>
          </p:txBody>
        </p:sp>
        <p:sp>
          <p:nvSpPr>
            <p:cNvPr id="15" name="文本框 14">
              <a:extLst>
                <a:ext uri="{FF2B5EF4-FFF2-40B4-BE49-F238E27FC236}">
                  <a16:creationId xmlns:a16="http://schemas.microsoft.com/office/drawing/2014/main" id="{5ECFC0EC-BB17-4FC0-A428-340BDEFFB2E3}"/>
                </a:ext>
              </a:extLst>
            </p:cNvPr>
            <p:cNvSpPr txBox="1"/>
            <p:nvPr/>
          </p:nvSpPr>
          <p:spPr>
            <a:xfrm>
              <a:off x="6163981" y="4744321"/>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流量</a:t>
              </a:r>
              <a:endParaRPr lang="zh-CN" altLang="en-US" dirty="0">
                <a:solidFill>
                  <a:srgbClr val="FF0000"/>
                </a:solidFill>
              </a:endParaRPr>
            </a:p>
          </p:txBody>
        </p:sp>
      </p:grpSp>
    </p:spTree>
    <p:extLst>
      <p:ext uri="{BB962C8B-B14F-4D97-AF65-F5344CB8AC3E}">
        <p14:creationId xmlns:p14="http://schemas.microsoft.com/office/powerpoint/2010/main" val="741165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478650"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加速器低温系统制冷机研制进展</a:t>
            </a:r>
          </a:p>
        </p:txBody>
      </p:sp>
      <p:sp>
        <p:nvSpPr>
          <p:cNvPr id="5" name="内容占位符 4">
            <a:extLst>
              <a:ext uri="{FF2B5EF4-FFF2-40B4-BE49-F238E27FC236}">
                <a16:creationId xmlns:a16="http://schemas.microsoft.com/office/drawing/2014/main" id="{A581532D-57FC-494F-890A-F3EB766BBD7A}"/>
              </a:ext>
            </a:extLst>
          </p:cNvPr>
          <p:cNvSpPr txBox="1">
            <a:spLocks/>
          </p:cNvSpPr>
          <p:nvPr/>
        </p:nvSpPr>
        <p:spPr>
          <a:xfrm>
            <a:off x="472480" y="1031562"/>
            <a:ext cx="11247040" cy="118368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制冷机关键部件</a:t>
            </a:r>
            <a:endPar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低温流量计标定（超临界氦分路）</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9" name="内容占位符 4">
            <a:extLst>
              <a:ext uri="{FF2B5EF4-FFF2-40B4-BE49-F238E27FC236}">
                <a16:creationId xmlns:a16="http://schemas.microsoft.com/office/drawing/2014/main" id="{45CBA7B6-B091-490A-8326-514756C45022}"/>
              </a:ext>
            </a:extLst>
          </p:cNvPr>
          <p:cNvSpPr txBox="1">
            <a:spLocks/>
          </p:cNvSpPr>
          <p:nvPr/>
        </p:nvSpPr>
        <p:spPr>
          <a:xfrm>
            <a:off x="179614" y="2403716"/>
            <a:ext cx="5845629" cy="405151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设计工况：</a:t>
            </a:r>
            <a:r>
              <a:rPr lang="en-US" altLang="zh-CN" sz="2000" dirty="0">
                <a:solidFill>
                  <a:prstClr val="black"/>
                </a:solidFill>
              </a:rPr>
              <a:t>4.5K, 3bar, 28.1g/s</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标定实验：</a:t>
            </a:r>
            <a:endParaRPr lang="en-US" altLang="zh-CN" sz="2000" b="1" dirty="0">
              <a:solidFill>
                <a:prstClr val="black"/>
              </a:solidFill>
            </a:endParaRPr>
          </a:p>
          <a:p>
            <a:pPr lvl="1" indent="-342900">
              <a:lnSpc>
                <a:spcPct val="110000"/>
              </a:lnSpc>
              <a:spcBef>
                <a:spcPts val="0"/>
              </a:spcBef>
              <a:spcAft>
                <a:spcPts val="1800"/>
              </a:spcAft>
              <a:buSzPct val="80000"/>
              <a:buFont typeface="Arial" panose="020B0604020202020204" pitchFamily="34" charset="0"/>
              <a:buChar char="•"/>
              <a:defRPr/>
            </a:pPr>
            <a:r>
              <a:rPr lang="zh-CN" altLang="en-US" sz="1600" dirty="0">
                <a:solidFill>
                  <a:prstClr val="black"/>
                </a:solidFill>
              </a:rPr>
              <a:t>变流量测试：固定</a:t>
            </a:r>
            <a:r>
              <a:rPr lang="en-US" altLang="zh-CN" sz="1600" dirty="0">
                <a:solidFill>
                  <a:prstClr val="black"/>
                </a:solidFill>
              </a:rPr>
              <a:t>~4.5K &amp; ~3bar</a:t>
            </a:r>
            <a:r>
              <a:rPr lang="zh-CN" altLang="en-US" sz="1600" dirty="0">
                <a:solidFill>
                  <a:prstClr val="black"/>
                </a:solidFill>
              </a:rPr>
              <a:t>，流量</a:t>
            </a:r>
            <a:r>
              <a:rPr lang="en-US" altLang="zh-CN" sz="1600" dirty="0">
                <a:solidFill>
                  <a:prstClr val="black"/>
                </a:solidFill>
              </a:rPr>
              <a:t>29g/s → 8g/s</a:t>
            </a:r>
          </a:p>
          <a:p>
            <a:pPr lvl="1" indent="-342900">
              <a:lnSpc>
                <a:spcPct val="110000"/>
              </a:lnSpc>
              <a:spcBef>
                <a:spcPts val="0"/>
              </a:spcBef>
              <a:spcAft>
                <a:spcPts val="1800"/>
              </a:spcAft>
              <a:buSzPct val="80000"/>
              <a:buFont typeface="Arial" panose="020B0604020202020204" pitchFamily="34" charset="0"/>
              <a:buChar char="•"/>
              <a:defRPr/>
            </a:pPr>
            <a:r>
              <a:rPr lang="zh-CN" altLang="en-US" sz="1600" dirty="0">
                <a:solidFill>
                  <a:prstClr val="black"/>
                </a:solidFill>
              </a:rPr>
              <a:t>变温测试：固定</a:t>
            </a:r>
            <a:r>
              <a:rPr lang="en-US" altLang="zh-CN" sz="1600" dirty="0">
                <a:solidFill>
                  <a:prstClr val="black"/>
                </a:solidFill>
              </a:rPr>
              <a:t>~3bar &amp; ~20g/s</a:t>
            </a:r>
            <a:r>
              <a:rPr lang="zh-CN" altLang="en-US" sz="1600" dirty="0">
                <a:solidFill>
                  <a:prstClr val="black"/>
                </a:solidFill>
              </a:rPr>
              <a:t>，温度</a:t>
            </a:r>
            <a:r>
              <a:rPr lang="en-US" altLang="zh-CN" sz="1600" dirty="0">
                <a:solidFill>
                  <a:prstClr val="black"/>
                </a:solidFill>
              </a:rPr>
              <a:t>4.5K → 150K</a:t>
            </a:r>
            <a:endParaRPr lang="zh-CN" altLang="en-US" sz="1600" dirty="0">
              <a:solidFill>
                <a:prstClr val="black"/>
              </a:solidFill>
            </a:endParaRP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结论：</a:t>
            </a:r>
            <a:r>
              <a:rPr lang="zh-CN" altLang="en-US" sz="2000" dirty="0">
                <a:solidFill>
                  <a:prstClr val="black"/>
                </a:solidFill>
              </a:rPr>
              <a:t>标定范围符合设计要求</a:t>
            </a:r>
          </a:p>
        </p:txBody>
      </p:sp>
      <p:grpSp>
        <p:nvGrpSpPr>
          <p:cNvPr id="7" name="组合 6">
            <a:extLst>
              <a:ext uri="{FF2B5EF4-FFF2-40B4-BE49-F238E27FC236}">
                <a16:creationId xmlns:a16="http://schemas.microsoft.com/office/drawing/2014/main" id="{C24B99DA-3D16-4C87-AF5C-08A391FBD6F8}"/>
              </a:ext>
            </a:extLst>
          </p:cNvPr>
          <p:cNvGrpSpPr/>
          <p:nvPr/>
        </p:nvGrpSpPr>
        <p:grpSpPr>
          <a:xfrm>
            <a:off x="5932142" y="897391"/>
            <a:ext cx="6080244" cy="2824179"/>
            <a:chOff x="5960041" y="2623457"/>
            <a:chExt cx="6080244" cy="2824179"/>
          </a:xfrm>
        </p:grpSpPr>
        <p:pic>
          <p:nvPicPr>
            <p:cNvPr id="6" name="图片 5">
              <a:extLst>
                <a:ext uri="{FF2B5EF4-FFF2-40B4-BE49-F238E27FC236}">
                  <a16:creationId xmlns:a16="http://schemas.microsoft.com/office/drawing/2014/main" id="{17736723-0BFB-45A4-B35A-56D396FAC892}"/>
                </a:ext>
              </a:extLst>
            </p:cNvPr>
            <p:cNvPicPr>
              <a:picLocks noChangeAspect="1"/>
            </p:cNvPicPr>
            <p:nvPr/>
          </p:nvPicPr>
          <p:blipFill rotWithShape="1">
            <a:blip r:embed="rId3">
              <a:extLst>
                <a:ext uri="{28A0092B-C50C-407E-A947-70E740481C1C}">
                  <a14:useLocalDpi xmlns:a14="http://schemas.microsoft.com/office/drawing/2010/main" val="0"/>
                </a:ext>
              </a:extLst>
            </a:blip>
            <a:srcRect t="16003"/>
            <a:stretch/>
          </p:blipFill>
          <p:spPr>
            <a:xfrm>
              <a:off x="6640285" y="2623457"/>
              <a:ext cx="5400000" cy="2824179"/>
            </a:xfrm>
            <a:prstGeom prst="rect">
              <a:avLst/>
            </a:prstGeom>
          </p:spPr>
        </p:pic>
        <p:sp>
          <p:nvSpPr>
            <p:cNvPr id="12" name="文本框 11">
              <a:extLst>
                <a:ext uri="{FF2B5EF4-FFF2-40B4-BE49-F238E27FC236}">
                  <a16:creationId xmlns:a16="http://schemas.microsoft.com/office/drawing/2014/main" id="{FAEC6E30-4994-4B32-82FE-2A3531886EF3}"/>
                </a:ext>
              </a:extLst>
            </p:cNvPr>
            <p:cNvSpPr txBox="1"/>
            <p:nvPr/>
          </p:nvSpPr>
          <p:spPr>
            <a:xfrm>
              <a:off x="5960041" y="2855652"/>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温度</a:t>
              </a:r>
              <a:endParaRPr lang="zh-CN" altLang="en-US" dirty="0">
                <a:solidFill>
                  <a:srgbClr val="FF0000"/>
                </a:solidFill>
              </a:endParaRPr>
            </a:p>
          </p:txBody>
        </p:sp>
        <p:sp>
          <p:nvSpPr>
            <p:cNvPr id="13" name="文本框 12">
              <a:extLst>
                <a:ext uri="{FF2B5EF4-FFF2-40B4-BE49-F238E27FC236}">
                  <a16:creationId xmlns:a16="http://schemas.microsoft.com/office/drawing/2014/main" id="{8D5B6117-5C49-4FEA-ADCA-27DBF845A366}"/>
                </a:ext>
              </a:extLst>
            </p:cNvPr>
            <p:cNvSpPr txBox="1"/>
            <p:nvPr/>
          </p:nvSpPr>
          <p:spPr>
            <a:xfrm>
              <a:off x="5962819" y="3476137"/>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压力</a:t>
              </a:r>
              <a:endParaRPr lang="zh-CN" altLang="en-US" dirty="0">
                <a:solidFill>
                  <a:srgbClr val="FF0000"/>
                </a:solidFill>
              </a:endParaRPr>
            </a:p>
          </p:txBody>
        </p:sp>
        <p:sp>
          <p:nvSpPr>
            <p:cNvPr id="14" name="文本框 13">
              <a:extLst>
                <a:ext uri="{FF2B5EF4-FFF2-40B4-BE49-F238E27FC236}">
                  <a16:creationId xmlns:a16="http://schemas.microsoft.com/office/drawing/2014/main" id="{0274E0FB-9F56-4E59-AE2A-01DB1DB5E349}"/>
                </a:ext>
              </a:extLst>
            </p:cNvPr>
            <p:cNvSpPr txBox="1"/>
            <p:nvPr/>
          </p:nvSpPr>
          <p:spPr>
            <a:xfrm>
              <a:off x="5960041" y="4096622"/>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压差</a:t>
              </a:r>
              <a:endParaRPr lang="zh-CN" altLang="en-US" dirty="0">
                <a:solidFill>
                  <a:srgbClr val="FF0000"/>
                </a:solidFill>
              </a:endParaRPr>
            </a:p>
          </p:txBody>
        </p:sp>
        <p:sp>
          <p:nvSpPr>
            <p:cNvPr id="15" name="文本框 14">
              <a:extLst>
                <a:ext uri="{FF2B5EF4-FFF2-40B4-BE49-F238E27FC236}">
                  <a16:creationId xmlns:a16="http://schemas.microsoft.com/office/drawing/2014/main" id="{5ECFC0EC-BB17-4FC0-A428-340BDEFFB2E3}"/>
                </a:ext>
              </a:extLst>
            </p:cNvPr>
            <p:cNvSpPr txBox="1"/>
            <p:nvPr/>
          </p:nvSpPr>
          <p:spPr>
            <a:xfrm>
              <a:off x="5960041" y="4717107"/>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流量</a:t>
              </a:r>
              <a:endParaRPr lang="zh-CN" altLang="en-US" dirty="0">
                <a:solidFill>
                  <a:srgbClr val="FF0000"/>
                </a:solidFill>
              </a:endParaRPr>
            </a:p>
          </p:txBody>
        </p:sp>
      </p:grpSp>
      <p:grpSp>
        <p:nvGrpSpPr>
          <p:cNvPr id="11" name="组合 10">
            <a:extLst>
              <a:ext uri="{FF2B5EF4-FFF2-40B4-BE49-F238E27FC236}">
                <a16:creationId xmlns:a16="http://schemas.microsoft.com/office/drawing/2014/main" id="{011649E3-6C6F-4549-9588-085FEC5AC046}"/>
              </a:ext>
            </a:extLst>
          </p:cNvPr>
          <p:cNvGrpSpPr/>
          <p:nvPr/>
        </p:nvGrpSpPr>
        <p:grpSpPr>
          <a:xfrm>
            <a:off x="5932142" y="3876882"/>
            <a:ext cx="6080244" cy="2810377"/>
            <a:chOff x="5932142" y="3876882"/>
            <a:chExt cx="6080244" cy="2810377"/>
          </a:xfrm>
        </p:grpSpPr>
        <p:pic>
          <p:nvPicPr>
            <p:cNvPr id="10" name="图片 9">
              <a:extLst>
                <a:ext uri="{FF2B5EF4-FFF2-40B4-BE49-F238E27FC236}">
                  <a16:creationId xmlns:a16="http://schemas.microsoft.com/office/drawing/2014/main" id="{0EA656FC-3FF8-447D-BD63-A595EF8CE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386" y="3876882"/>
              <a:ext cx="5400000" cy="2810377"/>
            </a:xfrm>
            <a:prstGeom prst="rect">
              <a:avLst/>
            </a:prstGeom>
          </p:spPr>
        </p:pic>
        <p:grpSp>
          <p:nvGrpSpPr>
            <p:cNvPr id="16" name="组合 15">
              <a:extLst>
                <a:ext uri="{FF2B5EF4-FFF2-40B4-BE49-F238E27FC236}">
                  <a16:creationId xmlns:a16="http://schemas.microsoft.com/office/drawing/2014/main" id="{EDA0655C-B90B-40EC-850F-22C17B1F0434}"/>
                </a:ext>
              </a:extLst>
            </p:cNvPr>
            <p:cNvGrpSpPr/>
            <p:nvPr/>
          </p:nvGrpSpPr>
          <p:grpSpPr>
            <a:xfrm>
              <a:off x="5932142" y="4109077"/>
              <a:ext cx="683022" cy="2230787"/>
              <a:chOff x="5960041" y="2855652"/>
              <a:chExt cx="683022" cy="2230787"/>
            </a:xfrm>
          </p:grpSpPr>
          <p:sp>
            <p:nvSpPr>
              <p:cNvPr id="18" name="文本框 17">
                <a:extLst>
                  <a:ext uri="{FF2B5EF4-FFF2-40B4-BE49-F238E27FC236}">
                    <a16:creationId xmlns:a16="http://schemas.microsoft.com/office/drawing/2014/main" id="{F7E61F57-5997-491B-A7B8-01717DF0EC13}"/>
                  </a:ext>
                </a:extLst>
              </p:cNvPr>
              <p:cNvSpPr txBox="1"/>
              <p:nvPr/>
            </p:nvSpPr>
            <p:spPr>
              <a:xfrm>
                <a:off x="5960041" y="2855652"/>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温度</a:t>
                </a:r>
                <a:endParaRPr lang="zh-CN" altLang="en-US" dirty="0">
                  <a:solidFill>
                    <a:srgbClr val="FF0000"/>
                  </a:solidFill>
                </a:endParaRPr>
              </a:p>
            </p:txBody>
          </p:sp>
          <p:sp>
            <p:nvSpPr>
              <p:cNvPr id="19" name="文本框 18">
                <a:extLst>
                  <a:ext uri="{FF2B5EF4-FFF2-40B4-BE49-F238E27FC236}">
                    <a16:creationId xmlns:a16="http://schemas.microsoft.com/office/drawing/2014/main" id="{6F1D6666-6B2E-4E8E-972D-430926A3FF32}"/>
                  </a:ext>
                </a:extLst>
              </p:cNvPr>
              <p:cNvSpPr txBox="1"/>
              <p:nvPr/>
            </p:nvSpPr>
            <p:spPr>
              <a:xfrm>
                <a:off x="5962819" y="3476137"/>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压力</a:t>
                </a:r>
                <a:endParaRPr lang="zh-CN" altLang="en-US" dirty="0">
                  <a:solidFill>
                    <a:srgbClr val="FF0000"/>
                  </a:solidFill>
                </a:endParaRPr>
              </a:p>
            </p:txBody>
          </p:sp>
          <p:sp>
            <p:nvSpPr>
              <p:cNvPr id="20" name="文本框 19">
                <a:extLst>
                  <a:ext uri="{FF2B5EF4-FFF2-40B4-BE49-F238E27FC236}">
                    <a16:creationId xmlns:a16="http://schemas.microsoft.com/office/drawing/2014/main" id="{072BE68A-B053-4860-A3FD-02EB8B826E01}"/>
                  </a:ext>
                </a:extLst>
              </p:cNvPr>
              <p:cNvSpPr txBox="1"/>
              <p:nvPr/>
            </p:nvSpPr>
            <p:spPr>
              <a:xfrm>
                <a:off x="5960041" y="4096622"/>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压差</a:t>
                </a:r>
                <a:endParaRPr lang="zh-CN" altLang="en-US" dirty="0">
                  <a:solidFill>
                    <a:srgbClr val="FF0000"/>
                  </a:solidFill>
                </a:endParaRPr>
              </a:p>
            </p:txBody>
          </p:sp>
          <p:sp>
            <p:nvSpPr>
              <p:cNvPr id="21" name="文本框 20">
                <a:extLst>
                  <a:ext uri="{FF2B5EF4-FFF2-40B4-BE49-F238E27FC236}">
                    <a16:creationId xmlns:a16="http://schemas.microsoft.com/office/drawing/2014/main" id="{4630B231-DB32-4446-A435-70F4C0984E2A}"/>
                  </a:ext>
                </a:extLst>
              </p:cNvPr>
              <p:cNvSpPr txBox="1"/>
              <p:nvPr/>
            </p:nvSpPr>
            <p:spPr>
              <a:xfrm>
                <a:off x="5960041" y="4717107"/>
                <a:ext cx="680244" cy="369332"/>
              </a:xfrm>
              <a:prstGeom prst="rect">
                <a:avLst/>
              </a:prstGeom>
              <a:noFill/>
            </p:spPr>
            <p:txBody>
              <a:bodyPr wrap="square">
                <a:spAutoFit/>
              </a:bodyPr>
              <a:lstStyle/>
              <a:p>
                <a:pPr algn="ct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流量</a:t>
                </a:r>
                <a:endParaRPr lang="zh-CN" altLang="en-US" dirty="0">
                  <a:solidFill>
                    <a:srgbClr val="FF0000"/>
                  </a:solidFill>
                </a:endParaRPr>
              </a:p>
            </p:txBody>
          </p:sp>
        </p:grpSp>
      </p:grpSp>
    </p:spTree>
    <p:extLst>
      <p:ext uri="{BB962C8B-B14F-4D97-AF65-F5344CB8AC3E}">
        <p14:creationId xmlns:p14="http://schemas.microsoft.com/office/powerpoint/2010/main" val="3305845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250062"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加速器低温系统多通道管线研制进展</a:t>
            </a:r>
          </a:p>
        </p:txBody>
      </p:sp>
      <p:sp>
        <p:nvSpPr>
          <p:cNvPr id="6" name="内容占位符 4">
            <a:extLst>
              <a:ext uri="{FF2B5EF4-FFF2-40B4-BE49-F238E27FC236}">
                <a16:creationId xmlns:a16="http://schemas.microsoft.com/office/drawing/2014/main" id="{88E9B378-BA04-453B-877F-2A4F7E80DB93}"/>
              </a:ext>
            </a:extLst>
          </p:cNvPr>
          <p:cNvSpPr txBox="1">
            <a:spLocks/>
          </p:cNvSpPr>
          <p:nvPr/>
        </p:nvSpPr>
        <p:spPr>
          <a:xfrm>
            <a:off x="472480" y="1031562"/>
            <a:ext cx="11247040" cy="118368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高压四通道管线</a:t>
            </a: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设计需求</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grpSp>
        <p:nvGrpSpPr>
          <p:cNvPr id="8" name="组合 7">
            <a:extLst>
              <a:ext uri="{FF2B5EF4-FFF2-40B4-BE49-F238E27FC236}">
                <a16:creationId xmlns:a16="http://schemas.microsoft.com/office/drawing/2014/main" id="{EFBBBE34-B3F2-4F68-9180-1057FE0AB042}"/>
              </a:ext>
            </a:extLst>
          </p:cNvPr>
          <p:cNvGrpSpPr/>
          <p:nvPr/>
        </p:nvGrpSpPr>
        <p:grpSpPr>
          <a:xfrm>
            <a:off x="-103232" y="3188341"/>
            <a:ext cx="5568339" cy="3580120"/>
            <a:chOff x="4852204" y="1201316"/>
            <a:chExt cx="4568984" cy="3744416"/>
          </a:xfrm>
        </p:grpSpPr>
        <p:pic>
          <p:nvPicPr>
            <p:cNvPr id="9" name="图片 8">
              <a:extLst>
                <a:ext uri="{FF2B5EF4-FFF2-40B4-BE49-F238E27FC236}">
                  <a16:creationId xmlns:a16="http://schemas.microsoft.com/office/drawing/2014/main" id="{B0575E41-9C70-4716-8794-953CC8D52791}"/>
                </a:ext>
              </a:extLst>
            </p:cNvPr>
            <p:cNvPicPr>
              <a:picLocks noChangeAspect="1"/>
            </p:cNvPicPr>
            <p:nvPr/>
          </p:nvPicPr>
          <p:blipFill rotWithShape="1">
            <a:blip r:embed="rId3"/>
            <a:srcRect l="9272"/>
            <a:stretch/>
          </p:blipFill>
          <p:spPr>
            <a:xfrm>
              <a:off x="5018659" y="1201316"/>
              <a:ext cx="4331969" cy="3744416"/>
            </a:xfrm>
            <a:prstGeom prst="rect">
              <a:avLst/>
            </a:prstGeom>
            <a:noFill/>
            <a:ln w="19050">
              <a:solidFill>
                <a:srgbClr val="C00000"/>
              </a:solidFill>
              <a:prstDash val="dash"/>
            </a:ln>
          </p:spPr>
        </p:pic>
        <p:cxnSp>
          <p:nvCxnSpPr>
            <p:cNvPr id="10" name="直接箭头连接符 9">
              <a:extLst>
                <a:ext uri="{FF2B5EF4-FFF2-40B4-BE49-F238E27FC236}">
                  <a16:creationId xmlns:a16="http://schemas.microsoft.com/office/drawing/2014/main" id="{B5FC4769-58B2-4465-9DF9-4C5F7280BB71}"/>
                </a:ext>
              </a:extLst>
            </p:cNvPr>
            <p:cNvCxnSpPr>
              <a:cxnSpLocks/>
            </p:cNvCxnSpPr>
            <p:nvPr/>
          </p:nvCxnSpPr>
          <p:spPr>
            <a:xfrm flipV="1">
              <a:off x="7730746" y="3256334"/>
              <a:ext cx="589614" cy="579650"/>
            </a:xfrm>
            <a:prstGeom prst="straightConnector1">
              <a:avLst/>
            </a:prstGeom>
            <a:ln w="38100">
              <a:solidFill>
                <a:srgbClr val="F57E1B"/>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AFF001D4-98E2-4032-9863-E31A2AFB78B8}"/>
                </a:ext>
              </a:extLst>
            </p:cNvPr>
            <p:cNvCxnSpPr>
              <a:cxnSpLocks/>
            </p:cNvCxnSpPr>
            <p:nvPr/>
          </p:nvCxnSpPr>
          <p:spPr>
            <a:xfrm flipH="1" flipV="1">
              <a:off x="7240240" y="2497459"/>
              <a:ext cx="1037480" cy="762461"/>
            </a:xfrm>
            <a:prstGeom prst="straightConnector1">
              <a:avLst/>
            </a:prstGeom>
            <a:ln w="38100">
              <a:solidFill>
                <a:srgbClr val="F57E1B"/>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E5CE3E7B-BB3D-41D9-87BD-821DCC5C845D}"/>
                </a:ext>
              </a:extLst>
            </p:cNvPr>
            <p:cNvCxnSpPr>
              <a:cxnSpLocks/>
            </p:cNvCxnSpPr>
            <p:nvPr/>
          </p:nvCxnSpPr>
          <p:spPr>
            <a:xfrm flipH="1">
              <a:off x="6403305" y="2497459"/>
              <a:ext cx="823385" cy="793117"/>
            </a:xfrm>
            <a:prstGeom prst="straightConnector1">
              <a:avLst/>
            </a:prstGeom>
            <a:ln w="38100">
              <a:solidFill>
                <a:srgbClr val="F57E1B"/>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B17D2965-BD09-4392-AB18-9B8A4CFA689C}"/>
                </a:ext>
              </a:extLst>
            </p:cNvPr>
            <p:cNvCxnSpPr>
              <a:cxnSpLocks/>
            </p:cNvCxnSpPr>
            <p:nvPr/>
          </p:nvCxnSpPr>
          <p:spPr>
            <a:xfrm flipH="1" flipV="1">
              <a:off x="6043265" y="3035757"/>
              <a:ext cx="360040" cy="254819"/>
            </a:xfrm>
            <a:prstGeom prst="straightConnector1">
              <a:avLst/>
            </a:prstGeom>
            <a:ln w="38100">
              <a:solidFill>
                <a:srgbClr val="F57E1B"/>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8369F925-D4C1-42FA-BCE4-2BB24773C046}"/>
                </a:ext>
              </a:extLst>
            </p:cNvPr>
            <p:cNvCxnSpPr/>
            <p:nvPr/>
          </p:nvCxnSpPr>
          <p:spPr>
            <a:xfrm>
              <a:off x="7960320" y="3835984"/>
              <a:ext cx="864096" cy="7497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D91C9177-02D6-4CEB-96C7-2B9A977C0415}"/>
                </a:ext>
              </a:extLst>
            </p:cNvPr>
            <p:cNvSpPr txBox="1"/>
            <p:nvPr/>
          </p:nvSpPr>
          <p:spPr bwMode="auto">
            <a:xfrm>
              <a:off x="8341068" y="4573699"/>
              <a:ext cx="1080120" cy="307777"/>
            </a:xfrm>
            <a:prstGeom prst="rect">
              <a:avLst/>
            </a:prstGeom>
            <a:noFill/>
            <a:ln w="9525">
              <a:noFill/>
              <a:miter lim="800000"/>
            </a:ln>
          </p:spPr>
          <p:txBody>
            <a:bodyPr wrap="square" rtlCol="0">
              <a:spAutoFit/>
            </a:bodyPr>
            <a:lstStyle/>
            <a:p>
              <a:pPr marL="342900" indent="-342900" algn="ctr" eaLnBrk="0" hangingPunct="0">
                <a:spcBef>
                  <a:spcPts val="600"/>
                </a:spcBef>
                <a:buClr>
                  <a:schemeClr val="tx1"/>
                </a:buClr>
              </a:pPr>
              <a:r>
                <a:rPr lang="zh-CN" altLang="en-US" sz="1400" dirty="0">
                  <a:solidFill>
                    <a:srgbClr val="FF0000"/>
                  </a:solidFill>
                </a:rPr>
                <a:t>制冷机</a:t>
              </a:r>
            </a:p>
          </p:txBody>
        </p:sp>
        <p:cxnSp>
          <p:nvCxnSpPr>
            <p:cNvPr id="16" name="直接箭头连接符 15">
              <a:extLst>
                <a:ext uri="{FF2B5EF4-FFF2-40B4-BE49-F238E27FC236}">
                  <a16:creationId xmlns:a16="http://schemas.microsoft.com/office/drawing/2014/main" id="{225208B7-3518-4D7C-8607-F54F4E3B0D8E}"/>
                </a:ext>
              </a:extLst>
            </p:cNvPr>
            <p:cNvCxnSpPr>
              <a:cxnSpLocks/>
              <a:endCxn id="17" idx="0"/>
            </p:cNvCxnSpPr>
            <p:nvPr/>
          </p:nvCxnSpPr>
          <p:spPr>
            <a:xfrm flipH="1">
              <a:off x="5404036" y="3256334"/>
              <a:ext cx="540060" cy="3212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35F24760-ED27-47CA-A11F-93B1D76AB619}"/>
                </a:ext>
              </a:extLst>
            </p:cNvPr>
            <p:cNvSpPr txBox="1"/>
            <p:nvPr/>
          </p:nvSpPr>
          <p:spPr bwMode="auto">
            <a:xfrm>
              <a:off x="4863976" y="3577580"/>
              <a:ext cx="1080120" cy="307777"/>
            </a:xfrm>
            <a:prstGeom prst="rect">
              <a:avLst/>
            </a:prstGeom>
            <a:noFill/>
            <a:ln w="9525">
              <a:noFill/>
              <a:miter lim="800000"/>
            </a:ln>
          </p:spPr>
          <p:txBody>
            <a:bodyPr wrap="square" rtlCol="0">
              <a:spAutoFit/>
            </a:bodyPr>
            <a:lstStyle/>
            <a:p>
              <a:pPr marL="342900" indent="-342900" algn="ctr" eaLnBrk="0" hangingPunct="0">
                <a:spcBef>
                  <a:spcPts val="600"/>
                </a:spcBef>
                <a:buClr>
                  <a:schemeClr val="tx1"/>
                </a:buClr>
              </a:pPr>
              <a:r>
                <a:rPr lang="en-US" altLang="zh-CN" sz="1400" dirty="0">
                  <a:solidFill>
                    <a:srgbClr val="FF0000"/>
                  </a:solidFill>
                </a:rPr>
                <a:t>2K</a:t>
              </a:r>
              <a:r>
                <a:rPr lang="zh-CN" altLang="en-US" sz="1400" dirty="0">
                  <a:solidFill>
                    <a:srgbClr val="FF0000"/>
                  </a:solidFill>
                </a:rPr>
                <a:t>冷箱</a:t>
              </a:r>
            </a:p>
          </p:txBody>
        </p:sp>
        <p:cxnSp>
          <p:nvCxnSpPr>
            <p:cNvPr id="18" name="直接箭头连接符 17">
              <a:extLst>
                <a:ext uri="{FF2B5EF4-FFF2-40B4-BE49-F238E27FC236}">
                  <a16:creationId xmlns:a16="http://schemas.microsoft.com/office/drawing/2014/main" id="{062F6D61-9798-41B2-8D21-0AEDCEAE5F2D}"/>
                </a:ext>
              </a:extLst>
            </p:cNvPr>
            <p:cNvCxnSpPr>
              <a:cxnSpLocks/>
            </p:cNvCxnSpPr>
            <p:nvPr/>
          </p:nvCxnSpPr>
          <p:spPr>
            <a:xfrm flipH="1">
              <a:off x="5512048" y="3546159"/>
              <a:ext cx="576064" cy="4634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CABDF0B-39B4-4D57-9AE4-A16679498433}"/>
                </a:ext>
              </a:extLst>
            </p:cNvPr>
            <p:cNvSpPr txBox="1"/>
            <p:nvPr/>
          </p:nvSpPr>
          <p:spPr bwMode="auto">
            <a:xfrm>
              <a:off x="4852204" y="3991786"/>
              <a:ext cx="1080120" cy="307777"/>
            </a:xfrm>
            <a:prstGeom prst="rect">
              <a:avLst/>
            </a:prstGeom>
            <a:noFill/>
            <a:ln w="9525">
              <a:noFill/>
              <a:miter lim="800000"/>
            </a:ln>
          </p:spPr>
          <p:txBody>
            <a:bodyPr wrap="square" rtlCol="0">
              <a:spAutoFit/>
            </a:bodyPr>
            <a:lstStyle/>
            <a:p>
              <a:pPr marL="342900" indent="-342900" algn="ctr" eaLnBrk="0" hangingPunct="0">
                <a:spcBef>
                  <a:spcPts val="600"/>
                </a:spcBef>
                <a:buClr>
                  <a:schemeClr val="tx1"/>
                </a:buClr>
              </a:pPr>
              <a:r>
                <a:rPr lang="zh-CN" altLang="en-US" sz="1400" dirty="0">
                  <a:solidFill>
                    <a:srgbClr val="FF0000"/>
                  </a:solidFill>
                </a:rPr>
                <a:t>分配阀箱</a:t>
              </a:r>
            </a:p>
          </p:txBody>
        </p:sp>
        <p:cxnSp>
          <p:nvCxnSpPr>
            <p:cNvPr id="20" name="直接箭头连接符 19">
              <a:extLst>
                <a:ext uri="{FF2B5EF4-FFF2-40B4-BE49-F238E27FC236}">
                  <a16:creationId xmlns:a16="http://schemas.microsoft.com/office/drawing/2014/main" id="{6D03026F-089C-42DD-8D75-CB962C5B7660}"/>
                </a:ext>
              </a:extLst>
            </p:cNvPr>
            <p:cNvCxnSpPr>
              <a:cxnSpLocks/>
            </p:cNvCxnSpPr>
            <p:nvPr/>
          </p:nvCxnSpPr>
          <p:spPr>
            <a:xfrm flipH="1">
              <a:off x="6161898" y="3916778"/>
              <a:ext cx="46686" cy="3088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F06F6A81-F33A-4882-A3BC-95BE34AEB0B1}"/>
                </a:ext>
              </a:extLst>
            </p:cNvPr>
            <p:cNvSpPr txBox="1"/>
            <p:nvPr/>
          </p:nvSpPr>
          <p:spPr bwMode="auto">
            <a:xfrm>
              <a:off x="5607600" y="4169902"/>
              <a:ext cx="1080120" cy="307777"/>
            </a:xfrm>
            <a:prstGeom prst="rect">
              <a:avLst/>
            </a:prstGeom>
            <a:noFill/>
            <a:ln w="9525">
              <a:noFill/>
              <a:miter lim="800000"/>
            </a:ln>
          </p:spPr>
          <p:txBody>
            <a:bodyPr wrap="square" rtlCol="0">
              <a:spAutoFit/>
            </a:bodyPr>
            <a:lstStyle/>
            <a:p>
              <a:pPr marL="342900" indent="-342900" algn="ctr" eaLnBrk="0" hangingPunct="0">
                <a:spcBef>
                  <a:spcPts val="600"/>
                </a:spcBef>
                <a:buClr>
                  <a:schemeClr val="tx1"/>
                </a:buClr>
              </a:pPr>
              <a:r>
                <a:rPr lang="zh-CN" altLang="en-US" sz="1400" dirty="0">
                  <a:solidFill>
                    <a:srgbClr val="FF0000"/>
                  </a:solidFill>
                </a:rPr>
                <a:t>隧道口</a:t>
              </a:r>
            </a:p>
          </p:txBody>
        </p:sp>
      </p:grpSp>
      <p:pic>
        <p:nvPicPr>
          <p:cNvPr id="22" name="图片 21">
            <a:extLst>
              <a:ext uri="{FF2B5EF4-FFF2-40B4-BE49-F238E27FC236}">
                <a16:creationId xmlns:a16="http://schemas.microsoft.com/office/drawing/2014/main" id="{0BF14645-1523-47A4-812C-8F46179EF90D}"/>
              </a:ext>
            </a:extLst>
          </p:cNvPr>
          <p:cNvPicPr>
            <a:picLocks noChangeAspect="1"/>
          </p:cNvPicPr>
          <p:nvPr/>
        </p:nvPicPr>
        <p:blipFill>
          <a:blip r:embed="rId4"/>
          <a:stretch>
            <a:fillRect/>
          </a:stretch>
        </p:blipFill>
        <p:spPr>
          <a:xfrm>
            <a:off x="5487516" y="3188341"/>
            <a:ext cx="2685090" cy="3580120"/>
          </a:xfrm>
          <a:prstGeom prst="rect">
            <a:avLst/>
          </a:prstGeom>
          <a:noFill/>
          <a:ln w="19050">
            <a:solidFill>
              <a:srgbClr val="0000FF"/>
            </a:solidFill>
            <a:prstDash val="dash"/>
          </a:ln>
        </p:spPr>
      </p:pic>
      <p:sp>
        <p:nvSpPr>
          <p:cNvPr id="23" name="内容占位符 4">
            <a:extLst>
              <a:ext uri="{FF2B5EF4-FFF2-40B4-BE49-F238E27FC236}">
                <a16:creationId xmlns:a16="http://schemas.microsoft.com/office/drawing/2014/main" id="{2F70DFA8-DDDA-4AD0-90AD-3FA53AF5B8DD}"/>
              </a:ext>
            </a:extLst>
          </p:cNvPr>
          <p:cNvSpPr txBox="1">
            <a:spLocks/>
          </p:cNvSpPr>
          <p:nvPr/>
        </p:nvSpPr>
        <p:spPr>
          <a:xfrm>
            <a:off x="180037" y="2004659"/>
            <a:ext cx="11500334" cy="111582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en-US" altLang="zh-CN" sz="1600" dirty="0">
                <a:solidFill>
                  <a:prstClr val="black"/>
                </a:solidFill>
              </a:rPr>
              <a:t>CSNS-II</a:t>
            </a:r>
            <a:r>
              <a:rPr lang="zh-CN" altLang="en-US" sz="1600" dirty="0">
                <a:solidFill>
                  <a:prstClr val="black"/>
                </a:solidFill>
              </a:rPr>
              <a:t>低温系统主要为</a:t>
            </a:r>
            <a:r>
              <a:rPr lang="en-US" altLang="zh-CN" sz="1600" dirty="0">
                <a:solidFill>
                  <a:prstClr val="black"/>
                </a:solidFill>
              </a:rPr>
              <a:t>18</a:t>
            </a:r>
            <a:r>
              <a:rPr lang="zh-CN" altLang="en-US" sz="1600" dirty="0">
                <a:solidFill>
                  <a:prstClr val="black"/>
                </a:solidFill>
              </a:rPr>
              <a:t>个超导腔模组提供低温超导环境。</a:t>
            </a:r>
            <a:endParaRPr lang="en-US" altLang="zh-CN" sz="1600" dirty="0">
              <a:solidFill>
                <a:prstClr val="black"/>
              </a:solidFill>
            </a:endParaRP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dirty="0">
                <a:solidFill>
                  <a:prstClr val="black"/>
                </a:solidFill>
              </a:rPr>
              <a:t>低温系统设备依靠低温管线进行连接并完成低温流体的传输。其中高压四通道低温管线长度约</a:t>
            </a:r>
            <a:r>
              <a:rPr lang="en-US" altLang="zh-CN" sz="1600" dirty="0">
                <a:solidFill>
                  <a:prstClr val="black"/>
                </a:solidFill>
              </a:rPr>
              <a:t>73.3</a:t>
            </a:r>
            <a:r>
              <a:rPr lang="zh-CN" altLang="en-US" sz="1600" dirty="0">
                <a:solidFill>
                  <a:prstClr val="black"/>
                </a:solidFill>
              </a:rPr>
              <a:t>米，作为制冷机冷量传输的主管线，其性能对低温系统至关重要。</a:t>
            </a:r>
          </a:p>
        </p:txBody>
      </p:sp>
      <p:pic>
        <p:nvPicPr>
          <p:cNvPr id="24" name="图片 1">
            <a:extLst>
              <a:ext uri="{FF2B5EF4-FFF2-40B4-BE49-F238E27FC236}">
                <a16:creationId xmlns:a16="http://schemas.microsoft.com/office/drawing/2014/main" id="{655E47BB-3E51-4237-9F12-CFF52156B4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1008" y="3555462"/>
            <a:ext cx="3805137" cy="2832002"/>
          </a:xfrm>
          <a:prstGeom prst="rect">
            <a:avLst/>
          </a:prstGeom>
          <a:noFill/>
          <a:ln w="19050">
            <a:solidFill>
              <a:srgbClr val="C00000"/>
            </a:solid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587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6A853582-EDFF-4CAB-830D-EED552F28979}"/>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内容占位符 4">
            <a:extLst>
              <a:ext uri="{FF2B5EF4-FFF2-40B4-BE49-F238E27FC236}">
                <a16:creationId xmlns:a16="http://schemas.microsoft.com/office/drawing/2014/main" id="{4B2CA0CC-8288-4BBA-BB2D-854A115BAFA9}"/>
              </a:ext>
            </a:extLst>
          </p:cNvPr>
          <p:cNvSpPr txBox="1">
            <a:spLocks/>
          </p:cNvSpPr>
          <p:nvPr/>
        </p:nvSpPr>
        <p:spPr>
          <a:xfrm>
            <a:off x="472480" y="1031561"/>
            <a:ext cx="11247040" cy="103787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高压四通道管线</a:t>
            </a: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设计方案</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5" name="图片 1">
            <a:extLst>
              <a:ext uri="{FF2B5EF4-FFF2-40B4-BE49-F238E27FC236}">
                <a16:creationId xmlns:a16="http://schemas.microsoft.com/office/drawing/2014/main" id="{BC029F5B-D112-4EA2-BC8E-FE86D447A7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300" y="3809888"/>
            <a:ext cx="2753342" cy="2803226"/>
          </a:xfrm>
          <a:prstGeom prst="rect">
            <a:avLst/>
          </a:prstGeom>
          <a:noFill/>
          <a:ln w="19050">
            <a:solidFill>
              <a:srgbClr val="0000FF"/>
            </a:solidFill>
            <a:prstDash val="dash"/>
          </a:ln>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5F5A1765-F495-4A5A-9C47-74E797ED7869}"/>
              </a:ext>
            </a:extLst>
          </p:cNvPr>
          <p:cNvSpPr txBox="1"/>
          <p:nvPr/>
        </p:nvSpPr>
        <p:spPr>
          <a:xfrm>
            <a:off x="91458" y="2069432"/>
            <a:ext cx="12009084" cy="1555490"/>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高压四通道低温管线连接</a:t>
            </a:r>
            <a:r>
              <a:rPr lang="en-US" altLang="zh-CN" sz="1600" dirty="0">
                <a:solidFill>
                  <a:prstClr val="black"/>
                </a:solidFill>
                <a:latin typeface="Arial" panose="020B0604020202020204" pitchFamily="34" charset="0"/>
                <a:ea typeface="微软雅黑" pitchFamily="34" charset="-122"/>
              </a:rPr>
              <a:t>4K</a:t>
            </a:r>
            <a:r>
              <a:rPr lang="zh-CN" altLang="en-US" sz="1600" dirty="0">
                <a:solidFill>
                  <a:prstClr val="black"/>
                </a:solidFill>
                <a:latin typeface="Arial" panose="020B0604020202020204" pitchFamily="34" charset="0"/>
                <a:ea typeface="微软雅黑" pitchFamily="34" charset="-122"/>
              </a:rPr>
              <a:t>冷箱与分配阀箱、</a:t>
            </a:r>
            <a:r>
              <a:rPr lang="en-US" altLang="zh-CN" sz="1600" dirty="0">
                <a:solidFill>
                  <a:prstClr val="black"/>
                </a:solidFill>
                <a:latin typeface="Arial" panose="020B0604020202020204" pitchFamily="34" charset="0"/>
                <a:ea typeface="微软雅黑" pitchFamily="34" charset="-122"/>
              </a:rPr>
              <a:t>2K</a:t>
            </a:r>
            <a:r>
              <a:rPr lang="zh-CN" altLang="en-US" sz="1600" dirty="0">
                <a:solidFill>
                  <a:prstClr val="black"/>
                </a:solidFill>
                <a:latin typeface="Arial" panose="020B0604020202020204" pitchFamily="34" charset="0"/>
                <a:ea typeface="微软雅黑" pitchFamily="34" charset="-122"/>
              </a:rPr>
              <a:t>冷箱，总长</a:t>
            </a:r>
            <a:r>
              <a:rPr lang="en-US" altLang="zh-CN" sz="1600" dirty="0">
                <a:solidFill>
                  <a:prstClr val="black"/>
                </a:solidFill>
                <a:latin typeface="Arial" panose="020B0604020202020204" pitchFamily="34" charset="0"/>
                <a:ea typeface="微软雅黑" pitchFamily="34" charset="-122"/>
              </a:rPr>
              <a:t>73.3</a:t>
            </a:r>
            <a:r>
              <a:rPr lang="zh-CN" altLang="en-US" sz="1600" dirty="0">
                <a:solidFill>
                  <a:prstClr val="black"/>
                </a:solidFill>
                <a:latin typeface="Arial" panose="020B0604020202020204" pitchFamily="34" charset="0"/>
                <a:ea typeface="微软雅黑" pitchFamily="34" charset="-122"/>
              </a:rPr>
              <a:t>米。内管流体分别为超临界氦（</a:t>
            </a:r>
            <a:r>
              <a:rPr lang="en-US" altLang="zh-CN" sz="1600" dirty="0">
                <a:solidFill>
                  <a:prstClr val="black"/>
                </a:solidFill>
                <a:latin typeface="Arial" panose="020B0604020202020204" pitchFamily="34" charset="0"/>
                <a:ea typeface="微软雅黑" pitchFamily="34" charset="-122"/>
              </a:rPr>
              <a:t>4.5K</a:t>
            </a:r>
            <a:r>
              <a:rPr lang="zh-CN" altLang="en-US" sz="1600" dirty="0">
                <a:solidFill>
                  <a:prstClr val="black"/>
                </a:solidFill>
                <a:latin typeface="Arial" panose="020B0604020202020204" pitchFamily="34" charset="0"/>
                <a:ea typeface="微软雅黑" pitchFamily="34" charset="-122"/>
              </a:rPr>
              <a:t>，</a:t>
            </a:r>
            <a:r>
              <a:rPr lang="en-US" altLang="zh-CN" sz="1600" dirty="0">
                <a:solidFill>
                  <a:prstClr val="black"/>
                </a:solidFill>
                <a:latin typeface="Arial" panose="020B0604020202020204" pitchFamily="34" charset="0"/>
                <a:ea typeface="微软雅黑" pitchFamily="34" charset="-122"/>
              </a:rPr>
              <a:t>13bara</a:t>
            </a:r>
            <a:r>
              <a:rPr lang="zh-CN" altLang="en-US" sz="1600" dirty="0">
                <a:solidFill>
                  <a:prstClr val="black"/>
                </a:solidFill>
                <a:latin typeface="Arial" panose="020B0604020202020204" pitchFamily="34" charset="0"/>
                <a:ea typeface="微软雅黑" pitchFamily="34" charset="-122"/>
              </a:rPr>
              <a:t>），氦气（</a:t>
            </a:r>
            <a:r>
              <a:rPr lang="en-US" altLang="zh-CN" sz="1600" dirty="0">
                <a:solidFill>
                  <a:prstClr val="black"/>
                </a:solidFill>
                <a:latin typeface="Arial" panose="020B0604020202020204" pitchFamily="34" charset="0"/>
                <a:ea typeface="微软雅黑" pitchFamily="34" charset="-122"/>
              </a:rPr>
              <a:t>40K</a:t>
            </a:r>
            <a:r>
              <a:rPr lang="zh-CN" altLang="en-US" sz="1600" dirty="0">
                <a:solidFill>
                  <a:prstClr val="black"/>
                </a:solidFill>
                <a:latin typeface="Arial" panose="020B0604020202020204" pitchFamily="34" charset="0"/>
                <a:ea typeface="微软雅黑" pitchFamily="34" charset="-122"/>
              </a:rPr>
              <a:t>，</a:t>
            </a:r>
            <a:r>
              <a:rPr lang="en-US" altLang="zh-CN" sz="1600" dirty="0">
                <a:solidFill>
                  <a:prstClr val="black"/>
                </a:solidFill>
                <a:latin typeface="Arial" panose="020B0604020202020204" pitchFamily="34" charset="0"/>
                <a:ea typeface="微软雅黑" pitchFamily="34" charset="-122"/>
              </a:rPr>
              <a:t>13bara</a:t>
            </a:r>
            <a:r>
              <a:rPr lang="zh-CN" altLang="en-US" sz="1600" dirty="0">
                <a:solidFill>
                  <a:prstClr val="black"/>
                </a:solidFill>
                <a:latin typeface="Arial" panose="020B0604020202020204" pitchFamily="34" charset="0"/>
                <a:ea typeface="微软雅黑" pitchFamily="34" charset="-122"/>
              </a:rPr>
              <a:t>），氦气（</a:t>
            </a:r>
            <a:r>
              <a:rPr lang="en-US" altLang="zh-CN" sz="1600" dirty="0">
                <a:solidFill>
                  <a:prstClr val="black"/>
                </a:solidFill>
                <a:latin typeface="Arial" panose="020B0604020202020204" pitchFamily="34" charset="0"/>
                <a:ea typeface="微软雅黑" pitchFamily="34" charset="-122"/>
              </a:rPr>
              <a:t>70K</a:t>
            </a:r>
            <a:r>
              <a:rPr lang="zh-CN" altLang="en-US" sz="1600" dirty="0">
                <a:solidFill>
                  <a:prstClr val="black"/>
                </a:solidFill>
                <a:latin typeface="Arial" panose="020B0604020202020204" pitchFamily="34" charset="0"/>
                <a:ea typeface="微软雅黑" pitchFamily="34" charset="-122"/>
              </a:rPr>
              <a:t>，</a:t>
            </a:r>
            <a:r>
              <a:rPr lang="en-US" altLang="zh-CN" sz="1600" dirty="0">
                <a:solidFill>
                  <a:prstClr val="black"/>
                </a:solidFill>
                <a:latin typeface="Arial" panose="020B0604020202020204" pitchFamily="34" charset="0"/>
                <a:ea typeface="微软雅黑" pitchFamily="34" charset="-122"/>
              </a:rPr>
              <a:t>12bara</a:t>
            </a:r>
            <a:r>
              <a:rPr lang="zh-CN" altLang="en-US" sz="1600" dirty="0">
                <a:solidFill>
                  <a:prstClr val="black"/>
                </a:solidFill>
                <a:latin typeface="Arial" panose="020B0604020202020204" pitchFamily="34" charset="0"/>
                <a:ea typeface="微软雅黑" pitchFamily="34" charset="-122"/>
              </a:rPr>
              <a:t>）</a:t>
            </a:r>
            <a:r>
              <a:rPr lang="en-US" altLang="zh-CN" sz="1600" dirty="0">
                <a:solidFill>
                  <a:prstClr val="black"/>
                </a:solidFill>
                <a:latin typeface="Arial" panose="020B0604020202020204" pitchFamily="34" charset="0"/>
                <a:ea typeface="微软雅黑" pitchFamily="34" charset="-122"/>
              </a:rPr>
              <a:t>,</a:t>
            </a:r>
            <a:r>
              <a:rPr lang="zh-CN" altLang="en-US" sz="1600" dirty="0">
                <a:solidFill>
                  <a:prstClr val="black"/>
                </a:solidFill>
                <a:latin typeface="Arial" panose="020B0604020202020204" pitchFamily="34" charset="0"/>
                <a:ea typeface="微软雅黑" pitchFamily="34" charset="-122"/>
              </a:rPr>
              <a:t>液氮（</a:t>
            </a:r>
            <a:r>
              <a:rPr lang="en-US" altLang="zh-CN" sz="1600" dirty="0">
                <a:solidFill>
                  <a:prstClr val="black"/>
                </a:solidFill>
                <a:latin typeface="Arial" panose="020B0604020202020204" pitchFamily="34" charset="0"/>
                <a:ea typeface="微软雅黑" pitchFamily="34" charset="-122"/>
              </a:rPr>
              <a:t>80K</a:t>
            </a:r>
            <a:r>
              <a:rPr lang="zh-CN" altLang="en-US" sz="1600" dirty="0">
                <a:solidFill>
                  <a:prstClr val="black"/>
                </a:solidFill>
                <a:latin typeface="Arial" panose="020B0604020202020204" pitchFamily="34" charset="0"/>
                <a:ea typeface="微软雅黑" pitchFamily="34" charset="-122"/>
              </a:rPr>
              <a:t>，</a:t>
            </a:r>
            <a:r>
              <a:rPr lang="en-US" altLang="zh-CN" sz="1600" dirty="0">
                <a:solidFill>
                  <a:prstClr val="black"/>
                </a:solidFill>
                <a:latin typeface="Arial" panose="020B0604020202020204" pitchFamily="34" charset="0"/>
                <a:ea typeface="微软雅黑" pitchFamily="34" charset="-122"/>
              </a:rPr>
              <a:t>5bara</a:t>
            </a:r>
            <a:r>
              <a:rPr lang="zh-CN" altLang="en-US" sz="1600" dirty="0">
                <a:solidFill>
                  <a:prstClr val="black"/>
                </a:solidFill>
                <a:latin typeface="Arial" panose="020B0604020202020204" pitchFamily="34" charset="0"/>
                <a:ea typeface="微软雅黑" pitchFamily="34" charset="-122"/>
              </a:rPr>
              <a:t>）。</a:t>
            </a:r>
            <a:endParaRPr lang="en-US" altLang="zh-CN" sz="1600" dirty="0">
              <a:solidFill>
                <a:prstClr val="black"/>
              </a:solidFill>
              <a:latin typeface="Arial" panose="020B0604020202020204" pitchFamily="34" charset="0"/>
              <a:ea typeface="微软雅黑" pitchFamily="34" charset="-122"/>
            </a:endParaRPr>
          </a:p>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内管包扎</a:t>
            </a:r>
            <a:r>
              <a:rPr lang="en-US" altLang="zh-CN" sz="1600" dirty="0">
                <a:solidFill>
                  <a:prstClr val="black"/>
                </a:solidFill>
                <a:latin typeface="Arial" panose="020B0604020202020204" pitchFamily="34" charset="0"/>
                <a:ea typeface="微软雅黑" pitchFamily="34" charset="-122"/>
              </a:rPr>
              <a:t>20</a:t>
            </a:r>
            <a:r>
              <a:rPr lang="zh-CN" altLang="en-US" sz="1600" dirty="0">
                <a:solidFill>
                  <a:prstClr val="black"/>
                </a:solidFill>
                <a:latin typeface="Arial" panose="020B0604020202020204" pitchFamily="34" charset="0"/>
                <a:ea typeface="微软雅黑" pitchFamily="34" charset="-122"/>
              </a:rPr>
              <a:t>层绝热材料，内管与外管之间为真空层，首尾及中部各设置</a:t>
            </a:r>
            <a:r>
              <a:rPr lang="en-US" altLang="zh-CN" sz="1600" dirty="0">
                <a:solidFill>
                  <a:prstClr val="black"/>
                </a:solidFill>
                <a:latin typeface="Arial" panose="020B0604020202020204" pitchFamily="34" charset="0"/>
                <a:ea typeface="微软雅黑" pitchFamily="34" charset="-122"/>
              </a:rPr>
              <a:t>1</a:t>
            </a:r>
            <a:r>
              <a:rPr lang="zh-CN" altLang="en-US" sz="1600" dirty="0">
                <a:solidFill>
                  <a:prstClr val="black"/>
                </a:solidFill>
                <a:latin typeface="Arial" panose="020B0604020202020204" pitchFamily="34" charset="0"/>
                <a:ea typeface="微软雅黑" pitchFamily="34" charset="-122"/>
              </a:rPr>
              <a:t>个</a:t>
            </a:r>
            <a:r>
              <a:rPr lang="en-US" altLang="zh-CN" sz="1600" dirty="0">
                <a:solidFill>
                  <a:prstClr val="black"/>
                </a:solidFill>
                <a:latin typeface="Arial" panose="020B0604020202020204" pitchFamily="34" charset="0"/>
                <a:ea typeface="微软雅黑" pitchFamily="34" charset="-122"/>
              </a:rPr>
              <a:t>KF40</a:t>
            </a:r>
            <a:r>
              <a:rPr lang="zh-CN" altLang="en-US" sz="1600" dirty="0">
                <a:solidFill>
                  <a:prstClr val="black"/>
                </a:solidFill>
                <a:latin typeface="Arial" panose="020B0604020202020204" pitchFamily="34" charset="0"/>
                <a:ea typeface="微软雅黑" pitchFamily="34" charset="-122"/>
              </a:rPr>
              <a:t>抽真空口（共</a:t>
            </a:r>
            <a:r>
              <a:rPr lang="en-US" altLang="zh-CN" sz="1600" dirty="0">
                <a:solidFill>
                  <a:prstClr val="black"/>
                </a:solidFill>
                <a:latin typeface="Arial" panose="020B0604020202020204" pitchFamily="34" charset="0"/>
                <a:ea typeface="微软雅黑" pitchFamily="34" charset="-122"/>
              </a:rPr>
              <a:t>3</a:t>
            </a:r>
            <a:r>
              <a:rPr lang="zh-CN" altLang="en-US" sz="1600" dirty="0">
                <a:solidFill>
                  <a:prstClr val="black"/>
                </a:solidFill>
                <a:latin typeface="Arial" panose="020B0604020202020204" pitchFamily="34" charset="0"/>
                <a:ea typeface="微软雅黑" pitchFamily="34" charset="-122"/>
              </a:rPr>
              <a:t>个），配备</a:t>
            </a:r>
            <a:r>
              <a:rPr lang="en-US" altLang="zh-CN" sz="1600" dirty="0">
                <a:solidFill>
                  <a:prstClr val="black"/>
                </a:solidFill>
                <a:latin typeface="Arial" panose="020B0604020202020204" pitchFamily="34" charset="0"/>
                <a:ea typeface="微软雅黑" pitchFamily="34" charset="-122"/>
              </a:rPr>
              <a:t>3</a:t>
            </a:r>
            <a:r>
              <a:rPr lang="zh-CN" altLang="en-US" sz="1600" dirty="0">
                <a:solidFill>
                  <a:prstClr val="black"/>
                </a:solidFill>
                <a:latin typeface="Arial" panose="020B0604020202020204" pitchFamily="34" charset="0"/>
                <a:ea typeface="微软雅黑" pitchFamily="34" charset="-122"/>
              </a:rPr>
              <a:t>个真空手阀、</a:t>
            </a:r>
            <a:r>
              <a:rPr lang="en-US" altLang="zh-CN" sz="1600" dirty="0">
                <a:solidFill>
                  <a:prstClr val="black"/>
                </a:solidFill>
                <a:latin typeface="Arial" panose="020B0604020202020204" pitchFamily="34" charset="0"/>
                <a:ea typeface="微软雅黑" pitchFamily="34" charset="-122"/>
              </a:rPr>
              <a:t>2</a:t>
            </a:r>
            <a:r>
              <a:rPr lang="zh-CN" altLang="en-US" sz="1600" dirty="0">
                <a:solidFill>
                  <a:prstClr val="black"/>
                </a:solidFill>
                <a:latin typeface="Arial" panose="020B0604020202020204" pitchFamily="34" charset="0"/>
                <a:ea typeface="微软雅黑" pitchFamily="34" charset="-122"/>
              </a:rPr>
              <a:t>个真空安全阀，拐角处需使用强支撑结构。高压四通道低温管线与分配阀箱、</a:t>
            </a:r>
            <a:r>
              <a:rPr lang="en-US" altLang="zh-CN" sz="1600" dirty="0">
                <a:solidFill>
                  <a:prstClr val="black"/>
                </a:solidFill>
                <a:latin typeface="Arial" panose="020B0604020202020204" pitchFamily="34" charset="0"/>
                <a:ea typeface="微软雅黑" pitchFamily="34" charset="-122"/>
              </a:rPr>
              <a:t>2K</a:t>
            </a:r>
            <a:r>
              <a:rPr lang="zh-CN" altLang="en-US" sz="1600" dirty="0">
                <a:solidFill>
                  <a:prstClr val="black"/>
                </a:solidFill>
                <a:latin typeface="Arial" panose="020B0604020202020204" pitchFamily="34" charset="0"/>
                <a:ea typeface="微软雅黑" pitchFamily="34" charset="-122"/>
              </a:rPr>
              <a:t>冷箱通过</a:t>
            </a:r>
            <a:r>
              <a:rPr lang="en-US" altLang="zh-CN" sz="1600" dirty="0">
                <a:solidFill>
                  <a:prstClr val="black"/>
                </a:solidFill>
                <a:latin typeface="Arial" panose="020B0604020202020204" pitchFamily="34" charset="0"/>
                <a:ea typeface="微软雅黑" pitchFamily="34" charset="-122"/>
              </a:rPr>
              <a:t>4</a:t>
            </a:r>
            <a:r>
              <a:rPr lang="zh-CN" altLang="en-US" sz="1600" dirty="0">
                <a:solidFill>
                  <a:prstClr val="black"/>
                </a:solidFill>
                <a:latin typeface="Arial" panose="020B0604020202020204" pitchFamily="34" charset="0"/>
                <a:ea typeface="微软雅黑" pitchFamily="34" charset="-122"/>
              </a:rPr>
              <a:t>根</a:t>
            </a:r>
            <a:r>
              <a:rPr lang="en-US" altLang="zh-CN" sz="1600" dirty="0">
                <a:solidFill>
                  <a:prstClr val="black"/>
                </a:solidFill>
                <a:latin typeface="Arial" panose="020B0604020202020204" pitchFamily="34" charset="0"/>
                <a:ea typeface="微软雅黑" pitchFamily="34" charset="-122"/>
              </a:rPr>
              <a:t>U</a:t>
            </a:r>
            <a:r>
              <a:rPr lang="zh-CN" altLang="en-US" sz="1600" dirty="0">
                <a:solidFill>
                  <a:prstClr val="black"/>
                </a:solidFill>
                <a:latin typeface="Arial" panose="020B0604020202020204" pitchFamily="34" charset="0"/>
                <a:ea typeface="微软雅黑" pitchFamily="34" charset="-122"/>
              </a:rPr>
              <a:t>形管连接；与</a:t>
            </a:r>
            <a:r>
              <a:rPr lang="en-US" altLang="zh-CN" sz="1600" dirty="0">
                <a:solidFill>
                  <a:prstClr val="black"/>
                </a:solidFill>
                <a:latin typeface="Arial" panose="020B0604020202020204" pitchFamily="34" charset="0"/>
                <a:ea typeface="微软雅黑" pitchFamily="34" charset="-122"/>
              </a:rPr>
              <a:t>4K</a:t>
            </a:r>
            <a:r>
              <a:rPr lang="zh-CN" altLang="en-US" sz="1600" dirty="0">
                <a:solidFill>
                  <a:prstClr val="black"/>
                </a:solidFill>
                <a:latin typeface="Arial" panose="020B0604020202020204" pitchFamily="34" charset="0"/>
                <a:ea typeface="微软雅黑" pitchFamily="34" charset="-122"/>
              </a:rPr>
              <a:t>冷箱则为波纹管直接连接。</a:t>
            </a:r>
          </a:p>
        </p:txBody>
      </p:sp>
      <p:sp>
        <p:nvSpPr>
          <p:cNvPr id="7" name="矩形 6">
            <a:extLst>
              <a:ext uri="{FF2B5EF4-FFF2-40B4-BE49-F238E27FC236}">
                <a16:creationId xmlns:a16="http://schemas.microsoft.com/office/drawing/2014/main" id="{EA88E779-6A84-42EA-B5FC-50B052069038}"/>
              </a:ext>
            </a:extLst>
          </p:cNvPr>
          <p:cNvSpPr/>
          <p:nvPr/>
        </p:nvSpPr>
        <p:spPr>
          <a:xfrm>
            <a:off x="2107517" y="125262"/>
            <a:ext cx="7250062"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加速器低温系统多通道管线研制进展</a:t>
            </a:r>
          </a:p>
        </p:txBody>
      </p:sp>
      <p:pic>
        <p:nvPicPr>
          <p:cNvPr id="8" name="图片 1">
            <a:extLst>
              <a:ext uri="{FF2B5EF4-FFF2-40B4-BE49-F238E27FC236}">
                <a16:creationId xmlns:a16="http://schemas.microsoft.com/office/drawing/2014/main" id="{2E8D0EAD-4CB4-41AA-AB6E-4CBE2F3B56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839" y="3809888"/>
            <a:ext cx="3083003" cy="2803658"/>
          </a:xfrm>
          <a:prstGeom prst="rect">
            <a:avLst/>
          </a:prstGeom>
          <a:noFill/>
          <a:ln w="19050">
            <a:solidFill>
              <a:srgbClr val="C00000"/>
            </a:solidFill>
            <a:prstDash val="dash"/>
          </a:ln>
          <a:extLst>
            <a:ext uri="{909E8E84-426E-40DD-AFC4-6F175D3DCCD1}">
              <a14:hiddenFill xmlns:a14="http://schemas.microsoft.com/office/drawing/2010/main">
                <a:solidFill>
                  <a:srgbClr val="FFFFFF"/>
                </a:solidFill>
              </a14:hiddenFill>
            </a:ext>
          </a:extLst>
        </p:spPr>
      </p:pic>
      <p:pic>
        <p:nvPicPr>
          <p:cNvPr id="9" name="图片 1">
            <a:extLst>
              <a:ext uri="{FF2B5EF4-FFF2-40B4-BE49-F238E27FC236}">
                <a16:creationId xmlns:a16="http://schemas.microsoft.com/office/drawing/2014/main" id="{88F18481-B0D5-45E7-A57F-105FBF8E44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5039" y="3809888"/>
            <a:ext cx="3194011" cy="2803226"/>
          </a:xfrm>
          <a:prstGeom prst="rect">
            <a:avLst/>
          </a:prstGeom>
          <a:noFill/>
          <a:ln w="19050">
            <a:solidFill>
              <a:srgbClr val="0000FF"/>
            </a:solidFill>
            <a:prstDash val="dash"/>
          </a:ln>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7E2C2BBC-DB4D-4DAB-ACEE-6F619FB12F6F}"/>
              </a:ext>
            </a:extLst>
          </p:cNvPr>
          <p:cNvPicPr>
            <a:picLocks noChangeAspect="1"/>
          </p:cNvPicPr>
          <p:nvPr/>
        </p:nvPicPr>
        <p:blipFill>
          <a:blip r:embed="rId6"/>
          <a:stretch>
            <a:fillRect/>
          </a:stretch>
        </p:blipFill>
        <p:spPr>
          <a:xfrm>
            <a:off x="9947247" y="3809888"/>
            <a:ext cx="1910579" cy="2803226"/>
          </a:xfrm>
          <a:prstGeom prst="rect">
            <a:avLst/>
          </a:prstGeom>
          <a:noFill/>
          <a:ln w="19050">
            <a:solidFill>
              <a:srgbClr val="C00000"/>
            </a:solidFill>
            <a:prstDash val="dash"/>
          </a:ln>
        </p:spPr>
      </p:pic>
    </p:spTree>
    <p:extLst>
      <p:ext uri="{BB962C8B-B14F-4D97-AF65-F5344CB8AC3E}">
        <p14:creationId xmlns:p14="http://schemas.microsoft.com/office/powerpoint/2010/main" val="3854176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6A853582-EDFF-4CAB-830D-EED552F28979}"/>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内容占位符 4">
            <a:extLst>
              <a:ext uri="{FF2B5EF4-FFF2-40B4-BE49-F238E27FC236}">
                <a16:creationId xmlns:a16="http://schemas.microsoft.com/office/drawing/2014/main" id="{4B2CA0CC-8288-4BBA-BB2D-854A115BAFA9}"/>
              </a:ext>
            </a:extLst>
          </p:cNvPr>
          <p:cNvSpPr txBox="1">
            <a:spLocks/>
          </p:cNvSpPr>
          <p:nvPr/>
        </p:nvSpPr>
        <p:spPr>
          <a:xfrm>
            <a:off x="472480" y="1031561"/>
            <a:ext cx="11247040" cy="103787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高压四通道管线</a:t>
            </a: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设计校核</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6" name="文本框 5">
            <a:extLst>
              <a:ext uri="{FF2B5EF4-FFF2-40B4-BE49-F238E27FC236}">
                <a16:creationId xmlns:a16="http://schemas.microsoft.com/office/drawing/2014/main" id="{5F5A1765-F495-4A5A-9C47-74E797ED7869}"/>
              </a:ext>
            </a:extLst>
          </p:cNvPr>
          <p:cNvSpPr txBox="1"/>
          <p:nvPr/>
        </p:nvSpPr>
        <p:spPr>
          <a:xfrm>
            <a:off x="91458" y="2089976"/>
            <a:ext cx="12009084" cy="343877"/>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数值模拟结果表明高压四通道低温管线漏热量约为</a:t>
            </a:r>
            <a:r>
              <a:rPr lang="en-US" altLang="zh-CN" sz="1600" dirty="0">
                <a:solidFill>
                  <a:prstClr val="black"/>
                </a:solidFill>
                <a:latin typeface="Arial" panose="020B0604020202020204" pitchFamily="34" charset="0"/>
                <a:ea typeface="微软雅黑" pitchFamily="34" charset="-122"/>
              </a:rPr>
              <a:t>0.2W</a:t>
            </a:r>
            <a:r>
              <a:rPr lang="zh-CN" altLang="en-US" sz="1600" dirty="0">
                <a:solidFill>
                  <a:prstClr val="black"/>
                </a:solidFill>
                <a:latin typeface="Arial" panose="020B0604020202020204" pitchFamily="34" charset="0"/>
                <a:ea typeface="微软雅黑" pitchFamily="34" charset="-122"/>
              </a:rPr>
              <a:t>，形变量小于</a:t>
            </a:r>
            <a:r>
              <a:rPr lang="en-US" altLang="zh-CN" sz="1600" dirty="0">
                <a:solidFill>
                  <a:prstClr val="black"/>
                </a:solidFill>
                <a:latin typeface="Arial" panose="020B0604020202020204" pitchFamily="34" charset="0"/>
                <a:ea typeface="微软雅黑" pitchFamily="34" charset="-122"/>
              </a:rPr>
              <a:t>1.3mm</a:t>
            </a:r>
            <a:r>
              <a:rPr lang="zh-CN" altLang="en-US" sz="1600" dirty="0">
                <a:solidFill>
                  <a:prstClr val="black"/>
                </a:solidFill>
                <a:latin typeface="Arial" panose="020B0604020202020204" pitchFamily="34" charset="0"/>
                <a:ea typeface="微软雅黑" pitchFamily="34" charset="-122"/>
              </a:rPr>
              <a:t>，满足指标需求。</a:t>
            </a:r>
          </a:p>
        </p:txBody>
      </p:sp>
      <p:grpSp>
        <p:nvGrpSpPr>
          <p:cNvPr id="10" name="组合 9">
            <a:extLst>
              <a:ext uri="{FF2B5EF4-FFF2-40B4-BE49-F238E27FC236}">
                <a16:creationId xmlns:a16="http://schemas.microsoft.com/office/drawing/2014/main" id="{24C3D867-03BB-4701-B6E4-88AC6C81DF2C}"/>
              </a:ext>
            </a:extLst>
          </p:cNvPr>
          <p:cNvGrpSpPr/>
          <p:nvPr/>
        </p:nvGrpSpPr>
        <p:grpSpPr>
          <a:xfrm>
            <a:off x="868185" y="2725240"/>
            <a:ext cx="5324067" cy="3906505"/>
            <a:chOff x="348939" y="843237"/>
            <a:chExt cx="8583673" cy="5764768"/>
          </a:xfrm>
        </p:grpSpPr>
        <p:pic>
          <p:nvPicPr>
            <p:cNvPr id="11" name="图片 10">
              <a:extLst>
                <a:ext uri="{FF2B5EF4-FFF2-40B4-BE49-F238E27FC236}">
                  <a16:creationId xmlns:a16="http://schemas.microsoft.com/office/drawing/2014/main" id="{48176766-227E-48D6-9697-4A4C65CE3D07}"/>
                </a:ext>
              </a:extLst>
            </p:cNvPr>
            <p:cNvPicPr>
              <a:picLocks noChangeAspect="1"/>
            </p:cNvPicPr>
            <p:nvPr/>
          </p:nvPicPr>
          <p:blipFill rotWithShape="1">
            <a:blip r:embed="rId2"/>
            <a:srcRect l="8194" t="12708" b="3634"/>
            <a:stretch/>
          </p:blipFill>
          <p:spPr>
            <a:xfrm>
              <a:off x="348939" y="843237"/>
              <a:ext cx="4320000" cy="2882384"/>
            </a:xfrm>
            <a:prstGeom prst="rect">
              <a:avLst/>
            </a:prstGeom>
          </p:spPr>
        </p:pic>
        <p:pic>
          <p:nvPicPr>
            <p:cNvPr id="12" name="图片 11">
              <a:extLst>
                <a:ext uri="{FF2B5EF4-FFF2-40B4-BE49-F238E27FC236}">
                  <a16:creationId xmlns:a16="http://schemas.microsoft.com/office/drawing/2014/main" id="{C680B1FB-ADAA-4E93-B6BF-011C93CD3EAC}"/>
                </a:ext>
              </a:extLst>
            </p:cNvPr>
            <p:cNvPicPr>
              <a:picLocks noChangeAspect="1"/>
            </p:cNvPicPr>
            <p:nvPr/>
          </p:nvPicPr>
          <p:blipFill rotWithShape="1">
            <a:blip r:embed="rId3"/>
            <a:srcRect l="7526" t="7740" r="9706" b="9048"/>
            <a:stretch/>
          </p:blipFill>
          <p:spPr>
            <a:xfrm>
              <a:off x="4668938" y="843237"/>
              <a:ext cx="4263674" cy="2882384"/>
            </a:xfrm>
            <a:prstGeom prst="rect">
              <a:avLst/>
            </a:prstGeom>
          </p:spPr>
        </p:pic>
        <p:pic>
          <p:nvPicPr>
            <p:cNvPr id="13" name="图片 12">
              <a:extLst>
                <a:ext uri="{FF2B5EF4-FFF2-40B4-BE49-F238E27FC236}">
                  <a16:creationId xmlns:a16="http://schemas.microsoft.com/office/drawing/2014/main" id="{B954EB92-223E-47FC-9A4F-B1F8E92096AD}"/>
                </a:ext>
              </a:extLst>
            </p:cNvPr>
            <p:cNvPicPr>
              <a:picLocks noChangeAspect="1"/>
            </p:cNvPicPr>
            <p:nvPr/>
          </p:nvPicPr>
          <p:blipFill rotWithShape="1">
            <a:blip r:embed="rId4"/>
            <a:srcRect r="4950"/>
            <a:stretch/>
          </p:blipFill>
          <p:spPr>
            <a:xfrm>
              <a:off x="348939" y="3725621"/>
              <a:ext cx="4106183" cy="2882384"/>
            </a:xfrm>
            <a:prstGeom prst="rect">
              <a:avLst/>
            </a:prstGeom>
          </p:spPr>
        </p:pic>
        <p:pic>
          <p:nvPicPr>
            <p:cNvPr id="14" name="图片 13">
              <a:extLst>
                <a:ext uri="{FF2B5EF4-FFF2-40B4-BE49-F238E27FC236}">
                  <a16:creationId xmlns:a16="http://schemas.microsoft.com/office/drawing/2014/main" id="{7E57C074-A369-427A-93E8-3538ACA4E202}"/>
                </a:ext>
              </a:extLst>
            </p:cNvPr>
            <p:cNvPicPr>
              <a:picLocks noChangeAspect="1"/>
            </p:cNvPicPr>
            <p:nvPr/>
          </p:nvPicPr>
          <p:blipFill>
            <a:blip r:embed="rId5"/>
            <a:stretch>
              <a:fillRect/>
            </a:stretch>
          </p:blipFill>
          <p:spPr>
            <a:xfrm>
              <a:off x="4455122" y="3725621"/>
              <a:ext cx="4477490" cy="2882384"/>
            </a:xfrm>
            <a:prstGeom prst="rect">
              <a:avLst/>
            </a:prstGeom>
          </p:spPr>
        </p:pic>
      </p:grpSp>
      <p:pic>
        <p:nvPicPr>
          <p:cNvPr id="15" name="图片 14">
            <a:extLst>
              <a:ext uri="{FF2B5EF4-FFF2-40B4-BE49-F238E27FC236}">
                <a16:creationId xmlns:a16="http://schemas.microsoft.com/office/drawing/2014/main" id="{F9E6ED08-F671-4BF5-8D2E-44DB6C560B14}"/>
              </a:ext>
            </a:extLst>
          </p:cNvPr>
          <p:cNvPicPr>
            <a:picLocks noChangeAspect="1"/>
          </p:cNvPicPr>
          <p:nvPr/>
        </p:nvPicPr>
        <p:blipFill>
          <a:blip r:embed="rId6"/>
          <a:stretch>
            <a:fillRect/>
          </a:stretch>
        </p:blipFill>
        <p:spPr>
          <a:xfrm>
            <a:off x="6547982" y="2725240"/>
            <a:ext cx="4346311" cy="3906506"/>
          </a:xfrm>
          <a:prstGeom prst="rect">
            <a:avLst/>
          </a:prstGeom>
          <a:noFill/>
          <a:ln w="19050">
            <a:solidFill>
              <a:srgbClr val="0000FF"/>
            </a:solidFill>
            <a:prstDash val="dash"/>
          </a:ln>
        </p:spPr>
      </p:pic>
      <p:sp>
        <p:nvSpPr>
          <p:cNvPr id="16" name="矩形 15">
            <a:extLst>
              <a:ext uri="{FF2B5EF4-FFF2-40B4-BE49-F238E27FC236}">
                <a16:creationId xmlns:a16="http://schemas.microsoft.com/office/drawing/2014/main" id="{49CEBC44-F276-4C38-A23C-7054FA32193E}"/>
              </a:ext>
            </a:extLst>
          </p:cNvPr>
          <p:cNvSpPr/>
          <p:nvPr/>
        </p:nvSpPr>
        <p:spPr>
          <a:xfrm>
            <a:off x="2107517" y="125262"/>
            <a:ext cx="7250062"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加速器低温系统多通道管线研制进展</a:t>
            </a:r>
          </a:p>
        </p:txBody>
      </p:sp>
    </p:spTree>
    <p:extLst>
      <p:ext uri="{BB962C8B-B14F-4D97-AF65-F5344CB8AC3E}">
        <p14:creationId xmlns:p14="http://schemas.microsoft.com/office/powerpoint/2010/main" val="1873720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15"/>
          <p:cNvSpPr>
            <a:spLocks noChangeArrowheads="1"/>
          </p:cNvSpPr>
          <p:nvPr/>
        </p:nvSpPr>
        <p:spPr bwMode="auto">
          <a:xfrm>
            <a:off x="1524002" y="-184666"/>
            <a:ext cx="184731" cy="369332"/>
          </a:xfrm>
          <a:prstGeom prst="rect">
            <a:avLst/>
          </a:prstGeom>
          <a:noFill/>
          <a:ln w="9525">
            <a:noFill/>
            <a:miter lim="800000"/>
            <a:headEnd/>
            <a:tailEnd/>
          </a:ln>
        </p:spPr>
        <p:txBody>
          <a:bodyPr wrap="none" anchor="ctr">
            <a:spAutoFit/>
          </a:bodyPr>
          <a:lstStyle/>
          <a:p>
            <a:endParaRPr lang="zh-CN" altLang="en-US"/>
          </a:p>
        </p:txBody>
      </p:sp>
      <p:sp>
        <p:nvSpPr>
          <p:cNvPr id="16" name="矩形 15">
            <a:extLst>
              <a:ext uri="{FF2B5EF4-FFF2-40B4-BE49-F238E27FC236}">
                <a16:creationId xmlns:a16="http://schemas.microsoft.com/office/drawing/2014/main" id="{BF11D66B-99C8-474C-926D-FBC7DA484DDD}"/>
              </a:ext>
            </a:extLst>
          </p:cNvPr>
          <p:cNvSpPr/>
          <p:nvPr/>
        </p:nvSpPr>
        <p:spPr>
          <a:xfrm>
            <a:off x="2107517" y="125262"/>
            <a:ext cx="990015" cy="584775"/>
          </a:xfrm>
          <a:prstGeom prst="rect">
            <a:avLst/>
          </a:prstGeom>
        </p:spPr>
        <p:txBody>
          <a:bodyPr wrap="none">
            <a:spAutoFit/>
          </a:bodyPr>
          <a:lstStyle/>
          <a:p>
            <a:pPr lvl="0"/>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总结</a:t>
            </a:r>
          </a:p>
        </p:txBody>
      </p:sp>
      <p:sp>
        <p:nvSpPr>
          <p:cNvPr id="6" name="内容占位符 4">
            <a:extLst>
              <a:ext uri="{FF2B5EF4-FFF2-40B4-BE49-F238E27FC236}">
                <a16:creationId xmlns:a16="http://schemas.microsoft.com/office/drawing/2014/main" id="{B7E24EB1-5FF6-44DF-A4BB-04F40EDB4726}"/>
              </a:ext>
            </a:extLst>
          </p:cNvPr>
          <p:cNvSpPr txBox="1">
            <a:spLocks/>
          </p:cNvSpPr>
          <p:nvPr/>
        </p:nvSpPr>
        <p:spPr>
          <a:xfrm>
            <a:off x="2656402" y="1638964"/>
            <a:ext cx="6226341" cy="4516907"/>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2400"/>
              </a:spcAft>
              <a:buClr>
                <a:srgbClr val="FFC000"/>
              </a:buClr>
              <a:buSzPct val="80000"/>
              <a:buFont typeface="Wingdings" pitchFamily="2" charset="2"/>
              <a:buNone/>
              <a:tabLst/>
              <a:defRPr/>
            </a:pPr>
            <a:r>
              <a:rPr kumimoji="0" lang="zh-CN" alt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目录</a:t>
            </a:r>
          </a:p>
          <a:p>
            <a:pPr>
              <a:spcBef>
                <a:spcPts val="1200"/>
              </a:spcBef>
              <a:spcAft>
                <a:spcPts val="2400"/>
              </a:spcAft>
              <a:buClr>
                <a:srgbClr val="0070C0"/>
              </a:buClr>
              <a:buFont typeface="Wingdings" panose="05000000000000000000" pitchFamily="2" charset="2"/>
              <a:buChar char="Ø"/>
              <a:defRPr/>
            </a:pPr>
            <a:r>
              <a:rPr kumimoji="0" lang="en-US" altLang="zh-CN"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CSNS-II</a:t>
            </a:r>
            <a:r>
              <a:rPr kumimoji="0" lang="zh-CN" altLang="en-US"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加速器低温系统研制进展</a:t>
            </a:r>
            <a:endParaRPr kumimoji="0" lang="en-US" altLang="zh-CN"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spcBef>
                <a:spcPts val="1200"/>
              </a:spcBef>
              <a:spcAft>
                <a:spcPts val="2400"/>
              </a:spcAft>
              <a:buClr>
                <a:srgbClr val="0070C0"/>
              </a:buClr>
              <a:buFont typeface="Wingdings" panose="05000000000000000000" pitchFamily="2" charset="2"/>
              <a:buChar char="Ø"/>
              <a:defRPr/>
            </a:pPr>
            <a:r>
              <a:rPr kumimoji="0" lang="zh-CN" altLang="en-US"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南方光源测试平台低温系统运行总结</a:t>
            </a:r>
          </a:p>
          <a:p>
            <a:pPr>
              <a:spcBef>
                <a:spcPts val="1200"/>
              </a:spcBef>
              <a:spcAft>
                <a:spcPts val="2400"/>
              </a:spcAft>
              <a:buClr>
                <a:srgbClr val="0070C0"/>
              </a:buClr>
              <a:buFont typeface="Wingdings" panose="05000000000000000000" pitchFamily="2" charset="2"/>
              <a:buChar char="Ø"/>
              <a:defRPr/>
            </a:pPr>
            <a:r>
              <a:rPr kumimoji="0" lang="zh-CN" altLang="en-US"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总结</a:t>
            </a:r>
            <a:endParaRPr kumimoji="0" lang="en-US" altLang="zh-CN"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Tree>
    <p:custDataLst>
      <p:tags r:id="rId1"/>
    </p:custDataLst>
    <p:extLst>
      <p:ext uri="{BB962C8B-B14F-4D97-AF65-F5344CB8AC3E}">
        <p14:creationId xmlns:p14="http://schemas.microsoft.com/office/powerpoint/2010/main" val="25790293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6A853582-EDFF-4CAB-830D-EED552F28979}"/>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内容占位符 4">
            <a:extLst>
              <a:ext uri="{FF2B5EF4-FFF2-40B4-BE49-F238E27FC236}">
                <a16:creationId xmlns:a16="http://schemas.microsoft.com/office/drawing/2014/main" id="{4B2CA0CC-8288-4BBA-BB2D-854A115BAFA9}"/>
              </a:ext>
            </a:extLst>
          </p:cNvPr>
          <p:cNvSpPr txBox="1">
            <a:spLocks/>
          </p:cNvSpPr>
          <p:nvPr/>
        </p:nvSpPr>
        <p:spPr>
          <a:xfrm>
            <a:off x="472480" y="1031561"/>
            <a:ext cx="11247040" cy="103787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高压四通道管线</a:t>
            </a: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样段测试</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4" name="图片 3">
            <a:extLst>
              <a:ext uri="{FF2B5EF4-FFF2-40B4-BE49-F238E27FC236}">
                <a16:creationId xmlns:a16="http://schemas.microsoft.com/office/drawing/2014/main" id="{3B15A2E9-F2F1-4208-9F11-9B7118DA154F}"/>
              </a:ext>
            </a:extLst>
          </p:cNvPr>
          <p:cNvPicPr>
            <a:picLocks noChangeAspect="1"/>
          </p:cNvPicPr>
          <p:nvPr/>
        </p:nvPicPr>
        <p:blipFill>
          <a:blip r:embed="rId3"/>
          <a:stretch>
            <a:fillRect/>
          </a:stretch>
        </p:blipFill>
        <p:spPr>
          <a:xfrm>
            <a:off x="1396834" y="2020623"/>
            <a:ext cx="9398331" cy="4743798"/>
          </a:xfrm>
          <a:prstGeom prst="rect">
            <a:avLst/>
          </a:prstGeom>
        </p:spPr>
      </p:pic>
      <p:sp>
        <p:nvSpPr>
          <p:cNvPr id="36" name="矩形 35">
            <a:extLst>
              <a:ext uri="{FF2B5EF4-FFF2-40B4-BE49-F238E27FC236}">
                <a16:creationId xmlns:a16="http://schemas.microsoft.com/office/drawing/2014/main" id="{2AFC96E1-FC79-44DE-B396-8F6B88E8E5A5}"/>
              </a:ext>
            </a:extLst>
          </p:cNvPr>
          <p:cNvSpPr/>
          <p:nvPr/>
        </p:nvSpPr>
        <p:spPr>
          <a:xfrm>
            <a:off x="2107517" y="125262"/>
            <a:ext cx="7250062"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加速器低温系统多通道管线研制进展</a:t>
            </a:r>
          </a:p>
        </p:txBody>
      </p:sp>
    </p:spTree>
    <p:extLst>
      <p:ext uri="{BB962C8B-B14F-4D97-AF65-F5344CB8AC3E}">
        <p14:creationId xmlns:p14="http://schemas.microsoft.com/office/powerpoint/2010/main" val="476023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6A853582-EDFF-4CAB-830D-EED552F28979}"/>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内容占位符 4">
            <a:extLst>
              <a:ext uri="{FF2B5EF4-FFF2-40B4-BE49-F238E27FC236}">
                <a16:creationId xmlns:a16="http://schemas.microsoft.com/office/drawing/2014/main" id="{4B2CA0CC-8288-4BBA-BB2D-854A115BAFA9}"/>
              </a:ext>
            </a:extLst>
          </p:cNvPr>
          <p:cNvSpPr txBox="1">
            <a:spLocks/>
          </p:cNvSpPr>
          <p:nvPr/>
        </p:nvSpPr>
        <p:spPr>
          <a:xfrm>
            <a:off x="472480" y="1031561"/>
            <a:ext cx="11247040" cy="103787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高压四通道管线</a:t>
            </a: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样段测试</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5" name="矩形 4">
            <a:extLst>
              <a:ext uri="{FF2B5EF4-FFF2-40B4-BE49-F238E27FC236}">
                <a16:creationId xmlns:a16="http://schemas.microsoft.com/office/drawing/2014/main" id="{2973138A-8AD2-4D8F-91CD-31A24ADEFE83}"/>
              </a:ext>
            </a:extLst>
          </p:cNvPr>
          <p:cNvSpPr/>
          <p:nvPr/>
        </p:nvSpPr>
        <p:spPr>
          <a:xfrm>
            <a:off x="1850784" y="2163040"/>
            <a:ext cx="1138395" cy="103787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高压四通道样段测试流程图</a:t>
            </a:r>
          </a:p>
        </p:txBody>
      </p:sp>
      <p:pic>
        <p:nvPicPr>
          <p:cNvPr id="6" name="图片 5">
            <a:extLst>
              <a:ext uri="{FF2B5EF4-FFF2-40B4-BE49-F238E27FC236}">
                <a16:creationId xmlns:a16="http://schemas.microsoft.com/office/drawing/2014/main" id="{88706D06-FCA8-4CC7-A2E3-CE85133E050C}"/>
              </a:ext>
            </a:extLst>
          </p:cNvPr>
          <p:cNvPicPr>
            <a:picLocks noChangeAspect="1"/>
          </p:cNvPicPr>
          <p:nvPr/>
        </p:nvPicPr>
        <p:blipFill>
          <a:blip r:embed="rId2"/>
          <a:stretch>
            <a:fillRect/>
          </a:stretch>
        </p:blipFill>
        <p:spPr>
          <a:xfrm>
            <a:off x="3071616" y="1515274"/>
            <a:ext cx="3894622" cy="2333402"/>
          </a:xfrm>
          <a:prstGeom prst="rect">
            <a:avLst/>
          </a:prstGeom>
          <a:noFill/>
          <a:ln w="19050">
            <a:solidFill>
              <a:srgbClr val="C00000"/>
            </a:solidFill>
            <a:prstDash val="dash"/>
          </a:ln>
        </p:spPr>
      </p:pic>
      <p:sp>
        <p:nvSpPr>
          <p:cNvPr id="7" name="矩形 6">
            <a:extLst>
              <a:ext uri="{FF2B5EF4-FFF2-40B4-BE49-F238E27FC236}">
                <a16:creationId xmlns:a16="http://schemas.microsoft.com/office/drawing/2014/main" id="{5529DA46-D857-42FF-BB31-754705A739B5}"/>
              </a:ext>
            </a:extLst>
          </p:cNvPr>
          <p:cNvSpPr/>
          <p:nvPr/>
        </p:nvSpPr>
        <p:spPr>
          <a:xfrm>
            <a:off x="7261771" y="2032910"/>
            <a:ext cx="919703" cy="1298129"/>
          </a:xfrm>
          <a:prstGeom prst="rect">
            <a:avLst/>
          </a:prstGeom>
          <a:noFill/>
          <a:ln w="190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样段测试实验三维建模</a:t>
            </a:r>
          </a:p>
        </p:txBody>
      </p:sp>
      <p:pic>
        <p:nvPicPr>
          <p:cNvPr id="8" name="图片 7">
            <a:extLst>
              <a:ext uri="{FF2B5EF4-FFF2-40B4-BE49-F238E27FC236}">
                <a16:creationId xmlns:a16="http://schemas.microsoft.com/office/drawing/2014/main" id="{9C6982C4-45FA-4391-BE18-017E540DDAFD}"/>
              </a:ext>
            </a:extLst>
          </p:cNvPr>
          <p:cNvPicPr>
            <a:picLocks noChangeAspect="1"/>
          </p:cNvPicPr>
          <p:nvPr/>
        </p:nvPicPr>
        <p:blipFill>
          <a:blip r:embed="rId3"/>
          <a:stretch>
            <a:fillRect/>
          </a:stretch>
        </p:blipFill>
        <p:spPr>
          <a:xfrm rot="5400000">
            <a:off x="8941902" y="873500"/>
            <a:ext cx="2276956" cy="3616951"/>
          </a:xfrm>
          <a:prstGeom prst="rect">
            <a:avLst/>
          </a:prstGeom>
          <a:noFill/>
          <a:ln w="19050">
            <a:solidFill>
              <a:srgbClr val="0000FF"/>
            </a:solidFill>
            <a:prstDash val="dash"/>
          </a:ln>
        </p:spPr>
      </p:pic>
      <p:pic>
        <p:nvPicPr>
          <p:cNvPr id="9" name="图片 8">
            <a:extLst>
              <a:ext uri="{FF2B5EF4-FFF2-40B4-BE49-F238E27FC236}">
                <a16:creationId xmlns:a16="http://schemas.microsoft.com/office/drawing/2014/main" id="{75A9B052-BFEB-4085-98B2-618302E33B13}"/>
              </a:ext>
            </a:extLst>
          </p:cNvPr>
          <p:cNvPicPr>
            <a:picLocks noChangeAspect="1"/>
          </p:cNvPicPr>
          <p:nvPr/>
        </p:nvPicPr>
        <p:blipFill>
          <a:blip r:embed="rId4"/>
          <a:stretch>
            <a:fillRect/>
          </a:stretch>
        </p:blipFill>
        <p:spPr>
          <a:xfrm>
            <a:off x="3071616" y="3928586"/>
            <a:ext cx="3894622" cy="2828279"/>
          </a:xfrm>
          <a:prstGeom prst="rect">
            <a:avLst/>
          </a:prstGeom>
          <a:noFill/>
          <a:ln w="19050">
            <a:solidFill>
              <a:srgbClr val="C00000"/>
            </a:solidFill>
            <a:prstDash val="dash"/>
          </a:ln>
        </p:spPr>
      </p:pic>
      <p:pic>
        <p:nvPicPr>
          <p:cNvPr id="10" name="图片 9">
            <a:extLst>
              <a:ext uri="{FF2B5EF4-FFF2-40B4-BE49-F238E27FC236}">
                <a16:creationId xmlns:a16="http://schemas.microsoft.com/office/drawing/2014/main" id="{A7C89D43-175C-49CE-970E-D8FF008625DD}"/>
              </a:ext>
            </a:extLst>
          </p:cNvPr>
          <p:cNvPicPr>
            <a:picLocks noChangeAspect="1"/>
          </p:cNvPicPr>
          <p:nvPr/>
        </p:nvPicPr>
        <p:blipFill>
          <a:blip r:embed="rId5"/>
          <a:stretch>
            <a:fillRect/>
          </a:stretch>
        </p:blipFill>
        <p:spPr>
          <a:xfrm>
            <a:off x="8277542" y="3928587"/>
            <a:ext cx="3771038" cy="2828278"/>
          </a:xfrm>
          <a:prstGeom prst="rect">
            <a:avLst/>
          </a:prstGeom>
          <a:noFill/>
          <a:ln w="19050">
            <a:solidFill>
              <a:srgbClr val="0819F6"/>
            </a:solidFill>
            <a:prstDash val="dash"/>
          </a:ln>
        </p:spPr>
      </p:pic>
      <p:sp>
        <p:nvSpPr>
          <p:cNvPr id="11" name="矩形 10">
            <a:extLst>
              <a:ext uri="{FF2B5EF4-FFF2-40B4-BE49-F238E27FC236}">
                <a16:creationId xmlns:a16="http://schemas.microsoft.com/office/drawing/2014/main" id="{FD00C9D5-2B21-4DC5-88B3-6AEE30833FB3}"/>
              </a:ext>
            </a:extLst>
          </p:cNvPr>
          <p:cNvSpPr/>
          <p:nvPr/>
        </p:nvSpPr>
        <p:spPr>
          <a:xfrm>
            <a:off x="1850784" y="4651337"/>
            <a:ext cx="1138395" cy="117510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高压四通道管线样段制造</a:t>
            </a:r>
          </a:p>
        </p:txBody>
      </p:sp>
      <p:sp>
        <p:nvSpPr>
          <p:cNvPr id="12" name="矩形 11">
            <a:extLst>
              <a:ext uri="{FF2B5EF4-FFF2-40B4-BE49-F238E27FC236}">
                <a16:creationId xmlns:a16="http://schemas.microsoft.com/office/drawing/2014/main" id="{7287E9C7-F59E-419B-86A0-CBFCCB21229D}"/>
              </a:ext>
            </a:extLst>
          </p:cNvPr>
          <p:cNvSpPr/>
          <p:nvPr/>
        </p:nvSpPr>
        <p:spPr>
          <a:xfrm>
            <a:off x="7072768" y="4741146"/>
            <a:ext cx="1108706" cy="1203158"/>
          </a:xfrm>
          <a:prstGeom prst="rect">
            <a:avLst/>
          </a:prstGeom>
          <a:noFill/>
          <a:ln w="190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高压四通道管线实验样段安装</a:t>
            </a:r>
          </a:p>
        </p:txBody>
      </p:sp>
      <p:sp>
        <p:nvSpPr>
          <p:cNvPr id="13" name="矩形 12">
            <a:extLst>
              <a:ext uri="{FF2B5EF4-FFF2-40B4-BE49-F238E27FC236}">
                <a16:creationId xmlns:a16="http://schemas.microsoft.com/office/drawing/2014/main" id="{9E09EBCA-FCFE-4422-A8F6-0B7A6EF85E88}"/>
              </a:ext>
            </a:extLst>
          </p:cNvPr>
          <p:cNvSpPr/>
          <p:nvPr/>
        </p:nvSpPr>
        <p:spPr>
          <a:xfrm>
            <a:off x="2107517" y="125262"/>
            <a:ext cx="7250062"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加速器低温系统多通道管线研制进展</a:t>
            </a:r>
          </a:p>
        </p:txBody>
      </p:sp>
    </p:spTree>
    <p:extLst>
      <p:ext uri="{BB962C8B-B14F-4D97-AF65-F5344CB8AC3E}">
        <p14:creationId xmlns:p14="http://schemas.microsoft.com/office/powerpoint/2010/main" val="2134834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6A853582-EDFF-4CAB-830D-EED552F28979}"/>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内容占位符 4">
            <a:extLst>
              <a:ext uri="{FF2B5EF4-FFF2-40B4-BE49-F238E27FC236}">
                <a16:creationId xmlns:a16="http://schemas.microsoft.com/office/drawing/2014/main" id="{4B2CA0CC-8288-4BBA-BB2D-854A115BAFA9}"/>
              </a:ext>
            </a:extLst>
          </p:cNvPr>
          <p:cNvSpPr txBox="1">
            <a:spLocks/>
          </p:cNvSpPr>
          <p:nvPr/>
        </p:nvSpPr>
        <p:spPr>
          <a:xfrm>
            <a:off x="472480" y="1031561"/>
            <a:ext cx="11247040" cy="103787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高压四通道管线</a:t>
            </a: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样段测试结果与结论</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14" name="图片 13">
            <a:extLst>
              <a:ext uri="{FF2B5EF4-FFF2-40B4-BE49-F238E27FC236}">
                <a16:creationId xmlns:a16="http://schemas.microsoft.com/office/drawing/2014/main" id="{9DF17940-6190-4B2A-B0C4-9294C9FBEC2B}"/>
              </a:ext>
            </a:extLst>
          </p:cNvPr>
          <p:cNvPicPr>
            <a:picLocks noChangeAspect="1"/>
          </p:cNvPicPr>
          <p:nvPr/>
        </p:nvPicPr>
        <p:blipFill rotWithShape="1">
          <a:blip r:embed="rId3"/>
          <a:srcRect r="51074"/>
          <a:stretch/>
        </p:blipFill>
        <p:spPr>
          <a:xfrm>
            <a:off x="3740915" y="1404050"/>
            <a:ext cx="3755346" cy="2673684"/>
          </a:xfrm>
          <a:prstGeom prst="rect">
            <a:avLst/>
          </a:prstGeom>
          <a:noFill/>
          <a:ln w="19050">
            <a:solidFill>
              <a:srgbClr val="C00000"/>
            </a:solidFill>
            <a:prstDash val="dash"/>
          </a:ln>
        </p:spPr>
      </p:pic>
      <p:pic>
        <p:nvPicPr>
          <p:cNvPr id="15" name="图片 14">
            <a:extLst>
              <a:ext uri="{FF2B5EF4-FFF2-40B4-BE49-F238E27FC236}">
                <a16:creationId xmlns:a16="http://schemas.microsoft.com/office/drawing/2014/main" id="{555AC4D7-4EAA-41E3-A4BC-3DC161F909D6}"/>
              </a:ext>
            </a:extLst>
          </p:cNvPr>
          <p:cNvPicPr>
            <a:picLocks noChangeAspect="1"/>
          </p:cNvPicPr>
          <p:nvPr/>
        </p:nvPicPr>
        <p:blipFill rotWithShape="1">
          <a:blip r:embed="rId3"/>
          <a:srcRect l="49941"/>
          <a:stretch/>
        </p:blipFill>
        <p:spPr>
          <a:xfrm>
            <a:off x="7958829" y="1404050"/>
            <a:ext cx="3842309" cy="2673684"/>
          </a:xfrm>
          <a:prstGeom prst="rect">
            <a:avLst/>
          </a:prstGeom>
          <a:noFill/>
          <a:ln w="19050">
            <a:solidFill>
              <a:srgbClr val="0819F6"/>
            </a:solidFill>
            <a:prstDash val="dash"/>
          </a:ln>
        </p:spPr>
      </p:pic>
      <p:sp>
        <p:nvSpPr>
          <p:cNvPr id="16" name="矩形 15">
            <a:extLst>
              <a:ext uri="{FF2B5EF4-FFF2-40B4-BE49-F238E27FC236}">
                <a16:creationId xmlns:a16="http://schemas.microsoft.com/office/drawing/2014/main" id="{999DF2CA-C72E-41FC-ADA6-339BD0D2DD40}"/>
              </a:ext>
            </a:extLst>
          </p:cNvPr>
          <p:cNvSpPr/>
          <p:nvPr/>
        </p:nvSpPr>
        <p:spPr>
          <a:xfrm>
            <a:off x="3781332" y="4298375"/>
            <a:ext cx="3674512" cy="358346"/>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高压四通道管线实验样段测试控制界面</a:t>
            </a:r>
          </a:p>
        </p:txBody>
      </p:sp>
      <p:sp>
        <p:nvSpPr>
          <p:cNvPr id="17" name="矩形 16">
            <a:extLst>
              <a:ext uri="{FF2B5EF4-FFF2-40B4-BE49-F238E27FC236}">
                <a16:creationId xmlns:a16="http://schemas.microsoft.com/office/drawing/2014/main" id="{704115A2-42BC-474E-9038-EE547023533B}"/>
              </a:ext>
            </a:extLst>
          </p:cNvPr>
          <p:cNvSpPr/>
          <p:nvPr/>
        </p:nvSpPr>
        <p:spPr>
          <a:xfrm>
            <a:off x="8247093" y="4298375"/>
            <a:ext cx="3265780" cy="358346"/>
          </a:xfrm>
          <a:prstGeom prst="rect">
            <a:avLst/>
          </a:prstGeom>
          <a:noFill/>
          <a:ln w="190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高压四通道管线实验样段测试结果</a:t>
            </a:r>
          </a:p>
        </p:txBody>
      </p:sp>
      <p:pic>
        <p:nvPicPr>
          <p:cNvPr id="18" name="图片 17">
            <a:extLst>
              <a:ext uri="{FF2B5EF4-FFF2-40B4-BE49-F238E27FC236}">
                <a16:creationId xmlns:a16="http://schemas.microsoft.com/office/drawing/2014/main" id="{29607634-75BF-40F3-A93D-2ADDC4E6512D}"/>
              </a:ext>
            </a:extLst>
          </p:cNvPr>
          <p:cNvPicPr>
            <a:picLocks noChangeAspect="1"/>
          </p:cNvPicPr>
          <p:nvPr/>
        </p:nvPicPr>
        <p:blipFill rotWithShape="1">
          <a:blip r:embed="rId4"/>
          <a:srcRect l="12441" r="7220"/>
          <a:stretch/>
        </p:blipFill>
        <p:spPr>
          <a:xfrm>
            <a:off x="3810373" y="4735274"/>
            <a:ext cx="3617122" cy="2034377"/>
          </a:xfrm>
          <a:prstGeom prst="rect">
            <a:avLst/>
          </a:prstGeom>
          <a:noFill/>
          <a:ln w="19050">
            <a:solidFill>
              <a:srgbClr val="C00000"/>
            </a:solidFill>
            <a:prstDash val="dash"/>
          </a:ln>
        </p:spPr>
      </p:pic>
      <p:pic>
        <p:nvPicPr>
          <p:cNvPr id="19" name="图片 18">
            <a:extLst>
              <a:ext uri="{FF2B5EF4-FFF2-40B4-BE49-F238E27FC236}">
                <a16:creationId xmlns:a16="http://schemas.microsoft.com/office/drawing/2014/main" id="{7262A8EB-F3AD-422A-A692-4A23B0DA9ACE}"/>
              </a:ext>
            </a:extLst>
          </p:cNvPr>
          <p:cNvPicPr>
            <a:picLocks noChangeAspect="1"/>
          </p:cNvPicPr>
          <p:nvPr/>
        </p:nvPicPr>
        <p:blipFill>
          <a:blip r:embed="rId5"/>
          <a:stretch>
            <a:fillRect/>
          </a:stretch>
        </p:blipFill>
        <p:spPr>
          <a:xfrm>
            <a:off x="7958829" y="4743284"/>
            <a:ext cx="3842309" cy="2032650"/>
          </a:xfrm>
          <a:prstGeom prst="rect">
            <a:avLst/>
          </a:prstGeom>
          <a:noFill/>
          <a:ln w="19050">
            <a:solidFill>
              <a:srgbClr val="0000FF"/>
            </a:solidFill>
            <a:prstDash val="dash"/>
          </a:ln>
        </p:spPr>
      </p:pic>
      <p:sp>
        <p:nvSpPr>
          <p:cNvPr id="13" name="矩形 12">
            <a:extLst>
              <a:ext uri="{FF2B5EF4-FFF2-40B4-BE49-F238E27FC236}">
                <a16:creationId xmlns:a16="http://schemas.microsoft.com/office/drawing/2014/main" id="{8A2BE751-16EC-47E7-940C-6D7636C09437}"/>
              </a:ext>
            </a:extLst>
          </p:cNvPr>
          <p:cNvSpPr/>
          <p:nvPr/>
        </p:nvSpPr>
        <p:spPr>
          <a:xfrm>
            <a:off x="8900006" y="1067722"/>
            <a:ext cx="2085116" cy="320867"/>
          </a:xfrm>
          <a:prstGeom prst="rect">
            <a:avLst/>
          </a:prstGeom>
          <a:noFill/>
          <a:ln w="190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有效实验过程曲线</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b</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矩形 7">
            <a:extLst>
              <a:ext uri="{FF2B5EF4-FFF2-40B4-BE49-F238E27FC236}">
                <a16:creationId xmlns:a16="http://schemas.microsoft.com/office/drawing/2014/main" id="{052F0BC9-2896-41C7-988B-E078DC88747B}"/>
              </a:ext>
            </a:extLst>
          </p:cNvPr>
          <p:cNvSpPr/>
          <p:nvPr/>
        </p:nvSpPr>
        <p:spPr>
          <a:xfrm>
            <a:off x="4508791" y="1067721"/>
            <a:ext cx="2023717" cy="320867"/>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有效实验过程曲线</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内容占位符 4">
            <a:extLst>
              <a:ext uri="{FF2B5EF4-FFF2-40B4-BE49-F238E27FC236}">
                <a16:creationId xmlns:a16="http://schemas.microsoft.com/office/drawing/2014/main" id="{0756BF70-F60A-4225-9966-FCBB3E430875}"/>
              </a:ext>
            </a:extLst>
          </p:cNvPr>
          <p:cNvSpPr txBox="1">
            <a:spLocks/>
          </p:cNvSpPr>
          <p:nvPr/>
        </p:nvSpPr>
        <p:spPr>
          <a:xfrm>
            <a:off x="66277" y="2175758"/>
            <a:ext cx="3558665" cy="461212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力学性能：</a:t>
            </a:r>
            <a:r>
              <a:rPr lang="zh-CN" altLang="en-US" sz="2000" dirty="0">
                <a:solidFill>
                  <a:prstClr val="black"/>
                </a:solidFill>
              </a:rPr>
              <a:t>良好，所有关键结构完好无损。</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静态漏热：</a:t>
            </a:r>
            <a:r>
              <a:rPr lang="en-US" altLang="zh-CN" sz="2000" dirty="0">
                <a:solidFill>
                  <a:prstClr val="black"/>
                </a:solidFill>
              </a:rPr>
              <a:t>0.61 W/m</a:t>
            </a:r>
            <a:r>
              <a:rPr lang="zh-CN" altLang="en-US" sz="2000" dirty="0">
                <a:solidFill>
                  <a:prstClr val="black"/>
                </a:solidFill>
              </a:rPr>
              <a:t>（设计值：</a:t>
            </a:r>
            <a:r>
              <a:rPr lang="en-US" altLang="zh-CN" sz="2000" dirty="0">
                <a:solidFill>
                  <a:prstClr val="black"/>
                </a:solidFill>
              </a:rPr>
              <a:t>0.5 W/m</a:t>
            </a:r>
            <a:r>
              <a:rPr lang="zh-CN" altLang="en-US" sz="2000" dirty="0">
                <a:solidFill>
                  <a:prstClr val="black"/>
                </a:solidFill>
              </a:rPr>
              <a:t>）。</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总体评估： </a:t>
            </a:r>
            <a:r>
              <a:rPr lang="zh-CN" altLang="en-US" sz="2000" dirty="0">
                <a:solidFill>
                  <a:prstClr val="black"/>
                </a:solidFill>
              </a:rPr>
              <a:t>实际管线漏热将优于本样段测试值，基本</a:t>
            </a:r>
            <a:r>
              <a:rPr lang="zh-CN" altLang="en-US" sz="2000" dirty="0"/>
              <a:t>满足需求</a:t>
            </a:r>
            <a:r>
              <a:rPr lang="zh-CN" altLang="en-US" sz="2000" dirty="0">
                <a:solidFill>
                  <a:prstClr val="black"/>
                </a:solidFill>
              </a:rPr>
              <a:t>。</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b="1" dirty="0">
                <a:solidFill>
                  <a:prstClr val="black"/>
                </a:solidFill>
              </a:rPr>
              <a:t>漏热偏大原因分析</a:t>
            </a:r>
          </a:p>
          <a:p>
            <a:pPr lvl="1" indent="-342900">
              <a:lnSpc>
                <a:spcPct val="110000"/>
              </a:lnSpc>
              <a:spcBef>
                <a:spcPts val="0"/>
              </a:spcBef>
              <a:spcAft>
                <a:spcPts val="1800"/>
              </a:spcAft>
              <a:buSzPct val="80000"/>
              <a:buFont typeface="Wingdings" panose="05000000000000000000" pitchFamily="2" charset="2"/>
              <a:buChar char="l"/>
              <a:defRPr/>
            </a:pPr>
            <a:r>
              <a:rPr lang="zh-CN" altLang="en-US" sz="1600" b="1" dirty="0">
                <a:solidFill>
                  <a:prstClr val="black"/>
                </a:solidFill>
              </a:rPr>
              <a:t>结构因素：</a:t>
            </a:r>
            <a:r>
              <a:rPr lang="zh-CN" altLang="en-US" sz="1600" dirty="0">
                <a:solidFill>
                  <a:prstClr val="black"/>
                </a:solidFill>
              </a:rPr>
              <a:t>样段单位长度的端头、弯头及支撑数量过多。</a:t>
            </a:r>
          </a:p>
          <a:p>
            <a:pPr lvl="1" indent="-342900">
              <a:lnSpc>
                <a:spcPct val="110000"/>
              </a:lnSpc>
              <a:spcBef>
                <a:spcPts val="0"/>
              </a:spcBef>
              <a:spcAft>
                <a:spcPts val="1800"/>
              </a:spcAft>
              <a:buSzPct val="80000"/>
              <a:buFont typeface="Wingdings" panose="05000000000000000000" pitchFamily="2" charset="2"/>
              <a:buChar char="l"/>
              <a:defRPr/>
            </a:pPr>
            <a:r>
              <a:rPr lang="zh-CN" altLang="en-US" sz="1600" b="1" dirty="0">
                <a:solidFill>
                  <a:prstClr val="black"/>
                </a:solidFill>
              </a:rPr>
              <a:t>测试条件：</a:t>
            </a:r>
            <a:r>
              <a:rPr lang="zh-CN" altLang="en-US" sz="1600" dirty="0">
                <a:solidFill>
                  <a:prstClr val="black"/>
                </a:solidFill>
              </a:rPr>
              <a:t>冷屏无法供气，导致温度持续升高。</a:t>
            </a:r>
          </a:p>
          <a:p>
            <a:pPr lvl="1" indent="-342900">
              <a:lnSpc>
                <a:spcPct val="110000"/>
              </a:lnSpc>
              <a:spcBef>
                <a:spcPts val="0"/>
              </a:spcBef>
              <a:spcAft>
                <a:spcPts val="1800"/>
              </a:spcAft>
              <a:buSzPct val="80000"/>
              <a:buFont typeface="Wingdings" panose="05000000000000000000" pitchFamily="2" charset="2"/>
              <a:buChar char="l"/>
              <a:defRPr/>
            </a:pPr>
            <a:r>
              <a:rPr lang="zh-CN" altLang="en-US" sz="1600" b="1" dirty="0">
                <a:solidFill>
                  <a:prstClr val="black"/>
                </a:solidFill>
              </a:rPr>
              <a:t>材料工艺：</a:t>
            </a:r>
            <a:r>
              <a:rPr lang="zh-CN" altLang="en-US" sz="1600" dirty="0">
                <a:solidFill>
                  <a:prstClr val="black"/>
                </a:solidFill>
              </a:rPr>
              <a:t>绝热层密度达</a:t>
            </a:r>
            <a:r>
              <a:rPr lang="en-US" altLang="zh-CN" sz="1600" dirty="0">
                <a:solidFill>
                  <a:prstClr val="black"/>
                </a:solidFill>
              </a:rPr>
              <a:t>75</a:t>
            </a:r>
            <a:r>
              <a:rPr lang="zh-CN" altLang="en-US" sz="1600" dirty="0">
                <a:solidFill>
                  <a:prstClr val="black"/>
                </a:solidFill>
              </a:rPr>
              <a:t>层</a:t>
            </a:r>
            <a:r>
              <a:rPr lang="en-US" altLang="zh-CN" sz="1600" dirty="0">
                <a:solidFill>
                  <a:prstClr val="black"/>
                </a:solidFill>
              </a:rPr>
              <a:t>/cm</a:t>
            </a:r>
            <a:r>
              <a:rPr lang="zh-CN" altLang="en-US" sz="1600" dirty="0">
                <a:solidFill>
                  <a:prstClr val="black"/>
                </a:solidFill>
              </a:rPr>
              <a:t>，远超</a:t>
            </a:r>
            <a:r>
              <a:rPr lang="en-US" altLang="zh-CN" sz="1600" dirty="0">
                <a:solidFill>
                  <a:prstClr val="black"/>
                </a:solidFill>
              </a:rPr>
              <a:t>20</a:t>
            </a:r>
            <a:r>
              <a:rPr lang="zh-CN" altLang="en-US" sz="1600" dirty="0">
                <a:solidFill>
                  <a:prstClr val="black"/>
                </a:solidFill>
              </a:rPr>
              <a:t>层</a:t>
            </a:r>
            <a:r>
              <a:rPr lang="en-US" altLang="zh-CN" sz="1600" dirty="0">
                <a:solidFill>
                  <a:prstClr val="black"/>
                </a:solidFill>
              </a:rPr>
              <a:t>/cm</a:t>
            </a:r>
            <a:r>
              <a:rPr lang="zh-CN" altLang="en-US" sz="1600" dirty="0">
                <a:solidFill>
                  <a:prstClr val="black"/>
                </a:solidFill>
              </a:rPr>
              <a:t>的标准。</a:t>
            </a:r>
          </a:p>
        </p:txBody>
      </p:sp>
      <p:sp>
        <p:nvSpPr>
          <p:cNvPr id="22" name="矩形 21">
            <a:extLst>
              <a:ext uri="{FF2B5EF4-FFF2-40B4-BE49-F238E27FC236}">
                <a16:creationId xmlns:a16="http://schemas.microsoft.com/office/drawing/2014/main" id="{49F84B5D-C65A-4A62-ADDC-65CA223EA012}"/>
              </a:ext>
            </a:extLst>
          </p:cNvPr>
          <p:cNvSpPr/>
          <p:nvPr/>
        </p:nvSpPr>
        <p:spPr>
          <a:xfrm>
            <a:off x="2107517" y="125262"/>
            <a:ext cx="7250062"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加速器低温系统多通道管线研制进展</a:t>
            </a:r>
          </a:p>
        </p:txBody>
      </p:sp>
    </p:spTree>
    <p:extLst>
      <p:ext uri="{BB962C8B-B14F-4D97-AF65-F5344CB8AC3E}">
        <p14:creationId xmlns:p14="http://schemas.microsoft.com/office/powerpoint/2010/main" val="1814462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6A853582-EDFF-4CAB-830D-EED552F28979}"/>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内容占位符 4">
            <a:extLst>
              <a:ext uri="{FF2B5EF4-FFF2-40B4-BE49-F238E27FC236}">
                <a16:creationId xmlns:a16="http://schemas.microsoft.com/office/drawing/2014/main" id="{4B2CA0CC-8288-4BBA-BB2D-854A115BAFA9}"/>
              </a:ext>
            </a:extLst>
          </p:cNvPr>
          <p:cNvSpPr txBox="1">
            <a:spLocks/>
          </p:cNvSpPr>
          <p:nvPr/>
        </p:nvSpPr>
        <p:spPr>
          <a:xfrm>
            <a:off x="472480" y="1031561"/>
            <a:ext cx="11247040" cy="103787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低压四通道管线</a:t>
            </a:r>
          </a:p>
          <a:p>
            <a:pPr>
              <a:defRPr/>
            </a:pPr>
            <a:r>
              <a:rPr lang="zh-CN" altLang="en-US" sz="2400" dirty="0">
                <a:solidFill>
                  <a:sysClr val="windowText" lastClr="000000"/>
                </a:solidFill>
              </a:rPr>
              <a:t>设计需求</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grpSp>
        <p:nvGrpSpPr>
          <p:cNvPr id="8" name="组合 7">
            <a:extLst>
              <a:ext uri="{FF2B5EF4-FFF2-40B4-BE49-F238E27FC236}">
                <a16:creationId xmlns:a16="http://schemas.microsoft.com/office/drawing/2014/main" id="{3D227E40-A6DC-42B2-8599-1F12C0DAF234}"/>
              </a:ext>
            </a:extLst>
          </p:cNvPr>
          <p:cNvGrpSpPr/>
          <p:nvPr/>
        </p:nvGrpSpPr>
        <p:grpSpPr>
          <a:xfrm>
            <a:off x="165881" y="2971812"/>
            <a:ext cx="4432856" cy="3514428"/>
            <a:chOff x="4575944" y="1201316"/>
            <a:chExt cx="4845244" cy="3744416"/>
          </a:xfrm>
        </p:grpSpPr>
        <p:pic>
          <p:nvPicPr>
            <p:cNvPr id="13" name="图片 12">
              <a:extLst>
                <a:ext uri="{FF2B5EF4-FFF2-40B4-BE49-F238E27FC236}">
                  <a16:creationId xmlns:a16="http://schemas.microsoft.com/office/drawing/2014/main" id="{9C0FECBE-7DC8-4BF6-AF97-F17FA12793D1}"/>
                </a:ext>
              </a:extLst>
            </p:cNvPr>
            <p:cNvPicPr>
              <a:picLocks noChangeAspect="1"/>
            </p:cNvPicPr>
            <p:nvPr/>
          </p:nvPicPr>
          <p:blipFill>
            <a:blip r:embed="rId2"/>
            <a:stretch>
              <a:fillRect/>
            </a:stretch>
          </p:blipFill>
          <p:spPr>
            <a:xfrm>
              <a:off x="4575944" y="1201316"/>
              <a:ext cx="4774684" cy="3744416"/>
            </a:xfrm>
            <a:prstGeom prst="rect">
              <a:avLst/>
            </a:prstGeom>
            <a:noFill/>
            <a:ln w="19050">
              <a:solidFill>
                <a:srgbClr val="C00000"/>
              </a:solidFill>
              <a:prstDash val="dash"/>
            </a:ln>
          </p:spPr>
        </p:pic>
        <p:cxnSp>
          <p:nvCxnSpPr>
            <p:cNvPr id="14" name="直接箭头连接符 13">
              <a:extLst>
                <a:ext uri="{FF2B5EF4-FFF2-40B4-BE49-F238E27FC236}">
                  <a16:creationId xmlns:a16="http://schemas.microsoft.com/office/drawing/2014/main" id="{70178696-81CE-4F04-B1B7-92DB5AA843E8}"/>
                </a:ext>
              </a:extLst>
            </p:cNvPr>
            <p:cNvCxnSpPr>
              <a:cxnSpLocks/>
            </p:cNvCxnSpPr>
            <p:nvPr/>
          </p:nvCxnSpPr>
          <p:spPr>
            <a:xfrm flipH="1">
              <a:off x="7744414" y="3242761"/>
              <a:ext cx="559468" cy="556019"/>
            </a:xfrm>
            <a:prstGeom prst="straightConnector1">
              <a:avLst/>
            </a:prstGeom>
            <a:ln w="38100">
              <a:solidFill>
                <a:srgbClr val="FB15D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E9CBD76A-2F66-4FB9-8A23-B25A2A2FA9DC}"/>
                </a:ext>
              </a:extLst>
            </p:cNvPr>
            <p:cNvCxnSpPr>
              <a:cxnSpLocks/>
            </p:cNvCxnSpPr>
            <p:nvPr/>
          </p:nvCxnSpPr>
          <p:spPr>
            <a:xfrm>
              <a:off x="7208365" y="2503254"/>
              <a:ext cx="1111995" cy="753080"/>
            </a:xfrm>
            <a:prstGeom prst="straightConnector1">
              <a:avLst/>
            </a:prstGeom>
            <a:ln w="38100">
              <a:solidFill>
                <a:srgbClr val="FB15D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E7D6E3E0-9D04-4CDA-B228-79404C57FBC5}"/>
                </a:ext>
              </a:extLst>
            </p:cNvPr>
            <p:cNvCxnSpPr>
              <a:cxnSpLocks/>
            </p:cNvCxnSpPr>
            <p:nvPr/>
          </p:nvCxnSpPr>
          <p:spPr>
            <a:xfrm flipV="1">
              <a:off x="6394789" y="2507506"/>
              <a:ext cx="831902" cy="828230"/>
            </a:xfrm>
            <a:prstGeom prst="straightConnector1">
              <a:avLst/>
            </a:prstGeom>
            <a:ln w="38100">
              <a:solidFill>
                <a:srgbClr val="FB15D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D6D3BF0D-7A0F-4A70-9832-3D208236EC69}"/>
                </a:ext>
              </a:extLst>
            </p:cNvPr>
            <p:cNvCxnSpPr>
              <a:cxnSpLocks/>
            </p:cNvCxnSpPr>
            <p:nvPr/>
          </p:nvCxnSpPr>
          <p:spPr>
            <a:xfrm>
              <a:off x="6064157" y="3080928"/>
              <a:ext cx="382935" cy="287369"/>
            </a:xfrm>
            <a:prstGeom prst="straightConnector1">
              <a:avLst/>
            </a:prstGeom>
            <a:ln w="38100">
              <a:solidFill>
                <a:srgbClr val="FB15D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08414FD6-CDA6-492C-B08A-024978CFD4E7}"/>
                </a:ext>
              </a:extLst>
            </p:cNvPr>
            <p:cNvCxnSpPr/>
            <p:nvPr/>
          </p:nvCxnSpPr>
          <p:spPr>
            <a:xfrm>
              <a:off x="7960320" y="3835984"/>
              <a:ext cx="864096" cy="7497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11AAA27B-8C21-4FEA-9320-9701B9B08F06}"/>
                </a:ext>
              </a:extLst>
            </p:cNvPr>
            <p:cNvSpPr txBox="1"/>
            <p:nvPr/>
          </p:nvSpPr>
          <p:spPr bwMode="auto">
            <a:xfrm>
              <a:off x="8341068" y="4573699"/>
              <a:ext cx="1080120" cy="307777"/>
            </a:xfrm>
            <a:prstGeom prst="rect">
              <a:avLst/>
            </a:prstGeom>
            <a:noFill/>
            <a:ln w="9525">
              <a:noFill/>
              <a:miter lim="800000"/>
            </a:ln>
          </p:spPr>
          <p:txBody>
            <a:bodyPr wrap="square" rtlCol="0">
              <a:spAutoFit/>
            </a:bodyPr>
            <a:lstStyle/>
            <a:p>
              <a:pPr marL="342900" indent="-342900" algn="ctr" eaLnBrk="0" hangingPunct="0">
                <a:spcBef>
                  <a:spcPts val="600"/>
                </a:spcBef>
                <a:buClr>
                  <a:schemeClr val="tx1"/>
                </a:buClr>
              </a:pPr>
              <a:r>
                <a:rPr lang="zh-CN" altLang="en-US" sz="1400" dirty="0">
                  <a:solidFill>
                    <a:srgbClr val="FF0000"/>
                  </a:solidFill>
                </a:rPr>
                <a:t>制冷机</a:t>
              </a:r>
            </a:p>
          </p:txBody>
        </p:sp>
        <p:cxnSp>
          <p:nvCxnSpPr>
            <p:cNvPr id="20" name="直接箭头连接符 19">
              <a:extLst>
                <a:ext uri="{FF2B5EF4-FFF2-40B4-BE49-F238E27FC236}">
                  <a16:creationId xmlns:a16="http://schemas.microsoft.com/office/drawing/2014/main" id="{45533833-4AB5-406F-9660-DD5FF2C29461}"/>
                </a:ext>
              </a:extLst>
            </p:cNvPr>
            <p:cNvCxnSpPr>
              <a:cxnSpLocks/>
              <a:endCxn id="21" idx="0"/>
            </p:cNvCxnSpPr>
            <p:nvPr/>
          </p:nvCxnSpPr>
          <p:spPr>
            <a:xfrm flipH="1">
              <a:off x="5404036" y="3256334"/>
              <a:ext cx="540060" cy="3212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0DEE3310-8833-4225-AD09-9C6CCA6C9514}"/>
                </a:ext>
              </a:extLst>
            </p:cNvPr>
            <p:cNvSpPr txBox="1"/>
            <p:nvPr/>
          </p:nvSpPr>
          <p:spPr bwMode="auto">
            <a:xfrm>
              <a:off x="4863976" y="3577580"/>
              <a:ext cx="1080120" cy="307777"/>
            </a:xfrm>
            <a:prstGeom prst="rect">
              <a:avLst/>
            </a:prstGeom>
            <a:noFill/>
            <a:ln w="9525">
              <a:noFill/>
              <a:miter lim="800000"/>
            </a:ln>
          </p:spPr>
          <p:txBody>
            <a:bodyPr wrap="square" rtlCol="0">
              <a:spAutoFit/>
            </a:bodyPr>
            <a:lstStyle/>
            <a:p>
              <a:pPr marL="342900" indent="-342900" algn="ctr" eaLnBrk="0" hangingPunct="0">
                <a:spcBef>
                  <a:spcPts val="600"/>
                </a:spcBef>
                <a:buClr>
                  <a:schemeClr val="tx1"/>
                </a:buClr>
              </a:pPr>
              <a:r>
                <a:rPr lang="en-US" altLang="zh-CN" sz="1400" dirty="0">
                  <a:solidFill>
                    <a:srgbClr val="FF0000"/>
                  </a:solidFill>
                </a:rPr>
                <a:t>2K</a:t>
              </a:r>
              <a:r>
                <a:rPr lang="zh-CN" altLang="en-US" sz="1400" dirty="0">
                  <a:solidFill>
                    <a:srgbClr val="FF0000"/>
                  </a:solidFill>
                </a:rPr>
                <a:t>冷箱</a:t>
              </a:r>
            </a:p>
          </p:txBody>
        </p:sp>
        <p:cxnSp>
          <p:nvCxnSpPr>
            <p:cNvPr id="22" name="直接箭头连接符 21">
              <a:extLst>
                <a:ext uri="{FF2B5EF4-FFF2-40B4-BE49-F238E27FC236}">
                  <a16:creationId xmlns:a16="http://schemas.microsoft.com/office/drawing/2014/main" id="{D06BC8EE-660F-460B-BDA9-BABD41186DD1}"/>
                </a:ext>
              </a:extLst>
            </p:cNvPr>
            <p:cNvCxnSpPr>
              <a:cxnSpLocks/>
            </p:cNvCxnSpPr>
            <p:nvPr/>
          </p:nvCxnSpPr>
          <p:spPr>
            <a:xfrm flipH="1">
              <a:off x="5512048" y="3546159"/>
              <a:ext cx="576064" cy="4634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B22A257C-CDB8-4368-B775-BDA1A7ADAE5B}"/>
                </a:ext>
              </a:extLst>
            </p:cNvPr>
            <p:cNvSpPr txBox="1"/>
            <p:nvPr/>
          </p:nvSpPr>
          <p:spPr bwMode="auto">
            <a:xfrm>
              <a:off x="4852204" y="3991786"/>
              <a:ext cx="1080120" cy="307777"/>
            </a:xfrm>
            <a:prstGeom prst="rect">
              <a:avLst/>
            </a:prstGeom>
            <a:noFill/>
            <a:ln w="9525">
              <a:noFill/>
              <a:miter lim="800000"/>
            </a:ln>
          </p:spPr>
          <p:txBody>
            <a:bodyPr wrap="square" rtlCol="0">
              <a:spAutoFit/>
            </a:bodyPr>
            <a:lstStyle/>
            <a:p>
              <a:pPr marL="342900" indent="-342900" algn="ctr" eaLnBrk="0" hangingPunct="0">
                <a:spcBef>
                  <a:spcPts val="600"/>
                </a:spcBef>
                <a:buClr>
                  <a:schemeClr val="tx1"/>
                </a:buClr>
              </a:pPr>
              <a:r>
                <a:rPr lang="zh-CN" altLang="en-US" sz="1400" dirty="0">
                  <a:solidFill>
                    <a:srgbClr val="FF0000"/>
                  </a:solidFill>
                </a:rPr>
                <a:t>分配阀箱</a:t>
              </a:r>
            </a:p>
          </p:txBody>
        </p:sp>
        <p:cxnSp>
          <p:nvCxnSpPr>
            <p:cNvPr id="24" name="直接箭头连接符 23">
              <a:extLst>
                <a:ext uri="{FF2B5EF4-FFF2-40B4-BE49-F238E27FC236}">
                  <a16:creationId xmlns:a16="http://schemas.microsoft.com/office/drawing/2014/main" id="{7B9EA85D-62FA-46C2-9981-30C741A8F36D}"/>
                </a:ext>
              </a:extLst>
            </p:cNvPr>
            <p:cNvCxnSpPr>
              <a:cxnSpLocks/>
            </p:cNvCxnSpPr>
            <p:nvPr/>
          </p:nvCxnSpPr>
          <p:spPr>
            <a:xfrm flipH="1">
              <a:off x="6161898" y="3916778"/>
              <a:ext cx="46686" cy="3088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58492336-F5C1-4A3E-AD31-0391E065888F}"/>
                </a:ext>
              </a:extLst>
            </p:cNvPr>
            <p:cNvSpPr txBox="1"/>
            <p:nvPr/>
          </p:nvSpPr>
          <p:spPr bwMode="auto">
            <a:xfrm>
              <a:off x="5607600" y="4169902"/>
              <a:ext cx="1080120" cy="307777"/>
            </a:xfrm>
            <a:prstGeom prst="rect">
              <a:avLst/>
            </a:prstGeom>
            <a:noFill/>
            <a:ln w="9525">
              <a:noFill/>
              <a:miter lim="800000"/>
            </a:ln>
          </p:spPr>
          <p:txBody>
            <a:bodyPr wrap="square" rtlCol="0">
              <a:spAutoFit/>
            </a:bodyPr>
            <a:lstStyle/>
            <a:p>
              <a:pPr marL="342900" indent="-342900" algn="ctr" eaLnBrk="0" hangingPunct="0">
                <a:spcBef>
                  <a:spcPts val="600"/>
                </a:spcBef>
                <a:buClr>
                  <a:schemeClr val="tx1"/>
                </a:buClr>
              </a:pPr>
              <a:r>
                <a:rPr lang="zh-CN" altLang="en-US" sz="1400" dirty="0">
                  <a:solidFill>
                    <a:srgbClr val="FF0000"/>
                  </a:solidFill>
                </a:rPr>
                <a:t>隧道口</a:t>
              </a:r>
            </a:p>
          </p:txBody>
        </p:sp>
      </p:grpSp>
      <p:pic>
        <p:nvPicPr>
          <p:cNvPr id="26" name="图片 25">
            <a:extLst>
              <a:ext uri="{FF2B5EF4-FFF2-40B4-BE49-F238E27FC236}">
                <a16:creationId xmlns:a16="http://schemas.microsoft.com/office/drawing/2014/main" id="{4656E243-B659-4D3A-9F2A-7E692EF3D3AA}"/>
              </a:ext>
            </a:extLst>
          </p:cNvPr>
          <p:cNvPicPr>
            <a:picLocks noChangeAspect="1"/>
          </p:cNvPicPr>
          <p:nvPr/>
        </p:nvPicPr>
        <p:blipFill>
          <a:blip r:embed="rId3"/>
          <a:stretch>
            <a:fillRect/>
          </a:stretch>
        </p:blipFill>
        <p:spPr>
          <a:xfrm>
            <a:off x="4633000" y="2940088"/>
            <a:ext cx="2907508" cy="3546152"/>
          </a:xfrm>
          <a:prstGeom prst="rect">
            <a:avLst/>
          </a:prstGeom>
          <a:noFill/>
          <a:ln w="19050">
            <a:solidFill>
              <a:srgbClr val="0819F6"/>
            </a:solidFill>
            <a:prstDash val="dash"/>
            <a:miter lim="800000"/>
            <a:headEnd/>
            <a:tailEnd/>
          </a:ln>
        </p:spPr>
      </p:pic>
      <p:sp>
        <p:nvSpPr>
          <p:cNvPr id="28" name="矩形 27">
            <a:extLst>
              <a:ext uri="{FF2B5EF4-FFF2-40B4-BE49-F238E27FC236}">
                <a16:creationId xmlns:a16="http://schemas.microsoft.com/office/drawing/2014/main" id="{AFB94E9B-9926-4627-B748-55A19408A8A3}"/>
              </a:ext>
            </a:extLst>
          </p:cNvPr>
          <p:cNvSpPr/>
          <p:nvPr/>
        </p:nvSpPr>
        <p:spPr>
          <a:xfrm>
            <a:off x="2107517" y="125262"/>
            <a:ext cx="7250062"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加速器低温系统多通道管线研制进展</a:t>
            </a:r>
          </a:p>
        </p:txBody>
      </p:sp>
      <p:sp>
        <p:nvSpPr>
          <p:cNvPr id="29" name="内容占位符 4">
            <a:extLst>
              <a:ext uri="{FF2B5EF4-FFF2-40B4-BE49-F238E27FC236}">
                <a16:creationId xmlns:a16="http://schemas.microsoft.com/office/drawing/2014/main" id="{3783BEB1-9B14-4F24-9A16-CC0DFBDC701D}"/>
              </a:ext>
            </a:extLst>
          </p:cNvPr>
          <p:cNvSpPr txBox="1">
            <a:spLocks/>
          </p:cNvSpPr>
          <p:nvPr/>
        </p:nvSpPr>
        <p:spPr>
          <a:xfrm>
            <a:off x="470533" y="2130824"/>
            <a:ext cx="11200977" cy="95997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dirty="0">
                <a:solidFill>
                  <a:prstClr val="black"/>
                </a:solidFill>
              </a:rPr>
              <a:t>四通道低温管线主要连接</a:t>
            </a:r>
            <a:r>
              <a:rPr lang="en-US" altLang="zh-CN" sz="1600" dirty="0">
                <a:solidFill>
                  <a:prstClr val="black"/>
                </a:solidFill>
              </a:rPr>
              <a:t>2K</a:t>
            </a:r>
            <a:r>
              <a:rPr lang="zh-CN" altLang="en-US" sz="1600" dirty="0">
                <a:solidFill>
                  <a:prstClr val="black"/>
                </a:solidFill>
              </a:rPr>
              <a:t>冷箱、分配阀箱以及制冷机，将超导腔模组中的低温介质传输回制冷机完成冷量及质量回收，形成闭式循环。</a:t>
            </a:r>
          </a:p>
        </p:txBody>
      </p:sp>
      <p:pic>
        <p:nvPicPr>
          <p:cNvPr id="27" name="图片 1">
            <a:extLst>
              <a:ext uri="{FF2B5EF4-FFF2-40B4-BE49-F238E27FC236}">
                <a16:creationId xmlns:a16="http://schemas.microsoft.com/office/drawing/2014/main" id="{FC443124-D7B5-4AB2-9CB2-0DCA50C519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9326" y="3099198"/>
            <a:ext cx="4408879" cy="3273554"/>
          </a:xfrm>
          <a:prstGeom prst="rect">
            <a:avLst/>
          </a:prstGeom>
          <a:noFill/>
          <a:ln w="19050">
            <a:solidFill>
              <a:srgbClr val="C00000"/>
            </a:solid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8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6A853582-EDFF-4CAB-830D-EED552F28979}"/>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内容占位符 4">
            <a:extLst>
              <a:ext uri="{FF2B5EF4-FFF2-40B4-BE49-F238E27FC236}">
                <a16:creationId xmlns:a16="http://schemas.microsoft.com/office/drawing/2014/main" id="{4B2CA0CC-8288-4BBA-BB2D-854A115BAFA9}"/>
              </a:ext>
            </a:extLst>
          </p:cNvPr>
          <p:cNvSpPr txBox="1">
            <a:spLocks/>
          </p:cNvSpPr>
          <p:nvPr/>
        </p:nvSpPr>
        <p:spPr>
          <a:xfrm>
            <a:off x="472480" y="1031561"/>
            <a:ext cx="11247040" cy="103787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低压四通道管线</a:t>
            </a: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设计方案</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6" name="文本框 5">
            <a:extLst>
              <a:ext uri="{FF2B5EF4-FFF2-40B4-BE49-F238E27FC236}">
                <a16:creationId xmlns:a16="http://schemas.microsoft.com/office/drawing/2014/main" id="{5F5A1765-F495-4A5A-9C47-74E797ED7869}"/>
              </a:ext>
            </a:extLst>
          </p:cNvPr>
          <p:cNvSpPr txBox="1"/>
          <p:nvPr/>
        </p:nvSpPr>
        <p:spPr>
          <a:xfrm>
            <a:off x="91458" y="2089976"/>
            <a:ext cx="12009084" cy="1555490"/>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四通道低温管线连接</a:t>
            </a:r>
            <a:r>
              <a:rPr lang="en-US" altLang="zh-CN" sz="1600" dirty="0">
                <a:solidFill>
                  <a:prstClr val="black"/>
                </a:solidFill>
                <a:latin typeface="Arial" panose="020B0604020202020204" pitchFamily="34" charset="0"/>
                <a:ea typeface="微软雅黑" pitchFamily="34" charset="-122"/>
              </a:rPr>
              <a:t>4K</a:t>
            </a:r>
            <a:r>
              <a:rPr lang="zh-CN" altLang="en-US" sz="1600" dirty="0">
                <a:solidFill>
                  <a:prstClr val="black"/>
                </a:solidFill>
                <a:latin typeface="Arial" panose="020B0604020202020204" pitchFamily="34" charset="0"/>
                <a:ea typeface="微软雅黑" pitchFamily="34" charset="-122"/>
              </a:rPr>
              <a:t>冷箱与分配阀箱、</a:t>
            </a:r>
            <a:r>
              <a:rPr lang="en-US" altLang="zh-CN" sz="1600" dirty="0">
                <a:solidFill>
                  <a:prstClr val="black"/>
                </a:solidFill>
                <a:latin typeface="Arial" panose="020B0604020202020204" pitchFamily="34" charset="0"/>
                <a:ea typeface="微软雅黑" pitchFamily="34" charset="-122"/>
              </a:rPr>
              <a:t>2K</a:t>
            </a:r>
            <a:r>
              <a:rPr lang="zh-CN" altLang="en-US" sz="1600" dirty="0">
                <a:solidFill>
                  <a:prstClr val="black"/>
                </a:solidFill>
                <a:latin typeface="Arial" panose="020B0604020202020204" pitchFamily="34" charset="0"/>
                <a:ea typeface="微软雅黑" pitchFamily="34" charset="-122"/>
              </a:rPr>
              <a:t>冷箱，总长为</a:t>
            </a:r>
            <a:r>
              <a:rPr lang="en-US" altLang="zh-CN" sz="1600" dirty="0">
                <a:solidFill>
                  <a:prstClr val="black"/>
                </a:solidFill>
                <a:latin typeface="Arial" panose="020B0604020202020204" pitchFamily="34" charset="0"/>
                <a:ea typeface="微软雅黑" pitchFamily="34" charset="-122"/>
              </a:rPr>
              <a:t>74.2</a:t>
            </a:r>
            <a:r>
              <a:rPr lang="zh-CN" altLang="en-US" sz="1600" dirty="0">
                <a:solidFill>
                  <a:prstClr val="black"/>
                </a:solidFill>
                <a:latin typeface="Arial" panose="020B0604020202020204" pitchFamily="34" charset="0"/>
                <a:ea typeface="微软雅黑" pitchFamily="34" charset="-122"/>
              </a:rPr>
              <a:t>。内管流体分别为液氦（</a:t>
            </a:r>
            <a:r>
              <a:rPr lang="en-US" altLang="zh-CN" sz="1600" dirty="0">
                <a:solidFill>
                  <a:prstClr val="black"/>
                </a:solidFill>
                <a:latin typeface="Arial" panose="020B0604020202020204" pitchFamily="34" charset="0"/>
                <a:ea typeface="微软雅黑" pitchFamily="34" charset="-122"/>
              </a:rPr>
              <a:t>4.5K</a:t>
            </a:r>
            <a:r>
              <a:rPr lang="zh-CN" altLang="en-US" sz="1600" dirty="0">
                <a:solidFill>
                  <a:prstClr val="black"/>
                </a:solidFill>
                <a:latin typeface="Arial" panose="020B0604020202020204" pitchFamily="34" charset="0"/>
                <a:ea typeface="微软雅黑" pitchFamily="34" charset="-122"/>
              </a:rPr>
              <a:t>，</a:t>
            </a:r>
            <a:r>
              <a:rPr lang="en-US" altLang="zh-CN" sz="1600" dirty="0">
                <a:solidFill>
                  <a:prstClr val="black"/>
                </a:solidFill>
                <a:latin typeface="Arial" panose="020B0604020202020204" pitchFamily="34" charset="0"/>
                <a:ea typeface="微软雅黑" pitchFamily="34" charset="-122"/>
              </a:rPr>
              <a:t>1.2bara</a:t>
            </a:r>
            <a:r>
              <a:rPr lang="zh-CN" altLang="en-US" sz="1600" dirty="0">
                <a:solidFill>
                  <a:prstClr val="black"/>
                </a:solidFill>
                <a:latin typeface="Arial" panose="020B0604020202020204" pitchFamily="34" charset="0"/>
                <a:ea typeface="微软雅黑" pitchFamily="34" charset="-122"/>
              </a:rPr>
              <a:t>），氦气（</a:t>
            </a:r>
            <a:r>
              <a:rPr lang="en-US" altLang="zh-CN" sz="1600" dirty="0">
                <a:solidFill>
                  <a:prstClr val="black"/>
                </a:solidFill>
                <a:latin typeface="Arial" panose="020B0604020202020204" pitchFamily="34" charset="0"/>
                <a:ea typeface="微软雅黑" pitchFamily="34" charset="-122"/>
              </a:rPr>
              <a:t>2K</a:t>
            </a:r>
            <a:r>
              <a:rPr lang="zh-CN" altLang="en-US" sz="1600" dirty="0">
                <a:solidFill>
                  <a:prstClr val="black"/>
                </a:solidFill>
                <a:latin typeface="Arial" panose="020B0604020202020204" pitchFamily="34" charset="0"/>
                <a:ea typeface="微软雅黑" pitchFamily="34" charset="-122"/>
              </a:rPr>
              <a:t>，</a:t>
            </a:r>
            <a:r>
              <a:rPr lang="en-US" altLang="zh-CN" sz="1600" dirty="0">
                <a:solidFill>
                  <a:prstClr val="black"/>
                </a:solidFill>
                <a:latin typeface="Arial" panose="020B0604020202020204" pitchFamily="34" charset="0"/>
                <a:ea typeface="微软雅黑" pitchFamily="34" charset="-122"/>
              </a:rPr>
              <a:t>0.4bara</a:t>
            </a:r>
            <a:r>
              <a:rPr lang="zh-CN" altLang="en-US" sz="1600" dirty="0">
                <a:solidFill>
                  <a:prstClr val="black"/>
                </a:solidFill>
                <a:latin typeface="Arial" panose="020B0604020202020204" pitchFamily="34" charset="0"/>
                <a:ea typeface="微软雅黑" pitchFamily="34" charset="-122"/>
              </a:rPr>
              <a:t>），氦气（</a:t>
            </a:r>
            <a:r>
              <a:rPr lang="en-US" altLang="zh-CN" sz="1600" dirty="0">
                <a:solidFill>
                  <a:prstClr val="black"/>
                </a:solidFill>
                <a:latin typeface="Arial" panose="020B0604020202020204" pitchFamily="34" charset="0"/>
                <a:ea typeface="微软雅黑" pitchFamily="34" charset="-122"/>
              </a:rPr>
              <a:t>8K</a:t>
            </a:r>
            <a:r>
              <a:rPr lang="zh-CN" altLang="en-US" sz="1600" dirty="0">
                <a:solidFill>
                  <a:prstClr val="black"/>
                </a:solidFill>
                <a:latin typeface="Arial" panose="020B0604020202020204" pitchFamily="34" charset="0"/>
                <a:ea typeface="微软雅黑" pitchFamily="34" charset="-122"/>
              </a:rPr>
              <a:t>，</a:t>
            </a:r>
            <a:r>
              <a:rPr lang="en-US" altLang="zh-CN" sz="1600" dirty="0">
                <a:solidFill>
                  <a:prstClr val="black"/>
                </a:solidFill>
                <a:latin typeface="Arial" panose="020B0604020202020204" pitchFamily="34" charset="0"/>
                <a:ea typeface="微软雅黑" pitchFamily="34" charset="-122"/>
              </a:rPr>
              <a:t>1.2bara</a:t>
            </a:r>
            <a:r>
              <a:rPr lang="zh-CN" altLang="en-US" sz="1600" dirty="0">
                <a:solidFill>
                  <a:prstClr val="black"/>
                </a:solidFill>
                <a:latin typeface="Arial" panose="020B0604020202020204" pitchFamily="34" charset="0"/>
                <a:ea typeface="微软雅黑" pitchFamily="34" charset="-122"/>
              </a:rPr>
              <a:t>）</a:t>
            </a:r>
            <a:r>
              <a:rPr lang="en-US" altLang="zh-CN" sz="1600" dirty="0">
                <a:solidFill>
                  <a:prstClr val="black"/>
                </a:solidFill>
                <a:latin typeface="Arial" panose="020B0604020202020204" pitchFamily="34" charset="0"/>
                <a:ea typeface="微软雅黑" pitchFamily="34" charset="-122"/>
              </a:rPr>
              <a:t>,</a:t>
            </a:r>
            <a:r>
              <a:rPr lang="zh-CN" altLang="en-US" sz="1600" dirty="0">
                <a:solidFill>
                  <a:prstClr val="black"/>
                </a:solidFill>
                <a:latin typeface="Arial" panose="020B0604020202020204" pitchFamily="34" charset="0"/>
                <a:ea typeface="微软雅黑" pitchFamily="34" charset="-122"/>
              </a:rPr>
              <a:t>氮气（</a:t>
            </a:r>
            <a:r>
              <a:rPr lang="en-US" altLang="zh-CN" sz="1600" dirty="0">
                <a:solidFill>
                  <a:prstClr val="black"/>
                </a:solidFill>
                <a:latin typeface="Arial" panose="020B0604020202020204" pitchFamily="34" charset="0"/>
                <a:ea typeface="微软雅黑" pitchFamily="34" charset="-122"/>
              </a:rPr>
              <a:t>80K</a:t>
            </a:r>
            <a:r>
              <a:rPr lang="zh-CN" altLang="en-US" sz="1600" dirty="0">
                <a:solidFill>
                  <a:prstClr val="black"/>
                </a:solidFill>
                <a:latin typeface="Arial" panose="020B0604020202020204" pitchFamily="34" charset="0"/>
                <a:ea typeface="微软雅黑" pitchFamily="34" charset="-122"/>
              </a:rPr>
              <a:t>，</a:t>
            </a:r>
            <a:r>
              <a:rPr lang="en-US" altLang="zh-CN" sz="1600" dirty="0">
                <a:solidFill>
                  <a:prstClr val="black"/>
                </a:solidFill>
                <a:latin typeface="Arial" panose="020B0604020202020204" pitchFamily="34" charset="0"/>
                <a:ea typeface="微软雅黑" pitchFamily="34" charset="-122"/>
              </a:rPr>
              <a:t>5bara</a:t>
            </a:r>
            <a:r>
              <a:rPr lang="zh-CN" altLang="en-US" sz="1600" dirty="0">
                <a:solidFill>
                  <a:prstClr val="black"/>
                </a:solidFill>
                <a:latin typeface="Arial" panose="020B0604020202020204" pitchFamily="34" charset="0"/>
                <a:ea typeface="微软雅黑" pitchFamily="34" charset="-122"/>
              </a:rPr>
              <a:t>）。</a:t>
            </a:r>
            <a:endParaRPr lang="en-US" altLang="zh-CN" sz="1600" dirty="0">
              <a:solidFill>
                <a:prstClr val="black"/>
              </a:solidFill>
              <a:latin typeface="Arial" panose="020B0604020202020204" pitchFamily="34" charset="0"/>
              <a:ea typeface="微软雅黑" pitchFamily="34" charset="-122"/>
            </a:endParaRPr>
          </a:p>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内管包扎</a:t>
            </a:r>
            <a:r>
              <a:rPr lang="en-US" altLang="zh-CN" sz="1600" dirty="0">
                <a:solidFill>
                  <a:prstClr val="black"/>
                </a:solidFill>
                <a:latin typeface="Arial" panose="020B0604020202020204" pitchFamily="34" charset="0"/>
                <a:ea typeface="微软雅黑" pitchFamily="34" charset="-122"/>
              </a:rPr>
              <a:t>20</a:t>
            </a:r>
            <a:r>
              <a:rPr lang="zh-CN" altLang="en-US" sz="1600" dirty="0">
                <a:solidFill>
                  <a:prstClr val="black"/>
                </a:solidFill>
                <a:latin typeface="Arial" panose="020B0604020202020204" pitchFamily="34" charset="0"/>
                <a:ea typeface="微软雅黑" pitchFamily="34" charset="-122"/>
              </a:rPr>
              <a:t>层绝热材料，内管与外管之间为真空层，首尾及中部各设置</a:t>
            </a:r>
            <a:r>
              <a:rPr lang="en-US" altLang="zh-CN" sz="1600" dirty="0">
                <a:solidFill>
                  <a:prstClr val="black"/>
                </a:solidFill>
                <a:latin typeface="Arial" panose="020B0604020202020204" pitchFamily="34" charset="0"/>
                <a:ea typeface="微软雅黑" pitchFamily="34" charset="-122"/>
              </a:rPr>
              <a:t>1</a:t>
            </a:r>
            <a:r>
              <a:rPr lang="zh-CN" altLang="en-US" sz="1600" dirty="0">
                <a:solidFill>
                  <a:prstClr val="black"/>
                </a:solidFill>
                <a:latin typeface="Arial" panose="020B0604020202020204" pitchFamily="34" charset="0"/>
                <a:ea typeface="微软雅黑" pitchFamily="34" charset="-122"/>
              </a:rPr>
              <a:t>个</a:t>
            </a:r>
            <a:r>
              <a:rPr lang="en-US" altLang="zh-CN" sz="1600" dirty="0">
                <a:solidFill>
                  <a:prstClr val="black"/>
                </a:solidFill>
                <a:latin typeface="Arial" panose="020B0604020202020204" pitchFamily="34" charset="0"/>
                <a:ea typeface="微软雅黑" pitchFamily="34" charset="-122"/>
              </a:rPr>
              <a:t>KF40</a:t>
            </a:r>
            <a:r>
              <a:rPr lang="zh-CN" altLang="en-US" sz="1600" dirty="0">
                <a:solidFill>
                  <a:prstClr val="black"/>
                </a:solidFill>
                <a:latin typeface="Arial" panose="020B0604020202020204" pitchFamily="34" charset="0"/>
                <a:ea typeface="微软雅黑" pitchFamily="34" charset="-122"/>
              </a:rPr>
              <a:t>抽真空口（共</a:t>
            </a:r>
            <a:r>
              <a:rPr lang="en-US" altLang="zh-CN" sz="1600" dirty="0">
                <a:solidFill>
                  <a:prstClr val="black"/>
                </a:solidFill>
                <a:latin typeface="Arial" panose="020B0604020202020204" pitchFamily="34" charset="0"/>
                <a:ea typeface="微软雅黑" pitchFamily="34" charset="-122"/>
              </a:rPr>
              <a:t>3</a:t>
            </a:r>
            <a:r>
              <a:rPr lang="zh-CN" altLang="en-US" sz="1600" dirty="0">
                <a:solidFill>
                  <a:prstClr val="black"/>
                </a:solidFill>
                <a:latin typeface="Arial" panose="020B0604020202020204" pitchFamily="34" charset="0"/>
                <a:ea typeface="微软雅黑" pitchFamily="34" charset="-122"/>
              </a:rPr>
              <a:t>个），配备</a:t>
            </a:r>
            <a:r>
              <a:rPr lang="en-US" altLang="zh-CN" sz="1600" dirty="0">
                <a:solidFill>
                  <a:prstClr val="black"/>
                </a:solidFill>
                <a:latin typeface="Arial" panose="020B0604020202020204" pitchFamily="34" charset="0"/>
                <a:ea typeface="微软雅黑" pitchFamily="34" charset="-122"/>
              </a:rPr>
              <a:t>3</a:t>
            </a:r>
            <a:r>
              <a:rPr lang="zh-CN" altLang="en-US" sz="1600" dirty="0">
                <a:solidFill>
                  <a:prstClr val="black"/>
                </a:solidFill>
                <a:latin typeface="Arial" panose="020B0604020202020204" pitchFamily="34" charset="0"/>
                <a:ea typeface="微软雅黑" pitchFamily="34" charset="-122"/>
              </a:rPr>
              <a:t>个真空手阀、</a:t>
            </a:r>
            <a:r>
              <a:rPr lang="en-US" altLang="zh-CN" sz="1600" dirty="0">
                <a:solidFill>
                  <a:prstClr val="black"/>
                </a:solidFill>
                <a:latin typeface="Arial" panose="020B0604020202020204" pitchFamily="34" charset="0"/>
                <a:ea typeface="微软雅黑" pitchFamily="34" charset="-122"/>
              </a:rPr>
              <a:t>2</a:t>
            </a:r>
            <a:r>
              <a:rPr lang="zh-CN" altLang="en-US" sz="1600" dirty="0">
                <a:solidFill>
                  <a:prstClr val="black"/>
                </a:solidFill>
                <a:latin typeface="Arial" panose="020B0604020202020204" pitchFamily="34" charset="0"/>
                <a:ea typeface="微软雅黑" pitchFamily="34" charset="-122"/>
              </a:rPr>
              <a:t>个真空安全阀。四通道低温管线与分配阀箱、</a:t>
            </a:r>
            <a:r>
              <a:rPr lang="en-US" altLang="zh-CN" sz="1600" dirty="0">
                <a:solidFill>
                  <a:prstClr val="black"/>
                </a:solidFill>
                <a:latin typeface="Arial" panose="020B0604020202020204" pitchFamily="34" charset="0"/>
                <a:ea typeface="微软雅黑" pitchFamily="34" charset="-122"/>
              </a:rPr>
              <a:t>2K</a:t>
            </a:r>
            <a:r>
              <a:rPr lang="zh-CN" altLang="en-US" sz="1600" dirty="0">
                <a:solidFill>
                  <a:prstClr val="black"/>
                </a:solidFill>
                <a:latin typeface="Arial" panose="020B0604020202020204" pitchFamily="34" charset="0"/>
                <a:ea typeface="微软雅黑" pitchFamily="34" charset="-122"/>
              </a:rPr>
              <a:t>冷箱通过</a:t>
            </a:r>
            <a:r>
              <a:rPr lang="en-US" altLang="zh-CN" sz="1600" dirty="0">
                <a:solidFill>
                  <a:prstClr val="black"/>
                </a:solidFill>
                <a:latin typeface="Arial" panose="020B0604020202020204" pitchFamily="34" charset="0"/>
                <a:ea typeface="微软雅黑" pitchFamily="34" charset="-122"/>
              </a:rPr>
              <a:t>6</a:t>
            </a:r>
            <a:r>
              <a:rPr lang="zh-CN" altLang="en-US" sz="1600" dirty="0">
                <a:solidFill>
                  <a:prstClr val="black"/>
                </a:solidFill>
                <a:latin typeface="Arial" panose="020B0604020202020204" pitchFamily="34" charset="0"/>
                <a:ea typeface="微软雅黑" pitchFamily="34" charset="-122"/>
              </a:rPr>
              <a:t>根</a:t>
            </a:r>
            <a:r>
              <a:rPr lang="en-US" altLang="zh-CN" sz="1600" dirty="0">
                <a:solidFill>
                  <a:prstClr val="black"/>
                </a:solidFill>
                <a:latin typeface="Arial" panose="020B0604020202020204" pitchFamily="34" charset="0"/>
                <a:ea typeface="微软雅黑" pitchFamily="34" charset="-122"/>
              </a:rPr>
              <a:t>U</a:t>
            </a:r>
            <a:r>
              <a:rPr lang="zh-CN" altLang="en-US" sz="1600" dirty="0">
                <a:solidFill>
                  <a:prstClr val="black"/>
                </a:solidFill>
                <a:latin typeface="Arial" panose="020B0604020202020204" pitchFamily="34" charset="0"/>
                <a:ea typeface="微软雅黑" pitchFamily="34" charset="-122"/>
              </a:rPr>
              <a:t>形管连接；与</a:t>
            </a:r>
            <a:r>
              <a:rPr lang="en-US" altLang="zh-CN" sz="1600" dirty="0">
                <a:solidFill>
                  <a:prstClr val="black"/>
                </a:solidFill>
                <a:latin typeface="Arial" panose="020B0604020202020204" pitchFamily="34" charset="0"/>
                <a:ea typeface="微软雅黑" pitchFamily="34" charset="-122"/>
              </a:rPr>
              <a:t>4K</a:t>
            </a:r>
            <a:r>
              <a:rPr lang="zh-CN" altLang="en-US" sz="1600" dirty="0">
                <a:solidFill>
                  <a:prstClr val="black"/>
                </a:solidFill>
                <a:latin typeface="Arial" panose="020B0604020202020204" pitchFamily="34" charset="0"/>
                <a:ea typeface="微软雅黑" pitchFamily="34" charset="-122"/>
              </a:rPr>
              <a:t>冷箱则为波纹管直接连接，其中氮气管在进入</a:t>
            </a:r>
            <a:r>
              <a:rPr lang="en-US" altLang="zh-CN" sz="1600" dirty="0">
                <a:solidFill>
                  <a:prstClr val="black"/>
                </a:solidFill>
                <a:latin typeface="Arial" panose="020B0604020202020204" pitchFamily="34" charset="0"/>
                <a:ea typeface="微软雅黑" pitchFamily="34" charset="-122"/>
              </a:rPr>
              <a:t>4K</a:t>
            </a:r>
            <a:r>
              <a:rPr lang="zh-CN" altLang="en-US" sz="1600" dirty="0">
                <a:solidFill>
                  <a:prstClr val="black"/>
                </a:solidFill>
                <a:latin typeface="Arial" panose="020B0604020202020204" pitchFamily="34" charset="0"/>
                <a:ea typeface="微软雅黑" pitchFamily="34" charset="-122"/>
              </a:rPr>
              <a:t>冷箱前分出。</a:t>
            </a:r>
          </a:p>
        </p:txBody>
      </p:sp>
      <p:pic>
        <p:nvPicPr>
          <p:cNvPr id="8" name="图片 1">
            <a:extLst>
              <a:ext uri="{FF2B5EF4-FFF2-40B4-BE49-F238E27FC236}">
                <a16:creationId xmlns:a16="http://schemas.microsoft.com/office/drawing/2014/main" id="{1A2963F6-A437-459E-8F4B-9FD56C5848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19" y="3645466"/>
            <a:ext cx="2265703" cy="3164188"/>
          </a:xfrm>
          <a:prstGeom prst="rect">
            <a:avLst/>
          </a:prstGeom>
          <a:noFill/>
          <a:ln w="19050">
            <a:solidFill>
              <a:srgbClr val="0819F6"/>
            </a:solidFill>
            <a:prstDash val="dash"/>
            <a:miter lim="800000"/>
            <a:headEnd/>
            <a:tailEnd/>
          </a:ln>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46F359C1-8C3D-4ED2-99FB-88CF6E233E80}"/>
              </a:ext>
            </a:extLst>
          </p:cNvPr>
          <p:cNvSpPr/>
          <p:nvPr/>
        </p:nvSpPr>
        <p:spPr>
          <a:xfrm>
            <a:off x="2107517" y="125262"/>
            <a:ext cx="7250062"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加速器低温系统多通道管线研制进展</a:t>
            </a:r>
          </a:p>
        </p:txBody>
      </p:sp>
      <p:pic>
        <p:nvPicPr>
          <p:cNvPr id="10" name="图片 1">
            <a:extLst>
              <a:ext uri="{FF2B5EF4-FFF2-40B4-BE49-F238E27FC236}">
                <a16:creationId xmlns:a16="http://schemas.microsoft.com/office/drawing/2014/main" id="{30E2DDAA-15F8-4D0C-9198-ABFCCEE152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2241" y="3711761"/>
            <a:ext cx="5081002" cy="3031597"/>
          </a:xfrm>
          <a:prstGeom prst="rect">
            <a:avLst/>
          </a:prstGeom>
          <a:noFill/>
          <a:ln w="19050">
            <a:solidFill>
              <a:srgbClr val="C00000"/>
            </a:solidFill>
            <a:prstDash val="dash"/>
          </a:ln>
          <a:extLst>
            <a:ext uri="{909E8E84-426E-40DD-AFC4-6F175D3DCCD1}">
              <a14:hiddenFill xmlns:a14="http://schemas.microsoft.com/office/drawing/2010/main">
                <a:solidFill>
                  <a:srgbClr val="FFFFFF"/>
                </a:solidFill>
              </a14:hiddenFill>
            </a:ext>
          </a:extLst>
        </p:spPr>
      </p:pic>
      <p:pic>
        <p:nvPicPr>
          <p:cNvPr id="11" name="图片 1">
            <a:extLst>
              <a:ext uri="{FF2B5EF4-FFF2-40B4-BE49-F238E27FC236}">
                <a16:creationId xmlns:a16="http://schemas.microsoft.com/office/drawing/2014/main" id="{7D436B2D-E375-47D5-8067-975D3745D7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0362" y="3701227"/>
            <a:ext cx="2852929" cy="3052666"/>
          </a:xfrm>
          <a:prstGeom prst="rect">
            <a:avLst/>
          </a:prstGeom>
          <a:noFill/>
          <a:ln w="19050">
            <a:solidFill>
              <a:srgbClr val="0819F6"/>
            </a:solidFill>
            <a:prstDash val="dash"/>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748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6A853582-EDFF-4CAB-830D-EED552F28979}"/>
              </a:ext>
            </a:extLst>
          </p:cNvPr>
          <p:cNvSpPr>
            <a:spLocks noGrp="1"/>
          </p:cNvSpPr>
          <p:nvPr>
            <p:ph type="ftr" sz="quarter" idx="3"/>
          </p:nvPr>
        </p:nvSpPr>
        <p:spPr/>
        <p:txBody>
          <a:bodyPr/>
          <a:lstStyle/>
          <a:p>
            <a:pPr>
              <a:defRPr/>
            </a:pPr>
            <a:r>
              <a:rPr lang="zh-CN" altLang="en-US" dirty="0"/>
              <a:t>加速器中心低温组</a:t>
            </a:r>
            <a:endParaRPr lang="en-US" altLang="zh-CN" dirty="0"/>
          </a:p>
        </p:txBody>
      </p:sp>
      <p:sp>
        <p:nvSpPr>
          <p:cNvPr id="3" name="内容占位符 4">
            <a:extLst>
              <a:ext uri="{FF2B5EF4-FFF2-40B4-BE49-F238E27FC236}">
                <a16:creationId xmlns:a16="http://schemas.microsoft.com/office/drawing/2014/main" id="{4B2CA0CC-8288-4BBA-BB2D-854A115BAFA9}"/>
              </a:ext>
            </a:extLst>
          </p:cNvPr>
          <p:cNvSpPr txBox="1">
            <a:spLocks/>
          </p:cNvSpPr>
          <p:nvPr/>
        </p:nvSpPr>
        <p:spPr>
          <a:xfrm>
            <a:off x="472480" y="1031561"/>
            <a:ext cx="11247040" cy="103787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低压四通道管线</a:t>
            </a:r>
          </a:p>
          <a:p>
            <a:pPr>
              <a:defRPr/>
            </a:pPr>
            <a:r>
              <a:rPr kumimoji="0" lang="zh-CN" altLang="en-US"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设计校核</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6" name="文本框 5">
            <a:extLst>
              <a:ext uri="{FF2B5EF4-FFF2-40B4-BE49-F238E27FC236}">
                <a16:creationId xmlns:a16="http://schemas.microsoft.com/office/drawing/2014/main" id="{5F5A1765-F495-4A5A-9C47-74E797ED7869}"/>
              </a:ext>
            </a:extLst>
          </p:cNvPr>
          <p:cNvSpPr txBox="1"/>
          <p:nvPr/>
        </p:nvSpPr>
        <p:spPr>
          <a:xfrm>
            <a:off x="91458" y="2089976"/>
            <a:ext cx="12009084" cy="343877"/>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数值模拟结果表明四通道低温管线漏热量约为</a:t>
            </a:r>
            <a:r>
              <a:rPr lang="en-US" altLang="zh-CN" sz="1600" dirty="0">
                <a:solidFill>
                  <a:prstClr val="black"/>
                </a:solidFill>
                <a:latin typeface="Arial" panose="020B0604020202020204" pitchFamily="34" charset="0"/>
                <a:ea typeface="微软雅黑" pitchFamily="34" charset="-122"/>
              </a:rPr>
              <a:t>0.18W</a:t>
            </a:r>
            <a:r>
              <a:rPr lang="zh-CN" altLang="en-US" sz="1600" dirty="0">
                <a:solidFill>
                  <a:prstClr val="black"/>
                </a:solidFill>
                <a:latin typeface="Arial" panose="020B0604020202020204" pitchFamily="34" charset="0"/>
                <a:ea typeface="微软雅黑" pitchFamily="34" charset="-122"/>
              </a:rPr>
              <a:t>，形变量小于</a:t>
            </a:r>
            <a:r>
              <a:rPr lang="en-US" altLang="zh-CN" sz="1600" dirty="0">
                <a:solidFill>
                  <a:prstClr val="black"/>
                </a:solidFill>
                <a:latin typeface="Arial" panose="020B0604020202020204" pitchFamily="34" charset="0"/>
                <a:ea typeface="微软雅黑" pitchFamily="34" charset="-122"/>
              </a:rPr>
              <a:t>0.68mm</a:t>
            </a:r>
            <a:r>
              <a:rPr lang="zh-CN" altLang="en-US" sz="1600" dirty="0">
                <a:solidFill>
                  <a:prstClr val="black"/>
                </a:solidFill>
                <a:latin typeface="Arial" panose="020B0604020202020204" pitchFamily="34" charset="0"/>
                <a:ea typeface="微软雅黑" pitchFamily="34" charset="-122"/>
              </a:rPr>
              <a:t>。满足指标需求。</a:t>
            </a:r>
          </a:p>
        </p:txBody>
      </p:sp>
      <p:pic>
        <p:nvPicPr>
          <p:cNvPr id="7" name="图片 6">
            <a:extLst>
              <a:ext uri="{FF2B5EF4-FFF2-40B4-BE49-F238E27FC236}">
                <a16:creationId xmlns:a16="http://schemas.microsoft.com/office/drawing/2014/main" id="{3E07F618-8956-4132-8EBB-84B538C85DF3}"/>
              </a:ext>
            </a:extLst>
          </p:cNvPr>
          <p:cNvPicPr>
            <a:picLocks noChangeAspect="1"/>
          </p:cNvPicPr>
          <p:nvPr/>
        </p:nvPicPr>
        <p:blipFill>
          <a:blip r:embed="rId2"/>
          <a:stretch>
            <a:fillRect/>
          </a:stretch>
        </p:blipFill>
        <p:spPr>
          <a:xfrm>
            <a:off x="557606" y="2693448"/>
            <a:ext cx="4705914" cy="3838021"/>
          </a:xfrm>
          <a:prstGeom prst="rect">
            <a:avLst/>
          </a:prstGeom>
          <a:noFill/>
          <a:ln w="19050">
            <a:solidFill>
              <a:srgbClr val="C00000"/>
            </a:solidFill>
            <a:prstDash val="dash"/>
          </a:ln>
        </p:spPr>
      </p:pic>
      <p:pic>
        <p:nvPicPr>
          <p:cNvPr id="8" name="图片 7">
            <a:extLst>
              <a:ext uri="{FF2B5EF4-FFF2-40B4-BE49-F238E27FC236}">
                <a16:creationId xmlns:a16="http://schemas.microsoft.com/office/drawing/2014/main" id="{BB5014BC-8A54-4216-9097-77718E072D4A}"/>
              </a:ext>
            </a:extLst>
          </p:cNvPr>
          <p:cNvPicPr>
            <a:picLocks noChangeAspect="1"/>
          </p:cNvPicPr>
          <p:nvPr/>
        </p:nvPicPr>
        <p:blipFill>
          <a:blip r:embed="rId3"/>
          <a:stretch>
            <a:fillRect/>
          </a:stretch>
        </p:blipFill>
        <p:spPr>
          <a:xfrm>
            <a:off x="5700173" y="2693448"/>
            <a:ext cx="5157088" cy="3940402"/>
          </a:xfrm>
          <a:prstGeom prst="rect">
            <a:avLst/>
          </a:prstGeom>
          <a:noFill/>
          <a:ln w="19050">
            <a:solidFill>
              <a:srgbClr val="0819F6"/>
            </a:solidFill>
            <a:prstDash val="dash"/>
          </a:ln>
        </p:spPr>
      </p:pic>
      <p:sp>
        <p:nvSpPr>
          <p:cNvPr id="11" name="矩形 10">
            <a:extLst>
              <a:ext uri="{FF2B5EF4-FFF2-40B4-BE49-F238E27FC236}">
                <a16:creationId xmlns:a16="http://schemas.microsoft.com/office/drawing/2014/main" id="{197787F0-99DC-41A6-A80B-BDACB7064799}"/>
              </a:ext>
            </a:extLst>
          </p:cNvPr>
          <p:cNvSpPr/>
          <p:nvPr/>
        </p:nvSpPr>
        <p:spPr>
          <a:xfrm>
            <a:off x="2107517" y="125262"/>
            <a:ext cx="7250062"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加速器低温系统多通道管线研制进展</a:t>
            </a:r>
          </a:p>
        </p:txBody>
      </p:sp>
    </p:spTree>
    <p:extLst>
      <p:ext uri="{BB962C8B-B14F-4D97-AF65-F5344CB8AC3E}">
        <p14:creationId xmlns:p14="http://schemas.microsoft.com/office/powerpoint/2010/main" val="668917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601440"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加速器低温系统回收纯化装置研制进展</a:t>
            </a:r>
          </a:p>
        </p:txBody>
      </p:sp>
      <p:sp>
        <p:nvSpPr>
          <p:cNvPr id="5" name="内容占位符 4">
            <a:extLst>
              <a:ext uri="{FF2B5EF4-FFF2-40B4-BE49-F238E27FC236}">
                <a16:creationId xmlns:a16="http://schemas.microsoft.com/office/drawing/2014/main" id="{A581532D-57FC-494F-890A-F3EB766BBD7A}"/>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氦气回收纯化装置</a:t>
            </a:r>
          </a:p>
          <a:p>
            <a:pPr>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应用场景</a:t>
            </a: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7" name="图片 6">
            <a:extLst>
              <a:ext uri="{FF2B5EF4-FFF2-40B4-BE49-F238E27FC236}">
                <a16:creationId xmlns:a16="http://schemas.microsoft.com/office/drawing/2014/main" id="{44FFDA92-B692-41C5-A09B-355F0E3AE621}"/>
              </a:ext>
            </a:extLst>
          </p:cNvPr>
          <p:cNvPicPr>
            <a:picLocks noChangeAspect="1"/>
          </p:cNvPicPr>
          <p:nvPr/>
        </p:nvPicPr>
        <p:blipFill>
          <a:blip r:embed="rId3"/>
          <a:stretch>
            <a:fillRect/>
          </a:stretch>
        </p:blipFill>
        <p:spPr>
          <a:xfrm>
            <a:off x="5153029" y="1626844"/>
            <a:ext cx="6460183" cy="4320000"/>
          </a:xfrm>
          <a:prstGeom prst="rect">
            <a:avLst/>
          </a:prstGeom>
        </p:spPr>
      </p:pic>
      <p:sp>
        <p:nvSpPr>
          <p:cNvPr id="8" name="矩形 7">
            <a:extLst>
              <a:ext uri="{FF2B5EF4-FFF2-40B4-BE49-F238E27FC236}">
                <a16:creationId xmlns:a16="http://schemas.microsoft.com/office/drawing/2014/main" id="{EDA139A3-53FD-44D5-A4B1-399CCC37B3D1}"/>
              </a:ext>
            </a:extLst>
          </p:cNvPr>
          <p:cNvSpPr/>
          <p:nvPr/>
        </p:nvSpPr>
        <p:spPr>
          <a:xfrm>
            <a:off x="9008749" y="5276779"/>
            <a:ext cx="2410691" cy="640950"/>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a:extLst>
              <a:ext uri="{FF2B5EF4-FFF2-40B4-BE49-F238E27FC236}">
                <a16:creationId xmlns:a16="http://schemas.microsoft.com/office/drawing/2014/main" id="{BB9B7144-DAA3-4899-A3C3-F301E27F0A05}"/>
              </a:ext>
            </a:extLst>
          </p:cNvPr>
          <p:cNvCxnSpPr>
            <a:cxnSpLocks/>
            <a:stCxn id="8" idx="2"/>
            <a:endCxn id="10" idx="0"/>
          </p:cNvCxnSpPr>
          <p:nvPr/>
        </p:nvCxnSpPr>
        <p:spPr>
          <a:xfrm>
            <a:off x="10214095" y="5917729"/>
            <a:ext cx="759527" cy="4020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文本框 9">
            <a:extLst>
              <a:ext uri="{FF2B5EF4-FFF2-40B4-BE49-F238E27FC236}">
                <a16:creationId xmlns:a16="http://schemas.microsoft.com/office/drawing/2014/main" id="{E71455A5-A370-4A9E-87BA-D701608B8DFD}"/>
              </a:ext>
            </a:extLst>
          </p:cNvPr>
          <p:cNvSpPr txBox="1"/>
          <p:nvPr/>
        </p:nvSpPr>
        <p:spPr>
          <a:xfrm>
            <a:off x="9957959" y="6319814"/>
            <a:ext cx="2031325" cy="369332"/>
          </a:xfrm>
          <a:prstGeom prst="rect">
            <a:avLst/>
          </a:prstGeom>
          <a:solidFill>
            <a:schemeClr val="bg1"/>
          </a:solidFill>
        </p:spPr>
        <p:txBody>
          <a:bodyPr wrap="none" rtlCol="0">
            <a:spAutoFit/>
          </a:bodyPr>
          <a:lstStyle/>
          <a:p>
            <a:r>
              <a:rPr lang="zh-CN" altLang="en-US" dirty="0"/>
              <a:t>氦气回收纯化装置</a:t>
            </a:r>
          </a:p>
        </p:txBody>
      </p:sp>
      <p:sp>
        <p:nvSpPr>
          <p:cNvPr id="11" name="矩形 10">
            <a:extLst>
              <a:ext uri="{FF2B5EF4-FFF2-40B4-BE49-F238E27FC236}">
                <a16:creationId xmlns:a16="http://schemas.microsoft.com/office/drawing/2014/main" id="{3FF6438F-A95B-4C29-879F-6CF7EA13C423}"/>
              </a:ext>
            </a:extLst>
          </p:cNvPr>
          <p:cNvSpPr/>
          <p:nvPr/>
        </p:nvSpPr>
        <p:spPr>
          <a:xfrm>
            <a:off x="6693424" y="4806924"/>
            <a:ext cx="1371600" cy="1036320"/>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EB15B1BA-DB9D-41CD-AC82-628ABDE8D263}"/>
              </a:ext>
            </a:extLst>
          </p:cNvPr>
          <p:cNvSpPr txBox="1"/>
          <p:nvPr/>
        </p:nvSpPr>
        <p:spPr>
          <a:xfrm>
            <a:off x="6394131" y="6117821"/>
            <a:ext cx="2066591" cy="646331"/>
          </a:xfrm>
          <a:prstGeom prst="rect">
            <a:avLst/>
          </a:prstGeom>
          <a:solidFill>
            <a:schemeClr val="bg1"/>
          </a:solidFill>
        </p:spPr>
        <p:txBody>
          <a:bodyPr wrap="none" rtlCol="0">
            <a:spAutoFit/>
          </a:bodyPr>
          <a:lstStyle/>
          <a:p>
            <a:r>
              <a:rPr lang="zh-CN" altLang="en-US" dirty="0"/>
              <a:t>已完成招标</a:t>
            </a:r>
            <a:r>
              <a:rPr lang="en-US" altLang="zh-CN" dirty="0"/>
              <a:t>——</a:t>
            </a:r>
            <a:endParaRPr lang="zh-CN" altLang="en-US" dirty="0"/>
          </a:p>
          <a:p>
            <a:r>
              <a:rPr lang="en-US" altLang="zh-CN" dirty="0"/>
              <a:t>75m</a:t>
            </a:r>
            <a:r>
              <a:rPr lang="en-US" altLang="zh-CN" baseline="30000" dirty="0"/>
              <a:t>3</a:t>
            </a:r>
            <a:r>
              <a:rPr lang="zh-CN" altLang="en-US" dirty="0"/>
              <a:t>不纯氦气储罐</a:t>
            </a:r>
          </a:p>
        </p:txBody>
      </p:sp>
      <p:cxnSp>
        <p:nvCxnSpPr>
          <p:cNvPr id="13" name="直接箭头连接符 12">
            <a:extLst>
              <a:ext uri="{FF2B5EF4-FFF2-40B4-BE49-F238E27FC236}">
                <a16:creationId xmlns:a16="http://schemas.microsoft.com/office/drawing/2014/main" id="{EE3EAADF-7BEB-4332-A104-AD216B88154C}"/>
              </a:ext>
            </a:extLst>
          </p:cNvPr>
          <p:cNvCxnSpPr>
            <a:cxnSpLocks/>
            <a:stCxn id="11" idx="2"/>
            <a:endCxn id="12" idx="0"/>
          </p:cNvCxnSpPr>
          <p:nvPr/>
        </p:nvCxnSpPr>
        <p:spPr>
          <a:xfrm>
            <a:off x="7379224" y="5843244"/>
            <a:ext cx="48203" cy="27457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内容占位符 4">
            <a:extLst>
              <a:ext uri="{FF2B5EF4-FFF2-40B4-BE49-F238E27FC236}">
                <a16:creationId xmlns:a16="http://schemas.microsoft.com/office/drawing/2014/main" id="{720A7409-AF0F-498E-B62F-B82266D3AA08}"/>
              </a:ext>
            </a:extLst>
          </p:cNvPr>
          <p:cNvSpPr txBox="1">
            <a:spLocks/>
          </p:cNvSpPr>
          <p:nvPr/>
        </p:nvSpPr>
        <p:spPr>
          <a:xfrm>
            <a:off x="374895" y="2239058"/>
            <a:ext cx="4285588" cy="319386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en-US" altLang="zh-CN" sz="2000" dirty="0">
                <a:solidFill>
                  <a:prstClr val="black"/>
                </a:solidFill>
              </a:rPr>
              <a:t>2K</a:t>
            </a:r>
            <a:r>
              <a:rPr lang="zh-CN" altLang="en-US" sz="2000" dirty="0">
                <a:solidFill>
                  <a:prstClr val="black"/>
                </a:solidFill>
              </a:rPr>
              <a:t>低温系统运行时系统内为高纯氦气（</a:t>
            </a:r>
            <a:r>
              <a:rPr lang="en-US" altLang="zh-CN" sz="2000" dirty="0">
                <a:solidFill>
                  <a:prstClr val="black"/>
                </a:solidFill>
              </a:rPr>
              <a:t>99.999%</a:t>
            </a:r>
            <a:r>
              <a:rPr lang="zh-CN" altLang="en-US" sz="2000" dirty="0">
                <a:solidFill>
                  <a:prstClr val="black"/>
                </a:solidFill>
              </a:rPr>
              <a:t>），但由于各种原因（管道内抽真空置换、负压阀门泄露等）产生的纯度</a:t>
            </a:r>
            <a:r>
              <a:rPr lang="en-US" altLang="zh-CN" sz="2000" dirty="0">
                <a:solidFill>
                  <a:prstClr val="black"/>
                </a:solidFill>
              </a:rPr>
              <a:t>&lt;99.999%</a:t>
            </a:r>
            <a:r>
              <a:rPr lang="zh-CN" altLang="en-US" sz="2000" dirty="0">
                <a:solidFill>
                  <a:prstClr val="black"/>
                </a:solidFill>
              </a:rPr>
              <a:t>的氦气，都会通过总管道收集到气囊中，做暂时存储。当气囊被充满时，通过配备的氦气压缩机将气囊中的氦气打入不纯氦气储罐中。</a:t>
            </a:r>
          </a:p>
        </p:txBody>
      </p:sp>
    </p:spTree>
    <p:extLst>
      <p:ext uri="{BB962C8B-B14F-4D97-AF65-F5344CB8AC3E}">
        <p14:creationId xmlns:p14="http://schemas.microsoft.com/office/powerpoint/2010/main" val="1812213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601440"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加速器低温系统回收纯化装置研制进展</a:t>
            </a:r>
          </a:p>
        </p:txBody>
      </p:sp>
      <p:sp>
        <p:nvSpPr>
          <p:cNvPr id="5" name="内容占位符 4">
            <a:extLst>
              <a:ext uri="{FF2B5EF4-FFF2-40B4-BE49-F238E27FC236}">
                <a16:creationId xmlns:a16="http://schemas.microsoft.com/office/drawing/2014/main" id="{A581532D-57FC-494F-890A-F3EB766BBD7A}"/>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氦气回收纯化装置</a:t>
            </a:r>
          </a:p>
          <a:p>
            <a:pPr>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技术方案分析</a:t>
            </a: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14" name="图片 13" descr="氦气回收纯化装置原理图">
            <a:extLst>
              <a:ext uri="{FF2B5EF4-FFF2-40B4-BE49-F238E27FC236}">
                <a16:creationId xmlns:a16="http://schemas.microsoft.com/office/drawing/2014/main" id="{3942E157-CF20-4EA4-9F93-C320D8B26780}"/>
              </a:ext>
            </a:extLst>
          </p:cNvPr>
          <p:cNvPicPr>
            <a:picLocks noChangeAspect="1"/>
          </p:cNvPicPr>
          <p:nvPr/>
        </p:nvPicPr>
        <p:blipFill>
          <a:blip r:embed="rId3"/>
          <a:stretch>
            <a:fillRect/>
          </a:stretch>
        </p:blipFill>
        <p:spPr>
          <a:xfrm>
            <a:off x="1636830" y="2165679"/>
            <a:ext cx="8542814" cy="2160000"/>
          </a:xfrm>
          <a:prstGeom prst="rect">
            <a:avLst/>
          </a:prstGeom>
        </p:spPr>
      </p:pic>
      <p:graphicFrame>
        <p:nvGraphicFramePr>
          <p:cNvPr id="16" name="内容占位符 22">
            <a:extLst>
              <a:ext uri="{FF2B5EF4-FFF2-40B4-BE49-F238E27FC236}">
                <a16:creationId xmlns:a16="http://schemas.microsoft.com/office/drawing/2014/main" id="{B2098FE9-C95C-4A96-813C-89BB82B1202A}"/>
              </a:ext>
            </a:extLst>
          </p:cNvPr>
          <p:cNvGraphicFramePr>
            <a:graphicFrameLocks/>
          </p:cNvGraphicFramePr>
          <p:nvPr>
            <p:extLst>
              <p:ext uri="{D42A27DB-BD31-4B8C-83A1-F6EECF244321}">
                <p14:modId xmlns:p14="http://schemas.microsoft.com/office/powerpoint/2010/main" val="2581514691"/>
              </p:ext>
            </p:extLst>
          </p:nvPr>
        </p:nvGraphicFramePr>
        <p:xfrm>
          <a:off x="1116390" y="4620121"/>
          <a:ext cx="7344816" cy="1506241"/>
        </p:xfrm>
        <a:graphic>
          <a:graphicData uri="http://schemas.openxmlformats.org/drawingml/2006/table">
            <a:tbl>
              <a:tblPr/>
              <a:tblGrid>
                <a:gridCol w="2448272">
                  <a:extLst>
                    <a:ext uri="{9D8B030D-6E8A-4147-A177-3AD203B41FA5}">
                      <a16:colId xmlns:a16="http://schemas.microsoft.com/office/drawing/2014/main" val="3160858970"/>
                    </a:ext>
                  </a:extLst>
                </a:gridCol>
                <a:gridCol w="2448272">
                  <a:extLst>
                    <a:ext uri="{9D8B030D-6E8A-4147-A177-3AD203B41FA5}">
                      <a16:colId xmlns:a16="http://schemas.microsoft.com/office/drawing/2014/main" val="394793183"/>
                    </a:ext>
                  </a:extLst>
                </a:gridCol>
                <a:gridCol w="2448272">
                  <a:extLst>
                    <a:ext uri="{9D8B030D-6E8A-4147-A177-3AD203B41FA5}">
                      <a16:colId xmlns:a16="http://schemas.microsoft.com/office/drawing/2014/main" val="3246168715"/>
                    </a:ext>
                  </a:extLst>
                </a:gridCol>
              </a:tblGrid>
              <a:tr h="403245">
                <a:tc>
                  <a:txBody>
                    <a:bodyPr/>
                    <a:lstStyle/>
                    <a:p>
                      <a:pPr marL="342900" indent="-342900" algn="l" rtl="0" eaLnBrk="0" fontAlgn="base" hangingPunct="0">
                        <a:spcBef>
                          <a:spcPts val="600"/>
                        </a:spcBef>
                        <a:spcAft>
                          <a:spcPct val="0"/>
                        </a:spcAft>
                        <a:buClr>
                          <a:schemeClr val="tx1"/>
                        </a:buClr>
                      </a:pPr>
                      <a:r>
                        <a:rPr lang="zh-CN" altLang="en-US" kern="1200" dirty="0">
                          <a:solidFill>
                            <a:schemeClr val="tx1"/>
                          </a:solidFill>
                          <a:latin typeface="Arial" panose="020B0604020202020204" pitchFamily="34" charset="0"/>
                          <a:ea typeface="宋体" panose="02010600030101010101" pitchFamily="2" charset="-122"/>
                          <a:cs typeface="+mn-cs"/>
                        </a:rPr>
                        <a:t>技术方案</a:t>
                      </a:r>
                    </a:p>
                  </a:txBody>
                  <a:tcPr marL="61341" marR="61341" marT="46006" marB="460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342900" indent="-342900" algn="l" rtl="0" eaLnBrk="0" fontAlgn="base" hangingPunct="0">
                        <a:spcBef>
                          <a:spcPts val="600"/>
                        </a:spcBef>
                        <a:spcAft>
                          <a:spcPct val="0"/>
                        </a:spcAft>
                        <a:buClr>
                          <a:schemeClr val="tx1"/>
                        </a:buClr>
                      </a:pPr>
                      <a:r>
                        <a:rPr lang="zh-CN" altLang="en-US" kern="1200" dirty="0">
                          <a:solidFill>
                            <a:schemeClr val="tx1"/>
                          </a:solidFill>
                          <a:latin typeface="Arial" panose="020B0604020202020204" pitchFamily="34" charset="0"/>
                          <a:ea typeface="宋体" panose="02010600030101010101" pitchFamily="2" charset="-122"/>
                          <a:cs typeface="+mn-cs"/>
                        </a:rPr>
                        <a:t>纯度</a:t>
                      </a:r>
                    </a:p>
                  </a:txBody>
                  <a:tcPr marL="61341" marR="61341" marT="46006" marB="460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342900" indent="-342900" algn="l" rtl="0" eaLnBrk="0" fontAlgn="base" hangingPunct="0">
                        <a:spcBef>
                          <a:spcPts val="600"/>
                        </a:spcBef>
                        <a:spcAft>
                          <a:spcPct val="0"/>
                        </a:spcAft>
                        <a:buClr>
                          <a:schemeClr val="tx1"/>
                        </a:buClr>
                      </a:pPr>
                      <a:r>
                        <a:rPr lang="zh-CN" altLang="en-US" kern="1200" dirty="0">
                          <a:solidFill>
                            <a:schemeClr val="tx1"/>
                          </a:solidFill>
                          <a:latin typeface="Arial" panose="020B0604020202020204" pitchFamily="34" charset="0"/>
                          <a:ea typeface="宋体" panose="02010600030101010101" pitchFamily="2" charset="-122"/>
                          <a:cs typeface="+mn-cs"/>
                        </a:rPr>
                        <a:t>优缺点</a:t>
                      </a:r>
                    </a:p>
                  </a:txBody>
                  <a:tcPr marL="61341" marR="61341" marT="46006" marB="460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08307611"/>
                  </a:ext>
                </a:extLst>
              </a:tr>
              <a:tr h="403245">
                <a:tc>
                  <a:txBody>
                    <a:bodyPr/>
                    <a:lstStyle/>
                    <a:p>
                      <a:pPr marL="342900" indent="-342900" algn="l" rtl="0" eaLnBrk="0" fontAlgn="base" hangingPunct="0">
                        <a:spcBef>
                          <a:spcPts val="600"/>
                        </a:spcBef>
                        <a:spcAft>
                          <a:spcPct val="0"/>
                        </a:spcAft>
                        <a:buClr>
                          <a:schemeClr val="tx1"/>
                        </a:buClr>
                      </a:pPr>
                      <a:r>
                        <a:rPr lang="zh-CN" altLang="en-US" kern="1200" dirty="0">
                          <a:solidFill>
                            <a:schemeClr val="tx1"/>
                          </a:solidFill>
                          <a:latin typeface="Arial" panose="020B0604020202020204" pitchFamily="34" charset="0"/>
                          <a:ea typeface="宋体" panose="02010600030101010101" pitchFamily="2" charset="-122"/>
                          <a:cs typeface="+mn-cs"/>
                        </a:rPr>
                        <a:t>低温高压冷凝、吸附技术</a:t>
                      </a:r>
                    </a:p>
                  </a:txBody>
                  <a:tcPr marL="61341" marR="61341" marT="46006" marB="460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342900" indent="-342900" algn="l" rtl="0" eaLnBrk="0" fontAlgn="base" hangingPunct="0">
                        <a:spcBef>
                          <a:spcPts val="600"/>
                        </a:spcBef>
                        <a:spcAft>
                          <a:spcPct val="0"/>
                        </a:spcAft>
                        <a:buClr>
                          <a:schemeClr val="tx1"/>
                        </a:buClr>
                      </a:pPr>
                      <a:r>
                        <a:rPr lang="en-US" altLang="zh-CN" kern="1200" dirty="0">
                          <a:solidFill>
                            <a:schemeClr val="tx1"/>
                          </a:solidFill>
                          <a:latin typeface="Arial" panose="020B0604020202020204" pitchFamily="34" charset="0"/>
                          <a:ea typeface="宋体" panose="02010600030101010101" pitchFamily="2" charset="-122"/>
                          <a:cs typeface="+mn-cs"/>
                        </a:rPr>
                        <a:t>99.9995%-99.9999%</a:t>
                      </a:r>
                    </a:p>
                  </a:txBody>
                  <a:tcPr marL="61341" marR="61341" marT="46006" marB="460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indent="0" algn="l" rtl="0" eaLnBrk="0" fontAlgn="base" hangingPunct="0">
                        <a:spcBef>
                          <a:spcPts val="600"/>
                        </a:spcBef>
                        <a:spcAft>
                          <a:spcPct val="0"/>
                        </a:spcAft>
                        <a:buClr>
                          <a:schemeClr val="tx1"/>
                        </a:buClr>
                      </a:pPr>
                      <a:r>
                        <a:rPr lang="zh-CN" altLang="en-US" kern="1200" dirty="0">
                          <a:solidFill>
                            <a:schemeClr val="tx1"/>
                          </a:solidFill>
                          <a:latin typeface="Arial" panose="020B0604020202020204" pitchFamily="34" charset="0"/>
                          <a:ea typeface="宋体" panose="02010600030101010101" pitchFamily="2" charset="-122"/>
                          <a:cs typeface="+mn-cs"/>
                        </a:rPr>
                        <a:t>需要不断提供冷源，设备体积较大</a:t>
                      </a:r>
                    </a:p>
                  </a:txBody>
                  <a:tcPr marL="61341" marR="61341" marT="46006" marB="460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43419151"/>
                  </a:ext>
                </a:extLst>
              </a:tr>
              <a:tr h="403245">
                <a:tc>
                  <a:txBody>
                    <a:bodyPr/>
                    <a:lstStyle/>
                    <a:p>
                      <a:pPr marL="342900" indent="-342900" algn="l" rtl="0" eaLnBrk="0" fontAlgn="base" hangingPunct="0">
                        <a:spcBef>
                          <a:spcPts val="600"/>
                        </a:spcBef>
                        <a:spcAft>
                          <a:spcPct val="0"/>
                        </a:spcAft>
                        <a:buClr>
                          <a:schemeClr val="tx1"/>
                        </a:buClr>
                      </a:pPr>
                      <a:r>
                        <a:rPr lang="zh-CN" altLang="en-US" kern="1200" dirty="0">
                          <a:solidFill>
                            <a:schemeClr val="tx1"/>
                          </a:solidFill>
                          <a:latin typeface="Arial" panose="020B0604020202020204" pitchFamily="34" charset="0"/>
                          <a:ea typeface="宋体" panose="02010600030101010101" pitchFamily="2" charset="-122"/>
                          <a:cs typeface="+mn-cs"/>
                        </a:rPr>
                        <a:t>膜分离技术</a:t>
                      </a:r>
                    </a:p>
                  </a:txBody>
                  <a:tcPr marL="61341" marR="61341" marT="46006" marB="460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indent="0" algn="l" defTabSz="846455" rtl="0" eaLnBrk="0" fontAlgn="base" latinLnBrk="0" hangingPunct="0">
                        <a:spcBef>
                          <a:spcPts val="600"/>
                        </a:spcBef>
                        <a:spcAft>
                          <a:spcPct val="0"/>
                        </a:spcAft>
                        <a:buClr>
                          <a:schemeClr val="tx1"/>
                        </a:buClr>
                      </a:pPr>
                      <a:r>
                        <a:rPr lang="en-US" altLang="zh-CN" sz="1665" kern="1200" dirty="0">
                          <a:solidFill>
                            <a:schemeClr val="tx1"/>
                          </a:solidFill>
                          <a:latin typeface="Arial" panose="020B0604020202020204" pitchFamily="34" charset="0"/>
                          <a:ea typeface="宋体" panose="02010600030101010101" pitchFamily="2" charset="-122"/>
                          <a:cs typeface="+mn-cs"/>
                        </a:rPr>
                        <a:t>99%</a:t>
                      </a:r>
                    </a:p>
                  </a:txBody>
                  <a:tcPr marL="61341" marR="61341" marT="46006" marB="460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indent="0" algn="l" defTabSz="846455" rtl="0" eaLnBrk="0" fontAlgn="base" latinLnBrk="0" hangingPunct="0">
                        <a:spcBef>
                          <a:spcPts val="600"/>
                        </a:spcBef>
                        <a:spcAft>
                          <a:spcPct val="0"/>
                        </a:spcAft>
                        <a:buClr>
                          <a:schemeClr val="tx1"/>
                        </a:buClr>
                      </a:pPr>
                      <a:r>
                        <a:rPr lang="zh-CN" altLang="en-US" sz="1665" kern="1200" dirty="0">
                          <a:solidFill>
                            <a:schemeClr val="tx1"/>
                          </a:solidFill>
                          <a:latin typeface="Arial" panose="020B0604020202020204" pitchFamily="34" charset="0"/>
                          <a:ea typeface="宋体" panose="02010600030101010101" pitchFamily="2" charset="-122"/>
                          <a:cs typeface="+mn-cs"/>
                        </a:rPr>
                        <a:t>体积小、能耗低，膜材料依赖进口</a:t>
                      </a:r>
                    </a:p>
                  </a:txBody>
                  <a:tcPr marL="61341" marR="61341" marT="46006" marB="460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18259615"/>
                  </a:ext>
                </a:extLst>
              </a:tr>
            </a:tbl>
          </a:graphicData>
        </a:graphic>
      </p:graphicFrame>
      <p:sp>
        <p:nvSpPr>
          <p:cNvPr id="17" name="文本框 16">
            <a:extLst>
              <a:ext uri="{FF2B5EF4-FFF2-40B4-BE49-F238E27FC236}">
                <a16:creationId xmlns:a16="http://schemas.microsoft.com/office/drawing/2014/main" id="{C57005DB-67CB-42E7-A99E-37CEE48042A9}"/>
              </a:ext>
            </a:extLst>
          </p:cNvPr>
          <p:cNvSpPr txBox="1"/>
          <p:nvPr/>
        </p:nvSpPr>
        <p:spPr bwMode="auto">
          <a:xfrm>
            <a:off x="9015399" y="4828139"/>
            <a:ext cx="1593706" cy="723275"/>
          </a:xfrm>
          <a:prstGeom prst="rect">
            <a:avLst/>
          </a:prstGeom>
          <a:noFill/>
          <a:ln w="9525">
            <a:noFill/>
            <a:miter lim="800000"/>
          </a:ln>
        </p:spPr>
        <p:txBody>
          <a:bodyPr wrap="none" rtlCol="0">
            <a:spAutoFit/>
          </a:bodyPr>
          <a:lstStyle/>
          <a:p>
            <a:pPr marL="342900" indent="-342900" algn="ctr" eaLnBrk="0" hangingPunct="0">
              <a:spcBef>
                <a:spcPts val="600"/>
              </a:spcBef>
              <a:buClr>
                <a:schemeClr val="tx1"/>
              </a:buClr>
            </a:pPr>
            <a:r>
              <a:rPr lang="zh-CN" altLang="en-US" dirty="0">
                <a:solidFill>
                  <a:srgbClr val="2433F8"/>
                </a:solidFill>
              </a:rPr>
              <a:t>杂质：</a:t>
            </a:r>
            <a:endParaRPr lang="en-US" altLang="zh-CN" dirty="0">
              <a:solidFill>
                <a:srgbClr val="2433F8"/>
              </a:solidFill>
            </a:endParaRPr>
          </a:p>
          <a:p>
            <a:pPr marL="342900" indent="-342900" algn="ctr" eaLnBrk="0" hangingPunct="0">
              <a:spcBef>
                <a:spcPts val="600"/>
              </a:spcBef>
              <a:buClr>
                <a:schemeClr val="tx1"/>
              </a:buClr>
            </a:pPr>
            <a:r>
              <a:rPr lang="en-US" altLang="zh-CN" dirty="0">
                <a:solidFill>
                  <a:srgbClr val="2433F8"/>
                </a:solidFill>
              </a:rPr>
              <a:t>H</a:t>
            </a:r>
            <a:r>
              <a:rPr lang="en-US" altLang="zh-CN" baseline="-25000" dirty="0">
                <a:solidFill>
                  <a:srgbClr val="2433F8"/>
                </a:solidFill>
              </a:rPr>
              <a:t>2</a:t>
            </a:r>
            <a:r>
              <a:rPr lang="en-US" altLang="zh-CN" dirty="0">
                <a:solidFill>
                  <a:srgbClr val="2433F8"/>
                </a:solidFill>
              </a:rPr>
              <a:t>O</a:t>
            </a:r>
            <a:r>
              <a:rPr lang="zh-CN" altLang="en-US" dirty="0">
                <a:solidFill>
                  <a:srgbClr val="2433F8"/>
                </a:solidFill>
              </a:rPr>
              <a:t>、</a:t>
            </a:r>
            <a:r>
              <a:rPr lang="en-US" altLang="zh-CN" dirty="0">
                <a:solidFill>
                  <a:srgbClr val="2433F8"/>
                </a:solidFill>
              </a:rPr>
              <a:t>O</a:t>
            </a:r>
            <a:r>
              <a:rPr lang="en-US" altLang="zh-CN" baseline="-25000" dirty="0">
                <a:solidFill>
                  <a:srgbClr val="2433F8"/>
                </a:solidFill>
              </a:rPr>
              <a:t>2</a:t>
            </a:r>
            <a:r>
              <a:rPr lang="zh-CN" altLang="en-US" dirty="0">
                <a:solidFill>
                  <a:srgbClr val="2433F8"/>
                </a:solidFill>
              </a:rPr>
              <a:t>、</a:t>
            </a:r>
            <a:r>
              <a:rPr lang="en-US" altLang="zh-CN" dirty="0">
                <a:solidFill>
                  <a:srgbClr val="2433F8"/>
                </a:solidFill>
              </a:rPr>
              <a:t>N</a:t>
            </a:r>
            <a:r>
              <a:rPr lang="en-US" altLang="zh-CN" baseline="-25000" dirty="0">
                <a:solidFill>
                  <a:srgbClr val="2433F8"/>
                </a:solidFill>
              </a:rPr>
              <a:t>2</a:t>
            </a:r>
            <a:endParaRPr lang="zh-CN" altLang="en-US" baseline="-25000" dirty="0">
              <a:solidFill>
                <a:srgbClr val="2433F8"/>
              </a:solidFill>
            </a:endParaRPr>
          </a:p>
        </p:txBody>
      </p:sp>
      <p:sp>
        <p:nvSpPr>
          <p:cNvPr id="18" name="矩形 17">
            <a:extLst>
              <a:ext uri="{FF2B5EF4-FFF2-40B4-BE49-F238E27FC236}">
                <a16:creationId xmlns:a16="http://schemas.microsoft.com/office/drawing/2014/main" id="{E8095773-4841-4910-84C7-1C2A03CC4B2B}"/>
              </a:ext>
            </a:extLst>
          </p:cNvPr>
          <p:cNvSpPr/>
          <p:nvPr/>
        </p:nvSpPr>
        <p:spPr>
          <a:xfrm>
            <a:off x="972374" y="4972155"/>
            <a:ext cx="7632848" cy="720080"/>
          </a:xfrm>
          <a:prstGeom prst="rect">
            <a:avLst/>
          </a:prstGeom>
          <a:noFill/>
          <a:ln w="28575">
            <a:solidFill>
              <a:srgbClr val="FF0000"/>
            </a:solidFill>
            <a:prstDash val="lgDash"/>
          </a:ln>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4917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601440"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加速器低温系统回收纯化装置研制进展</a:t>
            </a:r>
          </a:p>
        </p:txBody>
      </p:sp>
      <p:sp>
        <p:nvSpPr>
          <p:cNvPr id="5" name="内容占位符 4">
            <a:extLst>
              <a:ext uri="{FF2B5EF4-FFF2-40B4-BE49-F238E27FC236}">
                <a16:creationId xmlns:a16="http://schemas.microsoft.com/office/drawing/2014/main" id="{A581532D-57FC-494F-890A-F3EB766BBD7A}"/>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氦气回收纯化装置</a:t>
            </a:r>
          </a:p>
          <a:p>
            <a:pPr>
              <a:defRPr/>
            </a:pPr>
            <a:r>
              <a:rPr lang="zh-CN" altLang="en-US" sz="2400" b="1" dirty="0">
                <a:solidFill>
                  <a:sysClr val="windowText" lastClr="000000"/>
                </a:solidFill>
              </a:rPr>
              <a:t>设计需求</a:t>
            </a: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graphicFrame>
        <p:nvGraphicFramePr>
          <p:cNvPr id="8" name="表格 7">
            <a:extLst>
              <a:ext uri="{FF2B5EF4-FFF2-40B4-BE49-F238E27FC236}">
                <a16:creationId xmlns:a16="http://schemas.microsoft.com/office/drawing/2014/main" id="{0E456918-185F-4AA0-8E36-2079A99FC757}"/>
              </a:ext>
            </a:extLst>
          </p:cNvPr>
          <p:cNvGraphicFramePr>
            <a:graphicFrameLocks noGrp="1"/>
          </p:cNvGraphicFramePr>
          <p:nvPr>
            <p:extLst>
              <p:ext uri="{D42A27DB-BD31-4B8C-83A1-F6EECF244321}">
                <p14:modId xmlns:p14="http://schemas.microsoft.com/office/powerpoint/2010/main" val="469175940"/>
              </p:ext>
            </p:extLst>
          </p:nvPr>
        </p:nvGraphicFramePr>
        <p:xfrm>
          <a:off x="769204" y="4280786"/>
          <a:ext cx="4998720" cy="2456138"/>
        </p:xfrm>
        <a:graphic>
          <a:graphicData uri="http://schemas.openxmlformats.org/drawingml/2006/table">
            <a:tbl>
              <a:tblPr>
                <a:tableStyleId>{5940675A-B579-460E-94D1-54222C63F5DA}</a:tableStyleId>
              </a:tblPr>
              <a:tblGrid>
                <a:gridCol w="1781458">
                  <a:extLst>
                    <a:ext uri="{9D8B030D-6E8A-4147-A177-3AD203B41FA5}">
                      <a16:colId xmlns:a16="http://schemas.microsoft.com/office/drawing/2014/main" val="4167997910"/>
                    </a:ext>
                  </a:extLst>
                </a:gridCol>
                <a:gridCol w="1608631">
                  <a:extLst>
                    <a:ext uri="{9D8B030D-6E8A-4147-A177-3AD203B41FA5}">
                      <a16:colId xmlns:a16="http://schemas.microsoft.com/office/drawing/2014/main" val="2611384618"/>
                    </a:ext>
                  </a:extLst>
                </a:gridCol>
                <a:gridCol w="1608631">
                  <a:extLst>
                    <a:ext uri="{9D8B030D-6E8A-4147-A177-3AD203B41FA5}">
                      <a16:colId xmlns:a16="http://schemas.microsoft.com/office/drawing/2014/main" val="1541818777"/>
                    </a:ext>
                  </a:extLst>
                </a:gridCol>
              </a:tblGrid>
              <a:tr h="304676">
                <a:tc gridSpan="3">
                  <a:txBody>
                    <a:bodyPr/>
                    <a:lstStyle/>
                    <a:p>
                      <a:pPr marL="0" algn="ctr" defTabSz="846455" rtl="0" eaLnBrk="1" latinLnBrk="0" hangingPunct="1">
                        <a:lnSpc>
                          <a:spcPct val="100000"/>
                        </a:lnSpc>
                        <a:spcAft>
                          <a:spcPts val="0"/>
                        </a:spcAft>
                      </a:pPr>
                      <a:r>
                        <a:rPr lang="zh-CN" altLang="en-US" sz="1400" kern="100" dirty="0">
                          <a:solidFill>
                            <a:schemeClr val="tx1"/>
                          </a:solidFill>
                          <a:effectLst/>
                          <a:latin typeface="+mn-lt"/>
                          <a:ea typeface="+mn-ea"/>
                          <a:cs typeface="+mn-cs"/>
                        </a:rPr>
                        <a:t>设备明细</a:t>
                      </a:r>
                    </a:p>
                  </a:txBody>
                  <a:tcPr marL="68580" marR="68580" marT="0" marB="0" anchor="ctr"/>
                </a:tc>
                <a:tc hMerge="1">
                  <a:txBody>
                    <a:bodyPr/>
                    <a:lstStyle/>
                    <a:p>
                      <a:pPr algn="ctr">
                        <a:lnSpc>
                          <a:spcPct val="100000"/>
                        </a:lnSpc>
                        <a:spcAft>
                          <a:spcPts val="0"/>
                        </a:spcAft>
                      </a:pP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tc hMerge="1">
                  <a:txBody>
                    <a:bodyPr/>
                    <a:lstStyle/>
                    <a:p>
                      <a:pPr marL="0" algn="ctr" defTabSz="914400" rtl="0" eaLnBrk="1" latinLnBrk="0" hangingPunct="1">
                        <a:lnSpc>
                          <a:spcPct val="100000"/>
                        </a:lnSpc>
                        <a:spcAft>
                          <a:spcPts val="0"/>
                        </a:spcAft>
                      </a:pPr>
                      <a:endParaRPr lang="zh-CN" altLang="en-US" sz="1400" kern="1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3111920879"/>
                  </a:ext>
                </a:extLst>
              </a:tr>
              <a:tr h="304676">
                <a:tc>
                  <a:txBody>
                    <a:bodyPr/>
                    <a:lstStyle/>
                    <a:p>
                      <a:pPr algn="ctr">
                        <a:lnSpc>
                          <a:spcPct val="100000"/>
                        </a:lnSpc>
                        <a:spcAft>
                          <a:spcPts val="0"/>
                        </a:spcAft>
                      </a:pPr>
                      <a:r>
                        <a:rPr lang="zh-CN" altLang="en-US" sz="1400" kern="100" dirty="0">
                          <a:effectLst/>
                        </a:rPr>
                        <a:t>设备名称</a:t>
                      </a: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zh-CN" altLang="en-US" sz="1400" kern="100" dirty="0">
                          <a:effectLst/>
                        </a:rPr>
                        <a:t>主要设计</a:t>
                      </a:r>
                      <a:r>
                        <a:rPr lang="zh-CN" sz="1400" kern="100" dirty="0">
                          <a:effectLst/>
                        </a:rPr>
                        <a:t>指标</a:t>
                      </a: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0" algn="ctr" defTabSz="914400" rtl="0" eaLnBrk="1" latinLnBrk="0" hangingPunct="1">
                        <a:lnSpc>
                          <a:spcPct val="100000"/>
                        </a:lnSpc>
                        <a:spcAft>
                          <a:spcPts val="0"/>
                        </a:spcAft>
                      </a:pPr>
                      <a:r>
                        <a:rPr lang="zh-CN" altLang="en-US" sz="1400" kern="100" dirty="0">
                          <a:solidFill>
                            <a:schemeClr val="tx1"/>
                          </a:solidFill>
                          <a:effectLst/>
                          <a:latin typeface="+mn-lt"/>
                          <a:ea typeface="+mn-ea"/>
                          <a:cs typeface="+mn-cs"/>
                        </a:rPr>
                        <a:t>数量（台</a:t>
                      </a:r>
                      <a:r>
                        <a:rPr lang="en-US" altLang="zh-CN" sz="1400" kern="100" dirty="0">
                          <a:solidFill>
                            <a:schemeClr val="tx1"/>
                          </a:solidFill>
                          <a:effectLst/>
                          <a:latin typeface="+mn-lt"/>
                          <a:ea typeface="+mn-ea"/>
                          <a:cs typeface="+mn-cs"/>
                        </a:rPr>
                        <a:t>/</a:t>
                      </a:r>
                      <a:r>
                        <a:rPr lang="zh-CN" altLang="en-US" sz="1400" kern="100" dirty="0">
                          <a:solidFill>
                            <a:schemeClr val="tx1"/>
                          </a:solidFill>
                          <a:effectLst/>
                          <a:latin typeface="+mn-lt"/>
                          <a:ea typeface="+mn-ea"/>
                          <a:cs typeface="+mn-cs"/>
                        </a:rPr>
                        <a:t>套）</a:t>
                      </a:r>
                    </a:p>
                  </a:txBody>
                  <a:tcPr marL="68580" marR="68580" marT="0" marB="0" anchor="ctr"/>
                </a:tc>
                <a:extLst>
                  <a:ext uri="{0D108BD9-81ED-4DB2-BD59-A6C34878D82A}">
                    <a16:rowId xmlns:a16="http://schemas.microsoft.com/office/drawing/2014/main" val="2384666945"/>
                  </a:ext>
                </a:extLst>
              </a:tr>
              <a:tr h="304676">
                <a:tc>
                  <a:txBody>
                    <a:bodyPr/>
                    <a:lstStyle/>
                    <a:p>
                      <a:pPr algn="ctr">
                        <a:lnSpc>
                          <a:spcPct val="100000"/>
                        </a:lnSpc>
                        <a:spcAft>
                          <a:spcPts val="0"/>
                        </a:spcAft>
                      </a:pPr>
                      <a:r>
                        <a:rPr lang="zh-CN" altLang="en-US" sz="1400" kern="100" dirty="0">
                          <a:effectLst/>
                        </a:rPr>
                        <a:t>氦气压缩机</a:t>
                      </a: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0" algn="ctr" defTabSz="914400" rtl="0" eaLnBrk="1" latinLnBrk="0" hangingPunct="1">
                        <a:lnSpc>
                          <a:spcPct val="100000"/>
                        </a:lnSpc>
                        <a:spcAft>
                          <a:spcPts val="0"/>
                        </a:spcAft>
                      </a:pPr>
                      <a:r>
                        <a:rPr lang="en-US" altLang="zh-CN" sz="1400" kern="100" dirty="0">
                          <a:solidFill>
                            <a:schemeClr val="tx1"/>
                          </a:solidFill>
                          <a:effectLst/>
                          <a:latin typeface="+mn-lt"/>
                          <a:ea typeface="+mn-ea"/>
                          <a:cs typeface="+mn-cs"/>
                        </a:rPr>
                        <a:t>50Nm</a:t>
                      </a:r>
                      <a:r>
                        <a:rPr lang="en-US" altLang="zh-CN" sz="1400" kern="100" baseline="30000" dirty="0">
                          <a:solidFill>
                            <a:schemeClr val="tx1"/>
                          </a:solidFill>
                          <a:effectLst/>
                          <a:latin typeface="+mn-lt"/>
                          <a:ea typeface="+mn-ea"/>
                          <a:cs typeface="+mn-cs"/>
                        </a:rPr>
                        <a:t>3</a:t>
                      </a:r>
                      <a:r>
                        <a:rPr lang="en-US" altLang="zh-CN" sz="1400" kern="100" dirty="0">
                          <a:solidFill>
                            <a:schemeClr val="tx1"/>
                          </a:solidFill>
                          <a:effectLst/>
                          <a:latin typeface="+mn-lt"/>
                          <a:ea typeface="+mn-ea"/>
                          <a:cs typeface="+mn-cs"/>
                        </a:rPr>
                        <a:t>/h</a:t>
                      </a:r>
                      <a:endParaRPr lang="zh-CN" altLang="en-US" sz="1400" kern="1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00000"/>
                        </a:lnSpc>
                        <a:spcAft>
                          <a:spcPts val="0"/>
                        </a:spcAft>
                      </a:pPr>
                      <a:r>
                        <a:rPr lang="en-US" altLang="zh-CN" sz="1400" kern="100" dirty="0">
                          <a:solidFill>
                            <a:schemeClr val="tx1"/>
                          </a:solidFill>
                          <a:effectLst/>
                          <a:latin typeface="+mn-lt"/>
                          <a:ea typeface="+mn-ea"/>
                          <a:cs typeface="+mn-cs"/>
                        </a:rPr>
                        <a:t>2</a:t>
                      </a:r>
                      <a:endParaRPr lang="zh-CN" altLang="en-US" sz="1400" kern="1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209125124"/>
                  </a:ext>
                </a:extLst>
              </a:tr>
              <a:tr h="311621">
                <a:tc>
                  <a:txBody>
                    <a:bodyPr/>
                    <a:lstStyle/>
                    <a:p>
                      <a:pPr algn="ctr">
                        <a:lnSpc>
                          <a:spcPct val="100000"/>
                        </a:lnSpc>
                        <a:spcAft>
                          <a:spcPts val="0"/>
                        </a:spcAft>
                      </a:pPr>
                      <a:r>
                        <a:rPr lang="zh-CN" altLang="en-US" sz="1400" kern="100" dirty="0">
                          <a:effectLst/>
                        </a:rPr>
                        <a:t>氦气纯化器及组件</a:t>
                      </a: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0" algn="ctr" defTabSz="914400" rtl="0" eaLnBrk="1" latinLnBrk="0" hangingPunct="1">
                        <a:lnSpc>
                          <a:spcPct val="100000"/>
                        </a:lnSpc>
                        <a:spcAft>
                          <a:spcPts val="0"/>
                        </a:spcAft>
                      </a:pPr>
                      <a:r>
                        <a:rPr lang="en-US" altLang="zh-CN" sz="1400" kern="100" dirty="0">
                          <a:solidFill>
                            <a:schemeClr val="tx1"/>
                          </a:solidFill>
                          <a:effectLst/>
                          <a:latin typeface="+mn-lt"/>
                          <a:ea typeface="+mn-ea"/>
                          <a:cs typeface="+mn-cs"/>
                        </a:rPr>
                        <a:t>100Nm</a:t>
                      </a:r>
                      <a:r>
                        <a:rPr lang="en-US" altLang="zh-CN" sz="1400" kern="100" baseline="30000" dirty="0">
                          <a:solidFill>
                            <a:schemeClr val="tx1"/>
                          </a:solidFill>
                          <a:effectLst/>
                          <a:latin typeface="+mn-lt"/>
                          <a:ea typeface="+mn-ea"/>
                          <a:cs typeface="+mn-cs"/>
                        </a:rPr>
                        <a:t>3</a:t>
                      </a:r>
                      <a:r>
                        <a:rPr lang="en-US" altLang="zh-CN" sz="1400" kern="100" dirty="0">
                          <a:solidFill>
                            <a:schemeClr val="tx1"/>
                          </a:solidFill>
                          <a:effectLst/>
                          <a:latin typeface="+mn-lt"/>
                          <a:ea typeface="+mn-ea"/>
                          <a:cs typeface="+mn-cs"/>
                        </a:rPr>
                        <a:t>/h</a:t>
                      </a:r>
                      <a:endParaRPr lang="zh-CN" altLang="en-US" sz="1400" kern="1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00000"/>
                        </a:lnSpc>
                        <a:spcAft>
                          <a:spcPts val="0"/>
                        </a:spcAft>
                      </a:pPr>
                      <a:r>
                        <a:rPr lang="en-US" altLang="zh-CN" sz="1400" kern="100" dirty="0">
                          <a:solidFill>
                            <a:schemeClr val="tx1"/>
                          </a:solidFill>
                          <a:effectLst/>
                          <a:latin typeface="+mn-lt"/>
                          <a:ea typeface="+mn-ea"/>
                          <a:cs typeface="+mn-cs"/>
                        </a:rPr>
                        <a:t>1</a:t>
                      </a:r>
                      <a:endParaRPr lang="zh-CN" altLang="en-US" sz="1400" kern="1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4117606993"/>
                  </a:ext>
                </a:extLst>
              </a:tr>
              <a:tr h="295626">
                <a:tc>
                  <a:txBody>
                    <a:bodyPr/>
                    <a:lstStyle/>
                    <a:p>
                      <a:pPr algn="ctr">
                        <a:lnSpc>
                          <a:spcPct val="100000"/>
                        </a:lnSpc>
                        <a:spcAft>
                          <a:spcPts val="0"/>
                        </a:spcAft>
                      </a:pPr>
                      <a:r>
                        <a:rPr lang="zh-CN" altLang="en-US" sz="1400" kern="100" dirty="0">
                          <a:effectLst/>
                        </a:rPr>
                        <a:t>气囊及支架</a:t>
                      </a: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0" algn="ctr" defTabSz="914400" rtl="0" eaLnBrk="1" latinLnBrk="0" hangingPunct="1">
                        <a:lnSpc>
                          <a:spcPct val="100000"/>
                        </a:lnSpc>
                        <a:spcAft>
                          <a:spcPts val="0"/>
                        </a:spcAft>
                      </a:pPr>
                      <a:r>
                        <a:rPr lang="en-US" altLang="zh-CN" sz="1400" kern="100" dirty="0">
                          <a:solidFill>
                            <a:schemeClr val="tx1"/>
                          </a:solidFill>
                          <a:effectLst/>
                          <a:latin typeface="+mn-lt"/>
                          <a:ea typeface="+mn-ea"/>
                          <a:cs typeface="+mn-cs"/>
                        </a:rPr>
                        <a:t>&gt;90m</a:t>
                      </a:r>
                      <a:r>
                        <a:rPr lang="en-US" altLang="zh-CN" sz="1400" kern="100" baseline="30000" dirty="0">
                          <a:solidFill>
                            <a:schemeClr val="tx1"/>
                          </a:solidFill>
                          <a:effectLst/>
                          <a:latin typeface="+mn-lt"/>
                          <a:ea typeface="+mn-ea"/>
                          <a:cs typeface="+mn-cs"/>
                        </a:rPr>
                        <a:t>3</a:t>
                      </a:r>
                      <a:endParaRPr lang="zh-CN" altLang="en-US" sz="1400" kern="100" baseline="300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00000"/>
                        </a:lnSpc>
                        <a:spcAft>
                          <a:spcPts val="0"/>
                        </a:spcAft>
                      </a:pPr>
                      <a:r>
                        <a:rPr lang="en-US" altLang="zh-CN" sz="1400" kern="100" dirty="0">
                          <a:solidFill>
                            <a:schemeClr val="tx1"/>
                          </a:solidFill>
                          <a:effectLst/>
                          <a:latin typeface="+mn-lt"/>
                          <a:ea typeface="+mn-ea"/>
                          <a:cs typeface="+mn-cs"/>
                        </a:rPr>
                        <a:t>1</a:t>
                      </a:r>
                      <a:endParaRPr lang="zh-CN" altLang="en-US" sz="1400" kern="1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166159778"/>
                  </a:ext>
                </a:extLst>
              </a:tr>
              <a:tr h="311621">
                <a:tc>
                  <a:txBody>
                    <a:bodyPr/>
                    <a:lstStyle/>
                    <a:p>
                      <a:pPr algn="ctr">
                        <a:lnSpc>
                          <a:spcPct val="100000"/>
                        </a:lnSpc>
                        <a:spcAft>
                          <a:spcPts val="0"/>
                        </a:spcAft>
                      </a:pPr>
                      <a:r>
                        <a:rPr lang="zh-CN" altLang="en-US" sz="1400" kern="100" dirty="0">
                          <a:effectLst/>
                        </a:rPr>
                        <a:t>氦气纯度分析仪</a:t>
                      </a: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rPr>
                        <a:t>-</a:t>
                      </a: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0" algn="ctr" defTabSz="914400" rtl="0" eaLnBrk="1" latinLnBrk="0" hangingPunct="1">
                        <a:lnSpc>
                          <a:spcPct val="100000"/>
                        </a:lnSpc>
                        <a:spcAft>
                          <a:spcPts val="0"/>
                        </a:spcAft>
                      </a:pPr>
                      <a:r>
                        <a:rPr lang="en-US" altLang="zh-CN" sz="1400" kern="100" dirty="0">
                          <a:solidFill>
                            <a:schemeClr val="tx1"/>
                          </a:solidFill>
                          <a:effectLst/>
                          <a:latin typeface="+mn-lt"/>
                          <a:ea typeface="+mn-ea"/>
                          <a:cs typeface="+mn-cs"/>
                        </a:rPr>
                        <a:t>2</a:t>
                      </a:r>
                      <a:endParaRPr lang="zh-CN" altLang="en-US" sz="1400" kern="1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504193505"/>
                  </a:ext>
                </a:extLst>
              </a:tr>
              <a:tr h="311621">
                <a:tc>
                  <a:txBody>
                    <a:bodyPr/>
                    <a:lstStyle/>
                    <a:p>
                      <a:pPr marL="0" algn="ctr" defTabSz="914400" rtl="0" eaLnBrk="1" latinLnBrk="0" hangingPunct="1">
                        <a:lnSpc>
                          <a:spcPct val="100000"/>
                        </a:lnSpc>
                        <a:spcAft>
                          <a:spcPts val="0"/>
                        </a:spcAft>
                      </a:pPr>
                      <a:r>
                        <a:rPr lang="zh-CN" altLang="en-US" sz="1400" kern="100" dirty="0">
                          <a:solidFill>
                            <a:schemeClr val="tx1"/>
                          </a:solidFill>
                          <a:effectLst/>
                          <a:latin typeface="+mn-lt"/>
                          <a:ea typeface="+mn-ea"/>
                          <a:cs typeface="+mn-cs"/>
                        </a:rPr>
                        <a:t>控制系统</a:t>
                      </a:r>
                    </a:p>
                  </a:txBody>
                  <a:tcPr marL="68580" marR="68580" marT="0" marB="0" anchor="ctr"/>
                </a:tc>
                <a:tc>
                  <a:txBody>
                    <a:bodyPr/>
                    <a:lstStyle/>
                    <a:p>
                      <a:pPr marL="0" algn="ctr" defTabSz="914400" rtl="0" eaLnBrk="1" latinLnBrk="0" hangingPunct="1">
                        <a:lnSpc>
                          <a:spcPct val="100000"/>
                        </a:lnSpc>
                        <a:spcAft>
                          <a:spcPts val="0"/>
                        </a:spcAft>
                      </a:pPr>
                      <a:r>
                        <a:rPr lang="zh-CN" altLang="en-US" sz="1400" kern="100" dirty="0">
                          <a:solidFill>
                            <a:schemeClr val="tx1"/>
                          </a:solidFill>
                          <a:effectLst/>
                          <a:latin typeface="+mn-lt"/>
                          <a:ea typeface="+mn-ea"/>
                          <a:cs typeface="+mn-cs"/>
                        </a:rPr>
                        <a:t>西门子</a:t>
                      </a:r>
                      <a:r>
                        <a:rPr lang="en-US" altLang="zh-CN" sz="1400" kern="100" dirty="0">
                          <a:solidFill>
                            <a:schemeClr val="tx1"/>
                          </a:solidFill>
                          <a:effectLst/>
                          <a:latin typeface="+mn-lt"/>
                          <a:ea typeface="+mn-ea"/>
                          <a:cs typeface="+mn-cs"/>
                        </a:rPr>
                        <a:t>PLC</a:t>
                      </a:r>
                      <a:endParaRPr lang="zh-CN" altLang="en-US" sz="1400" kern="1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00000"/>
                        </a:lnSpc>
                        <a:spcAft>
                          <a:spcPts val="0"/>
                        </a:spcAft>
                      </a:pPr>
                      <a:r>
                        <a:rPr lang="en-US" altLang="zh-CN" sz="1400" kern="100" dirty="0">
                          <a:solidFill>
                            <a:schemeClr val="tx1"/>
                          </a:solidFill>
                          <a:effectLst/>
                          <a:latin typeface="+mn-lt"/>
                          <a:ea typeface="+mn-ea"/>
                          <a:cs typeface="+mn-cs"/>
                        </a:rPr>
                        <a:t>1</a:t>
                      </a:r>
                      <a:endParaRPr lang="zh-CN" altLang="en-US" sz="1400" kern="1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836557230"/>
                  </a:ext>
                </a:extLst>
              </a:tr>
              <a:tr h="311621">
                <a:tc>
                  <a:txBody>
                    <a:bodyPr/>
                    <a:lstStyle/>
                    <a:p>
                      <a:pPr marL="0" algn="ctr" defTabSz="914400" rtl="0" eaLnBrk="1" latinLnBrk="0" hangingPunct="1">
                        <a:lnSpc>
                          <a:spcPct val="100000"/>
                        </a:lnSpc>
                        <a:spcAft>
                          <a:spcPts val="0"/>
                        </a:spcAft>
                      </a:pPr>
                      <a:r>
                        <a:rPr lang="zh-CN" altLang="en-US" sz="1400" kern="100" dirty="0">
                          <a:solidFill>
                            <a:schemeClr val="tx1"/>
                          </a:solidFill>
                          <a:effectLst/>
                          <a:latin typeface="+mn-lt"/>
                          <a:ea typeface="+mn-ea"/>
                          <a:cs typeface="+mn-cs"/>
                        </a:rPr>
                        <a:t>管路及附件</a:t>
                      </a:r>
                    </a:p>
                  </a:txBody>
                  <a:tcPr marL="68580" marR="68580" marT="0" marB="0" anchor="ctr"/>
                </a:tc>
                <a:tc>
                  <a:txBody>
                    <a:bodyPr/>
                    <a:lstStyle/>
                    <a:p>
                      <a:pPr marL="0" algn="ctr" defTabSz="914400" rtl="0" eaLnBrk="1" latinLnBrk="0" hangingPunct="1">
                        <a:lnSpc>
                          <a:spcPct val="100000"/>
                        </a:lnSpc>
                        <a:spcAft>
                          <a:spcPts val="0"/>
                        </a:spcAft>
                      </a:pPr>
                      <a:r>
                        <a:rPr lang="zh-CN" altLang="en-US" sz="1400" kern="100" dirty="0">
                          <a:solidFill>
                            <a:schemeClr val="tx1"/>
                          </a:solidFill>
                          <a:effectLst/>
                          <a:latin typeface="+mn-lt"/>
                          <a:ea typeface="+mn-ea"/>
                          <a:cs typeface="+mn-cs"/>
                        </a:rPr>
                        <a:t>不锈钢</a:t>
                      </a:r>
                    </a:p>
                  </a:txBody>
                  <a:tcPr marL="68580" marR="68580" marT="0" marB="0" anchor="ctr"/>
                </a:tc>
                <a:tc>
                  <a:txBody>
                    <a:bodyPr/>
                    <a:lstStyle/>
                    <a:p>
                      <a:pPr marL="0" algn="ctr" defTabSz="914400" rtl="0" eaLnBrk="1" latinLnBrk="0" hangingPunct="1">
                        <a:lnSpc>
                          <a:spcPct val="100000"/>
                        </a:lnSpc>
                        <a:spcAft>
                          <a:spcPts val="0"/>
                        </a:spcAft>
                      </a:pPr>
                      <a:r>
                        <a:rPr lang="en-US" altLang="zh-CN" sz="1400" kern="100" dirty="0">
                          <a:solidFill>
                            <a:schemeClr val="tx1"/>
                          </a:solidFill>
                          <a:effectLst/>
                          <a:latin typeface="+mn-lt"/>
                          <a:ea typeface="+mn-ea"/>
                          <a:cs typeface="+mn-cs"/>
                        </a:rPr>
                        <a:t>-</a:t>
                      </a:r>
                      <a:endParaRPr lang="zh-CN" altLang="en-US" sz="1400" kern="1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357000961"/>
                  </a:ext>
                </a:extLst>
              </a:tr>
            </a:tbl>
          </a:graphicData>
        </a:graphic>
      </p:graphicFrame>
      <p:graphicFrame>
        <p:nvGraphicFramePr>
          <p:cNvPr id="9" name="表格 8">
            <a:extLst>
              <a:ext uri="{FF2B5EF4-FFF2-40B4-BE49-F238E27FC236}">
                <a16:creationId xmlns:a16="http://schemas.microsoft.com/office/drawing/2014/main" id="{5D7AFA9E-95E9-4963-AC0E-EE9A9A9D3E96}"/>
              </a:ext>
            </a:extLst>
          </p:cNvPr>
          <p:cNvGraphicFramePr>
            <a:graphicFrameLocks noGrp="1"/>
          </p:cNvGraphicFramePr>
          <p:nvPr>
            <p:extLst>
              <p:ext uri="{D42A27DB-BD31-4B8C-83A1-F6EECF244321}">
                <p14:modId xmlns:p14="http://schemas.microsoft.com/office/powerpoint/2010/main" val="729000961"/>
              </p:ext>
            </p:extLst>
          </p:nvPr>
        </p:nvGraphicFramePr>
        <p:xfrm>
          <a:off x="5862369" y="4758667"/>
          <a:ext cx="4998720" cy="1887166"/>
        </p:xfrm>
        <a:graphic>
          <a:graphicData uri="http://schemas.openxmlformats.org/drawingml/2006/table">
            <a:tbl>
              <a:tblPr>
                <a:tableStyleId>{5940675A-B579-460E-94D1-54222C63F5DA}</a:tableStyleId>
              </a:tblPr>
              <a:tblGrid>
                <a:gridCol w="2626778">
                  <a:extLst>
                    <a:ext uri="{9D8B030D-6E8A-4147-A177-3AD203B41FA5}">
                      <a16:colId xmlns:a16="http://schemas.microsoft.com/office/drawing/2014/main" val="4167997910"/>
                    </a:ext>
                  </a:extLst>
                </a:gridCol>
                <a:gridCol w="2371942">
                  <a:extLst>
                    <a:ext uri="{9D8B030D-6E8A-4147-A177-3AD203B41FA5}">
                      <a16:colId xmlns:a16="http://schemas.microsoft.com/office/drawing/2014/main" val="2611384618"/>
                    </a:ext>
                  </a:extLst>
                </a:gridCol>
              </a:tblGrid>
              <a:tr h="301364">
                <a:tc>
                  <a:txBody>
                    <a:bodyPr/>
                    <a:lstStyle/>
                    <a:p>
                      <a:pPr algn="ctr">
                        <a:lnSpc>
                          <a:spcPct val="100000"/>
                        </a:lnSpc>
                        <a:spcAft>
                          <a:spcPts val="0"/>
                        </a:spcAft>
                      </a:pPr>
                      <a:r>
                        <a:rPr lang="zh-CN" altLang="en-US" sz="1400" kern="100" dirty="0">
                          <a:effectLst/>
                        </a:rPr>
                        <a:t>纯</a:t>
                      </a:r>
                      <a:r>
                        <a:rPr lang="zh-CN" sz="1400" kern="100" dirty="0">
                          <a:effectLst/>
                        </a:rPr>
                        <a:t>项目</a:t>
                      </a: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zh-CN" altLang="en-US" sz="1400" kern="100" dirty="0">
                          <a:effectLst/>
                        </a:rPr>
                        <a:t>主要设计</a:t>
                      </a:r>
                      <a:r>
                        <a:rPr lang="zh-CN" sz="1400" kern="100" dirty="0">
                          <a:effectLst/>
                        </a:rPr>
                        <a:t>指标</a:t>
                      </a: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2384666945"/>
                  </a:ext>
                </a:extLst>
              </a:tr>
              <a:tr h="304676">
                <a:tc>
                  <a:txBody>
                    <a:bodyPr/>
                    <a:lstStyle/>
                    <a:p>
                      <a:pPr algn="ctr">
                        <a:lnSpc>
                          <a:spcPct val="100000"/>
                        </a:lnSpc>
                        <a:spcAft>
                          <a:spcPts val="0"/>
                        </a:spcAft>
                      </a:pPr>
                      <a:r>
                        <a:rPr lang="zh-CN" sz="1400" kern="100">
                          <a:effectLst/>
                        </a:rPr>
                        <a:t>处理介质</a:t>
                      </a:r>
                      <a:endParaRPr lang="zh-CN" sz="11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zh-CN" sz="1400" kern="100">
                          <a:effectLst/>
                        </a:rPr>
                        <a:t>氦气</a:t>
                      </a:r>
                      <a:endParaRPr lang="zh-CN" sz="11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209125124"/>
                  </a:ext>
                </a:extLst>
              </a:tr>
              <a:tr h="311621">
                <a:tc>
                  <a:txBody>
                    <a:bodyPr/>
                    <a:lstStyle/>
                    <a:p>
                      <a:pPr algn="ctr">
                        <a:lnSpc>
                          <a:spcPct val="100000"/>
                        </a:lnSpc>
                        <a:spcAft>
                          <a:spcPts val="0"/>
                        </a:spcAft>
                      </a:pPr>
                      <a:r>
                        <a:rPr lang="en-US" sz="1400" kern="100">
                          <a:effectLst/>
                        </a:rPr>
                        <a:t>★</a:t>
                      </a:r>
                      <a:r>
                        <a:rPr lang="zh-CN" sz="1400" kern="100">
                          <a:effectLst/>
                        </a:rPr>
                        <a:t>处理能力</a:t>
                      </a:r>
                      <a:endParaRPr lang="zh-CN" sz="11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en-US" sz="1400" kern="100">
                          <a:effectLst/>
                        </a:rPr>
                        <a:t>100Nm</a:t>
                      </a:r>
                      <a:r>
                        <a:rPr lang="en-US" sz="1400" kern="100" baseline="30000">
                          <a:effectLst/>
                        </a:rPr>
                        <a:t>3</a:t>
                      </a:r>
                      <a:r>
                        <a:rPr lang="en-US" sz="1400" kern="100">
                          <a:effectLst/>
                        </a:rPr>
                        <a:t>/h</a:t>
                      </a:r>
                      <a:endParaRPr lang="zh-CN" sz="11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4117606993"/>
                  </a:ext>
                </a:extLst>
              </a:tr>
              <a:tr h="657884">
                <a:tc>
                  <a:txBody>
                    <a:bodyPr/>
                    <a:lstStyle/>
                    <a:p>
                      <a:pPr algn="ctr">
                        <a:lnSpc>
                          <a:spcPct val="100000"/>
                        </a:lnSpc>
                        <a:spcAft>
                          <a:spcPts val="0"/>
                        </a:spcAft>
                      </a:pPr>
                      <a:r>
                        <a:rPr lang="en-US" sz="1400" kern="100">
                          <a:effectLst/>
                        </a:rPr>
                        <a:t>★</a:t>
                      </a:r>
                      <a:r>
                        <a:rPr lang="zh-CN" sz="1400" kern="100">
                          <a:effectLst/>
                        </a:rPr>
                        <a:t>出口氦气纯度</a:t>
                      </a:r>
                      <a:endParaRPr lang="zh-CN" sz="11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zh-CN" sz="1400" kern="100">
                          <a:effectLst/>
                        </a:rPr>
                        <a:t>进气纯度≥</a:t>
                      </a:r>
                      <a:r>
                        <a:rPr lang="en-US" sz="1400" kern="100">
                          <a:effectLst/>
                        </a:rPr>
                        <a:t>98%</a:t>
                      </a:r>
                      <a:r>
                        <a:rPr lang="zh-CN" sz="1400" kern="100">
                          <a:effectLst/>
                        </a:rPr>
                        <a:t>时，出口纯度≥</a:t>
                      </a:r>
                      <a:r>
                        <a:rPr lang="en-US" sz="1400" kern="100">
                          <a:effectLst/>
                        </a:rPr>
                        <a:t>99.999%</a:t>
                      </a:r>
                      <a:r>
                        <a:rPr lang="zh-CN" sz="1400" kern="100">
                          <a:effectLst/>
                        </a:rPr>
                        <a:t>（杂质含量≤</a:t>
                      </a:r>
                      <a:r>
                        <a:rPr lang="en-US" sz="1400" kern="100">
                          <a:effectLst/>
                        </a:rPr>
                        <a:t>10ppm</a:t>
                      </a:r>
                      <a:r>
                        <a:rPr lang="zh-CN" sz="1400" kern="100">
                          <a:effectLst/>
                        </a:rPr>
                        <a:t>）</a:t>
                      </a:r>
                      <a:endParaRPr lang="zh-CN" sz="11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2166159778"/>
                  </a:ext>
                </a:extLst>
              </a:tr>
              <a:tr h="311621">
                <a:tc>
                  <a:txBody>
                    <a:bodyPr/>
                    <a:lstStyle/>
                    <a:p>
                      <a:pPr algn="ctr">
                        <a:lnSpc>
                          <a:spcPct val="100000"/>
                        </a:lnSpc>
                        <a:spcAft>
                          <a:spcPts val="0"/>
                        </a:spcAft>
                      </a:pPr>
                      <a:r>
                        <a:rPr lang="en-US" sz="1400" kern="100" dirty="0">
                          <a:effectLst/>
                        </a:rPr>
                        <a:t>★</a:t>
                      </a:r>
                      <a:r>
                        <a:rPr lang="zh-CN" sz="1400" kern="100" dirty="0">
                          <a:effectLst/>
                        </a:rPr>
                        <a:t>设计压力</a:t>
                      </a: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en-US" sz="1400" kern="100" dirty="0">
                          <a:effectLst/>
                        </a:rPr>
                        <a:t>3.2MPa</a:t>
                      </a:r>
                      <a:endParaRPr lang="zh-CN" sz="11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504193505"/>
                  </a:ext>
                </a:extLst>
              </a:tr>
            </a:tbl>
          </a:graphicData>
        </a:graphic>
      </p:graphicFrame>
      <p:pic>
        <p:nvPicPr>
          <p:cNvPr id="10" name="图片 9" descr="氦气回收纯化装置原理图">
            <a:extLst>
              <a:ext uri="{FF2B5EF4-FFF2-40B4-BE49-F238E27FC236}">
                <a16:creationId xmlns:a16="http://schemas.microsoft.com/office/drawing/2014/main" id="{4A40379C-4005-45A7-99AB-7C57C9C4680D}"/>
              </a:ext>
            </a:extLst>
          </p:cNvPr>
          <p:cNvPicPr>
            <a:picLocks noChangeAspect="1"/>
          </p:cNvPicPr>
          <p:nvPr/>
        </p:nvPicPr>
        <p:blipFill>
          <a:blip r:embed="rId3"/>
          <a:stretch>
            <a:fillRect/>
          </a:stretch>
        </p:blipFill>
        <p:spPr>
          <a:xfrm>
            <a:off x="1636830" y="2031995"/>
            <a:ext cx="8542814" cy="2160000"/>
          </a:xfrm>
          <a:prstGeom prst="rect">
            <a:avLst/>
          </a:prstGeom>
        </p:spPr>
      </p:pic>
    </p:spTree>
    <p:extLst>
      <p:ext uri="{BB962C8B-B14F-4D97-AF65-F5344CB8AC3E}">
        <p14:creationId xmlns:p14="http://schemas.microsoft.com/office/powerpoint/2010/main" val="267691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7601440" cy="523220"/>
          </a:xfrm>
          <a:prstGeom prst="rect">
            <a:avLst/>
          </a:prstGeom>
        </p:spPr>
        <p:txBody>
          <a:bodyPr wrap="none">
            <a:spAutoFit/>
          </a:bodyPr>
          <a:lstStyle/>
          <a:p>
            <a:pPr lvl="0"/>
            <a:r>
              <a:rPr lang="en-US" altLang="zh-CN"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28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加速器低温系统回收纯化装置研制进展</a:t>
            </a:r>
          </a:p>
        </p:txBody>
      </p:sp>
      <p:sp>
        <p:nvSpPr>
          <p:cNvPr id="7" name="文本框 6">
            <a:extLst>
              <a:ext uri="{FF2B5EF4-FFF2-40B4-BE49-F238E27FC236}">
                <a16:creationId xmlns:a16="http://schemas.microsoft.com/office/drawing/2014/main" id="{6DD1E865-0C1F-4E41-A7C4-7FCE9CBD2C04}"/>
              </a:ext>
            </a:extLst>
          </p:cNvPr>
          <p:cNvSpPr txBox="1">
            <a:spLocks noChangeArrowheads="1"/>
          </p:cNvSpPr>
          <p:nvPr/>
        </p:nvSpPr>
        <p:spPr bwMode="auto">
          <a:xfrm>
            <a:off x="1179017" y="1014773"/>
            <a:ext cx="9172461" cy="369332"/>
          </a:xfrm>
          <a:prstGeom prst="rect">
            <a:avLst/>
          </a:prstGeom>
          <a:noFill/>
        </p:spPr>
        <p:txBody>
          <a:bodyPr wrap="square">
            <a:spAutoFit/>
          </a:bodyPr>
          <a:lstStyle>
            <a:defPPr>
              <a:defRPr lang="zh-CN"/>
            </a:defPPr>
            <a:lvl1pPr marL="342900" indent="-342900">
              <a:buFont typeface="Arial" panose="020B0604020202020204" pitchFamily="34" charset="0"/>
              <a:buChar char="•"/>
              <a:defRPr b="1">
                <a:latin typeface="Times New Roman" panose="02020603050405020304" pitchFamily="18" charset="0"/>
                <a:ea typeface="微软雅黑 Light" panose="020B0502040204020203" pitchFamily="34" charset="-122"/>
                <a:cs typeface="Times New Roman" panose="02020603050405020304" pitchFamily="18" charset="0"/>
              </a:defRPr>
            </a:lvl1pPr>
          </a:lstStyle>
          <a:p>
            <a:r>
              <a:rPr lang="en-US" altLang="zh-CN" dirty="0"/>
              <a:t>CSNS-II</a:t>
            </a:r>
            <a:r>
              <a:rPr lang="zh-CN" altLang="en-US" dirty="0"/>
              <a:t>加速器低温系统氦气回收纯化装置已完成中标，正在进行合同签订</a:t>
            </a:r>
            <a:endParaRPr lang="en-US" altLang="zh-CN" dirty="0"/>
          </a:p>
        </p:txBody>
      </p:sp>
      <p:pic>
        <p:nvPicPr>
          <p:cNvPr id="3" name="图片 2">
            <a:extLst>
              <a:ext uri="{FF2B5EF4-FFF2-40B4-BE49-F238E27FC236}">
                <a16:creationId xmlns:a16="http://schemas.microsoft.com/office/drawing/2014/main" id="{9414B5B1-3AD7-4749-81B9-BCBB7540AE0F}"/>
              </a:ext>
            </a:extLst>
          </p:cNvPr>
          <p:cNvPicPr>
            <a:picLocks noChangeAspect="1"/>
          </p:cNvPicPr>
          <p:nvPr/>
        </p:nvPicPr>
        <p:blipFill>
          <a:blip r:embed="rId3"/>
          <a:stretch>
            <a:fillRect/>
          </a:stretch>
        </p:blipFill>
        <p:spPr>
          <a:xfrm>
            <a:off x="1017312" y="1384106"/>
            <a:ext cx="6180203" cy="5473894"/>
          </a:xfrm>
          <a:prstGeom prst="rect">
            <a:avLst/>
          </a:prstGeom>
        </p:spPr>
      </p:pic>
    </p:spTree>
    <p:extLst>
      <p:ext uri="{BB962C8B-B14F-4D97-AF65-F5344CB8AC3E}">
        <p14:creationId xmlns:p14="http://schemas.microsoft.com/office/powerpoint/2010/main" val="2792392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5">
            <a:extLst>
              <a:ext uri="{FF2B5EF4-FFF2-40B4-BE49-F238E27FC236}">
                <a16:creationId xmlns:a16="http://schemas.microsoft.com/office/drawing/2014/main" id="{EFDF6E38-5892-42E1-B8A9-24387FDBC0FF}"/>
              </a:ext>
            </a:extLst>
          </p:cNvPr>
          <p:cNvSpPr txBox="1">
            <a:spLocks/>
          </p:cNvSpPr>
          <p:nvPr/>
        </p:nvSpPr>
        <p:spPr>
          <a:xfrm>
            <a:off x="152400" y="1482293"/>
            <a:ext cx="10385946" cy="1912072"/>
          </a:xfrm>
          <a:solidFill>
            <a:schemeClr val="accent2"/>
          </a:solidFill>
        </p:spPr>
        <p:txBody>
          <a:bodyPr anchor="ctr">
            <a:normAutofit/>
          </a:bodyPr>
          <a:lstStyle>
            <a:lvl1pPr marL="0" indent="0" algn="l" defTabSz="350045" rtl="0" eaLnBrk="0" fontAlgn="base" hangingPunct="0">
              <a:spcBef>
                <a:spcPts val="462"/>
              </a:spcBef>
              <a:spcAft>
                <a:spcPct val="0"/>
              </a:spcAft>
              <a:buClr>
                <a:srgbClr val="000000"/>
              </a:buClr>
              <a:buSzPct val="100000"/>
              <a:buFont typeface="Times New Roman" panose="02020603050405020304" pitchFamily="18" charset="0"/>
              <a:buNone/>
              <a:defRPr sz="4400" b="1" kern="1200" baseline="0">
                <a:solidFill>
                  <a:schemeClr val="bg1"/>
                </a:solidFill>
                <a:latin typeface="+mn-lt"/>
                <a:ea typeface="+mn-ea"/>
                <a:cs typeface="+mn-cs"/>
              </a:defRPr>
            </a:lvl1pPr>
            <a:lvl2pPr marL="568643" indent="-218600" algn="l" defTabSz="350045" rtl="0" eaLnBrk="0" fontAlgn="base" hangingPunct="0">
              <a:spcBef>
                <a:spcPts val="405"/>
              </a:spcBef>
              <a:spcAft>
                <a:spcPct val="0"/>
              </a:spcAft>
              <a:buClr>
                <a:srgbClr val="000000"/>
              </a:buClr>
              <a:buSzPct val="100000"/>
              <a:buFont typeface="Times New Roman" panose="02020603050405020304" pitchFamily="18" charset="0"/>
              <a:defRPr kern="1200">
                <a:solidFill>
                  <a:srgbClr val="00338F"/>
                </a:solidFill>
                <a:latin typeface="+mn-lt"/>
                <a:ea typeface="+mn-ea"/>
                <a:cs typeface="+mn-cs"/>
              </a:defRPr>
            </a:lvl2pPr>
            <a:lvl3pPr marL="875825" indent="-174308" algn="l" defTabSz="350045" rtl="0" eaLnBrk="0" fontAlgn="base" hangingPunct="0">
              <a:spcBef>
                <a:spcPts val="360"/>
              </a:spcBef>
              <a:spcAft>
                <a:spcPct val="0"/>
              </a:spcAft>
              <a:buClr>
                <a:srgbClr val="000000"/>
              </a:buClr>
              <a:buSzPct val="100000"/>
              <a:buFont typeface="Times New Roman" panose="02020603050405020304" pitchFamily="18" charset="0"/>
              <a:defRPr sz="1440" kern="1200">
                <a:solidFill>
                  <a:srgbClr val="00338F"/>
                </a:solidFill>
                <a:latin typeface="+mn-lt"/>
                <a:ea typeface="+mn-ea"/>
                <a:cs typeface="+mn-cs"/>
              </a:defRPr>
            </a:lvl3pPr>
            <a:lvl4pPr marL="1225868" indent="-174308" algn="l" defTabSz="350045" rtl="0" eaLnBrk="0" fontAlgn="base" hangingPunct="0">
              <a:spcBef>
                <a:spcPts val="383"/>
              </a:spcBef>
              <a:spcAft>
                <a:spcPct val="0"/>
              </a:spcAft>
              <a:buClr>
                <a:srgbClr val="000000"/>
              </a:buClr>
              <a:buSzPct val="100000"/>
              <a:buFont typeface="Times New Roman" panose="02020603050405020304" pitchFamily="18" charset="0"/>
              <a:defRPr sz="1530" i="1" kern="1200">
                <a:solidFill>
                  <a:srgbClr val="00338F"/>
                </a:solidFill>
                <a:latin typeface="+mn-lt"/>
                <a:ea typeface="+mn-ea"/>
                <a:cs typeface="+mn-cs"/>
              </a:defRPr>
            </a:lvl4pPr>
            <a:lvl5pPr marL="1577340" indent="-174308" algn="l" defTabSz="350045" rtl="0" eaLnBrk="0" fontAlgn="base" hangingPunct="0">
              <a:spcBef>
                <a:spcPts val="304"/>
              </a:spcBef>
              <a:spcAft>
                <a:spcPct val="0"/>
              </a:spcAft>
              <a:buClr>
                <a:srgbClr val="000000"/>
              </a:buClr>
              <a:buSzPct val="100000"/>
              <a:buFont typeface="Times New Roman" panose="02020603050405020304" pitchFamily="18" charset="0"/>
              <a:defRPr sz="1260" kern="1200">
                <a:solidFill>
                  <a:srgbClr val="00338F"/>
                </a:solidFill>
                <a:latin typeface="+mn-lt"/>
                <a:ea typeface="+mn-ea"/>
                <a:cs typeface="+mn-cs"/>
              </a:defRPr>
            </a:lvl5pPr>
            <a:lvl6pPr marL="1928422"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6pPr>
            <a:lvl7pPr marL="2279044"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7pPr>
            <a:lvl8pPr marL="2629666"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8pPr>
            <a:lvl9pPr marL="2980288"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9pPr>
          </a:lstStyle>
          <a:p>
            <a:r>
              <a:rPr lang="en-US" altLang="zh-CN" dirty="0"/>
              <a:t>CSNS-II</a:t>
            </a:r>
            <a:r>
              <a:rPr lang="zh-CN" altLang="en-US" dirty="0"/>
              <a:t>项目背景</a:t>
            </a:r>
          </a:p>
        </p:txBody>
      </p:sp>
      <p:sp>
        <p:nvSpPr>
          <p:cNvPr id="5" name="矩形 4">
            <a:extLst>
              <a:ext uri="{FF2B5EF4-FFF2-40B4-BE49-F238E27FC236}">
                <a16:creationId xmlns:a16="http://schemas.microsoft.com/office/drawing/2014/main" id="{41B061E3-E028-4505-8943-19CE2B492B3B}"/>
              </a:ext>
            </a:extLst>
          </p:cNvPr>
          <p:cNvSpPr/>
          <p:nvPr/>
        </p:nvSpPr>
        <p:spPr>
          <a:xfrm>
            <a:off x="0" y="1600200"/>
            <a:ext cx="10538346" cy="19120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spc="-60" dirty="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latin typeface="Times New Roman" panose="02020603050405020304" pitchFamily="18" charset="0"/>
                <a:ea typeface="微软雅黑"/>
                <a:cs typeface="Times New Roman" panose="02020603050405020304" pitchFamily="18" charset="0"/>
              </a:rPr>
              <a:t>CSNS-II</a:t>
            </a:r>
            <a:r>
              <a:rPr lang="zh-CN" altLang="en-US" sz="4400" spc="-60" dirty="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latin typeface="Times New Roman" panose="02020603050405020304" pitchFamily="18" charset="0"/>
                <a:ea typeface="微软雅黑"/>
                <a:cs typeface="Times New Roman" panose="02020603050405020304" pitchFamily="18" charset="0"/>
              </a:rPr>
              <a:t>加速器低温系统研制进展</a:t>
            </a:r>
          </a:p>
        </p:txBody>
      </p:sp>
    </p:spTree>
    <p:extLst>
      <p:ext uri="{BB962C8B-B14F-4D97-AF65-F5344CB8AC3E}">
        <p14:creationId xmlns:p14="http://schemas.microsoft.com/office/powerpoint/2010/main" val="1046552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6270627"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加速器低温系统储罐系统</a:t>
            </a:r>
          </a:p>
        </p:txBody>
      </p:sp>
      <p:sp>
        <p:nvSpPr>
          <p:cNvPr id="5" name="内容占位符 4">
            <a:extLst>
              <a:ext uri="{FF2B5EF4-FFF2-40B4-BE49-F238E27FC236}">
                <a16:creationId xmlns:a16="http://schemas.microsoft.com/office/drawing/2014/main" id="{A581532D-57FC-494F-890A-F3EB766BBD7A}"/>
              </a:ext>
            </a:extLst>
          </p:cNvPr>
          <p:cNvSpPr txBox="1">
            <a:spLocks/>
          </p:cNvSpPr>
          <p:nvPr/>
        </p:nvSpPr>
        <p:spPr>
          <a:xfrm>
            <a:off x="472480" y="1031562"/>
            <a:ext cx="11247040" cy="1067772"/>
          </a:xfrm>
          <a:prstGeom prst="rect">
            <a:avLst/>
          </a:prstGeom>
        </p:spPr>
        <p:txBody>
          <a:bodyPr vert="horz" lIns="91440" tIns="45720" rIns="91440" bIns="45720" numCol="2"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液氮储罐</a:t>
            </a:r>
            <a:endPar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a:p>
            <a:pPr>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设计需求</a:t>
            </a:r>
            <a:endParaRPr lang="en-US" altLang="zh-CN" sz="2400" b="1" dirty="0">
              <a:solidFill>
                <a:sysClr val="windowText" lastClr="000000"/>
              </a:solidFill>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8" name="内容占位符 4">
            <a:extLst>
              <a:ext uri="{FF2B5EF4-FFF2-40B4-BE49-F238E27FC236}">
                <a16:creationId xmlns:a16="http://schemas.microsoft.com/office/drawing/2014/main" id="{99026DEE-CC1F-45CD-AF3D-447FB17FE917}"/>
              </a:ext>
            </a:extLst>
          </p:cNvPr>
          <p:cNvSpPr txBox="1">
            <a:spLocks/>
          </p:cNvSpPr>
          <p:nvPr/>
        </p:nvSpPr>
        <p:spPr>
          <a:xfrm>
            <a:off x="679695" y="2228363"/>
            <a:ext cx="4285588" cy="445050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en-US" altLang="zh-CN" sz="2000" dirty="0">
                <a:solidFill>
                  <a:prstClr val="black"/>
                </a:solidFill>
              </a:rPr>
              <a:t>2K</a:t>
            </a:r>
            <a:r>
              <a:rPr lang="zh-CN" altLang="en-US" sz="2000" dirty="0">
                <a:solidFill>
                  <a:prstClr val="black"/>
                </a:solidFill>
              </a:rPr>
              <a:t>氦制冷机</a:t>
            </a:r>
            <a:r>
              <a:rPr lang="zh-CN" altLang="en-US" sz="2000" dirty="0">
                <a:solidFill>
                  <a:srgbClr val="3333FF"/>
                </a:solidFill>
              </a:rPr>
              <a:t>液氮预冷级</a:t>
            </a:r>
            <a:r>
              <a:rPr lang="zh-CN" altLang="en-US" sz="2000" dirty="0">
                <a:solidFill>
                  <a:prstClr val="black"/>
                </a:solidFill>
              </a:rPr>
              <a:t>的液氮消耗量很大（</a:t>
            </a:r>
            <a:r>
              <a:rPr lang="zh-CN" altLang="en-US" sz="2000" dirty="0">
                <a:solidFill>
                  <a:srgbClr val="3333FF"/>
                </a:solidFill>
              </a:rPr>
              <a:t>约</a:t>
            </a:r>
            <a:r>
              <a:rPr lang="en-US" altLang="zh-CN" sz="2000" dirty="0">
                <a:solidFill>
                  <a:srgbClr val="3333FF"/>
                </a:solidFill>
              </a:rPr>
              <a:t>4</a:t>
            </a:r>
            <a:r>
              <a:rPr lang="zh-CN" altLang="en-US" sz="2000" dirty="0">
                <a:solidFill>
                  <a:srgbClr val="3333FF"/>
                </a:solidFill>
              </a:rPr>
              <a:t>吨</a:t>
            </a:r>
            <a:r>
              <a:rPr lang="en-US" altLang="zh-CN" sz="2000" dirty="0">
                <a:solidFill>
                  <a:srgbClr val="3333FF"/>
                </a:solidFill>
              </a:rPr>
              <a:t>/</a:t>
            </a:r>
            <a:r>
              <a:rPr lang="zh-CN" altLang="en-US" sz="2000" dirty="0">
                <a:solidFill>
                  <a:srgbClr val="3333FF"/>
                </a:solidFill>
              </a:rPr>
              <a:t>天</a:t>
            </a:r>
            <a:r>
              <a:rPr lang="zh-CN" altLang="en-US" sz="2000" dirty="0">
                <a:solidFill>
                  <a:prstClr val="black"/>
                </a:solidFill>
              </a:rPr>
              <a:t>），为保证预冷效果，最好单独供应。</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srgbClr val="3333FF"/>
                </a:solidFill>
              </a:rPr>
              <a:t>其他需求</a:t>
            </a:r>
            <a:r>
              <a:rPr lang="zh-CN" altLang="en-US" sz="2000" dirty="0">
                <a:solidFill>
                  <a:prstClr val="black"/>
                </a:solidFill>
              </a:rPr>
              <a:t>：</a:t>
            </a:r>
            <a:r>
              <a:rPr lang="en-US" altLang="zh-CN" sz="2000" dirty="0">
                <a:solidFill>
                  <a:prstClr val="black"/>
                </a:solidFill>
              </a:rPr>
              <a:t>2K</a:t>
            </a:r>
            <a:r>
              <a:rPr lang="zh-CN" altLang="en-US" sz="2000" dirty="0">
                <a:solidFill>
                  <a:prstClr val="black"/>
                </a:solidFill>
              </a:rPr>
              <a:t>冷箱冷屏</a:t>
            </a:r>
            <a:r>
              <a:rPr lang="en-US" altLang="zh-CN" sz="2000" dirty="0">
                <a:solidFill>
                  <a:prstClr val="black"/>
                </a:solidFill>
              </a:rPr>
              <a:t>+</a:t>
            </a:r>
            <a:r>
              <a:rPr lang="zh-CN" altLang="en-US" sz="2000" dirty="0">
                <a:solidFill>
                  <a:prstClr val="black"/>
                </a:solidFill>
              </a:rPr>
              <a:t>冷压缩机</a:t>
            </a:r>
            <a:r>
              <a:rPr lang="en-US" altLang="zh-CN" sz="2000" dirty="0">
                <a:solidFill>
                  <a:prstClr val="black"/>
                </a:solidFill>
              </a:rPr>
              <a:t>+</a:t>
            </a:r>
            <a:r>
              <a:rPr lang="zh-CN" altLang="en-US" sz="2000" dirty="0">
                <a:solidFill>
                  <a:prstClr val="black"/>
                </a:solidFill>
              </a:rPr>
              <a:t>多通道低温管线（</a:t>
            </a:r>
            <a:r>
              <a:rPr lang="en-US" altLang="zh-CN" sz="2000" dirty="0">
                <a:solidFill>
                  <a:srgbClr val="3333FF"/>
                </a:solidFill>
              </a:rPr>
              <a:t>1.5</a:t>
            </a:r>
            <a:r>
              <a:rPr lang="zh-CN" altLang="en-US" sz="2000" dirty="0">
                <a:solidFill>
                  <a:srgbClr val="3333FF"/>
                </a:solidFill>
              </a:rPr>
              <a:t>吨</a:t>
            </a:r>
            <a:r>
              <a:rPr lang="en-US" altLang="zh-CN" sz="2000" dirty="0">
                <a:solidFill>
                  <a:srgbClr val="3333FF"/>
                </a:solidFill>
              </a:rPr>
              <a:t>/</a:t>
            </a:r>
            <a:r>
              <a:rPr lang="zh-CN" altLang="en-US" sz="2000" dirty="0">
                <a:solidFill>
                  <a:srgbClr val="3333FF"/>
                </a:solidFill>
              </a:rPr>
              <a:t>天</a:t>
            </a:r>
            <a:r>
              <a:rPr lang="zh-CN" altLang="en-US" sz="2000" dirty="0">
                <a:solidFill>
                  <a:prstClr val="black"/>
                </a:solidFill>
              </a:rPr>
              <a:t>）、氦气纯化回收、通用部门（提供氮气）</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一般液氮罐车的装载量约为</a:t>
            </a:r>
            <a:r>
              <a:rPr lang="en-US" altLang="zh-CN" sz="2000" dirty="0">
                <a:solidFill>
                  <a:srgbClr val="3333FF"/>
                </a:solidFill>
              </a:rPr>
              <a:t>25</a:t>
            </a:r>
            <a:r>
              <a:rPr lang="zh-CN" altLang="en-US" sz="2000" dirty="0">
                <a:solidFill>
                  <a:srgbClr val="3333FF"/>
                </a:solidFill>
              </a:rPr>
              <a:t>吨</a:t>
            </a:r>
            <a:r>
              <a:rPr lang="zh-CN" altLang="en-US" sz="2000" dirty="0">
                <a:solidFill>
                  <a:prstClr val="black"/>
                </a:solidFill>
              </a:rPr>
              <a:t>，</a:t>
            </a:r>
            <a:r>
              <a:rPr lang="en-US" altLang="zh-CN" sz="2000" dirty="0">
                <a:solidFill>
                  <a:prstClr val="black"/>
                </a:solidFill>
              </a:rPr>
              <a:t>50</a:t>
            </a:r>
            <a:r>
              <a:rPr lang="zh-CN" altLang="en-US" sz="2000" dirty="0">
                <a:solidFill>
                  <a:prstClr val="black"/>
                </a:solidFill>
              </a:rPr>
              <a:t>立方米的液氮储罐最大存储量约为</a:t>
            </a:r>
            <a:r>
              <a:rPr lang="en-US" altLang="zh-CN" sz="2000" dirty="0">
                <a:solidFill>
                  <a:srgbClr val="3333FF"/>
                </a:solidFill>
              </a:rPr>
              <a:t>40</a:t>
            </a:r>
            <a:r>
              <a:rPr lang="zh-CN" altLang="en-US" sz="2000" dirty="0">
                <a:solidFill>
                  <a:srgbClr val="3333FF"/>
                </a:solidFill>
              </a:rPr>
              <a:t>吨</a:t>
            </a:r>
            <a:r>
              <a:rPr lang="zh-CN" altLang="en-US" sz="2000" dirty="0">
                <a:solidFill>
                  <a:prstClr val="black"/>
                </a:solidFill>
              </a:rPr>
              <a:t>。</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endParaRPr lang="zh-CN" altLang="en-US" sz="2000" dirty="0">
              <a:solidFill>
                <a:prstClr val="black"/>
              </a:solidFill>
            </a:endParaRPr>
          </a:p>
        </p:txBody>
      </p:sp>
      <p:sp>
        <p:nvSpPr>
          <p:cNvPr id="9" name="内容占位符 4">
            <a:extLst>
              <a:ext uri="{FF2B5EF4-FFF2-40B4-BE49-F238E27FC236}">
                <a16:creationId xmlns:a16="http://schemas.microsoft.com/office/drawing/2014/main" id="{415134DD-2DCE-4580-9081-9E85522CCAC9}"/>
              </a:ext>
            </a:extLst>
          </p:cNvPr>
          <p:cNvSpPr txBox="1">
            <a:spLocks/>
          </p:cNvSpPr>
          <p:nvPr/>
        </p:nvSpPr>
        <p:spPr>
          <a:xfrm>
            <a:off x="6003000" y="2228362"/>
            <a:ext cx="4285588" cy="430612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根据上面的需求分析，需要采购两个</a:t>
            </a:r>
            <a:r>
              <a:rPr lang="en-US" altLang="zh-CN" sz="2000" dirty="0">
                <a:solidFill>
                  <a:prstClr val="black"/>
                </a:solidFill>
              </a:rPr>
              <a:t>50 m3</a:t>
            </a:r>
            <a:r>
              <a:rPr lang="zh-CN" altLang="en-US" sz="2000" dirty="0">
                <a:solidFill>
                  <a:prstClr val="black"/>
                </a:solidFill>
              </a:rPr>
              <a:t>的液氮储罐，一个专门供应</a:t>
            </a:r>
            <a:r>
              <a:rPr lang="zh-CN" altLang="en-US" sz="2000" dirty="0">
                <a:solidFill>
                  <a:srgbClr val="3333FF"/>
                </a:solidFill>
              </a:rPr>
              <a:t>液氮预冷级</a:t>
            </a:r>
            <a:r>
              <a:rPr lang="zh-CN" altLang="en-US" sz="2000" dirty="0">
                <a:solidFill>
                  <a:prstClr val="black"/>
                </a:solidFill>
              </a:rPr>
              <a:t>，另一个用于覆盖其他液氮、氮气使用需求。</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根据液氮消耗速率和液氮罐车装载量，专供</a:t>
            </a:r>
            <a:r>
              <a:rPr lang="zh-CN" altLang="en-US" sz="2000" dirty="0">
                <a:solidFill>
                  <a:srgbClr val="3333FF"/>
                </a:solidFill>
              </a:rPr>
              <a:t>液氮预冷级</a:t>
            </a:r>
            <a:r>
              <a:rPr lang="zh-CN" altLang="en-US" sz="2000" dirty="0">
                <a:solidFill>
                  <a:prstClr val="black"/>
                </a:solidFill>
              </a:rPr>
              <a:t>的储罐</a:t>
            </a:r>
            <a:r>
              <a:rPr lang="zh-CN" altLang="en-US" sz="2000" dirty="0">
                <a:solidFill>
                  <a:srgbClr val="3333FF"/>
                </a:solidFill>
              </a:rPr>
              <a:t>每</a:t>
            </a:r>
            <a:r>
              <a:rPr lang="en-US" altLang="zh-CN" sz="2000" dirty="0">
                <a:solidFill>
                  <a:srgbClr val="3333FF"/>
                </a:solidFill>
              </a:rPr>
              <a:t>5</a:t>
            </a:r>
            <a:r>
              <a:rPr lang="zh-CN" altLang="en-US" sz="2000" dirty="0">
                <a:solidFill>
                  <a:srgbClr val="3333FF"/>
                </a:solidFill>
              </a:rPr>
              <a:t>到</a:t>
            </a:r>
            <a:r>
              <a:rPr lang="en-US" altLang="zh-CN" sz="2000" dirty="0">
                <a:solidFill>
                  <a:srgbClr val="3333FF"/>
                </a:solidFill>
              </a:rPr>
              <a:t>6</a:t>
            </a:r>
            <a:r>
              <a:rPr lang="zh-CN" altLang="en-US" sz="2000" dirty="0">
                <a:solidFill>
                  <a:srgbClr val="3333FF"/>
                </a:solidFill>
              </a:rPr>
              <a:t>天</a:t>
            </a:r>
            <a:r>
              <a:rPr lang="zh-CN" altLang="en-US" sz="2000" dirty="0">
                <a:solidFill>
                  <a:prstClr val="black"/>
                </a:solidFill>
              </a:rPr>
              <a:t>就需要进行一次液氮补充；覆盖</a:t>
            </a:r>
            <a:r>
              <a:rPr lang="zh-CN" altLang="en-US" sz="2000" dirty="0">
                <a:solidFill>
                  <a:srgbClr val="3333FF"/>
                </a:solidFill>
              </a:rPr>
              <a:t>其他用氮需求</a:t>
            </a:r>
            <a:r>
              <a:rPr lang="zh-CN" altLang="en-US" sz="2000" dirty="0">
                <a:solidFill>
                  <a:prstClr val="black"/>
                </a:solidFill>
              </a:rPr>
              <a:t>的液氮储罐最大补充间隔约为</a:t>
            </a:r>
            <a:r>
              <a:rPr lang="en-US" altLang="zh-CN" sz="2000" dirty="0">
                <a:solidFill>
                  <a:srgbClr val="3333FF"/>
                </a:solidFill>
              </a:rPr>
              <a:t>18</a:t>
            </a:r>
            <a:r>
              <a:rPr lang="zh-CN" altLang="en-US" sz="2000" dirty="0">
                <a:solidFill>
                  <a:srgbClr val="3333FF"/>
                </a:solidFill>
              </a:rPr>
              <a:t>天</a:t>
            </a:r>
          </a:p>
        </p:txBody>
      </p:sp>
      <p:sp>
        <p:nvSpPr>
          <p:cNvPr id="11" name="内容占位符 4">
            <a:extLst>
              <a:ext uri="{FF2B5EF4-FFF2-40B4-BE49-F238E27FC236}">
                <a16:creationId xmlns:a16="http://schemas.microsoft.com/office/drawing/2014/main" id="{F30900EC-ECD4-4CCE-BA7C-5A945C50A983}"/>
              </a:ext>
            </a:extLst>
          </p:cNvPr>
          <p:cNvSpPr txBox="1">
            <a:spLocks/>
          </p:cNvSpPr>
          <p:nvPr/>
        </p:nvSpPr>
        <p:spPr>
          <a:xfrm>
            <a:off x="6096000" y="1517321"/>
            <a:ext cx="3390994" cy="953163"/>
          </a:xfrm>
          <a:prstGeom prst="rect">
            <a:avLst/>
          </a:prstGeom>
        </p:spPr>
        <p:txBody>
          <a:bodyPr vert="horz" lIns="91440" tIns="45720" rIns="91440" bIns="45720" numCol="2"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zh-CN" altLang="en-US" sz="2400" b="1" dirty="0">
                <a:solidFill>
                  <a:sysClr val="windowText" lastClr="000000"/>
                </a:solidFill>
              </a:rPr>
              <a:t>选型</a:t>
            </a:r>
            <a:endParaRPr lang="en-US" altLang="zh-CN" sz="2400" b="1" dirty="0">
              <a:solidFill>
                <a:sysClr val="windowText" lastClr="000000"/>
              </a:solidFill>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Tree>
    <p:extLst>
      <p:ext uri="{BB962C8B-B14F-4D97-AF65-F5344CB8AC3E}">
        <p14:creationId xmlns:p14="http://schemas.microsoft.com/office/powerpoint/2010/main" val="2653573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BBC8308C-B4E8-48B5-9117-492DE8B11547}"/>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文本框 2">
            <a:extLst>
              <a:ext uri="{FF2B5EF4-FFF2-40B4-BE49-F238E27FC236}">
                <a16:creationId xmlns:a16="http://schemas.microsoft.com/office/drawing/2014/main" id="{416343F7-F7F9-4A23-B140-BD18F99D09A5}"/>
              </a:ext>
            </a:extLst>
          </p:cNvPr>
          <p:cNvSpPr txBox="1">
            <a:spLocks noChangeArrowheads="1"/>
          </p:cNvSpPr>
          <p:nvPr/>
        </p:nvSpPr>
        <p:spPr bwMode="auto">
          <a:xfrm>
            <a:off x="1179017" y="1014773"/>
            <a:ext cx="10007678" cy="369332"/>
          </a:xfrm>
          <a:prstGeom prst="rect">
            <a:avLst/>
          </a:prstGeom>
          <a:noFill/>
        </p:spPr>
        <p:txBody>
          <a:bodyPr wrap="square">
            <a:spAutoFit/>
          </a:bodyPr>
          <a:lstStyle>
            <a:defPPr>
              <a:defRPr lang="zh-CN"/>
            </a:defPPr>
            <a:lvl1pPr marL="342900" indent="-342900">
              <a:buFont typeface="Arial" panose="020B0604020202020204" pitchFamily="34" charset="0"/>
              <a:buChar char="•"/>
              <a:defRPr b="1">
                <a:latin typeface="Times New Roman" panose="02020603050405020304" pitchFamily="18" charset="0"/>
                <a:ea typeface="微软雅黑 Light" panose="020B0502040204020203" pitchFamily="34" charset="-122"/>
                <a:cs typeface="Times New Roman" panose="02020603050405020304" pitchFamily="18" charset="0"/>
              </a:defRPr>
            </a:lvl1pPr>
          </a:lstStyle>
          <a:p>
            <a:r>
              <a:rPr lang="en-US" altLang="zh-CN" dirty="0"/>
              <a:t>CSNS-II</a:t>
            </a:r>
            <a:r>
              <a:rPr lang="zh-CN" altLang="en-US" dirty="0"/>
              <a:t>加速器低温系统液氮储罐已完成合同签订和设计评审，正在进行外筒体的加工</a:t>
            </a:r>
            <a:endParaRPr lang="en-US" altLang="zh-CN" dirty="0"/>
          </a:p>
        </p:txBody>
      </p:sp>
      <p:pic>
        <p:nvPicPr>
          <p:cNvPr id="9" name="图片 8">
            <a:extLst>
              <a:ext uri="{FF2B5EF4-FFF2-40B4-BE49-F238E27FC236}">
                <a16:creationId xmlns:a16="http://schemas.microsoft.com/office/drawing/2014/main" id="{723EF7C5-03E3-423B-B6D9-BEAFF20A8DEE}"/>
              </a:ext>
            </a:extLst>
          </p:cNvPr>
          <p:cNvPicPr>
            <a:picLocks noChangeAspect="1"/>
          </p:cNvPicPr>
          <p:nvPr/>
        </p:nvPicPr>
        <p:blipFill>
          <a:blip r:embed="rId2"/>
          <a:stretch>
            <a:fillRect/>
          </a:stretch>
        </p:blipFill>
        <p:spPr>
          <a:xfrm>
            <a:off x="0" y="1656357"/>
            <a:ext cx="5557500" cy="4680000"/>
          </a:xfrm>
          <a:prstGeom prst="rect">
            <a:avLst/>
          </a:prstGeom>
        </p:spPr>
      </p:pic>
      <p:sp>
        <p:nvSpPr>
          <p:cNvPr id="6" name="矩形 5">
            <a:extLst>
              <a:ext uri="{FF2B5EF4-FFF2-40B4-BE49-F238E27FC236}">
                <a16:creationId xmlns:a16="http://schemas.microsoft.com/office/drawing/2014/main" id="{76444977-B679-4181-BA23-F165C9248F84}"/>
              </a:ext>
            </a:extLst>
          </p:cNvPr>
          <p:cNvSpPr/>
          <p:nvPr/>
        </p:nvSpPr>
        <p:spPr>
          <a:xfrm>
            <a:off x="2107517" y="125262"/>
            <a:ext cx="6270627"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加速器低温系统储罐系统</a:t>
            </a:r>
          </a:p>
        </p:txBody>
      </p:sp>
      <p:pic>
        <p:nvPicPr>
          <p:cNvPr id="7" name="图片 6">
            <a:extLst>
              <a:ext uri="{FF2B5EF4-FFF2-40B4-BE49-F238E27FC236}">
                <a16:creationId xmlns:a16="http://schemas.microsoft.com/office/drawing/2014/main" id="{1DA44931-B448-4296-963D-2A9F9803F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5062" y="2458143"/>
            <a:ext cx="3231057" cy="3231057"/>
          </a:xfrm>
          <a:prstGeom prst="rect">
            <a:avLst/>
          </a:prstGeom>
        </p:spPr>
      </p:pic>
      <p:pic>
        <p:nvPicPr>
          <p:cNvPr id="8" name="图片 7">
            <a:extLst>
              <a:ext uri="{FF2B5EF4-FFF2-40B4-BE49-F238E27FC236}">
                <a16:creationId xmlns:a16="http://schemas.microsoft.com/office/drawing/2014/main" id="{1B10A787-B63F-4251-9327-077E43D0B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391" y="2458143"/>
            <a:ext cx="3231057" cy="3231057"/>
          </a:xfrm>
          <a:prstGeom prst="rect">
            <a:avLst/>
          </a:prstGeom>
        </p:spPr>
      </p:pic>
    </p:spTree>
    <p:extLst>
      <p:ext uri="{BB962C8B-B14F-4D97-AF65-F5344CB8AC3E}">
        <p14:creationId xmlns:p14="http://schemas.microsoft.com/office/powerpoint/2010/main" val="1156148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68628E-A19E-43DF-84C5-FF066959326C}"/>
              </a:ext>
            </a:extLst>
          </p:cNvPr>
          <p:cNvSpPr/>
          <p:nvPr/>
        </p:nvSpPr>
        <p:spPr>
          <a:xfrm>
            <a:off x="2107517" y="125262"/>
            <a:ext cx="6270627"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加速器低温系统储罐系统</a:t>
            </a:r>
          </a:p>
        </p:txBody>
      </p:sp>
      <p:sp>
        <p:nvSpPr>
          <p:cNvPr id="5" name="内容占位符 4">
            <a:extLst>
              <a:ext uri="{FF2B5EF4-FFF2-40B4-BE49-F238E27FC236}">
                <a16:creationId xmlns:a16="http://schemas.microsoft.com/office/drawing/2014/main" id="{A581532D-57FC-494F-890A-F3EB766BBD7A}"/>
              </a:ext>
            </a:extLst>
          </p:cNvPr>
          <p:cNvSpPr txBox="1">
            <a:spLocks/>
          </p:cNvSpPr>
          <p:nvPr/>
        </p:nvSpPr>
        <p:spPr>
          <a:xfrm>
            <a:off x="472480" y="1031562"/>
            <a:ext cx="11247040" cy="1067772"/>
          </a:xfrm>
          <a:prstGeom prst="rect">
            <a:avLst/>
          </a:prstGeom>
        </p:spPr>
        <p:txBody>
          <a:bodyPr vert="horz" lIns="91440" tIns="45720" rIns="91440" bIns="45720" numCol="2"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常温储罐</a:t>
            </a:r>
            <a:endPar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a:p>
            <a:pPr>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设计需求</a:t>
            </a:r>
            <a:endParaRPr lang="en-US" altLang="zh-CN" sz="2400" b="1" dirty="0">
              <a:solidFill>
                <a:sysClr val="windowText" lastClr="000000"/>
              </a:solidFill>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8" name="内容占位符 4">
            <a:extLst>
              <a:ext uri="{FF2B5EF4-FFF2-40B4-BE49-F238E27FC236}">
                <a16:creationId xmlns:a16="http://schemas.microsoft.com/office/drawing/2014/main" id="{99026DEE-CC1F-45CD-AF3D-447FB17FE917}"/>
              </a:ext>
            </a:extLst>
          </p:cNvPr>
          <p:cNvSpPr txBox="1">
            <a:spLocks/>
          </p:cNvSpPr>
          <p:nvPr/>
        </p:nvSpPr>
        <p:spPr>
          <a:xfrm>
            <a:off x="472480" y="2228362"/>
            <a:ext cx="4623051" cy="450437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氦气储罐：</a:t>
            </a:r>
          </a:p>
          <a:p>
            <a:pPr lvl="1" indent="-342900">
              <a:lnSpc>
                <a:spcPct val="110000"/>
              </a:lnSpc>
              <a:spcBef>
                <a:spcPts val="0"/>
              </a:spcBef>
              <a:spcAft>
                <a:spcPts val="1800"/>
              </a:spcAft>
              <a:buSzPct val="80000"/>
              <a:buFont typeface="Wingdings" pitchFamily="2" charset="2"/>
              <a:buChar char="Ø"/>
              <a:defRPr/>
            </a:pPr>
            <a:r>
              <a:rPr lang="en-US" altLang="zh-CN" sz="1600" dirty="0">
                <a:solidFill>
                  <a:prstClr val="black"/>
                </a:solidFill>
              </a:rPr>
              <a:t>2K</a:t>
            </a:r>
            <a:r>
              <a:rPr lang="zh-CN" altLang="en-US" sz="1600" dirty="0">
                <a:solidFill>
                  <a:prstClr val="black"/>
                </a:solidFill>
              </a:rPr>
              <a:t>氦制冷机的压缩机出口压力为</a:t>
            </a:r>
            <a:r>
              <a:rPr lang="en-US" altLang="zh-CN" sz="1600" dirty="0">
                <a:solidFill>
                  <a:srgbClr val="3333FF"/>
                </a:solidFill>
              </a:rPr>
              <a:t>14 bar</a:t>
            </a:r>
            <a:r>
              <a:rPr lang="zh-CN" altLang="en-US" sz="1600" dirty="0">
                <a:solidFill>
                  <a:prstClr val="black"/>
                </a:solidFill>
              </a:rPr>
              <a:t>。</a:t>
            </a:r>
          </a:p>
          <a:p>
            <a:pPr lvl="1" indent="-342900">
              <a:lnSpc>
                <a:spcPct val="110000"/>
              </a:lnSpc>
              <a:spcBef>
                <a:spcPts val="0"/>
              </a:spcBef>
              <a:spcAft>
                <a:spcPts val="1800"/>
              </a:spcAft>
              <a:buSzPct val="80000"/>
              <a:buFont typeface="Wingdings" pitchFamily="2" charset="2"/>
              <a:buChar char="Ø"/>
              <a:defRPr/>
            </a:pPr>
            <a:r>
              <a:rPr lang="zh-CN" altLang="en-US" sz="1600" dirty="0">
                <a:solidFill>
                  <a:prstClr val="black"/>
                </a:solidFill>
              </a:rPr>
              <a:t>低温设备中的氦气总量约为</a:t>
            </a:r>
            <a:r>
              <a:rPr lang="en-US" altLang="zh-CN" sz="1600" dirty="0">
                <a:solidFill>
                  <a:srgbClr val="3333FF"/>
                </a:solidFill>
              </a:rPr>
              <a:t>710 kg</a:t>
            </a:r>
            <a:r>
              <a:rPr lang="zh-CN" altLang="en-US" sz="1600" dirty="0">
                <a:solidFill>
                  <a:prstClr val="black"/>
                </a:solidFill>
              </a:rPr>
              <a:t>：低温模组、固定液氦杜瓦、制冷机、多通道管线。</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不纯氦气储罐</a:t>
            </a:r>
          </a:p>
          <a:p>
            <a:pPr lvl="1" indent="-342900">
              <a:lnSpc>
                <a:spcPct val="110000"/>
              </a:lnSpc>
              <a:spcBef>
                <a:spcPts val="0"/>
              </a:spcBef>
              <a:spcAft>
                <a:spcPts val="1800"/>
              </a:spcAft>
              <a:buSzPct val="80000"/>
              <a:buFont typeface="Wingdings" pitchFamily="2" charset="2"/>
              <a:buChar char="Ø"/>
              <a:defRPr/>
            </a:pPr>
            <a:r>
              <a:rPr lang="zh-CN" altLang="en-US" sz="1600" dirty="0">
                <a:solidFill>
                  <a:prstClr val="black"/>
                </a:solidFill>
              </a:rPr>
              <a:t>回收压缩机的工作出口约为</a:t>
            </a:r>
            <a:r>
              <a:rPr lang="en-US" altLang="zh-CN" sz="1600" dirty="0">
                <a:solidFill>
                  <a:srgbClr val="3333FF"/>
                </a:solidFill>
              </a:rPr>
              <a:t>30 bar</a:t>
            </a:r>
            <a:r>
              <a:rPr lang="zh-CN" altLang="en-US" sz="1600" dirty="0">
                <a:solidFill>
                  <a:prstClr val="black"/>
                </a:solidFill>
              </a:rPr>
              <a:t>。</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仪表空气储罐</a:t>
            </a:r>
          </a:p>
          <a:p>
            <a:pPr lvl="1" indent="-342900">
              <a:lnSpc>
                <a:spcPct val="110000"/>
              </a:lnSpc>
              <a:spcBef>
                <a:spcPts val="0"/>
              </a:spcBef>
              <a:spcAft>
                <a:spcPts val="1800"/>
              </a:spcAft>
              <a:buSzPct val="80000"/>
              <a:buFont typeface="Wingdings" pitchFamily="2" charset="2"/>
              <a:buChar char="Ø"/>
              <a:defRPr/>
            </a:pPr>
            <a:r>
              <a:rPr lang="zh-CN" altLang="en-US" sz="1600" dirty="0">
                <a:solidFill>
                  <a:prstClr val="black"/>
                </a:solidFill>
              </a:rPr>
              <a:t>有大量阀门（低温</a:t>
            </a:r>
            <a:r>
              <a:rPr lang="en-US" altLang="zh-CN" sz="1600" dirty="0">
                <a:solidFill>
                  <a:prstClr val="black"/>
                </a:solidFill>
              </a:rPr>
              <a:t>+</a:t>
            </a:r>
            <a:r>
              <a:rPr lang="zh-CN" altLang="en-US" sz="1600" dirty="0">
                <a:solidFill>
                  <a:prstClr val="black"/>
                </a:solidFill>
              </a:rPr>
              <a:t>常温）需要压缩空气驱动。</a:t>
            </a:r>
          </a:p>
          <a:p>
            <a:pPr lvl="1" indent="-342900">
              <a:lnSpc>
                <a:spcPct val="110000"/>
              </a:lnSpc>
              <a:spcBef>
                <a:spcPts val="0"/>
              </a:spcBef>
              <a:spcAft>
                <a:spcPts val="1800"/>
              </a:spcAft>
              <a:buSzPct val="80000"/>
              <a:buFont typeface="Wingdings" pitchFamily="2" charset="2"/>
              <a:buChar char="Ø"/>
              <a:defRPr/>
            </a:pPr>
            <a:r>
              <a:rPr lang="zh-CN" altLang="en-US" sz="1600" dirty="0">
                <a:solidFill>
                  <a:prstClr val="black"/>
                </a:solidFill>
              </a:rPr>
              <a:t>需要考虑空压缩机故障的可能性。</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endParaRPr lang="zh-CN" altLang="en-US" sz="2000" dirty="0">
              <a:solidFill>
                <a:prstClr val="black"/>
              </a:solidFill>
            </a:endParaRPr>
          </a:p>
        </p:txBody>
      </p:sp>
      <p:sp>
        <p:nvSpPr>
          <p:cNvPr id="9" name="内容占位符 4">
            <a:extLst>
              <a:ext uri="{FF2B5EF4-FFF2-40B4-BE49-F238E27FC236}">
                <a16:creationId xmlns:a16="http://schemas.microsoft.com/office/drawing/2014/main" id="{415134DD-2DCE-4580-9081-9E85522CCAC9}"/>
              </a:ext>
            </a:extLst>
          </p:cNvPr>
          <p:cNvSpPr txBox="1">
            <a:spLocks/>
          </p:cNvSpPr>
          <p:nvPr/>
        </p:nvSpPr>
        <p:spPr>
          <a:xfrm>
            <a:off x="6095999" y="2228362"/>
            <a:ext cx="4550611" cy="4434459"/>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800" dirty="0">
                <a:solidFill>
                  <a:prstClr val="black"/>
                </a:solidFill>
              </a:rPr>
              <a:t>氦气储罐的设计压力为</a:t>
            </a:r>
            <a:r>
              <a:rPr lang="en-US" altLang="zh-CN" sz="1800" dirty="0">
                <a:solidFill>
                  <a:srgbClr val="3333FF"/>
                </a:solidFill>
              </a:rPr>
              <a:t>1.6 MPa</a:t>
            </a:r>
            <a:r>
              <a:rPr lang="zh-CN" altLang="en-US" sz="1800" dirty="0">
                <a:solidFill>
                  <a:prstClr val="black"/>
                </a:solidFill>
              </a:rPr>
              <a:t>，最大工作压力为</a:t>
            </a:r>
            <a:r>
              <a:rPr lang="en-US" altLang="zh-CN" sz="1800" dirty="0">
                <a:solidFill>
                  <a:srgbClr val="3333FF"/>
                </a:solidFill>
              </a:rPr>
              <a:t>10 bar</a:t>
            </a:r>
            <a:r>
              <a:rPr lang="zh-CN" altLang="en-US" sz="1800" dirty="0">
                <a:solidFill>
                  <a:prstClr val="black"/>
                </a:solidFill>
              </a:rPr>
              <a:t>，单个容积</a:t>
            </a:r>
            <a:r>
              <a:rPr lang="en-US" altLang="zh-CN" sz="1800" dirty="0">
                <a:solidFill>
                  <a:prstClr val="black"/>
                </a:solidFill>
              </a:rPr>
              <a:t>100 m3</a:t>
            </a:r>
            <a:r>
              <a:rPr lang="zh-CN" altLang="en-US" sz="1800" dirty="0">
                <a:solidFill>
                  <a:prstClr val="black"/>
                </a:solidFill>
              </a:rPr>
              <a:t>，数量为</a:t>
            </a:r>
            <a:r>
              <a:rPr lang="en-US" altLang="zh-CN" sz="1800" dirty="0">
                <a:solidFill>
                  <a:prstClr val="black"/>
                </a:solidFill>
              </a:rPr>
              <a:t>8</a:t>
            </a:r>
            <a:r>
              <a:rPr lang="zh-CN" altLang="en-US" sz="1800" dirty="0">
                <a:solidFill>
                  <a:prstClr val="black"/>
                </a:solidFill>
              </a:rPr>
              <a:t>个，可以储存</a:t>
            </a:r>
            <a:r>
              <a:rPr lang="en-US" altLang="zh-CN" sz="1800" dirty="0">
                <a:solidFill>
                  <a:srgbClr val="3333FF"/>
                </a:solidFill>
              </a:rPr>
              <a:t>1200 kg</a:t>
            </a:r>
            <a:r>
              <a:rPr lang="zh-CN" altLang="en-US" sz="1800" dirty="0">
                <a:solidFill>
                  <a:prstClr val="black"/>
                </a:solidFill>
              </a:rPr>
              <a:t>的氦气（设计裕量为</a:t>
            </a:r>
            <a:r>
              <a:rPr lang="en-US" altLang="zh-CN" sz="1800" dirty="0">
                <a:solidFill>
                  <a:srgbClr val="3333FF"/>
                </a:solidFill>
              </a:rPr>
              <a:t>70%</a:t>
            </a:r>
            <a:r>
              <a:rPr lang="zh-CN" altLang="en-US" sz="1800" dirty="0">
                <a:solidFill>
                  <a:prstClr val="black"/>
                </a:solidFill>
              </a:rPr>
              <a:t>）。</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800" dirty="0">
                <a:solidFill>
                  <a:prstClr val="black"/>
                </a:solidFill>
              </a:rPr>
              <a:t>不纯氦气储罐的设计压力为</a:t>
            </a:r>
            <a:r>
              <a:rPr lang="en-US" altLang="zh-CN" sz="1800" dirty="0">
                <a:solidFill>
                  <a:srgbClr val="3333FF"/>
                </a:solidFill>
              </a:rPr>
              <a:t>3.2 MPa</a:t>
            </a:r>
            <a:r>
              <a:rPr lang="zh-CN" altLang="en-US" sz="1800" dirty="0">
                <a:solidFill>
                  <a:prstClr val="black"/>
                </a:solidFill>
              </a:rPr>
              <a:t>，单个容积</a:t>
            </a:r>
            <a:r>
              <a:rPr lang="en-US" altLang="zh-CN" sz="1800" dirty="0">
                <a:solidFill>
                  <a:prstClr val="black"/>
                </a:solidFill>
              </a:rPr>
              <a:t>75 m3</a:t>
            </a:r>
            <a:r>
              <a:rPr lang="zh-CN" altLang="en-US" sz="1800" dirty="0">
                <a:solidFill>
                  <a:prstClr val="black"/>
                </a:solidFill>
              </a:rPr>
              <a:t>，数量为</a:t>
            </a:r>
            <a:r>
              <a:rPr lang="en-US" altLang="zh-CN" sz="1800" dirty="0">
                <a:solidFill>
                  <a:prstClr val="black"/>
                </a:solidFill>
              </a:rPr>
              <a:t>2</a:t>
            </a:r>
            <a:r>
              <a:rPr lang="zh-CN" altLang="en-US" sz="1800" dirty="0">
                <a:solidFill>
                  <a:prstClr val="black"/>
                </a:solidFill>
              </a:rPr>
              <a:t>个，一个储存不纯氦气，另一个作为连接洁净氦气的缓冲罐。</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800" dirty="0">
                <a:solidFill>
                  <a:prstClr val="black"/>
                </a:solidFill>
              </a:rPr>
              <a:t>仪表空气储罐的设计压力为</a:t>
            </a:r>
            <a:r>
              <a:rPr lang="en-US" altLang="zh-CN" sz="1800" dirty="0">
                <a:solidFill>
                  <a:srgbClr val="3333FF"/>
                </a:solidFill>
              </a:rPr>
              <a:t>1.6 MPa</a:t>
            </a:r>
            <a:r>
              <a:rPr lang="zh-CN" altLang="en-US" sz="1800" dirty="0">
                <a:solidFill>
                  <a:prstClr val="black"/>
                </a:solidFill>
              </a:rPr>
              <a:t>，单个容积为</a:t>
            </a:r>
            <a:r>
              <a:rPr lang="en-US" altLang="zh-CN" sz="1800" dirty="0">
                <a:solidFill>
                  <a:prstClr val="black"/>
                </a:solidFill>
              </a:rPr>
              <a:t>20 m3</a:t>
            </a:r>
            <a:r>
              <a:rPr lang="zh-CN" altLang="en-US" sz="1800" dirty="0">
                <a:solidFill>
                  <a:prstClr val="black"/>
                </a:solidFill>
              </a:rPr>
              <a:t>，数量为</a:t>
            </a:r>
            <a:r>
              <a:rPr lang="en-US" altLang="zh-CN" sz="1800" dirty="0">
                <a:solidFill>
                  <a:prstClr val="black"/>
                </a:solidFill>
              </a:rPr>
              <a:t>1</a:t>
            </a:r>
            <a:r>
              <a:rPr lang="zh-CN" altLang="en-US" sz="1800" dirty="0">
                <a:solidFill>
                  <a:prstClr val="black"/>
                </a:solidFill>
              </a:rPr>
              <a:t>个。</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endParaRPr lang="zh-CN" altLang="en-US" sz="1800" dirty="0">
              <a:solidFill>
                <a:prstClr val="black"/>
              </a:solidFill>
            </a:endParaRPr>
          </a:p>
        </p:txBody>
      </p:sp>
      <p:sp>
        <p:nvSpPr>
          <p:cNvPr id="11" name="内容占位符 4">
            <a:extLst>
              <a:ext uri="{FF2B5EF4-FFF2-40B4-BE49-F238E27FC236}">
                <a16:creationId xmlns:a16="http://schemas.microsoft.com/office/drawing/2014/main" id="{F30900EC-ECD4-4CCE-BA7C-5A945C50A983}"/>
              </a:ext>
            </a:extLst>
          </p:cNvPr>
          <p:cNvSpPr txBox="1">
            <a:spLocks/>
          </p:cNvSpPr>
          <p:nvPr/>
        </p:nvSpPr>
        <p:spPr>
          <a:xfrm>
            <a:off x="6096000" y="1570795"/>
            <a:ext cx="3390994" cy="787394"/>
          </a:xfrm>
          <a:prstGeom prst="rect">
            <a:avLst/>
          </a:prstGeom>
        </p:spPr>
        <p:txBody>
          <a:bodyPr vert="horz" lIns="91440" tIns="45720" rIns="91440" bIns="45720" numCol="2"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zh-CN" altLang="en-US" sz="2400" b="1" dirty="0">
                <a:solidFill>
                  <a:sysClr val="windowText" lastClr="000000"/>
                </a:solidFill>
              </a:rPr>
              <a:t>选型</a:t>
            </a:r>
            <a:endParaRPr lang="en-US" altLang="zh-CN" sz="2400" b="1" dirty="0">
              <a:solidFill>
                <a:sysClr val="windowText" lastClr="000000"/>
              </a:solidFill>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Tree>
    <p:extLst>
      <p:ext uri="{BB962C8B-B14F-4D97-AF65-F5344CB8AC3E}">
        <p14:creationId xmlns:p14="http://schemas.microsoft.com/office/powerpoint/2010/main" val="2795073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BBC8308C-B4E8-48B5-9117-492DE8B11547}"/>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文本框 2">
            <a:extLst>
              <a:ext uri="{FF2B5EF4-FFF2-40B4-BE49-F238E27FC236}">
                <a16:creationId xmlns:a16="http://schemas.microsoft.com/office/drawing/2014/main" id="{416343F7-F7F9-4A23-B140-BD18F99D09A5}"/>
              </a:ext>
            </a:extLst>
          </p:cNvPr>
          <p:cNvSpPr txBox="1">
            <a:spLocks noChangeArrowheads="1"/>
          </p:cNvSpPr>
          <p:nvPr/>
        </p:nvSpPr>
        <p:spPr bwMode="auto">
          <a:xfrm>
            <a:off x="1179017" y="1014773"/>
            <a:ext cx="9462246" cy="369332"/>
          </a:xfrm>
          <a:prstGeom prst="rect">
            <a:avLst/>
          </a:prstGeom>
          <a:noFill/>
        </p:spPr>
        <p:txBody>
          <a:bodyPr wrap="square">
            <a:spAutoFit/>
          </a:bodyPr>
          <a:lstStyle>
            <a:defPPr>
              <a:defRPr lang="zh-CN"/>
            </a:defPPr>
            <a:lvl1pPr marL="342900" indent="-342900">
              <a:buFont typeface="Arial" panose="020B0604020202020204" pitchFamily="34" charset="0"/>
              <a:buChar char="•"/>
              <a:defRPr b="1">
                <a:latin typeface="Times New Roman" panose="02020603050405020304" pitchFamily="18" charset="0"/>
                <a:ea typeface="微软雅黑 Light" panose="020B0502040204020203" pitchFamily="34" charset="-122"/>
                <a:cs typeface="Times New Roman" panose="02020603050405020304" pitchFamily="18" charset="0"/>
              </a:defRPr>
            </a:lvl1pPr>
          </a:lstStyle>
          <a:p>
            <a:r>
              <a:rPr lang="en-US" altLang="zh-CN" dirty="0"/>
              <a:t>CSNS-II</a:t>
            </a:r>
            <a:r>
              <a:rPr lang="zh-CN" altLang="en-US" dirty="0"/>
              <a:t>加速器低温系统常温储罐已完成合同签订和设计评审，正在进行筒体的加工制造</a:t>
            </a:r>
            <a:endParaRPr lang="en-US" altLang="zh-CN" dirty="0"/>
          </a:p>
        </p:txBody>
      </p:sp>
      <p:pic>
        <p:nvPicPr>
          <p:cNvPr id="5" name="图片 4">
            <a:extLst>
              <a:ext uri="{FF2B5EF4-FFF2-40B4-BE49-F238E27FC236}">
                <a16:creationId xmlns:a16="http://schemas.microsoft.com/office/drawing/2014/main" id="{2B8CA4C2-5F6E-4945-907A-769CB2844D63}"/>
              </a:ext>
            </a:extLst>
          </p:cNvPr>
          <p:cNvPicPr>
            <a:picLocks noChangeAspect="1"/>
          </p:cNvPicPr>
          <p:nvPr/>
        </p:nvPicPr>
        <p:blipFill>
          <a:blip r:embed="rId3"/>
          <a:stretch>
            <a:fillRect/>
          </a:stretch>
        </p:blipFill>
        <p:spPr>
          <a:xfrm>
            <a:off x="236206" y="1578376"/>
            <a:ext cx="5165282" cy="4745676"/>
          </a:xfrm>
          <a:prstGeom prst="rect">
            <a:avLst/>
          </a:prstGeom>
        </p:spPr>
      </p:pic>
      <p:pic>
        <p:nvPicPr>
          <p:cNvPr id="7" name="图片 6">
            <a:extLst>
              <a:ext uri="{FF2B5EF4-FFF2-40B4-BE49-F238E27FC236}">
                <a16:creationId xmlns:a16="http://schemas.microsoft.com/office/drawing/2014/main" id="{9F0E92C2-51AC-403E-A24B-523152A7305A}"/>
              </a:ext>
            </a:extLst>
          </p:cNvPr>
          <p:cNvPicPr>
            <a:picLocks noChangeAspect="1"/>
          </p:cNvPicPr>
          <p:nvPr/>
        </p:nvPicPr>
        <p:blipFill>
          <a:blip r:embed="rId4"/>
          <a:stretch>
            <a:fillRect/>
          </a:stretch>
        </p:blipFill>
        <p:spPr>
          <a:xfrm>
            <a:off x="5529233" y="1578376"/>
            <a:ext cx="6333601" cy="4414328"/>
          </a:xfrm>
          <a:prstGeom prst="rect">
            <a:avLst/>
          </a:prstGeom>
        </p:spPr>
      </p:pic>
      <p:sp>
        <p:nvSpPr>
          <p:cNvPr id="6" name="矩形 5">
            <a:extLst>
              <a:ext uri="{FF2B5EF4-FFF2-40B4-BE49-F238E27FC236}">
                <a16:creationId xmlns:a16="http://schemas.microsoft.com/office/drawing/2014/main" id="{05E5A8B2-6D61-4FDA-BE9F-18317157ED0E}"/>
              </a:ext>
            </a:extLst>
          </p:cNvPr>
          <p:cNvSpPr/>
          <p:nvPr/>
        </p:nvSpPr>
        <p:spPr>
          <a:xfrm>
            <a:off x="2107517" y="125262"/>
            <a:ext cx="6270627"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加速器低温系统储罐系统</a:t>
            </a:r>
          </a:p>
        </p:txBody>
      </p:sp>
    </p:spTree>
    <p:extLst>
      <p:ext uri="{BB962C8B-B14F-4D97-AF65-F5344CB8AC3E}">
        <p14:creationId xmlns:p14="http://schemas.microsoft.com/office/powerpoint/2010/main" val="3235265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BEB694EE-8858-4B66-ABA1-09E556D26E29}"/>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矩形 2">
            <a:extLst>
              <a:ext uri="{FF2B5EF4-FFF2-40B4-BE49-F238E27FC236}">
                <a16:creationId xmlns:a16="http://schemas.microsoft.com/office/drawing/2014/main" id="{E6E1F2C6-1D88-4147-9163-5D6092352C2B}"/>
              </a:ext>
            </a:extLst>
          </p:cNvPr>
          <p:cNvSpPr/>
          <p:nvPr/>
        </p:nvSpPr>
        <p:spPr>
          <a:xfrm>
            <a:off x="2107517" y="125262"/>
            <a:ext cx="6270627"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加速器低温系统控制系统</a:t>
            </a:r>
          </a:p>
        </p:txBody>
      </p:sp>
      <p:sp>
        <p:nvSpPr>
          <p:cNvPr id="4" name="内容占位符 4">
            <a:extLst>
              <a:ext uri="{FF2B5EF4-FFF2-40B4-BE49-F238E27FC236}">
                <a16:creationId xmlns:a16="http://schemas.microsoft.com/office/drawing/2014/main" id="{D99E0044-D174-40F3-BE42-C7112BADF90B}"/>
              </a:ext>
            </a:extLst>
          </p:cNvPr>
          <p:cNvSpPr txBox="1">
            <a:spLocks/>
          </p:cNvSpPr>
          <p:nvPr/>
        </p:nvSpPr>
        <p:spPr>
          <a:xfrm>
            <a:off x="472480" y="1031562"/>
            <a:ext cx="11376620" cy="1067772"/>
          </a:xfrm>
          <a:prstGeom prst="rect">
            <a:avLst/>
          </a:prstGeom>
        </p:spPr>
        <p:txBody>
          <a:bodyPr vert="horz" lIns="91440" tIns="45720" rIns="91440" bIns="45720" numCol="1"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effectLst/>
                <a:uLnTx/>
                <a:uFillTx/>
                <a:latin typeface="Arial" panose="020B0604020202020204" pitchFamily="34" charset="0"/>
                <a:ea typeface="微软雅黑" pitchFamily="34" charset="-122"/>
                <a:cs typeface="+mn-cs"/>
              </a:rPr>
              <a:t>界面设计</a:t>
            </a:r>
            <a:r>
              <a:rPr kumimoji="0" lang="en-US" altLang="zh-CN" sz="2400" b="1" i="0" u="none" strike="noStrike" kern="1200" cap="none" spc="0" normalizeH="0" baseline="0" noProof="0" dirty="0">
                <a:ln>
                  <a:noFill/>
                </a:ln>
                <a:effectLst/>
                <a:uLnTx/>
                <a:uFillTx/>
                <a:latin typeface="Arial" panose="020B0604020202020204" pitchFamily="34" charset="0"/>
                <a:ea typeface="微软雅黑" pitchFamily="34" charset="-122"/>
                <a:cs typeface="+mn-cs"/>
              </a:rPr>
              <a:t>——</a:t>
            </a:r>
            <a:r>
              <a:rPr kumimoji="0" lang="zh-CN" altLang="en-US" sz="2400" b="1" i="0" u="none" strike="noStrike" kern="1200" cap="none" spc="0" normalizeH="0" baseline="0" noProof="0" dirty="0">
                <a:ln>
                  <a:noFill/>
                </a:ln>
                <a:effectLst/>
                <a:uLnTx/>
                <a:uFillTx/>
                <a:latin typeface="Arial" panose="020B0604020202020204" pitchFamily="34" charset="0"/>
                <a:ea typeface="微软雅黑" pitchFamily="34" charset="-122"/>
                <a:cs typeface="+mn-cs"/>
              </a:rPr>
              <a:t>椭球腔和双</a:t>
            </a:r>
            <a:r>
              <a:rPr kumimoji="0" lang="en-US" altLang="zh-CN" sz="2400" b="1" i="0" u="none" strike="noStrike" kern="1200" cap="none" spc="0" normalizeH="0" baseline="0" noProof="0" dirty="0">
                <a:ln>
                  <a:noFill/>
                </a:ln>
                <a:effectLst/>
                <a:uLnTx/>
                <a:uFillTx/>
                <a:latin typeface="Arial" panose="020B0604020202020204" pitchFamily="34" charset="0"/>
                <a:ea typeface="微软雅黑" pitchFamily="34" charset="-122"/>
                <a:cs typeface="+mn-cs"/>
              </a:rPr>
              <a:t>spoke</a:t>
            </a:r>
            <a:r>
              <a:rPr kumimoji="0" lang="zh-CN" altLang="en-US" sz="2400" b="1" i="0" u="none" strike="noStrike" kern="1200" cap="none" spc="0" normalizeH="0" baseline="0" noProof="0" dirty="0">
                <a:ln>
                  <a:noFill/>
                </a:ln>
                <a:effectLst/>
                <a:uLnTx/>
                <a:uFillTx/>
                <a:latin typeface="Arial" panose="020B0604020202020204" pitchFamily="34" charset="0"/>
                <a:ea typeface="微软雅黑" pitchFamily="34" charset="-122"/>
                <a:cs typeface="+mn-cs"/>
              </a:rPr>
              <a:t>腔及末端阀箱</a:t>
            </a:r>
          </a:p>
          <a:p>
            <a:pPr>
              <a:defRPr/>
            </a:pPr>
            <a:endParaRPr lang="en-US" altLang="zh-CN" sz="2400" b="1" dirty="0">
              <a:solidFill>
                <a:sysClr val="windowText" lastClr="000000"/>
              </a:solidFill>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5" name="图片 4">
            <a:extLst>
              <a:ext uri="{FF2B5EF4-FFF2-40B4-BE49-F238E27FC236}">
                <a16:creationId xmlns:a16="http://schemas.microsoft.com/office/drawing/2014/main" id="{09CE30E0-45BB-480A-80C9-71EB555F6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399" y="4152164"/>
            <a:ext cx="4408715" cy="2479148"/>
          </a:xfrm>
          <a:prstGeom prst="rect">
            <a:avLst/>
          </a:prstGeom>
        </p:spPr>
      </p:pic>
      <p:pic>
        <p:nvPicPr>
          <p:cNvPr id="6" name="图片 5">
            <a:extLst>
              <a:ext uri="{FF2B5EF4-FFF2-40B4-BE49-F238E27FC236}">
                <a16:creationId xmlns:a16="http://schemas.microsoft.com/office/drawing/2014/main" id="{EFF883E9-3FBA-457E-99EF-05720134E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152164"/>
            <a:ext cx="4408715" cy="2479148"/>
          </a:xfrm>
          <a:prstGeom prst="rect">
            <a:avLst/>
          </a:prstGeom>
        </p:spPr>
      </p:pic>
      <p:pic>
        <p:nvPicPr>
          <p:cNvPr id="7" name="图片 6">
            <a:extLst>
              <a:ext uri="{FF2B5EF4-FFF2-40B4-BE49-F238E27FC236}">
                <a16:creationId xmlns:a16="http://schemas.microsoft.com/office/drawing/2014/main" id="{E46142D0-09F3-40DE-9F7A-964B1955E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400" y="1593149"/>
            <a:ext cx="4408715" cy="2479148"/>
          </a:xfrm>
          <a:prstGeom prst="rect">
            <a:avLst/>
          </a:prstGeom>
        </p:spPr>
      </p:pic>
      <p:pic>
        <p:nvPicPr>
          <p:cNvPr id="8" name="图片 7">
            <a:extLst>
              <a:ext uri="{FF2B5EF4-FFF2-40B4-BE49-F238E27FC236}">
                <a16:creationId xmlns:a16="http://schemas.microsoft.com/office/drawing/2014/main" id="{BF64D4F4-793E-445E-B619-E69E67C090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593148"/>
            <a:ext cx="4408716" cy="2479149"/>
          </a:xfrm>
          <a:prstGeom prst="rect">
            <a:avLst/>
          </a:prstGeom>
        </p:spPr>
      </p:pic>
    </p:spTree>
    <p:extLst>
      <p:ext uri="{BB962C8B-B14F-4D97-AF65-F5344CB8AC3E}">
        <p14:creationId xmlns:p14="http://schemas.microsoft.com/office/powerpoint/2010/main" val="2440958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35D66300-B432-4B7B-877B-496DA84494AE}"/>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箭头: 右 2">
            <a:extLst>
              <a:ext uri="{FF2B5EF4-FFF2-40B4-BE49-F238E27FC236}">
                <a16:creationId xmlns:a16="http://schemas.microsoft.com/office/drawing/2014/main" id="{9DFF5F72-18B3-4A92-9745-AE085925A9B1}"/>
              </a:ext>
            </a:extLst>
          </p:cNvPr>
          <p:cNvSpPr/>
          <p:nvPr/>
        </p:nvSpPr>
        <p:spPr>
          <a:xfrm flipV="1">
            <a:off x="6499679" y="5791674"/>
            <a:ext cx="821088" cy="224722"/>
          </a:xfrm>
          <a:prstGeom prst="rightArrow">
            <a:avLst/>
          </a:prstGeom>
          <a:solidFill>
            <a:srgbClr val="92D050"/>
          </a:solidFill>
          <a:ln>
            <a:solidFill>
              <a:srgbClr val="92D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highlight>
                <a:srgbClr val="008080"/>
              </a:highlight>
            </a:endParaRPr>
          </a:p>
        </p:txBody>
      </p:sp>
      <p:graphicFrame>
        <p:nvGraphicFramePr>
          <p:cNvPr id="4" name="表格 3">
            <a:extLst>
              <a:ext uri="{FF2B5EF4-FFF2-40B4-BE49-F238E27FC236}">
                <a16:creationId xmlns:a16="http://schemas.microsoft.com/office/drawing/2014/main" id="{19ACC4BB-2981-4846-8884-1A702A7C753B}"/>
              </a:ext>
            </a:extLst>
          </p:cNvPr>
          <p:cNvGraphicFramePr>
            <a:graphicFrameLocks noGrp="1"/>
          </p:cNvGraphicFramePr>
          <p:nvPr>
            <p:extLst>
              <p:ext uri="{D42A27DB-BD31-4B8C-83A1-F6EECF244321}">
                <p14:modId xmlns:p14="http://schemas.microsoft.com/office/powerpoint/2010/main" val="504784606"/>
              </p:ext>
            </p:extLst>
          </p:nvPr>
        </p:nvGraphicFramePr>
        <p:xfrm>
          <a:off x="7437418" y="5368325"/>
          <a:ext cx="3435764" cy="1127669"/>
        </p:xfrm>
        <a:graphic>
          <a:graphicData uri="http://schemas.openxmlformats.org/drawingml/2006/table">
            <a:tbl>
              <a:tblPr/>
              <a:tblGrid>
                <a:gridCol w="1617486">
                  <a:extLst>
                    <a:ext uri="{9D8B030D-6E8A-4147-A177-3AD203B41FA5}">
                      <a16:colId xmlns:a16="http://schemas.microsoft.com/office/drawing/2014/main" val="3378533531"/>
                    </a:ext>
                  </a:extLst>
                </a:gridCol>
                <a:gridCol w="1818278">
                  <a:extLst>
                    <a:ext uri="{9D8B030D-6E8A-4147-A177-3AD203B41FA5}">
                      <a16:colId xmlns:a16="http://schemas.microsoft.com/office/drawing/2014/main" val="2629089404"/>
                    </a:ext>
                  </a:extLst>
                </a:gridCol>
              </a:tblGrid>
              <a:tr h="275246">
                <a:tc>
                  <a:txBody>
                    <a:bodyPr/>
                    <a:lstStyle/>
                    <a:p>
                      <a:pPr algn="ctr" fontAlgn="ctr"/>
                      <a:r>
                        <a:rPr lang="zh-CN" altLang="en-US" sz="12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电缆规格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电缆数量</a:t>
                      </a:r>
                      <a:r>
                        <a:rPr lang="en-US" altLang="zh-CN" sz="12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2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米</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3976459"/>
                  </a:ext>
                </a:extLst>
              </a:tr>
              <a:tr h="170005">
                <a:tc>
                  <a:txBody>
                    <a:bodyPr/>
                    <a:lstStyle/>
                    <a:p>
                      <a:pPr algn="ctr" fontAlgn="b"/>
                      <a:r>
                        <a:rPr lang="en-US" altLang="zh-CN" sz="105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4*2*0.34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altLang="zh-CN" sz="105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982152592"/>
                  </a:ext>
                </a:extLst>
              </a:tr>
              <a:tr h="170005">
                <a:tc>
                  <a:txBody>
                    <a:bodyPr/>
                    <a:lstStyle/>
                    <a:p>
                      <a:pPr algn="ctr" fontAlgn="b"/>
                      <a:r>
                        <a:rPr lang="en-US" altLang="zh-CN" sz="105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16*2*0.34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altLang="zh-CN" sz="105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746282278"/>
                  </a:ext>
                </a:extLst>
              </a:tr>
              <a:tr h="170005">
                <a:tc>
                  <a:txBody>
                    <a:bodyPr/>
                    <a:lstStyle/>
                    <a:p>
                      <a:pPr algn="ctr" fontAlgn="b"/>
                      <a:r>
                        <a:rPr lang="en-US" altLang="zh-CN" sz="105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16*2*0.5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altLang="zh-CN" sz="105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939424580"/>
                  </a:ext>
                </a:extLst>
              </a:tr>
              <a:tr h="170005">
                <a:tc>
                  <a:txBody>
                    <a:bodyPr/>
                    <a:lstStyle/>
                    <a:p>
                      <a:pPr algn="ctr" fontAlgn="b"/>
                      <a:r>
                        <a:rPr lang="en-US" altLang="zh-CN" sz="105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altLang="zh-CN" sz="105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35000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677175908"/>
                  </a:ext>
                </a:extLst>
              </a:tr>
              <a:tr h="149170">
                <a:tc gridSpan="2">
                  <a:txBody>
                    <a:bodyPr/>
                    <a:lstStyle/>
                    <a:p>
                      <a:pPr algn="ctr" fontAlgn="b"/>
                      <a:endParaRPr lang="zh-CN" altLang="en-US" sz="11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zh-CN" altLang="en-US"/>
                    </a:p>
                  </a:txBody>
                  <a:tcPr/>
                </a:tc>
                <a:extLst>
                  <a:ext uri="{0D108BD9-81ED-4DB2-BD59-A6C34878D82A}">
                    <a16:rowId xmlns:a16="http://schemas.microsoft.com/office/drawing/2014/main" val="3503757499"/>
                  </a:ext>
                </a:extLst>
              </a:tr>
            </a:tbl>
          </a:graphicData>
        </a:graphic>
      </p:graphicFrame>
      <p:graphicFrame>
        <p:nvGraphicFramePr>
          <p:cNvPr id="5" name="表格 4">
            <a:extLst>
              <a:ext uri="{FF2B5EF4-FFF2-40B4-BE49-F238E27FC236}">
                <a16:creationId xmlns:a16="http://schemas.microsoft.com/office/drawing/2014/main" id="{6920CFF7-63FF-44C6-9917-48E85BB39890}"/>
              </a:ext>
            </a:extLst>
          </p:cNvPr>
          <p:cNvGraphicFramePr>
            <a:graphicFrameLocks noGrp="1"/>
          </p:cNvGraphicFramePr>
          <p:nvPr>
            <p:extLst>
              <p:ext uri="{D42A27DB-BD31-4B8C-83A1-F6EECF244321}">
                <p14:modId xmlns:p14="http://schemas.microsoft.com/office/powerpoint/2010/main" val="3321029268"/>
              </p:ext>
            </p:extLst>
          </p:nvPr>
        </p:nvGraphicFramePr>
        <p:xfrm>
          <a:off x="1172722" y="4428239"/>
          <a:ext cx="5199181" cy="1676358"/>
        </p:xfrm>
        <a:graphic>
          <a:graphicData uri="http://schemas.openxmlformats.org/drawingml/2006/table">
            <a:tbl>
              <a:tblPr/>
              <a:tblGrid>
                <a:gridCol w="1157507">
                  <a:extLst>
                    <a:ext uri="{9D8B030D-6E8A-4147-A177-3AD203B41FA5}">
                      <a16:colId xmlns:a16="http://schemas.microsoft.com/office/drawing/2014/main" val="2230316604"/>
                    </a:ext>
                  </a:extLst>
                </a:gridCol>
                <a:gridCol w="1080120">
                  <a:extLst>
                    <a:ext uri="{9D8B030D-6E8A-4147-A177-3AD203B41FA5}">
                      <a16:colId xmlns:a16="http://schemas.microsoft.com/office/drawing/2014/main" val="1077995999"/>
                    </a:ext>
                  </a:extLst>
                </a:gridCol>
                <a:gridCol w="936104">
                  <a:extLst>
                    <a:ext uri="{9D8B030D-6E8A-4147-A177-3AD203B41FA5}">
                      <a16:colId xmlns:a16="http://schemas.microsoft.com/office/drawing/2014/main" val="1416475335"/>
                    </a:ext>
                  </a:extLst>
                </a:gridCol>
                <a:gridCol w="864096">
                  <a:extLst>
                    <a:ext uri="{9D8B030D-6E8A-4147-A177-3AD203B41FA5}">
                      <a16:colId xmlns:a16="http://schemas.microsoft.com/office/drawing/2014/main" val="1463865659"/>
                    </a:ext>
                  </a:extLst>
                </a:gridCol>
                <a:gridCol w="1161354">
                  <a:extLst>
                    <a:ext uri="{9D8B030D-6E8A-4147-A177-3AD203B41FA5}">
                      <a16:colId xmlns:a16="http://schemas.microsoft.com/office/drawing/2014/main" val="4050068818"/>
                    </a:ext>
                  </a:extLst>
                </a:gridCol>
              </a:tblGrid>
              <a:tr h="257128">
                <a:tc>
                  <a:txBody>
                    <a:bodyPr/>
                    <a:lstStyle/>
                    <a:p>
                      <a:pPr algn="ctr" fontAlgn="ctr"/>
                      <a:r>
                        <a:rPr lang="zh-CN" altLang="en-US" sz="10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单个</a:t>
                      </a:r>
                      <a:r>
                        <a:rPr lang="en-US" altLang="zh-CN" sz="10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648</a:t>
                      </a:r>
                      <a:r>
                        <a:rPr lang="zh-CN" altLang="en-US" sz="10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模组接口</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所选电缆型号</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模组数量</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长度</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总数</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320356"/>
                  </a:ext>
                </a:extLst>
              </a:tr>
              <a:tr h="138970">
                <a:tc rowSpan="3">
                  <a:txBody>
                    <a:bodyPr/>
                    <a:lstStyle/>
                    <a:p>
                      <a:pPr algn="ctr" fontAlgn="ctr"/>
                      <a:r>
                        <a:rPr lang="en-US"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feedthrough1</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4*2*0.34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8</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1440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2960008045"/>
                  </a:ext>
                </a:extLst>
              </a:tr>
              <a:tr h="138970">
                <a:tc vMerge="1">
                  <a:txBody>
                    <a:bodyPr/>
                    <a:lstStyle/>
                    <a:p>
                      <a:endParaRPr lang="zh-CN" altLang="en-US"/>
                    </a:p>
                  </a:txBody>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4*2*0.34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8</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1440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960820218"/>
                  </a:ext>
                </a:extLst>
              </a:tr>
              <a:tr h="138970">
                <a:tc vMerge="1">
                  <a:txBody>
                    <a:bodyPr/>
                    <a:lstStyle/>
                    <a:p>
                      <a:endParaRPr lang="zh-CN" altLang="en-US"/>
                    </a:p>
                  </a:txBody>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2*2*0.5</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2033399072"/>
                  </a:ext>
                </a:extLst>
              </a:tr>
              <a:tr h="138970">
                <a:tc>
                  <a:txBody>
                    <a:bodyPr/>
                    <a:lstStyle/>
                    <a:p>
                      <a:pPr algn="ctr" fontAlgn="ctr"/>
                      <a:r>
                        <a:rPr lang="en-US"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feedthrough2</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16*2*0.34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8</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1440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238538625"/>
                  </a:ext>
                </a:extLst>
              </a:tr>
              <a:tr h="138970">
                <a:tc>
                  <a:txBody>
                    <a:bodyPr/>
                    <a:lstStyle/>
                    <a:p>
                      <a:pPr algn="ctr" fontAlgn="ctr"/>
                      <a:r>
                        <a:rPr lang="en-US"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feedthrough3</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16*2*0.34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8</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1440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2873066188"/>
                  </a:ext>
                </a:extLst>
              </a:tr>
              <a:tr h="138970">
                <a:tc>
                  <a:txBody>
                    <a:bodyPr/>
                    <a:lstStyle/>
                    <a:p>
                      <a:pPr algn="ctr" fontAlgn="ctr"/>
                      <a:r>
                        <a:rPr lang="en-US"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feedthrough4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16*2*0.34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8</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1440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4225975243"/>
                  </a:ext>
                </a:extLst>
              </a:tr>
              <a:tr h="138970">
                <a:tc>
                  <a:txBody>
                    <a:bodyPr/>
                    <a:lstStyle/>
                    <a:p>
                      <a:pPr algn="ctr" fontAlgn="ctr"/>
                      <a:r>
                        <a:rPr lang="en-US"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feedthrough5</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16*2*0.34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8</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1440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879399654"/>
                  </a:ext>
                </a:extLst>
              </a:tr>
              <a:tr h="138970">
                <a:tc>
                  <a:txBody>
                    <a:bodyPr/>
                    <a:lstStyle/>
                    <a:p>
                      <a:pPr algn="ctr" fontAlgn="ctr"/>
                      <a:r>
                        <a:rPr lang="en-US"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feedthrough6</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16*2*0.34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8</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1440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2974724803"/>
                  </a:ext>
                </a:extLst>
              </a:tr>
              <a:tr h="138970">
                <a:tc>
                  <a:txBody>
                    <a:bodyPr/>
                    <a:lstStyle/>
                    <a:p>
                      <a:pPr algn="ctr" fontAlgn="ctr"/>
                      <a:r>
                        <a:rPr lang="en-US"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feedthrough7</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16*2*0.34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3565752527"/>
                  </a:ext>
                </a:extLst>
              </a:tr>
              <a:tr h="138970">
                <a:tc>
                  <a:txBody>
                    <a:bodyPr/>
                    <a:lstStyle/>
                    <a:p>
                      <a:pPr algn="ctr" fontAlgn="ctr"/>
                      <a:r>
                        <a:rPr lang="en-US"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feedthrough8</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16*2*0.5</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8</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Times New Roman" panose="02020603050405020304" pitchFamily="18" charset="0"/>
                          <a:ea typeface="华文细黑" panose="02010600040101010101" pitchFamily="2" charset="-122"/>
                          <a:cs typeface="Times New Roman" panose="02020603050405020304" pitchFamily="18" charset="0"/>
                        </a:rPr>
                        <a:t>1440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877661027"/>
                  </a:ext>
                </a:extLst>
              </a:tr>
            </a:tbl>
          </a:graphicData>
        </a:graphic>
      </p:graphicFrame>
      <p:graphicFrame>
        <p:nvGraphicFramePr>
          <p:cNvPr id="6" name="表格 5">
            <a:extLst>
              <a:ext uri="{FF2B5EF4-FFF2-40B4-BE49-F238E27FC236}">
                <a16:creationId xmlns:a16="http://schemas.microsoft.com/office/drawing/2014/main" id="{2A4D31E1-E422-4FF8-BFA7-DD3A5AECCC0E}"/>
              </a:ext>
            </a:extLst>
          </p:cNvPr>
          <p:cNvGraphicFramePr>
            <a:graphicFrameLocks noGrp="1"/>
          </p:cNvGraphicFramePr>
          <p:nvPr>
            <p:extLst>
              <p:ext uri="{D42A27DB-BD31-4B8C-83A1-F6EECF244321}">
                <p14:modId xmlns:p14="http://schemas.microsoft.com/office/powerpoint/2010/main" val="975400195"/>
              </p:ext>
            </p:extLst>
          </p:nvPr>
        </p:nvGraphicFramePr>
        <p:xfrm>
          <a:off x="1166146" y="6188915"/>
          <a:ext cx="5191152" cy="499870"/>
        </p:xfrm>
        <a:graphic>
          <a:graphicData uri="http://schemas.openxmlformats.org/drawingml/2006/table">
            <a:tbl>
              <a:tblPr/>
              <a:tblGrid>
                <a:gridCol w="1325144">
                  <a:extLst>
                    <a:ext uri="{9D8B030D-6E8A-4147-A177-3AD203B41FA5}">
                      <a16:colId xmlns:a16="http://schemas.microsoft.com/office/drawing/2014/main" val="3631555526"/>
                    </a:ext>
                  </a:extLst>
                </a:gridCol>
                <a:gridCol w="1056378">
                  <a:extLst>
                    <a:ext uri="{9D8B030D-6E8A-4147-A177-3AD203B41FA5}">
                      <a16:colId xmlns:a16="http://schemas.microsoft.com/office/drawing/2014/main" val="2625026046"/>
                    </a:ext>
                  </a:extLst>
                </a:gridCol>
                <a:gridCol w="793406">
                  <a:extLst>
                    <a:ext uri="{9D8B030D-6E8A-4147-A177-3AD203B41FA5}">
                      <a16:colId xmlns:a16="http://schemas.microsoft.com/office/drawing/2014/main" val="2819591882"/>
                    </a:ext>
                  </a:extLst>
                </a:gridCol>
                <a:gridCol w="864096">
                  <a:extLst>
                    <a:ext uri="{9D8B030D-6E8A-4147-A177-3AD203B41FA5}">
                      <a16:colId xmlns:a16="http://schemas.microsoft.com/office/drawing/2014/main" val="2113201131"/>
                    </a:ext>
                  </a:extLst>
                </a:gridCol>
                <a:gridCol w="1152128">
                  <a:extLst>
                    <a:ext uri="{9D8B030D-6E8A-4147-A177-3AD203B41FA5}">
                      <a16:colId xmlns:a16="http://schemas.microsoft.com/office/drawing/2014/main" val="3874846354"/>
                    </a:ext>
                  </a:extLst>
                </a:gridCol>
              </a:tblGrid>
              <a:tr h="216024">
                <a:tc>
                  <a:txBody>
                    <a:bodyPr/>
                    <a:lstStyle/>
                    <a:p>
                      <a:pPr algn="ctr" fontAlgn="ctr"/>
                      <a:r>
                        <a:rPr lang="zh-CN" altLang="en-US" sz="1000" b="1" i="0" u="none" strike="noStrike" dirty="0">
                          <a:solidFill>
                            <a:srgbClr val="000000"/>
                          </a:solidFill>
                          <a:effectLst/>
                          <a:latin typeface="宋体" panose="02010600030101010101" pitchFamily="2" charset="-122"/>
                          <a:ea typeface="宋体" panose="02010600030101010101" pitchFamily="2" charset="-122"/>
                        </a:rPr>
                        <a:t>配套阀箱</a:t>
                      </a:r>
                      <a:r>
                        <a:rPr lang="en-US" altLang="zh-CN" sz="1000" b="1" i="0" u="none" strike="noStrike" dirty="0">
                          <a:solidFill>
                            <a:srgbClr val="000000"/>
                          </a:solidFill>
                          <a:effectLst/>
                          <a:latin typeface="宋体" panose="02010600030101010101" pitchFamily="2" charset="-122"/>
                          <a:ea typeface="宋体" panose="02010600030101010101" pitchFamily="2" charset="-122"/>
                        </a:rPr>
                        <a:t>+</a:t>
                      </a:r>
                      <a:r>
                        <a:rPr lang="zh-CN" altLang="en-US" sz="1000" b="1" i="0" u="none" strike="noStrike" dirty="0">
                          <a:solidFill>
                            <a:srgbClr val="000000"/>
                          </a:solidFill>
                          <a:effectLst/>
                          <a:latin typeface="宋体" panose="02010600030101010101" pitchFamily="2" charset="-122"/>
                          <a:ea typeface="宋体" panose="02010600030101010101" pitchFamily="2" charset="-122"/>
                        </a:rPr>
                        <a:t>末端阀箱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dirty="0">
                          <a:solidFill>
                            <a:srgbClr val="000000"/>
                          </a:solidFill>
                          <a:effectLst/>
                          <a:latin typeface="宋体" panose="02010600030101010101" pitchFamily="2" charset="-122"/>
                          <a:ea typeface="宋体" panose="02010600030101010101" pitchFamily="2" charset="-122"/>
                        </a:rPr>
                        <a:t>所选电缆型号</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dirty="0">
                          <a:solidFill>
                            <a:srgbClr val="000000"/>
                          </a:solidFill>
                          <a:effectLst/>
                          <a:latin typeface="宋体" panose="02010600030101010101" pitchFamily="2" charset="-122"/>
                          <a:ea typeface="宋体" panose="02010600030101010101" pitchFamily="2" charset="-122"/>
                        </a:rPr>
                        <a:t>模组数量</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dirty="0">
                          <a:solidFill>
                            <a:srgbClr val="000000"/>
                          </a:solidFill>
                          <a:effectLst/>
                          <a:latin typeface="宋体" panose="02010600030101010101" pitchFamily="2" charset="-122"/>
                          <a:ea typeface="宋体" panose="02010600030101010101" pitchFamily="2" charset="-122"/>
                        </a:rPr>
                        <a:t>长度</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dirty="0">
                          <a:solidFill>
                            <a:srgbClr val="000000"/>
                          </a:solidFill>
                          <a:effectLst/>
                          <a:latin typeface="宋体" panose="02010600030101010101" pitchFamily="2" charset="-122"/>
                          <a:ea typeface="宋体" panose="02010600030101010101" pitchFamily="2" charset="-122"/>
                        </a:rPr>
                        <a:t>总数</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8784786"/>
                  </a:ext>
                </a:extLst>
              </a:tr>
              <a:tr h="0">
                <a:tc>
                  <a:txBody>
                    <a:bodyPr/>
                    <a:lstStyle/>
                    <a:p>
                      <a:pPr algn="ctr" fontAlgn="ctr"/>
                      <a:r>
                        <a:rPr lang="en-US" sz="900" b="0" i="0" u="none" strike="noStrike">
                          <a:solidFill>
                            <a:srgbClr val="000000"/>
                          </a:solidFill>
                          <a:effectLst/>
                          <a:latin typeface="华文细黑" panose="02010600040101010101" pitchFamily="2" charset="-122"/>
                          <a:ea typeface="华文细黑" panose="02010600040101010101" pitchFamily="2" charset="-122"/>
                        </a:rPr>
                        <a:t>feedthrough1</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华文细黑" panose="02010600040101010101" pitchFamily="2" charset="-122"/>
                          <a:ea typeface="华文细黑" panose="02010600040101010101" pitchFamily="2" charset="-122"/>
                        </a:rPr>
                        <a:t>16*2*0.34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华文细黑" panose="02010600040101010101" pitchFamily="2" charset="-122"/>
                          <a:ea typeface="华文细黑" panose="02010600040101010101" pitchFamily="2" charset="-122"/>
                        </a:rPr>
                        <a:t>20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华文细黑" panose="02010600040101010101" pitchFamily="2" charset="-122"/>
                          <a:ea typeface="华文细黑" panose="02010600040101010101" pitchFamily="2" charset="-122"/>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华文细黑" panose="02010600040101010101" pitchFamily="2" charset="-122"/>
                          <a:ea typeface="华文细黑" panose="02010600040101010101" pitchFamily="2" charset="-122"/>
                        </a:rPr>
                        <a:t>3600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643807204"/>
                  </a:ext>
                </a:extLst>
              </a:tr>
              <a:tr h="0">
                <a:tc>
                  <a:txBody>
                    <a:bodyPr/>
                    <a:lstStyle/>
                    <a:p>
                      <a:pPr algn="ctr" fontAlgn="ctr"/>
                      <a:r>
                        <a:rPr lang="en-US" altLang="zh-CN" sz="900" b="0" i="0" u="none" strike="noStrike" dirty="0">
                          <a:solidFill>
                            <a:srgbClr val="000000"/>
                          </a:solidFill>
                          <a:effectLst/>
                          <a:latin typeface="华文细黑" panose="02010600040101010101" pitchFamily="2" charset="-122"/>
                          <a:ea typeface="华文细黑" panose="02010600040101010101" pitchFamily="2" charset="-122"/>
                        </a:rPr>
                        <a:t>Feedthrough2</a:t>
                      </a:r>
                      <a:endParaRPr lang="en-US" sz="900" b="0" i="0" u="none" strike="noStrike" dirty="0">
                        <a:solidFill>
                          <a:srgbClr val="000000"/>
                        </a:solidFill>
                        <a:effectLst/>
                        <a:latin typeface="华文细黑" panose="02010600040101010101" pitchFamily="2" charset="-122"/>
                        <a:ea typeface="华文细黑" panose="02010600040101010101" pitchFamily="2" charset="-122"/>
                      </a:endParaRP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华文细黑" panose="02010600040101010101" pitchFamily="2" charset="-122"/>
                          <a:ea typeface="华文细黑" panose="02010600040101010101" pitchFamily="2" charset="-122"/>
                        </a:rPr>
                        <a:t>4*2*0.34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a:solidFill>
                            <a:srgbClr val="000000"/>
                          </a:solidFill>
                          <a:effectLst/>
                          <a:latin typeface="华文细黑" panose="02010600040101010101" pitchFamily="2" charset="-122"/>
                          <a:ea typeface="华文细黑" panose="02010600040101010101" pitchFamily="2" charset="-122"/>
                        </a:rPr>
                        <a:t>20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华文细黑" panose="02010600040101010101" pitchFamily="2" charset="-122"/>
                          <a:ea typeface="华文细黑" panose="02010600040101010101" pitchFamily="2" charset="-122"/>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900" b="0" i="0" u="none" strike="noStrike" dirty="0">
                          <a:solidFill>
                            <a:srgbClr val="000000"/>
                          </a:solidFill>
                          <a:effectLst/>
                          <a:latin typeface="华文细黑" panose="02010600040101010101" pitchFamily="2" charset="-122"/>
                          <a:ea typeface="华文细黑" panose="02010600040101010101" pitchFamily="2" charset="-122"/>
                        </a:rPr>
                        <a:t>3600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911467303"/>
                  </a:ext>
                </a:extLst>
              </a:tr>
            </a:tbl>
          </a:graphicData>
        </a:graphic>
      </p:graphicFrame>
      <p:graphicFrame>
        <p:nvGraphicFramePr>
          <p:cNvPr id="7" name="表格 6">
            <a:extLst>
              <a:ext uri="{FF2B5EF4-FFF2-40B4-BE49-F238E27FC236}">
                <a16:creationId xmlns:a16="http://schemas.microsoft.com/office/drawing/2014/main" id="{F15B38AA-0D74-4173-92DC-CBDF9607A883}"/>
              </a:ext>
            </a:extLst>
          </p:cNvPr>
          <p:cNvGraphicFramePr>
            <a:graphicFrameLocks noGrp="1"/>
          </p:cNvGraphicFramePr>
          <p:nvPr>
            <p:extLst>
              <p:ext uri="{D42A27DB-BD31-4B8C-83A1-F6EECF244321}">
                <p14:modId xmlns:p14="http://schemas.microsoft.com/office/powerpoint/2010/main" val="4158975674"/>
              </p:ext>
            </p:extLst>
          </p:nvPr>
        </p:nvGraphicFramePr>
        <p:xfrm>
          <a:off x="1172722" y="3107960"/>
          <a:ext cx="5199182" cy="1218569"/>
        </p:xfrm>
        <a:graphic>
          <a:graphicData uri="http://schemas.openxmlformats.org/drawingml/2006/table">
            <a:tbl>
              <a:tblPr/>
              <a:tblGrid>
                <a:gridCol w="1159730">
                  <a:extLst>
                    <a:ext uri="{9D8B030D-6E8A-4147-A177-3AD203B41FA5}">
                      <a16:colId xmlns:a16="http://schemas.microsoft.com/office/drawing/2014/main" val="182915974"/>
                    </a:ext>
                  </a:extLst>
                </a:gridCol>
                <a:gridCol w="1080120">
                  <a:extLst>
                    <a:ext uri="{9D8B030D-6E8A-4147-A177-3AD203B41FA5}">
                      <a16:colId xmlns:a16="http://schemas.microsoft.com/office/drawing/2014/main" val="1380284253"/>
                    </a:ext>
                  </a:extLst>
                </a:gridCol>
                <a:gridCol w="936104">
                  <a:extLst>
                    <a:ext uri="{9D8B030D-6E8A-4147-A177-3AD203B41FA5}">
                      <a16:colId xmlns:a16="http://schemas.microsoft.com/office/drawing/2014/main" val="1894758906"/>
                    </a:ext>
                  </a:extLst>
                </a:gridCol>
                <a:gridCol w="864096">
                  <a:extLst>
                    <a:ext uri="{9D8B030D-6E8A-4147-A177-3AD203B41FA5}">
                      <a16:colId xmlns:a16="http://schemas.microsoft.com/office/drawing/2014/main" val="69995265"/>
                    </a:ext>
                  </a:extLst>
                </a:gridCol>
                <a:gridCol w="1159132">
                  <a:extLst>
                    <a:ext uri="{9D8B030D-6E8A-4147-A177-3AD203B41FA5}">
                      <a16:colId xmlns:a16="http://schemas.microsoft.com/office/drawing/2014/main" val="1448888659"/>
                    </a:ext>
                  </a:extLst>
                </a:gridCol>
              </a:tblGrid>
              <a:tr h="205105">
                <a:tc>
                  <a:txBody>
                    <a:bodyPr/>
                    <a:lstStyle/>
                    <a:p>
                      <a:pPr algn="ctr" fontAlgn="ctr"/>
                      <a:r>
                        <a:rPr lang="zh-CN" altLang="en-US" sz="900" b="1" i="0" u="none" strike="noStrike" dirty="0">
                          <a:solidFill>
                            <a:srgbClr val="000000"/>
                          </a:solidFill>
                          <a:effectLst/>
                          <a:latin typeface="宋体" panose="02010600030101010101" pitchFamily="2" charset="-122"/>
                          <a:ea typeface="宋体" panose="02010600030101010101" pitchFamily="2" charset="-122"/>
                        </a:rPr>
                        <a:t>单个</a:t>
                      </a:r>
                      <a:r>
                        <a:rPr lang="en-US" altLang="zh-CN" sz="900" b="1" i="0" u="none" strike="noStrike" dirty="0">
                          <a:solidFill>
                            <a:srgbClr val="000000"/>
                          </a:solidFill>
                          <a:effectLst/>
                          <a:latin typeface="宋体" panose="02010600030101010101" pitchFamily="2" charset="-122"/>
                          <a:ea typeface="宋体" panose="02010600030101010101" pitchFamily="2" charset="-122"/>
                        </a:rPr>
                        <a:t>spoke</a:t>
                      </a:r>
                      <a:r>
                        <a:rPr lang="zh-CN" altLang="en-US" sz="900" b="1" i="0" u="none" strike="noStrike" dirty="0">
                          <a:solidFill>
                            <a:srgbClr val="000000"/>
                          </a:solidFill>
                          <a:effectLst/>
                          <a:latin typeface="宋体" panose="02010600030101010101" pitchFamily="2" charset="-122"/>
                          <a:ea typeface="宋体" panose="02010600030101010101" pitchFamily="2" charset="-122"/>
                        </a:rPr>
                        <a:t>模组接口</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900" b="1" i="0" u="none" strike="noStrike" dirty="0">
                          <a:solidFill>
                            <a:srgbClr val="000000"/>
                          </a:solidFill>
                          <a:effectLst/>
                          <a:latin typeface="宋体" panose="02010600030101010101" pitchFamily="2" charset="-122"/>
                          <a:ea typeface="宋体" panose="02010600030101010101" pitchFamily="2" charset="-122"/>
                        </a:rPr>
                        <a:t>所选电缆型号</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900" b="1" i="0" u="none" strike="noStrike">
                          <a:solidFill>
                            <a:srgbClr val="000000"/>
                          </a:solidFill>
                          <a:effectLst/>
                          <a:latin typeface="宋体" panose="02010600030101010101" pitchFamily="2" charset="-122"/>
                          <a:ea typeface="宋体" panose="02010600030101010101" pitchFamily="2" charset="-122"/>
                        </a:rPr>
                        <a:t>模组数量</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900" b="1" i="0" u="none" strike="noStrike">
                          <a:solidFill>
                            <a:srgbClr val="000000"/>
                          </a:solidFill>
                          <a:effectLst/>
                          <a:latin typeface="宋体" panose="02010600030101010101" pitchFamily="2" charset="-122"/>
                          <a:ea typeface="宋体" panose="02010600030101010101" pitchFamily="2" charset="-122"/>
                        </a:rPr>
                        <a:t>长度</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900" b="1" i="0" u="none" strike="noStrike">
                          <a:solidFill>
                            <a:srgbClr val="000000"/>
                          </a:solidFill>
                          <a:effectLst/>
                          <a:latin typeface="宋体" panose="02010600030101010101" pitchFamily="2" charset="-122"/>
                          <a:ea typeface="宋体" panose="02010600030101010101" pitchFamily="2" charset="-122"/>
                        </a:rPr>
                        <a:t>总数</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360404"/>
                  </a:ext>
                </a:extLst>
              </a:tr>
              <a:tr h="0">
                <a:tc rowSpan="3">
                  <a:txBody>
                    <a:bodyPr/>
                    <a:lstStyle/>
                    <a:p>
                      <a:pPr algn="ctr" fontAlgn="ctr"/>
                      <a:r>
                        <a:rPr lang="en-US" sz="800" b="0" i="0" u="none" strike="noStrike" dirty="0">
                          <a:solidFill>
                            <a:srgbClr val="000000"/>
                          </a:solidFill>
                          <a:effectLst/>
                          <a:latin typeface="华文细黑" panose="02010600040101010101" pitchFamily="2" charset="-122"/>
                          <a:ea typeface="华文细黑" panose="02010600040101010101" pitchFamily="2" charset="-122"/>
                        </a:rPr>
                        <a:t>feedthrough1</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4*2*0.34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006138369"/>
                  </a:ext>
                </a:extLst>
              </a:tr>
              <a:tr h="0">
                <a:tc vMerge="1">
                  <a:txBody>
                    <a:bodyPr/>
                    <a:lstStyle/>
                    <a:p>
                      <a:endParaRPr lang="zh-CN" altLang="en-US"/>
                    </a:p>
                  </a:txBody>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4*2*0.34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3379497215"/>
                  </a:ext>
                </a:extLst>
              </a:tr>
              <a:tr h="0">
                <a:tc vMerge="1">
                  <a:txBody>
                    <a:bodyPr/>
                    <a:lstStyle/>
                    <a:p>
                      <a:endParaRPr lang="zh-CN" altLang="en-US"/>
                    </a:p>
                  </a:txBody>
                  <a:tcPr/>
                </a:tc>
                <a:tc>
                  <a:txBody>
                    <a:bodyPr/>
                    <a:lstStyle/>
                    <a:p>
                      <a:pPr algn="ctr" fontAlgn="ctr"/>
                      <a:r>
                        <a:rPr lang="en-US" altLang="zh-CN" sz="800" b="0" i="0" u="none" strike="noStrike" dirty="0">
                          <a:solidFill>
                            <a:srgbClr val="000000"/>
                          </a:solidFill>
                          <a:effectLst/>
                          <a:latin typeface="华文细黑" panose="02010600040101010101" pitchFamily="2" charset="-122"/>
                          <a:ea typeface="华文细黑" panose="02010600040101010101" pitchFamily="2" charset="-122"/>
                        </a:rPr>
                        <a:t>2*2*0.5</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dirty="0">
                          <a:solidFill>
                            <a:srgbClr val="000000"/>
                          </a:solidFill>
                          <a:effectLst/>
                          <a:latin typeface="华文细黑" panose="02010600040101010101" pitchFamily="2" charset="-122"/>
                          <a:ea typeface="华文细黑" panose="02010600040101010101" pitchFamily="2" charset="-122"/>
                        </a:rPr>
                        <a:t>1</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dirty="0">
                          <a:solidFill>
                            <a:srgbClr val="000000"/>
                          </a:solidFill>
                          <a:effectLst/>
                          <a:latin typeface="华文细黑" panose="02010600040101010101" pitchFamily="2" charset="-122"/>
                          <a:ea typeface="华文细黑" panose="02010600040101010101" pitchFamily="2" charset="-122"/>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435936049"/>
                  </a:ext>
                </a:extLst>
              </a:tr>
              <a:tr h="0">
                <a:tc>
                  <a:txBody>
                    <a:bodyPr/>
                    <a:lstStyle/>
                    <a:p>
                      <a:pPr algn="ctr" fontAlgn="ctr"/>
                      <a:r>
                        <a:rPr lang="en-US" sz="800" b="0" i="0" u="none" strike="noStrike">
                          <a:solidFill>
                            <a:srgbClr val="000000"/>
                          </a:solidFill>
                          <a:effectLst/>
                          <a:latin typeface="华文细黑" panose="02010600040101010101" pitchFamily="2" charset="-122"/>
                          <a:ea typeface="华文细黑" panose="02010600040101010101" pitchFamily="2" charset="-122"/>
                        </a:rPr>
                        <a:t>feedthrough2</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dirty="0">
                          <a:solidFill>
                            <a:srgbClr val="000000"/>
                          </a:solidFill>
                          <a:effectLst/>
                          <a:latin typeface="华文细黑" panose="02010600040101010101" pitchFamily="2" charset="-122"/>
                          <a:ea typeface="华文细黑" panose="02010600040101010101" pitchFamily="2" charset="-122"/>
                        </a:rPr>
                        <a:t>16*2*0.34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785781429"/>
                  </a:ext>
                </a:extLst>
              </a:tr>
              <a:tr h="0">
                <a:tc>
                  <a:txBody>
                    <a:bodyPr/>
                    <a:lstStyle/>
                    <a:p>
                      <a:pPr algn="ctr" fontAlgn="ctr"/>
                      <a:r>
                        <a:rPr lang="en-US" sz="800" b="0" i="0" u="none" strike="noStrike">
                          <a:solidFill>
                            <a:srgbClr val="000000"/>
                          </a:solidFill>
                          <a:effectLst/>
                          <a:latin typeface="华文细黑" panose="02010600040101010101" pitchFamily="2" charset="-122"/>
                          <a:ea typeface="华文细黑" panose="02010600040101010101" pitchFamily="2" charset="-122"/>
                        </a:rPr>
                        <a:t>feedthrough3</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dirty="0">
                          <a:solidFill>
                            <a:srgbClr val="000000"/>
                          </a:solidFill>
                          <a:effectLst/>
                          <a:latin typeface="华文细黑" panose="02010600040101010101" pitchFamily="2" charset="-122"/>
                          <a:ea typeface="华文细黑" panose="02010600040101010101" pitchFamily="2" charset="-122"/>
                        </a:rPr>
                        <a:t>16*2*0.34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194895052"/>
                  </a:ext>
                </a:extLst>
              </a:tr>
              <a:tr h="0">
                <a:tc>
                  <a:txBody>
                    <a:bodyPr/>
                    <a:lstStyle/>
                    <a:p>
                      <a:pPr algn="ctr" fontAlgn="ctr"/>
                      <a:r>
                        <a:rPr lang="en-US" sz="800" b="0" i="0" u="none" strike="noStrike">
                          <a:solidFill>
                            <a:srgbClr val="000000"/>
                          </a:solidFill>
                          <a:effectLst/>
                          <a:latin typeface="华文细黑" panose="02010600040101010101" pitchFamily="2" charset="-122"/>
                          <a:ea typeface="华文细黑" panose="02010600040101010101" pitchFamily="2" charset="-122"/>
                        </a:rPr>
                        <a:t>feedthrough4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dirty="0">
                          <a:solidFill>
                            <a:srgbClr val="000000"/>
                          </a:solidFill>
                          <a:effectLst/>
                          <a:latin typeface="华文细黑" panose="02010600040101010101" pitchFamily="2" charset="-122"/>
                          <a:ea typeface="华文细黑" panose="02010600040101010101" pitchFamily="2" charset="-122"/>
                        </a:rPr>
                        <a:t>16*2*0.34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dirty="0">
                          <a:solidFill>
                            <a:srgbClr val="000000"/>
                          </a:solidFill>
                          <a:effectLst/>
                          <a:latin typeface="华文细黑" panose="02010600040101010101" pitchFamily="2" charset="-122"/>
                          <a:ea typeface="华文细黑" panose="02010600040101010101" pitchFamily="2" charset="-122"/>
                        </a:rPr>
                        <a:t>10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dirty="0">
                          <a:solidFill>
                            <a:srgbClr val="000000"/>
                          </a:solidFill>
                          <a:effectLst/>
                          <a:latin typeface="华文细黑" panose="02010600040101010101" pitchFamily="2" charset="-122"/>
                          <a:ea typeface="华文细黑" panose="02010600040101010101" pitchFamily="2" charset="-122"/>
                        </a:rPr>
                        <a:t>1800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894444518"/>
                  </a:ext>
                </a:extLst>
              </a:tr>
              <a:tr h="0">
                <a:tc>
                  <a:txBody>
                    <a:bodyPr/>
                    <a:lstStyle/>
                    <a:p>
                      <a:pPr algn="ctr" fontAlgn="ctr"/>
                      <a:r>
                        <a:rPr lang="en-US" sz="800" b="0" i="0" u="none" strike="noStrike">
                          <a:solidFill>
                            <a:srgbClr val="000000"/>
                          </a:solidFill>
                          <a:effectLst/>
                          <a:latin typeface="华文细黑" panose="02010600040101010101" pitchFamily="2" charset="-122"/>
                          <a:ea typeface="华文细黑" panose="02010600040101010101" pitchFamily="2" charset="-122"/>
                        </a:rPr>
                        <a:t>feedthrough5</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dirty="0">
                          <a:solidFill>
                            <a:srgbClr val="000000"/>
                          </a:solidFill>
                          <a:effectLst/>
                          <a:latin typeface="华文细黑" panose="02010600040101010101" pitchFamily="2" charset="-122"/>
                          <a:ea typeface="华文细黑" panose="02010600040101010101" pitchFamily="2" charset="-122"/>
                        </a:rPr>
                        <a:t>16*2*0.34</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736052593"/>
                  </a:ext>
                </a:extLst>
              </a:tr>
              <a:tr h="0">
                <a:tc>
                  <a:txBody>
                    <a:bodyPr/>
                    <a:lstStyle/>
                    <a:p>
                      <a:pPr algn="ctr" fontAlgn="ctr"/>
                      <a:r>
                        <a:rPr lang="en-US" sz="800" b="0" i="0" u="none" strike="noStrike" dirty="0">
                          <a:solidFill>
                            <a:srgbClr val="000000"/>
                          </a:solidFill>
                          <a:effectLst/>
                          <a:latin typeface="华文细黑" panose="02010600040101010101" pitchFamily="2" charset="-122"/>
                          <a:ea typeface="华文细黑" panose="02010600040101010101" pitchFamily="2" charset="-122"/>
                        </a:rPr>
                        <a:t>feedthrough6</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dirty="0">
                          <a:solidFill>
                            <a:srgbClr val="000000"/>
                          </a:solidFill>
                          <a:effectLst/>
                          <a:latin typeface="华文细黑" panose="02010600040101010101" pitchFamily="2" charset="-122"/>
                          <a:ea typeface="华文细黑" panose="02010600040101010101" pitchFamily="2" charset="-122"/>
                        </a:rPr>
                        <a:t>16*2*0.5</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a:solidFill>
                            <a:srgbClr val="000000"/>
                          </a:solidFill>
                          <a:effectLst/>
                          <a:latin typeface="华文细黑" panose="02010600040101010101" pitchFamily="2" charset="-122"/>
                          <a:ea typeface="华文细黑" panose="02010600040101010101" pitchFamily="2" charset="-122"/>
                        </a:rPr>
                        <a:t>180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altLang="zh-CN" sz="800" b="0" i="0" u="none" strike="noStrike" dirty="0">
                          <a:solidFill>
                            <a:srgbClr val="000000"/>
                          </a:solidFill>
                          <a:effectLst/>
                          <a:latin typeface="华文细黑" panose="02010600040101010101" pitchFamily="2" charset="-122"/>
                          <a:ea typeface="华文细黑" panose="02010600040101010101" pitchFamily="2" charset="-122"/>
                        </a:rPr>
                        <a:t>1800</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829319746"/>
                  </a:ext>
                </a:extLst>
              </a:tr>
            </a:tbl>
          </a:graphicData>
        </a:graphic>
      </p:graphicFrame>
      <p:graphicFrame>
        <p:nvGraphicFramePr>
          <p:cNvPr id="8" name="表格 7">
            <a:extLst>
              <a:ext uri="{FF2B5EF4-FFF2-40B4-BE49-F238E27FC236}">
                <a16:creationId xmlns:a16="http://schemas.microsoft.com/office/drawing/2014/main" id="{D11E1865-834E-4375-971E-33C67AD63482}"/>
              </a:ext>
            </a:extLst>
          </p:cNvPr>
          <p:cNvGraphicFramePr>
            <a:graphicFrameLocks noGrp="1"/>
          </p:cNvGraphicFramePr>
          <p:nvPr>
            <p:extLst>
              <p:ext uri="{D42A27DB-BD31-4B8C-83A1-F6EECF244321}">
                <p14:modId xmlns:p14="http://schemas.microsoft.com/office/powerpoint/2010/main" val="1786841141"/>
              </p:ext>
            </p:extLst>
          </p:nvPr>
        </p:nvGraphicFramePr>
        <p:xfrm>
          <a:off x="6868318" y="3628062"/>
          <a:ext cx="4320480" cy="726039"/>
        </p:xfrm>
        <a:graphic>
          <a:graphicData uri="http://schemas.openxmlformats.org/drawingml/2006/table">
            <a:tbl>
              <a:tblPr/>
              <a:tblGrid>
                <a:gridCol w="1152128">
                  <a:extLst>
                    <a:ext uri="{9D8B030D-6E8A-4147-A177-3AD203B41FA5}">
                      <a16:colId xmlns:a16="http://schemas.microsoft.com/office/drawing/2014/main" val="1379008211"/>
                    </a:ext>
                  </a:extLst>
                </a:gridCol>
                <a:gridCol w="648072">
                  <a:extLst>
                    <a:ext uri="{9D8B030D-6E8A-4147-A177-3AD203B41FA5}">
                      <a16:colId xmlns:a16="http://schemas.microsoft.com/office/drawing/2014/main" val="2607483018"/>
                    </a:ext>
                  </a:extLst>
                </a:gridCol>
                <a:gridCol w="1296144">
                  <a:extLst>
                    <a:ext uri="{9D8B030D-6E8A-4147-A177-3AD203B41FA5}">
                      <a16:colId xmlns:a16="http://schemas.microsoft.com/office/drawing/2014/main" val="3521521466"/>
                    </a:ext>
                  </a:extLst>
                </a:gridCol>
                <a:gridCol w="1224136">
                  <a:extLst>
                    <a:ext uri="{9D8B030D-6E8A-4147-A177-3AD203B41FA5}">
                      <a16:colId xmlns:a16="http://schemas.microsoft.com/office/drawing/2014/main" val="4110999174"/>
                    </a:ext>
                  </a:extLst>
                </a:gridCol>
              </a:tblGrid>
              <a:tr h="196449">
                <a:tc>
                  <a:txBody>
                    <a:bodyPr/>
                    <a:lstStyle/>
                    <a:p>
                      <a:pPr algn="ctr" fontAlgn="ctr"/>
                      <a:r>
                        <a:rPr lang="zh-CN" altLang="en-US" sz="1000" b="1" i="0" u="none" strike="noStrike" dirty="0">
                          <a:solidFill>
                            <a:srgbClr val="000000"/>
                          </a:solidFill>
                          <a:effectLst/>
                          <a:latin typeface="等线" panose="02010600030101010101" pitchFamily="2" charset="-122"/>
                          <a:ea typeface="等线" panose="02010600030101010101" pitchFamily="2" charset="-122"/>
                        </a:rPr>
                        <a:t>线缆规格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CN" altLang="en-US" sz="1000" b="1" i="0" u="none" strike="noStrike" dirty="0">
                          <a:solidFill>
                            <a:srgbClr val="000000"/>
                          </a:solidFill>
                          <a:effectLst/>
                          <a:latin typeface="等线" panose="02010600030101010101" pitchFamily="2" charset="-122"/>
                          <a:ea typeface="等线" panose="02010600030101010101" pitchFamily="2" charset="-122"/>
                        </a:rPr>
                        <a:t>长度（米）</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CN" altLang="en-US" sz="1000" b="1" i="0" u="none" strike="noStrike" dirty="0">
                          <a:solidFill>
                            <a:srgbClr val="000000"/>
                          </a:solidFill>
                          <a:effectLst/>
                          <a:latin typeface="等线" panose="02010600030101010101" pitchFamily="2" charset="-122"/>
                          <a:ea typeface="等线" panose="02010600030101010101" pitchFamily="2" charset="-122"/>
                        </a:rPr>
                        <a:t>信号类型</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CN" altLang="en-US" sz="1000" b="1" i="0" u="none" strike="noStrike" dirty="0">
                          <a:solidFill>
                            <a:srgbClr val="000000"/>
                          </a:solidFill>
                          <a:effectLst/>
                          <a:latin typeface="等线" panose="02010600030101010101" pitchFamily="2" charset="-122"/>
                          <a:ea typeface="等线" panose="02010600030101010101" pitchFamily="2" charset="-122"/>
                        </a:rPr>
                        <a:t>位置</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83323328"/>
                  </a:ext>
                </a:extLst>
              </a:tr>
              <a:tr h="176530">
                <a:tc>
                  <a:txBody>
                    <a:bodyPr/>
                    <a:lstStyle/>
                    <a:p>
                      <a:pPr algn="ctr" fontAlgn="ctr"/>
                      <a:r>
                        <a:rPr lang="en-US" sz="900" b="0" i="0" u="none" strike="noStrike" dirty="0">
                          <a:solidFill>
                            <a:srgbClr val="000000"/>
                          </a:solidFill>
                          <a:effectLst/>
                          <a:latin typeface="等线" panose="02010600030101010101" pitchFamily="2" charset="-122"/>
                          <a:ea typeface="等线" panose="02010600030101010101" pitchFamily="2" charset="-122"/>
                        </a:rPr>
                        <a:t>ZR-DJYJ(F)VRP 2*0.5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等线" panose="02010600030101010101" pitchFamily="2" charset="-122"/>
                          <a:ea typeface="等线" panose="02010600030101010101" pitchFamily="2" charset="-122"/>
                        </a:rPr>
                        <a:t>7200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模组压力传感器</a:t>
                      </a:r>
                      <a:r>
                        <a:rPr lang="en-US" altLang="zh-CN" sz="900" b="0" i="0" u="none" strike="noStrike">
                          <a:solidFill>
                            <a:srgbClr val="000000"/>
                          </a:solidFill>
                          <a:effectLst/>
                          <a:latin typeface="等线" panose="02010600030101010101" pitchFamily="2" charset="-122"/>
                          <a:ea typeface="等线" panose="02010600030101010101" pitchFamily="2" charset="-122"/>
                        </a:rPr>
                        <a:t>40</a:t>
                      </a:r>
                      <a:r>
                        <a:rPr lang="zh-CN" altLang="en-US" sz="900" b="0" i="0" u="none" strike="noStrike">
                          <a:solidFill>
                            <a:srgbClr val="000000"/>
                          </a:solidFill>
                          <a:effectLst/>
                          <a:latin typeface="等线" panose="02010600030101010101" pitchFamily="2" charset="-122"/>
                          <a:ea typeface="等线" panose="02010600030101010101" pitchFamily="2" charset="-122"/>
                        </a:rPr>
                        <a:t>个</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模组</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7715029"/>
                  </a:ext>
                </a:extLst>
              </a:tr>
              <a:tr h="176530">
                <a:tc>
                  <a:txBody>
                    <a:bodyPr/>
                    <a:lstStyle/>
                    <a:p>
                      <a:pPr algn="ctr" fontAlgn="ctr"/>
                      <a:r>
                        <a:rPr lang="en-US" sz="900" b="0" i="0" u="none" strike="noStrike" dirty="0">
                          <a:solidFill>
                            <a:srgbClr val="000000"/>
                          </a:solidFill>
                          <a:effectLst/>
                          <a:latin typeface="等线" panose="02010600030101010101" pitchFamily="2" charset="-122"/>
                          <a:ea typeface="等线" panose="02010600030101010101" pitchFamily="2" charset="-122"/>
                        </a:rPr>
                        <a:t>ZR-DJYJ(F)VRP 2*0.5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等线" panose="02010600030101010101" pitchFamily="2" charset="-122"/>
                          <a:ea typeface="等线" panose="02010600030101010101" pitchFamily="2" charset="-122"/>
                        </a:rPr>
                        <a:t>18000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dirty="0">
                          <a:solidFill>
                            <a:srgbClr val="000000"/>
                          </a:solidFill>
                          <a:effectLst/>
                          <a:latin typeface="等线" panose="02010600030101010101" pitchFamily="2" charset="-122"/>
                          <a:ea typeface="等线" panose="02010600030101010101" pitchFamily="2" charset="-122"/>
                        </a:rPr>
                        <a:t>配套阀箱阀门</a:t>
                      </a:r>
                      <a:r>
                        <a:rPr lang="en-US" altLang="zh-CN" sz="900" b="0" i="0" u="none" strike="noStrike" dirty="0">
                          <a:solidFill>
                            <a:srgbClr val="000000"/>
                          </a:solidFill>
                          <a:effectLst/>
                          <a:latin typeface="等线" panose="02010600030101010101" pitchFamily="2" charset="-122"/>
                          <a:ea typeface="等线" panose="02010600030101010101" pitchFamily="2" charset="-122"/>
                        </a:rPr>
                        <a:t>100</a:t>
                      </a:r>
                      <a:r>
                        <a:rPr lang="zh-CN" altLang="en-US" sz="900" b="0" i="0" u="none" strike="noStrike" dirty="0">
                          <a:solidFill>
                            <a:srgbClr val="000000"/>
                          </a:solidFill>
                          <a:effectLst/>
                          <a:latin typeface="等线" panose="02010600030101010101" pitchFamily="2" charset="-122"/>
                          <a:ea typeface="等线" panose="02010600030101010101" pitchFamily="2" charset="-122"/>
                        </a:rPr>
                        <a:t>个</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模组</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67223852"/>
                  </a:ext>
                </a:extLst>
              </a:tr>
              <a:tr h="176530">
                <a:tc>
                  <a:txBody>
                    <a:bodyPr/>
                    <a:lstStyle/>
                    <a:p>
                      <a:pPr algn="ctr" fontAlgn="ctr"/>
                      <a:r>
                        <a:rPr lang="en-US" sz="900" b="0" i="0" u="none" strike="noStrike">
                          <a:solidFill>
                            <a:srgbClr val="000000"/>
                          </a:solidFill>
                          <a:effectLst/>
                          <a:latin typeface="等线" panose="02010600030101010101" pitchFamily="2" charset="-122"/>
                          <a:ea typeface="等线" panose="02010600030101010101" pitchFamily="2" charset="-122"/>
                        </a:rPr>
                        <a:t>ZR-DJYJ(F)VRP 2*0.5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等线" panose="02010600030101010101" pitchFamily="2" charset="-122"/>
                          <a:ea typeface="等线" panose="02010600030101010101" pitchFamily="2" charset="-122"/>
                        </a:rPr>
                        <a:t>6200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dirty="0">
                          <a:solidFill>
                            <a:srgbClr val="000000"/>
                          </a:solidFill>
                          <a:effectLst/>
                          <a:latin typeface="等线" panose="02010600030101010101" pitchFamily="2" charset="-122"/>
                          <a:ea typeface="等线" panose="02010600030101010101" pitchFamily="2" charset="-122"/>
                        </a:rPr>
                        <a:t>罐区及分配阀箱</a:t>
                      </a:r>
                      <a:r>
                        <a:rPr lang="en-US" altLang="zh-CN" sz="900" b="0" i="0" u="none" strike="noStrike" dirty="0">
                          <a:solidFill>
                            <a:srgbClr val="000000"/>
                          </a:solidFill>
                          <a:effectLst/>
                          <a:latin typeface="等线" panose="02010600030101010101" pitchFamily="2" charset="-122"/>
                          <a:ea typeface="等线" panose="02010600030101010101" pitchFamily="2" charset="-122"/>
                        </a:rPr>
                        <a:t>62</a:t>
                      </a:r>
                      <a:r>
                        <a:rPr lang="zh-CN" altLang="en-US" sz="900" b="0" i="0" u="none" strike="noStrike" dirty="0">
                          <a:solidFill>
                            <a:srgbClr val="000000"/>
                          </a:solidFill>
                          <a:effectLst/>
                          <a:latin typeface="等线" panose="02010600030101010101" pitchFamily="2" charset="-122"/>
                          <a:ea typeface="等线" panose="02010600030101010101" pitchFamily="2" charset="-122"/>
                        </a:rPr>
                        <a:t>个</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dirty="0">
                          <a:solidFill>
                            <a:srgbClr val="000000"/>
                          </a:solidFill>
                          <a:effectLst/>
                          <a:latin typeface="等线" panose="02010600030101010101" pitchFamily="2" charset="-122"/>
                          <a:ea typeface="等线" panose="02010600030101010101" pitchFamily="2" charset="-122"/>
                        </a:rPr>
                        <a:t>罐区及高频大厅</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77500754"/>
                  </a:ext>
                </a:extLst>
              </a:tr>
            </a:tbl>
          </a:graphicData>
        </a:graphic>
      </p:graphicFrame>
      <p:sp>
        <p:nvSpPr>
          <p:cNvPr id="15" name="内容占位符 4">
            <a:extLst>
              <a:ext uri="{FF2B5EF4-FFF2-40B4-BE49-F238E27FC236}">
                <a16:creationId xmlns:a16="http://schemas.microsoft.com/office/drawing/2014/main" id="{6C70FB20-F36C-414F-BC71-1E566BDFF1FD}"/>
              </a:ext>
            </a:extLst>
          </p:cNvPr>
          <p:cNvSpPr txBox="1">
            <a:spLocks/>
          </p:cNvSpPr>
          <p:nvPr/>
        </p:nvSpPr>
        <p:spPr>
          <a:xfrm>
            <a:off x="472480" y="1031562"/>
            <a:ext cx="11376620" cy="1067772"/>
          </a:xfrm>
          <a:prstGeom prst="rect">
            <a:avLst/>
          </a:prstGeom>
        </p:spPr>
        <p:txBody>
          <a:bodyPr vert="horz" lIns="91440" tIns="45720" rIns="91440" bIns="45720" numCol="1"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电缆招标</a:t>
            </a:r>
            <a:endParaRPr lang="en-US" altLang="zh-CN" sz="2400" b="1" dirty="0">
              <a:solidFill>
                <a:sysClr val="windowText" lastClr="000000"/>
              </a:solidFill>
            </a:endParaRPr>
          </a:p>
        </p:txBody>
      </p:sp>
      <p:sp>
        <p:nvSpPr>
          <p:cNvPr id="16" name="矩形 15">
            <a:extLst>
              <a:ext uri="{FF2B5EF4-FFF2-40B4-BE49-F238E27FC236}">
                <a16:creationId xmlns:a16="http://schemas.microsoft.com/office/drawing/2014/main" id="{899F1761-F089-44A2-878D-0548B0509F00}"/>
              </a:ext>
            </a:extLst>
          </p:cNvPr>
          <p:cNvSpPr/>
          <p:nvPr/>
        </p:nvSpPr>
        <p:spPr>
          <a:xfrm>
            <a:off x="2107517" y="125262"/>
            <a:ext cx="6270627"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加速器低温系统控制系统</a:t>
            </a:r>
          </a:p>
        </p:txBody>
      </p:sp>
      <p:sp>
        <p:nvSpPr>
          <p:cNvPr id="17" name="文本框 16">
            <a:extLst>
              <a:ext uri="{FF2B5EF4-FFF2-40B4-BE49-F238E27FC236}">
                <a16:creationId xmlns:a16="http://schemas.microsoft.com/office/drawing/2014/main" id="{6E765718-FFFE-4CA7-BE83-FE99511C9AE0}"/>
              </a:ext>
            </a:extLst>
          </p:cNvPr>
          <p:cNvSpPr txBox="1"/>
          <p:nvPr/>
        </p:nvSpPr>
        <p:spPr>
          <a:xfrm>
            <a:off x="411605" y="1547618"/>
            <a:ext cx="11250861" cy="1400383"/>
          </a:xfrm>
          <a:prstGeom prst="rect">
            <a:avLst/>
          </a:prstGeom>
          <a:noFill/>
        </p:spPr>
        <p:txBody>
          <a:bodyPr wrap="square">
            <a:spAutoFit/>
          </a:bodyPr>
          <a:lstStyle/>
          <a:p>
            <a:pPr>
              <a:lnSpc>
                <a:spcPts val="2400"/>
              </a:lnSpc>
              <a:spcAft>
                <a:spcPts val="600"/>
              </a:spcAft>
            </a:pPr>
            <a:r>
              <a:rPr lang="zh-CN" altLang="en-US" sz="1600" b="1" dirty="0">
                <a:latin typeface="Times New Roman" panose="02020603050405020304" pitchFamily="18" charset="0"/>
                <a:cs typeface="Times New Roman" panose="02020603050405020304" pitchFamily="18" charset="0"/>
              </a:rPr>
              <a:t>数量估算原则</a:t>
            </a:r>
            <a:r>
              <a:rPr lang="en-US" altLang="zh-CN" sz="1600" b="1" dirty="0">
                <a:latin typeface="Times New Roman" panose="02020603050405020304" pitchFamily="18" charset="0"/>
                <a:cs typeface="Times New Roman" panose="02020603050405020304" pitchFamily="18" charset="0"/>
              </a:rPr>
              <a:t>——</a:t>
            </a:r>
          </a:p>
          <a:p>
            <a:pPr marL="342900" indent="-342900">
              <a:lnSpc>
                <a:spcPts val="2400"/>
              </a:lnSpc>
              <a:spcAft>
                <a:spcPts val="0"/>
              </a:spcAft>
              <a:buFont typeface="Wingdings" panose="05000000000000000000" pitchFamily="2" charset="2"/>
              <a:buChar char="l"/>
            </a:pPr>
            <a:r>
              <a:rPr lang="zh-CN" altLang="en-US" sz="1600" dirty="0">
                <a:latin typeface="Times New Roman" panose="02020603050405020304" pitchFamily="18" charset="0"/>
                <a:cs typeface="Times New Roman" panose="02020603050405020304" pitchFamily="18" charset="0"/>
              </a:rPr>
              <a:t>模组到控制机柜单根电缆长度为</a:t>
            </a:r>
            <a:r>
              <a:rPr lang="en-US" altLang="zh-CN" sz="1600" dirty="0">
                <a:latin typeface="Times New Roman" panose="02020603050405020304" pitchFamily="18" charset="0"/>
                <a:cs typeface="Times New Roman" panose="02020603050405020304" pitchFamily="18" charset="0"/>
              </a:rPr>
              <a:t>180</a:t>
            </a:r>
            <a:r>
              <a:rPr lang="zh-CN" altLang="en-US" sz="1600" dirty="0">
                <a:latin typeface="Times New Roman" panose="02020603050405020304" pitchFamily="18" charset="0"/>
                <a:cs typeface="Times New Roman" panose="02020603050405020304" pitchFamily="18" charset="0"/>
              </a:rPr>
              <a:t>米，罐区到控制机柜单根电缆长度</a:t>
            </a:r>
            <a:r>
              <a:rPr lang="en-US" altLang="zh-CN" sz="1600" dirty="0">
                <a:latin typeface="Times New Roman" panose="02020603050405020304" pitchFamily="18" charset="0"/>
                <a:cs typeface="Times New Roman" panose="02020603050405020304" pitchFamily="18" charset="0"/>
              </a:rPr>
              <a:t>100</a:t>
            </a:r>
            <a:r>
              <a:rPr lang="zh-CN" altLang="en-US" sz="1600" dirty="0">
                <a:latin typeface="Times New Roman" panose="02020603050405020304" pitchFamily="18" charset="0"/>
                <a:cs typeface="Times New Roman" panose="02020603050405020304" pitchFamily="18" charset="0"/>
              </a:rPr>
              <a:t>米；</a:t>
            </a:r>
            <a:endParaRPr lang="en-US" altLang="zh-CN" sz="1600" dirty="0">
              <a:latin typeface="Times New Roman" panose="02020603050405020304" pitchFamily="18" charset="0"/>
              <a:cs typeface="Times New Roman" panose="02020603050405020304" pitchFamily="18" charset="0"/>
            </a:endParaRPr>
          </a:p>
          <a:p>
            <a:pPr marL="342900" indent="-342900">
              <a:lnSpc>
                <a:spcPts val="2400"/>
              </a:lnSpc>
              <a:spcAft>
                <a:spcPts val="0"/>
              </a:spcAft>
              <a:buFont typeface="Wingdings" panose="05000000000000000000" pitchFamily="2" charset="2"/>
              <a:buChar char="l"/>
            </a:pPr>
            <a:r>
              <a:rPr lang="zh-CN" altLang="en-US" sz="1600" dirty="0">
                <a:latin typeface="Times New Roman" panose="02020603050405020304" pitchFamily="18" charset="0"/>
                <a:cs typeface="Times New Roman" panose="02020603050405020304" pitchFamily="18" charset="0"/>
              </a:rPr>
              <a:t>同一</a:t>
            </a:r>
            <a:r>
              <a:rPr lang="en-US" altLang="zh-CN" sz="1600" dirty="0">
                <a:latin typeface="Times New Roman" panose="02020603050405020304" pitchFamily="18" charset="0"/>
                <a:cs typeface="Times New Roman" panose="02020603050405020304" pitchFamily="18" charset="0"/>
              </a:rPr>
              <a:t>feedthrough</a:t>
            </a:r>
            <a:r>
              <a:rPr lang="zh-CN" altLang="en-US" sz="1600" dirty="0">
                <a:latin typeface="Times New Roman" panose="02020603050405020304" pitchFamily="18" charset="0"/>
                <a:cs typeface="Times New Roman" panose="02020603050405020304" pitchFamily="18" charset="0"/>
              </a:rPr>
              <a:t>引出来的信号在同一机柜，采用</a:t>
            </a:r>
            <a:r>
              <a:rPr lang="en-US" altLang="zh-CN" sz="1600" dirty="0">
                <a:latin typeface="Times New Roman" panose="02020603050405020304" pitchFamily="18" charset="0"/>
                <a:cs typeface="Times New Roman" panose="02020603050405020304" pitchFamily="18" charset="0"/>
              </a:rPr>
              <a:t>32</a:t>
            </a:r>
            <a:r>
              <a:rPr lang="zh-CN" altLang="en-US" sz="1600" dirty="0">
                <a:latin typeface="Times New Roman" panose="02020603050405020304" pitchFamily="18" charset="0"/>
                <a:cs typeface="Times New Roman" panose="02020603050405020304" pitchFamily="18" charset="0"/>
              </a:rPr>
              <a:t>芯电缆（</a:t>
            </a:r>
            <a:r>
              <a:rPr lang="en-US" altLang="zh-CN" sz="1600" dirty="0" err="1">
                <a:latin typeface="Times New Roman" panose="02020603050405020304" pitchFamily="18" charset="0"/>
                <a:cs typeface="Times New Roman" panose="02020603050405020304" pitchFamily="18" charset="0"/>
              </a:rPr>
              <a:t>cernox</a:t>
            </a:r>
            <a:r>
              <a:rPr lang="zh-CN" altLang="en-US" sz="1600" dirty="0">
                <a:latin typeface="Times New Roman" panose="02020603050405020304" pitchFamily="18" charset="0"/>
                <a:cs typeface="Times New Roman" panose="02020603050405020304" pitchFamily="18" charset="0"/>
              </a:rPr>
              <a:t>信号和</a:t>
            </a:r>
            <a:r>
              <a:rPr lang="en-US" altLang="zh-CN" sz="1600" dirty="0">
                <a:latin typeface="Times New Roman" panose="02020603050405020304" pitchFamily="18" charset="0"/>
                <a:cs typeface="Times New Roman" panose="02020603050405020304" pitchFamily="18" charset="0"/>
              </a:rPr>
              <a:t>PT100</a:t>
            </a:r>
            <a:r>
              <a:rPr lang="zh-CN" altLang="en-US" sz="1600" dirty="0">
                <a:latin typeface="Times New Roman" panose="02020603050405020304" pitchFamily="18" charset="0"/>
                <a:cs typeface="Times New Roman" panose="02020603050405020304" pitchFamily="18" charset="0"/>
              </a:rPr>
              <a:t>信号，加热器信号）；</a:t>
            </a:r>
            <a:endParaRPr lang="en-US" altLang="zh-CN" sz="1600" dirty="0">
              <a:latin typeface="Times New Roman" panose="02020603050405020304" pitchFamily="18" charset="0"/>
              <a:cs typeface="Times New Roman" panose="02020603050405020304" pitchFamily="18" charset="0"/>
            </a:endParaRPr>
          </a:p>
          <a:p>
            <a:pPr marL="342900" indent="-342900">
              <a:lnSpc>
                <a:spcPts val="2400"/>
              </a:lnSpc>
              <a:spcAft>
                <a:spcPts val="0"/>
              </a:spcAft>
              <a:buFont typeface="Wingdings" panose="05000000000000000000" pitchFamily="2" charset="2"/>
              <a:buChar char="l"/>
            </a:pPr>
            <a:r>
              <a:rPr lang="zh-CN" altLang="en-US" sz="1600" dirty="0">
                <a:latin typeface="Times New Roman" panose="02020603050405020304" pitchFamily="18" charset="0"/>
                <a:cs typeface="Times New Roman" panose="02020603050405020304" pitchFamily="18" charset="0"/>
              </a:rPr>
              <a:t>同一</a:t>
            </a:r>
            <a:r>
              <a:rPr lang="en-US" altLang="zh-CN" sz="1600" dirty="0">
                <a:latin typeface="Times New Roman" panose="02020603050405020304" pitchFamily="18" charset="0"/>
                <a:cs typeface="Times New Roman" panose="02020603050405020304" pitchFamily="18" charset="0"/>
              </a:rPr>
              <a:t>feedthrough</a:t>
            </a:r>
            <a:r>
              <a:rPr lang="zh-CN" altLang="en-US" sz="1600" dirty="0">
                <a:latin typeface="Times New Roman" panose="02020603050405020304" pitchFamily="18" charset="0"/>
                <a:cs typeface="Times New Roman" panose="02020603050405020304" pitchFamily="18" charset="0"/>
              </a:rPr>
              <a:t>引出来的信号不在同一控制机柜，按信号类型逐个选择电缆 （液位计信号</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温度信号、压力、阀门等）。</a:t>
            </a:r>
            <a:endParaRPr lang="en-US" altLang="zh-C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025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B0078968-1952-4409-9089-AD8BBB9E0ED2}"/>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矩形 2">
            <a:extLst>
              <a:ext uri="{FF2B5EF4-FFF2-40B4-BE49-F238E27FC236}">
                <a16:creationId xmlns:a16="http://schemas.microsoft.com/office/drawing/2014/main" id="{9FF59493-139C-42DD-B002-AE64BE43A8E8}"/>
              </a:ext>
            </a:extLst>
          </p:cNvPr>
          <p:cNvSpPr/>
          <p:nvPr/>
        </p:nvSpPr>
        <p:spPr>
          <a:xfrm>
            <a:off x="2107517" y="125262"/>
            <a:ext cx="5465279"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加速器低温系统集成</a:t>
            </a:r>
          </a:p>
        </p:txBody>
      </p:sp>
      <p:pic>
        <p:nvPicPr>
          <p:cNvPr id="5" name="图片 2">
            <a:extLst>
              <a:ext uri="{FF2B5EF4-FFF2-40B4-BE49-F238E27FC236}">
                <a16:creationId xmlns:a16="http://schemas.microsoft.com/office/drawing/2014/main" id="{8294B06F-F004-4BDA-9C37-2E364140C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38" y="1355170"/>
            <a:ext cx="10683241"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6035AA75-9DF4-4279-A185-5774C4EA28CA}"/>
              </a:ext>
            </a:extLst>
          </p:cNvPr>
          <p:cNvSpPr/>
          <p:nvPr/>
        </p:nvSpPr>
        <p:spPr>
          <a:xfrm>
            <a:off x="652195" y="1355169"/>
            <a:ext cx="3802022" cy="1382554"/>
          </a:xfrm>
          <a:prstGeom prst="rect">
            <a:avLst/>
          </a:prstGeom>
          <a:noFill/>
          <a:ln>
            <a:solidFill>
              <a:srgbClr val="C0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160"/>
          </a:p>
        </p:txBody>
      </p:sp>
      <p:graphicFrame>
        <p:nvGraphicFramePr>
          <p:cNvPr id="7" name="表格 6">
            <a:extLst>
              <a:ext uri="{FF2B5EF4-FFF2-40B4-BE49-F238E27FC236}">
                <a16:creationId xmlns:a16="http://schemas.microsoft.com/office/drawing/2014/main" id="{CC2410F2-3463-418B-9A01-4F20C090CDC5}"/>
              </a:ext>
            </a:extLst>
          </p:cNvPr>
          <p:cNvGraphicFramePr>
            <a:graphicFrameLocks noGrp="1"/>
          </p:cNvGraphicFramePr>
          <p:nvPr>
            <p:extLst>
              <p:ext uri="{D42A27DB-BD31-4B8C-83A1-F6EECF244321}">
                <p14:modId xmlns:p14="http://schemas.microsoft.com/office/powerpoint/2010/main" val="3929634882"/>
              </p:ext>
            </p:extLst>
          </p:nvPr>
        </p:nvGraphicFramePr>
        <p:xfrm>
          <a:off x="4508362" y="901399"/>
          <a:ext cx="4549140" cy="907542"/>
        </p:xfrm>
        <a:graphic>
          <a:graphicData uri="http://schemas.openxmlformats.org/drawingml/2006/table">
            <a:tbl>
              <a:tblPr>
                <a:tableStyleId>{5C22544A-7EE6-4342-B048-85BDC9FD1C3A}</a:tableStyleId>
              </a:tblPr>
              <a:tblGrid>
                <a:gridCol w="4549140">
                  <a:extLst>
                    <a:ext uri="{9D8B030D-6E8A-4147-A177-3AD203B41FA5}">
                      <a16:colId xmlns:a16="http://schemas.microsoft.com/office/drawing/2014/main" val="2208078065"/>
                    </a:ext>
                  </a:extLst>
                </a:gridCol>
              </a:tblGrid>
              <a:tr h="302514">
                <a:tc>
                  <a:txBody>
                    <a:bodyPr/>
                    <a:lstStyle/>
                    <a:p>
                      <a:pPr algn="l">
                        <a:lnSpc>
                          <a:spcPct val="150000"/>
                        </a:lnSpc>
                      </a:pPr>
                      <a:r>
                        <a:rPr lang="zh-CN" sz="1400" kern="100" dirty="0">
                          <a:effectLst/>
                          <a:latin typeface="微软雅黑" panose="020B0503020204020204" pitchFamily="34" charset="-122"/>
                          <a:ea typeface="微软雅黑" panose="020B0503020204020204" pitchFamily="34" charset="-122"/>
                        </a:rPr>
                        <a:t>储罐安装施工</a:t>
                      </a:r>
                      <a:endParaRPr lang="zh-CN" sz="1300" kern="100" dirty="0">
                        <a:effectLst/>
                        <a:latin typeface="微软雅黑" panose="020B0503020204020204" pitchFamily="34" charset="-122"/>
                        <a:ea typeface="微软雅黑" panose="020B0503020204020204" pitchFamily="34" charset="-122"/>
                      </a:endParaRPr>
                    </a:p>
                  </a:txBody>
                  <a:tcPr marL="82296" marR="82296" marT="0" marB="0" anchor="ctr">
                    <a:noFill/>
                  </a:tcPr>
                </a:tc>
                <a:extLst>
                  <a:ext uri="{0D108BD9-81ED-4DB2-BD59-A6C34878D82A}">
                    <a16:rowId xmlns:a16="http://schemas.microsoft.com/office/drawing/2014/main" val="1590220628"/>
                  </a:ext>
                </a:extLst>
              </a:tr>
              <a:tr h="302514">
                <a:tc>
                  <a:txBody>
                    <a:bodyPr/>
                    <a:lstStyle/>
                    <a:p>
                      <a:pPr algn="l">
                        <a:lnSpc>
                          <a:spcPct val="150000"/>
                        </a:lnSpc>
                      </a:pPr>
                      <a:r>
                        <a:rPr lang="zh-CN" sz="1400" kern="100" dirty="0">
                          <a:effectLst/>
                          <a:latin typeface="微软雅黑" panose="020B0503020204020204" pitchFamily="34" charset="-122"/>
                          <a:ea typeface="微软雅黑" panose="020B0503020204020204" pitchFamily="34" charset="-122"/>
                        </a:rPr>
                        <a:t>压力容器与压力管道安装、报备并取得使用登记证书</a:t>
                      </a:r>
                      <a:endParaRPr lang="zh-CN" sz="1300" kern="100" dirty="0">
                        <a:effectLst/>
                        <a:latin typeface="微软雅黑" panose="020B0503020204020204" pitchFamily="34" charset="-122"/>
                        <a:ea typeface="微软雅黑" panose="020B0503020204020204" pitchFamily="34" charset="-122"/>
                      </a:endParaRPr>
                    </a:p>
                  </a:txBody>
                  <a:tcPr marL="82296" marR="82296" marT="0" marB="0" anchor="ctr">
                    <a:noFill/>
                  </a:tcPr>
                </a:tc>
                <a:extLst>
                  <a:ext uri="{0D108BD9-81ED-4DB2-BD59-A6C34878D82A}">
                    <a16:rowId xmlns:a16="http://schemas.microsoft.com/office/drawing/2014/main" val="1652916909"/>
                  </a:ext>
                </a:extLst>
              </a:tr>
              <a:tr h="302514">
                <a:tc>
                  <a:txBody>
                    <a:bodyPr/>
                    <a:lstStyle/>
                    <a:p>
                      <a:pPr algn="l">
                        <a:lnSpc>
                          <a:spcPct val="150000"/>
                        </a:lnSpc>
                      </a:pPr>
                      <a:r>
                        <a:rPr lang="zh-CN" sz="1400" kern="100" dirty="0">
                          <a:effectLst/>
                          <a:latin typeface="微软雅黑" panose="020B0503020204020204" pitchFamily="34" charset="-122"/>
                          <a:ea typeface="微软雅黑" panose="020B0503020204020204" pitchFamily="34" charset="-122"/>
                        </a:rPr>
                        <a:t>储罐吹扫置换</a:t>
                      </a:r>
                      <a:endParaRPr lang="zh-CN" sz="1300" kern="100" dirty="0">
                        <a:effectLst/>
                        <a:latin typeface="微软雅黑" panose="020B0503020204020204" pitchFamily="34" charset="-122"/>
                        <a:ea typeface="微软雅黑" panose="020B0503020204020204" pitchFamily="34" charset="-122"/>
                      </a:endParaRPr>
                    </a:p>
                  </a:txBody>
                  <a:tcPr marL="82296" marR="82296" marT="0" marB="0" anchor="ctr">
                    <a:noFill/>
                  </a:tcPr>
                </a:tc>
                <a:extLst>
                  <a:ext uri="{0D108BD9-81ED-4DB2-BD59-A6C34878D82A}">
                    <a16:rowId xmlns:a16="http://schemas.microsoft.com/office/drawing/2014/main" val="933938531"/>
                  </a:ext>
                </a:extLst>
              </a:tr>
            </a:tbl>
          </a:graphicData>
        </a:graphic>
      </p:graphicFrame>
      <p:sp>
        <p:nvSpPr>
          <p:cNvPr id="8" name="矩形 7">
            <a:extLst>
              <a:ext uri="{FF2B5EF4-FFF2-40B4-BE49-F238E27FC236}">
                <a16:creationId xmlns:a16="http://schemas.microsoft.com/office/drawing/2014/main" id="{5098D248-6C33-4C52-9C6D-851955556532}"/>
              </a:ext>
            </a:extLst>
          </p:cNvPr>
          <p:cNvSpPr/>
          <p:nvPr/>
        </p:nvSpPr>
        <p:spPr>
          <a:xfrm>
            <a:off x="4108579" y="2928215"/>
            <a:ext cx="1867435" cy="526560"/>
          </a:xfrm>
          <a:prstGeom prst="rect">
            <a:avLst/>
          </a:prstGeom>
          <a:noFill/>
          <a:ln>
            <a:solidFill>
              <a:srgbClr val="C0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160"/>
          </a:p>
        </p:txBody>
      </p:sp>
      <p:sp>
        <p:nvSpPr>
          <p:cNvPr id="9" name="文本框 8">
            <a:extLst>
              <a:ext uri="{FF2B5EF4-FFF2-40B4-BE49-F238E27FC236}">
                <a16:creationId xmlns:a16="http://schemas.microsoft.com/office/drawing/2014/main" id="{1CAB273D-7E2A-401D-A760-98D21469F72C}"/>
              </a:ext>
            </a:extLst>
          </p:cNvPr>
          <p:cNvSpPr txBox="1"/>
          <p:nvPr/>
        </p:nvSpPr>
        <p:spPr bwMode="auto">
          <a:xfrm>
            <a:off x="1460362" y="3083653"/>
            <a:ext cx="6096000" cy="313932"/>
          </a:xfrm>
          <a:prstGeom prst="rect">
            <a:avLst/>
          </a:prstGeom>
          <a:noFill/>
          <a:ln w="9525">
            <a:noFill/>
            <a:miter lim="800000"/>
          </a:ln>
        </p:spPr>
        <p:txBody>
          <a:bodyPr wrap="square">
            <a:spAutoFit/>
          </a:bodyPr>
          <a:lstStyle/>
          <a:p>
            <a:r>
              <a:rPr lang="en-US" altLang="zh-CN" sz="1440" kern="100" dirty="0">
                <a:latin typeface="微软雅黑" panose="020B0503020204020204" pitchFamily="34" charset="-122"/>
                <a:ea typeface="微软雅黑" panose="020B0503020204020204" pitchFamily="34" charset="-122"/>
              </a:rPr>
              <a:t>80t</a:t>
            </a:r>
            <a:r>
              <a:rPr lang="zh-CN" altLang="zh-CN" sz="1440" kern="100" dirty="0">
                <a:latin typeface="微软雅黑" panose="020B0503020204020204" pitchFamily="34" charset="-122"/>
                <a:ea typeface="微软雅黑" panose="020B0503020204020204" pitchFamily="34" charset="-122"/>
                <a:cs typeface="Times New Roman" panose="02020603050405020304" pitchFamily="18" charset="0"/>
              </a:rPr>
              <a:t>制冷机冷箱转运与安装</a:t>
            </a:r>
            <a:endParaRPr lang="zh-CN" altLang="en-US" sz="1440" dirty="0">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F5D08240-880D-4B14-A0CD-D769D682B26E}"/>
              </a:ext>
            </a:extLst>
          </p:cNvPr>
          <p:cNvSpPr/>
          <p:nvPr/>
        </p:nvSpPr>
        <p:spPr>
          <a:xfrm>
            <a:off x="3762941" y="4080206"/>
            <a:ext cx="1867435" cy="526560"/>
          </a:xfrm>
          <a:prstGeom prst="rect">
            <a:avLst/>
          </a:prstGeom>
          <a:noFill/>
          <a:ln>
            <a:solidFill>
              <a:srgbClr val="C0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160"/>
          </a:p>
        </p:txBody>
      </p:sp>
      <p:sp>
        <p:nvSpPr>
          <p:cNvPr id="11" name="文本框 10">
            <a:extLst>
              <a:ext uri="{FF2B5EF4-FFF2-40B4-BE49-F238E27FC236}">
                <a16:creationId xmlns:a16="http://schemas.microsoft.com/office/drawing/2014/main" id="{88446243-6121-48E7-9775-2600C8F40E18}"/>
              </a:ext>
            </a:extLst>
          </p:cNvPr>
          <p:cNvSpPr txBox="1"/>
          <p:nvPr/>
        </p:nvSpPr>
        <p:spPr bwMode="auto">
          <a:xfrm>
            <a:off x="1861930" y="4177287"/>
            <a:ext cx="6096000" cy="313932"/>
          </a:xfrm>
          <a:prstGeom prst="rect">
            <a:avLst/>
          </a:prstGeom>
          <a:noFill/>
          <a:ln w="9525">
            <a:noFill/>
            <a:miter lim="800000"/>
          </a:ln>
        </p:spPr>
        <p:txBody>
          <a:bodyPr wrap="square">
            <a:spAutoFit/>
          </a:bodyPr>
          <a:lstStyle/>
          <a:p>
            <a:r>
              <a:rPr lang="zh-CN" altLang="en-US" sz="1440" kern="100" dirty="0">
                <a:latin typeface="微软雅黑" panose="020B0503020204020204" pitchFamily="34" charset="-122"/>
                <a:ea typeface="微软雅黑" panose="020B0503020204020204" pitchFamily="34" charset="-122"/>
              </a:rPr>
              <a:t>多通道低温管线安装</a:t>
            </a:r>
            <a:endParaRPr lang="zh-CN" altLang="en-US" sz="1440" dirty="0">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D851CC7A-67C5-4E17-8A09-DE181E64EA7C}"/>
              </a:ext>
            </a:extLst>
          </p:cNvPr>
          <p:cNvSpPr/>
          <p:nvPr/>
        </p:nvSpPr>
        <p:spPr>
          <a:xfrm>
            <a:off x="5860435" y="4267651"/>
            <a:ext cx="494794" cy="964546"/>
          </a:xfrm>
          <a:prstGeom prst="rect">
            <a:avLst/>
          </a:prstGeom>
          <a:noFill/>
          <a:ln>
            <a:solidFill>
              <a:srgbClr val="C0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160"/>
          </a:p>
        </p:txBody>
      </p:sp>
      <p:sp>
        <p:nvSpPr>
          <p:cNvPr id="13" name="文本框 12">
            <a:extLst>
              <a:ext uri="{FF2B5EF4-FFF2-40B4-BE49-F238E27FC236}">
                <a16:creationId xmlns:a16="http://schemas.microsoft.com/office/drawing/2014/main" id="{41356E56-B66E-41D9-B291-D1EB911D4983}"/>
              </a:ext>
            </a:extLst>
          </p:cNvPr>
          <p:cNvSpPr txBox="1"/>
          <p:nvPr/>
        </p:nvSpPr>
        <p:spPr bwMode="auto">
          <a:xfrm>
            <a:off x="6420834" y="4225827"/>
            <a:ext cx="6096000" cy="313932"/>
          </a:xfrm>
          <a:prstGeom prst="rect">
            <a:avLst/>
          </a:prstGeom>
          <a:noFill/>
          <a:ln w="9525">
            <a:noFill/>
            <a:miter lim="800000"/>
          </a:ln>
        </p:spPr>
        <p:txBody>
          <a:bodyPr wrap="square">
            <a:spAutoFit/>
          </a:bodyPr>
          <a:lstStyle/>
          <a:p>
            <a:r>
              <a:rPr lang="zh-CN" altLang="en-US" sz="1440" kern="100" dirty="0">
                <a:solidFill>
                  <a:schemeClr val="bg1"/>
                </a:solidFill>
                <a:latin typeface="微软雅黑" panose="020B0503020204020204" pitchFamily="34" charset="-122"/>
                <a:ea typeface="微软雅黑" panose="020B0503020204020204" pitchFamily="34" charset="-122"/>
              </a:rPr>
              <a:t>副隧道内低温管线安装</a:t>
            </a:r>
            <a:endParaRPr lang="zh-CN" altLang="en-US" sz="144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1352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4">
            <a:extLst>
              <a:ext uri="{FF2B5EF4-FFF2-40B4-BE49-F238E27FC236}">
                <a16:creationId xmlns:a16="http://schemas.microsoft.com/office/drawing/2014/main" id="{761F45D4-2ED7-4EAC-898A-9A0C2CDEDD56}"/>
              </a:ext>
            </a:extLst>
          </p:cNvPr>
          <p:cNvSpPr txBox="1">
            <a:spLocks/>
          </p:cNvSpPr>
          <p:nvPr/>
        </p:nvSpPr>
        <p:spPr>
          <a:xfrm>
            <a:off x="472480" y="1031562"/>
            <a:ext cx="11376620" cy="584775"/>
          </a:xfrm>
          <a:prstGeom prst="rect">
            <a:avLst/>
          </a:prstGeom>
        </p:spPr>
        <p:txBody>
          <a:bodyPr vert="horz" lIns="91440" tIns="45720" rIns="91440" bIns="45720" numCol="1" rtlCol="0">
            <a:normAutofit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低温系统集成项目进度安排</a:t>
            </a:r>
            <a:endParaRPr lang="en-US" altLang="zh-CN" sz="2400" b="1" dirty="0">
              <a:solidFill>
                <a:sysClr val="windowText" lastClr="000000"/>
              </a:solidFill>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2" name="页脚占位符 1">
            <a:extLst>
              <a:ext uri="{FF2B5EF4-FFF2-40B4-BE49-F238E27FC236}">
                <a16:creationId xmlns:a16="http://schemas.microsoft.com/office/drawing/2014/main" id="{C4DB846E-A29F-44A2-A741-717A1E88FB45}"/>
              </a:ext>
            </a:extLst>
          </p:cNvPr>
          <p:cNvSpPr>
            <a:spLocks noGrp="1"/>
          </p:cNvSpPr>
          <p:nvPr>
            <p:ph type="ftr" sz="quarter" idx="3"/>
          </p:nvPr>
        </p:nvSpPr>
        <p:spPr/>
        <p:txBody>
          <a:bodyPr/>
          <a:lstStyle/>
          <a:p>
            <a:pPr>
              <a:defRPr/>
            </a:pPr>
            <a:r>
              <a:rPr lang="zh-CN" altLang="en-US"/>
              <a:t>加速器中心低温组</a:t>
            </a:r>
            <a:endParaRPr lang="en-US" altLang="zh-CN"/>
          </a:p>
        </p:txBody>
      </p:sp>
      <p:graphicFrame>
        <p:nvGraphicFramePr>
          <p:cNvPr id="3" name="表格 2">
            <a:extLst>
              <a:ext uri="{FF2B5EF4-FFF2-40B4-BE49-F238E27FC236}">
                <a16:creationId xmlns:a16="http://schemas.microsoft.com/office/drawing/2014/main" id="{1A596037-19C6-4DE2-802A-6BF963DC3401}"/>
              </a:ext>
            </a:extLst>
          </p:cNvPr>
          <p:cNvGraphicFramePr>
            <a:graphicFrameLocks noGrp="1"/>
          </p:cNvGraphicFramePr>
          <p:nvPr>
            <p:extLst>
              <p:ext uri="{D42A27DB-BD31-4B8C-83A1-F6EECF244321}">
                <p14:modId xmlns:p14="http://schemas.microsoft.com/office/powerpoint/2010/main" val="590262853"/>
              </p:ext>
            </p:extLst>
          </p:nvPr>
        </p:nvGraphicFramePr>
        <p:xfrm>
          <a:off x="369764" y="2309870"/>
          <a:ext cx="6408711" cy="2713547"/>
        </p:xfrm>
        <a:graphic>
          <a:graphicData uri="http://schemas.openxmlformats.org/drawingml/2006/table">
            <a:tbl>
              <a:tblPr>
                <a:tableStyleId>{5C22544A-7EE6-4342-B048-85BDC9FD1C3A}</a:tableStyleId>
              </a:tblPr>
              <a:tblGrid>
                <a:gridCol w="687038">
                  <a:extLst>
                    <a:ext uri="{9D8B030D-6E8A-4147-A177-3AD203B41FA5}">
                      <a16:colId xmlns:a16="http://schemas.microsoft.com/office/drawing/2014/main" val="689697815"/>
                    </a:ext>
                  </a:extLst>
                </a:gridCol>
                <a:gridCol w="4100555">
                  <a:extLst>
                    <a:ext uri="{9D8B030D-6E8A-4147-A177-3AD203B41FA5}">
                      <a16:colId xmlns:a16="http://schemas.microsoft.com/office/drawing/2014/main" val="1526977908"/>
                    </a:ext>
                  </a:extLst>
                </a:gridCol>
                <a:gridCol w="1621118">
                  <a:extLst>
                    <a:ext uri="{9D8B030D-6E8A-4147-A177-3AD203B41FA5}">
                      <a16:colId xmlns:a16="http://schemas.microsoft.com/office/drawing/2014/main" val="3704220121"/>
                    </a:ext>
                  </a:extLst>
                </a:gridCol>
              </a:tblGrid>
              <a:tr h="252095">
                <a:tc>
                  <a:txBody>
                    <a:bodyPr/>
                    <a:lstStyle/>
                    <a:p>
                      <a:pPr algn="ctr">
                        <a:lnSpc>
                          <a:spcPct val="150000"/>
                        </a:lnSpc>
                      </a:pPr>
                      <a:r>
                        <a:rPr lang="zh-CN" sz="1200" kern="100">
                          <a:effectLst/>
                          <a:latin typeface="微软雅黑" panose="020B0503020204020204" pitchFamily="34" charset="-122"/>
                          <a:ea typeface="微软雅黑" panose="020B0503020204020204" pitchFamily="34" charset="-122"/>
                        </a:rPr>
                        <a:t>序号</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zh-CN" sz="1200" kern="100" dirty="0">
                          <a:effectLst/>
                          <a:latin typeface="微软雅黑" panose="020B0503020204020204" pitchFamily="34" charset="-122"/>
                          <a:ea typeface="微软雅黑" panose="020B0503020204020204" pitchFamily="34" charset="-122"/>
                        </a:rPr>
                        <a:t>项目</a:t>
                      </a:r>
                      <a:endParaRPr lang="zh-CN" sz="105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zh-CN" sz="1200" kern="100">
                          <a:effectLst/>
                          <a:latin typeface="微软雅黑" panose="020B0503020204020204" pitchFamily="34" charset="-122"/>
                          <a:ea typeface="微软雅黑" panose="020B0503020204020204" pitchFamily="34" charset="-122"/>
                        </a:rPr>
                        <a:t>计划开始与完成时间</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2128730909"/>
                  </a:ext>
                </a:extLst>
              </a:tr>
              <a:tr h="408305">
                <a:tc>
                  <a:txBody>
                    <a:bodyPr/>
                    <a:lstStyle/>
                    <a:p>
                      <a:pPr algn="ctr">
                        <a:lnSpc>
                          <a:spcPct val="150000"/>
                        </a:lnSpc>
                      </a:pPr>
                      <a:r>
                        <a:rPr lang="en-US" sz="1200" kern="100" dirty="0">
                          <a:effectLst/>
                          <a:latin typeface="微软雅黑" panose="020B0503020204020204" pitchFamily="34" charset="-122"/>
                          <a:ea typeface="微软雅黑" panose="020B0503020204020204" pitchFamily="34" charset="-122"/>
                        </a:rPr>
                        <a:t>1</a:t>
                      </a:r>
                      <a:endParaRPr lang="zh-CN" sz="105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zh-CN" sz="1200" kern="100">
                          <a:effectLst/>
                          <a:latin typeface="微软雅黑" panose="020B0503020204020204" pitchFamily="34" charset="-122"/>
                          <a:ea typeface="微软雅黑" panose="020B0503020204020204" pitchFamily="34" charset="-122"/>
                        </a:rPr>
                        <a:t>完成低温集成系统的三维整体设计工艺评审</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zh-CN" sz="1200" kern="100">
                          <a:effectLst/>
                          <a:latin typeface="微软雅黑" panose="020B0503020204020204" pitchFamily="34" charset="-122"/>
                          <a:ea typeface="微软雅黑" panose="020B0503020204020204" pitchFamily="34" charset="-122"/>
                        </a:rPr>
                        <a:t>合同签订</a:t>
                      </a:r>
                      <a:r>
                        <a:rPr lang="en-US" sz="1200" kern="100">
                          <a:effectLst/>
                          <a:latin typeface="微软雅黑" panose="020B0503020204020204" pitchFamily="34" charset="-122"/>
                          <a:ea typeface="微软雅黑" panose="020B0503020204020204" pitchFamily="34" charset="-122"/>
                        </a:rPr>
                        <a:t>~2026.2.15</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2442429429"/>
                  </a:ext>
                </a:extLst>
              </a:tr>
              <a:tr h="252095">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2</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zh-CN" sz="1200" kern="100" dirty="0">
                          <a:effectLst/>
                          <a:latin typeface="微软雅黑" panose="020B0503020204020204" pitchFamily="34" charset="-122"/>
                          <a:ea typeface="微软雅黑" panose="020B0503020204020204" pitchFamily="34" charset="-122"/>
                        </a:rPr>
                        <a:t>完成室外罐区部分安装</a:t>
                      </a:r>
                      <a:endParaRPr lang="zh-CN" sz="105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2026.3.15~2026.7.15</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3857935471"/>
                  </a:ext>
                </a:extLst>
              </a:tr>
              <a:tr h="252095">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3</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zh-CN" sz="1200" kern="100">
                          <a:effectLst/>
                          <a:latin typeface="微软雅黑" panose="020B0503020204020204" pitchFamily="34" charset="-122"/>
                          <a:ea typeface="微软雅黑" panose="020B0503020204020204" pitchFamily="34" charset="-122"/>
                        </a:rPr>
                        <a:t>完成制冷机</a:t>
                      </a:r>
                      <a:r>
                        <a:rPr lang="en-US" sz="1200" kern="100">
                          <a:effectLst/>
                          <a:latin typeface="微软雅黑" panose="020B0503020204020204" pitchFamily="34" charset="-122"/>
                          <a:ea typeface="微软雅黑" panose="020B0503020204020204" pitchFamily="34" charset="-122"/>
                        </a:rPr>
                        <a:t>80t</a:t>
                      </a:r>
                      <a:r>
                        <a:rPr lang="zh-CN" sz="1200" kern="100">
                          <a:effectLst/>
                          <a:latin typeface="微软雅黑" panose="020B0503020204020204" pitchFamily="34" charset="-122"/>
                          <a:ea typeface="微软雅黑" panose="020B0503020204020204" pitchFamily="34" charset="-122"/>
                        </a:rPr>
                        <a:t>冷箱安装与定位</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2026.7.21~2026.7.30</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824007056"/>
                  </a:ext>
                </a:extLst>
              </a:tr>
              <a:tr h="252095">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4</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zh-CN" sz="1200" kern="100" dirty="0">
                          <a:effectLst/>
                          <a:latin typeface="微软雅黑" panose="020B0503020204020204" pitchFamily="34" charset="-122"/>
                          <a:ea typeface="微软雅黑" panose="020B0503020204020204" pitchFamily="34" charset="-122"/>
                        </a:rPr>
                        <a:t>完成地面管线与线缆安装</a:t>
                      </a:r>
                      <a:endParaRPr lang="zh-CN" sz="105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2026.7.21~2027.1.31</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263176361"/>
                  </a:ext>
                </a:extLst>
              </a:tr>
              <a:tr h="252095">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5</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zh-CN" sz="1200" kern="100" dirty="0">
                          <a:effectLst/>
                          <a:latin typeface="微软雅黑" panose="020B0503020204020204" pitchFamily="34" charset="-122"/>
                          <a:ea typeface="微软雅黑" panose="020B0503020204020204" pitchFamily="34" charset="-122"/>
                        </a:rPr>
                        <a:t>配合调试</a:t>
                      </a:r>
                      <a:endParaRPr lang="zh-CN" sz="105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en-US" sz="1200" kern="100" dirty="0">
                          <a:effectLst/>
                          <a:latin typeface="微软雅黑" panose="020B0503020204020204" pitchFamily="34" charset="-122"/>
                          <a:ea typeface="微软雅黑" panose="020B0503020204020204" pitchFamily="34" charset="-122"/>
                        </a:rPr>
                        <a:t>2027.2.1-2027.6.30</a:t>
                      </a:r>
                      <a:endParaRPr lang="zh-CN" sz="1050" kern="100" dirty="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320470224"/>
                  </a:ext>
                </a:extLst>
              </a:tr>
              <a:tr h="252095">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6</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zh-CN" sz="1200" kern="100">
                          <a:effectLst/>
                          <a:latin typeface="微软雅黑" panose="020B0503020204020204" pitchFamily="34" charset="-122"/>
                          <a:ea typeface="微软雅黑" panose="020B0503020204020204" pitchFamily="34" charset="-122"/>
                        </a:rPr>
                        <a:t>完成隧道内管线与线缆安装</a:t>
                      </a:r>
                      <a:endParaRPr lang="zh-CN" sz="1050" kern="10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50000"/>
                        </a:lnSpc>
                      </a:pPr>
                      <a:r>
                        <a:rPr lang="en-US" sz="1200" kern="100" dirty="0">
                          <a:effectLst/>
                          <a:latin typeface="微软雅黑" panose="020B0503020204020204" pitchFamily="34" charset="-122"/>
                          <a:ea typeface="微软雅黑" panose="020B0503020204020204" pitchFamily="34" charset="-122"/>
                        </a:rPr>
                        <a:t>2027.7.1~2028.4.30</a:t>
                      </a:r>
                      <a:endParaRPr lang="zh-CN" sz="1050" kern="100" dirty="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22208861"/>
                  </a:ext>
                </a:extLst>
              </a:tr>
            </a:tbl>
          </a:graphicData>
        </a:graphic>
      </p:graphicFrame>
      <p:sp>
        <p:nvSpPr>
          <p:cNvPr id="4" name="文本框 3">
            <a:extLst>
              <a:ext uri="{FF2B5EF4-FFF2-40B4-BE49-F238E27FC236}">
                <a16:creationId xmlns:a16="http://schemas.microsoft.com/office/drawing/2014/main" id="{8C72E793-775F-4434-A8A3-8DB2843F3D51}"/>
              </a:ext>
            </a:extLst>
          </p:cNvPr>
          <p:cNvSpPr txBox="1"/>
          <p:nvPr/>
        </p:nvSpPr>
        <p:spPr bwMode="auto">
          <a:xfrm>
            <a:off x="729804" y="1848205"/>
            <a:ext cx="5080000" cy="369332"/>
          </a:xfrm>
          <a:prstGeom prst="rect">
            <a:avLst/>
          </a:prstGeom>
          <a:noFill/>
          <a:ln w="9525">
            <a:noFill/>
            <a:miter lim="800000"/>
          </a:ln>
        </p:spPr>
        <p:txBody>
          <a:bodyPr wrap="square">
            <a:spAutoFit/>
          </a:bodyPr>
          <a:lstStyle/>
          <a:p>
            <a:r>
              <a:rPr lang="zh-CN" altLang="en-US" sz="1800" b="1" kern="100" dirty="0">
                <a:effectLst/>
                <a:latin typeface="微软雅黑" panose="020B0503020204020204" pitchFamily="34" charset="-122"/>
                <a:ea typeface="微软雅黑" panose="020B0503020204020204" pitchFamily="34" charset="-122"/>
                <a:cs typeface="宋体" panose="02010600030101010101" pitchFamily="2" charset="-122"/>
              </a:rPr>
              <a:t>进度计划表</a:t>
            </a:r>
            <a:endParaRPr lang="zh-CN" altLang="en-US" b="1"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B11D3A33-3723-47FC-B200-D2AA9C39BEF7}"/>
              </a:ext>
            </a:extLst>
          </p:cNvPr>
          <p:cNvSpPr txBox="1"/>
          <p:nvPr/>
        </p:nvSpPr>
        <p:spPr bwMode="auto">
          <a:xfrm>
            <a:off x="729804" y="5233953"/>
            <a:ext cx="5080000" cy="369332"/>
          </a:xfrm>
          <a:prstGeom prst="rect">
            <a:avLst/>
          </a:prstGeom>
          <a:noFill/>
          <a:ln w="9525">
            <a:noFill/>
            <a:miter lim="800000"/>
          </a:ln>
        </p:spPr>
        <p:txBody>
          <a:bodyPr wrap="square">
            <a:spAutoFit/>
          </a:bodyPr>
          <a:lstStyle/>
          <a:p>
            <a:r>
              <a:rPr lang="zh-CN" altLang="en-US" sz="1800" b="1" kern="100" dirty="0">
                <a:effectLst/>
                <a:latin typeface="微软雅黑" panose="020B0503020204020204" pitchFamily="34" charset="-122"/>
                <a:ea typeface="微软雅黑" panose="020B0503020204020204" pitchFamily="34" charset="-122"/>
                <a:cs typeface="宋体" panose="02010600030101010101" pitchFamily="2" charset="-122"/>
              </a:rPr>
              <a:t>主要验收标准</a:t>
            </a:r>
            <a:endParaRPr lang="zh-CN" altLang="en-US" b="1"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61C15059-3FF2-4E65-9107-056A41D844A5}"/>
              </a:ext>
            </a:extLst>
          </p:cNvPr>
          <p:cNvSpPr txBox="1"/>
          <p:nvPr/>
        </p:nvSpPr>
        <p:spPr bwMode="auto">
          <a:xfrm>
            <a:off x="631832" y="5682666"/>
            <a:ext cx="8208912" cy="923330"/>
          </a:xfrm>
          <a:prstGeom prst="rect">
            <a:avLst/>
          </a:prstGeom>
          <a:noFill/>
          <a:ln w="9525">
            <a:noFill/>
            <a:miter lim="800000"/>
          </a:ln>
        </p:spPr>
        <p:txBody>
          <a:bodyPr wrap="square">
            <a:spAutoFit/>
          </a:bodyPr>
          <a:lstStyle/>
          <a:p>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单个焊口漏率</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≤5×10</a:t>
            </a:r>
            <a:r>
              <a:rPr lang="en-US" altLang="zh-CN" sz="1800" kern="100" baseline="30000" dirty="0">
                <a:effectLst/>
                <a:latin typeface="微软雅黑" panose="020B0503020204020204" pitchFamily="34" charset="-122"/>
                <a:ea typeface="微软雅黑" panose="020B0503020204020204" pitchFamily="34" charset="-122"/>
                <a:cs typeface="Times New Roman" panose="02020603050405020304" pitchFamily="18" charset="0"/>
              </a:rPr>
              <a:t>-10</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Pa</a:t>
            </a:r>
            <a:r>
              <a:rPr lang="en-US"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m</a:t>
            </a:r>
            <a:r>
              <a:rPr lang="en-US" altLang="zh-CN" sz="1800" kern="100" baseline="30000" dirty="0">
                <a:effectLst/>
                <a:latin typeface="微软雅黑" panose="020B0503020204020204" pitchFamily="34" charset="-122"/>
                <a:ea typeface="微软雅黑" panose="020B0503020204020204" pitchFamily="34" charset="-122"/>
                <a:cs typeface="Times New Roman" panose="02020603050405020304" pitchFamily="18" charset="0"/>
              </a:rPr>
              <a:t>3</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/s</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，整体组合漏率</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≤1×10</a:t>
            </a:r>
            <a:r>
              <a:rPr lang="en-US" altLang="zh-CN" sz="1800" kern="100" baseline="30000" dirty="0">
                <a:effectLst/>
                <a:latin typeface="微软雅黑" panose="020B0503020204020204" pitchFamily="34" charset="-122"/>
                <a:ea typeface="微软雅黑" panose="020B0503020204020204" pitchFamily="34" charset="-122"/>
                <a:cs typeface="Times New Roman" panose="02020603050405020304" pitchFamily="18" charset="0"/>
              </a:rPr>
              <a:t>-9</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Pa</a:t>
            </a:r>
            <a:r>
              <a:rPr lang="en-US"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rPr>
              <a:t> · </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m</a:t>
            </a:r>
            <a:r>
              <a:rPr lang="en-US" altLang="zh-CN" sz="1800" kern="100" baseline="30000" dirty="0">
                <a:effectLst/>
                <a:latin typeface="微软雅黑" panose="020B0503020204020204" pitchFamily="34" charset="-122"/>
                <a:ea typeface="微软雅黑" panose="020B0503020204020204" pitchFamily="34" charset="-122"/>
                <a:cs typeface="Times New Roman" panose="02020603050405020304" pitchFamily="18" charset="0"/>
              </a:rPr>
              <a:t>3</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/s</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测试各个系统参数，测试确认系统符合验收标准</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（投标人配合</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甲方后续调试</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完成低温系统所有压力容器、压力管道的报备并交付相关证书</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矩形 6">
            <a:extLst>
              <a:ext uri="{FF2B5EF4-FFF2-40B4-BE49-F238E27FC236}">
                <a16:creationId xmlns:a16="http://schemas.microsoft.com/office/drawing/2014/main" id="{53D45020-58E0-4B71-B568-3FFF6D479513}"/>
              </a:ext>
            </a:extLst>
          </p:cNvPr>
          <p:cNvSpPr/>
          <p:nvPr/>
        </p:nvSpPr>
        <p:spPr>
          <a:xfrm>
            <a:off x="2107517" y="125262"/>
            <a:ext cx="5465279"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加速器低温系统集成</a:t>
            </a:r>
          </a:p>
        </p:txBody>
      </p:sp>
      <p:sp>
        <p:nvSpPr>
          <p:cNvPr id="10" name="内容占位符 4">
            <a:extLst>
              <a:ext uri="{FF2B5EF4-FFF2-40B4-BE49-F238E27FC236}">
                <a16:creationId xmlns:a16="http://schemas.microsoft.com/office/drawing/2014/main" id="{00CAEC43-C938-4509-8051-495D912F4C16}"/>
              </a:ext>
            </a:extLst>
          </p:cNvPr>
          <p:cNvSpPr txBox="1">
            <a:spLocks/>
          </p:cNvSpPr>
          <p:nvPr/>
        </p:nvSpPr>
        <p:spPr>
          <a:xfrm>
            <a:off x="7197558" y="2420859"/>
            <a:ext cx="4074695" cy="2054514"/>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正在进行加速器低温系统集成项目的招标</a:t>
            </a:r>
            <a:endParaRPr lang="en-US" altLang="zh-CN" sz="2000" dirty="0">
              <a:solidFill>
                <a:prstClr val="black"/>
              </a:solidFill>
            </a:endParaRP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室外罐区安装准备工作正在有序进行，相关部件预计</a:t>
            </a:r>
            <a:r>
              <a:rPr lang="en-US" altLang="zh-CN" sz="2000" dirty="0">
                <a:solidFill>
                  <a:prstClr val="black"/>
                </a:solidFill>
              </a:rPr>
              <a:t>2026</a:t>
            </a:r>
            <a:r>
              <a:rPr lang="zh-CN" altLang="en-US" sz="2000" dirty="0">
                <a:solidFill>
                  <a:prstClr val="black"/>
                </a:solidFill>
              </a:rPr>
              <a:t>年</a:t>
            </a:r>
            <a:r>
              <a:rPr lang="en-US" altLang="zh-CN" sz="2000" dirty="0">
                <a:solidFill>
                  <a:prstClr val="black"/>
                </a:solidFill>
              </a:rPr>
              <a:t>2</a:t>
            </a:r>
            <a:r>
              <a:rPr lang="zh-CN" altLang="en-US" sz="2000" dirty="0">
                <a:solidFill>
                  <a:prstClr val="black"/>
                </a:solidFill>
              </a:rPr>
              <a:t>月前到货</a:t>
            </a:r>
          </a:p>
        </p:txBody>
      </p:sp>
    </p:spTree>
    <p:extLst>
      <p:ext uri="{BB962C8B-B14F-4D97-AF65-F5344CB8AC3E}">
        <p14:creationId xmlns:p14="http://schemas.microsoft.com/office/powerpoint/2010/main" val="2054830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943AC199-A103-454B-AF34-4B69578F49C2}"/>
              </a:ext>
            </a:extLst>
          </p:cNvPr>
          <p:cNvSpPr>
            <a:spLocks noGrp="1"/>
          </p:cNvSpPr>
          <p:nvPr>
            <p:ph type="ftr" sz="quarter" idx="3"/>
          </p:nvPr>
        </p:nvSpPr>
        <p:spPr/>
        <p:txBody>
          <a:bodyPr/>
          <a:lstStyle/>
          <a:p>
            <a:pPr>
              <a:defRPr/>
            </a:pPr>
            <a:r>
              <a:rPr lang="zh-CN" altLang="en-US" dirty="0"/>
              <a:t>加速器中心低温组</a:t>
            </a:r>
            <a:endParaRPr lang="en-US" altLang="zh-CN" dirty="0"/>
          </a:p>
        </p:txBody>
      </p:sp>
      <p:sp>
        <p:nvSpPr>
          <p:cNvPr id="3" name="矩形 2">
            <a:extLst>
              <a:ext uri="{FF2B5EF4-FFF2-40B4-BE49-F238E27FC236}">
                <a16:creationId xmlns:a16="http://schemas.microsoft.com/office/drawing/2014/main" id="{A926E810-1E82-43AE-98C0-FFC35BD8EAB1}"/>
              </a:ext>
            </a:extLst>
          </p:cNvPr>
          <p:cNvSpPr/>
          <p:nvPr/>
        </p:nvSpPr>
        <p:spPr>
          <a:xfrm>
            <a:off x="2107517" y="125262"/>
            <a:ext cx="6270627"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加速器低温系统建设进度</a:t>
            </a:r>
          </a:p>
        </p:txBody>
      </p:sp>
      <p:sp>
        <p:nvSpPr>
          <p:cNvPr id="5" name="箭头: 五边形 4">
            <a:extLst>
              <a:ext uri="{FF2B5EF4-FFF2-40B4-BE49-F238E27FC236}">
                <a16:creationId xmlns:a16="http://schemas.microsoft.com/office/drawing/2014/main" id="{33E65A64-5BB0-467A-8BAB-4C3B8E865D9B}"/>
              </a:ext>
            </a:extLst>
          </p:cNvPr>
          <p:cNvSpPr/>
          <p:nvPr/>
        </p:nvSpPr>
        <p:spPr>
          <a:xfrm>
            <a:off x="601717" y="3414167"/>
            <a:ext cx="10504488" cy="317500"/>
          </a:xfrm>
          <a:prstGeom prst="homePlate">
            <a:avLst/>
          </a:prstGeom>
          <a:gradFill>
            <a:gsLst>
              <a:gs pos="100000">
                <a:schemeClr val="accent3"/>
              </a:gs>
              <a:gs pos="22000">
                <a:srgbClr val="99CCFF"/>
              </a:gs>
            </a:gsLst>
            <a:lin ang="0" scaled="1"/>
          </a:gra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6" name="组合 15">
            <a:extLst>
              <a:ext uri="{FF2B5EF4-FFF2-40B4-BE49-F238E27FC236}">
                <a16:creationId xmlns:a16="http://schemas.microsoft.com/office/drawing/2014/main" id="{07601DBC-1A88-45F2-AF5C-735B07E79E7F}"/>
              </a:ext>
            </a:extLst>
          </p:cNvPr>
          <p:cNvGrpSpPr>
            <a:grpSpLocks/>
          </p:cNvGrpSpPr>
          <p:nvPr/>
        </p:nvGrpSpPr>
        <p:grpSpPr bwMode="auto">
          <a:xfrm>
            <a:off x="1683718" y="3220492"/>
            <a:ext cx="720725" cy="1739900"/>
            <a:chOff x="1143059" y="2907807"/>
            <a:chExt cx="720000" cy="1740393"/>
          </a:xfrm>
        </p:grpSpPr>
        <p:grpSp>
          <p:nvGrpSpPr>
            <p:cNvPr id="51" name="组合 8">
              <a:extLst>
                <a:ext uri="{FF2B5EF4-FFF2-40B4-BE49-F238E27FC236}">
                  <a16:creationId xmlns:a16="http://schemas.microsoft.com/office/drawing/2014/main" id="{7A3BBD23-4E06-402E-8C91-58C5BE48ECCD}"/>
                </a:ext>
              </a:extLst>
            </p:cNvPr>
            <p:cNvGrpSpPr>
              <a:grpSpLocks/>
            </p:cNvGrpSpPr>
            <p:nvPr/>
          </p:nvGrpSpPr>
          <p:grpSpPr bwMode="auto">
            <a:xfrm>
              <a:off x="1143059" y="2907807"/>
              <a:ext cx="720000" cy="719341"/>
              <a:chOff x="1143059" y="2907807"/>
              <a:chExt cx="720000" cy="719341"/>
            </a:xfrm>
          </p:grpSpPr>
          <p:sp>
            <p:nvSpPr>
              <p:cNvPr id="53" name="椭圆 52">
                <a:extLst>
                  <a:ext uri="{FF2B5EF4-FFF2-40B4-BE49-F238E27FC236}">
                    <a16:creationId xmlns:a16="http://schemas.microsoft.com/office/drawing/2014/main" id="{A93DBBCD-E58B-4478-A1C8-B450CF30DDD6}"/>
                  </a:ext>
                </a:extLst>
              </p:cNvPr>
              <p:cNvSpPr/>
              <p:nvPr/>
            </p:nvSpPr>
            <p:spPr>
              <a:xfrm>
                <a:off x="1143059" y="2907807"/>
                <a:ext cx="720000" cy="719341"/>
              </a:xfrm>
              <a:prstGeom prst="ellipse">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4" name="椭圆 53">
                <a:extLst>
                  <a:ext uri="{FF2B5EF4-FFF2-40B4-BE49-F238E27FC236}">
                    <a16:creationId xmlns:a16="http://schemas.microsoft.com/office/drawing/2014/main" id="{F14F3418-F185-4B6F-9C27-776D9CDDF296}"/>
                  </a:ext>
                </a:extLst>
              </p:cNvPr>
              <p:cNvSpPr/>
              <p:nvPr/>
            </p:nvSpPr>
            <p:spPr>
              <a:xfrm>
                <a:off x="1431693" y="3195225"/>
                <a:ext cx="142731" cy="144504"/>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cxnSp>
          <p:nvCxnSpPr>
            <p:cNvPr id="52" name="直接连接符 51">
              <a:extLst>
                <a:ext uri="{FF2B5EF4-FFF2-40B4-BE49-F238E27FC236}">
                  <a16:creationId xmlns:a16="http://schemas.microsoft.com/office/drawing/2014/main" id="{74BD9C1A-0BC6-4FB0-B05F-B4191A1EDB39}"/>
                </a:ext>
              </a:extLst>
            </p:cNvPr>
            <p:cNvCxnSpPr>
              <a:cxnSpLocks/>
              <a:stCxn id="54" idx="4"/>
            </p:cNvCxnSpPr>
            <p:nvPr/>
          </p:nvCxnSpPr>
          <p:spPr>
            <a:xfrm>
              <a:off x="1503059" y="3339729"/>
              <a:ext cx="0" cy="1308471"/>
            </a:xfrm>
            <a:prstGeom prst="line">
              <a:avLst/>
            </a:prstGeom>
            <a:ln w="38100">
              <a:solidFill>
                <a:srgbClr val="0066FF"/>
              </a:solidFill>
            </a:ln>
          </p:spPr>
          <p:style>
            <a:lnRef idx="1">
              <a:schemeClr val="accent1"/>
            </a:lnRef>
            <a:fillRef idx="0">
              <a:schemeClr val="accent1"/>
            </a:fillRef>
            <a:effectRef idx="0">
              <a:schemeClr val="accent1"/>
            </a:effectRef>
            <a:fontRef idx="minor">
              <a:schemeClr val="tx1"/>
            </a:fontRef>
          </p:style>
        </p:cxnSp>
      </p:grpSp>
      <p:grpSp>
        <p:nvGrpSpPr>
          <p:cNvPr id="8" name="组合 16">
            <a:extLst>
              <a:ext uri="{FF2B5EF4-FFF2-40B4-BE49-F238E27FC236}">
                <a16:creationId xmlns:a16="http://schemas.microsoft.com/office/drawing/2014/main" id="{7805BD96-2701-46C3-906F-BFF0697050B5}"/>
              </a:ext>
            </a:extLst>
          </p:cNvPr>
          <p:cNvGrpSpPr>
            <a:grpSpLocks/>
          </p:cNvGrpSpPr>
          <p:nvPr/>
        </p:nvGrpSpPr>
        <p:grpSpPr bwMode="auto">
          <a:xfrm>
            <a:off x="2571805" y="2469604"/>
            <a:ext cx="720725" cy="1500188"/>
            <a:chOff x="902678" y="2128422"/>
            <a:chExt cx="720000" cy="1499385"/>
          </a:xfrm>
        </p:grpSpPr>
        <p:grpSp>
          <p:nvGrpSpPr>
            <p:cNvPr id="47" name="组合 17">
              <a:extLst>
                <a:ext uri="{FF2B5EF4-FFF2-40B4-BE49-F238E27FC236}">
                  <a16:creationId xmlns:a16="http://schemas.microsoft.com/office/drawing/2014/main" id="{30C41209-18F7-400D-AF09-0E7E9C095060}"/>
                </a:ext>
              </a:extLst>
            </p:cNvPr>
            <p:cNvGrpSpPr>
              <a:grpSpLocks/>
            </p:cNvGrpSpPr>
            <p:nvPr/>
          </p:nvGrpSpPr>
          <p:grpSpPr bwMode="auto">
            <a:xfrm>
              <a:off x="902678" y="2907468"/>
              <a:ext cx="720000" cy="720339"/>
              <a:chOff x="902678" y="2907468"/>
              <a:chExt cx="720000" cy="720339"/>
            </a:xfrm>
          </p:grpSpPr>
          <p:sp>
            <p:nvSpPr>
              <p:cNvPr id="49" name="椭圆 48">
                <a:extLst>
                  <a:ext uri="{FF2B5EF4-FFF2-40B4-BE49-F238E27FC236}">
                    <a16:creationId xmlns:a16="http://schemas.microsoft.com/office/drawing/2014/main" id="{57835303-6D24-4064-BE9A-53E6DC0A38F7}"/>
                  </a:ext>
                </a:extLst>
              </p:cNvPr>
              <p:cNvSpPr/>
              <p:nvPr/>
            </p:nvSpPr>
            <p:spPr>
              <a:xfrm>
                <a:off x="902678" y="2907468"/>
                <a:ext cx="720000" cy="720339"/>
              </a:xfrm>
              <a:prstGeom prst="ellipse">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0" name="椭圆 49">
                <a:extLst>
                  <a:ext uri="{FF2B5EF4-FFF2-40B4-BE49-F238E27FC236}">
                    <a16:creationId xmlns:a16="http://schemas.microsoft.com/office/drawing/2014/main" id="{3A3893B2-C3D1-4818-81EB-165FCBB9C466}"/>
                  </a:ext>
                </a:extLst>
              </p:cNvPr>
              <p:cNvSpPr/>
              <p:nvPr/>
            </p:nvSpPr>
            <p:spPr>
              <a:xfrm>
                <a:off x="1191312" y="3196238"/>
                <a:ext cx="142731" cy="142798"/>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cxnSp>
          <p:nvCxnSpPr>
            <p:cNvPr id="48" name="直接连接符 47">
              <a:extLst>
                <a:ext uri="{FF2B5EF4-FFF2-40B4-BE49-F238E27FC236}">
                  <a16:creationId xmlns:a16="http://schemas.microsoft.com/office/drawing/2014/main" id="{5F57AAFB-858D-4A4A-B13E-9435445A6A1C}"/>
                </a:ext>
              </a:extLst>
            </p:cNvPr>
            <p:cNvCxnSpPr>
              <a:cxnSpLocks/>
            </p:cNvCxnSpPr>
            <p:nvPr/>
          </p:nvCxnSpPr>
          <p:spPr>
            <a:xfrm>
              <a:off x="1262678" y="2128422"/>
              <a:ext cx="0" cy="1080509"/>
            </a:xfrm>
            <a:prstGeom prst="line">
              <a:avLst/>
            </a:prstGeom>
            <a:ln w="38100">
              <a:solidFill>
                <a:srgbClr val="0066FF"/>
              </a:solidFill>
            </a:ln>
          </p:spPr>
          <p:style>
            <a:lnRef idx="1">
              <a:schemeClr val="accent1"/>
            </a:lnRef>
            <a:fillRef idx="0">
              <a:schemeClr val="accent1"/>
            </a:fillRef>
            <a:effectRef idx="0">
              <a:schemeClr val="accent1"/>
            </a:effectRef>
            <a:fontRef idx="minor">
              <a:schemeClr val="tx1"/>
            </a:fontRef>
          </p:style>
        </p:cxnSp>
      </p:grpSp>
      <p:sp>
        <p:nvSpPr>
          <p:cNvPr id="9" name="文本框 22">
            <a:extLst>
              <a:ext uri="{FF2B5EF4-FFF2-40B4-BE49-F238E27FC236}">
                <a16:creationId xmlns:a16="http://schemas.microsoft.com/office/drawing/2014/main" id="{8EE7207F-7480-4600-BD42-7F5268463BAD}"/>
              </a:ext>
            </a:extLst>
          </p:cNvPr>
          <p:cNvSpPr txBox="1">
            <a:spLocks noChangeArrowheads="1"/>
          </p:cNvSpPr>
          <p:nvPr/>
        </p:nvSpPr>
        <p:spPr bwMode="auto">
          <a:xfrm>
            <a:off x="2215569" y="1528217"/>
            <a:ext cx="15760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a:t>2024.8</a:t>
            </a:r>
          </a:p>
          <a:p>
            <a:pPr eaLnBrk="1" hangingPunct="1"/>
            <a:r>
              <a:rPr lang="en-US" altLang="zh-CN" dirty="0"/>
              <a:t>2K</a:t>
            </a:r>
            <a:r>
              <a:rPr lang="zh-CN" altLang="en-US" dirty="0"/>
              <a:t>制冷机招标</a:t>
            </a:r>
            <a:endParaRPr lang="en-US" altLang="zh-CN" dirty="0"/>
          </a:p>
          <a:p>
            <a:pPr eaLnBrk="1" hangingPunct="1"/>
            <a:r>
              <a:rPr lang="zh-CN" altLang="en-US" dirty="0"/>
              <a:t>与合同签订</a:t>
            </a:r>
            <a:endParaRPr lang="en-US" altLang="zh-CN" dirty="0"/>
          </a:p>
        </p:txBody>
      </p:sp>
      <p:sp>
        <p:nvSpPr>
          <p:cNvPr id="10" name="文本框 23">
            <a:extLst>
              <a:ext uri="{FF2B5EF4-FFF2-40B4-BE49-F238E27FC236}">
                <a16:creationId xmlns:a16="http://schemas.microsoft.com/office/drawing/2014/main" id="{F8E33A6B-95E4-4001-9F0B-83C2DE97807F}"/>
              </a:ext>
            </a:extLst>
          </p:cNvPr>
          <p:cNvSpPr txBox="1">
            <a:spLocks noChangeArrowheads="1"/>
          </p:cNvSpPr>
          <p:nvPr/>
        </p:nvSpPr>
        <p:spPr bwMode="auto">
          <a:xfrm>
            <a:off x="6798802" y="5001152"/>
            <a:ext cx="25099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a:t>2026.7</a:t>
            </a:r>
            <a:r>
              <a:rPr lang="zh-CN" altLang="en-US" dirty="0"/>
              <a:t> </a:t>
            </a:r>
            <a:endParaRPr lang="en-US" altLang="zh-CN" dirty="0"/>
          </a:p>
          <a:p>
            <a:pPr eaLnBrk="1" hangingPunct="1"/>
            <a:r>
              <a:rPr lang="zh-CN" altLang="en-US" dirty="0"/>
              <a:t>低温厅交付</a:t>
            </a:r>
            <a:endParaRPr lang="en-US" altLang="zh-CN" dirty="0"/>
          </a:p>
          <a:p>
            <a:pPr eaLnBrk="1" hangingPunct="1"/>
            <a:r>
              <a:rPr lang="zh-CN" altLang="en-US" dirty="0"/>
              <a:t>地面设备开始安装</a:t>
            </a:r>
            <a:endParaRPr lang="en-US" altLang="zh-CN" dirty="0"/>
          </a:p>
          <a:p>
            <a:pPr eaLnBrk="1" hangingPunct="1"/>
            <a:r>
              <a:rPr lang="zh-CN" altLang="en-US" dirty="0"/>
              <a:t>低温系统所有主要设备研制完成</a:t>
            </a:r>
            <a:endParaRPr lang="en-US" altLang="zh-CN" dirty="0"/>
          </a:p>
        </p:txBody>
      </p:sp>
      <p:grpSp>
        <p:nvGrpSpPr>
          <p:cNvPr id="11" name="组合 24">
            <a:extLst>
              <a:ext uri="{FF2B5EF4-FFF2-40B4-BE49-F238E27FC236}">
                <a16:creationId xmlns:a16="http://schemas.microsoft.com/office/drawing/2014/main" id="{4C657E50-8563-4A94-842B-70BA98B24586}"/>
              </a:ext>
            </a:extLst>
          </p:cNvPr>
          <p:cNvGrpSpPr>
            <a:grpSpLocks/>
          </p:cNvGrpSpPr>
          <p:nvPr/>
        </p:nvGrpSpPr>
        <p:grpSpPr bwMode="auto">
          <a:xfrm>
            <a:off x="6794555" y="3199854"/>
            <a:ext cx="720725" cy="1739900"/>
            <a:chOff x="902678" y="2907807"/>
            <a:chExt cx="720000" cy="1740393"/>
          </a:xfrm>
        </p:grpSpPr>
        <p:grpSp>
          <p:nvGrpSpPr>
            <p:cNvPr id="43" name="组合 25">
              <a:extLst>
                <a:ext uri="{FF2B5EF4-FFF2-40B4-BE49-F238E27FC236}">
                  <a16:creationId xmlns:a16="http://schemas.microsoft.com/office/drawing/2014/main" id="{6B68EAA9-E1B8-4777-ADD6-E3E93B779608}"/>
                </a:ext>
              </a:extLst>
            </p:cNvPr>
            <p:cNvGrpSpPr>
              <a:grpSpLocks/>
            </p:cNvGrpSpPr>
            <p:nvPr/>
          </p:nvGrpSpPr>
          <p:grpSpPr bwMode="auto">
            <a:xfrm>
              <a:off x="902678" y="2907807"/>
              <a:ext cx="720000" cy="720000"/>
              <a:chOff x="902678" y="2907807"/>
              <a:chExt cx="720000" cy="720000"/>
            </a:xfrm>
          </p:grpSpPr>
          <p:sp>
            <p:nvSpPr>
              <p:cNvPr id="45" name="椭圆 44">
                <a:extLst>
                  <a:ext uri="{FF2B5EF4-FFF2-40B4-BE49-F238E27FC236}">
                    <a16:creationId xmlns:a16="http://schemas.microsoft.com/office/drawing/2014/main" id="{D9F73DF7-CE1A-41FB-8D7E-0768F9F992F9}"/>
                  </a:ext>
                </a:extLst>
              </p:cNvPr>
              <p:cNvSpPr/>
              <p:nvPr/>
            </p:nvSpPr>
            <p:spPr>
              <a:xfrm>
                <a:off x="902678" y="2907807"/>
                <a:ext cx="720000" cy="719342"/>
              </a:xfrm>
              <a:prstGeom prst="ellipse">
                <a:avLst/>
              </a:prstGeom>
              <a:solidFill>
                <a:srgbClr val="99CCFF">
                  <a:alpha val="0"/>
                </a:srgbClr>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6" name="椭圆 45">
                <a:extLst>
                  <a:ext uri="{FF2B5EF4-FFF2-40B4-BE49-F238E27FC236}">
                    <a16:creationId xmlns:a16="http://schemas.microsoft.com/office/drawing/2014/main" id="{5AE0715A-34A7-492E-A554-807EAC48D86F}"/>
                  </a:ext>
                </a:extLst>
              </p:cNvPr>
              <p:cNvSpPr/>
              <p:nvPr/>
            </p:nvSpPr>
            <p:spPr>
              <a:xfrm>
                <a:off x="1191312" y="3195226"/>
                <a:ext cx="142731" cy="144503"/>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cxnSp>
          <p:nvCxnSpPr>
            <p:cNvPr id="44" name="直接连接符 43">
              <a:extLst>
                <a:ext uri="{FF2B5EF4-FFF2-40B4-BE49-F238E27FC236}">
                  <a16:creationId xmlns:a16="http://schemas.microsoft.com/office/drawing/2014/main" id="{6796A06E-5358-4093-B73F-F174576A23F4}"/>
                </a:ext>
              </a:extLst>
            </p:cNvPr>
            <p:cNvCxnSpPr>
              <a:cxnSpLocks/>
              <a:stCxn id="46" idx="4"/>
            </p:cNvCxnSpPr>
            <p:nvPr/>
          </p:nvCxnSpPr>
          <p:spPr>
            <a:xfrm>
              <a:off x="1262678" y="3339729"/>
              <a:ext cx="0" cy="1308471"/>
            </a:xfrm>
            <a:prstGeom prst="line">
              <a:avLst/>
            </a:prstGeom>
            <a:ln w="38100">
              <a:solidFill>
                <a:srgbClr val="0066FF"/>
              </a:solidFill>
            </a:ln>
          </p:spPr>
          <p:style>
            <a:lnRef idx="1">
              <a:schemeClr val="accent1"/>
            </a:lnRef>
            <a:fillRef idx="0">
              <a:schemeClr val="accent1"/>
            </a:fillRef>
            <a:effectRef idx="0">
              <a:schemeClr val="accent1"/>
            </a:effectRef>
            <a:fontRef idx="minor">
              <a:schemeClr val="tx1"/>
            </a:fontRef>
          </p:style>
        </p:cxnSp>
      </p:grpSp>
      <p:sp>
        <p:nvSpPr>
          <p:cNvPr id="12" name="文本框 34">
            <a:extLst>
              <a:ext uri="{FF2B5EF4-FFF2-40B4-BE49-F238E27FC236}">
                <a16:creationId xmlns:a16="http://schemas.microsoft.com/office/drawing/2014/main" id="{3668B091-1A24-4C68-B8D6-D9BCB06EADE5}"/>
              </a:ext>
            </a:extLst>
          </p:cNvPr>
          <p:cNvSpPr txBox="1">
            <a:spLocks noChangeArrowheads="1"/>
          </p:cNvSpPr>
          <p:nvPr/>
        </p:nvSpPr>
        <p:spPr bwMode="auto">
          <a:xfrm>
            <a:off x="8138693" y="1533813"/>
            <a:ext cx="2755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a:t>2027.7</a:t>
            </a:r>
            <a:r>
              <a:rPr lang="zh-CN" altLang="en-US" dirty="0"/>
              <a:t> </a:t>
            </a:r>
            <a:endParaRPr lang="en-US" altLang="zh-CN" dirty="0"/>
          </a:p>
          <a:p>
            <a:pPr eaLnBrk="1" hangingPunct="1"/>
            <a:r>
              <a:rPr lang="zh-CN" altLang="en-US" dirty="0"/>
              <a:t>完成地面设备调试；</a:t>
            </a:r>
            <a:r>
              <a:rPr lang="en-US" altLang="zh-CN" dirty="0"/>
              <a:t>CSNS</a:t>
            </a:r>
            <a:r>
              <a:rPr lang="zh-CN" altLang="en-US" dirty="0"/>
              <a:t>停束超导腔安装开始</a:t>
            </a:r>
            <a:endParaRPr lang="en-US" altLang="zh-CN" dirty="0"/>
          </a:p>
        </p:txBody>
      </p:sp>
      <p:grpSp>
        <p:nvGrpSpPr>
          <p:cNvPr id="13" name="组合 35">
            <a:extLst>
              <a:ext uri="{FF2B5EF4-FFF2-40B4-BE49-F238E27FC236}">
                <a16:creationId xmlns:a16="http://schemas.microsoft.com/office/drawing/2014/main" id="{3AFC9184-E6BD-4BAD-B325-4A475DF8B74C}"/>
              </a:ext>
            </a:extLst>
          </p:cNvPr>
          <p:cNvGrpSpPr>
            <a:grpSpLocks/>
          </p:cNvGrpSpPr>
          <p:nvPr/>
        </p:nvGrpSpPr>
        <p:grpSpPr bwMode="auto">
          <a:xfrm>
            <a:off x="627117" y="2442617"/>
            <a:ext cx="720725" cy="1500187"/>
            <a:chOff x="902678" y="2128422"/>
            <a:chExt cx="720000" cy="1499385"/>
          </a:xfrm>
        </p:grpSpPr>
        <p:grpSp>
          <p:nvGrpSpPr>
            <p:cNvPr id="39" name="组合 36">
              <a:extLst>
                <a:ext uri="{FF2B5EF4-FFF2-40B4-BE49-F238E27FC236}">
                  <a16:creationId xmlns:a16="http://schemas.microsoft.com/office/drawing/2014/main" id="{F9580F3A-E944-483A-B68D-8D6900610D7F}"/>
                </a:ext>
              </a:extLst>
            </p:cNvPr>
            <p:cNvGrpSpPr>
              <a:grpSpLocks/>
            </p:cNvGrpSpPr>
            <p:nvPr/>
          </p:nvGrpSpPr>
          <p:grpSpPr bwMode="auto">
            <a:xfrm>
              <a:off x="902678" y="2907807"/>
              <a:ext cx="720000" cy="720000"/>
              <a:chOff x="902678" y="2907807"/>
              <a:chExt cx="720000" cy="720000"/>
            </a:xfrm>
          </p:grpSpPr>
          <p:sp>
            <p:nvSpPr>
              <p:cNvPr id="41" name="椭圆 40">
                <a:extLst>
                  <a:ext uri="{FF2B5EF4-FFF2-40B4-BE49-F238E27FC236}">
                    <a16:creationId xmlns:a16="http://schemas.microsoft.com/office/drawing/2014/main" id="{BC752F00-23C3-4473-8A96-8D646DEB8F88}"/>
                  </a:ext>
                </a:extLst>
              </p:cNvPr>
              <p:cNvSpPr/>
              <p:nvPr/>
            </p:nvSpPr>
            <p:spPr>
              <a:xfrm>
                <a:off x="902678" y="2907467"/>
                <a:ext cx="720000" cy="720340"/>
              </a:xfrm>
              <a:prstGeom prst="ellipse">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2" name="椭圆 41">
                <a:extLst>
                  <a:ext uri="{FF2B5EF4-FFF2-40B4-BE49-F238E27FC236}">
                    <a16:creationId xmlns:a16="http://schemas.microsoft.com/office/drawing/2014/main" id="{EBAE930C-31BA-4CE7-9865-AD5B6D56AB70}"/>
                  </a:ext>
                </a:extLst>
              </p:cNvPr>
              <p:cNvSpPr/>
              <p:nvPr/>
            </p:nvSpPr>
            <p:spPr>
              <a:xfrm>
                <a:off x="1191312" y="3196238"/>
                <a:ext cx="142731" cy="142799"/>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cxnSp>
          <p:nvCxnSpPr>
            <p:cNvPr id="40" name="直接连接符 39">
              <a:extLst>
                <a:ext uri="{FF2B5EF4-FFF2-40B4-BE49-F238E27FC236}">
                  <a16:creationId xmlns:a16="http://schemas.microsoft.com/office/drawing/2014/main" id="{9241E9CE-4FC4-4D2B-BC83-1E773F8F276E}"/>
                </a:ext>
              </a:extLst>
            </p:cNvPr>
            <p:cNvCxnSpPr>
              <a:cxnSpLocks/>
            </p:cNvCxnSpPr>
            <p:nvPr/>
          </p:nvCxnSpPr>
          <p:spPr>
            <a:xfrm>
              <a:off x="1262678" y="2128422"/>
              <a:ext cx="0" cy="1080509"/>
            </a:xfrm>
            <a:prstGeom prst="line">
              <a:avLst/>
            </a:prstGeom>
            <a:ln w="38100">
              <a:solidFill>
                <a:srgbClr val="0066FF"/>
              </a:solidFill>
            </a:ln>
          </p:spPr>
          <p:style>
            <a:lnRef idx="1">
              <a:schemeClr val="accent1"/>
            </a:lnRef>
            <a:fillRef idx="0">
              <a:schemeClr val="accent1"/>
            </a:fillRef>
            <a:effectRef idx="0">
              <a:schemeClr val="accent1"/>
            </a:effectRef>
            <a:fontRef idx="minor">
              <a:schemeClr val="tx1"/>
            </a:fontRef>
          </p:style>
        </p:cxnSp>
      </p:grpSp>
      <p:sp>
        <p:nvSpPr>
          <p:cNvPr id="14" name="文本框 40">
            <a:extLst>
              <a:ext uri="{FF2B5EF4-FFF2-40B4-BE49-F238E27FC236}">
                <a16:creationId xmlns:a16="http://schemas.microsoft.com/office/drawing/2014/main" id="{2CA5FD97-3ACC-411E-93E9-69479AFD0DCD}"/>
              </a:ext>
            </a:extLst>
          </p:cNvPr>
          <p:cNvSpPr txBox="1">
            <a:spLocks noChangeArrowheads="1"/>
          </p:cNvSpPr>
          <p:nvPr/>
        </p:nvSpPr>
        <p:spPr bwMode="auto">
          <a:xfrm>
            <a:off x="102168" y="1534323"/>
            <a:ext cx="20617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a:t>2024.3</a:t>
            </a:r>
          </a:p>
          <a:p>
            <a:pPr eaLnBrk="1" hangingPunct="1"/>
            <a:r>
              <a:rPr lang="en-US" altLang="zh-CN" dirty="0"/>
              <a:t>CSNS-II </a:t>
            </a:r>
            <a:r>
              <a:rPr lang="zh-CN" altLang="en-US" dirty="0"/>
              <a:t>工程启动会</a:t>
            </a:r>
          </a:p>
        </p:txBody>
      </p:sp>
      <p:sp>
        <p:nvSpPr>
          <p:cNvPr id="16" name="文本框 46">
            <a:extLst>
              <a:ext uri="{FF2B5EF4-FFF2-40B4-BE49-F238E27FC236}">
                <a16:creationId xmlns:a16="http://schemas.microsoft.com/office/drawing/2014/main" id="{665DB229-3A42-408C-AA74-C4CCD07CFBC1}"/>
              </a:ext>
            </a:extLst>
          </p:cNvPr>
          <p:cNvSpPr txBox="1">
            <a:spLocks noChangeArrowheads="1"/>
          </p:cNvSpPr>
          <p:nvPr/>
        </p:nvSpPr>
        <p:spPr bwMode="auto">
          <a:xfrm>
            <a:off x="3173467" y="5001152"/>
            <a:ext cx="31003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a:t>2025.3-10</a:t>
            </a:r>
            <a:r>
              <a:rPr lang="zh-CN" altLang="en-US" dirty="0"/>
              <a:t> </a:t>
            </a:r>
            <a:endParaRPr lang="en-US" altLang="zh-CN" dirty="0"/>
          </a:p>
          <a:p>
            <a:pPr eaLnBrk="1" hangingPunct="1"/>
            <a:r>
              <a:rPr lang="zh-CN" altLang="en-US" dirty="0"/>
              <a:t>储罐、低温管线、氦回收系统等其他设备开始招标</a:t>
            </a:r>
            <a:endParaRPr lang="en-US" altLang="zh-CN" dirty="0"/>
          </a:p>
        </p:txBody>
      </p:sp>
      <p:grpSp>
        <p:nvGrpSpPr>
          <p:cNvPr id="17" name="组合 48">
            <a:extLst>
              <a:ext uri="{FF2B5EF4-FFF2-40B4-BE49-F238E27FC236}">
                <a16:creationId xmlns:a16="http://schemas.microsoft.com/office/drawing/2014/main" id="{6B7C930E-0EF6-407F-AEBE-0CC56511C7F2}"/>
              </a:ext>
            </a:extLst>
          </p:cNvPr>
          <p:cNvGrpSpPr>
            <a:grpSpLocks/>
          </p:cNvGrpSpPr>
          <p:nvPr/>
        </p:nvGrpSpPr>
        <p:grpSpPr bwMode="auto">
          <a:xfrm>
            <a:off x="9783817" y="3199854"/>
            <a:ext cx="719138" cy="1739900"/>
            <a:chOff x="902678" y="2907807"/>
            <a:chExt cx="720000" cy="1740393"/>
          </a:xfrm>
        </p:grpSpPr>
        <p:grpSp>
          <p:nvGrpSpPr>
            <p:cNvPr id="31" name="组合 49">
              <a:extLst>
                <a:ext uri="{FF2B5EF4-FFF2-40B4-BE49-F238E27FC236}">
                  <a16:creationId xmlns:a16="http://schemas.microsoft.com/office/drawing/2014/main" id="{22E13035-520A-4DD3-9BBA-6565075E0F8B}"/>
                </a:ext>
              </a:extLst>
            </p:cNvPr>
            <p:cNvGrpSpPr>
              <a:grpSpLocks/>
            </p:cNvGrpSpPr>
            <p:nvPr/>
          </p:nvGrpSpPr>
          <p:grpSpPr bwMode="auto">
            <a:xfrm>
              <a:off x="902678" y="2907807"/>
              <a:ext cx="720000" cy="720000"/>
              <a:chOff x="902678" y="2907807"/>
              <a:chExt cx="720000" cy="720000"/>
            </a:xfrm>
          </p:grpSpPr>
          <p:sp>
            <p:nvSpPr>
              <p:cNvPr id="33" name="椭圆 32">
                <a:extLst>
                  <a:ext uri="{FF2B5EF4-FFF2-40B4-BE49-F238E27FC236}">
                    <a16:creationId xmlns:a16="http://schemas.microsoft.com/office/drawing/2014/main" id="{0D319C44-DDFC-41CF-B2B7-58B20CBE3A12}"/>
                  </a:ext>
                </a:extLst>
              </p:cNvPr>
              <p:cNvSpPr/>
              <p:nvPr/>
            </p:nvSpPr>
            <p:spPr>
              <a:xfrm>
                <a:off x="902678" y="2907807"/>
                <a:ext cx="720000" cy="719342"/>
              </a:xfrm>
              <a:prstGeom prst="ellipse">
                <a:avLst/>
              </a:prstGeom>
              <a:solidFill>
                <a:srgbClr val="99CCFF">
                  <a:alpha val="0"/>
                </a:srgbClr>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4" name="椭圆 33">
                <a:extLst>
                  <a:ext uri="{FF2B5EF4-FFF2-40B4-BE49-F238E27FC236}">
                    <a16:creationId xmlns:a16="http://schemas.microsoft.com/office/drawing/2014/main" id="{564CFCA1-CAF8-47BF-A3A7-1593983576ED}"/>
                  </a:ext>
                </a:extLst>
              </p:cNvPr>
              <p:cNvSpPr/>
              <p:nvPr/>
            </p:nvSpPr>
            <p:spPr>
              <a:xfrm>
                <a:off x="1190360" y="3195226"/>
                <a:ext cx="144635" cy="144503"/>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cxnSp>
          <p:nvCxnSpPr>
            <p:cNvPr id="32" name="直接连接符 31">
              <a:extLst>
                <a:ext uri="{FF2B5EF4-FFF2-40B4-BE49-F238E27FC236}">
                  <a16:creationId xmlns:a16="http://schemas.microsoft.com/office/drawing/2014/main" id="{ABECF073-D412-4841-9EE5-3B45620B7FA4}"/>
                </a:ext>
              </a:extLst>
            </p:cNvPr>
            <p:cNvCxnSpPr>
              <a:cxnSpLocks/>
              <a:stCxn id="34" idx="4"/>
            </p:cNvCxnSpPr>
            <p:nvPr/>
          </p:nvCxnSpPr>
          <p:spPr>
            <a:xfrm>
              <a:off x="1263473" y="3339729"/>
              <a:ext cx="0" cy="1308471"/>
            </a:xfrm>
            <a:prstGeom prst="line">
              <a:avLst/>
            </a:prstGeom>
            <a:ln w="38100">
              <a:solidFill>
                <a:srgbClr val="0066FF"/>
              </a:solidFill>
            </a:ln>
          </p:spPr>
          <p:style>
            <a:lnRef idx="1">
              <a:schemeClr val="accent1"/>
            </a:lnRef>
            <a:fillRef idx="0">
              <a:schemeClr val="accent1"/>
            </a:fillRef>
            <a:effectRef idx="0">
              <a:schemeClr val="accent1"/>
            </a:effectRef>
            <a:fontRef idx="minor">
              <a:schemeClr val="tx1"/>
            </a:fontRef>
          </p:style>
        </p:cxnSp>
      </p:grpSp>
      <p:sp>
        <p:nvSpPr>
          <p:cNvPr id="18" name="文本框 58">
            <a:extLst>
              <a:ext uri="{FF2B5EF4-FFF2-40B4-BE49-F238E27FC236}">
                <a16:creationId xmlns:a16="http://schemas.microsoft.com/office/drawing/2014/main" id="{D143F86D-D926-4B43-856A-E5A661D15E5D}"/>
              </a:ext>
            </a:extLst>
          </p:cNvPr>
          <p:cNvSpPr txBox="1">
            <a:spLocks noChangeArrowheads="1"/>
          </p:cNvSpPr>
          <p:nvPr/>
        </p:nvSpPr>
        <p:spPr bwMode="auto">
          <a:xfrm>
            <a:off x="9265117" y="4960057"/>
            <a:ext cx="2338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a:t>2028.4</a:t>
            </a:r>
          </a:p>
          <a:p>
            <a:pPr eaLnBrk="1" hangingPunct="1"/>
            <a:r>
              <a:rPr lang="zh-CN" altLang="en-US" dirty="0"/>
              <a:t>完成低温系统与超导腔模组联合降温调试</a:t>
            </a:r>
            <a:endParaRPr lang="en-US" altLang="zh-CN" dirty="0"/>
          </a:p>
        </p:txBody>
      </p:sp>
      <p:grpSp>
        <p:nvGrpSpPr>
          <p:cNvPr id="20" name="组合 64">
            <a:extLst>
              <a:ext uri="{FF2B5EF4-FFF2-40B4-BE49-F238E27FC236}">
                <a16:creationId xmlns:a16="http://schemas.microsoft.com/office/drawing/2014/main" id="{E79B5660-2992-430A-8974-803E60122806}"/>
              </a:ext>
            </a:extLst>
          </p:cNvPr>
          <p:cNvGrpSpPr>
            <a:grpSpLocks/>
          </p:cNvGrpSpPr>
          <p:nvPr/>
        </p:nvGrpSpPr>
        <p:grpSpPr bwMode="auto">
          <a:xfrm>
            <a:off x="8380467" y="2633197"/>
            <a:ext cx="719138" cy="1292145"/>
            <a:chOff x="902678" y="2334985"/>
            <a:chExt cx="720000" cy="1292822"/>
          </a:xfrm>
        </p:grpSpPr>
        <p:grpSp>
          <p:nvGrpSpPr>
            <p:cNvPr id="23" name="组合 65">
              <a:extLst>
                <a:ext uri="{FF2B5EF4-FFF2-40B4-BE49-F238E27FC236}">
                  <a16:creationId xmlns:a16="http://schemas.microsoft.com/office/drawing/2014/main" id="{0429DD29-579B-40E9-9D45-0E01C7602E1A}"/>
                </a:ext>
              </a:extLst>
            </p:cNvPr>
            <p:cNvGrpSpPr>
              <a:grpSpLocks/>
            </p:cNvGrpSpPr>
            <p:nvPr/>
          </p:nvGrpSpPr>
          <p:grpSpPr bwMode="auto">
            <a:xfrm>
              <a:off x="902678" y="2907807"/>
              <a:ext cx="720000" cy="720000"/>
              <a:chOff x="902678" y="2907807"/>
              <a:chExt cx="720000" cy="720000"/>
            </a:xfrm>
          </p:grpSpPr>
          <p:sp>
            <p:nvSpPr>
              <p:cNvPr id="25" name="椭圆 24">
                <a:extLst>
                  <a:ext uri="{FF2B5EF4-FFF2-40B4-BE49-F238E27FC236}">
                    <a16:creationId xmlns:a16="http://schemas.microsoft.com/office/drawing/2014/main" id="{A34172A2-05E4-496A-BEDA-E6112308FA90}"/>
                  </a:ext>
                </a:extLst>
              </p:cNvPr>
              <p:cNvSpPr/>
              <p:nvPr/>
            </p:nvSpPr>
            <p:spPr>
              <a:xfrm>
                <a:off x="902678" y="2908292"/>
                <a:ext cx="720000" cy="719515"/>
              </a:xfrm>
              <a:prstGeom prst="ellipse">
                <a:avLst/>
              </a:prstGeom>
              <a:solidFill>
                <a:srgbClr val="99CCFF">
                  <a:alpha val="0"/>
                </a:srgbClr>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椭圆 25">
                <a:extLst>
                  <a:ext uri="{FF2B5EF4-FFF2-40B4-BE49-F238E27FC236}">
                    <a16:creationId xmlns:a16="http://schemas.microsoft.com/office/drawing/2014/main" id="{6EEC682F-28D4-4493-9D90-881337428DA6}"/>
                  </a:ext>
                </a:extLst>
              </p:cNvPr>
              <p:cNvSpPr/>
              <p:nvPr/>
            </p:nvSpPr>
            <p:spPr>
              <a:xfrm>
                <a:off x="1190360" y="3195781"/>
                <a:ext cx="144635" cy="144538"/>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cxnSp>
          <p:nvCxnSpPr>
            <p:cNvPr id="24" name="直接连接符 23">
              <a:extLst>
                <a:ext uri="{FF2B5EF4-FFF2-40B4-BE49-F238E27FC236}">
                  <a16:creationId xmlns:a16="http://schemas.microsoft.com/office/drawing/2014/main" id="{1AD0C534-3E64-4B79-AB6D-7F6D77334775}"/>
                </a:ext>
              </a:extLst>
            </p:cNvPr>
            <p:cNvCxnSpPr>
              <a:cxnSpLocks/>
            </p:cNvCxnSpPr>
            <p:nvPr/>
          </p:nvCxnSpPr>
          <p:spPr>
            <a:xfrm>
              <a:off x="1263473" y="2334985"/>
              <a:ext cx="0" cy="873502"/>
            </a:xfrm>
            <a:prstGeom prst="line">
              <a:avLst/>
            </a:prstGeom>
            <a:ln w="38100">
              <a:solidFill>
                <a:srgbClr val="0066FF"/>
              </a:solidFill>
            </a:ln>
          </p:spPr>
          <p:style>
            <a:lnRef idx="1">
              <a:schemeClr val="accent1"/>
            </a:lnRef>
            <a:fillRef idx="0">
              <a:schemeClr val="accent1"/>
            </a:fillRef>
            <a:effectRef idx="0">
              <a:schemeClr val="accent1"/>
            </a:effectRef>
            <a:fontRef idx="minor">
              <a:schemeClr val="tx1"/>
            </a:fontRef>
          </p:style>
        </p:cxnSp>
      </p:grpSp>
      <p:sp>
        <p:nvSpPr>
          <p:cNvPr id="22" name="文本框 70">
            <a:extLst>
              <a:ext uri="{FF2B5EF4-FFF2-40B4-BE49-F238E27FC236}">
                <a16:creationId xmlns:a16="http://schemas.microsoft.com/office/drawing/2014/main" id="{A9D5707F-5766-411C-BE7B-B949A1F161A6}"/>
              </a:ext>
            </a:extLst>
          </p:cNvPr>
          <p:cNvSpPr txBox="1">
            <a:spLocks noChangeArrowheads="1"/>
          </p:cNvSpPr>
          <p:nvPr/>
        </p:nvSpPr>
        <p:spPr bwMode="auto">
          <a:xfrm>
            <a:off x="11106205" y="3058567"/>
            <a:ext cx="1144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t>2029.9   </a:t>
            </a:r>
            <a:r>
              <a:rPr lang="zh-CN" altLang="en-US"/>
              <a:t>二期工程验收</a:t>
            </a:r>
            <a:endParaRPr lang="en-US" altLang="zh-CN"/>
          </a:p>
        </p:txBody>
      </p:sp>
      <p:sp>
        <p:nvSpPr>
          <p:cNvPr id="57" name="文本框 56">
            <a:extLst>
              <a:ext uri="{FF2B5EF4-FFF2-40B4-BE49-F238E27FC236}">
                <a16:creationId xmlns:a16="http://schemas.microsoft.com/office/drawing/2014/main" id="{13E17EDE-0FB4-4C56-BD6E-18AFE090E8EB}"/>
              </a:ext>
            </a:extLst>
          </p:cNvPr>
          <p:cNvSpPr txBox="1"/>
          <p:nvPr/>
        </p:nvSpPr>
        <p:spPr>
          <a:xfrm>
            <a:off x="946808" y="5055641"/>
            <a:ext cx="2154551" cy="923330"/>
          </a:xfrm>
          <a:prstGeom prst="rect">
            <a:avLst/>
          </a:prstGeom>
          <a:noFill/>
        </p:spPr>
        <p:txBody>
          <a:bodyPr wrap="square">
            <a:spAutoFit/>
          </a:bodyPr>
          <a:lstStyle/>
          <a:p>
            <a:pPr eaLnBrk="1" hangingPunct="1"/>
            <a:r>
              <a:rPr lang="en-US" altLang="zh-CN" dirty="0"/>
              <a:t>2024.6</a:t>
            </a:r>
          </a:p>
          <a:p>
            <a:pPr eaLnBrk="1" hangingPunct="1"/>
            <a:r>
              <a:rPr lang="zh-CN" altLang="en-US" dirty="0"/>
              <a:t>低温系统设计方案评审会</a:t>
            </a:r>
            <a:endParaRPr lang="en-US" altLang="zh-CN" dirty="0"/>
          </a:p>
        </p:txBody>
      </p:sp>
      <p:sp>
        <p:nvSpPr>
          <p:cNvPr id="55" name="文本框 46">
            <a:extLst>
              <a:ext uri="{FF2B5EF4-FFF2-40B4-BE49-F238E27FC236}">
                <a16:creationId xmlns:a16="http://schemas.microsoft.com/office/drawing/2014/main" id="{3BF0A850-02CA-4673-9610-0F5DA4392101}"/>
              </a:ext>
            </a:extLst>
          </p:cNvPr>
          <p:cNvSpPr txBox="1">
            <a:spLocks noChangeArrowheads="1"/>
          </p:cNvSpPr>
          <p:nvPr/>
        </p:nvSpPr>
        <p:spPr bwMode="auto">
          <a:xfrm>
            <a:off x="3173467" y="5981625"/>
            <a:ext cx="31003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a:t>2025.1-2027.7  </a:t>
            </a:r>
          </a:p>
          <a:p>
            <a:pPr eaLnBrk="1" hangingPunct="1"/>
            <a:r>
              <a:rPr lang="zh-CN" altLang="en-US" dirty="0"/>
              <a:t>超导腔模组组装与低温测试</a:t>
            </a:r>
            <a:endParaRPr lang="en-US" altLang="zh-CN" dirty="0"/>
          </a:p>
        </p:txBody>
      </p:sp>
      <p:sp>
        <p:nvSpPr>
          <p:cNvPr id="56" name="文本框 23">
            <a:extLst>
              <a:ext uri="{FF2B5EF4-FFF2-40B4-BE49-F238E27FC236}">
                <a16:creationId xmlns:a16="http://schemas.microsoft.com/office/drawing/2014/main" id="{35E15093-1F92-48A8-AC2D-3070035630A9}"/>
              </a:ext>
            </a:extLst>
          </p:cNvPr>
          <p:cNvSpPr txBox="1">
            <a:spLocks noChangeArrowheads="1"/>
          </p:cNvSpPr>
          <p:nvPr/>
        </p:nvSpPr>
        <p:spPr bwMode="auto">
          <a:xfrm>
            <a:off x="5242830" y="1501454"/>
            <a:ext cx="25724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a:t>2026.3</a:t>
            </a:r>
            <a:r>
              <a:rPr lang="zh-CN" altLang="en-US" dirty="0"/>
              <a:t> </a:t>
            </a:r>
            <a:endParaRPr lang="en-US" altLang="zh-CN" dirty="0"/>
          </a:p>
          <a:p>
            <a:pPr eaLnBrk="1" hangingPunct="1"/>
            <a:r>
              <a:rPr lang="zh-CN" altLang="en-US" dirty="0"/>
              <a:t>储罐区交付</a:t>
            </a:r>
            <a:endParaRPr lang="en-US" altLang="zh-CN" dirty="0"/>
          </a:p>
          <a:p>
            <a:pPr eaLnBrk="1" hangingPunct="1"/>
            <a:r>
              <a:rPr lang="zh-CN" altLang="en-US" dirty="0"/>
              <a:t>罐区设备开始安装</a:t>
            </a:r>
            <a:endParaRPr lang="en-US" altLang="zh-CN" dirty="0"/>
          </a:p>
        </p:txBody>
      </p:sp>
      <p:sp>
        <p:nvSpPr>
          <p:cNvPr id="60" name="等腰三角形 59">
            <a:extLst>
              <a:ext uri="{FF2B5EF4-FFF2-40B4-BE49-F238E27FC236}">
                <a16:creationId xmlns:a16="http://schemas.microsoft.com/office/drawing/2014/main" id="{783DAF81-A4C7-4822-A327-D83C45C19A9F}"/>
              </a:ext>
            </a:extLst>
          </p:cNvPr>
          <p:cNvSpPr/>
          <p:nvPr/>
        </p:nvSpPr>
        <p:spPr>
          <a:xfrm rot="10800000">
            <a:off x="4140381" y="2807495"/>
            <a:ext cx="218949" cy="36930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41">
            <a:extLst>
              <a:ext uri="{FF2B5EF4-FFF2-40B4-BE49-F238E27FC236}">
                <a16:creationId xmlns:a16="http://schemas.microsoft.com/office/drawing/2014/main" id="{0045D261-8910-4B19-A6D9-E90A098B0CE2}"/>
              </a:ext>
            </a:extLst>
          </p:cNvPr>
          <p:cNvGrpSpPr>
            <a:grpSpLocks/>
          </p:cNvGrpSpPr>
          <p:nvPr/>
        </p:nvGrpSpPr>
        <p:grpSpPr bwMode="auto">
          <a:xfrm>
            <a:off x="3895780" y="3220492"/>
            <a:ext cx="720725" cy="1739900"/>
            <a:chOff x="902678" y="2907807"/>
            <a:chExt cx="720000" cy="1740393"/>
          </a:xfrm>
        </p:grpSpPr>
        <p:grpSp>
          <p:nvGrpSpPr>
            <p:cNvPr id="35" name="组合 42">
              <a:extLst>
                <a:ext uri="{FF2B5EF4-FFF2-40B4-BE49-F238E27FC236}">
                  <a16:creationId xmlns:a16="http://schemas.microsoft.com/office/drawing/2014/main" id="{620B2971-1631-40E0-B837-556BCF3C4F7B}"/>
                </a:ext>
              </a:extLst>
            </p:cNvPr>
            <p:cNvGrpSpPr>
              <a:grpSpLocks/>
            </p:cNvGrpSpPr>
            <p:nvPr/>
          </p:nvGrpSpPr>
          <p:grpSpPr bwMode="auto">
            <a:xfrm>
              <a:off x="902678" y="2907807"/>
              <a:ext cx="720000" cy="720000"/>
              <a:chOff x="902678" y="2907807"/>
              <a:chExt cx="720000" cy="720000"/>
            </a:xfrm>
          </p:grpSpPr>
          <p:sp>
            <p:nvSpPr>
              <p:cNvPr id="37" name="椭圆 36">
                <a:extLst>
                  <a:ext uri="{FF2B5EF4-FFF2-40B4-BE49-F238E27FC236}">
                    <a16:creationId xmlns:a16="http://schemas.microsoft.com/office/drawing/2014/main" id="{6CA3A547-1A17-4DF5-B675-DD59327AF7DF}"/>
                  </a:ext>
                </a:extLst>
              </p:cNvPr>
              <p:cNvSpPr/>
              <p:nvPr/>
            </p:nvSpPr>
            <p:spPr>
              <a:xfrm>
                <a:off x="902678" y="2907807"/>
                <a:ext cx="720000" cy="719341"/>
              </a:xfrm>
              <a:prstGeom prst="ellipse">
                <a:avLst/>
              </a:prstGeom>
              <a:solidFill>
                <a:srgbClr val="99CCFF">
                  <a:alpha val="50000"/>
                </a:srgbClr>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8" name="椭圆 37">
                <a:extLst>
                  <a:ext uri="{FF2B5EF4-FFF2-40B4-BE49-F238E27FC236}">
                    <a16:creationId xmlns:a16="http://schemas.microsoft.com/office/drawing/2014/main" id="{185BE97C-E69C-4130-9AD7-D19E2989D701}"/>
                  </a:ext>
                </a:extLst>
              </p:cNvPr>
              <p:cNvSpPr/>
              <p:nvPr/>
            </p:nvSpPr>
            <p:spPr>
              <a:xfrm>
                <a:off x="1191312" y="3195225"/>
                <a:ext cx="142731" cy="144504"/>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cxnSp>
          <p:nvCxnSpPr>
            <p:cNvPr id="36" name="直接连接符 35">
              <a:extLst>
                <a:ext uri="{FF2B5EF4-FFF2-40B4-BE49-F238E27FC236}">
                  <a16:creationId xmlns:a16="http://schemas.microsoft.com/office/drawing/2014/main" id="{B0664788-84EE-4E58-B4CC-D859603838D7}"/>
                </a:ext>
              </a:extLst>
            </p:cNvPr>
            <p:cNvCxnSpPr>
              <a:cxnSpLocks/>
              <a:stCxn id="38" idx="4"/>
            </p:cNvCxnSpPr>
            <p:nvPr/>
          </p:nvCxnSpPr>
          <p:spPr>
            <a:xfrm>
              <a:off x="1262678" y="3339729"/>
              <a:ext cx="0" cy="1308471"/>
            </a:xfrm>
            <a:prstGeom prst="line">
              <a:avLst/>
            </a:prstGeom>
            <a:ln w="38100">
              <a:solidFill>
                <a:srgbClr val="0066FF"/>
              </a:solidFill>
            </a:ln>
          </p:spPr>
          <p:style>
            <a:lnRef idx="1">
              <a:schemeClr val="accent1"/>
            </a:lnRef>
            <a:fillRef idx="0">
              <a:schemeClr val="accent1"/>
            </a:fillRef>
            <a:effectRef idx="0">
              <a:schemeClr val="accent1"/>
            </a:effectRef>
            <a:fontRef idx="minor">
              <a:schemeClr val="tx1"/>
            </a:fontRef>
          </p:style>
        </p:cxnSp>
      </p:grpSp>
      <p:grpSp>
        <p:nvGrpSpPr>
          <p:cNvPr id="19" name="组合 59">
            <a:extLst>
              <a:ext uri="{FF2B5EF4-FFF2-40B4-BE49-F238E27FC236}">
                <a16:creationId xmlns:a16="http://schemas.microsoft.com/office/drawing/2014/main" id="{F2474B0B-89AF-4BE2-B333-880FCA4922B2}"/>
              </a:ext>
            </a:extLst>
          </p:cNvPr>
          <p:cNvGrpSpPr>
            <a:grpSpLocks/>
          </p:cNvGrpSpPr>
          <p:nvPr/>
        </p:nvGrpSpPr>
        <p:grpSpPr bwMode="auto">
          <a:xfrm>
            <a:off x="5459467" y="2442617"/>
            <a:ext cx="719138" cy="1497012"/>
            <a:chOff x="902678" y="2130011"/>
            <a:chExt cx="720000" cy="1497796"/>
          </a:xfrm>
        </p:grpSpPr>
        <p:grpSp>
          <p:nvGrpSpPr>
            <p:cNvPr id="27" name="组合 60">
              <a:extLst>
                <a:ext uri="{FF2B5EF4-FFF2-40B4-BE49-F238E27FC236}">
                  <a16:creationId xmlns:a16="http://schemas.microsoft.com/office/drawing/2014/main" id="{5D0366B0-A7E7-4D7F-888A-65D0CF17DED4}"/>
                </a:ext>
              </a:extLst>
            </p:cNvPr>
            <p:cNvGrpSpPr>
              <a:grpSpLocks/>
            </p:cNvGrpSpPr>
            <p:nvPr/>
          </p:nvGrpSpPr>
          <p:grpSpPr bwMode="auto">
            <a:xfrm>
              <a:off x="902678" y="2907807"/>
              <a:ext cx="720000" cy="720000"/>
              <a:chOff x="902678" y="2907807"/>
              <a:chExt cx="720000" cy="720000"/>
            </a:xfrm>
          </p:grpSpPr>
          <p:sp>
            <p:nvSpPr>
              <p:cNvPr id="29" name="椭圆 28">
                <a:extLst>
                  <a:ext uri="{FF2B5EF4-FFF2-40B4-BE49-F238E27FC236}">
                    <a16:creationId xmlns:a16="http://schemas.microsoft.com/office/drawing/2014/main" id="{316166BB-6F93-4554-881E-470753BE6B98}"/>
                  </a:ext>
                </a:extLst>
              </p:cNvPr>
              <p:cNvSpPr/>
              <p:nvPr/>
            </p:nvSpPr>
            <p:spPr>
              <a:xfrm>
                <a:off x="902678" y="2908293"/>
                <a:ext cx="720000" cy="719514"/>
              </a:xfrm>
              <a:prstGeom prst="ellipse">
                <a:avLst/>
              </a:prstGeom>
              <a:solidFill>
                <a:srgbClr val="99CCFF">
                  <a:alpha val="0"/>
                </a:srgbClr>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0" name="椭圆 29">
                <a:extLst>
                  <a:ext uri="{FF2B5EF4-FFF2-40B4-BE49-F238E27FC236}">
                    <a16:creationId xmlns:a16="http://schemas.microsoft.com/office/drawing/2014/main" id="{1EA1A5E8-E4FF-4DA2-B451-7698C5313953}"/>
                  </a:ext>
                </a:extLst>
              </p:cNvPr>
              <p:cNvSpPr/>
              <p:nvPr/>
            </p:nvSpPr>
            <p:spPr>
              <a:xfrm>
                <a:off x="1190360" y="3195781"/>
                <a:ext cx="144635" cy="144539"/>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cxnSp>
          <p:nvCxnSpPr>
            <p:cNvPr id="28" name="直接连接符 27">
              <a:extLst>
                <a:ext uri="{FF2B5EF4-FFF2-40B4-BE49-F238E27FC236}">
                  <a16:creationId xmlns:a16="http://schemas.microsoft.com/office/drawing/2014/main" id="{0BD1FA15-27A3-44CB-8EB0-BDFF02350A02}"/>
                </a:ext>
              </a:extLst>
            </p:cNvPr>
            <p:cNvCxnSpPr>
              <a:cxnSpLocks/>
            </p:cNvCxnSpPr>
            <p:nvPr/>
          </p:nvCxnSpPr>
          <p:spPr>
            <a:xfrm>
              <a:off x="1263473" y="2130011"/>
              <a:ext cx="0" cy="1078476"/>
            </a:xfrm>
            <a:prstGeom prst="line">
              <a:avLst/>
            </a:prstGeom>
            <a:ln w="38100">
              <a:solidFill>
                <a:srgbClr val="0066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8522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5">
            <a:extLst>
              <a:ext uri="{FF2B5EF4-FFF2-40B4-BE49-F238E27FC236}">
                <a16:creationId xmlns:a16="http://schemas.microsoft.com/office/drawing/2014/main" id="{EFDF6E38-5892-42E1-B8A9-24387FDBC0FF}"/>
              </a:ext>
            </a:extLst>
          </p:cNvPr>
          <p:cNvSpPr txBox="1">
            <a:spLocks/>
          </p:cNvSpPr>
          <p:nvPr/>
        </p:nvSpPr>
        <p:spPr>
          <a:xfrm>
            <a:off x="152400" y="1482293"/>
            <a:ext cx="10385946" cy="1912072"/>
          </a:xfrm>
          <a:solidFill>
            <a:schemeClr val="accent2"/>
          </a:solidFill>
        </p:spPr>
        <p:txBody>
          <a:bodyPr anchor="ctr">
            <a:normAutofit/>
          </a:bodyPr>
          <a:lstStyle>
            <a:lvl1pPr marL="0" indent="0" algn="l" defTabSz="350045" rtl="0" eaLnBrk="0" fontAlgn="base" hangingPunct="0">
              <a:spcBef>
                <a:spcPts val="462"/>
              </a:spcBef>
              <a:spcAft>
                <a:spcPct val="0"/>
              </a:spcAft>
              <a:buClr>
                <a:srgbClr val="000000"/>
              </a:buClr>
              <a:buSzPct val="100000"/>
              <a:buFont typeface="Times New Roman" panose="02020603050405020304" pitchFamily="18" charset="0"/>
              <a:buNone/>
              <a:defRPr sz="4400" b="1" kern="1200" baseline="0">
                <a:solidFill>
                  <a:schemeClr val="bg1"/>
                </a:solidFill>
                <a:latin typeface="+mn-lt"/>
                <a:ea typeface="+mn-ea"/>
                <a:cs typeface="+mn-cs"/>
              </a:defRPr>
            </a:lvl1pPr>
            <a:lvl2pPr marL="568643" indent="-218600" algn="l" defTabSz="350045" rtl="0" eaLnBrk="0" fontAlgn="base" hangingPunct="0">
              <a:spcBef>
                <a:spcPts val="405"/>
              </a:spcBef>
              <a:spcAft>
                <a:spcPct val="0"/>
              </a:spcAft>
              <a:buClr>
                <a:srgbClr val="000000"/>
              </a:buClr>
              <a:buSzPct val="100000"/>
              <a:buFont typeface="Times New Roman" panose="02020603050405020304" pitchFamily="18" charset="0"/>
              <a:defRPr kern="1200">
                <a:solidFill>
                  <a:srgbClr val="00338F"/>
                </a:solidFill>
                <a:latin typeface="+mn-lt"/>
                <a:ea typeface="+mn-ea"/>
                <a:cs typeface="+mn-cs"/>
              </a:defRPr>
            </a:lvl2pPr>
            <a:lvl3pPr marL="875825" indent="-174308" algn="l" defTabSz="350045" rtl="0" eaLnBrk="0" fontAlgn="base" hangingPunct="0">
              <a:spcBef>
                <a:spcPts val="360"/>
              </a:spcBef>
              <a:spcAft>
                <a:spcPct val="0"/>
              </a:spcAft>
              <a:buClr>
                <a:srgbClr val="000000"/>
              </a:buClr>
              <a:buSzPct val="100000"/>
              <a:buFont typeface="Times New Roman" panose="02020603050405020304" pitchFamily="18" charset="0"/>
              <a:defRPr sz="1440" kern="1200">
                <a:solidFill>
                  <a:srgbClr val="00338F"/>
                </a:solidFill>
                <a:latin typeface="+mn-lt"/>
                <a:ea typeface="+mn-ea"/>
                <a:cs typeface="+mn-cs"/>
              </a:defRPr>
            </a:lvl3pPr>
            <a:lvl4pPr marL="1225868" indent="-174308" algn="l" defTabSz="350045" rtl="0" eaLnBrk="0" fontAlgn="base" hangingPunct="0">
              <a:spcBef>
                <a:spcPts val="383"/>
              </a:spcBef>
              <a:spcAft>
                <a:spcPct val="0"/>
              </a:spcAft>
              <a:buClr>
                <a:srgbClr val="000000"/>
              </a:buClr>
              <a:buSzPct val="100000"/>
              <a:buFont typeface="Times New Roman" panose="02020603050405020304" pitchFamily="18" charset="0"/>
              <a:defRPr sz="1530" i="1" kern="1200">
                <a:solidFill>
                  <a:srgbClr val="00338F"/>
                </a:solidFill>
                <a:latin typeface="+mn-lt"/>
                <a:ea typeface="+mn-ea"/>
                <a:cs typeface="+mn-cs"/>
              </a:defRPr>
            </a:lvl4pPr>
            <a:lvl5pPr marL="1577340" indent="-174308" algn="l" defTabSz="350045" rtl="0" eaLnBrk="0" fontAlgn="base" hangingPunct="0">
              <a:spcBef>
                <a:spcPts val="304"/>
              </a:spcBef>
              <a:spcAft>
                <a:spcPct val="0"/>
              </a:spcAft>
              <a:buClr>
                <a:srgbClr val="000000"/>
              </a:buClr>
              <a:buSzPct val="100000"/>
              <a:buFont typeface="Times New Roman" panose="02020603050405020304" pitchFamily="18" charset="0"/>
              <a:defRPr sz="1260" kern="1200">
                <a:solidFill>
                  <a:srgbClr val="00338F"/>
                </a:solidFill>
                <a:latin typeface="+mn-lt"/>
                <a:ea typeface="+mn-ea"/>
                <a:cs typeface="+mn-cs"/>
              </a:defRPr>
            </a:lvl5pPr>
            <a:lvl6pPr marL="1928422"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6pPr>
            <a:lvl7pPr marL="2279044"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7pPr>
            <a:lvl8pPr marL="2629666"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8pPr>
            <a:lvl9pPr marL="2980288"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9pPr>
          </a:lstStyle>
          <a:p>
            <a:r>
              <a:rPr lang="en-US" altLang="zh-CN" dirty="0"/>
              <a:t>CSNS-II</a:t>
            </a:r>
            <a:r>
              <a:rPr lang="zh-CN" altLang="en-US" dirty="0"/>
              <a:t>项目背景</a:t>
            </a:r>
          </a:p>
        </p:txBody>
      </p:sp>
      <p:sp>
        <p:nvSpPr>
          <p:cNvPr id="5" name="矩形 4">
            <a:extLst>
              <a:ext uri="{FF2B5EF4-FFF2-40B4-BE49-F238E27FC236}">
                <a16:creationId xmlns:a16="http://schemas.microsoft.com/office/drawing/2014/main" id="{41B061E3-E028-4505-8943-19CE2B492B3B}"/>
              </a:ext>
            </a:extLst>
          </p:cNvPr>
          <p:cNvSpPr/>
          <p:nvPr/>
        </p:nvSpPr>
        <p:spPr>
          <a:xfrm>
            <a:off x="0" y="1600200"/>
            <a:ext cx="10538346" cy="19120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spc="-60" dirty="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latin typeface="Times New Roman" panose="02020603050405020304" pitchFamily="18" charset="0"/>
                <a:ea typeface="微软雅黑"/>
                <a:cs typeface="Times New Roman" panose="02020603050405020304" pitchFamily="18" charset="0"/>
              </a:rPr>
              <a:t>南方光源测试平台低温系统运行总结</a:t>
            </a:r>
          </a:p>
        </p:txBody>
      </p:sp>
    </p:spTree>
    <p:extLst>
      <p:ext uri="{BB962C8B-B14F-4D97-AF65-F5344CB8AC3E}">
        <p14:creationId xmlns:p14="http://schemas.microsoft.com/office/powerpoint/2010/main" val="23726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E6365BC5-1FF1-41E8-B0A4-E621B295274B}"/>
              </a:ext>
            </a:extLst>
          </p:cNvPr>
          <p:cNvSpPr/>
          <p:nvPr/>
        </p:nvSpPr>
        <p:spPr>
          <a:xfrm>
            <a:off x="2107517" y="125262"/>
            <a:ext cx="5465279"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加速器低温系统概况</a:t>
            </a:r>
          </a:p>
        </p:txBody>
      </p:sp>
      <p:graphicFrame>
        <p:nvGraphicFramePr>
          <p:cNvPr id="6" name="表格 2">
            <a:extLst>
              <a:ext uri="{FF2B5EF4-FFF2-40B4-BE49-F238E27FC236}">
                <a16:creationId xmlns:a16="http://schemas.microsoft.com/office/drawing/2014/main" id="{C4745DA2-AFC1-4E5F-8DFD-DA62E7F4C5F0}"/>
              </a:ext>
            </a:extLst>
          </p:cNvPr>
          <p:cNvGraphicFramePr>
            <a:graphicFrameLocks noGrp="1"/>
          </p:cNvGraphicFramePr>
          <p:nvPr>
            <p:extLst>
              <p:ext uri="{D42A27DB-BD31-4B8C-83A1-F6EECF244321}">
                <p14:modId xmlns:p14="http://schemas.microsoft.com/office/powerpoint/2010/main" val="1576258114"/>
              </p:ext>
            </p:extLst>
          </p:nvPr>
        </p:nvGraphicFramePr>
        <p:xfrm>
          <a:off x="5427361" y="4678601"/>
          <a:ext cx="6229984" cy="1604465"/>
        </p:xfrm>
        <a:graphic>
          <a:graphicData uri="http://schemas.openxmlformats.org/drawingml/2006/table">
            <a:tbl>
              <a:tblPr firstRow="1" bandRow="1">
                <a:tableStyleId>{5C22544A-7EE6-4342-B048-85BDC9FD1C3A}</a:tableStyleId>
              </a:tblPr>
              <a:tblGrid>
                <a:gridCol w="2095360">
                  <a:extLst>
                    <a:ext uri="{9D8B030D-6E8A-4147-A177-3AD203B41FA5}">
                      <a16:colId xmlns:a16="http://schemas.microsoft.com/office/drawing/2014/main" val="20000"/>
                    </a:ext>
                  </a:extLst>
                </a:gridCol>
                <a:gridCol w="1378208">
                  <a:extLst>
                    <a:ext uri="{9D8B030D-6E8A-4147-A177-3AD203B41FA5}">
                      <a16:colId xmlns:a16="http://schemas.microsoft.com/office/drawing/2014/main" val="20001"/>
                    </a:ext>
                  </a:extLst>
                </a:gridCol>
                <a:gridCol w="1378208">
                  <a:extLst>
                    <a:ext uri="{9D8B030D-6E8A-4147-A177-3AD203B41FA5}">
                      <a16:colId xmlns:a16="http://schemas.microsoft.com/office/drawing/2014/main" val="20002"/>
                    </a:ext>
                  </a:extLst>
                </a:gridCol>
                <a:gridCol w="1378208">
                  <a:extLst>
                    <a:ext uri="{9D8B030D-6E8A-4147-A177-3AD203B41FA5}">
                      <a16:colId xmlns:a16="http://schemas.microsoft.com/office/drawing/2014/main" val="710520143"/>
                    </a:ext>
                  </a:extLst>
                </a:gridCol>
              </a:tblGrid>
              <a:tr h="320893">
                <a:tc>
                  <a:txBody>
                    <a:bodyPr/>
                    <a:lstStyle/>
                    <a:p>
                      <a:pPr algn="ctr"/>
                      <a:endParaRPr lang="zh-CN" altLang="en-US" sz="800" dirty="0"/>
                    </a:p>
                  </a:txBody>
                  <a:tcPr marL="58344" marR="58344" marT="29172" marB="29172" anchor="ctr"/>
                </a:tc>
                <a:tc>
                  <a:txBody>
                    <a:bodyPr/>
                    <a:lstStyle/>
                    <a:p>
                      <a:pPr marL="0" algn="ctr" defTabSz="701040" rtl="0" eaLnBrk="1" latinLnBrk="0" hangingPunct="1"/>
                      <a:r>
                        <a:rPr lang="zh-CN" altLang="en-US" sz="1200" b="1" kern="1200" dirty="0">
                          <a:solidFill>
                            <a:schemeClr val="tx1"/>
                          </a:solidFill>
                          <a:latin typeface="+mn-lt"/>
                          <a:ea typeface="+mn-ea"/>
                          <a:cs typeface="+mn-cs"/>
                        </a:rPr>
                        <a:t>双</a:t>
                      </a:r>
                      <a:r>
                        <a:rPr lang="en-US" altLang="zh-CN" sz="1200" b="1" kern="1200" dirty="0">
                          <a:solidFill>
                            <a:schemeClr val="tx1"/>
                          </a:solidFill>
                          <a:latin typeface="+mn-lt"/>
                          <a:ea typeface="+mn-ea"/>
                          <a:cs typeface="+mn-cs"/>
                        </a:rPr>
                        <a:t>spoke</a:t>
                      </a:r>
                      <a:r>
                        <a:rPr lang="zh-CN" altLang="en-US" sz="1200" b="1" kern="1200" dirty="0">
                          <a:solidFill>
                            <a:schemeClr val="tx1"/>
                          </a:solidFill>
                          <a:latin typeface="+mn-lt"/>
                          <a:ea typeface="+mn-ea"/>
                          <a:cs typeface="+mn-cs"/>
                        </a:rPr>
                        <a:t>腔模组</a:t>
                      </a:r>
                    </a:p>
                  </a:txBody>
                  <a:tcPr marL="58344" marR="58344" marT="29172" marB="29172" anchor="ctr"/>
                </a:tc>
                <a:tc>
                  <a:txBody>
                    <a:bodyPr/>
                    <a:lstStyle/>
                    <a:p>
                      <a:pPr marL="0" algn="ctr" defTabSz="701040" rtl="0" eaLnBrk="1" latinLnBrk="0" hangingPunct="1"/>
                      <a:r>
                        <a:rPr lang="zh-CN" altLang="en-US" sz="1200" b="1" kern="1200" dirty="0">
                          <a:solidFill>
                            <a:schemeClr val="tx1"/>
                          </a:solidFill>
                          <a:latin typeface="+mn-lt"/>
                          <a:ea typeface="+mn-ea"/>
                          <a:cs typeface="+mn-cs"/>
                        </a:rPr>
                        <a:t>椭球腔模组</a:t>
                      </a:r>
                    </a:p>
                  </a:txBody>
                  <a:tcPr marL="58344" marR="58344" marT="29172" marB="29172" anchor="ctr"/>
                </a:tc>
                <a:tc>
                  <a:txBody>
                    <a:bodyPr/>
                    <a:lstStyle/>
                    <a:p>
                      <a:pPr marL="0" algn="ctr" defTabSz="701040" rtl="0" eaLnBrk="1" latinLnBrk="0" hangingPunct="1"/>
                      <a:r>
                        <a:rPr lang="zh-CN" altLang="en-US" sz="1200" b="1" kern="1200" dirty="0">
                          <a:solidFill>
                            <a:schemeClr val="tx1"/>
                          </a:solidFill>
                          <a:latin typeface="+mn-lt"/>
                          <a:ea typeface="+mn-ea"/>
                          <a:cs typeface="+mn-cs"/>
                        </a:rPr>
                        <a:t>总计</a:t>
                      </a:r>
                    </a:p>
                  </a:txBody>
                  <a:tcPr marL="58344" marR="58344" marT="29172" marB="29172" anchor="ctr"/>
                </a:tc>
                <a:extLst>
                  <a:ext uri="{0D108BD9-81ED-4DB2-BD59-A6C34878D82A}">
                    <a16:rowId xmlns:a16="http://schemas.microsoft.com/office/drawing/2014/main" val="10000"/>
                  </a:ext>
                </a:extLst>
              </a:tr>
              <a:tr h="320893">
                <a:tc>
                  <a:txBody>
                    <a:bodyPr/>
                    <a:lstStyle/>
                    <a:p>
                      <a:pPr algn="ctr"/>
                      <a:r>
                        <a:rPr lang="en-US" altLang="zh-CN" sz="800" dirty="0"/>
                        <a:t>3bara@4.5K</a:t>
                      </a:r>
                      <a:r>
                        <a:rPr lang="zh-CN" altLang="en-US" sz="800" dirty="0"/>
                        <a:t>超临界氦（主路节流产生</a:t>
                      </a:r>
                      <a:r>
                        <a:rPr lang="en-US" altLang="zh-CN" sz="800" dirty="0"/>
                        <a:t>2K</a:t>
                      </a:r>
                      <a:r>
                        <a:rPr lang="zh-CN" altLang="en-US" sz="800" dirty="0"/>
                        <a:t>超流氦，支路供给耦合器冷却）</a:t>
                      </a:r>
                      <a:endParaRPr lang="en-US" altLang="zh-CN" sz="800" dirty="0"/>
                    </a:p>
                  </a:txBody>
                  <a:tcPr marL="58344" marR="58344" marT="29172" marB="29172" anchor="ctr"/>
                </a:tc>
                <a:tc>
                  <a:txBody>
                    <a:bodyPr/>
                    <a:lstStyle/>
                    <a:p>
                      <a:pPr algn="ctr"/>
                      <a:r>
                        <a:rPr lang="en-US" altLang="zh-CN" sz="800" dirty="0"/>
                        <a:t>28.1g/s</a:t>
                      </a:r>
                      <a:endParaRPr lang="zh-CN" altLang="en-US" sz="800" dirty="0"/>
                    </a:p>
                  </a:txBody>
                  <a:tcPr marL="58344" marR="58344" marT="29172" marB="29172" anchor="ctr"/>
                </a:tc>
                <a:tc>
                  <a:txBody>
                    <a:bodyPr/>
                    <a:lstStyle/>
                    <a:p>
                      <a:pPr algn="ctr"/>
                      <a:r>
                        <a:rPr lang="en-US" altLang="zh-CN" sz="800" dirty="0"/>
                        <a:t>27.8g/s</a:t>
                      </a:r>
                      <a:endParaRPr lang="zh-CN" altLang="en-US" sz="800" dirty="0"/>
                    </a:p>
                  </a:txBody>
                  <a:tcPr marL="58344" marR="58344" marT="29172" marB="29172" anchor="ctr"/>
                </a:tc>
                <a:tc>
                  <a:txBody>
                    <a:bodyPr/>
                    <a:lstStyle/>
                    <a:p>
                      <a:pPr algn="ctr"/>
                      <a:r>
                        <a:rPr lang="en-US" altLang="zh-CN" sz="800" dirty="0"/>
                        <a:t>55.9g/s</a:t>
                      </a:r>
                      <a:endParaRPr lang="zh-CN" altLang="en-US" sz="800" dirty="0"/>
                    </a:p>
                  </a:txBody>
                  <a:tcPr marL="58344" marR="58344" marT="29172" marB="29172" anchor="ctr"/>
                </a:tc>
                <a:extLst>
                  <a:ext uri="{0D108BD9-81ED-4DB2-BD59-A6C34878D82A}">
                    <a16:rowId xmlns:a16="http://schemas.microsoft.com/office/drawing/2014/main" val="10001"/>
                  </a:ext>
                </a:extLst>
              </a:tr>
              <a:tr h="320893">
                <a:tc>
                  <a:txBody>
                    <a:bodyPr/>
                    <a:lstStyle/>
                    <a:p>
                      <a:pPr algn="ctr"/>
                      <a:r>
                        <a:rPr lang="en-US" altLang="zh-CN" sz="800" dirty="0"/>
                        <a:t>13bara@40K</a:t>
                      </a:r>
                      <a:r>
                        <a:rPr lang="zh-CN" altLang="en-US" sz="800" dirty="0"/>
                        <a:t>氦冷屏</a:t>
                      </a:r>
                    </a:p>
                  </a:txBody>
                  <a:tcPr marL="58344" marR="58344" marT="29172" marB="29172" anchor="ctr"/>
                </a:tc>
                <a:tc>
                  <a:txBody>
                    <a:bodyPr/>
                    <a:lstStyle/>
                    <a:p>
                      <a:pPr algn="ctr"/>
                      <a:r>
                        <a:rPr lang="en-US" altLang="zh-CN" sz="800" dirty="0"/>
                        <a:t>8.4g/s</a:t>
                      </a:r>
                      <a:endParaRPr lang="zh-CN" altLang="en-US" sz="800" dirty="0"/>
                    </a:p>
                  </a:txBody>
                  <a:tcPr marL="58344" marR="58344" marT="29172" marB="29172" anchor="ctr"/>
                </a:tc>
                <a:tc>
                  <a:txBody>
                    <a:bodyPr/>
                    <a:lstStyle/>
                    <a:p>
                      <a:pPr algn="ctr"/>
                      <a:r>
                        <a:rPr lang="en-US" altLang="zh-CN" sz="800" dirty="0"/>
                        <a:t>10.4g/s</a:t>
                      </a:r>
                      <a:endParaRPr lang="zh-CN" altLang="en-US" sz="800" dirty="0"/>
                    </a:p>
                  </a:txBody>
                  <a:tcPr marL="58344" marR="58344" marT="29172" marB="29172" anchor="ctr"/>
                </a:tc>
                <a:tc>
                  <a:txBody>
                    <a:bodyPr/>
                    <a:lstStyle/>
                    <a:p>
                      <a:pPr algn="ctr"/>
                      <a:r>
                        <a:rPr lang="en-US" altLang="zh-CN" sz="800" dirty="0"/>
                        <a:t>18.8g/s</a:t>
                      </a:r>
                      <a:endParaRPr lang="zh-CN" altLang="en-US" sz="800" dirty="0"/>
                    </a:p>
                  </a:txBody>
                  <a:tcPr marL="58344" marR="58344" marT="29172" marB="29172" anchor="ctr"/>
                </a:tc>
                <a:extLst>
                  <a:ext uri="{0D108BD9-81ED-4DB2-BD59-A6C34878D82A}">
                    <a16:rowId xmlns:a16="http://schemas.microsoft.com/office/drawing/2014/main" val="10002"/>
                  </a:ext>
                </a:extLst>
              </a:tr>
              <a:tr h="320893">
                <a:tc>
                  <a:txBody>
                    <a:bodyPr/>
                    <a:lstStyle/>
                    <a:p>
                      <a:pPr algn="ctr"/>
                      <a:r>
                        <a:rPr lang="en-US" altLang="zh-CN" sz="800" dirty="0"/>
                        <a:t>300K~40K</a:t>
                      </a:r>
                      <a:r>
                        <a:rPr lang="zh-CN" altLang="en-US" sz="800" dirty="0"/>
                        <a:t>兑温氦气</a:t>
                      </a:r>
                    </a:p>
                  </a:txBody>
                  <a:tcPr marL="58344" marR="58344" marT="29172" marB="29172" anchor="ctr"/>
                </a:tc>
                <a:tc>
                  <a:txBody>
                    <a:bodyPr/>
                    <a:lstStyle/>
                    <a:p>
                      <a:pPr algn="ctr"/>
                      <a:r>
                        <a:rPr lang="en-US" altLang="zh-CN" sz="800" dirty="0"/>
                        <a:t>45g/s @100K</a:t>
                      </a:r>
                      <a:endParaRPr lang="zh-CN" altLang="en-US" sz="800" dirty="0"/>
                    </a:p>
                  </a:txBody>
                  <a:tcPr marL="58344" marR="58344" marT="29172" marB="29172" anchor="ctr"/>
                </a:tc>
                <a:tc>
                  <a:txBody>
                    <a:bodyPr/>
                    <a:lstStyle/>
                    <a:p>
                      <a:pPr marL="0" marR="0" lvl="0" indent="0" algn="ctr" defTabSz="701040" rtl="0" eaLnBrk="1" fontAlgn="auto" latinLnBrk="0" hangingPunct="1">
                        <a:lnSpc>
                          <a:spcPct val="100000"/>
                        </a:lnSpc>
                        <a:spcBef>
                          <a:spcPts val="0"/>
                        </a:spcBef>
                        <a:spcAft>
                          <a:spcPts val="0"/>
                        </a:spcAft>
                        <a:buClrTx/>
                        <a:buSzTx/>
                        <a:buFontTx/>
                        <a:buNone/>
                        <a:defRPr/>
                      </a:pPr>
                      <a:r>
                        <a:rPr lang="en-US" altLang="zh-CN" sz="800" dirty="0"/>
                        <a:t>36g/s @100K</a:t>
                      </a:r>
                      <a:endParaRPr lang="zh-CN" altLang="en-US" sz="800" dirty="0"/>
                    </a:p>
                  </a:txBody>
                  <a:tcPr marL="58344" marR="58344" marT="29172" marB="29172" anchor="ctr"/>
                </a:tc>
                <a:tc>
                  <a:txBody>
                    <a:bodyPr/>
                    <a:lstStyle/>
                    <a:p>
                      <a:pPr algn="ctr"/>
                      <a:r>
                        <a:rPr lang="en-US" altLang="zh-CN" sz="800" dirty="0"/>
                        <a:t>81g/s @100K</a:t>
                      </a:r>
                      <a:endParaRPr lang="zh-CN" altLang="en-US" sz="800" dirty="0"/>
                    </a:p>
                  </a:txBody>
                  <a:tcPr marL="58344" marR="58344" marT="29172" marB="29172" anchor="ctr"/>
                </a:tc>
                <a:extLst>
                  <a:ext uri="{0D108BD9-81ED-4DB2-BD59-A6C34878D82A}">
                    <a16:rowId xmlns:a16="http://schemas.microsoft.com/office/drawing/2014/main" val="10003"/>
                  </a:ext>
                </a:extLst>
              </a:tr>
              <a:tr h="320893">
                <a:tc>
                  <a:txBody>
                    <a:bodyPr/>
                    <a:lstStyle/>
                    <a:p>
                      <a:pPr algn="ctr"/>
                      <a:r>
                        <a:rPr lang="en-US" altLang="zh-CN" sz="800" dirty="0"/>
                        <a:t>31mbara@2K</a:t>
                      </a:r>
                      <a:r>
                        <a:rPr lang="zh-CN" altLang="en-US" sz="800" dirty="0"/>
                        <a:t>回气</a:t>
                      </a:r>
                    </a:p>
                  </a:txBody>
                  <a:tcPr marL="58344" marR="58344" marT="29172" marB="29172" anchor="ctr"/>
                </a:tc>
                <a:tc>
                  <a:txBody>
                    <a:bodyPr/>
                    <a:lstStyle/>
                    <a:p>
                      <a:pPr algn="ctr"/>
                      <a:r>
                        <a:rPr lang="en-US" altLang="zh-CN" sz="800" dirty="0"/>
                        <a:t>24g/s</a:t>
                      </a:r>
                    </a:p>
                    <a:p>
                      <a:pPr algn="ctr"/>
                      <a:r>
                        <a:rPr lang="en-US" altLang="zh-CN" sz="800" dirty="0"/>
                        <a:t>30mbara@3.4~3.6K</a:t>
                      </a:r>
                      <a:endParaRPr lang="zh-CN" altLang="en-US" sz="800" dirty="0"/>
                    </a:p>
                  </a:txBody>
                  <a:tcPr marL="58344" marR="58344" marT="29172" marB="29172" anchor="ctr"/>
                </a:tc>
                <a:tc>
                  <a:txBody>
                    <a:bodyPr/>
                    <a:lstStyle/>
                    <a:p>
                      <a:pPr algn="ctr"/>
                      <a:r>
                        <a:rPr lang="en-US" altLang="zh-CN" sz="800" dirty="0"/>
                        <a:t>24g/s</a:t>
                      </a:r>
                    </a:p>
                    <a:p>
                      <a:pPr algn="ctr"/>
                      <a:r>
                        <a:rPr lang="en-US" altLang="zh-CN" sz="800" dirty="0"/>
                        <a:t>30mbara@3.4~3.6K</a:t>
                      </a:r>
                      <a:endParaRPr lang="zh-CN" altLang="en-US" sz="800" dirty="0"/>
                    </a:p>
                  </a:txBody>
                  <a:tcPr marL="58344" marR="58344" marT="29172" marB="29172" anchor="ctr"/>
                </a:tc>
                <a:tc>
                  <a:txBody>
                    <a:bodyPr/>
                    <a:lstStyle/>
                    <a:p>
                      <a:pPr algn="ctr"/>
                      <a:r>
                        <a:rPr lang="en-US" altLang="zh-CN" sz="800" dirty="0"/>
                        <a:t>48g/s</a:t>
                      </a:r>
                    </a:p>
                    <a:p>
                      <a:pPr algn="ctr"/>
                      <a:r>
                        <a:rPr lang="en-US" altLang="zh-CN" sz="800" dirty="0"/>
                        <a:t>30mbara@3.4~3.6K</a:t>
                      </a:r>
                      <a:endParaRPr lang="zh-CN" altLang="en-US" sz="800" dirty="0"/>
                    </a:p>
                  </a:txBody>
                  <a:tcPr marL="58344" marR="58344" marT="29172" marB="29172" anchor="ctr"/>
                </a:tc>
                <a:extLst>
                  <a:ext uri="{0D108BD9-81ED-4DB2-BD59-A6C34878D82A}">
                    <a16:rowId xmlns:a16="http://schemas.microsoft.com/office/drawing/2014/main" val="10004"/>
                  </a:ext>
                </a:extLst>
              </a:tr>
            </a:tbl>
          </a:graphicData>
        </a:graphic>
      </p:graphicFrame>
      <p:graphicFrame>
        <p:nvGraphicFramePr>
          <p:cNvPr id="10" name="表格 2">
            <a:extLst>
              <a:ext uri="{FF2B5EF4-FFF2-40B4-BE49-F238E27FC236}">
                <a16:creationId xmlns:a16="http://schemas.microsoft.com/office/drawing/2014/main" id="{CDEC6349-9079-49E7-8F62-8E265AE622C5}"/>
              </a:ext>
            </a:extLst>
          </p:cNvPr>
          <p:cNvGraphicFramePr>
            <a:graphicFrameLocks noGrp="1"/>
          </p:cNvGraphicFramePr>
          <p:nvPr>
            <p:extLst>
              <p:ext uri="{D42A27DB-BD31-4B8C-83A1-F6EECF244321}">
                <p14:modId xmlns:p14="http://schemas.microsoft.com/office/powerpoint/2010/main" val="3451097259"/>
              </p:ext>
            </p:extLst>
          </p:nvPr>
        </p:nvGraphicFramePr>
        <p:xfrm>
          <a:off x="5427361" y="1482488"/>
          <a:ext cx="6225463" cy="2624270"/>
        </p:xfrm>
        <a:graphic>
          <a:graphicData uri="http://schemas.openxmlformats.org/drawingml/2006/table">
            <a:tbl>
              <a:tblPr firstRow="1" bandRow="1">
                <a:tableStyleId>{5C22544A-7EE6-4342-B048-85BDC9FD1C3A}</a:tableStyleId>
              </a:tblPr>
              <a:tblGrid>
                <a:gridCol w="2142902">
                  <a:extLst>
                    <a:ext uri="{9D8B030D-6E8A-4147-A177-3AD203B41FA5}">
                      <a16:colId xmlns:a16="http://schemas.microsoft.com/office/drawing/2014/main" val="20000"/>
                    </a:ext>
                  </a:extLst>
                </a:gridCol>
                <a:gridCol w="1881364">
                  <a:extLst>
                    <a:ext uri="{9D8B030D-6E8A-4147-A177-3AD203B41FA5}">
                      <a16:colId xmlns:a16="http://schemas.microsoft.com/office/drawing/2014/main" val="20001"/>
                    </a:ext>
                  </a:extLst>
                </a:gridCol>
                <a:gridCol w="2201197">
                  <a:extLst>
                    <a:ext uri="{9D8B030D-6E8A-4147-A177-3AD203B41FA5}">
                      <a16:colId xmlns:a16="http://schemas.microsoft.com/office/drawing/2014/main" val="20002"/>
                    </a:ext>
                  </a:extLst>
                </a:gridCol>
              </a:tblGrid>
              <a:tr h="342644">
                <a:tc>
                  <a:txBody>
                    <a:bodyPr/>
                    <a:lstStyle/>
                    <a:p>
                      <a:pPr algn="ctr"/>
                      <a:endParaRPr lang="zh-CN" altLang="en-US" sz="900" dirty="0"/>
                    </a:p>
                  </a:txBody>
                  <a:tcPr marL="62299" marR="62299" marT="31149" marB="31149" anchor="ctr"/>
                </a:tc>
                <a:tc>
                  <a:txBody>
                    <a:bodyPr/>
                    <a:lstStyle/>
                    <a:p>
                      <a:pPr algn="ctr"/>
                      <a:r>
                        <a:rPr lang="zh-CN" altLang="en-US" sz="1300" dirty="0">
                          <a:solidFill>
                            <a:schemeClr val="tx1"/>
                          </a:solidFill>
                        </a:rPr>
                        <a:t>控制原则</a:t>
                      </a:r>
                    </a:p>
                  </a:txBody>
                  <a:tcPr marL="62299" marR="62299" marT="31149" marB="31149" anchor="ctr"/>
                </a:tc>
                <a:tc>
                  <a:txBody>
                    <a:bodyPr/>
                    <a:lstStyle/>
                    <a:p>
                      <a:pPr algn="ctr"/>
                      <a:r>
                        <a:rPr lang="zh-CN" altLang="en-US" sz="1300" dirty="0">
                          <a:solidFill>
                            <a:schemeClr val="tx1"/>
                          </a:solidFill>
                        </a:rPr>
                        <a:t>降温要求</a:t>
                      </a:r>
                    </a:p>
                  </a:txBody>
                  <a:tcPr marL="62299" marR="62299" marT="31149" marB="31149" anchor="ctr"/>
                </a:tc>
                <a:extLst>
                  <a:ext uri="{0D108BD9-81ED-4DB2-BD59-A6C34878D82A}">
                    <a16:rowId xmlns:a16="http://schemas.microsoft.com/office/drawing/2014/main" val="10000"/>
                  </a:ext>
                </a:extLst>
              </a:tr>
              <a:tr h="342644">
                <a:tc>
                  <a:txBody>
                    <a:bodyPr/>
                    <a:lstStyle/>
                    <a:p>
                      <a:pPr marL="0" indent="0" algn="ctr">
                        <a:lnSpc>
                          <a:spcPct val="150000"/>
                        </a:lnSpc>
                        <a:spcBef>
                          <a:spcPts val="600"/>
                        </a:spcBef>
                        <a:buFont typeface="+mj-lt"/>
                        <a:buNone/>
                      </a:pPr>
                      <a:r>
                        <a:rPr lang="zh-CN" altLang="en-US" sz="1000" dirty="0">
                          <a:solidFill>
                            <a:prstClr val="black"/>
                          </a:solidFill>
                          <a:latin typeface="微软雅黑" panose="020B0503020204020204" pitchFamily="34" charset="-122"/>
                          <a:ea typeface="微软雅黑" panose="020B0503020204020204" pitchFamily="34" charset="-122"/>
                        </a:rPr>
                        <a:t>系统抽真空置换</a:t>
                      </a:r>
                      <a:endParaRPr lang="en-US" altLang="zh-CN" sz="1000" dirty="0">
                        <a:solidFill>
                          <a:prstClr val="black"/>
                        </a:solidFill>
                        <a:latin typeface="微软雅黑" panose="020B0503020204020204" pitchFamily="34" charset="-122"/>
                        <a:ea typeface="微软雅黑" panose="020B0503020204020204" pitchFamily="34" charset="-122"/>
                      </a:endParaRPr>
                    </a:p>
                  </a:txBody>
                  <a:tcPr marL="62299" marR="62299" marT="31149" marB="31149" anchor="ctr"/>
                </a:tc>
                <a:tc>
                  <a:txBody>
                    <a:bodyPr/>
                    <a:lstStyle/>
                    <a:p>
                      <a:pPr algn="ctr"/>
                      <a:endParaRPr lang="zh-CN" altLang="en-US" sz="900" dirty="0"/>
                    </a:p>
                  </a:txBody>
                  <a:tcPr marL="62299" marR="62299" marT="31149" marB="31149" anchor="ctr"/>
                </a:tc>
                <a:tc>
                  <a:txBody>
                    <a:bodyPr/>
                    <a:lstStyle/>
                    <a:p>
                      <a:pPr algn="ctr"/>
                      <a:endParaRPr lang="zh-CN" altLang="en-US" sz="900" dirty="0"/>
                    </a:p>
                  </a:txBody>
                  <a:tcPr marL="62299" marR="62299" marT="31149" marB="31149" anchor="ctr"/>
                </a:tc>
                <a:extLst>
                  <a:ext uri="{0D108BD9-81ED-4DB2-BD59-A6C34878D82A}">
                    <a16:rowId xmlns:a16="http://schemas.microsoft.com/office/drawing/2014/main" val="10001"/>
                  </a:ext>
                </a:extLst>
              </a:tr>
              <a:tr h="360903">
                <a:tc>
                  <a:txBody>
                    <a:bodyPr/>
                    <a:lstStyle/>
                    <a:p>
                      <a:pPr marL="0" indent="0" algn="ctr">
                        <a:lnSpc>
                          <a:spcPct val="150000"/>
                        </a:lnSpc>
                        <a:spcBef>
                          <a:spcPts val="600"/>
                        </a:spcBef>
                        <a:buFont typeface="+mj-lt"/>
                        <a:buNone/>
                      </a:pPr>
                      <a:r>
                        <a:rPr lang="zh-CN" altLang="en-US" sz="1000" dirty="0">
                          <a:solidFill>
                            <a:prstClr val="black"/>
                          </a:solidFill>
                          <a:latin typeface="微软雅黑" panose="020B0503020204020204" pitchFamily="34" charset="-122"/>
                          <a:ea typeface="微软雅黑" panose="020B0503020204020204" pitchFamily="34" charset="-122"/>
                        </a:rPr>
                        <a:t>室温</a:t>
                      </a:r>
                      <a:r>
                        <a:rPr lang="en-US" altLang="zh-CN" sz="1000" dirty="0">
                          <a:solidFill>
                            <a:prstClr val="black"/>
                          </a:solidFill>
                          <a:latin typeface="微软雅黑" panose="020B0503020204020204" pitchFamily="34" charset="-122"/>
                          <a:ea typeface="微软雅黑" panose="020B0503020204020204" pitchFamily="34" charset="-122"/>
                        </a:rPr>
                        <a:t>~120K</a:t>
                      </a:r>
                      <a:r>
                        <a:rPr lang="zh-CN" altLang="en-US" sz="1000" dirty="0">
                          <a:solidFill>
                            <a:prstClr val="black"/>
                          </a:solidFill>
                          <a:latin typeface="微软雅黑" panose="020B0503020204020204" pitchFamily="34" charset="-122"/>
                          <a:ea typeface="微软雅黑" panose="020B0503020204020204" pitchFamily="34" charset="-122"/>
                        </a:rPr>
                        <a:t>降温</a:t>
                      </a:r>
                      <a:endParaRPr lang="en-US" altLang="zh-CN" sz="1000" dirty="0">
                        <a:solidFill>
                          <a:prstClr val="black"/>
                        </a:solidFill>
                        <a:latin typeface="微软雅黑" panose="020B0503020204020204" pitchFamily="34" charset="-122"/>
                        <a:ea typeface="微软雅黑" panose="020B0503020204020204" pitchFamily="34" charset="-122"/>
                      </a:endParaRPr>
                    </a:p>
                  </a:txBody>
                  <a:tcPr marL="62299" marR="62299" marT="31149" marB="31149" anchor="ctr"/>
                </a:tc>
                <a:tc>
                  <a:txBody>
                    <a:bodyPr/>
                    <a:lstStyle/>
                    <a:p>
                      <a:pPr algn="ctr"/>
                      <a:endParaRPr lang="zh-CN" altLang="en-US" sz="900" dirty="0"/>
                    </a:p>
                  </a:txBody>
                  <a:tcPr marL="62299" marR="62299" marT="31149" marB="31149" anchor="ctr"/>
                </a:tc>
                <a:tc>
                  <a:txBody>
                    <a:bodyPr/>
                    <a:lstStyle/>
                    <a:p>
                      <a:pPr marL="0" algn="ctr" defTabSz="701040" rtl="0" eaLnBrk="1" latinLnBrk="0" hangingPunct="1"/>
                      <a:r>
                        <a:rPr lang="zh-CN" altLang="en-US" sz="1000" kern="1200" dirty="0">
                          <a:solidFill>
                            <a:prstClr val="black"/>
                          </a:solidFill>
                          <a:latin typeface="微软雅黑" panose="020B0503020204020204" pitchFamily="34" charset="-122"/>
                          <a:ea typeface="微软雅黑" panose="020B0503020204020204" pitchFamily="34" charset="-122"/>
                          <a:cs typeface="+mn-cs"/>
                        </a:rPr>
                        <a:t>兑温氦气降温</a:t>
                      </a:r>
                      <a:endParaRPr lang="en-US" altLang="zh-CN" sz="1000" kern="1200" dirty="0">
                        <a:solidFill>
                          <a:prstClr val="black"/>
                        </a:solidFill>
                        <a:latin typeface="微软雅黑" panose="020B0503020204020204" pitchFamily="34" charset="-122"/>
                        <a:ea typeface="微软雅黑" panose="020B0503020204020204" pitchFamily="34" charset="-122"/>
                        <a:cs typeface="+mn-cs"/>
                      </a:endParaRPr>
                    </a:p>
                    <a:p>
                      <a:pPr marL="0" algn="ctr" defTabSz="701040" rtl="0" eaLnBrk="1" latinLnBrk="0" hangingPunct="1"/>
                      <a:r>
                        <a:rPr lang="zh-CN" altLang="en-US" sz="1000" kern="1200" dirty="0">
                          <a:solidFill>
                            <a:prstClr val="black"/>
                          </a:solidFill>
                          <a:latin typeface="微软雅黑" panose="020B0503020204020204" pitchFamily="34" charset="-122"/>
                          <a:ea typeface="微软雅黑" panose="020B0503020204020204" pitchFamily="34" charset="-122"/>
                          <a:cs typeface="+mn-cs"/>
                        </a:rPr>
                        <a:t>降温速率</a:t>
                      </a:r>
                      <a:r>
                        <a:rPr lang="en-US" altLang="zh-CN" sz="1000" kern="1200" dirty="0">
                          <a:solidFill>
                            <a:prstClr val="black"/>
                          </a:solidFill>
                          <a:latin typeface="微软雅黑" panose="020B0503020204020204" pitchFamily="34" charset="-122"/>
                          <a:ea typeface="微软雅黑" panose="020B0503020204020204" pitchFamily="34" charset="-122"/>
                          <a:cs typeface="+mn-cs"/>
                        </a:rPr>
                        <a:t>8K/h</a:t>
                      </a:r>
                      <a:endParaRPr lang="zh-CN" altLang="en-US" sz="1000" kern="1200" dirty="0">
                        <a:solidFill>
                          <a:prstClr val="black"/>
                        </a:solidFill>
                        <a:latin typeface="微软雅黑" panose="020B0503020204020204" pitchFamily="34" charset="-122"/>
                        <a:ea typeface="微软雅黑" panose="020B0503020204020204" pitchFamily="34" charset="-122"/>
                        <a:cs typeface="+mn-cs"/>
                      </a:endParaRPr>
                    </a:p>
                  </a:txBody>
                  <a:tcPr marL="62299" marR="62299" marT="31149" marB="31149" anchor="ctr"/>
                </a:tc>
                <a:extLst>
                  <a:ext uri="{0D108BD9-81ED-4DB2-BD59-A6C34878D82A}">
                    <a16:rowId xmlns:a16="http://schemas.microsoft.com/office/drawing/2014/main" val="10002"/>
                  </a:ext>
                </a:extLst>
              </a:tr>
              <a:tr h="360903">
                <a:tc>
                  <a:txBody>
                    <a:bodyPr/>
                    <a:lstStyle/>
                    <a:p>
                      <a:pPr algn="ctr"/>
                      <a:r>
                        <a:rPr lang="en-US" altLang="zh-CN" sz="1000" dirty="0">
                          <a:solidFill>
                            <a:prstClr val="black"/>
                          </a:solidFill>
                          <a:latin typeface="微软雅黑" panose="020B0503020204020204" pitchFamily="34" charset="-122"/>
                          <a:ea typeface="微软雅黑" panose="020B0503020204020204" pitchFamily="34" charset="-122"/>
                        </a:rPr>
                        <a:t>120K~40K</a:t>
                      </a:r>
                      <a:r>
                        <a:rPr lang="zh-CN" altLang="en-US" sz="1000" dirty="0">
                          <a:solidFill>
                            <a:prstClr val="black"/>
                          </a:solidFill>
                          <a:latin typeface="微软雅黑" panose="020B0503020204020204" pitchFamily="34" charset="-122"/>
                          <a:ea typeface="微软雅黑" panose="020B0503020204020204" pitchFamily="34" charset="-122"/>
                        </a:rPr>
                        <a:t>降温 </a:t>
                      </a:r>
                      <a:endParaRPr lang="zh-CN" altLang="en-US" sz="900" dirty="0"/>
                    </a:p>
                  </a:txBody>
                  <a:tcPr marL="62299" marR="62299" marT="31149" marB="31149" anchor="ctr"/>
                </a:tc>
                <a:tc>
                  <a:txBody>
                    <a:bodyPr/>
                    <a:lstStyle/>
                    <a:p>
                      <a:pPr algn="ctr"/>
                      <a:r>
                        <a:rPr lang="en-US" altLang="zh-CN" sz="1000" dirty="0">
                          <a:solidFill>
                            <a:prstClr val="black"/>
                          </a:solidFill>
                          <a:latin typeface="微软雅黑" panose="020B0503020204020204" pitchFamily="34" charset="-122"/>
                          <a:ea typeface="微软雅黑" panose="020B0503020204020204" pitchFamily="34" charset="-122"/>
                        </a:rPr>
                        <a:t>120-50K</a:t>
                      </a:r>
                      <a:r>
                        <a:rPr lang="zh-CN" altLang="en-US" sz="1000" dirty="0">
                          <a:solidFill>
                            <a:prstClr val="black"/>
                          </a:solidFill>
                          <a:latin typeface="微软雅黑" panose="020B0503020204020204" pitchFamily="34" charset="-122"/>
                          <a:ea typeface="微软雅黑" panose="020B0503020204020204" pitchFamily="34" charset="-122"/>
                        </a:rPr>
                        <a:t>氢中毒温区快速通过</a:t>
                      </a:r>
                      <a:endParaRPr lang="zh-CN" altLang="en-US" sz="900" dirty="0"/>
                    </a:p>
                  </a:txBody>
                  <a:tcPr marL="62299" marR="62299" marT="31149" marB="31149" anchor="ctr"/>
                </a:tc>
                <a:tc>
                  <a:txBody>
                    <a:bodyPr/>
                    <a:lstStyle/>
                    <a:p>
                      <a:pPr marL="0" marR="0" lvl="0" indent="0" algn="ctr" defTabSz="701040" rtl="0" eaLnBrk="1" fontAlgn="auto" latinLnBrk="0" hangingPunct="1">
                        <a:lnSpc>
                          <a:spcPct val="100000"/>
                        </a:lnSpc>
                        <a:spcBef>
                          <a:spcPts val="0"/>
                        </a:spcBef>
                        <a:spcAft>
                          <a:spcPts val="0"/>
                        </a:spcAft>
                        <a:buClrTx/>
                        <a:buSzTx/>
                        <a:buFontTx/>
                        <a:buNone/>
                        <a:defRPr/>
                      </a:pPr>
                      <a:r>
                        <a:rPr lang="en-US" altLang="zh-CN" sz="1000" kern="1200" dirty="0">
                          <a:solidFill>
                            <a:prstClr val="black"/>
                          </a:solidFill>
                          <a:latin typeface="微软雅黑" panose="020B0503020204020204" pitchFamily="34" charset="-122"/>
                          <a:ea typeface="微软雅黑" panose="020B0503020204020204" pitchFamily="34" charset="-122"/>
                          <a:cs typeface="+mn-cs"/>
                        </a:rPr>
                        <a:t>40K</a:t>
                      </a:r>
                      <a:r>
                        <a:rPr lang="zh-CN" altLang="en-US" sz="1000" kern="1200" dirty="0">
                          <a:solidFill>
                            <a:prstClr val="black"/>
                          </a:solidFill>
                          <a:latin typeface="微软雅黑" panose="020B0503020204020204" pitchFamily="34" charset="-122"/>
                          <a:ea typeface="微软雅黑" panose="020B0503020204020204" pitchFamily="34" charset="-122"/>
                          <a:cs typeface="+mn-cs"/>
                        </a:rPr>
                        <a:t>氦气降温</a:t>
                      </a:r>
                      <a:endParaRPr lang="en-US" altLang="zh-CN" sz="1000" kern="1200" dirty="0">
                        <a:solidFill>
                          <a:prstClr val="black"/>
                        </a:solidFill>
                        <a:latin typeface="微软雅黑" panose="020B0503020204020204" pitchFamily="34" charset="-122"/>
                        <a:ea typeface="微软雅黑" panose="020B0503020204020204" pitchFamily="34" charset="-122"/>
                        <a:cs typeface="+mn-cs"/>
                      </a:endParaRPr>
                    </a:p>
                    <a:p>
                      <a:pPr marL="0" marR="0" lvl="0" indent="0" algn="ctr" defTabSz="701040" rtl="0" eaLnBrk="1" fontAlgn="auto" latinLnBrk="0" hangingPunct="1">
                        <a:lnSpc>
                          <a:spcPct val="100000"/>
                        </a:lnSpc>
                        <a:spcBef>
                          <a:spcPts val="0"/>
                        </a:spcBef>
                        <a:spcAft>
                          <a:spcPts val="0"/>
                        </a:spcAft>
                        <a:buClrTx/>
                        <a:buSzTx/>
                        <a:buFontTx/>
                        <a:buNone/>
                        <a:defRPr/>
                      </a:pPr>
                      <a:r>
                        <a:rPr lang="zh-CN" altLang="en-US" sz="1000" kern="1200" dirty="0">
                          <a:solidFill>
                            <a:prstClr val="black"/>
                          </a:solidFill>
                          <a:latin typeface="微软雅黑" panose="020B0503020204020204" pitchFamily="34" charset="-122"/>
                          <a:ea typeface="微软雅黑" panose="020B0503020204020204" pitchFamily="34" charset="-122"/>
                          <a:cs typeface="+mn-cs"/>
                        </a:rPr>
                        <a:t>降温速率</a:t>
                      </a:r>
                      <a:r>
                        <a:rPr lang="en-US" altLang="zh-CN" sz="1000" kern="1200" dirty="0">
                          <a:solidFill>
                            <a:prstClr val="black"/>
                          </a:solidFill>
                          <a:latin typeface="微软雅黑" panose="020B0503020204020204" pitchFamily="34" charset="-122"/>
                          <a:ea typeface="微软雅黑" panose="020B0503020204020204" pitchFamily="34" charset="-122"/>
                          <a:cs typeface="+mn-cs"/>
                        </a:rPr>
                        <a:t>10~15K/h</a:t>
                      </a:r>
                      <a:endParaRPr lang="zh-CN" altLang="en-US" sz="1000" kern="1200" dirty="0">
                        <a:solidFill>
                          <a:prstClr val="black"/>
                        </a:solidFill>
                        <a:latin typeface="微软雅黑" panose="020B0503020204020204" pitchFamily="34" charset="-122"/>
                        <a:ea typeface="微软雅黑" panose="020B0503020204020204" pitchFamily="34" charset="-122"/>
                        <a:cs typeface="+mn-cs"/>
                      </a:endParaRPr>
                    </a:p>
                  </a:txBody>
                  <a:tcPr marL="62299" marR="62299" marT="31149" marB="31149" anchor="ctr"/>
                </a:tc>
                <a:extLst>
                  <a:ext uri="{0D108BD9-81ED-4DB2-BD59-A6C34878D82A}">
                    <a16:rowId xmlns:a16="http://schemas.microsoft.com/office/drawing/2014/main" val="10003"/>
                  </a:ext>
                </a:extLst>
              </a:tr>
              <a:tr h="510205">
                <a:tc>
                  <a:txBody>
                    <a:bodyPr/>
                    <a:lstStyle/>
                    <a:p>
                      <a:pPr marL="0" indent="0" algn="ctr">
                        <a:lnSpc>
                          <a:spcPct val="150000"/>
                        </a:lnSpc>
                        <a:spcBef>
                          <a:spcPts val="600"/>
                        </a:spcBef>
                      </a:pPr>
                      <a:r>
                        <a:rPr lang="en-US" altLang="zh-CN" sz="1000" dirty="0">
                          <a:solidFill>
                            <a:prstClr val="black"/>
                          </a:solidFill>
                          <a:latin typeface="微软雅黑" panose="020B0503020204020204" pitchFamily="34" charset="-122"/>
                          <a:ea typeface="微软雅黑" panose="020B0503020204020204" pitchFamily="34" charset="-122"/>
                        </a:rPr>
                        <a:t>40K~4.5K</a:t>
                      </a:r>
                      <a:r>
                        <a:rPr lang="zh-CN" altLang="en-US" sz="1000" dirty="0">
                          <a:solidFill>
                            <a:prstClr val="black"/>
                          </a:solidFill>
                          <a:latin typeface="微软雅黑" panose="020B0503020204020204" pitchFamily="34" charset="-122"/>
                          <a:ea typeface="微软雅黑" panose="020B0503020204020204" pitchFamily="34" charset="-122"/>
                        </a:rPr>
                        <a:t>降温</a:t>
                      </a:r>
                      <a:endParaRPr lang="en-US" altLang="zh-CN" sz="1000" dirty="0">
                        <a:solidFill>
                          <a:prstClr val="black"/>
                        </a:solidFill>
                        <a:latin typeface="微软雅黑" panose="020B0503020204020204" pitchFamily="34" charset="-122"/>
                        <a:ea typeface="微软雅黑" panose="020B0503020204020204" pitchFamily="34" charset="-122"/>
                      </a:endParaRPr>
                    </a:p>
                  </a:txBody>
                  <a:tcPr marL="62299" marR="62299" marT="31149" marB="31149" anchor="ctr"/>
                </a:tc>
                <a:tc>
                  <a:txBody>
                    <a:bodyPr/>
                    <a:lstStyle/>
                    <a:p>
                      <a:pPr marL="0" algn="ctr" defTabSz="701040" rtl="0" eaLnBrk="1" latinLnBrk="0" hangingPunct="1"/>
                      <a:r>
                        <a:rPr lang="zh-CN" altLang="en-US" sz="1000" kern="1200" dirty="0">
                          <a:solidFill>
                            <a:prstClr val="black"/>
                          </a:solidFill>
                          <a:latin typeface="微软雅黑" panose="020B0503020204020204" pitchFamily="34" charset="-122"/>
                          <a:ea typeface="微软雅黑" panose="020B0503020204020204" pitchFamily="34" charset="-122"/>
                          <a:cs typeface="+mn-cs"/>
                        </a:rPr>
                        <a:t>腔温降至 </a:t>
                      </a:r>
                      <a:r>
                        <a:rPr lang="en-US" altLang="zh-CN" sz="1000" kern="1200" dirty="0">
                          <a:solidFill>
                            <a:prstClr val="black"/>
                          </a:solidFill>
                          <a:latin typeface="微软雅黑" panose="020B0503020204020204" pitchFamily="34" charset="-122"/>
                          <a:ea typeface="微软雅黑" panose="020B0503020204020204" pitchFamily="34" charset="-122"/>
                          <a:cs typeface="+mn-cs"/>
                        </a:rPr>
                        <a:t>9.2K </a:t>
                      </a:r>
                      <a:r>
                        <a:rPr lang="zh-CN" altLang="en-US" sz="1000" kern="1200" dirty="0">
                          <a:solidFill>
                            <a:prstClr val="black"/>
                          </a:solidFill>
                          <a:latin typeface="微软雅黑" panose="020B0503020204020204" pitchFamily="34" charset="-122"/>
                          <a:ea typeface="微软雅黑" panose="020B0503020204020204" pitchFamily="34" charset="-122"/>
                          <a:cs typeface="+mn-cs"/>
                        </a:rPr>
                        <a:t>超导转变点时腔上的温差不超过 </a:t>
                      </a:r>
                      <a:r>
                        <a:rPr lang="en-US" altLang="zh-CN" sz="1000" kern="1200" dirty="0">
                          <a:solidFill>
                            <a:prstClr val="black"/>
                          </a:solidFill>
                          <a:latin typeface="微软雅黑" panose="020B0503020204020204" pitchFamily="34" charset="-122"/>
                          <a:ea typeface="微软雅黑" panose="020B0503020204020204" pitchFamily="34" charset="-122"/>
                          <a:cs typeface="+mn-cs"/>
                        </a:rPr>
                        <a:t>8K</a:t>
                      </a:r>
                      <a:endParaRPr lang="zh-CN" altLang="en-US" sz="1000" kern="1200" dirty="0">
                        <a:solidFill>
                          <a:prstClr val="black"/>
                        </a:solidFill>
                        <a:latin typeface="微软雅黑" panose="020B0503020204020204" pitchFamily="34" charset="-122"/>
                        <a:ea typeface="微软雅黑" panose="020B0503020204020204" pitchFamily="34" charset="-122"/>
                        <a:cs typeface="+mn-cs"/>
                      </a:endParaRPr>
                    </a:p>
                  </a:txBody>
                  <a:tcPr marL="62299" marR="62299" marT="31149" marB="31149" anchor="ctr"/>
                </a:tc>
                <a:tc>
                  <a:txBody>
                    <a:bodyPr/>
                    <a:lstStyle/>
                    <a:p>
                      <a:pPr marL="0" algn="ctr" defTabSz="701040" rtl="0" eaLnBrk="1" latinLnBrk="0" hangingPunct="1"/>
                      <a:r>
                        <a:rPr lang="zh-CN" altLang="en-US" sz="1000" kern="1200" dirty="0">
                          <a:solidFill>
                            <a:prstClr val="black"/>
                          </a:solidFill>
                          <a:latin typeface="微软雅黑" panose="020B0503020204020204" pitchFamily="34" charset="-122"/>
                          <a:ea typeface="微软雅黑" panose="020B0503020204020204" pitchFamily="34" charset="-122"/>
                          <a:cs typeface="+mn-cs"/>
                        </a:rPr>
                        <a:t>快速降温到腔顶底都小于 </a:t>
                      </a:r>
                      <a:r>
                        <a:rPr lang="en-US" altLang="zh-CN" sz="1000" kern="1200" dirty="0">
                          <a:solidFill>
                            <a:prstClr val="black"/>
                          </a:solidFill>
                          <a:latin typeface="微软雅黑" panose="020B0503020204020204" pitchFamily="34" charset="-122"/>
                          <a:ea typeface="微软雅黑" panose="020B0503020204020204" pitchFamily="34" charset="-122"/>
                          <a:cs typeface="+mn-cs"/>
                        </a:rPr>
                        <a:t>9K </a:t>
                      </a:r>
                      <a:r>
                        <a:rPr lang="zh-CN" altLang="en-US" sz="1000" kern="1200" dirty="0">
                          <a:solidFill>
                            <a:prstClr val="black"/>
                          </a:solidFill>
                          <a:latin typeface="微软雅黑" panose="020B0503020204020204" pitchFamily="34" charset="-122"/>
                          <a:ea typeface="微软雅黑" panose="020B0503020204020204" pitchFamily="34" charset="-122"/>
                          <a:cs typeface="+mn-cs"/>
                        </a:rPr>
                        <a:t>后，停注液并点加热至腔顶底温度都在 </a:t>
                      </a:r>
                      <a:r>
                        <a:rPr lang="en-US" altLang="zh-CN" sz="1000" kern="1200" dirty="0">
                          <a:solidFill>
                            <a:prstClr val="black"/>
                          </a:solidFill>
                          <a:latin typeface="微软雅黑" panose="020B0503020204020204" pitchFamily="34" charset="-122"/>
                          <a:ea typeface="微软雅黑" panose="020B0503020204020204" pitchFamily="34" charset="-122"/>
                          <a:cs typeface="+mn-cs"/>
                        </a:rPr>
                        <a:t>11-15K </a:t>
                      </a:r>
                      <a:r>
                        <a:rPr lang="zh-CN" altLang="en-US" sz="1000" kern="1200" dirty="0">
                          <a:solidFill>
                            <a:prstClr val="black"/>
                          </a:solidFill>
                          <a:latin typeface="微软雅黑" panose="020B0503020204020204" pitchFamily="34" charset="-122"/>
                          <a:ea typeface="微软雅黑" panose="020B0503020204020204" pitchFamily="34" charset="-122"/>
                          <a:cs typeface="+mn-cs"/>
                        </a:rPr>
                        <a:t>之间，随后正常开阀积液</a:t>
                      </a:r>
                    </a:p>
                  </a:txBody>
                  <a:tcPr marL="62299" marR="62299" marT="31149" marB="31149" anchor="ctr"/>
                </a:tc>
                <a:extLst>
                  <a:ext uri="{0D108BD9-81ED-4DB2-BD59-A6C34878D82A}">
                    <a16:rowId xmlns:a16="http://schemas.microsoft.com/office/drawing/2014/main" val="10004"/>
                  </a:ext>
                </a:extLst>
              </a:tr>
              <a:tr h="342644">
                <a:tc>
                  <a:txBody>
                    <a:bodyPr/>
                    <a:lstStyle/>
                    <a:p>
                      <a:pPr marL="0" marR="0" lvl="0" indent="0" algn="ctr" defTabSz="701040" rtl="0" eaLnBrk="1" fontAlgn="auto" latinLnBrk="0" hangingPunct="1">
                        <a:lnSpc>
                          <a:spcPct val="100000"/>
                        </a:lnSpc>
                        <a:spcBef>
                          <a:spcPts val="0"/>
                        </a:spcBef>
                        <a:spcAft>
                          <a:spcPts val="0"/>
                        </a:spcAft>
                        <a:buClrTx/>
                        <a:buSzTx/>
                        <a:buFontTx/>
                        <a:buNone/>
                        <a:defRPr/>
                      </a:pPr>
                      <a:r>
                        <a:rPr lang="zh-CN" altLang="en-US" sz="1000" dirty="0">
                          <a:solidFill>
                            <a:prstClr val="black"/>
                          </a:solidFill>
                          <a:latin typeface="微软雅黑" panose="020B0503020204020204" pitchFamily="34" charset="-122"/>
                          <a:ea typeface="微软雅黑" panose="020B0503020204020204" pitchFamily="34" charset="-122"/>
                        </a:rPr>
                        <a:t>转</a:t>
                      </a:r>
                      <a:r>
                        <a:rPr lang="en-US" altLang="zh-CN" sz="1000" dirty="0">
                          <a:solidFill>
                            <a:prstClr val="black"/>
                          </a:solidFill>
                          <a:latin typeface="微软雅黑" panose="020B0503020204020204" pitchFamily="34" charset="-122"/>
                          <a:ea typeface="微软雅黑" panose="020B0503020204020204" pitchFamily="34" charset="-122"/>
                        </a:rPr>
                        <a:t>2K</a:t>
                      </a:r>
                      <a:r>
                        <a:rPr lang="zh-CN" altLang="en-US" sz="1000" dirty="0">
                          <a:solidFill>
                            <a:prstClr val="black"/>
                          </a:solidFill>
                          <a:latin typeface="微软雅黑" panose="020B0503020204020204" pitchFamily="34" charset="-122"/>
                          <a:ea typeface="微软雅黑" panose="020B0503020204020204" pitchFamily="34" charset="-122"/>
                        </a:rPr>
                        <a:t>降温</a:t>
                      </a:r>
                      <a:endParaRPr lang="en-US" altLang="zh-CN" sz="1000" dirty="0">
                        <a:solidFill>
                          <a:prstClr val="black"/>
                        </a:solidFill>
                        <a:latin typeface="微软雅黑" panose="020B0503020204020204" pitchFamily="34" charset="-122"/>
                        <a:ea typeface="微软雅黑" panose="020B0503020204020204" pitchFamily="34" charset="-122"/>
                      </a:endParaRPr>
                    </a:p>
                  </a:txBody>
                  <a:tcPr marL="62299" marR="62299" marT="31149" marB="31149" anchor="ctr"/>
                </a:tc>
                <a:tc>
                  <a:txBody>
                    <a:bodyPr/>
                    <a:lstStyle/>
                    <a:p>
                      <a:pPr algn="ctr"/>
                      <a:endParaRPr lang="zh-CN" altLang="en-US" sz="900" dirty="0"/>
                    </a:p>
                  </a:txBody>
                  <a:tcPr marL="62299" marR="62299" marT="31149" marB="31149" anchor="ctr"/>
                </a:tc>
                <a:tc>
                  <a:txBody>
                    <a:bodyPr/>
                    <a:lstStyle/>
                    <a:p>
                      <a:pPr marL="0" marR="0" lvl="0" indent="0" algn="ctr" defTabSz="701040" rtl="0" eaLnBrk="1" fontAlgn="auto" latinLnBrk="0" hangingPunct="1">
                        <a:lnSpc>
                          <a:spcPct val="100000"/>
                        </a:lnSpc>
                        <a:spcBef>
                          <a:spcPts val="0"/>
                        </a:spcBef>
                        <a:spcAft>
                          <a:spcPts val="0"/>
                        </a:spcAft>
                        <a:buClrTx/>
                        <a:buSzTx/>
                        <a:buFontTx/>
                        <a:buNone/>
                        <a:defRPr/>
                      </a:pPr>
                      <a:endParaRPr lang="zh-CN" altLang="en-US" sz="900" dirty="0"/>
                    </a:p>
                  </a:txBody>
                  <a:tcPr marL="62299" marR="62299" marT="31149" marB="31149" anchor="ctr"/>
                </a:tc>
                <a:extLst>
                  <a:ext uri="{0D108BD9-81ED-4DB2-BD59-A6C34878D82A}">
                    <a16:rowId xmlns:a16="http://schemas.microsoft.com/office/drawing/2014/main" val="10005"/>
                  </a:ext>
                </a:extLst>
              </a:tr>
              <a:tr h="342644">
                <a:tc>
                  <a:txBody>
                    <a:bodyPr/>
                    <a:lstStyle/>
                    <a:p>
                      <a:pPr marL="0" marR="0" lvl="0" indent="0" algn="ctr" defTabSz="701040" rtl="0" eaLnBrk="1" fontAlgn="auto" latinLnBrk="0" hangingPunct="1">
                        <a:lnSpc>
                          <a:spcPct val="100000"/>
                        </a:lnSpc>
                        <a:spcBef>
                          <a:spcPts val="0"/>
                        </a:spcBef>
                        <a:spcAft>
                          <a:spcPts val="0"/>
                        </a:spcAft>
                        <a:buClrTx/>
                        <a:buSzTx/>
                        <a:buFontTx/>
                        <a:buNone/>
                        <a:defRPr/>
                      </a:pPr>
                      <a:r>
                        <a:rPr lang="zh-CN" altLang="en-US" sz="1000" dirty="0">
                          <a:solidFill>
                            <a:prstClr val="black"/>
                          </a:solidFill>
                          <a:latin typeface="微软雅黑" panose="020B0503020204020204" pitchFamily="34" charset="-122"/>
                          <a:ea typeface="微软雅黑" panose="020B0503020204020204" pitchFamily="34" charset="-122"/>
                        </a:rPr>
                        <a:t>复温</a:t>
                      </a:r>
                      <a:endParaRPr lang="en-US" altLang="zh-CN" sz="1000" dirty="0">
                        <a:solidFill>
                          <a:prstClr val="black"/>
                        </a:solidFill>
                        <a:latin typeface="微软雅黑" panose="020B0503020204020204" pitchFamily="34" charset="-122"/>
                        <a:ea typeface="微软雅黑" panose="020B0503020204020204" pitchFamily="34" charset="-122"/>
                      </a:endParaRPr>
                    </a:p>
                  </a:txBody>
                  <a:tcPr marL="62299" marR="62299" marT="31149" marB="31149" anchor="ctr"/>
                </a:tc>
                <a:tc>
                  <a:txBody>
                    <a:bodyPr/>
                    <a:lstStyle/>
                    <a:p>
                      <a:pPr algn="ctr"/>
                      <a:endParaRPr lang="zh-CN" altLang="en-US" sz="900" dirty="0"/>
                    </a:p>
                  </a:txBody>
                  <a:tcPr marL="62299" marR="62299" marT="31149" marB="31149" anchor="ctr"/>
                </a:tc>
                <a:tc>
                  <a:txBody>
                    <a:bodyPr/>
                    <a:lstStyle/>
                    <a:p>
                      <a:pPr marL="0" marR="0" lvl="0" indent="0" algn="ctr" defTabSz="701040" rtl="0" eaLnBrk="1" fontAlgn="auto" latinLnBrk="0" hangingPunct="1">
                        <a:lnSpc>
                          <a:spcPct val="100000"/>
                        </a:lnSpc>
                        <a:spcBef>
                          <a:spcPts val="0"/>
                        </a:spcBef>
                        <a:spcAft>
                          <a:spcPts val="0"/>
                        </a:spcAft>
                        <a:buClrTx/>
                        <a:buSzTx/>
                        <a:buFontTx/>
                        <a:buNone/>
                        <a:defRPr/>
                      </a:pPr>
                      <a:endParaRPr lang="zh-CN" altLang="en-US" sz="900" dirty="0"/>
                    </a:p>
                  </a:txBody>
                  <a:tcPr marL="62299" marR="62299" marT="31149" marB="31149" anchor="ctr"/>
                </a:tc>
                <a:extLst>
                  <a:ext uri="{0D108BD9-81ED-4DB2-BD59-A6C34878D82A}">
                    <a16:rowId xmlns:a16="http://schemas.microsoft.com/office/drawing/2014/main" val="10006"/>
                  </a:ext>
                </a:extLst>
              </a:tr>
            </a:tbl>
          </a:graphicData>
        </a:graphic>
      </p:graphicFrame>
      <p:sp>
        <p:nvSpPr>
          <p:cNvPr id="11" name="文本框 10">
            <a:extLst>
              <a:ext uri="{FF2B5EF4-FFF2-40B4-BE49-F238E27FC236}">
                <a16:creationId xmlns:a16="http://schemas.microsoft.com/office/drawing/2014/main" id="{619A6195-F885-49C5-9863-CE44A02A2498}"/>
              </a:ext>
            </a:extLst>
          </p:cNvPr>
          <p:cNvSpPr txBox="1"/>
          <p:nvPr/>
        </p:nvSpPr>
        <p:spPr>
          <a:xfrm>
            <a:off x="550062" y="3969455"/>
            <a:ext cx="4690241" cy="2197846"/>
          </a:xfrm>
          <a:prstGeom prst="rect">
            <a:avLst/>
          </a:prstGeom>
          <a:noFill/>
        </p:spPr>
        <p:txBody>
          <a:bodyPr wrap="square">
            <a:spAutoFit/>
          </a:bodyPr>
          <a:lstStyle/>
          <a:p>
            <a:pPr algn="just">
              <a:lnSpc>
                <a:spcPct val="150000"/>
              </a:lnSpc>
              <a:spcBef>
                <a:spcPts val="600"/>
              </a:spcBef>
              <a:buFont typeface="Wingdings" panose="05000000000000000000" pitchFamily="2" charset="2"/>
              <a:buChar char="n"/>
            </a:pPr>
            <a:r>
              <a:rPr lang="zh-CN" altLang="en-US" sz="18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隧道内模组与地面制冷机距离长，</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3bara@ 4.5K</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超临界氦远程传输，本地节流产生</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2K</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超流氦；</a:t>
            </a:r>
            <a:endParaRPr lang="en-US" altLang="zh-CN" sz="18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Bef>
                <a:spcPts val="600"/>
              </a:spcBef>
              <a:buFont typeface="Wingdings" panose="05000000000000000000" pitchFamily="2" charset="2"/>
              <a:buChar char="n"/>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30mbara@2k</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回气流量</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48g/s</a:t>
            </a:r>
            <a:r>
              <a:rPr lang="zh-CN" altLang="en-US" sz="18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采用冷压机与常温泵组结合的方式实现转</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2K</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降温</a:t>
            </a:r>
            <a:endParaRPr lang="en-US" altLang="zh-CN" sz="1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8" name="图片 57">
            <a:extLst>
              <a:ext uri="{FF2B5EF4-FFF2-40B4-BE49-F238E27FC236}">
                <a16:creationId xmlns:a16="http://schemas.microsoft.com/office/drawing/2014/main" id="{91DDB94C-1E5E-4913-A07D-EBF5173C6899}"/>
              </a:ext>
            </a:extLst>
          </p:cNvPr>
          <p:cNvPicPr>
            <a:picLocks noChangeAspect="1"/>
          </p:cNvPicPr>
          <p:nvPr/>
        </p:nvPicPr>
        <p:blipFill>
          <a:blip r:embed="rId3"/>
          <a:stretch>
            <a:fillRect/>
          </a:stretch>
        </p:blipFill>
        <p:spPr>
          <a:xfrm>
            <a:off x="417996" y="1482488"/>
            <a:ext cx="4903077" cy="2139194"/>
          </a:xfrm>
          <a:prstGeom prst="rect">
            <a:avLst/>
          </a:prstGeom>
        </p:spPr>
      </p:pic>
    </p:spTree>
    <p:extLst>
      <p:ext uri="{BB962C8B-B14F-4D97-AF65-F5344CB8AC3E}">
        <p14:creationId xmlns:p14="http://schemas.microsoft.com/office/powerpoint/2010/main" val="2716386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6ABFB81-9793-491D-9004-C2E3D4FA3D0E}"/>
              </a:ext>
            </a:extLst>
          </p:cNvPr>
          <p:cNvSpPr/>
          <p:nvPr/>
        </p:nvSpPr>
        <p:spPr>
          <a:xfrm>
            <a:off x="2107517" y="125262"/>
            <a:ext cx="5692905"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SAPS-TP</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低温系统运维与改造</a:t>
            </a:r>
          </a:p>
        </p:txBody>
      </p:sp>
      <p:sp>
        <p:nvSpPr>
          <p:cNvPr id="7" name="Rectangle 2">
            <a:extLst>
              <a:ext uri="{FF2B5EF4-FFF2-40B4-BE49-F238E27FC236}">
                <a16:creationId xmlns:a16="http://schemas.microsoft.com/office/drawing/2014/main" id="{0D426FDD-D132-45E2-995D-ABFA7EDB473F}"/>
              </a:ext>
            </a:extLst>
          </p:cNvPr>
          <p:cNvSpPr txBox="1">
            <a:spLocks noChangeArrowheads="1"/>
          </p:cNvSpPr>
          <p:nvPr/>
        </p:nvSpPr>
        <p:spPr>
          <a:xfrm>
            <a:off x="609600" y="838200"/>
            <a:ext cx="6248400" cy="457200"/>
          </a:xfrm>
          <a:prstGeom prst="rect">
            <a:avLst/>
          </a:prstGeom>
        </p:spPr>
        <p:txBody>
          <a:bodyPr/>
          <a:lstStyle>
            <a:lvl1pPr algn="r" defTabSz="350045" rtl="0" eaLnBrk="0" fontAlgn="base" hangingPunct="0">
              <a:spcBef>
                <a:spcPct val="0"/>
              </a:spcBef>
              <a:spcAft>
                <a:spcPct val="0"/>
              </a:spcAft>
              <a:buClr>
                <a:srgbClr val="000000"/>
              </a:buClr>
              <a:buSzPct val="100000"/>
              <a:buFont typeface="Times New Roman" panose="02020603050405020304" pitchFamily="18" charset="0"/>
              <a:defRPr sz="2430" b="1" kern="1200">
                <a:solidFill>
                  <a:srgbClr val="FFFFFF"/>
                </a:solidFill>
                <a:latin typeface="+mj-lt"/>
                <a:ea typeface="+mj-ea"/>
                <a:cs typeface="+mj-cs"/>
              </a:defRPr>
            </a:lvl1pPr>
            <a:lvl2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2pPr>
            <a:lvl3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3pPr>
            <a:lvl4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4pPr>
            <a:lvl5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5pPr>
            <a:lvl6pPr marL="1928422"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6pPr>
            <a:lvl7pPr marL="2279044"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7pPr>
            <a:lvl8pPr marL="2629666"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8pPr>
            <a:lvl9pPr marL="2980288"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9pPr>
          </a:lstStyle>
          <a:p>
            <a:pPr algn="l"/>
            <a:r>
              <a:rPr lang="en-US" altLang="zh-CN" dirty="0"/>
              <a:t>1.</a:t>
            </a:r>
            <a:r>
              <a:rPr lang="zh-CN" altLang="en-US" dirty="0"/>
              <a:t>南方光源测试平台简介</a:t>
            </a:r>
          </a:p>
        </p:txBody>
      </p:sp>
      <p:pic>
        <p:nvPicPr>
          <p:cNvPr id="8" name="图片 7">
            <a:extLst>
              <a:ext uri="{FF2B5EF4-FFF2-40B4-BE49-F238E27FC236}">
                <a16:creationId xmlns:a16="http://schemas.microsoft.com/office/drawing/2014/main" id="{BC1E6987-FA52-4916-B845-6C1218F2CD7B}"/>
              </a:ext>
            </a:extLst>
          </p:cNvPr>
          <p:cNvPicPr>
            <a:picLocks noChangeAspect="1"/>
          </p:cNvPicPr>
          <p:nvPr/>
        </p:nvPicPr>
        <p:blipFill>
          <a:blip r:embed="rId3"/>
          <a:stretch>
            <a:fillRect/>
          </a:stretch>
        </p:blipFill>
        <p:spPr>
          <a:xfrm>
            <a:off x="1564787" y="1640072"/>
            <a:ext cx="4328014" cy="2206255"/>
          </a:xfrm>
          <a:prstGeom prst="rect">
            <a:avLst/>
          </a:prstGeom>
        </p:spPr>
      </p:pic>
      <p:pic>
        <p:nvPicPr>
          <p:cNvPr id="9" name="图片 8">
            <a:extLst>
              <a:ext uri="{FF2B5EF4-FFF2-40B4-BE49-F238E27FC236}">
                <a16:creationId xmlns:a16="http://schemas.microsoft.com/office/drawing/2014/main" id="{D051458E-134B-4622-90CF-566D4C2AF271}"/>
              </a:ext>
            </a:extLst>
          </p:cNvPr>
          <p:cNvPicPr>
            <a:picLocks noChangeAspect="1"/>
          </p:cNvPicPr>
          <p:nvPr/>
        </p:nvPicPr>
        <p:blipFill>
          <a:blip r:embed="rId4"/>
          <a:stretch>
            <a:fillRect/>
          </a:stretch>
        </p:blipFill>
        <p:spPr>
          <a:xfrm>
            <a:off x="762000" y="4259507"/>
            <a:ext cx="9999743" cy="2459445"/>
          </a:xfrm>
          <a:prstGeom prst="rect">
            <a:avLst/>
          </a:prstGeom>
        </p:spPr>
      </p:pic>
      <p:sp>
        <p:nvSpPr>
          <p:cNvPr id="10" name="矩形 9">
            <a:extLst>
              <a:ext uri="{FF2B5EF4-FFF2-40B4-BE49-F238E27FC236}">
                <a16:creationId xmlns:a16="http://schemas.microsoft.com/office/drawing/2014/main" id="{FAE26CD3-2F64-476B-9A6A-8EA1A65D2623}"/>
              </a:ext>
            </a:extLst>
          </p:cNvPr>
          <p:cNvSpPr/>
          <p:nvPr/>
        </p:nvSpPr>
        <p:spPr>
          <a:xfrm>
            <a:off x="5938253" y="910390"/>
            <a:ext cx="6077284" cy="3369577"/>
          </a:xfrm>
          <a:prstGeom prst="rect">
            <a:avLst/>
          </a:prstGeom>
        </p:spPr>
        <p:txBody>
          <a:bodyPr wrap="square">
            <a:spAutoFit/>
          </a:bodyPr>
          <a:lstStyle/>
          <a:p>
            <a:pPr indent="504000" algn="just">
              <a:lnSpc>
                <a:spcPct val="150000"/>
              </a:lnSpc>
            </a:pPr>
            <a:r>
              <a:rPr lang="zh-CN" altLang="en-US"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南方先进光源研究测试平台（</a:t>
            </a:r>
            <a:r>
              <a:rPr lang="en-US" altLang="zh-CN"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SAPS-TP</a:t>
            </a:r>
            <a:r>
              <a:rPr lang="zh-CN" altLang="en-US"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）低温系统核心设备包括氦气制冷机、分配阀箱、垂直测试杜瓦、低温恒温器及</a:t>
            </a:r>
            <a:r>
              <a:rPr lang="en-US" altLang="zh-CN"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2K</a:t>
            </a:r>
            <a:r>
              <a:rPr lang="zh-CN" altLang="en-US"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常温减压泵组等。该系统于</a:t>
            </a:r>
            <a:r>
              <a:rPr lang="en-US" altLang="zh-CN"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2022</a:t>
            </a:r>
            <a:r>
              <a:rPr lang="zh-CN" altLang="en-US"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年</a:t>
            </a:r>
            <a:r>
              <a:rPr lang="en-US" altLang="zh-CN"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r>
              <a:rPr lang="zh-CN" altLang="en-US"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月完成全部安装，并于同年</a:t>
            </a:r>
            <a:r>
              <a:rPr lang="en-US" altLang="zh-CN"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a:t>
            </a:r>
            <a:r>
              <a:rPr lang="zh-CN" altLang="en-US"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月完成整体调试。</a:t>
            </a:r>
          </a:p>
          <a:p>
            <a:pPr indent="504000" algn="just">
              <a:lnSpc>
                <a:spcPct val="150000"/>
              </a:lnSpc>
            </a:pPr>
            <a:r>
              <a:rPr lang="zh-CN" altLang="en-US"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该系统所采用的制冷机为国内首台实现长时间综合应用的国产氦制冷机，其标准运行模式下的制冷性能为</a:t>
            </a:r>
            <a:r>
              <a:rPr lang="en-US" altLang="zh-CN"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850W/@4.5K</a:t>
            </a:r>
            <a:r>
              <a:rPr lang="zh-CN" altLang="en-US"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；在</a:t>
            </a:r>
            <a:r>
              <a:rPr lang="en-US" altLang="zh-CN"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2K</a:t>
            </a:r>
            <a:r>
              <a:rPr lang="zh-CN" altLang="en-US"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常温减压泵组的配合下，可扩展至</a:t>
            </a:r>
            <a:r>
              <a:rPr lang="en-US" altLang="zh-CN"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100W/@2K</a:t>
            </a:r>
            <a:r>
              <a:rPr lang="zh-CN" altLang="en-US" sz="16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的制冷能力。</a:t>
            </a:r>
          </a:p>
          <a:p>
            <a:pPr indent="504000" algn="just">
              <a:lnSpc>
                <a:spcPct val="150000"/>
              </a:lnSpc>
            </a:pPr>
            <a:r>
              <a:rPr lang="zh-CN" altLang="en-US" sz="1600" b="1"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本年度，本低温系统的核心任务是保障散裂中子源二期项目的超导腔测试工作。</a:t>
            </a:r>
          </a:p>
        </p:txBody>
      </p:sp>
      <p:sp>
        <p:nvSpPr>
          <p:cNvPr id="12" name="Rectangle 2">
            <a:extLst>
              <a:ext uri="{FF2B5EF4-FFF2-40B4-BE49-F238E27FC236}">
                <a16:creationId xmlns:a16="http://schemas.microsoft.com/office/drawing/2014/main" id="{0E5406AE-0003-4DDA-A73E-A3E3FA7CD32E}"/>
              </a:ext>
            </a:extLst>
          </p:cNvPr>
          <p:cNvSpPr txBox="1">
            <a:spLocks noChangeArrowheads="1"/>
          </p:cNvSpPr>
          <p:nvPr/>
        </p:nvSpPr>
        <p:spPr>
          <a:xfrm>
            <a:off x="200526" y="894347"/>
            <a:ext cx="4018548" cy="457200"/>
          </a:xfrm>
          <a:prstGeom prst="rect">
            <a:avLst/>
          </a:prstGeom>
        </p:spPr>
        <p:txBody>
          <a:bodyPr/>
          <a:lstStyle>
            <a:lvl1pPr algn="r" defTabSz="350045" rtl="0" eaLnBrk="0" fontAlgn="base" hangingPunct="0">
              <a:spcBef>
                <a:spcPct val="0"/>
              </a:spcBef>
              <a:spcAft>
                <a:spcPct val="0"/>
              </a:spcAft>
              <a:buClr>
                <a:srgbClr val="000000"/>
              </a:buClr>
              <a:buSzPct val="100000"/>
              <a:buFont typeface="Times New Roman" panose="02020603050405020304" pitchFamily="18" charset="0"/>
              <a:defRPr sz="2430" b="1" kern="1200">
                <a:solidFill>
                  <a:srgbClr val="FFFFFF"/>
                </a:solidFill>
                <a:latin typeface="+mj-lt"/>
                <a:ea typeface="+mj-ea"/>
                <a:cs typeface="+mj-cs"/>
              </a:defRPr>
            </a:lvl1pPr>
            <a:lvl2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2pPr>
            <a:lvl3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3pPr>
            <a:lvl4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4pPr>
            <a:lvl5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5pPr>
            <a:lvl6pPr marL="1928422"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6pPr>
            <a:lvl7pPr marL="2279044"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7pPr>
            <a:lvl8pPr marL="2629666"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8pPr>
            <a:lvl9pPr marL="2980288"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9pPr>
          </a:lstStyle>
          <a:p>
            <a:pPr algn="l"/>
            <a:r>
              <a:rPr lang="en-US" altLang="zh-CN" dirty="0">
                <a:solidFill>
                  <a:schemeClr val="tx1"/>
                </a:solidFill>
                <a:latin typeface="Times New Roman" panose="02020603050405020304" pitchFamily="18" charset="0"/>
                <a:cs typeface="Times New Roman" panose="02020603050405020304" pitchFamily="18" charset="0"/>
              </a:rPr>
              <a:t>SAPS-TP</a:t>
            </a:r>
            <a:r>
              <a:rPr lang="zh-CN" altLang="en-US" dirty="0">
                <a:solidFill>
                  <a:schemeClr val="tx1"/>
                </a:solidFill>
                <a:latin typeface="Times New Roman" panose="02020603050405020304" pitchFamily="18" charset="0"/>
                <a:cs typeface="Times New Roman" panose="02020603050405020304" pitchFamily="18" charset="0"/>
              </a:rPr>
              <a:t>低温系统简介</a:t>
            </a:r>
          </a:p>
        </p:txBody>
      </p:sp>
    </p:spTree>
    <p:extLst>
      <p:ext uri="{BB962C8B-B14F-4D97-AF65-F5344CB8AC3E}">
        <p14:creationId xmlns:p14="http://schemas.microsoft.com/office/powerpoint/2010/main" val="2684216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E17F87AE-0C05-4085-8534-F993D5E48DD4}"/>
              </a:ext>
            </a:extLst>
          </p:cNvPr>
          <p:cNvSpPr>
            <a:spLocks noGrp="1"/>
          </p:cNvSpPr>
          <p:nvPr>
            <p:ph type="ftr" sz="quarter" idx="3"/>
          </p:nvPr>
        </p:nvSpPr>
        <p:spPr/>
        <p:txBody>
          <a:bodyPr/>
          <a:lstStyle/>
          <a:p>
            <a:pPr>
              <a:defRPr/>
            </a:pPr>
            <a:r>
              <a:rPr lang="zh-CN" altLang="en-US"/>
              <a:t>加速器中心低温组</a:t>
            </a:r>
            <a:endParaRPr lang="en-US" altLang="zh-CN"/>
          </a:p>
        </p:txBody>
      </p:sp>
      <p:graphicFrame>
        <p:nvGraphicFramePr>
          <p:cNvPr id="3" name="表格 2">
            <a:extLst>
              <a:ext uri="{FF2B5EF4-FFF2-40B4-BE49-F238E27FC236}">
                <a16:creationId xmlns:a16="http://schemas.microsoft.com/office/drawing/2014/main" id="{385C2067-F792-488D-B90F-924DD1465D57}"/>
              </a:ext>
            </a:extLst>
          </p:cNvPr>
          <p:cNvGraphicFramePr>
            <a:graphicFrameLocks noGrp="1"/>
          </p:cNvGraphicFramePr>
          <p:nvPr>
            <p:extLst>
              <p:ext uri="{D42A27DB-BD31-4B8C-83A1-F6EECF244321}">
                <p14:modId xmlns:p14="http://schemas.microsoft.com/office/powerpoint/2010/main" val="189258144"/>
              </p:ext>
            </p:extLst>
          </p:nvPr>
        </p:nvGraphicFramePr>
        <p:xfrm>
          <a:off x="3524273" y="1482738"/>
          <a:ext cx="8552297" cy="5250000"/>
        </p:xfrm>
        <a:graphic>
          <a:graphicData uri="http://schemas.openxmlformats.org/drawingml/2006/table">
            <a:tbl>
              <a:tblPr firstRow="1" bandRow="1">
                <a:tableStyleId>{5C22544A-7EE6-4342-B048-85BDC9FD1C3A}</a:tableStyleId>
              </a:tblPr>
              <a:tblGrid>
                <a:gridCol w="895668">
                  <a:extLst>
                    <a:ext uri="{9D8B030D-6E8A-4147-A177-3AD203B41FA5}">
                      <a16:colId xmlns:a16="http://schemas.microsoft.com/office/drawing/2014/main" val="565681154"/>
                    </a:ext>
                  </a:extLst>
                </a:gridCol>
                <a:gridCol w="895668">
                  <a:extLst>
                    <a:ext uri="{9D8B030D-6E8A-4147-A177-3AD203B41FA5}">
                      <a16:colId xmlns:a16="http://schemas.microsoft.com/office/drawing/2014/main" val="969622068"/>
                    </a:ext>
                  </a:extLst>
                </a:gridCol>
                <a:gridCol w="534151">
                  <a:extLst>
                    <a:ext uri="{9D8B030D-6E8A-4147-A177-3AD203B41FA5}">
                      <a16:colId xmlns:a16="http://schemas.microsoft.com/office/drawing/2014/main" val="1766364352"/>
                    </a:ext>
                  </a:extLst>
                </a:gridCol>
                <a:gridCol w="1232218">
                  <a:extLst>
                    <a:ext uri="{9D8B030D-6E8A-4147-A177-3AD203B41FA5}">
                      <a16:colId xmlns:a16="http://schemas.microsoft.com/office/drawing/2014/main" val="2682254073"/>
                    </a:ext>
                  </a:extLst>
                </a:gridCol>
                <a:gridCol w="4994592">
                  <a:extLst>
                    <a:ext uri="{9D8B030D-6E8A-4147-A177-3AD203B41FA5}">
                      <a16:colId xmlns:a16="http://schemas.microsoft.com/office/drawing/2014/main" val="1474634282"/>
                    </a:ext>
                  </a:extLst>
                </a:gridCol>
              </a:tblGrid>
              <a:tr h="240000">
                <a:tc>
                  <a:txBody>
                    <a:bodyPr/>
                    <a:lstStyle/>
                    <a:p>
                      <a:pPr algn="ctr"/>
                      <a:r>
                        <a:rPr lang="zh-CN" altLang="en-US" sz="700" dirty="0">
                          <a:latin typeface="微软雅黑" panose="020B0503020204020204" pitchFamily="34" charset="-122"/>
                          <a:ea typeface="微软雅黑" panose="020B0503020204020204" pitchFamily="34" charset="-122"/>
                        </a:rPr>
                        <a:t>开始时间</a:t>
                      </a:r>
                    </a:p>
                  </a:txBody>
                  <a:tcPr anchor="ctr">
                    <a:solidFill>
                      <a:schemeClr val="bg1">
                        <a:lumMod val="65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结束时间</a:t>
                      </a:r>
                    </a:p>
                  </a:txBody>
                  <a:tcPr anchor="ctr">
                    <a:solidFill>
                      <a:schemeClr val="bg1">
                        <a:lumMod val="65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历时（天）</a:t>
                      </a:r>
                    </a:p>
                  </a:txBody>
                  <a:tcPr anchor="ctr">
                    <a:solidFill>
                      <a:schemeClr val="bg1">
                        <a:lumMod val="65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测试内容</a:t>
                      </a:r>
                    </a:p>
                  </a:txBody>
                  <a:tcPr anchor="ctr">
                    <a:solidFill>
                      <a:schemeClr val="bg1">
                        <a:lumMod val="65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备注</a:t>
                      </a:r>
                    </a:p>
                  </a:txBody>
                  <a:tcPr anchor="ctr">
                    <a:solidFill>
                      <a:schemeClr val="bg1">
                        <a:lumMod val="65000"/>
                      </a:schemeClr>
                    </a:solidFill>
                  </a:tcPr>
                </a:tc>
                <a:extLst>
                  <a:ext uri="{0D108BD9-81ED-4DB2-BD59-A6C34878D82A}">
                    <a16:rowId xmlns:a16="http://schemas.microsoft.com/office/drawing/2014/main" val="2915282725"/>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2024</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10</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12</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2024</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11</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15</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35</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兰州近物所</a:t>
                      </a:r>
                      <a:r>
                        <a:rPr lang="en-US" altLang="zh-CN" sz="700" dirty="0">
                          <a:latin typeface="微软雅黑" panose="020B0503020204020204" pitchFamily="34" charset="-122"/>
                          <a:ea typeface="微软雅黑" panose="020B0503020204020204" pitchFamily="34" charset="-122"/>
                        </a:rPr>
                        <a:t>NICA</a:t>
                      </a:r>
                      <a:r>
                        <a:rPr lang="zh-CN" altLang="en-US" sz="700" dirty="0">
                          <a:latin typeface="微软雅黑" panose="020B0503020204020204" pitchFamily="34" charset="-122"/>
                          <a:ea typeface="微软雅黑" panose="020B0503020204020204" pitchFamily="34" charset="-122"/>
                        </a:rPr>
                        <a:t>模组</a:t>
                      </a: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测试</a:t>
                      </a:r>
                      <a:r>
                        <a:rPr lang="en-US" altLang="zh-CN" sz="700" dirty="0">
                          <a:latin typeface="微软雅黑" panose="020B0503020204020204" pitchFamily="34" charset="-122"/>
                          <a:ea typeface="微软雅黑" panose="020B0503020204020204" pitchFamily="34" charset="-122"/>
                        </a:rPr>
                        <a:t>4k</a:t>
                      </a:r>
                      <a:r>
                        <a:rPr lang="zh-CN" altLang="en-US" sz="700" dirty="0">
                          <a:latin typeface="微软雅黑" panose="020B0503020204020204" pitchFamily="34" charset="-122"/>
                          <a:ea typeface="微软雅黑" panose="020B0503020204020204" pitchFamily="34" charset="-122"/>
                        </a:rPr>
                        <a:t>，液位</a:t>
                      </a:r>
                      <a:r>
                        <a:rPr lang="en-US" altLang="zh-CN" sz="700" dirty="0">
                          <a:latin typeface="微软雅黑" panose="020B0503020204020204" pitchFamily="34" charset="-122"/>
                          <a:ea typeface="微软雅黑" panose="020B0503020204020204" pitchFamily="34" charset="-122"/>
                        </a:rPr>
                        <a:t>140mm</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extLst>
                  <a:ext uri="{0D108BD9-81ED-4DB2-BD59-A6C34878D82A}">
                    <a16:rowId xmlns:a16="http://schemas.microsoft.com/office/drawing/2014/main" val="3463846022"/>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2</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21</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2</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25</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5</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低温样段管线测试</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extLst>
                  <a:ext uri="{0D108BD9-81ED-4DB2-BD59-A6C34878D82A}">
                    <a16:rowId xmlns:a16="http://schemas.microsoft.com/office/drawing/2014/main" val="2829612003"/>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2</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26</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2</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28</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3</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铜腔模组测试</a:t>
                      </a: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调试</a:t>
                      </a:r>
                    </a:p>
                  </a:txBody>
                  <a:tcPr anchor="ctr">
                    <a:solidFill>
                      <a:schemeClr val="accent5">
                        <a:lumMod val="40000"/>
                        <a:lumOff val="60000"/>
                      </a:schemeClr>
                    </a:solidFill>
                  </a:tcPr>
                </a:tc>
                <a:extLst>
                  <a:ext uri="{0D108BD9-81ED-4DB2-BD59-A6C34878D82A}">
                    <a16:rowId xmlns:a16="http://schemas.microsoft.com/office/drawing/2014/main" val="3352728012"/>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3</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13</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3</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17</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5</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铜腔模组测试</a:t>
                      </a: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第一次测试完成</a:t>
                      </a:r>
                    </a:p>
                  </a:txBody>
                  <a:tcPr anchor="ctr">
                    <a:solidFill>
                      <a:schemeClr val="accent5">
                        <a:lumMod val="40000"/>
                        <a:lumOff val="60000"/>
                      </a:schemeClr>
                    </a:solidFill>
                  </a:tcPr>
                </a:tc>
                <a:extLst>
                  <a:ext uri="{0D108BD9-81ED-4DB2-BD59-A6C34878D82A}">
                    <a16:rowId xmlns:a16="http://schemas.microsoft.com/office/drawing/2014/main" val="497463809"/>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3</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24</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3</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27</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4</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marL="0" marR="0" lvl="0" indent="0" algn="ctr" defTabSz="701244" rtl="0" eaLnBrk="1" fontAlgn="auto" latinLnBrk="0" hangingPunct="1">
                        <a:lnSpc>
                          <a:spcPct val="100000"/>
                        </a:lnSpc>
                        <a:spcBef>
                          <a:spcPts val="0"/>
                        </a:spcBef>
                        <a:spcAft>
                          <a:spcPts val="0"/>
                        </a:spcAft>
                        <a:buClrTx/>
                        <a:buSzTx/>
                        <a:buFontTx/>
                        <a:buNone/>
                        <a:tabLst/>
                        <a:defRPr/>
                      </a:pPr>
                      <a:r>
                        <a:rPr lang="zh-CN" altLang="en-US" sz="700" dirty="0">
                          <a:latin typeface="微软雅黑" panose="020B0503020204020204" pitchFamily="34" charset="-122"/>
                          <a:ea typeface="微软雅黑" panose="020B0503020204020204" pitchFamily="34" charset="-122"/>
                        </a:rPr>
                        <a:t>铜腔模组测试</a:t>
                      </a: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第二次测试完成</a:t>
                      </a:r>
                    </a:p>
                  </a:txBody>
                  <a:tcPr anchor="ctr">
                    <a:solidFill>
                      <a:schemeClr val="accent5">
                        <a:lumMod val="40000"/>
                        <a:lumOff val="60000"/>
                      </a:schemeClr>
                    </a:solidFill>
                  </a:tcPr>
                </a:tc>
                <a:extLst>
                  <a:ext uri="{0D108BD9-81ED-4DB2-BD59-A6C34878D82A}">
                    <a16:rowId xmlns:a16="http://schemas.microsoft.com/office/drawing/2014/main" val="1423546652"/>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5</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12</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5</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21</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10</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垂测测试（二期椭球腔）</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150K~50K</a:t>
                      </a:r>
                      <a:r>
                        <a:rPr lang="zh-CN" altLang="en-US" sz="700" dirty="0">
                          <a:latin typeface="微软雅黑" panose="020B0503020204020204" pitchFamily="34" charset="-122"/>
                          <a:ea typeface="微软雅黑" panose="020B0503020204020204" pitchFamily="34" charset="-122"/>
                        </a:rPr>
                        <a:t>快速降温，避免</a:t>
                      </a:r>
                      <a:r>
                        <a:rPr lang="en-US" altLang="zh-CN" sz="700" dirty="0">
                          <a:latin typeface="微软雅黑" panose="020B0503020204020204" pitchFamily="34" charset="-122"/>
                          <a:ea typeface="微软雅黑" panose="020B0503020204020204" pitchFamily="34" charset="-122"/>
                        </a:rPr>
                        <a:t>Q-disease</a:t>
                      </a:r>
                    </a:p>
                    <a:p>
                      <a:pPr algn="ctr"/>
                      <a:r>
                        <a:rPr lang="zh-CN" altLang="en-US" sz="700" dirty="0">
                          <a:latin typeface="微软雅黑" panose="020B0503020204020204" pitchFamily="34" charset="-122"/>
                          <a:ea typeface="微软雅黑" panose="020B0503020204020204" pitchFamily="34" charset="-122"/>
                        </a:rPr>
                        <a:t>杜瓦底部到</a:t>
                      </a:r>
                      <a:r>
                        <a:rPr lang="en-US" altLang="zh-CN" sz="700" dirty="0">
                          <a:latin typeface="微软雅黑" panose="020B0503020204020204" pitchFamily="34" charset="-122"/>
                          <a:ea typeface="微软雅黑" panose="020B0503020204020204" pitchFamily="34" charset="-122"/>
                        </a:rPr>
                        <a:t>4.5K</a:t>
                      </a:r>
                      <a:r>
                        <a:rPr lang="zh-CN" altLang="en-US" sz="700" dirty="0">
                          <a:latin typeface="微软雅黑" panose="020B0503020204020204" pitchFamily="34" charset="-122"/>
                          <a:ea typeface="微软雅黑" panose="020B0503020204020204" pitchFamily="34" charset="-122"/>
                        </a:rPr>
                        <a:t>以后，关闭注液阀</a:t>
                      </a:r>
                      <a:r>
                        <a:rPr lang="en-US" altLang="zh-CN" sz="700" dirty="0">
                          <a:latin typeface="微软雅黑" panose="020B0503020204020204" pitchFamily="34" charset="-122"/>
                          <a:ea typeface="微软雅黑" panose="020B0503020204020204" pitchFamily="34" charset="-122"/>
                        </a:rPr>
                        <a:t>(</a:t>
                      </a:r>
                      <a:r>
                        <a:rPr lang="zh-CN" altLang="en-US" sz="700" dirty="0">
                          <a:latin typeface="微软雅黑" panose="020B0503020204020204" pitchFamily="34" charset="-122"/>
                          <a:ea typeface="微软雅黑" panose="020B0503020204020204" pitchFamily="34" charset="-122"/>
                        </a:rPr>
                        <a:t>或开</a:t>
                      </a:r>
                      <a:r>
                        <a:rPr lang="en-US" altLang="zh-CN" sz="700" dirty="0">
                          <a:latin typeface="微软雅黑" panose="020B0503020204020204" pitchFamily="34" charset="-122"/>
                          <a:ea typeface="微软雅黑" panose="020B0503020204020204" pitchFamily="34" charset="-122"/>
                        </a:rPr>
                        <a:t>3~5%)</a:t>
                      </a:r>
                      <a:r>
                        <a:rPr lang="zh-CN" altLang="en-US" sz="700" dirty="0">
                          <a:latin typeface="微软雅黑" panose="020B0503020204020204" pitchFamily="34" charset="-122"/>
                          <a:ea typeface="微软雅黑" panose="020B0503020204020204" pitchFamily="34" charset="-122"/>
                        </a:rPr>
                        <a:t>，点加热器让腔温均匀到</a:t>
                      </a:r>
                      <a:r>
                        <a:rPr lang="en-US" altLang="zh-CN" sz="700" dirty="0">
                          <a:latin typeface="微软雅黑" panose="020B0503020204020204" pitchFamily="34" charset="-122"/>
                          <a:ea typeface="微软雅黑" panose="020B0503020204020204" pitchFamily="34" charset="-122"/>
                        </a:rPr>
                        <a:t>15~40K</a:t>
                      </a:r>
                      <a:r>
                        <a:rPr lang="zh-CN" altLang="en-US" sz="700" dirty="0">
                          <a:latin typeface="微软雅黑" panose="020B0503020204020204" pitchFamily="34" charset="-122"/>
                          <a:ea typeface="微软雅黑" panose="020B0503020204020204" pitchFamily="34" charset="-122"/>
                        </a:rPr>
                        <a:t>之间之后再次开大注液阀进行降温积液转</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液位</a:t>
                      </a:r>
                      <a:r>
                        <a:rPr lang="en-US" altLang="zh-CN" sz="700" dirty="0">
                          <a:latin typeface="微软雅黑" panose="020B0503020204020204" pitchFamily="34" charset="-122"/>
                          <a:ea typeface="微软雅黑" panose="020B0503020204020204" pitchFamily="34" charset="-122"/>
                        </a:rPr>
                        <a:t>1900mm</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extLst>
                  <a:ext uri="{0D108BD9-81ED-4DB2-BD59-A6C34878D82A}">
                    <a16:rowId xmlns:a16="http://schemas.microsoft.com/office/drawing/2014/main" val="3636937017"/>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5</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22</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5</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25</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4</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垂测测试（二期椭球腔）</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150K~50K</a:t>
                      </a:r>
                      <a:r>
                        <a:rPr lang="zh-CN" altLang="en-US" sz="700" dirty="0">
                          <a:latin typeface="微软雅黑" panose="020B0503020204020204" pitchFamily="34" charset="-122"/>
                          <a:ea typeface="微软雅黑" panose="020B0503020204020204" pitchFamily="34" charset="-122"/>
                        </a:rPr>
                        <a:t>快速降温，避免</a:t>
                      </a:r>
                      <a:r>
                        <a:rPr lang="en-US" altLang="zh-CN" sz="700" dirty="0">
                          <a:latin typeface="微软雅黑" panose="020B0503020204020204" pitchFamily="34" charset="-122"/>
                          <a:ea typeface="微软雅黑" panose="020B0503020204020204" pitchFamily="34" charset="-122"/>
                        </a:rPr>
                        <a:t>Q-disease</a:t>
                      </a:r>
                    </a:p>
                    <a:p>
                      <a:pPr algn="ctr"/>
                      <a:r>
                        <a:rPr lang="zh-CN" altLang="en-US" sz="700" dirty="0">
                          <a:latin typeface="微软雅黑" panose="020B0503020204020204" pitchFamily="34" charset="-122"/>
                          <a:ea typeface="微软雅黑" panose="020B0503020204020204" pitchFamily="34" charset="-122"/>
                        </a:rPr>
                        <a:t>杜瓦底部到</a:t>
                      </a:r>
                      <a:r>
                        <a:rPr lang="en-US" altLang="zh-CN" sz="700" dirty="0">
                          <a:latin typeface="微软雅黑" panose="020B0503020204020204" pitchFamily="34" charset="-122"/>
                          <a:ea typeface="微软雅黑" panose="020B0503020204020204" pitchFamily="34" charset="-122"/>
                        </a:rPr>
                        <a:t>4.5K</a:t>
                      </a:r>
                      <a:r>
                        <a:rPr lang="zh-CN" altLang="en-US" sz="700" dirty="0">
                          <a:latin typeface="微软雅黑" panose="020B0503020204020204" pitchFamily="34" charset="-122"/>
                          <a:ea typeface="微软雅黑" panose="020B0503020204020204" pitchFamily="34" charset="-122"/>
                        </a:rPr>
                        <a:t>以后，关闭注液阀</a:t>
                      </a:r>
                      <a:r>
                        <a:rPr lang="en-US" altLang="zh-CN" sz="700" dirty="0">
                          <a:latin typeface="微软雅黑" panose="020B0503020204020204" pitchFamily="34" charset="-122"/>
                          <a:ea typeface="微软雅黑" panose="020B0503020204020204" pitchFamily="34" charset="-122"/>
                        </a:rPr>
                        <a:t>(</a:t>
                      </a:r>
                      <a:r>
                        <a:rPr lang="zh-CN" altLang="en-US" sz="700" dirty="0">
                          <a:latin typeface="微软雅黑" panose="020B0503020204020204" pitchFamily="34" charset="-122"/>
                          <a:ea typeface="微软雅黑" panose="020B0503020204020204" pitchFamily="34" charset="-122"/>
                        </a:rPr>
                        <a:t>或开</a:t>
                      </a:r>
                      <a:r>
                        <a:rPr lang="en-US" altLang="zh-CN" sz="700" dirty="0">
                          <a:latin typeface="微软雅黑" panose="020B0503020204020204" pitchFamily="34" charset="-122"/>
                          <a:ea typeface="微软雅黑" panose="020B0503020204020204" pitchFamily="34" charset="-122"/>
                        </a:rPr>
                        <a:t>3~5%)</a:t>
                      </a:r>
                      <a:r>
                        <a:rPr lang="zh-CN" altLang="en-US" sz="700" dirty="0">
                          <a:latin typeface="微软雅黑" panose="020B0503020204020204" pitchFamily="34" charset="-122"/>
                          <a:ea typeface="微软雅黑" panose="020B0503020204020204" pitchFamily="34" charset="-122"/>
                        </a:rPr>
                        <a:t>，点加热器让腔温均匀到</a:t>
                      </a:r>
                      <a:r>
                        <a:rPr lang="en-US" altLang="zh-CN" sz="700" dirty="0">
                          <a:latin typeface="微软雅黑" panose="020B0503020204020204" pitchFamily="34" charset="-122"/>
                          <a:ea typeface="微软雅黑" panose="020B0503020204020204" pitchFamily="34" charset="-122"/>
                        </a:rPr>
                        <a:t>15~40K</a:t>
                      </a:r>
                      <a:r>
                        <a:rPr lang="zh-CN" altLang="en-US" sz="700" dirty="0">
                          <a:latin typeface="微软雅黑" panose="020B0503020204020204" pitchFamily="34" charset="-122"/>
                          <a:ea typeface="微软雅黑" panose="020B0503020204020204" pitchFamily="34" charset="-122"/>
                        </a:rPr>
                        <a:t>之间之后再次开大注液阀进行降温积液转</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液位</a:t>
                      </a:r>
                      <a:r>
                        <a:rPr lang="en-US" altLang="zh-CN" sz="700" dirty="0">
                          <a:latin typeface="微软雅黑" panose="020B0503020204020204" pitchFamily="34" charset="-122"/>
                          <a:ea typeface="微软雅黑" panose="020B0503020204020204" pitchFamily="34" charset="-122"/>
                        </a:rPr>
                        <a:t>2000mm</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extLst>
                  <a:ext uri="{0D108BD9-81ED-4DB2-BD59-A6C34878D82A}">
                    <a16:rowId xmlns:a16="http://schemas.microsoft.com/office/drawing/2014/main" val="660271463"/>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6</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5</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6</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10</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6</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垂测测试（二期椭球腔）</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150K~50K</a:t>
                      </a:r>
                      <a:r>
                        <a:rPr lang="zh-CN" altLang="en-US" sz="700" dirty="0">
                          <a:latin typeface="微软雅黑" panose="020B0503020204020204" pitchFamily="34" charset="-122"/>
                          <a:ea typeface="微软雅黑" panose="020B0503020204020204" pitchFamily="34" charset="-122"/>
                        </a:rPr>
                        <a:t>快速降温，避免</a:t>
                      </a:r>
                      <a:r>
                        <a:rPr lang="en-US" altLang="zh-CN" sz="700" dirty="0">
                          <a:latin typeface="微软雅黑" panose="020B0503020204020204" pitchFamily="34" charset="-122"/>
                          <a:ea typeface="微软雅黑" panose="020B0503020204020204" pitchFamily="34" charset="-122"/>
                        </a:rPr>
                        <a:t>Q-disease</a:t>
                      </a:r>
                    </a:p>
                    <a:p>
                      <a:pPr algn="ctr"/>
                      <a:r>
                        <a:rPr lang="zh-CN" altLang="en-US" sz="700" dirty="0">
                          <a:latin typeface="微软雅黑" panose="020B0503020204020204" pitchFamily="34" charset="-122"/>
                          <a:ea typeface="微软雅黑" panose="020B0503020204020204" pitchFamily="34" charset="-122"/>
                        </a:rPr>
                        <a:t>杜瓦底部到</a:t>
                      </a:r>
                      <a:r>
                        <a:rPr lang="en-US" altLang="zh-CN" sz="700" dirty="0">
                          <a:latin typeface="微软雅黑" panose="020B0503020204020204" pitchFamily="34" charset="-122"/>
                          <a:ea typeface="微软雅黑" panose="020B0503020204020204" pitchFamily="34" charset="-122"/>
                        </a:rPr>
                        <a:t>4.5K</a:t>
                      </a:r>
                      <a:r>
                        <a:rPr lang="zh-CN" altLang="en-US" sz="700" dirty="0">
                          <a:latin typeface="微软雅黑" panose="020B0503020204020204" pitchFamily="34" charset="-122"/>
                          <a:ea typeface="微软雅黑" panose="020B0503020204020204" pitchFamily="34" charset="-122"/>
                        </a:rPr>
                        <a:t>以后，关闭注液阀</a:t>
                      </a:r>
                      <a:r>
                        <a:rPr lang="en-US" altLang="zh-CN" sz="700" dirty="0">
                          <a:latin typeface="微软雅黑" panose="020B0503020204020204" pitchFamily="34" charset="-122"/>
                          <a:ea typeface="微软雅黑" panose="020B0503020204020204" pitchFamily="34" charset="-122"/>
                        </a:rPr>
                        <a:t>(</a:t>
                      </a:r>
                      <a:r>
                        <a:rPr lang="zh-CN" altLang="en-US" sz="700" dirty="0">
                          <a:latin typeface="微软雅黑" panose="020B0503020204020204" pitchFamily="34" charset="-122"/>
                          <a:ea typeface="微软雅黑" panose="020B0503020204020204" pitchFamily="34" charset="-122"/>
                        </a:rPr>
                        <a:t>或开</a:t>
                      </a:r>
                      <a:r>
                        <a:rPr lang="en-US" altLang="zh-CN" sz="700" dirty="0">
                          <a:latin typeface="微软雅黑" panose="020B0503020204020204" pitchFamily="34" charset="-122"/>
                          <a:ea typeface="微软雅黑" panose="020B0503020204020204" pitchFamily="34" charset="-122"/>
                        </a:rPr>
                        <a:t>3~5%)</a:t>
                      </a:r>
                      <a:r>
                        <a:rPr lang="zh-CN" altLang="en-US" sz="700" dirty="0">
                          <a:latin typeface="微软雅黑" panose="020B0503020204020204" pitchFamily="34" charset="-122"/>
                          <a:ea typeface="微软雅黑" panose="020B0503020204020204" pitchFamily="34" charset="-122"/>
                        </a:rPr>
                        <a:t>，点加热器让腔温均匀到</a:t>
                      </a:r>
                      <a:r>
                        <a:rPr lang="en-US" altLang="zh-CN" sz="700" dirty="0">
                          <a:latin typeface="微软雅黑" panose="020B0503020204020204" pitchFamily="34" charset="-122"/>
                          <a:ea typeface="微软雅黑" panose="020B0503020204020204" pitchFamily="34" charset="-122"/>
                        </a:rPr>
                        <a:t>15~40K</a:t>
                      </a:r>
                      <a:r>
                        <a:rPr lang="zh-CN" altLang="en-US" sz="700" dirty="0">
                          <a:latin typeface="微软雅黑" panose="020B0503020204020204" pitchFamily="34" charset="-122"/>
                          <a:ea typeface="微软雅黑" panose="020B0503020204020204" pitchFamily="34" charset="-122"/>
                        </a:rPr>
                        <a:t>之间之后再次开大注液阀进行降温积液转</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液位</a:t>
                      </a:r>
                      <a:r>
                        <a:rPr lang="en-US" altLang="zh-CN" sz="700" dirty="0">
                          <a:latin typeface="微软雅黑" panose="020B0503020204020204" pitchFamily="34" charset="-122"/>
                          <a:ea typeface="微软雅黑" panose="020B0503020204020204" pitchFamily="34" charset="-122"/>
                        </a:rPr>
                        <a:t>2000mm</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extLst>
                  <a:ext uri="{0D108BD9-81ED-4DB2-BD59-A6C34878D82A}">
                    <a16:rowId xmlns:a16="http://schemas.microsoft.com/office/drawing/2014/main" val="1812526315"/>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6</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10</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6</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23</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14</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SPOKE</a:t>
                      </a:r>
                      <a:r>
                        <a:rPr lang="zh-CN" altLang="en-US" sz="700" dirty="0">
                          <a:latin typeface="微软雅黑" panose="020B0503020204020204" pitchFamily="34" charset="-122"/>
                          <a:ea typeface="微软雅黑" panose="020B0503020204020204" pitchFamily="34" charset="-122"/>
                        </a:rPr>
                        <a:t>模组水平测试</a:t>
                      </a: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第一阶段，</a:t>
                      </a:r>
                      <a:r>
                        <a:rPr lang="en-US" altLang="zh-CN" sz="700" dirty="0">
                          <a:latin typeface="微软雅黑" panose="020B0503020204020204" pitchFamily="34" charset="-122"/>
                          <a:ea typeface="微软雅黑" panose="020B0503020204020204" pitchFamily="34" charset="-122"/>
                        </a:rPr>
                        <a:t>300k-120k 5-10k/h</a:t>
                      </a:r>
                      <a:r>
                        <a:rPr lang="zh-CN" altLang="en-US" sz="700" dirty="0">
                          <a:latin typeface="微软雅黑" panose="020B0503020204020204" pitchFamily="34" charset="-122"/>
                          <a:ea typeface="微软雅黑" panose="020B0503020204020204" pitchFamily="34" charset="-122"/>
                        </a:rPr>
                        <a:t>温差不要太大，温差不要超过</a:t>
                      </a:r>
                      <a:r>
                        <a:rPr lang="en-US" altLang="zh-CN" sz="700" dirty="0">
                          <a:latin typeface="微软雅黑" panose="020B0503020204020204" pitchFamily="34" charset="-122"/>
                          <a:ea typeface="微软雅黑" panose="020B0503020204020204" pitchFamily="34" charset="-122"/>
                        </a:rPr>
                        <a:t>25K</a:t>
                      </a:r>
                    </a:p>
                    <a:p>
                      <a:pPr algn="ctr"/>
                      <a:r>
                        <a:rPr lang="zh-CN" altLang="en-US" sz="700" dirty="0">
                          <a:latin typeface="微软雅黑" panose="020B0503020204020204" pitchFamily="34" charset="-122"/>
                          <a:ea typeface="微软雅黑" panose="020B0503020204020204" pitchFamily="34" charset="-122"/>
                        </a:rPr>
                        <a:t>第二阶段，</a:t>
                      </a:r>
                      <a:r>
                        <a:rPr lang="en-US" altLang="zh-CN" sz="700" dirty="0">
                          <a:latin typeface="微软雅黑" panose="020B0503020204020204" pitchFamily="34" charset="-122"/>
                          <a:ea typeface="微软雅黑" panose="020B0503020204020204" pitchFamily="34" charset="-122"/>
                        </a:rPr>
                        <a:t>120-50K </a:t>
                      </a:r>
                      <a:r>
                        <a:rPr lang="zh-CN" altLang="en-US" sz="700" dirty="0">
                          <a:latin typeface="微软雅黑" panose="020B0503020204020204" pitchFamily="34" charset="-122"/>
                          <a:ea typeface="微软雅黑" panose="020B0503020204020204" pitchFamily="34" charset="-122"/>
                        </a:rPr>
                        <a:t>提流量</a:t>
                      </a:r>
                      <a:r>
                        <a:rPr lang="en-US" altLang="zh-CN" sz="700" dirty="0">
                          <a:latin typeface="微软雅黑" panose="020B0503020204020204" pitchFamily="34" charset="-122"/>
                          <a:ea typeface="微软雅黑" panose="020B0503020204020204" pitchFamily="34" charset="-122"/>
                        </a:rPr>
                        <a:t>15K/h</a:t>
                      </a:r>
                      <a:r>
                        <a:rPr lang="zh-CN" altLang="en-US" sz="700" dirty="0">
                          <a:latin typeface="微软雅黑" panose="020B0503020204020204" pitchFamily="34" charset="-122"/>
                          <a:ea typeface="微软雅黑" panose="020B0503020204020204" pitchFamily="34" charset="-122"/>
                        </a:rPr>
                        <a:t> </a:t>
                      </a:r>
                      <a:r>
                        <a:rPr lang="en-US" altLang="zh-CN" sz="700" dirty="0">
                          <a:latin typeface="微软雅黑" panose="020B0503020204020204" pitchFamily="34" charset="-122"/>
                          <a:ea typeface="微软雅黑" panose="020B0503020204020204" pitchFamily="34" charset="-122"/>
                        </a:rPr>
                        <a:t>40k</a:t>
                      </a:r>
                      <a:r>
                        <a:rPr lang="zh-CN" altLang="en-US" sz="700" dirty="0">
                          <a:latin typeface="微软雅黑" panose="020B0503020204020204" pitchFamily="34" charset="-122"/>
                          <a:ea typeface="微软雅黑" panose="020B0503020204020204" pitchFamily="34" charset="-122"/>
                        </a:rPr>
                        <a:t>氦气吹一晚，收尾 预冷各个温区回路，过冷器积液，耦合器冷却回路冷却到位 制冷机到超临界氦路预冷</a:t>
                      </a:r>
                    </a:p>
                    <a:p>
                      <a:pPr algn="ctr"/>
                      <a:r>
                        <a:rPr lang="zh-CN" altLang="en-US" sz="700" dirty="0">
                          <a:latin typeface="微软雅黑" panose="020B0503020204020204" pitchFamily="34" charset="-122"/>
                          <a:ea typeface="微软雅黑" panose="020B0503020204020204" pitchFamily="34" charset="-122"/>
                        </a:rPr>
                        <a:t>第三阶段开始抽</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积液后，高液位维持</a:t>
                      </a:r>
                      <a:r>
                        <a:rPr lang="en-US" altLang="zh-CN" sz="700" dirty="0">
                          <a:latin typeface="微软雅黑" panose="020B0503020204020204" pitchFamily="34" charset="-122"/>
                          <a:ea typeface="微软雅黑" panose="020B0503020204020204" pitchFamily="34" charset="-122"/>
                        </a:rPr>
                        <a:t>1</a:t>
                      </a:r>
                      <a:r>
                        <a:rPr lang="zh-CN" altLang="en-US" sz="700" dirty="0">
                          <a:latin typeface="微软雅黑" panose="020B0503020204020204" pitchFamily="34" charset="-122"/>
                          <a:ea typeface="微软雅黑" panose="020B0503020204020204" pitchFamily="34" charset="-122"/>
                        </a:rPr>
                        <a:t>晚，回气流量抽</a:t>
                      </a:r>
                      <a:r>
                        <a:rPr lang="en-US" altLang="zh-CN" sz="700" dirty="0">
                          <a:latin typeface="微软雅黑" panose="020B0503020204020204" pitchFamily="34" charset="-122"/>
                          <a:ea typeface="微软雅黑" panose="020B0503020204020204" pitchFamily="34" charset="-122"/>
                        </a:rPr>
                        <a:t>1g</a:t>
                      </a:r>
                      <a:r>
                        <a:rPr lang="zh-CN" altLang="en-US" sz="700" dirty="0">
                          <a:latin typeface="微软雅黑" panose="020B0503020204020204" pitchFamily="34" charset="-122"/>
                          <a:ea typeface="微软雅黑" panose="020B0503020204020204" pitchFamily="34" charset="-122"/>
                        </a:rPr>
                        <a:t>流量。</a:t>
                      </a:r>
                    </a:p>
                  </a:txBody>
                  <a:tcPr anchor="ctr">
                    <a:solidFill>
                      <a:schemeClr val="accent5">
                        <a:lumMod val="40000"/>
                        <a:lumOff val="60000"/>
                      </a:schemeClr>
                    </a:solidFill>
                  </a:tcPr>
                </a:tc>
                <a:extLst>
                  <a:ext uri="{0D108BD9-81ED-4DB2-BD59-A6C34878D82A}">
                    <a16:rowId xmlns:a16="http://schemas.microsoft.com/office/drawing/2014/main" val="450187867"/>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7</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10</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7</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16</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7</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垂测测试（二期椭球腔）</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150K~50K</a:t>
                      </a:r>
                      <a:r>
                        <a:rPr lang="zh-CN" altLang="en-US" sz="700" dirty="0">
                          <a:latin typeface="微软雅黑" panose="020B0503020204020204" pitchFamily="34" charset="-122"/>
                          <a:ea typeface="微软雅黑" panose="020B0503020204020204" pitchFamily="34" charset="-122"/>
                        </a:rPr>
                        <a:t>快速降温，避免</a:t>
                      </a:r>
                      <a:r>
                        <a:rPr lang="en-US" altLang="zh-CN" sz="700" dirty="0">
                          <a:latin typeface="微软雅黑" panose="020B0503020204020204" pitchFamily="34" charset="-122"/>
                          <a:ea typeface="微软雅黑" panose="020B0503020204020204" pitchFamily="34" charset="-122"/>
                        </a:rPr>
                        <a:t>Q-disease</a:t>
                      </a:r>
                    </a:p>
                    <a:p>
                      <a:pPr algn="ctr"/>
                      <a:r>
                        <a:rPr lang="zh-CN" altLang="en-US" sz="700" dirty="0">
                          <a:latin typeface="微软雅黑" panose="020B0503020204020204" pitchFamily="34" charset="-122"/>
                          <a:ea typeface="微软雅黑" panose="020B0503020204020204" pitchFamily="34" charset="-122"/>
                        </a:rPr>
                        <a:t>杜瓦底部到</a:t>
                      </a:r>
                      <a:r>
                        <a:rPr lang="en-US" altLang="zh-CN" sz="700" dirty="0">
                          <a:latin typeface="微软雅黑" panose="020B0503020204020204" pitchFamily="34" charset="-122"/>
                          <a:ea typeface="微软雅黑" panose="020B0503020204020204" pitchFamily="34" charset="-122"/>
                        </a:rPr>
                        <a:t>4.5K</a:t>
                      </a:r>
                      <a:r>
                        <a:rPr lang="zh-CN" altLang="en-US" sz="700" dirty="0">
                          <a:latin typeface="微软雅黑" panose="020B0503020204020204" pitchFamily="34" charset="-122"/>
                          <a:ea typeface="微软雅黑" panose="020B0503020204020204" pitchFamily="34" charset="-122"/>
                        </a:rPr>
                        <a:t>以后，关闭注液阀</a:t>
                      </a:r>
                      <a:r>
                        <a:rPr lang="en-US" altLang="zh-CN" sz="700" dirty="0">
                          <a:latin typeface="微软雅黑" panose="020B0503020204020204" pitchFamily="34" charset="-122"/>
                          <a:ea typeface="微软雅黑" panose="020B0503020204020204" pitchFamily="34" charset="-122"/>
                        </a:rPr>
                        <a:t>(</a:t>
                      </a:r>
                      <a:r>
                        <a:rPr lang="zh-CN" altLang="en-US" sz="700" dirty="0">
                          <a:latin typeface="微软雅黑" panose="020B0503020204020204" pitchFamily="34" charset="-122"/>
                          <a:ea typeface="微软雅黑" panose="020B0503020204020204" pitchFamily="34" charset="-122"/>
                        </a:rPr>
                        <a:t>或开</a:t>
                      </a:r>
                      <a:r>
                        <a:rPr lang="en-US" altLang="zh-CN" sz="700" dirty="0">
                          <a:latin typeface="微软雅黑" panose="020B0503020204020204" pitchFamily="34" charset="-122"/>
                          <a:ea typeface="微软雅黑" panose="020B0503020204020204" pitchFamily="34" charset="-122"/>
                        </a:rPr>
                        <a:t>3~5%)</a:t>
                      </a:r>
                      <a:r>
                        <a:rPr lang="zh-CN" altLang="en-US" sz="700" dirty="0">
                          <a:latin typeface="微软雅黑" panose="020B0503020204020204" pitchFamily="34" charset="-122"/>
                          <a:ea typeface="微软雅黑" panose="020B0503020204020204" pitchFamily="34" charset="-122"/>
                        </a:rPr>
                        <a:t>，点加热器让腔温均匀到</a:t>
                      </a:r>
                      <a:r>
                        <a:rPr lang="en-US" altLang="zh-CN" sz="700" dirty="0">
                          <a:latin typeface="微软雅黑" panose="020B0503020204020204" pitchFamily="34" charset="-122"/>
                          <a:ea typeface="微软雅黑" panose="020B0503020204020204" pitchFamily="34" charset="-122"/>
                        </a:rPr>
                        <a:t>15~40K</a:t>
                      </a:r>
                      <a:r>
                        <a:rPr lang="zh-CN" altLang="en-US" sz="700" dirty="0">
                          <a:latin typeface="微软雅黑" panose="020B0503020204020204" pitchFamily="34" charset="-122"/>
                          <a:ea typeface="微软雅黑" panose="020B0503020204020204" pitchFamily="34" charset="-122"/>
                        </a:rPr>
                        <a:t>之间之后再次开大注液阀进行降温积液转</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液位</a:t>
                      </a:r>
                      <a:r>
                        <a:rPr lang="en-US" altLang="zh-CN" sz="700" dirty="0">
                          <a:latin typeface="微软雅黑" panose="020B0503020204020204" pitchFamily="34" charset="-122"/>
                          <a:ea typeface="微软雅黑" panose="020B0503020204020204" pitchFamily="34" charset="-122"/>
                        </a:rPr>
                        <a:t>2000mm</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extLst>
                  <a:ext uri="{0D108BD9-81ED-4DB2-BD59-A6C34878D82A}">
                    <a16:rowId xmlns:a16="http://schemas.microsoft.com/office/drawing/2014/main" val="2846240444"/>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7</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16</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8</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5</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21</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SPOKE</a:t>
                      </a:r>
                      <a:r>
                        <a:rPr lang="zh-CN" altLang="en-US" sz="700" dirty="0">
                          <a:latin typeface="微软雅黑" panose="020B0503020204020204" pitchFamily="34" charset="-122"/>
                          <a:ea typeface="微软雅黑" panose="020B0503020204020204" pitchFamily="34" charset="-122"/>
                        </a:rPr>
                        <a:t>模组水平测试</a:t>
                      </a: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第一阶段 </a:t>
                      </a:r>
                      <a:r>
                        <a:rPr lang="en-US" altLang="zh-CN" sz="700" dirty="0">
                          <a:latin typeface="微软雅黑" panose="020B0503020204020204" pitchFamily="34" charset="-122"/>
                          <a:ea typeface="微软雅黑" panose="020B0503020204020204" pitchFamily="34" charset="-122"/>
                        </a:rPr>
                        <a:t>300k-120k 5-10k/h</a:t>
                      </a:r>
                      <a:r>
                        <a:rPr lang="zh-CN" altLang="en-US" sz="700" dirty="0">
                          <a:latin typeface="微软雅黑" panose="020B0503020204020204" pitchFamily="34" charset="-122"/>
                          <a:ea typeface="微软雅黑" panose="020B0503020204020204" pitchFamily="34" charset="-122"/>
                        </a:rPr>
                        <a:t>温差不要太大，温差不要超过</a:t>
                      </a:r>
                      <a:r>
                        <a:rPr lang="en-US" altLang="zh-CN" sz="700" dirty="0">
                          <a:latin typeface="微软雅黑" panose="020B0503020204020204" pitchFamily="34" charset="-122"/>
                          <a:ea typeface="微软雅黑" panose="020B0503020204020204" pitchFamily="34" charset="-122"/>
                        </a:rPr>
                        <a:t>25K</a:t>
                      </a:r>
                    </a:p>
                    <a:p>
                      <a:pPr algn="ctr"/>
                      <a:r>
                        <a:rPr lang="zh-CN" altLang="en-US" sz="700" dirty="0">
                          <a:latin typeface="微软雅黑" panose="020B0503020204020204" pitchFamily="34" charset="-122"/>
                          <a:ea typeface="微软雅黑" panose="020B0503020204020204" pitchFamily="34" charset="-122"/>
                        </a:rPr>
                        <a:t>第二阶段 </a:t>
                      </a:r>
                      <a:r>
                        <a:rPr lang="en-US" altLang="zh-CN" sz="700" dirty="0">
                          <a:latin typeface="微软雅黑" panose="020B0503020204020204" pitchFamily="34" charset="-122"/>
                          <a:ea typeface="微软雅黑" panose="020B0503020204020204" pitchFamily="34" charset="-122"/>
                        </a:rPr>
                        <a:t>120-50K </a:t>
                      </a:r>
                      <a:r>
                        <a:rPr lang="zh-CN" altLang="en-US" sz="700" dirty="0">
                          <a:latin typeface="微软雅黑" panose="020B0503020204020204" pitchFamily="34" charset="-122"/>
                          <a:ea typeface="微软雅黑" panose="020B0503020204020204" pitchFamily="34" charset="-122"/>
                        </a:rPr>
                        <a:t>提流量</a:t>
                      </a:r>
                      <a:r>
                        <a:rPr lang="en-US" altLang="zh-CN" sz="700" dirty="0">
                          <a:latin typeface="微软雅黑" panose="020B0503020204020204" pitchFamily="34" charset="-122"/>
                          <a:ea typeface="微软雅黑" panose="020B0503020204020204" pitchFamily="34" charset="-122"/>
                        </a:rPr>
                        <a:t>15K/h</a:t>
                      </a:r>
                      <a:r>
                        <a:rPr lang="zh-CN" altLang="en-US" sz="700" dirty="0">
                          <a:latin typeface="微软雅黑" panose="020B0503020204020204" pitchFamily="34" charset="-122"/>
                          <a:ea typeface="微软雅黑" panose="020B0503020204020204" pitchFamily="34" charset="-122"/>
                        </a:rPr>
                        <a:t>，</a:t>
                      </a:r>
                      <a:r>
                        <a:rPr lang="en-US" altLang="zh-CN" sz="700" dirty="0">
                          <a:latin typeface="微软雅黑" panose="020B0503020204020204" pitchFamily="34" charset="-122"/>
                          <a:ea typeface="微软雅黑" panose="020B0503020204020204" pitchFamily="34" charset="-122"/>
                        </a:rPr>
                        <a:t>40k</a:t>
                      </a:r>
                      <a:r>
                        <a:rPr lang="zh-CN" altLang="en-US" sz="700" dirty="0">
                          <a:latin typeface="微软雅黑" panose="020B0503020204020204" pitchFamily="34" charset="-122"/>
                          <a:ea typeface="微软雅黑" panose="020B0503020204020204" pitchFamily="34" charset="-122"/>
                        </a:rPr>
                        <a:t>氦气吹一晚，收尾 预冷各个温区回路，过冷器积液，耦合器冷却回路冷却到位 制冷机到超临界氦路预冷</a:t>
                      </a:r>
                    </a:p>
                    <a:p>
                      <a:pPr algn="ctr"/>
                      <a:r>
                        <a:rPr lang="zh-CN" altLang="en-US" sz="700" dirty="0">
                          <a:latin typeface="微软雅黑" panose="020B0503020204020204" pitchFamily="34" charset="-122"/>
                          <a:ea typeface="微软雅黑" panose="020B0503020204020204" pitchFamily="34" charset="-122"/>
                        </a:rPr>
                        <a:t>第三阶段 开始抽</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积液后，高液位维持</a:t>
                      </a:r>
                      <a:r>
                        <a:rPr lang="en-US" altLang="zh-CN" sz="700" dirty="0">
                          <a:latin typeface="微软雅黑" panose="020B0503020204020204" pitchFamily="34" charset="-122"/>
                          <a:ea typeface="微软雅黑" panose="020B0503020204020204" pitchFamily="34" charset="-122"/>
                        </a:rPr>
                        <a:t>1</a:t>
                      </a:r>
                      <a:r>
                        <a:rPr lang="zh-CN" altLang="en-US" sz="700" dirty="0">
                          <a:latin typeface="微软雅黑" panose="020B0503020204020204" pitchFamily="34" charset="-122"/>
                          <a:ea typeface="微软雅黑" panose="020B0503020204020204" pitchFamily="34" charset="-122"/>
                        </a:rPr>
                        <a:t>晚，回气流量抽</a:t>
                      </a:r>
                      <a:r>
                        <a:rPr lang="en-US" altLang="zh-CN" sz="700" dirty="0">
                          <a:latin typeface="微软雅黑" panose="020B0503020204020204" pitchFamily="34" charset="-122"/>
                          <a:ea typeface="微软雅黑" panose="020B0503020204020204" pitchFamily="34" charset="-122"/>
                        </a:rPr>
                        <a:t>1g</a:t>
                      </a:r>
                      <a:r>
                        <a:rPr lang="zh-CN" altLang="en-US" sz="700" dirty="0">
                          <a:latin typeface="微软雅黑" panose="020B0503020204020204" pitchFamily="34" charset="-122"/>
                          <a:ea typeface="微软雅黑" panose="020B0503020204020204" pitchFamily="34" charset="-122"/>
                        </a:rPr>
                        <a:t>流量。</a:t>
                      </a:r>
                    </a:p>
                  </a:txBody>
                  <a:tcPr anchor="ctr">
                    <a:solidFill>
                      <a:schemeClr val="accent5">
                        <a:lumMod val="40000"/>
                        <a:lumOff val="60000"/>
                      </a:schemeClr>
                    </a:solidFill>
                  </a:tcPr>
                </a:tc>
                <a:extLst>
                  <a:ext uri="{0D108BD9-81ED-4DB2-BD59-A6C34878D82A}">
                    <a16:rowId xmlns:a16="http://schemas.microsoft.com/office/drawing/2014/main" val="2153469938"/>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8</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13</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8</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18</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6</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垂测测试（二期椭球腔）</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150K~50K</a:t>
                      </a:r>
                      <a:r>
                        <a:rPr lang="zh-CN" altLang="en-US" sz="700" dirty="0">
                          <a:latin typeface="微软雅黑" panose="020B0503020204020204" pitchFamily="34" charset="-122"/>
                          <a:ea typeface="微软雅黑" panose="020B0503020204020204" pitchFamily="34" charset="-122"/>
                        </a:rPr>
                        <a:t>快速降温，避免</a:t>
                      </a:r>
                      <a:r>
                        <a:rPr lang="en-US" altLang="zh-CN" sz="700" dirty="0">
                          <a:latin typeface="微软雅黑" panose="020B0503020204020204" pitchFamily="34" charset="-122"/>
                          <a:ea typeface="微软雅黑" panose="020B0503020204020204" pitchFamily="34" charset="-122"/>
                        </a:rPr>
                        <a:t>Q-disease</a:t>
                      </a:r>
                    </a:p>
                    <a:p>
                      <a:pPr algn="ctr"/>
                      <a:r>
                        <a:rPr lang="zh-CN" altLang="en-US" sz="700" dirty="0">
                          <a:latin typeface="微软雅黑" panose="020B0503020204020204" pitchFamily="34" charset="-122"/>
                          <a:ea typeface="微软雅黑" panose="020B0503020204020204" pitchFamily="34" charset="-122"/>
                        </a:rPr>
                        <a:t>杜瓦底部到</a:t>
                      </a:r>
                      <a:r>
                        <a:rPr lang="en-US" altLang="zh-CN" sz="700" dirty="0">
                          <a:latin typeface="微软雅黑" panose="020B0503020204020204" pitchFamily="34" charset="-122"/>
                          <a:ea typeface="微软雅黑" panose="020B0503020204020204" pitchFamily="34" charset="-122"/>
                        </a:rPr>
                        <a:t>4.5K</a:t>
                      </a:r>
                      <a:r>
                        <a:rPr lang="zh-CN" altLang="en-US" sz="700" dirty="0">
                          <a:latin typeface="微软雅黑" panose="020B0503020204020204" pitchFamily="34" charset="-122"/>
                          <a:ea typeface="微软雅黑" panose="020B0503020204020204" pitchFamily="34" charset="-122"/>
                        </a:rPr>
                        <a:t>以后，关闭注液阀</a:t>
                      </a:r>
                      <a:r>
                        <a:rPr lang="en-US" altLang="zh-CN" sz="700" dirty="0">
                          <a:latin typeface="微软雅黑" panose="020B0503020204020204" pitchFamily="34" charset="-122"/>
                          <a:ea typeface="微软雅黑" panose="020B0503020204020204" pitchFamily="34" charset="-122"/>
                        </a:rPr>
                        <a:t>(</a:t>
                      </a:r>
                      <a:r>
                        <a:rPr lang="zh-CN" altLang="en-US" sz="700" dirty="0">
                          <a:latin typeface="微软雅黑" panose="020B0503020204020204" pitchFamily="34" charset="-122"/>
                          <a:ea typeface="微软雅黑" panose="020B0503020204020204" pitchFamily="34" charset="-122"/>
                        </a:rPr>
                        <a:t>或开</a:t>
                      </a:r>
                      <a:r>
                        <a:rPr lang="en-US" altLang="zh-CN" sz="700" dirty="0">
                          <a:latin typeface="微软雅黑" panose="020B0503020204020204" pitchFamily="34" charset="-122"/>
                          <a:ea typeface="微软雅黑" panose="020B0503020204020204" pitchFamily="34" charset="-122"/>
                        </a:rPr>
                        <a:t>3~5%)</a:t>
                      </a:r>
                      <a:r>
                        <a:rPr lang="zh-CN" altLang="en-US" sz="700" dirty="0">
                          <a:latin typeface="微软雅黑" panose="020B0503020204020204" pitchFamily="34" charset="-122"/>
                          <a:ea typeface="微软雅黑" panose="020B0503020204020204" pitchFamily="34" charset="-122"/>
                        </a:rPr>
                        <a:t>，点加热器让腔温均匀到</a:t>
                      </a:r>
                      <a:r>
                        <a:rPr lang="en-US" altLang="zh-CN" sz="700" dirty="0">
                          <a:latin typeface="微软雅黑" panose="020B0503020204020204" pitchFamily="34" charset="-122"/>
                          <a:ea typeface="微软雅黑" panose="020B0503020204020204" pitchFamily="34" charset="-122"/>
                        </a:rPr>
                        <a:t>15~40K</a:t>
                      </a:r>
                      <a:r>
                        <a:rPr lang="zh-CN" altLang="en-US" sz="700" dirty="0">
                          <a:latin typeface="微软雅黑" panose="020B0503020204020204" pitchFamily="34" charset="-122"/>
                          <a:ea typeface="微软雅黑" panose="020B0503020204020204" pitchFamily="34" charset="-122"/>
                        </a:rPr>
                        <a:t>之间之后再次开大注液阀进行降温积液转</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液位</a:t>
                      </a:r>
                      <a:r>
                        <a:rPr lang="en-US" altLang="zh-CN" sz="700" dirty="0">
                          <a:latin typeface="微软雅黑" panose="020B0503020204020204" pitchFamily="34" charset="-122"/>
                          <a:ea typeface="微软雅黑" panose="020B0503020204020204" pitchFamily="34" charset="-122"/>
                        </a:rPr>
                        <a:t>2000mm</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extLst>
                  <a:ext uri="{0D108BD9-81ED-4DB2-BD59-A6C34878D82A}">
                    <a16:rowId xmlns:a16="http://schemas.microsoft.com/office/drawing/2014/main" val="108217826"/>
                  </a:ext>
                </a:extLst>
              </a:tr>
              <a:tr h="240000">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8</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19</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8</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24</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6</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algn="ctr"/>
                      <a:r>
                        <a:rPr lang="zh-CN" altLang="en-US" sz="700" dirty="0">
                          <a:latin typeface="微软雅黑" panose="020B0503020204020204" pitchFamily="34" charset="-122"/>
                          <a:ea typeface="微软雅黑" panose="020B0503020204020204" pitchFamily="34" charset="-122"/>
                        </a:rPr>
                        <a:t>垂测测试（二期椭球腔）</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150K~50K</a:t>
                      </a:r>
                      <a:r>
                        <a:rPr lang="zh-CN" altLang="en-US" sz="700" dirty="0">
                          <a:latin typeface="微软雅黑" panose="020B0503020204020204" pitchFamily="34" charset="-122"/>
                          <a:ea typeface="微软雅黑" panose="020B0503020204020204" pitchFamily="34" charset="-122"/>
                        </a:rPr>
                        <a:t>快速降温，避免</a:t>
                      </a:r>
                      <a:r>
                        <a:rPr lang="en-US" altLang="zh-CN" sz="700" dirty="0">
                          <a:latin typeface="微软雅黑" panose="020B0503020204020204" pitchFamily="34" charset="-122"/>
                          <a:ea typeface="微软雅黑" panose="020B0503020204020204" pitchFamily="34" charset="-122"/>
                        </a:rPr>
                        <a:t>Q-disease</a:t>
                      </a:r>
                    </a:p>
                    <a:p>
                      <a:pPr algn="ctr"/>
                      <a:r>
                        <a:rPr lang="zh-CN" altLang="en-US" sz="700" dirty="0">
                          <a:latin typeface="微软雅黑" panose="020B0503020204020204" pitchFamily="34" charset="-122"/>
                          <a:ea typeface="微软雅黑" panose="020B0503020204020204" pitchFamily="34" charset="-122"/>
                        </a:rPr>
                        <a:t>杜瓦底部到</a:t>
                      </a:r>
                      <a:r>
                        <a:rPr lang="en-US" altLang="zh-CN" sz="700" dirty="0">
                          <a:latin typeface="微软雅黑" panose="020B0503020204020204" pitchFamily="34" charset="-122"/>
                          <a:ea typeface="微软雅黑" panose="020B0503020204020204" pitchFamily="34" charset="-122"/>
                        </a:rPr>
                        <a:t>4.5K</a:t>
                      </a:r>
                      <a:r>
                        <a:rPr lang="zh-CN" altLang="en-US" sz="700" dirty="0">
                          <a:latin typeface="微软雅黑" panose="020B0503020204020204" pitchFamily="34" charset="-122"/>
                          <a:ea typeface="微软雅黑" panose="020B0503020204020204" pitchFamily="34" charset="-122"/>
                        </a:rPr>
                        <a:t>以后，关闭注液阀</a:t>
                      </a:r>
                      <a:r>
                        <a:rPr lang="en-US" altLang="zh-CN" sz="700" dirty="0">
                          <a:latin typeface="微软雅黑" panose="020B0503020204020204" pitchFamily="34" charset="-122"/>
                          <a:ea typeface="微软雅黑" panose="020B0503020204020204" pitchFamily="34" charset="-122"/>
                        </a:rPr>
                        <a:t>(</a:t>
                      </a:r>
                      <a:r>
                        <a:rPr lang="zh-CN" altLang="en-US" sz="700" dirty="0">
                          <a:latin typeface="微软雅黑" panose="020B0503020204020204" pitchFamily="34" charset="-122"/>
                          <a:ea typeface="微软雅黑" panose="020B0503020204020204" pitchFamily="34" charset="-122"/>
                        </a:rPr>
                        <a:t>或开</a:t>
                      </a:r>
                      <a:r>
                        <a:rPr lang="en-US" altLang="zh-CN" sz="700" dirty="0">
                          <a:latin typeface="微软雅黑" panose="020B0503020204020204" pitchFamily="34" charset="-122"/>
                          <a:ea typeface="微软雅黑" panose="020B0503020204020204" pitchFamily="34" charset="-122"/>
                        </a:rPr>
                        <a:t>3~5%)</a:t>
                      </a:r>
                      <a:r>
                        <a:rPr lang="zh-CN" altLang="en-US" sz="700" dirty="0">
                          <a:latin typeface="微软雅黑" panose="020B0503020204020204" pitchFamily="34" charset="-122"/>
                          <a:ea typeface="微软雅黑" panose="020B0503020204020204" pitchFamily="34" charset="-122"/>
                        </a:rPr>
                        <a:t>，点加热器让腔温均匀到</a:t>
                      </a:r>
                      <a:r>
                        <a:rPr lang="en-US" altLang="zh-CN" sz="700" dirty="0">
                          <a:latin typeface="微软雅黑" panose="020B0503020204020204" pitchFamily="34" charset="-122"/>
                          <a:ea typeface="微软雅黑" panose="020B0503020204020204" pitchFamily="34" charset="-122"/>
                        </a:rPr>
                        <a:t>15~40K</a:t>
                      </a:r>
                      <a:r>
                        <a:rPr lang="zh-CN" altLang="en-US" sz="700" dirty="0">
                          <a:latin typeface="微软雅黑" panose="020B0503020204020204" pitchFamily="34" charset="-122"/>
                          <a:ea typeface="微软雅黑" panose="020B0503020204020204" pitchFamily="34" charset="-122"/>
                        </a:rPr>
                        <a:t>之间之后再次开大注液阀进行降温积液转</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a:t>
                      </a:r>
                      <a:r>
                        <a:rPr lang="en-US" altLang="zh-CN" sz="700" dirty="0">
                          <a:latin typeface="微软雅黑" panose="020B0503020204020204" pitchFamily="34" charset="-122"/>
                          <a:ea typeface="微软雅黑" panose="020B0503020204020204" pitchFamily="34" charset="-122"/>
                        </a:rPr>
                        <a:t>2K</a:t>
                      </a:r>
                      <a:r>
                        <a:rPr lang="zh-CN" altLang="en-US" sz="700" dirty="0">
                          <a:latin typeface="微软雅黑" panose="020B0503020204020204" pitchFamily="34" charset="-122"/>
                          <a:ea typeface="微软雅黑" panose="020B0503020204020204" pitchFamily="34" charset="-122"/>
                        </a:rPr>
                        <a:t>液位</a:t>
                      </a:r>
                      <a:r>
                        <a:rPr lang="en-US" altLang="zh-CN" sz="700" dirty="0">
                          <a:latin typeface="微软雅黑" panose="020B0503020204020204" pitchFamily="34" charset="-122"/>
                          <a:ea typeface="微软雅黑" panose="020B0503020204020204" pitchFamily="34" charset="-122"/>
                        </a:rPr>
                        <a:t>2000mm</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extLst>
                  <a:ext uri="{0D108BD9-81ED-4DB2-BD59-A6C34878D82A}">
                    <a16:rowId xmlns:a16="http://schemas.microsoft.com/office/drawing/2014/main" val="2516984424"/>
                  </a:ext>
                </a:extLst>
              </a:tr>
              <a:tr h="240000">
                <a:tc>
                  <a:txBody>
                    <a:bodyPr/>
                    <a:lstStyle/>
                    <a:p>
                      <a:pPr marL="0" marR="0" lvl="0" indent="0" algn="ctr" defTabSz="701244" rtl="0" eaLnBrk="1" fontAlgn="auto" latinLnBrk="0" hangingPunct="1">
                        <a:lnSpc>
                          <a:spcPct val="100000"/>
                        </a:lnSpc>
                        <a:spcBef>
                          <a:spcPts val="0"/>
                        </a:spcBef>
                        <a:spcAft>
                          <a:spcPts val="0"/>
                        </a:spcAft>
                        <a:buClrTx/>
                        <a:buSzTx/>
                        <a:buFontTx/>
                        <a:buNone/>
                        <a:tabLst/>
                        <a:defRPr/>
                      </a:pP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8</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29</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2025</a:t>
                      </a:r>
                      <a:r>
                        <a:rPr lang="zh-CN" altLang="en-US" sz="700" dirty="0">
                          <a:latin typeface="微软雅黑" panose="020B0503020204020204" pitchFamily="34" charset="-122"/>
                          <a:ea typeface="微软雅黑" panose="020B0503020204020204" pitchFamily="34" charset="-122"/>
                        </a:rPr>
                        <a:t>年</a:t>
                      </a:r>
                      <a:r>
                        <a:rPr lang="en-US" altLang="zh-CN" sz="700" dirty="0">
                          <a:latin typeface="微软雅黑" panose="020B0503020204020204" pitchFamily="34" charset="-122"/>
                          <a:ea typeface="微软雅黑" panose="020B0503020204020204" pitchFamily="34" charset="-122"/>
                        </a:rPr>
                        <a:t>9</a:t>
                      </a:r>
                      <a:r>
                        <a:rPr lang="zh-CN" altLang="en-US" sz="700" dirty="0">
                          <a:latin typeface="微软雅黑" panose="020B0503020204020204" pitchFamily="34" charset="-122"/>
                          <a:ea typeface="微软雅黑" panose="020B0503020204020204" pitchFamily="34" charset="-122"/>
                        </a:rPr>
                        <a:t>月</a:t>
                      </a:r>
                      <a:r>
                        <a:rPr lang="en-US" altLang="zh-CN" sz="700" dirty="0">
                          <a:latin typeface="微软雅黑" panose="020B0503020204020204" pitchFamily="34" charset="-122"/>
                          <a:ea typeface="微软雅黑" panose="020B0503020204020204" pitchFamily="34" charset="-122"/>
                        </a:rPr>
                        <a:t>30</a:t>
                      </a:r>
                      <a:r>
                        <a:rPr lang="zh-CN" altLang="en-US" sz="700" dirty="0">
                          <a:latin typeface="微软雅黑" panose="020B0503020204020204" pitchFamily="34" charset="-122"/>
                          <a:ea typeface="微软雅黑" panose="020B0503020204020204" pitchFamily="34" charset="-122"/>
                        </a:rPr>
                        <a:t>日</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33</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tc>
                  <a:txBody>
                    <a:bodyPr/>
                    <a:lstStyle/>
                    <a:p>
                      <a:pPr marL="0" marR="0" lvl="0" indent="0" algn="ctr" defTabSz="701244" rtl="0" eaLnBrk="1" fontAlgn="auto" latinLnBrk="0" hangingPunct="1">
                        <a:lnSpc>
                          <a:spcPct val="100000"/>
                        </a:lnSpc>
                        <a:spcBef>
                          <a:spcPts val="0"/>
                        </a:spcBef>
                        <a:spcAft>
                          <a:spcPts val="0"/>
                        </a:spcAft>
                        <a:buClrTx/>
                        <a:buSzTx/>
                        <a:buFontTx/>
                        <a:buNone/>
                        <a:tabLst/>
                        <a:defRPr/>
                      </a:pPr>
                      <a:r>
                        <a:rPr lang="zh-CN" altLang="en-US" sz="700" dirty="0">
                          <a:latin typeface="微软雅黑" panose="020B0503020204020204" pitchFamily="34" charset="-122"/>
                          <a:ea typeface="微软雅黑" panose="020B0503020204020204" pitchFamily="34" charset="-122"/>
                        </a:rPr>
                        <a:t>垂测测试（</a:t>
                      </a:r>
                      <a:r>
                        <a:rPr lang="en-US" altLang="zh-CN" sz="700" dirty="0">
                          <a:latin typeface="微软雅黑" panose="020B0503020204020204" pitchFamily="34" charset="-122"/>
                          <a:ea typeface="微软雅黑" panose="020B0503020204020204" pitchFamily="34" charset="-122"/>
                        </a:rPr>
                        <a:t>2cell </a:t>
                      </a:r>
                      <a:r>
                        <a:rPr lang="zh-CN" altLang="en-US" sz="700" dirty="0">
                          <a:latin typeface="微软雅黑" panose="020B0503020204020204" pitchFamily="34" charset="-122"/>
                          <a:ea typeface="微软雅黑" panose="020B0503020204020204" pitchFamily="34" charset="-122"/>
                        </a:rPr>
                        <a:t>椭球腔）</a:t>
                      </a:r>
                    </a:p>
                  </a:txBody>
                  <a:tcPr anchor="ctr">
                    <a:solidFill>
                      <a:schemeClr val="accent5">
                        <a:lumMod val="40000"/>
                        <a:lumOff val="60000"/>
                      </a:schemeClr>
                    </a:solidFill>
                  </a:tcPr>
                </a:tc>
                <a:tc>
                  <a:txBody>
                    <a:bodyPr/>
                    <a:lstStyle/>
                    <a:p>
                      <a:pPr algn="ctr"/>
                      <a:r>
                        <a:rPr lang="en-US" altLang="zh-CN" sz="700" dirty="0">
                          <a:latin typeface="微软雅黑" panose="020B0503020204020204" pitchFamily="34" charset="-122"/>
                          <a:ea typeface="微软雅黑" panose="020B0503020204020204" pitchFamily="34" charset="-122"/>
                        </a:rPr>
                        <a:t>-</a:t>
                      </a:r>
                      <a:endParaRPr lang="zh-CN" altLang="en-US" sz="700" dirty="0">
                        <a:latin typeface="微软雅黑" panose="020B0503020204020204" pitchFamily="34" charset="-122"/>
                        <a:ea typeface="微软雅黑" panose="020B0503020204020204" pitchFamily="34" charset="-122"/>
                      </a:endParaRPr>
                    </a:p>
                  </a:txBody>
                  <a:tcPr anchor="ctr">
                    <a:solidFill>
                      <a:schemeClr val="accent5">
                        <a:lumMod val="40000"/>
                        <a:lumOff val="60000"/>
                      </a:schemeClr>
                    </a:solidFill>
                  </a:tcPr>
                </a:tc>
                <a:extLst>
                  <a:ext uri="{0D108BD9-81ED-4DB2-BD59-A6C34878D82A}">
                    <a16:rowId xmlns:a16="http://schemas.microsoft.com/office/drawing/2014/main" val="138206746"/>
                  </a:ext>
                </a:extLst>
              </a:tr>
            </a:tbl>
          </a:graphicData>
        </a:graphic>
      </p:graphicFrame>
      <p:sp>
        <p:nvSpPr>
          <p:cNvPr id="4" name="矩形 3">
            <a:extLst>
              <a:ext uri="{FF2B5EF4-FFF2-40B4-BE49-F238E27FC236}">
                <a16:creationId xmlns:a16="http://schemas.microsoft.com/office/drawing/2014/main" id="{71E6B436-71E9-42FE-9B24-C69BD3DF9BC5}"/>
              </a:ext>
            </a:extLst>
          </p:cNvPr>
          <p:cNvSpPr/>
          <p:nvPr/>
        </p:nvSpPr>
        <p:spPr>
          <a:xfrm>
            <a:off x="2107517" y="125262"/>
            <a:ext cx="5692905"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SAPS-TP</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低温系统运维与改造</a:t>
            </a:r>
          </a:p>
        </p:txBody>
      </p:sp>
      <p:sp>
        <p:nvSpPr>
          <p:cNvPr id="5" name="Rectangle 2">
            <a:extLst>
              <a:ext uri="{FF2B5EF4-FFF2-40B4-BE49-F238E27FC236}">
                <a16:creationId xmlns:a16="http://schemas.microsoft.com/office/drawing/2014/main" id="{EE103E1C-7B7A-41D8-B366-E05C5AA0CA9C}"/>
              </a:ext>
            </a:extLst>
          </p:cNvPr>
          <p:cNvSpPr txBox="1">
            <a:spLocks noChangeArrowheads="1"/>
          </p:cNvSpPr>
          <p:nvPr/>
        </p:nvSpPr>
        <p:spPr>
          <a:xfrm>
            <a:off x="200526" y="894347"/>
            <a:ext cx="4018548" cy="457200"/>
          </a:xfrm>
          <a:prstGeom prst="rect">
            <a:avLst/>
          </a:prstGeom>
        </p:spPr>
        <p:txBody>
          <a:bodyPr/>
          <a:lstStyle>
            <a:lvl1pPr algn="r" defTabSz="350045" rtl="0" eaLnBrk="0" fontAlgn="base" hangingPunct="0">
              <a:spcBef>
                <a:spcPct val="0"/>
              </a:spcBef>
              <a:spcAft>
                <a:spcPct val="0"/>
              </a:spcAft>
              <a:buClr>
                <a:srgbClr val="000000"/>
              </a:buClr>
              <a:buSzPct val="100000"/>
              <a:buFont typeface="Times New Roman" panose="02020603050405020304" pitchFamily="18" charset="0"/>
              <a:defRPr sz="2430" b="1" kern="1200">
                <a:solidFill>
                  <a:srgbClr val="FFFFFF"/>
                </a:solidFill>
                <a:latin typeface="+mj-lt"/>
                <a:ea typeface="+mj-ea"/>
                <a:cs typeface="+mj-cs"/>
              </a:defRPr>
            </a:lvl1pPr>
            <a:lvl2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2pPr>
            <a:lvl3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3pPr>
            <a:lvl4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4pPr>
            <a:lvl5pPr algn="r" defTabSz="350045"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5pPr>
            <a:lvl6pPr marL="1928422"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6pPr>
            <a:lvl7pPr marL="2279044"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7pPr>
            <a:lvl8pPr marL="2629666"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8pPr>
            <a:lvl9pPr marL="2980288" indent="-175311" algn="r" defTabSz="350622" rtl="0" eaLnBrk="0" fontAlgn="base" hangingPunct="0">
              <a:spcBef>
                <a:spcPct val="0"/>
              </a:spcBef>
              <a:spcAft>
                <a:spcPct val="0"/>
              </a:spcAft>
              <a:buClr>
                <a:srgbClr val="000000"/>
              </a:buClr>
              <a:buSzPct val="100000"/>
              <a:buFont typeface="Times New Roman" panose="02020603050405020304" pitchFamily="18" charset="0"/>
              <a:defRPr sz="2430" b="1">
                <a:solidFill>
                  <a:srgbClr val="FFFFFF"/>
                </a:solidFill>
                <a:latin typeface="Times New Roman" panose="02020603050405020304" pitchFamily="18" charset="0"/>
                <a:ea typeface="微软雅黑" panose="020B0503020204020204" pitchFamily="34" charset="-122"/>
              </a:defRPr>
            </a:lvl9pPr>
          </a:lstStyle>
          <a:p>
            <a:pPr algn="l"/>
            <a:r>
              <a:rPr lang="en-US" altLang="zh-CN" dirty="0">
                <a:solidFill>
                  <a:schemeClr val="tx1"/>
                </a:solidFill>
                <a:latin typeface="Times New Roman" panose="02020603050405020304" pitchFamily="18" charset="0"/>
                <a:cs typeface="Times New Roman" panose="02020603050405020304" pitchFamily="18" charset="0"/>
              </a:rPr>
              <a:t>SAPS-TP</a:t>
            </a:r>
            <a:r>
              <a:rPr lang="zh-CN" altLang="en-US" dirty="0">
                <a:solidFill>
                  <a:schemeClr val="tx1"/>
                </a:solidFill>
                <a:latin typeface="Times New Roman" panose="02020603050405020304" pitchFamily="18" charset="0"/>
                <a:cs typeface="Times New Roman" panose="02020603050405020304" pitchFamily="18" charset="0"/>
              </a:rPr>
              <a:t>低温系统运行概况</a:t>
            </a:r>
          </a:p>
        </p:txBody>
      </p:sp>
      <p:sp>
        <p:nvSpPr>
          <p:cNvPr id="6" name="矩形 5">
            <a:extLst>
              <a:ext uri="{FF2B5EF4-FFF2-40B4-BE49-F238E27FC236}">
                <a16:creationId xmlns:a16="http://schemas.microsoft.com/office/drawing/2014/main" id="{41392EC5-5800-40C0-8F70-0066FD01193B}"/>
              </a:ext>
            </a:extLst>
          </p:cNvPr>
          <p:cNvSpPr/>
          <p:nvPr/>
        </p:nvSpPr>
        <p:spPr>
          <a:xfrm>
            <a:off x="92625" y="1666143"/>
            <a:ext cx="3126492" cy="4610236"/>
          </a:xfrm>
          <a:prstGeom prst="rect">
            <a:avLst/>
          </a:prstGeom>
        </p:spPr>
        <p:txBody>
          <a:bodyPr wrap="square">
            <a:spAutoFit/>
          </a:bodyPr>
          <a:lstStyle/>
          <a:p>
            <a:pPr indent="504000" algn="just">
              <a:lnSpc>
                <a:spcPct val="150000"/>
              </a:lnSpc>
            </a:pPr>
            <a:r>
              <a:rPr lang="en-US" altLang="zh-CN" dirty="0">
                <a:latin typeface="Times New Roman" panose="02020603050405020304" pitchFamily="18" charset="0"/>
                <a:cs typeface="Times New Roman" panose="02020603050405020304" pitchFamily="18" charset="0"/>
              </a:rPr>
              <a:t>2024</a:t>
            </a:r>
            <a:r>
              <a:rPr lang="zh-CN" altLang="en-US" dirty="0">
                <a:latin typeface="Times New Roman" panose="02020603050405020304" pitchFamily="18" charset="0"/>
                <a:cs typeface="Times New Roman" panose="02020603050405020304" pitchFamily="18" charset="0"/>
              </a:rPr>
              <a:t>年</a:t>
            </a:r>
            <a:r>
              <a:rPr lang="en-US" altLang="zh-CN" dirty="0">
                <a:latin typeface="Times New Roman" panose="02020603050405020304" pitchFamily="18" charset="0"/>
                <a:cs typeface="Times New Roman" panose="02020603050405020304" pitchFamily="18" charset="0"/>
              </a:rPr>
              <a:t>9</a:t>
            </a:r>
            <a:r>
              <a:rPr lang="zh-CN" altLang="en-US" dirty="0">
                <a:latin typeface="Times New Roman" panose="02020603050405020304" pitchFamily="18" charset="0"/>
                <a:cs typeface="Times New Roman" panose="02020603050405020304" pitchFamily="18" charset="0"/>
              </a:rPr>
              <a:t>月至</a:t>
            </a:r>
            <a:r>
              <a:rPr lang="en-US" altLang="zh-CN" dirty="0">
                <a:latin typeface="Times New Roman" panose="02020603050405020304" pitchFamily="18" charset="0"/>
                <a:cs typeface="Times New Roman" panose="02020603050405020304" pitchFamily="18" charset="0"/>
              </a:rPr>
              <a:t>2025</a:t>
            </a:r>
            <a:r>
              <a:rPr lang="zh-CN" altLang="en-US" dirty="0">
                <a:latin typeface="Times New Roman" panose="02020603050405020304" pitchFamily="18" charset="0"/>
                <a:cs typeface="Times New Roman" panose="02020603050405020304" pitchFamily="18" charset="0"/>
              </a:rPr>
              <a:t>年</a:t>
            </a:r>
            <a:r>
              <a:rPr lang="en-US" altLang="zh-CN" dirty="0">
                <a:latin typeface="Times New Roman" panose="02020603050405020304" pitchFamily="18" charset="0"/>
                <a:cs typeface="Times New Roman" panose="02020603050405020304" pitchFamily="18" charset="0"/>
              </a:rPr>
              <a:t>9</a:t>
            </a:r>
            <a:r>
              <a:rPr lang="zh-CN" altLang="en-US" dirty="0">
                <a:latin typeface="Times New Roman" panose="02020603050405020304" pitchFamily="18" charset="0"/>
                <a:cs typeface="Times New Roman" panose="02020603050405020304" pitchFamily="18" charset="0"/>
              </a:rPr>
              <a:t>月间，低温系统稳定运行</a:t>
            </a:r>
            <a:r>
              <a:rPr lang="en-US" altLang="zh-CN" dirty="0">
                <a:latin typeface="Times New Roman" panose="02020603050405020304" pitchFamily="18" charset="0"/>
                <a:cs typeface="Times New Roman" panose="02020603050405020304" pitchFamily="18" charset="0"/>
              </a:rPr>
              <a:t>14</a:t>
            </a:r>
            <a:r>
              <a:rPr lang="zh-CN" altLang="en-US" dirty="0">
                <a:latin typeface="Times New Roman" panose="02020603050405020304" pitchFamily="18" charset="0"/>
                <a:cs typeface="Times New Roman" panose="02020603050405020304" pitchFamily="18" charset="0"/>
              </a:rPr>
              <a:t>轮、累计</a:t>
            </a:r>
            <a:r>
              <a:rPr lang="en-US" altLang="zh-CN" dirty="0">
                <a:latin typeface="Times New Roman" panose="02020603050405020304" pitchFamily="18" charset="0"/>
                <a:cs typeface="Times New Roman" panose="02020603050405020304" pitchFamily="18" charset="0"/>
              </a:rPr>
              <a:t>166</a:t>
            </a:r>
            <a:r>
              <a:rPr lang="zh-CN" altLang="en-US" dirty="0">
                <a:latin typeface="Times New Roman" panose="02020603050405020304" pitchFamily="18" charset="0"/>
                <a:cs typeface="Times New Roman" panose="02020603050405020304" pitchFamily="18" charset="0"/>
              </a:rPr>
              <a:t>天，单轮最长连续运行</a:t>
            </a:r>
            <a:r>
              <a:rPr lang="en-US" altLang="zh-CN" dirty="0">
                <a:latin typeface="Times New Roman" panose="02020603050405020304" pitchFamily="18" charset="0"/>
                <a:cs typeface="Times New Roman" panose="02020603050405020304" pitchFamily="18" charset="0"/>
              </a:rPr>
              <a:t>33</a:t>
            </a:r>
            <a:r>
              <a:rPr lang="zh-CN" altLang="en-US" dirty="0">
                <a:latin typeface="Times New Roman" panose="02020603050405020304" pitchFamily="18" charset="0"/>
                <a:cs typeface="Times New Roman" panose="02020603050405020304" pitchFamily="18" charset="0"/>
              </a:rPr>
              <a:t>天，高效完成了</a:t>
            </a:r>
            <a:r>
              <a:rPr lang="en-US" altLang="zh-CN" dirty="0">
                <a:latin typeface="Times New Roman" panose="02020603050405020304" pitchFamily="18" charset="0"/>
                <a:cs typeface="Times New Roman" panose="02020603050405020304" pitchFamily="18" charset="0"/>
              </a:rPr>
              <a:t>NICA</a:t>
            </a:r>
            <a:r>
              <a:rPr lang="zh-CN" altLang="en-US" dirty="0">
                <a:latin typeface="Times New Roman" panose="02020603050405020304" pitchFamily="18" charset="0"/>
                <a:cs typeface="Times New Roman" panose="02020603050405020304" pitchFamily="18" charset="0"/>
              </a:rPr>
              <a:t>模组、多通道低温管线样段、铜腔模组、椭球腔及双</a:t>
            </a:r>
            <a:r>
              <a:rPr lang="en-US" altLang="zh-CN" dirty="0">
                <a:latin typeface="Times New Roman" panose="02020603050405020304" pitchFamily="18" charset="0"/>
                <a:cs typeface="Times New Roman" panose="02020603050405020304" pitchFamily="18" charset="0"/>
              </a:rPr>
              <a:t>Spoke</a:t>
            </a:r>
            <a:r>
              <a:rPr lang="zh-CN" altLang="en-US" dirty="0">
                <a:latin typeface="Times New Roman" panose="02020603050405020304" pitchFamily="18" charset="0"/>
                <a:cs typeface="Times New Roman" panose="02020603050405020304" pitchFamily="18" charset="0"/>
              </a:rPr>
              <a:t>腔样机模组共五项系列测试。</a:t>
            </a:r>
            <a:r>
              <a:rPr lang="zh-CN" altLang="en-US" dirty="0">
                <a:solidFill>
                  <a:srgbClr val="FF0000"/>
                </a:solidFill>
                <a:latin typeface="Times New Roman" panose="02020603050405020304" pitchFamily="18" charset="0"/>
                <a:cs typeface="Times New Roman" panose="02020603050405020304" pitchFamily="18" charset="0"/>
              </a:rPr>
              <a:t>除椭球腔测试外，其余任务均基于被测对象对系统进行了改造</a:t>
            </a:r>
            <a:r>
              <a:rPr lang="zh-CN" altLang="en-US" dirty="0">
                <a:latin typeface="Times New Roman" panose="02020603050405020304" pitchFamily="18" charset="0"/>
                <a:cs typeface="Times New Roman" panose="02020603050405020304" pitchFamily="18" charset="0"/>
              </a:rPr>
              <a:t>，全年运行稳定，任务全部达成。</a:t>
            </a:r>
          </a:p>
        </p:txBody>
      </p:sp>
    </p:spTree>
    <p:extLst>
      <p:ext uri="{BB962C8B-B14F-4D97-AF65-F5344CB8AC3E}">
        <p14:creationId xmlns:p14="http://schemas.microsoft.com/office/powerpoint/2010/main" val="3294402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C1BE3F0E-BFCB-4C78-86C5-962D6ED1B6CC}"/>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矩形 2">
            <a:extLst>
              <a:ext uri="{FF2B5EF4-FFF2-40B4-BE49-F238E27FC236}">
                <a16:creationId xmlns:a16="http://schemas.microsoft.com/office/drawing/2014/main" id="{2146674C-497D-4103-81D2-706826B0A1E5}"/>
              </a:ext>
            </a:extLst>
          </p:cNvPr>
          <p:cNvSpPr/>
          <p:nvPr/>
        </p:nvSpPr>
        <p:spPr>
          <a:xfrm>
            <a:off x="2107517" y="125262"/>
            <a:ext cx="5692905"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SAPS-TP</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低温系统运维与改造</a:t>
            </a:r>
          </a:p>
        </p:txBody>
      </p:sp>
      <p:sp>
        <p:nvSpPr>
          <p:cNvPr id="4" name="内容占位符 4">
            <a:extLst>
              <a:ext uri="{FF2B5EF4-FFF2-40B4-BE49-F238E27FC236}">
                <a16:creationId xmlns:a16="http://schemas.microsoft.com/office/drawing/2014/main" id="{BE703C25-F41D-4E57-862D-EC82A5464083}"/>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双</a:t>
            </a:r>
            <a:r>
              <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Spoke</a:t>
            </a: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腔样机模组低温测试</a:t>
            </a:r>
          </a:p>
          <a:p>
            <a:pPr>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项目背景与意义</a:t>
            </a: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7" name="文本框 6">
            <a:extLst>
              <a:ext uri="{FF2B5EF4-FFF2-40B4-BE49-F238E27FC236}">
                <a16:creationId xmlns:a16="http://schemas.microsoft.com/office/drawing/2014/main" id="{1D0BC305-273B-4033-9D9A-52C6949F7BFD}"/>
              </a:ext>
            </a:extLst>
          </p:cNvPr>
          <p:cNvSpPr txBox="1"/>
          <p:nvPr/>
        </p:nvSpPr>
        <p:spPr>
          <a:xfrm>
            <a:off x="472480" y="2278501"/>
            <a:ext cx="11127321" cy="2480166"/>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散裂中子源二期工程双</a:t>
            </a:r>
            <a:r>
              <a:rPr lang="en-US" altLang="zh-CN" sz="1600" dirty="0">
                <a:solidFill>
                  <a:prstClr val="black"/>
                </a:solidFill>
                <a:latin typeface="Arial" panose="020B0604020202020204" pitchFamily="34" charset="0"/>
                <a:ea typeface="微软雅黑" pitchFamily="34" charset="-122"/>
              </a:rPr>
              <a:t>Spoke</a:t>
            </a:r>
            <a:r>
              <a:rPr lang="zh-CN" altLang="en-US" sz="1600" dirty="0">
                <a:solidFill>
                  <a:prstClr val="black"/>
                </a:solidFill>
                <a:latin typeface="Arial" panose="020B0604020202020204" pitchFamily="34" charset="0"/>
                <a:ea typeface="微软雅黑" pitchFamily="34" charset="-122"/>
              </a:rPr>
              <a:t>腔样机模组，在北京怀柔</a:t>
            </a:r>
            <a:r>
              <a:rPr lang="en-US" altLang="zh-CN" sz="1600" dirty="0">
                <a:solidFill>
                  <a:prstClr val="black"/>
                </a:solidFill>
                <a:latin typeface="Arial" panose="020B0604020202020204" pitchFamily="34" charset="0"/>
                <a:ea typeface="微软雅黑" pitchFamily="34" charset="-122"/>
              </a:rPr>
              <a:t>PAPS</a:t>
            </a:r>
            <a:r>
              <a:rPr lang="zh-CN" altLang="en-US" sz="1600" dirty="0">
                <a:solidFill>
                  <a:prstClr val="black"/>
                </a:solidFill>
                <a:latin typeface="Arial" panose="020B0604020202020204" pitchFamily="34" charset="0"/>
                <a:ea typeface="微软雅黑" pitchFamily="34" charset="-122"/>
              </a:rPr>
              <a:t>平台完成多轮低温测试后，于</a:t>
            </a:r>
            <a:r>
              <a:rPr lang="en-US" altLang="zh-CN" sz="1600" dirty="0">
                <a:solidFill>
                  <a:prstClr val="black"/>
                </a:solidFill>
                <a:latin typeface="Arial" panose="020B0604020202020204" pitchFamily="34" charset="0"/>
                <a:ea typeface="微软雅黑" pitchFamily="34" charset="-122"/>
              </a:rPr>
              <a:t>2025</a:t>
            </a:r>
            <a:r>
              <a:rPr lang="zh-CN" altLang="en-US" sz="1600" dirty="0">
                <a:solidFill>
                  <a:prstClr val="black"/>
                </a:solidFill>
                <a:latin typeface="Arial" panose="020B0604020202020204" pitchFamily="34" charset="0"/>
                <a:ea typeface="微软雅黑" pitchFamily="34" charset="-122"/>
              </a:rPr>
              <a:t>年</a:t>
            </a:r>
            <a:r>
              <a:rPr lang="en-US" altLang="zh-CN" sz="1600" dirty="0">
                <a:solidFill>
                  <a:prstClr val="black"/>
                </a:solidFill>
                <a:latin typeface="Arial" panose="020B0604020202020204" pitchFamily="34" charset="0"/>
                <a:ea typeface="微软雅黑" pitchFamily="34" charset="-122"/>
              </a:rPr>
              <a:t>4</a:t>
            </a:r>
            <a:r>
              <a:rPr lang="zh-CN" altLang="en-US" sz="1600" dirty="0">
                <a:solidFill>
                  <a:prstClr val="black"/>
                </a:solidFill>
                <a:latin typeface="Arial" panose="020B0604020202020204" pitchFamily="34" charset="0"/>
                <a:ea typeface="微软雅黑" pitchFamily="34" charset="-122"/>
              </a:rPr>
              <a:t>月长途运输至东莞</a:t>
            </a:r>
            <a:r>
              <a:rPr lang="en-US" altLang="zh-CN" sz="1600" dirty="0">
                <a:solidFill>
                  <a:prstClr val="black"/>
                </a:solidFill>
                <a:latin typeface="Arial" panose="020B0604020202020204" pitchFamily="34" charset="0"/>
                <a:ea typeface="微软雅黑" pitchFamily="34" charset="-122"/>
              </a:rPr>
              <a:t>SAPS-TP</a:t>
            </a:r>
            <a:r>
              <a:rPr lang="zh-CN" altLang="en-US" sz="1600" dirty="0">
                <a:solidFill>
                  <a:prstClr val="black"/>
                </a:solidFill>
                <a:latin typeface="Arial" panose="020B0604020202020204" pitchFamily="34" charset="0"/>
                <a:ea typeface="微软雅黑" pitchFamily="34" charset="-122"/>
              </a:rPr>
              <a:t>平台。</a:t>
            </a:r>
          </a:p>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为适应测试需求，对</a:t>
            </a:r>
            <a:r>
              <a:rPr lang="en-US" altLang="zh-CN" sz="1600" dirty="0">
                <a:solidFill>
                  <a:prstClr val="black"/>
                </a:solidFill>
                <a:latin typeface="Arial" panose="020B0604020202020204" pitchFamily="34" charset="0"/>
                <a:ea typeface="微软雅黑" pitchFamily="34" charset="-122"/>
              </a:rPr>
              <a:t>SAPS-TP</a:t>
            </a:r>
            <a:r>
              <a:rPr lang="zh-CN" altLang="en-US" sz="1600" dirty="0">
                <a:solidFill>
                  <a:prstClr val="black"/>
                </a:solidFill>
                <a:latin typeface="Arial" panose="020B0604020202020204" pitchFamily="34" charset="0"/>
                <a:ea typeface="微软雅黑" pitchFamily="34" charset="-122"/>
              </a:rPr>
              <a:t>低温系统进行了改造，将原用于兑温的</a:t>
            </a:r>
            <a:r>
              <a:rPr lang="en-US" altLang="zh-CN" sz="1600" dirty="0">
                <a:solidFill>
                  <a:prstClr val="black"/>
                </a:solidFill>
                <a:latin typeface="Arial" panose="020B0604020202020204" pitchFamily="34" charset="0"/>
                <a:ea typeface="微软雅黑" pitchFamily="34" charset="-122"/>
              </a:rPr>
              <a:t>50K</a:t>
            </a:r>
            <a:r>
              <a:rPr lang="zh-CN" altLang="en-US" sz="1600" dirty="0">
                <a:solidFill>
                  <a:prstClr val="black"/>
                </a:solidFill>
                <a:latin typeface="Arial" panose="020B0604020202020204" pitchFamily="34" charset="0"/>
                <a:ea typeface="微软雅黑" pitchFamily="34" charset="-122"/>
              </a:rPr>
              <a:t>氦气接口接入冷屏，并同步更新了系统控制逻辑。</a:t>
            </a:r>
          </a:p>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共开展</a:t>
            </a:r>
            <a:r>
              <a:rPr lang="en-US" altLang="zh-CN" sz="1600" dirty="0">
                <a:solidFill>
                  <a:prstClr val="black"/>
                </a:solidFill>
                <a:latin typeface="Arial" panose="020B0604020202020204" pitchFamily="34" charset="0"/>
                <a:ea typeface="微软雅黑" pitchFamily="34" charset="-122"/>
              </a:rPr>
              <a:t>2</a:t>
            </a:r>
            <a:r>
              <a:rPr lang="zh-CN" altLang="en-US" sz="1600" dirty="0">
                <a:solidFill>
                  <a:prstClr val="black"/>
                </a:solidFill>
                <a:latin typeface="Arial" panose="020B0604020202020204" pitchFamily="34" charset="0"/>
                <a:ea typeface="微软雅黑" pitchFamily="34" charset="-122"/>
              </a:rPr>
              <a:t>轮低温测试：</a:t>
            </a:r>
            <a:endParaRPr lang="en-US" altLang="zh-CN" sz="1600" dirty="0">
              <a:solidFill>
                <a:prstClr val="black"/>
              </a:solidFill>
              <a:latin typeface="Arial" panose="020B0604020202020204" pitchFamily="34" charset="0"/>
              <a:ea typeface="微软雅黑" pitchFamily="34" charset="-122"/>
            </a:endParaRPr>
          </a:p>
          <a:p>
            <a:pPr marL="800100" lvl="1" indent="-342900">
              <a:lnSpc>
                <a:spcPct val="110000"/>
              </a:lnSpc>
              <a:spcAft>
                <a:spcPts val="1000"/>
              </a:spcAft>
              <a:buSzPct val="80000"/>
              <a:buFont typeface="Arial" panose="020B0604020202020204" pitchFamily="34" charset="0"/>
              <a:buChar char="•"/>
              <a:defRPr/>
            </a:pPr>
            <a:r>
              <a:rPr lang="zh-CN" altLang="en-US" sz="1600" dirty="0">
                <a:solidFill>
                  <a:prstClr val="black"/>
                </a:solidFill>
                <a:latin typeface="Arial" panose="020B0604020202020204" pitchFamily="34" charset="0"/>
                <a:ea typeface="微软雅黑" pitchFamily="34" charset="-122"/>
              </a:rPr>
              <a:t>第一轮低温测试的目的主要是摸索低温系统改造后降温方案，并验证样机模组经过长距离运输后是否存在冷漏；</a:t>
            </a:r>
            <a:endParaRPr lang="en-US" altLang="zh-CN" sz="1600" dirty="0">
              <a:solidFill>
                <a:prstClr val="black"/>
              </a:solidFill>
              <a:latin typeface="Arial" panose="020B0604020202020204" pitchFamily="34" charset="0"/>
              <a:ea typeface="微软雅黑" pitchFamily="34" charset="-122"/>
            </a:endParaRPr>
          </a:p>
          <a:p>
            <a:pPr marL="800100" lvl="1" indent="-342900">
              <a:lnSpc>
                <a:spcPct val="110000"/>
              </a:lnSpc>
              <a:spcAft>
                <a:spcPts val="1000"/>
              </a:spcAft>
              <a:buSzPct val="80000"/>
              <a:buFont typeface="Arial" panose="020B0604020202020204" pitchFamily="34" charset="0"/>
              <a:buChar char="•"/>
              <a:defRPr/>
            </a:pPr>
            <a:r>
              <a:rPr lang="zh-CN" altLang="en-US" sz="1600" dirty="0">
                <a:solidFill>
                  <a:prstClr val="black"/>
                </a:solidFill>
                <a:latin typeface="Arial" panose="020B0604020202020204" pitchFamily="34" charset="0"/>
                <a:ea typeface="微软雅黑" pitchFamily="34" charset="-122"/>
              </a:rPr>
              <a:t>第二轮低温测试的目的主要是进行超导腔性能测试以及漏热量测试。</a:t>
            </a:r>
          </a:p>
        </p:txBody>
      </p:sp>
    </p:spTree>
    <p:extLst>
      <p:ext uri="{BB962C8B-B14F-4D97-AF65-F5344CB8AC3E}">
        <p14:creationId xmlns:p14="http://schemas.microsoft.com/office/powerpoint/2010/main" val="1107555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C1BE3F0E-BFCB-4C78-86C5-962D6ED1B6CC}"/>
              </a:ext>
            </a:extLst>
          </p:cNvPr>
          <p:cNvSpPr>
            <a:spLocks noGrp="1"/>
          </p:cNvSpPr>
          <p:nvPr>
            <p:ph type="ftr" sz="quarter" idx="3"/>
          </p:nvPr>
        </p:nvSpPr>
        <p:spPr/>
        <p:txBody>
          <a:bodyPr/>
          <a:lstStyle/>
          <a:p>
            <a:pPr>
              <a:defRPr/>
            </a:pPr>
            <a:r>
              <a:rPr lang="zh-CN" altLang="en-US" dirty="0"/>
              <a:t>加速器中心低温组</a:t>
            </a:r>
            <a:endParaRPr lang="en-US" altLang="zh-CN" dirty="0"/>
          </a:p>
        </p:txBody>
      </p:sp>
      <p:sp>
        <p:nvSpPr>
          <p:cNvPr id="3" name="矩形 2">
            <a:extLst>
              <a:ext uri="{FF2B5EF4-FFF2-40B4-BE49-F238E27FC236}">
                <a16:creationId xmlns:a16="http://schemas.microsoft.com/office/drawing/2014/main" id="{2146674C-497D-4103-81D2-706826B0A1E5}"/>
              </a:ext>
            </a:extLst>
          </p:cNvPr>
          <p:cNvSpPr/>
          <p:nvPr/>
        </p:nvSpPr>
        <p:spPr>
          <a:xfrm>
            <a:off x="2107517" y="125262"/>
            <a:ext cx="5692905"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SAPS-TP</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低温系统运维与改造</a:t>
            </a:r>
          </a:p>
        </p:txBody>
      </p:sp>
      <p:sp>
        <p:nvSpPr>
          <p:cNvPr id="4" name="内容占位符 4">
            <a:extLst>
              <a:ext uri="{FF2B5EF4-FFF2-40B4-BE49-F238E27FC236}">
                <a16:creationId xmlns:a16="http://schemas.microsoft.com/office/drawing/2014/main" id="{BE703C25-F41D-4E57-862D-EC82A5464083}"/>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双</a:t>
            </a:r>
            <a:r>
              <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Spoke</a:t>
            </a: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腔样机模组低温测试（第一轮）</a:t>
            </a: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5" name="图片 4" descr="a2320a872318c75d984b5ac03461f38f">
            <a:extLst>
              <a:ext uri="{FF2B5EF4-FFF2-40B4-BE49-F238E27FC236}">
                <a16:creationId xmlns:a16="http://schemas.microsoft.com/office/drawing/2014/main" id="{ED13A3CB-3361-4CD6-B9ED-419897C79EEF}"/>
              </a:ext>
            </a:extLst>
          </p:cNvPr>
          <p:cNvPicPr>
            <a:picLocks noChangeAspect="1"/>
          </p:cNvPicPr>
          <p:nvPr/>
        </p:nvPicPr>
        <p:blipFill>
          <a:blip r:embed="rId3"/>
          <a:stretch>
            <a:fillRect/>
          </a:stretch>
        </p:blipFill>
        <p:spPr>
          <a:xfrm>
            <a:off x="101713" y="3182502"/>
            <a:ext cx="5201269" cy="2886618"/>
          </a:xfrm>
          <a:prstGeom prst="rect">
            <a:avLst/>
          </a:prstGeom>
        </p:spPr>
      </p:pic>
      <p:pic>
        <p:nvPicPr>
          <p:cNvPr id="6" name="图片 5">
            <a:extLst>
              <a:ext uri="{FF2B5EF4-FFF2-40B4-BE49-F238E27FC236}">
                <a16:creationId xmlns:a16="http://schemas.microsoft.com/office/drawing/2014/main" id="{1F08363A-4431-4F85-AE01-880119F43494}"/>
              </a:ext>
            </a:extLst>
          </p:cNvPr>
          <p:cNvPicPr>
            <a:picLocks noChangeAspect="1"/>
          </p:cNvPicPr>
          <p:nvPr/>
        </p:nvPicPr>
        <p:blipFill>
          <a:blip r:embed="rId4"/>
          <a:stretch>
            <a:fillRect/>
          </a:stretch>
        </p:blipFill>
        <p:spPr>
          <a:xfrm>
            <a:off x="5414657" y="3447993"/>
            <a:ext cx="6611462" cy="2481696"/>
          </a:xfrm>
          <a:prstGeom prst="rect">
            <a:avLst/>
          </a:prstGeom>
          <a:noFill/>
          <a:ln>
            <a:noFill/>
          </a:ln>
        </p:spPr>
      </p:pic>
      <p:sp>
        <p:nvSpPr>
          <p:cNvPr id="7" name="文本框 6">
            <a:extLst>
              <a:ext uri="{FF2B5EF4-FFF2-40B4-BE49-F238E27FC236}">
                <a16:creationId xmlns:a16="http://schemas.microsoft.com/office/drawing/2014/main" id="{61E0C2F2-9B34-4806-8BC6-B285ECB9B0A2}"/>
              </a:ext>
            </a:extLst>
          </p:cNvPr>
          <p:cNvSpPr txBox="1"/>
          <p:nvPr/>
        </p:nvSpPr>
        <p:spPr>
          <a:xfrm>
            <a:off x="1219973" y="6116908"/>
            <a:ext cx="2964747" cy="369332"/>
          </a:xfrm>
          <a:prstGeom prst="rect">
            <a:avLst/>
          </a:prstGeom>
          <a:noFill/>
        </p:spPr>
        <p:txBody>
          <a:bodyPr wrap="square">
            <a:spAutoFit/>
          </a:bodyPr>
          <a:lstStyle/>
          <a:p>
            <a:r>
              <a:rPr lang="zh-CN" altLang="en-US" dirty="0"/>
              <a:t>第一轮低温测试降温曲线图</a:t>
            </a:r>
          </a:p>
        </p:txBody>
      </p:sp>
      <p:sp>
        <p:nvSpPr>
          <p:cNvPr id="8" name="文本框 7">
            <a:extLst>
              <a:ext uri="{FF2B5EF4-FFF2-40B4-BE49-F238E27FC236}">
                <a16:creationId xmlns:a16="http://schemas.microsoft.com/office/drawing/2014/main" id="{AC195148-DA02-4792-8A09-DDC5310FD0B9}"/>
              </a:ext>
            </a:extLst>
          </p:cNvPr>
          <p:cNvSpPr txBox="1"/>
          <p:nvPr/>
        </p:nvSpPr>
        <p:spPr>
          <a:xfrm>
            <a:off x="7238014" y="6116908"/>
            <a:ext cx="2964747" cy="369332"/>
          </a:xfrm>
          <a:prstGeom prst="rect">
            <a:avLst/>
          </a:prstGeom>
          <a:noFill/>
        </p:spPr>
        <p:txBody>
          <a:bodyPr wrap="square">
            <a:spAutoFit/>
          </a:bodyPr>
          <a:lstStyle/>
          <a:p>
            <a:pPr algn="ctr"/>
            <a:r>
              <a:rPr lang="zh-CN" altLang="en-US" dirty="0"/>
              <a:t>温度周期性波动曲线图</a:t>
            </a:r>
          </a:p>
        </p:txBody>
      </p:sp>
      <p:sp>
        <p:nvSpPr>
          <p:cNvPr id="9" name="文本框 8">
            <a:extLst>
              <a:ext uri="{FF2B5EF4-FFF2-40B4-BE49-F238E27FC236}">
                <a16:creationId xmlns:a16="http://schemas.microsoft.com/office/drawing/2014/main" id="{F6F47BAA-7BF9-4D65-9E83-BF118C80B2F9}"/>
              </a:ext>
            </a:extLst>
          </p:cNvPr>
          <p:cNvSpPr txBox="1"/>
          <p:nvPr/>
        </p:nvSpPr>
        <p:spPr>
          <a:xfrm>
            <a:off x="321395" y="1818411"/>
            <a:ext cx="11127321" cy="1284647"/>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前期降温过程较为顺利，液氦槽温度与过冷器温度以预想的降温速度降温至</a:t>
            </a:r>
            <a:r>
              <a:rPr lang="en-US" altLang="zh-CN" sz="1600" dirty="0">
                <a:solidFill>
                  <a:prstClr val="black"/>
                </a:solidFill>
                <a:latin typeface="Arial" panose="020B0604020202020204" pitchFamily="34" charset="0"/>
                <a:ea typeface="微软雅黑" pitchFamily="34" charset="-122"/>
              </a:rPr>
              <a:t>5K</a:t>
            </a:r>
            <a:r>
              <a:rPr lang="zh-CN" altLang="en-US" sz="1600" dirty="0">
                <a:solidFill>
                  <a:prstClr val="black"/>
                </a:solidFill>
                <a:latin typeface="Arial" panose="020B0604020202020204" pitchFamily="34" charset="0"/>
                <a:ea typeface="微软雅黑" pitchFamily="34" charset="-122"/>
              </a:rPr>
              <a:t>左右，但此时超临界氦气温度点出现周期性波动</a:t>
            </a:r>
            <a:endParaRPr lang="en-US" altLang="zh-CN" sz="1600" dirty="0">
              <a:solidFill>
                <a:prstClr val="black"/>
              </a:solidFill>
              <a:latin typeface="Arial" panose="020B0604020202020204" pitchFamily="34" charset="0"/>
              <a:ea typeface="微软雅黑" pitchFamily="34" charset="-122"/>
            </a:endParaRPr>
          </a:p>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当超临界氦气温度较高时，难以通过节流阀获取液氦，在这种情况下，液氦槽的液位高度始终无法达到设计高度，即两相管中部。</a:t>
            </a:r>
          </a:p>
        </p:txBody>
      </p:sp>
    </p:spTree>
    <p:extLst>
      <p:ext uri="{BB962C8B-B14F-4D97-AF65-F5344CB8AC3E}">
        <p14:creationId xmlns:p14="http://schemas.microsoft.com/office/powerpoint/2010/main" val="3037853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C1BE3F0E-BFCB-4C78-86C5-962D6ED1B6CC}"/>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矩形 2">
            <a:extLst>
              <a:ext uri="{FF2B5EF4-FFF2-40B4-BE49-F238E27FC236}">
                <a16:creationId xmlns:a16="http://schemas.microsoft.com/office/drawing/2014/main" id="{2146674C-497D-4103-81D2-706826B0A1E5}"/>
              </a:ext>
            </a:extLst>
          </p:cNvPr>
          <p:cNvSpPr/>
          <p:nvPr/>
        </p:nvSpPr>
        <p:spPr>
          <a:xfrm>
            <a:off x="2107517" y="125262"/>
            <a:ext cx="5692905"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SAPS-TP</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低温系统运维与改造</a:t>
            </a:r>
          </a:p>
        </p:txBody>
      </p:sp>
      <p:sp>
        <p:nvSpPr>
          <p:cNvPr id="4" name="内容占位符 4">
            <a:extLst>
              <a:ext uri="{FF2B5EF4-FFF2-40B4-BE49-F238E27FC236}">
                <a16:creationId xmlns:a16="http://schemas.microsoft.com/office/drawing/2014/main" id="{BE703C25-F41D-4E57-862D-EC82A5464083}"/>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双</a:t>
            </a:r>
            <a:r>
              <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Spoke</a:t>
            </a: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腔样机模组低温测试（第一轮）</a:t>
            </a:r>
          </a:p>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endPar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7" name="图片 6">
            <a:extLst>
              <a:ext uri="{FF2B5EF4-FFF2-40B4-BE49-F238E27FC236}">
                <a16:creationId xmlns:a16="http://schemas.microsoft.com/office/drawing/2014/main" id="{7C004AC3-738A-4F88-AB4C-2B6B2B02E27C}"/>
              </a:ext>
            </a:extLst>
          </p:cNvPr>
          <p:cNvPicPr/>
          <p:nvPr/>
        </p:nvPicPr>
        <p:blipFill rotWithShape="1">
          <a:blip r:embed="rId3">
            <a:extLst>
              <a:ext uri="{28A0092B-C50C-407E-A947-70E740481C1C}">
                <a14:useLocalDpi xmlns:a14="http://schemas.microsoft.com/office/drawing/2010/main" val="0"/>
              </a:ext>
            </a:extLst>
          </a:blip>
          <a:srcRect l="52500" t="21334" r="16250" b="51111"/>
          <a:stretch/>
        </p:blipFill>
        <p:spPr>
          <a:xfrm>
            <a:off x="6235032" y="1892969"/>
            <a:ext cx="5709078" cy="3860800"/>
          </a:xfrm>
          <a:prstGeom prst="rect">
            <a:avLst/>
          </a:prstGeom>
        </p:spPr>
      </p:pic>
      <p:sp>
        <p:nvSpPr>
          <p:cNvPr id="9" name="文本框 8">
            <a:extLst>
              <a:ext uri="{FF2B5EF4-FFF2-40B4-BE49-F238E27FC236}">
                <a16:creationId xmlns:a16="http://schemas.microsoft.com/office/drawing/2014/main" id="{E1BA8261-6BEB-43DC-AE77-89C654F3DB56}"/>
              </a:ext>
            </a:extLst>
          </p:cNvPr>
          <p:cNvSpPr txBox="1"/>
          <p:nvPr/>
        </p:nvSpPr>
        <p:spPr>
          <a:xfrm>
            <a:off x="7947641" y="5935338"/>
            <a:ext cx="2964747" cy="369332"/>
          </a:xfrm>
          <a:prstGeom prst="rect">
            <a:avLst/>
          </a:prstGeom>
          <a:noFill/>
        </p:spPr>
        <p:txBody>
          <a:bodyPr wrap="square">
            <a:spAutoFit/>
          </a:bodyPr>
          <a:lstStyle/>
          <a:p>
            <a:pPr algn="ctr"/>
            <a:r>
              <a:rPr lang="zh-CN" altLang="en-US" dirty="0"/>
              <a:t>热声振荡现象减缓曲线图</a:t>
            </a:r>
          </a:p>
        </p:txBody>
      </p:sp>
      <p:sp>
        <p:nvSpPr>
          <p:cNvPr id="10" name="内容占位符 4">
            <a:extLst>
              <a:ext uri="{FF2B5EF4-FFF2-40B4-BE49-F238E27FC236}">
                <a16:creationId xmlns:a16="http://schemas.microsoft.com/office/drawing/2014/main" id="{80F7B4D6-9866-447B-8F8F-DDDA086D75FB}"/>
              </a:ext>
            </a:extLst>
          </p:cNvPr>
          <p:cNvSpPr txBox="1">
            <a:spLocks/>
          </p:cNvSpPr>
          <p:nvPr/>
        </p:nvSpPr>
        <p:spPr>
          <a:xfrm>
            <a:off x="250371" y="1717857"/>
            <a:ext cx="5845629" cy="495426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问题定性：管路连接形成</a:t>
            </a:r>
            <a:r>
              <a:rPr lang="en-US" altLang="zh-CN" sz="2000" dirty="0">
                <a:solidFill>
                  <a:prstClr val="black"/>
                </a:solidFill>
              </a:rPr>
              <a:t>5K-80K</a:t>
            </a:r>
            <a:r>
              <a:rPr lang="zh-CN" altLang="en-US" sz="2000" dirty="0">
                <a:solidFill>
                  <a:prstClr val="black"/>
                </a:solidFill>
              </a:rPr>
              <a:t>温差，引发周期性温度波动，符合热声振荡现象。</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理论方案：改变流速</a:t>
            </a:r>
            <a:r>
              <a:rPr lang="en-US" altLang="zh-CN" sz="2000" dirty="0">
                <a:solidFill>
                  <a:prstClr val="black"/>
                </a:solidFill>
              </a:rPr>
              <a:t>/</a:t>
            </a:r>
            <a:r>
              <a:rPr lang="zh-CN" altLang="en-US" sz="2000" dirty="0">
                <a:solidFill>
                  <a:prstClr val="black"/>
                </a:solidFill>
              </a:rPr>
              <a:t>管径、加缓冲罐、连接热锚以降低梯度。</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调整措施：</a:t>
            </a:r>
          </a:p>
          <a:p>
            <a:pPr lvl="1" indent="-342900">
              <a:lnSpc>
                <a:spcPct val="110000"/>
              </a:lnSpc>
              <a:spcBef>
                <a:spcPts val="0"/>
              </a:spcBef>
              <a:spcAft>
                <a:spcPts val="1800"/>
              </a:spcAft>
              <a:buSzPct val="80000"/>
              <a:buFont typeface="Wingdings" pitchFamily="2" charset="2"/>
              <a:buChar char="Ø"/>
              <a:defRPr/>
            </a:pPr>
            <a:r>
              <a:rPr lang="zh-CN" altLang="en-US" sz="1600" dirty="0">
                <a:solidFill>
                  <a:prstClr val="black"/>
                </a:solidFill>
              </a:rPr>
              <a:t>打开超临界氦气与冷屏间的连通阀。</a:t>
            </a:r>
          </a:p>
          <a:p>
            <a:pPr lvl="1" indent="-342900">
              <a:lnSpc>
                <a:spcPct val="110000"/>
              </a:lnSpc>
              <a:spcBef>
                <a:spcPts val="0"/>
              </a:spcBef>
              <a:spcAft>
                <a:spcPts val="1800"/>
              </a:spcAft>
              <a:buSzPct val="80000"/>
              <a:buFont typeface="Wingdings" pitchFamily="2" charset="2"/>
              <a:buChar char="Ø"/>
              <a:defRPr/>
            </a:pPr>
            <a:r>
              <a:rPr lang="zh-CN" altLang="en-US" sz="1600" dirty="0">
                <a:solidFill>
                  <a:prstClr val="black"/>
                </a:solidFill>
              </a:rPr>
              <a:t>调整耦合器管路阀门开度。</a:t>
            </a:r>
          </a:p>
          <a:p>
            <a:pPr lvl="1" indent="-342900">
              <a:lnSpc>
                <a:spcPct val="110000"/>
              </a:lnSpc>
              <a:spcBef>
                <a:spcPts val="0"/>
              </a:spcBef>
              <a:spcAft>
                <a:spcPts val="1800"/>
              </a:spcAft>
              <a:buSzPct val="80000"/>
              <a:buFont typeface="Wingdings" pitchFamily="2" charset="2"/>
              <a:buChar char="Ø"/>
              <a:defRPr/>
            </a:pPr>
            <a:r>
              <a:rPr lang="zh-CN" altLang="en-US" sz="1600" dirty="0">
                <a:solidFill>
                  <a:prstClr val="black"/>
                </a:solidFill>
              </a:rPr>
              <a:t>调节过冷器液氦流量，集中制冷能力。</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2000" dirty="0">
                <a:solidFill>
                  <a:prstClr val="black"/>
                </a:solidFill>
              </a:rPr>
              <a:t>最终效果：有效减缓振荡现象，液位稳定在</a:t>
            </a:r>
            <a:r>
              <a:rPr lang="en-US" altLang="zh-CN" sz="2000" dirty="0">
                <a:solidFill>
                  <a:prstClr val="black"/>
                </a:solidFill>
              </a:rPr>
              <a:t>&gt;95% (</a:t>
            </a:r>
            <a:r>
              <a:rPr lang="zh-CN" altLang="en-US" sz="2000" dirty="0">
                <a:solidFill>
                  <a:prstClr val="black"/>
                </a:solidFill>
              </a:rPr>
              <a:t>超设计值</a:t>
            </a:r>
            <a:r>
              <a:rPr lang="en-US" altLang="zh-CN" sz="2000" dirty="0">
                <a:solidFill>
                  <a:prstClr val="black"/>
                </a:solidFill>
              </a:rPr>
              <a:t>) </a:t>
            </a:r>
            <a:r>
              <a:rPr lang="zh-CN" altLang="en-US" sz="2000" dirty="0">
                <a:solidFill>
                  <a:prstClr val="black"/>
                </a:solidFill>
              </a:rPr>
              <a:t>并维持</a:t>
            </a:r>
            <a:r>
              <a:rPr lang="en-US" altLang="zh-CN" sz="2000" dirty="0">
                <a:solidFill>
                  <a:prstClr val="black"/>
                </a:solidFill>
              </a:rPr>
              <a:t>48</a:t>
            </a:r>
            <a:r>
              <a:rPr lang="zh-CN" altLang="en-US" sz="2000" dirty="0">
                <a:solidFill>
                  <a:prstClr val="black"/>
                </a:solidFill>
              </a:rPr>
              <a:t>小时。</a:t>
            </a:r>
          </a:p>
        </p:txBody>
      </p:sp>
    </p:spTree>
    <p:extLst>
      <p:ext uri="{BB962C8B-B14F-4D97-AF65-F5344CB8AC3E}">
        <p14:creationId xmlns:p14="http://schemas.microsoft.com/office/powerpoint/2010/main" val="2260764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C1BE3F0E-BFCB-4C78-86C5-962D6ED1B6CC}"/>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矩形 2">
            <a:extLst>
              <a:ext uri="{FF2B5EF4-FFF2-40B4-BE49-F238E27FC236}">
                <a16:creationId xmlns:a16="http://schemas.microsoft.com/office/drawing/2014/main" id="{2146674C-497D-4103-81D2-706826B0A1E5}"/>
              </a:ext>
            </a:extLst>
          </p:cNvPr>
          <p:cNvSpPr/>
          <p:nvPr/>
        </p:nvSpPr>
        <p:spPr>
          <a:xfrm>
            <a:off x="2107517" y="125262"/>
            <a:ext cx="5692905"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SAPS-TP</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低温系统运维与改造</a:t>
            </a:r>
          </a:p>
        </p:txBody>
      </p:sp>
      <p:sp>
        <p:nvSpPr>
          <p:cNvPr id="4" name="内容占位符 4">
            <a:extLst>
              <a:ext uri="{FF2B5EF4-FFF2-40B4-BE49-F238E27FC236}">
                <a16:creationId xmlns:a16="http://schemas.microsoft.com/office/drawing/2014/main" id="{BE703C25-F41D-4E57-862D-EC82A5464083}"/>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双</a:t>
            </a:r>
            <a:r>
              <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Spoke</a:t>
            </a: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腔样机模组低温测试（第二轮）</a:t>
            </a:r>
          </a:p>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endPar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8" name="图片 7" descr="726f54249f9b112440d0699aeb210161">
            <a:extLst>
              <a:ext uri="{FF2B5EF4-FFF2-40B4-BE49-F238E27FC236}">
                <a16:creationId xmlns:a16="http://schemas.microsoft.com/office/drawing/2014/main" id="{421D2CE8-5793-415E-B3EA-16C35ABDE908}"/>
              </a:ext>
            </a:extLst>
          </p:cNvPr>
          <p:cNvPicPr>
            <a:picLocks noChangeAspect="1"/>
          </p:cNvPicPr>
          <p:nvPr/>
        </p:nvPicPr>
        <p:blipFill rotWithShape="1">
          <a:blip r:embed="rId3"/>
          <a:srcRect t="9158"/>
          <a:stretch/>
        </p:blipFill>
        <p:spPr>
          <a:xfrm>
            <a:off x="4508081" y="2368884"/>
            <a:ext cx="7472136" cy="3753853"/>
          </a:xfrm>
          <a:prstGeom prst="rect">
            <a:avLst/>
          </a:prstGeom>
        </p:spPr>
      </p:pic>
      <p:sp>
        <p:nvSpPr>
          <p:cNvPr id="6" name="文本框 5">
            <a:extLst>
              <a:ext uri="{FF2B5EF4-FFF2-40B4-BE49-F238E27FC236}">
                <a16:creationId xmlns:a16="http://schemas.microsoft.com/office/drawing/2014/main" id="{0360880A-649A-47ED-813D-37410A17603D}"/>
              </a:ext>
            </a:extLst>
          </p:cNvPr>
          <p:cNvSpPr txBox="1"/>
          <p:nvPr/>
        </p:nvSpPr>
        <p:spPr>
          <a:xfrm>
            <a:off x="6761775" y="6207621"/>
            <a:ext cx="2964747" cy="369332"/>
          </a:xfrm>
          <a:prstGeom prst="rect">
            <a:avLst/>
          </a:prstGeom>
          <a:noFill/>
        </p:spPr>
        <p:txBody>
          <a:bodyPr wrap="square">
            <a:spAutoFit/>
          </a:bodyPr>
          <a:lstStyle/>
          <a:p>
            <a:pPr algn="ctr"/>
            <a:r>
              <a:rPr lang="zh-CN" altLang="en-US" dirty="0"/>
              <a:t>低温测试降温曲线图</a:t>
            </a:r>
          </a:p>
        </p:txBody>
      </p:sp>
      <p:sp>
        <p:nvSpPr>
          <p:cNvPr id="7" name="内容占位符 4">
            <a:extLst>
              <a:ext uri="{FF2B5EF4-FFF2-40B4-BE49-F238E27FC236}">
                <a16:creationId xmlns:a16="http://schemas.microsoft.com/office/drawing/2014/main" id="{DC19A20E-00BC-4142-8648-AB0A904460BB}"/>
              </a:ext>
            </a:extLst>
          </p:cNvPr>
          <p:cNvSpPr txBox="1">
            <a:spLocks/>
          </p:cNvSpPr>
          <p:nvPr/>
        </p:nvSpPr>
        <p:spPr>
          <a:xfrm>
            <a:off x="0" y="2246850"/>
            <a:ext cx="4347411" cy="357958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800" dirty="0">
                <a:solidFill>
                  <a:prstClr val="black"/>
                </a:solidFill>
              </a:rPr>
              <a:t>第二轮低温测试顺利复现了首轮结果，在</a:t>
            </a:r>
            <a:r>
              <a:rPr lang="en-US" altLang="zh-CN" sz="1800" dirty="0">
                <a:solidFill>
                  <a:prstClr val="black"/>
                </a:solidFill>
              </a:rPr>
              <a:t>2K</a:t>
            </a:r>
            <a:r>
              <a:rPr lang="zh-CN" altLang="en-US" sz="1800" dirty="0">
                <a:solidFill>
                  <a:prstClr val="black"/>
                </a:solidFill>
              </a:rPr>
              <a:t>温区完成</a:t>
            </a:r>
            <a:r>
              <a:rPr lang="en-US" altLang="zh-CN" sz="1800" dirty="0">
                <a:solidFill>
                  <a:prstClr val="black"/>
                </a:solidFill>
              </a:rPr>
              <a:t>14</a:t>
            </a:r>
            <a:r>
              <a:rPr lang="zh-CN" altLang="en-US" sz="1800" dirty="0">
                <a:solidFill>
                  <a:prstClr val="black"/>
                </a:solidFill>
              </a:rPr>
              <a:t>天测试，测得模组静态热负荷</a:t>
            </a:r>
            <a:r>
              <a:rPr lang="en-US" altLang="zh-CN" sz="1800" dirty="0">
                <a:solidFill>
                  <a:prstClr val="black"/>
                </a:solidFill>
              </a:rPr>
              <a:t>25.24 W</a:t>
            </a:r>
            <a:r>
              <a:rPr lang="zh-CN" altLang="en-US" sz="1800" dirty="0">
                <a:solidFill>
                  <a:prstClr val="black"/>
                </a:solidFill>
              </a:rPr>
              <a:t>，</a:t>
            </a:r>
            <a:r>
              <a:rPr lang="en-US" altLang="zh-CN" sz="1800" dirty="0">
                <a:solidFill>
                  <a:prstClr val="black"/>
                </a:solidFill>
              </a:rPr>
              <a:t>7 MV/m</a:t>
            </a:r>
            <a:r>
              <a:rPr lang="zh-CN" altLang="en-US" sz="1800" dirty="0">
                <a:solidFill>
                  <a:prstClr val="black"/>
                </a:solidFill>
              </a:rPr>
              <a:t>与</a:t>
            </a:r>
            <a:r>
              <a:rPr lang="en-US" altLang="zh-CN" sz="1800" dirty="0">
                <a:solidFill>
                  <a:prstClr val="black"/>
                </a:solidFill>
              </a:rPr>
              <a:t>9 MV/m</a:t>
            </a:r>
            <a:r>
              <a:rPr lang="zh-CN" altLang="en-US" sz="1800" dirty="0">
                <a:solidFill>
                  <a:prstClr val="black"/>
                </a:solidFill>
              </a:rPr>
              <a:t>场强下动态热负荷分别为</a:t>
            </a:r>
            <a:r>
              <a:rPr lang="en-US" altLang="zh-CN" sz="1800" dirty="0">
                <a:solidFill>
                  <a:prstClr val="black"/>
                </a:solidFill>
              </a:rPr>
              <a:t>1.72 W</a:t>
            </a:r>
            <a:r>
              <a:rPr lang="zh-CN" altLang="en-US" sz="1800" dirty="0">
                <a:solidFill>
                  <a:prstClr val="black"/>
                </a:solidFill>
              </a:rPr>
              <a:t>与</a:t>
            </a:r>
            <a:r>
              <a:rPr lang="en-US" altLang="zh-CN" sz="1800" dirty="0">
                <a:solidFill>
                  <a:prstClr val="black"/>
                </a:solidFill>
              </a:rPr>
              <a:t>3.80 W</a:t>
            </a:r>
            <a:r>
              <a:rPr lang="zh-CN" altLang="en-US" sz="1800" dirty="0">
                <a:solidFill>
                  <a:prstClr val="black"/>
                </a:solidFill>
              </a:rPr>
              <a:t>。</a:t>
            </a:r>
            <a:endParaRPr lang="en-US" altLang="zh-CN" sz="1800" dirty="0">
              <a:solidFill>
                <a:prstClr val="black"/>
              </a:solidFill>
            </a:endParaRP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800" dirty="0">
                <a:solidFill>
                  <a:prstClr val="black"/>
                </a:solidFill>
              </a:rPr>
              <a:t>受两相管体积限制，单次测试仅能维持</a:t>
            </a:r>
            <a:r>
              <a:rPr lang="en-US" altLang="zh-CN" sz="1800" dirty="0">
                <a:solidFill>
                  <a:prstClr val="black"/>
                </a:solidFill>
              </a:rPr>
              <a:t>5</a:t>
            </a:r>
            <a:r>
              <a:rPr lang="zh-CN" altLang="en-US" sz="1800" dirty="0">
                <a:solidFill>
                  <a:prstClr val="black"/>
                </a:solidFill>
              </a:rPr>
              <a:t>分钟，引入一定误差。</a:t>
            </a:r>
            <a:endParaRPr lang="en-US" altLang="zh-CN" sz="1800" dirty="0">
              <a:solidFill>
                <a:prstClr val="black"/>
              </a:solidFill>
            </a:endParaRP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800" dirty="0">
                <a:solidFill>
                  <a:prstClr val="black"/>
                </a:solidFill>
              </a:rPr>
              <a:t>后续拟通过加装氦气缓冲罐，进一步抑制热声振荡，优化系统性能。</a:t>
            </a:r>
          </a:p>
        </p:txBody>
      </p:sp>
    </p:spTree>
    <p:extLst>
      <p:ext uri="{BB962C8B-B14F-4D97-AF65-F5344CB8AC3E}">
        <p14:creationId xmlns:p14="http://schemas.microsoft.com/office/powerpoint/2010/main" val="2842309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C1BE3F0E-BFCB-4C78-86C5-962D6ED1B6CC}"/>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矩形 2">
            <a:extLst>
              <a:ext uri="{FF2B5EF4-FFF2-40B4-BE49-F238E27FC236}">
                <a16:creationId xmlns:a16="http://schemas.microsoft.com/office/drawing/2014/main" id="{2146674C-497D-4103-81D2-706826B0A1E5}"/>
              </a:ext>
            </a:extLst>
          </p:cNvPr>
          <p:cNvSpPr/>
          <p:nvPr/>
        </p:nvSpPr>
        <p:spPr>
          <a:xfrm>
            <a:off x="2107517" y="125262"/>
            <a:ext cx="5692905"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SAPS-TP</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低温系统运维与改造</a:t>
            </a:r>
          </a:p>
        </p:txBody>
      </p:sp>
      <p:sp>
        <p:nvSpPr>
          <p:cNvPr id="4" name="内容占位符 4">
            <a:extLst>
              <a:ext uri="{FF2B5EF4-FFF2-40B4-BE49-F238E27FC236}">
                <a16:creationId xmlns:a16="http://schemas.microsoft.com/office/drawing/2014/main" id="{BE703C25-F41D-4E57-862D-EC82A5464083}"/>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椭球腔垂直测试</a:t>
            </a:r>
          </a:p>
          <a:p>
            <a:pPr>
              <a:defRPr/>
            </a:pPr>
            <a:r>
              <a:rPr lang="zh-CN" altLang="en-US" sz="2400" b="1" dirty="0">
                <a:solidFill>
                  <a:sysClr val="windowText" lastClr="000000"/>
                </a:solidFill>
              </a:rPr>
              <a:t>降温方案优化</a:t>
            </a: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5" name="图片 4" descr="0cac2c5166aeac602a56748c4320b711">
            <a:extLst>
              <a:ext uri="{FF2B5EF4-FFF2-40B4-BE49-F238E27FC236}">
                <a16:creationId xmlns:a16="http://schemas.microsoft.com/office/drawing/2014/main" id="{C9C158F7-6F8E-4F6B-A3B1-28ABC9C19078}"/>
              </a:ext>
            </a:extLst>
          </p:cNvPr>
          <p:cNvPicPr>
            <a:picLocks noChangeAspect="1"/>
          </p:cNvPicPr>
          <p:nvPr/>
        </p:nvPicPr>
        <p:blipFill rotWithShape="1">
          <a:blip r:embed="rId2"/>
          <a:srcRect t="10959"/>
          <a:stretch/>
        </p:blipFill>
        <p:spPr>
          <a:xfrm>
            <a:off x="165881" y="3550396"/>
            <a:ext cx="5868461" cy="2882370"/>
          </a:xfrm>
          <a:prstGeom prst="rect">
            <a:avLst/>
          </a:prstGeom>
        </p:spPr>
      </p:pic>
      <p:pic>
        <p:nvPicPr>
          <p:cNvPr id="6" name="图片 5" descr="ed4c0e75a2c0eef4829645ca64a5e667">
            <a:extLst>
              <a:ext uri="{FF2B5EF4-FFF2-40B4-BE49-F238E27FC236}">
                <a16:creationId xmlns:a16="http://schemas.microsoft.com/office/drawing/2014/main" id="{7AE1CD29-CD30-4CEE-85D2-5AAD9767DD29}"/>
              </a:ext>
            </a:extLst>
          </p:cNvPr>
          <p:cNvPicPr>
            <a:picLocks noChangeAspect="1"/>
          </p:cNvPicPr>
          <p:nvPr/>
        </p:nvPicPr>
        <p:blipFill rotWithShape="1">
          <a:blip r:embed="rId3"/>
          <a:srcRect t="10858"/>
          <a:stretch/>
        </p:blipFill>
        <p:spPr>
          <a:xfrm>
            <a:off x="6110881" y="3550396"/>
            <a:ext cx="5791922" cy="2874653"/>
          </a:xfrm>
          <a:prstGeom prst="rect">
            <a:avLst/>
          </a:prstGeom>
        </p:spPr>
      </p:pic>
      <p:sp>
        <p:nvSpPr>
          <p:cNvPr id="7" name="文本框 6">
            <a:extLst>
              <a:ext uri="{FF2B5EF4-FFF2-40B4-BE49-F238E27FC236}">
                <a16:creationId xmlns:a16="http://schemas.microsoft.com/office/drawing/2014/main" id="{A9B2ACC5-98FC-47D2-B442-4754EB40B648}"/>
              </a:ext>
            </a:extLst>
          </p:cNvPr>
          <p:cNvSpPr txBox="1"/>
          <p:nvPr/>
        </p:nvSpPr>
        <p:spPr>
          <a:xfrm>
            <a:off x="364174" y="2422041"/>
            <a:ext cx="11127321" cy="885563"/>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Ø"/>
              <a:tabLst/>
              <a:defRPr/>
            </a:pPr>
            <a:r>
              <a:rPr lang="zh-CN" altLang="en-US" sz="1600" dirty="0">
                <a:solidFill>
                  <a:prstClr val="black"/>
                </a:solidFill>
                <a:latin typeface="Arial" panose="020B0604020202020204" pitchFamily="34" charset="0"/>
                <a:ea typeface="微软雅黑" pitchFamily="34" charset="-122"/>
              </a:rPr>
              <a:t>为提升散裂二期椭球腔垂直测试效率，我们与超导腔系协作，对原有降温方案进行了关键优化：取消了</a:t>
            </a:r>
            <a:r>
              <a:rPr lang="en-US" altLang="zh-CN" sz="1600" dirty="0">
                <a:solidFill>
                  <a:prstClr val="black"/>
                </a:solidFill>
                <a:latin typeface="Arial" panose="020B0604020202020204" pitchFamily="34" charset="0"/>
                <a:ea typeface="微软雅黑" pitchFamily="34" charset="-122"/>
              </a:rPr>
              <a:t>150K</a:t>
            </a:r>
            <a:r>
              <a:rPr lang="zh-CN" altLang="en-US" sz="1600" dirty="0">
                <a:solidFill>
                  <a:prstClr val="black"/>
                </a:solidFill>
                <a:latin typeface="Arial" panose="020B0604020202020204" pitchFamily="34" charset="0"/>
                <a:ea typeface="微软雅黑" pitchFamily="34" charset="-122"/>
              </a:rPr>
              <a:t>预冷阶段，改为直接使用液氦降温。此举将原需</a:t>
            </a:r>
            <a:r>
              <a:rPr lang="en-US" altLang="zh-CN" sz="1600" dirty="0">
                <a:solidFill>
                  <a:prstClr val="black"/>
                </a:solidFill>
                <a:latin typeface="Arial" panose="020B0604020202020204" pitchFamily="34" charset="0"/>
                <a:ea typeface="微软雅黑" pitchFamily="34" charset="-122"/>
              </a:rPr>
              <a:t>16</a:t>
            </a:r>
            <a:r>
              <a:rPr lang="zh-CN" altLang="en-US" sz="1600" dirty="0">
                <a:solidFill>
                  <a:prstClr val="black"/>
                </a:solidFill>
                <a:latin typeface="Arial" panose="020B0604020202020204" pitchFamily="34" charset="0"/>
                <a:ea typeface="微软雅黑" pitchFamily="34" charset="-122"/>
              </a:rPr>
              <a:t>小时的流程（含</a:t>
            </a:r>
            <a:r>
              <a:rPr lang="en-US" altLang="zh-CN" sz="1600" dirty="0">
                <a:solidFill>
                  <a:prstClr val="black"/>
                </a:solidFill>
                <a:latin typeface="Arial" panose="020B0604020202020204" pitchFamily="34" charset="0"/>
                <a:ea typeface="微软雅黑" pitchFamily="34" charset="-122"/>
              </a:rPr>
              <a:t>4</a:t>
            </a:r>
            <a:r>
              <a:rPr lang="zh-CN" altLang="en-US" sz="1600" dirty="0">
                <a:solidFill>
                  <a:prstClr val="black"/>
                </a:solidFill>
                <a:latin typeface="Arial" panose="020B0604020202020204" pitchFamily="34" charset="0"/>
                <a:ea typeface="微软雅黑" pitchFamily="34" charset="-122"/>
              </a:rPr>
              <a:t>个阶段）大幅缩短至</a:t>
            </a:r>
            <a:r>
              <a:rPr lang="en-US" altLang="zh-CN" sz="1600" dirty="0">
                <a:solidFill>
                  <a:prstClr val="black"/>
                </a:solidFill>
                <a:latin typeface="Arial" panose="020B0604020202020204" pitchFamily="34" charset="0"/>
                <a:ea typeface="微软雅黑" pitchFamily="34" charset="-122"/>
              </a:rPr>
              <a:t>2.5</a:t>
            </a:r>
            <a:r>
              <a:rPr lang="zh-CN" altLang="en-US" sz="1600" dirty="0">
                <a:solidFill>
                  <a:prstClr val="black"/>
                </a:solidFill>
                <a:latin typeface="Arial" panose="020B0604020202020204" pitchFamily="34" charset="0"/>
                <a:ea typeface="微软雅黑" pitchFamily="34" charset="-122"/>
              </a:rPr>
              <a:t>小时（仅</a:t>
            </a:r>
            <a:r>
              <a:rPr lang="en-US" altLang="zh-CN" sz="1600" dirty="0">
                <a:solidFill>
                  <a:prstClr val="black"/>
                </a:solidFill>
                <a:latin typeface="Arial" panose="020B0604020202020204" pitchFamily="34" charset="0"/>
                <a:ea typeface="微软雅黑" pitchFamily="34" charset="-122"/>
              </a:rPr>
              <a:t>2</a:t>
            </a:r>
            <a:r>
              <a:rPr lang="zh-CN" altLang="en-US" sz="1600" dirty="0">
                <a:solidFill>
                  <a:prstClr val="black"/>
                </a:solidFill>
                <a:latin typeface="Arial" panose="020B0604020202020204" pitchFamily="34" charset="0"/>
                <a:ea typeface="微软雅黑" pitchFamily="34" charset="-122"/>
              </a:rPr>
              <a:t>个阶段），节约了</a:t>
            </a:r>
            <a:r>
              <a:rPr lang="en-US" altLang="zh-CN" sz="1600" dirty="0">
                <a:solidFill>
                  <a:prstClr val="black"/>
                </a:solidFill>
                <a:latin typeface="Arial" panose="020B0604020202020204" pitchFamily="34" charset="0"/>
                <a:ea typeface="微软雅黑" pitchFamily="34" charset="-122"/>
              </a:rPr>
              <a:t>13.5</a:t>
            </a:r>
            <a:r>
              <a:rPr lang="zh-CN" altLang="en-US" sz="1600" dirty="0">
                <a:solidFill>
                  <a:prstClr val="black"/>
                </a:solidFill>
                <a:latin typeface="Arial" panose="020B0604020202020204" pitchFamily="34" charset="0"/>
                <a:ea typeface="微软雅黑" pitchFamily="34" charset="-122"/>
              </a:rPr>
              <a:t>小时，有力保障了</a:t>
            </a:r>
            <a:r>
              <a:rPr lang="en-US" altLang="zh-CN" sz="1600" dirty="0">
                <a:solidFill>
                  <a:prstClr val="black"/>
                </a:solidFill>
                <a:latin typeface="Arial" panose="020B0604020202020204" pitchFamily="34" charset="0"/>
                <a:ea typeface="微软雅黑" pitchFamily="34" charset="-122"/>
              </a:rPr>
              <a:t>2025</a:t>
            </a:r>
            <a:r>
              <a:rPr lang="zh-CN" altLang="en-US" sz="1600" dirty="0">
                <a:solidFill>
                  <a:prstClr val="black"/>
                </a:solidFill>
                <a:latin typeface="Arial" panose="020B0604020202020204" pitchFamily="34" charset="0"/>
                <a:ea typeface="微软雅黑" pitchFamily="34" charset="-122"/>
              </a:rPr>
              <a:t>年度</a:t>
            </a:r>
            <a:r>
              <a:rPr lang="en-US" altLang="zh-CN" sz="1600" dirty="0">
                <a:solidFill>
                  <a:prstClr val="black"/>
                </a:solidFill>
                <a:latin typeface="Arial" panose="020B0604020202020204" pitchFamily="34" charset="0"/>
                <a:ea typeface="微软雅黑" pitchFamily="34" charset="-122"/>
              </a:rPr>
              <a:t>8</a:t>
            </a:r>
            <a:r>
              <a:rPr lang="zh-CN" altLang="en-US" sz="1600" dirty="0">
                <a:solidFill>
                  <a:prstClr val="black"/>
                </a:solidFill>
                <a:latin typeface="Arial" panose="020B0604020202020204" pitchFamily="34" charset="0"/>
                <a:ea typeface="微软雅黑" pitchFamily="34" charset="-122"/>
              </a:rPr>
              <a:t>轮测试任务的完成。</a:t>
            </a:r>
          </a:p>
        </p:txBody>
      </p:sp>
      <p:sp>
        <p:nvSpPr>
          <p:cNvPr id="8" name="文本框 7">
            <a:extLst>
              <a:ext uri="{FF2B5EF4-FFF2-40B4-BE49-F238E27FC236}">
                <a16:creationId xmlns:a16="http://schemas.microsoft.com/office/drawing/2014/main" id="{7C6A8DE4-4B13-4D04-9E42-0FAD0C3BF87F}"/>
              </a:ext>
            </a:extLst>
          </p:cNvPr>
          <p:cNvSpPr txBox="1"/>
          <p:nvPr/>
        </p:nvSpPr>
        <p:spPr>
          <a:xfrm>
            <a:off x="1617737" y="6488668"/>
            <a:ext cx="2964747" cy="369332"/>
          </a:xfrm>
          <a:prstGeom prst="rect">
            <a:avLst/>
          </a:prstGeom>
          <a:noFill/>
        </p:spPr>
        <p:txBody>
          <a:bodyPr wrap="square">
            <a:spAutoFit/>
          </a:bodyPr>
          <a:lstStyle/>
          <a:p>
            <a:pPr algn="ctr"/>
            <a:r>
              <a:rPr lang="zh-CN" altLang="en-US" dirty="0"/>
              <a:t>垂直测试常规降温方案</a:t>
            </a:r>
          </a:p>
        </p:txBody>
      </p:sp>
      <p:sp>
        <p:nvSpPr>
          <p:cNvPr id="9" name="文本框 8">
            <a:extLst>
              <a:ext uri="{FF2B5EF4-FFF2-40B4-BE49-F238E27FC236}">
                <a16:creationId xmlns:a16="http://schemas.microsoft.com/office/drawing/2014/main" id="{3C51FB9B-FFB8-4B8B-8696-37FB8B9C69D4}"/>
              </a:ext>
            </a:extLst>
          </p:cNvPr>
          <p:cNvSpPr txBox="1"/>
          <p:nvPr/>
        </p:nvSpPr>
        <p:spPr>
          <a:xfrm>
            <a:off x="7524468" y="6486240"/>
            <a:ext cx="2964747" cy="369332"/>
          </a:xfrm>
          <a:prstGeom prst="rect">
            <a:avLst/>
          </a:prstGeom>
          <a:noFill/>
        </p:spPr>
        <p:txBody>
          <a:bodyPr wrap="square">
            <a:spAutoFit/>
          </a:bodyPr>
          <a:lstStyle/>
          <a:p>
            <a:pPr algn="ctr"/>
            <a:r>
              <a:rPr lang="zh-CN" altLang="en-US" dirty="0"/>
              <a:t>垂直测试液氦直接降温方案</a:t>
            </a:r>
          </a:p>
        </p:txBody>
      </p:sp>
    </p:spTree>
    <p:extLst>
      <p:ext uri="{BB962C8B-B14F-4D97-AF65-F5344CB8AC3E}">
        <p14:creationId xmlns:p14="http://schemas.microsoft.com/office/powerpoint/2010/main" val="4230602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5">
            <a:extLst>
              <a:ext uri="{FF2B5EF4-FFF2-40B4-BE49-F238E27FC236}">
                <a16:creationId xmlns:a16="http://schemas.microsoft.com/office/drawing/2014/main" id="{EFDF6E38-5892-42E1-B8A9-24387FDBC0FF}"/>
              </a:ext>
            </a:extLst>
          </p:cNvPr>
          <p:cNvSpPr txBox="1">
            <a:spLocks/>
          </p:cNvSpPr>
          <p:nvPr/>
        </p:nvSpPr>
        <p:spPr>
          <a:xfrm>
            <a:off x="152400" y="1482293"/>
            <a:ext cx="10385946" cy="1912072"/>
          </a:xfrm>
          <a:solidFill>
            <a:schemeClr val="accent2"/>
          </a:solidFill>
        </p:spPr>
        <p:txBody>
          <a:bodyPr anchor="ctr">
            <a:normAutofit/>
          </a:bodyPr>
          <a:lstStyle>
            <a:lvl1pPr marL="0" indent="0" algn="l" defTabSz="350045" rtl="0" eaLnBrk="0" fontAlgn="base" hangingPunct="0">
              <a:spcBef>
                <a:spcPts val="462"/>
              </a:spcBef>
              <a:spcAft>
                <a:spcPct val="0"/>
              </a:spcAft>
              <a:buClr>
                <a:srgbClr val="000000"/>
              </a:buClr>
              <a:buSzPct val="100000"/>
              <a:buFont typeface="Times New Roman" panose="02020603050405020304" pitchFamily="18" charset="0"/>
              <a:buNone/>
              <a:defRPr sz="4400" b="1" kern="1200" baseline="0">
                <a:solidFill>
                  <a:schemeClr val="bg1"/>
                </a:solidFill>
                <a:latin typeface="+mn-lt"/>
                <a:ea typeface="+mn-ea"/>
                <a:cs typeface="+mn-cs"/>
              </a:defRPr>
            </a:lvl1pPr>
            <a:lvl2pPr marL="568643" indent="-218600" algn="l" defTabSz="350045" rtl="0" eaLnBrk="0" fontAlgn="base" hangingPunct="0">
              <a:spcBef>
                <a:spcPts val="405"/>
              </a:spcBef>
              <a:spcAft>
                <a:spcPct val="0"/>
              </a:spcAft>
              <a:buClr>
                <a:srgbClr val="000000"/>
              </a:buClr>
              <a:buSzPct val="100000"/>
              <a:buFont typeface="Times New Roman" panose="02020603050405020304" pitchFamily="18" charset="0"/>
              <a:defRPr kern="1200">
                <a:solidFill>
                  <a:srgbClr val="00338F"/>
                </a:solidFill>
                <a:latin typeface="+mn-lt"/>
                <a:ea typeface="+mn-ea"/>
                <a:cs typeface="+mn-cs"/>
              </a:defRPr>
            </a:lvl2pPr>
            <a:lvl3pPr marL="875825" indent="-174308" algn="l" defTabSz="350045" rtl="0" eaLnBrk="0" fontAlgn="base" hangingPunct="0">
              <a:spcBef>
                <a:spcPts val="360"/>
              </a:spcBef>
              <a:spcAft>
                <a:spcPct val="0"/>
              </a:spcAft>
              <a:buClr>
                <a:srgbClr val="000000"/>
              </a:buClr>
              <a:buSzPct val="100000"/>
              <a:buFont typeface="Times New Roman" panose="02020603050405020304" pitchFamily="18" charset="0"/>
              <a:defRPr sz="1440" kern="1200">
                <a:solidFill>
                  <a:srgbClr val="00338F"/>
                </a:solidFill>
                <a:latin typeface="+mn-lt"/>
                <a:ea typeface="+mn-ea"/>
                <a:cs typeface="+mn-cs"/>
              </a:defRPr>
            </a:lvl3pPr>
            <a:lvl4pPr marL="1225868" indent="-174308" algn="l" defTabSz="350045" rtl="0" eaLnBrk="0" fontAlgn="base" hangingPunct="0">
              <a:spcBef>
                <a:spcPts val="383"/>
              </a:spcBef>
              <a:spcAft>
                <a:spcPct val="0"/>
              </a:spcAft>
              <a:buClr>
                <a:srgbClr val="000000"/>
              </a:buClr>
              <a:buSzPct val="100000"/>
              <a:buFont typeface="Times New Roman" panose="02020603050405020304" pitchFamily="18" charset="0"/>
              <a:defRPr sz="1530" i="1" kern="1200">
                <a:solidFill>
                  <a:srgbClr val="00338F"/>
                </a:solidFill>
                <a:latin typeface="+mn-lt"/>
                <a:ea typeface="+mn-ea"/>
                <a:cs typeface="+mn-cs"/>
              </a:defRPr>
            </a:lvl4pPr>
            <a:lvl5pPr marL="1577340" indent="-174308" algn="l" defTabSz="350045" rtl="0" eaLnBrk="0" fontAlgn="base" hangingPunct="0">
              <a:spcBef>
                <a:spcPts val="304"/>
              </a:spcBef>
              <a:spcAft>
                <a:spcPct val="0"/>
              </a:spcAft>
              <a:buClr>
                <a:srgbClr val="000000"/>
              </a:buClr>
              <a:buSzPct val="100000"/>
              <a:buFont typeface="Times New Roman" panose="02020603050405020304" pitchFamily="18" charset="0"/>
              <a:defRPr sz="1260" kern="1200">
                <a:solidFill>
                  <a:srgbClr val="00338F"/>
                </a:solidFill>
                <a:latin typeface="+mn-lt"/>
                <a:ea typeface="+mn-ea"/>
                <a:cs typeface="+mn-cs"/>
              </a:defRPr>
            </a:lvl5pPr>
            <a:lvl6pPr marL="1928422"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6pPr>
            <a:lvl7pPr marL="2279044"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7pPr>
            <a:lvl8pPr marL="2629666"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8pPr>
            <a:lvl9pPr marL="2980288"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9pPr>
          </a:lstStyle>
          <a:p>
            <a:r>
              <a:rPr lang="en-US" altLang="zh-CN" dirty="0"/>
              <a:t>CSNS-II</a:t>
            </a:r>
            <a:r>
              <a:rPr lang="zh-CN" altLang="en-US" dirty="0"/>
              <a:t>项目背景</a:t>
            </a:r>
          </a:p>
        </p:txBody>
      </p:sp>
      <p:sp>
        <p:nvSpPr>
          <p:cNvPr id="5" name="矩形 4">
            <a:extLst>
              <a:ext uri="{FF2B5EF4-FFF2-40B4-BE49-F238E27FC236}">
                <a16:creationId xmlns:a16="http://schemas.microsoft.com/office/drawing/2014/main" id="{41B061E3-E028-4505-8943-19CE2B492B3B}"/>
              </a:ext>
            </a:extLst>
          </p:cNvPr>
          <p:cNvSpPr/>
          <p:nvPr/>
        </p:nvSpPr>
        <p:spPr>
          <a:xfrm>
            <a:off x="0" y="1600200"/>
            <a:ext cx="10538346" cy="19120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spc="-60" dirty="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latin typeface="Times New Roman" panose="02020603050405020304" pitchFamily="18" charset="0"/>
                <a:ea typeface="微软雅黑"/>
                <a:cs typeface="Times New Roman" panose="02020603050405020304" pitchFamily="18" charset="0"/>
              </a:rPr>
              <a:t>总结</a:t>
            </a:r>
          </a:p>
        </p:txBody>
      </p:sp>
    </p:spTree>
    <p:extLst>
      <p:ext uri="{BB962C8B-B14F-4D97-AF65-F5344CB8AC3E}">
        <p14:creationId xmlns:p14="http://schemas.microsoft.com/office/powerpoint/2010/main" val="3783906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15"/>
          <p:cNvSpPr>
            <a:spLocks noChangeArrowheads="1"/>
          </p:cNvSpPr>
          <p:nvPr/>
        </p:nvSpPr>
        <p:spPr bwMode="auto">
          <a:xfrm>
            <a:off x="1524002" y="-184666"/>
            <a:ext cx="184731" cy="369332"/>
          </a:xfrm>
          <a:prstGeom prst="rect">
            <a:avLst/>
          </a:prstGeom>
          <a:noFill/>
          <a:ln w="9525">
            <a:noFill/>
            <a:miter lim="800000"/>
            <a:headEnd/>
            <a:tailEnd/>
          </a:ln>
        </p:spPr>
        <p:txBody>
          <a:bodyPr wrap="none" anchor="ctr">
            <a:spAutoFit/>
          </a:bodyPr>
          <a:lstStyle/>
          <a:p>
            <a:endParaRPr lang="zh-CN" altLang="en-US"/>
          </a:p>
        </p:txBody>
      </p:sp>
      <p:sp>
        <p:nvSpPr>
          <p:cNvPr id="16" name="矩形 15">
            <a:extLst>
              <a:ext uri="{FF2B5EF4-FFF2-40B4-BE49-F238E27FC236}">
                <a16:creationId xmlns:a16="http://schemas.microsoft.com/office/drawing/2014/main" id="{BF11D66B-99C8-474C-926D-FBC7DA484DDD}"/>
              </a:ext>
            </a:extLst>
          </p:cNvPr>
          <p:cNvSpPr/>
          <p:nvPr/>
        </p:nvSpPr>
        <p:spPr>
          <a:xfrm>
            <a:off x="2107517" y="125262"/>
            <a:ext cx="990015" cy="584775"/>
          </a:xfrm>
          <a:prstGeom prst="rect">
            <a:avLst/>
          </a:prstGeom>
        </p:spPr>
        <p:txBody>
          <a:bodyPr wrap="none">
            <a:spAutoFit/>
          </a:bodyPr>
          <a:lstStyle/>
          <a:p>
            <a:pPr lvl="0"/>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总结</a:t>
            </a:r>
          </a:p>
        </p:txBody>
      </p:sp>
      <p:sp>
        <p:nvSpPr>
          <p:cNvPr id="6" name="内容占位符 4">
            <a:extLst>
              <a:ext uri="{FF2B5EF4-FFF2-40B4-BE49-F238E27FC236}">
                <a16:creationId xmlns:a16="http://schemas.microsoft.com/office/drawing/2014/main" id="{B7E24EB1-5FF6-44DF-A4BB-04F40EDB4726}"/>
              </a:ext>
            </a:extLst>
          </p:cNvPr>
          <p:cNvSpPr txBox="1">
            <a:spLocks/>
          </p:cNvSpPr>
          <p:nvPr/>
        </p:nvSpPr>
        <p:spPr>
          <a:xfrm>
            <a:off x="991175" y="1764151"/>
            <a:ext cx="10441499" cy="157260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en-US" altLang="zh-CN" sz="2400" b="1" dirty="0">
                <a:solidFill>
                  <a:sysClr val="windowText" lastClr="000000"/>
                </a:solidFill>
              </a:rPr>
              <a:t>CSNS-II</a:t>
            </a:r>
            <a:r>
              <a:rPr lang="zh-CN" altLang="en-US" sz="2400" b="1" dirty="0">
                <a:solidFill>
                  <a:sysClr val="windowText" lastClr="000000"/>
                </a:solidFill>
              </a:rPr>
              <a:t>加速器低温系统</a:t>
            </a:r>
            <a:endPar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r>
              <a:rPr kumimoji="0" lang="en-US" altLang="zh-CN" sz="20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2K</a:t>
            </a:r>
            <a:r>
              <a:rPr kumimoji="0" lang="zh-CN" altLang="en-US" sz="20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氦制冷机：</a:t>
            </a:r>
            <a:r>
              <a:rPr kumimoji="0" lang="zh-CN" altLang="en-US" sz="20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设计工作已完成，当前已进入加工制造阶段，部分设备已完成制造。</a:t>
            </a:r>
            <a:endParaRPr kumimoji="0" lang="en-US" altLang="zh-CN" sz="20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r>
              <a:rPr kumimoji="0" lang="zh-CN" altLang="en-US" sz="20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其余主要设备：</a:t>
            </a:r>
            <a:r>
              <a:rPr kumimoji="0" lang="zh-CN" altLang="en-US" sz="20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招标工作均按计划推进，部分已完成招标。</a:t>
            </a:r>
            <a:endParaRPr kumimoji="0" lang="en-US" altLang="zh-CN" sz="20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7" name="内容占位符 4">
            <a:extLst>
              <a:ext uri="{FF2B5EF4-FFF2-40B4-BE49-F238E27FC236}">
                <a16:creationId xmlns:a16="http://schemas.microsoft.com/office/drawing/2014/main" id="{015741F5-4013-48B0-B89A-762C88DBB347}"/>
              </a:ext>
            </a:extLst>
          </p:cNvPr>
          <p:cNvSpPr txBox="1">
            <a:spLocks/>
          </p:cNvSpPr>
          <p:nvPr/>
        </p:nvSpPr>
        <p:spPr>
          <a:xfrm>
            <a:off x="991175" y="3592951"/>
            <a:ext cx="10441499" cy="157260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en-US" altLang="zh-CN" sz="2400" b="1" dirty="0">
                <a:solidFill>
                  <a:sysClr val="windowText" lastClr="000000"/>
                </a:solidFill>
              </a:rPr>
              <a:t>SAPS-TP</a:t>
            </a:r>
            <a:r>
              <a:rPr lang="zh-CN" altLang="en-US" sz="2400" b="1" dirty="0">
                <a:solidFill>
                  <a:sysClr val="windowText" lastClr="000000"/>
                </a:solidFill>
              </a:rPr>
              <a:t>低温系统</a:t>
            </a:r>
            <a:endPar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a:p>
            <a:pPr>
              <a:defRPr/>
            </a:pPr>
            <a:r>
              <a:rPr lang="zh-CN" altLang="en-US" sz="2000" dirty="0">
                <a:solidFill>
                  <a:sysClr val="windowText" lastClr="000000"/>
                </a:solidFill>
              </a:rPr>
              <a:t>已完成针对散裂二期模组需求的适应性改造，并顺利完成样机模组的相关测试。</a:t>
            </a:r>
            <a:endParaRPr lang="en-US" altLang="zh-CN" sz="2000" dirty="0">
              <a:solidFill>
                <a:sysClr val="windowText" lastClr="000000"/>
              </a:solidFill>
            </a:endParaRPr>
          </a:p>
          <a:p>
            <a:pPr>
              <a:defRPr/>
            </a:pPr>
            <a:r>
              <a:rPr kumimoji="0" lang="zh-CN" altLang="en-US" sz="20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顺利完成本年度全部测试任务。</a:t>
            </a:r>
            <a:endParaRPr kumimoji="0" lang="en-US" altLang="zh-CN" sz="240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Tree>
    <p:custDataLst>
      <p:tags r:id="rId1"/>
    </p:custDataLst>
    <p:extLst>
      <p:ext uri="{BB962C8B-B14F-4D97-AF65-F5344CB8AC3E}">
        <p14:creationId xmlns:p14="http://schemas.microsoft.com/office/powerpoint/2010/main" val="347825236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BF99C8-65D8-4007-A591-F6F02F005C9E}"/>
              </a:ext>
            </a:extLst>
          </p:cNvPr>
          <p:cNvSpPr/>
          <p:nvPr/>
        </p:nvSpPr>
        <p:spPr>
          <a:xfrm>
            <a:off x="1097625" y="2875002"/>
            <a:ext cx="10158550" cy="1107996"/>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600" b="1" i="0" u="none" strike="noStrike" kern="0" cap="none" spc="0" normalizeH="0" baseline="0" noProof="0" dirty="0">
                <a:ln w="12700" cmpd="sng">
                  <a:solidFill>
                    <a:srgbClr val="44C1A3"/>
                  </a:solidFill>
                  <a:prstDash val="solid"/>
                </a:ln>
                <a:solidFill>
                  <a:srgbClr val="FF0000"/>
                </a:solidFill>
                <a:effectLst/>
                <a:uLnTx/>
                <a:uFillTx/>
              </a:rPr>
              <a:t>Thanks for Your Attention</a:t>
            </a:r>
            <a:r>
              <a:rPr kumimoji="0" lang="zh-CN" altLang="en-US" sz="6600" b="1" i="0" u="none" strike="noStrike" kern="0" cap="none" spc="0" normalizeH="0" baseline="0" noProof="0" dirty="0">
                <a:ln w="12700" cmpd="sng">
                  <a:solidFill>
                    <a:srgbClr val="44C1A3"/>
                  </a:solidFill>
                  <a:prstDash val="solid"/>
                </a:ln>
                <a:solidFill>
                  <a:srgbClr val="FF0000"/>
                </a:solidFill>
                <a:effectLst/>
                <a:uLnTx/>
                <a:uFillTx/>
              </a:rPr>
              <a:t>！</a:t>
            </a:r>
            <a:endParaRPr kumimoji="0" lang="en-US" altLang="zh-CN" sz="6600" b="1" i="0" u="none" strike="noStrike" kern="0" cap="none" spc="0" normalizeH="0" baseline="0" noProof="0" dirty="0">
              <a:ln w="12700" cmpd="sng">
                <a:solidFill>
                  <a:srgbClr val="44C1A3"/>
                </a:solidFill>
                <a:prstDash val="solid"/>
              </a:ln>
              <a:solidFill>
                <a:srgbClr val="FF0000"/>
              </a:solidFill>
              <a:effectLst/>
              <a:uLnTx/>
              <a:uFillTx/>
            </a:endParaRPr>
          </a:p>
        </p:txBody>
      </p:sp>
    </p:spTree>
    <p:extLst>
      <p:ext uri="{BB962C8B-B14F-4D97-AF65-F5344CB8AC3E}">
        <p14:creationId xmlns:p14="http://schemas.microsoft.com/office/powerpoint/2010/main" val="3013061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D6A1B834-F4AA-4878-B4CB-CD4135A9680A}"/>
              </a:ext>
            </a:extLst>
          </p:cNvPr>
          <p:cNvSpPr>
            <a:spLocks noGrp="1"/>
          </p:cNvSpPr>
          <p:nvPr>
            <p:ph type="ftr" sz="quarter" idx="3"/>
          </p:nvPr>
        </p:nvSpPr>
        <p:spPr/>
        <p:txBody>
          <a:bodyPr/>
          <a:lstStyle/>
          <a:p>
            <a:pPr>
              <a:defRPr/>
            </a:pPr>
            <a:r>
              <a:rPr lang="zh-CN" altLang="en-US"/>
              <a:t>加速器中心低温组</a:t>
            </a:r>
            <a:endParaRPr lang="en-US" altLang="zh-CN"/>
          </a:p>
        </p:txBody>
      </p:sp>
      <p:pic>
        <p:nvPicPr>
          <p:cNvPr id="19" name="图片 18">
            <a:extLst>
              <a:ext uri="{FF2B5EF4-FFF2-40B4-BE49-F238E27FC236}">
                <a16:creationId xmlns:a16="http://schemas.microsoft.com/office/drawing/2014/main" id="{82AC4705-3D8F-4360-8D81-DA7C30D67BA9}"/>
              </a:ext>
            </a:extLst>
          </p:cNvPr>
          <p:cNvPicPr>
            <a:picLocks noChangeAspect="1"/>
          </p:cNvPicPr>
          <p:nvPr/>
        </p:nvPicPr>
        <p:blipFill>
          <a:blip r:embed="rId3"/>
          <a:stretch>
            <a:fillRect/>
          </a:stretch>
        </p:blipFill>
        <p:spPr>
          <a:xfrm>
            <a:off x="6465104" y="3475789"/>
            <a:ext cx="5667962" cy="2907272"/>
          </a:xfrm>
          <a:prstGeom prst="rect">
            <a:avLst/>
          </a:prstGeom>
        </p:spPr>
      </p:pic>
      <p:sp>
        <p:nvSpPr>
          <p:cNvPr id="24" name="矩形 23">
            <a:extLst>
              <a:ext uri="{FF2B5EF4-FFF2-40B4-BE49-F238E27FC236}">
                <a16:creationId xmlns:a16="http://schemas.microsoft.com/office/drawing/2014/main" id="{E3C8049E-D8E5-4CA9-BE81-9609A193A443}"/>
              </a:ext>
            </a:extLst>
          </p:cNvPr>
          <p:cNvSpPr/>
          <p:nvPr/>
        </p:nvSpPr>
        <p:spPr>
          <a:xfrm>
            <a:off x="2107517" y="125262"/>
            <a:ext cx="5465279"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加速器低温系统概况</a:t>
            </a:r>
          </a:p>
        </p:txBody>
      </p:sp>
      <p:sp>
        <p:nvSpPr>
          <p:cNvPr id="25" name="内容占位符 4">
            <a:extLst>
              <a:ext uri="{FF2B5EF4-FFF2-40B4-BE49-F238E27FC236}">
                <a16:creationId xmlns:a16="http://schemas.microsoft.com/office/drawing/2014/main" id="{AAE06BFA-91D0-45F3-97A7-86D089A69BD9}"/>
              </a:ext>
            </a:extLst>
          </p:cNvPr>
          <p:cNvSpPr txBox="1">
            <a:spLocks/>
          </p:cNvSpPr>
          <p:nvPr/>
        </p:nvSpPr>
        <p:spPr>
          <a:xfrm>
            <a:off x="472480" y="1031562"/>
            <a:ext cx="514228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lang="zh-CN" altLang="en-US" sz="2400" b="1" dirty="0">
                <a:solidFill>
                  <a:sysClr val="windowText" lastClr="000000"/>
                </a:solidFill>
              </a:rPr>
              <a:t>上年度工作回顾</a:t>
            </a:r>
            <a:endPar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p:txBody>
      </p:sp>
      <p:sp>
        <p:nvSpPr>
          <p:cNvPr id="27" name="内容占位符 4">
            <a:extLst>
              <a:ext uri="{FF2B5EF4-FFF2-40B4-BE49-F238E27FC236}">
                <a16:creationId xmlns:a16="http://schemas.microsoft.com/office/drawing/2014/main" id="{C89923E2-DCAD-46F5-9864-A74763099F72}"/>
              </a:ext>
            </a:extLst>
          </p:cNvPr>
          <p:cNvSpPr txBox="1">
            <a:spLocks/>
          </p:cNvSpPr>
          <p:nvPr/>
        </p:nvSpPr>
        <p:spPr>
          <a:xfrm>
            <a:off x="204187" y="1780958"/>
            <a:ext cx="10045578" cy="169483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dirty="0">
                <a:solidFill>
                  <a:prstClr val="black"/>
                </a:solidFill>
              </a:rPr>
              <a:t>针对国内外各大型</a:t>
            </a:r>
            <a:r>
              <a:rPr lang="en-US" altLang="zh-CN" sz="1600" dirty="0">
                <a:solidFill>
                  <a:prstClr val="black"/>
                </a:solidFill>
              </a:rPr>
              <a:t>2K</a:t>
            </a:r>
            <a:r>
              <a:rPr lang="zh-CN" altLang="en-US" sz="1600" dirty="0">
                <a:solidFill>
                  <a:prstClr val="black"/>
                </a:solidFill>
              </a:rPr>
              <a:t>低温系统进行了研究，借鉴完善了</a:t>
            </a:r>
            <a:r>
              <a:rPr lang="en-US" altLang="zh-CN" sz="1600" dirty="0">
                <a:solidFill>
                  <a:prstClr val="black"/>
                </a:solidFill>
              </a:rPr>
              <a:t>CSNS-II</a:t>
            </a:r>
            <a:r>
              <a:rPr lang="zh-CN" altLang="en-US" sz="1600" dirty="0">
                <a:solidFill>
                  <a:prstClr val="black"/>
                </a:solidFill>
              </a:rPr>
              <a:t>加速器低温系统的流程设计</a:t>
            </a:r>
            <a:endParaRPr lang="en-US" altLang="zh-CN" sz="1600" dirty="0">
              <a:solidFill>
                <a:prstClr val="black"/>
              </a:solidFill>
            </a:endParaRP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dirty="0">
                <a:solidFill>
                  <a:prstClr val="black"/>
                </a:solidFill>
              </a:rPr>
              <a:t>完成了低温系统三维布局的初步设计</a:t>
            </a:r>
            <a:endParaRPr lang="en-US" altLang="zh-CN" sz="1600" dirty="0">
              <a:solidFill>
                <a:prstClr val="black"/>
              </a:solidFill>
            </a:endParaRP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dirty="0">
                <a:solidFill>
                  <a:prstClr val="black"/>
                </a:solidFill>
              </a:rPr>
              <a:t>完成了</a:t>
            </a:r>
            <a:r>
              <a:rPr lang="en-US" altLang="zh-CN" sz="1600" dirty="0">
                <a:solidFill>
                  <a:prstClr val="black"/>
                </a:solidFill>
              </a:rPr>
              <a:t>2K</a:t>
            </a:r>
            <a:r>
              <a:rPr lang="zh-CN" altLang="en-US" sz="1600" dirty="0">
                <a:solidFill>
                  <a:prstClr val="black"/>
                </a:solidFill>
              </a:rPr>
              <a:t>氦制冷机招标和部分工艺设计</a:t>
            </a:r>
            <a:endParaRPr lang="en-US" altLang="zh-CN" sz="1600" dirty="0">
              <a:solidFill>
                <a:prstClr val="black"/>
              </a:solidFill>
            </a:endParaRPr>
          </a:p>
        </p:txBody>
      </p:sp>
      <p:pic>
        <p:nvPicPr>
          <p:cNvPr id="29" name="图片 28">
            <a:extLst>
              <a:ext uri="{FF2B5EF4-FFF2-40B4-BE49-F238E27FC236}">
                <a16:creationId xmlns:a16="http://schemas.microsoft.com/office/drawing/2014/main" id="{A3F0EF4D-4B0D-4576-AB5F-952A0EADCB92}"/>
              </a:ext>
            </a:extLst>
          </p:cNvPr>
          <p:cNvPicPr>
            <a:picLocks noChangeAspect="1"/>
          </p:cNvPicPr>
          <p:nvPr/>
        </p:nvPicPr>
        <p:blipFill>
          <a:blip r:embed="rId4"/>
          <a:stretch>
            <a:fillRect/>
          </a:stretch>
        </p:blipFill>
        <p:spPr>
          <a:xfrm>
            <a:off x="42779" y="3525740"/>
            <a:ext cx="6320612" cy="2807370"/>
          </a:xfrm>
          <a:prstGeom prst="rect">
            <a:avLst/>
          </a:prstGeom>
        </p:spPr>
      </p:pic>
    </p:spTree>
    <p:extLst>
      <p:ext uri="{BB962C8B-B14F-4D97-AF65-F5344CB8AC3E}">
        <p14:creationId xmlns:p14="http://schemas.microsoft.com/office/powerpoint/2010/main" val="4250413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53540CCB-62B4-4D69-9E01-BD7A917FF7B7}"/>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5" name="矩形 4">
            <a:extLst>
              <a:ext uri="{FF2B5EF4-FFF2-40B4-BE49-F238E27FC236}">
                <a16:creationId xmlns:a16="http://schemas.microsoft.com/office/drawing/2014/main" id="{48FD48A5-4673-4DCD-9AB7-8E928CE161C2}"/>
              </a:ext>
            </a:extLst>
          </p:cNvPr>
          <p:cNvSpPr/>
          <p:nvPr/>
        </p:nvSpPr>
        <p:spPr>
          <a:xfrm>
            <a:off x="2107517" y="125262"/>
            <a:ext cx="7478650"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加速器低温系统制冷机研制进展</a:t>
            </a:r>
          </a:p>
        </p:txBody>
      </p:sp>
      <p:sp>
        <p:nvSpPr>
          <p:cNvPr id="6" name="箭头: 五边形 5">
            <a:extLst>
              <a:ext uri="{FF2B5EF4-FFF2-40B4-BE49-F238E27FC236}">
                <a16:creationId xmlns:a16="http://schemas.microsoft.com/office/drawing/2014/main" id="{7A5A3CDC-F1C6-4F9E-AFC3-17C37CFA6A17}"/>
              </a:ext>
            </a:extLst>
          </p:cNvPr>
          <p:cNvSpPr/>
          <p:nvPr/>
        </p:nvSpPr>
        <p:spPr>
          <a:xfrm>
            <a:off x="482601" y="4884620"/>
            <a:ext cx="11195176" cy="90396"/>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椭圆 6">
            <a:extLst>
              <a:ext uri="{FF2B5EF4-FFF2-40B4-BE49-F238E27FC236}">
                <a16:creationId xmlns:a16="http://schemas.microsoft.com/office/drawing/2014/main" id="{80A73248-F5A1-4720-9FA3-A72AAA44400A}"/>
              </a:ext>
            </a:extLst>
          </p:cNvPr>
          <p:cNvSpPr>
            <a:spLocks noChangeAspect="1"/>
          </p:cNvSpPr>
          <p:nvPr/>
        </p:nvSpPr>
        <p:spPr bwMode="auto">
          <a:xfrm>
            <a:off x="1359421" y="4748473"/>
            <a:ext cx="360000" cy="36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椭圆 7">
            <a:extLst>
              <a:ext uri="{FF2B5EF4-FFF2-40B4-BE49-F238E27FC236}">
                <a16:creationId xmlns:a16="http://schemas.microsoft.com/office/drawing/2014/main" id="{213CA8D9-208C-43D6-8E0A-26F3FD547E24}"/>
              </a:ext>
            </a:extLst>
          </p:cNvPr>
          <p:cNvSpPr>
            <a:spLocks noChangeAspect="1"/>
          </p:cNvSpPr>
          <p:nvPr/>
        </p:nvSpPr>
        <p:spPr bwMode="auto">
          <a:xfrm>
            <a:off x="4723550" y="4748549"/>
            <a:ext cx="360000" cy="36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椭圆 8">
            <a:extLst>
              <a:ext uri="{FF2B5EF4-FFF2-40B4-BE49-F238E27FC236}">
                <a16:creationId xmlns:a16="http://schemas.microsoft.com/office/drawing/2014/main" id="{DF2F8CAD-A694-4677-84AF-5B5ECE51BBC4}"/>
              </a:ext>
            </a:extLst>
          </p:cNvPr>
          <p:cNvSpPr>
            <a:spLocks noChangeAspect="1"/>
          </p:cNvSpPr>
          <p:nvPr/>
        </p:nvSpPr>
        <p:spPr bwMode="auto">
          <a:xfrm>
            <a:off x="10043493" y="4733775"/>
            <a:ext cx="360000" cy="36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文本框 9">
            <a:extLst>
              <a:ext uri="{FF2B5EF4-FFF2-40B4-BE49-F238E27FC236}">
                <a16:creationId xmlns:a16="http://schemas.microsoft.com/office/drawing/2014/main" id="{98822389-D72E-42CE-B426-487EAAEB9536}"/>
              </a:ext>
            </a:extLst>
          </p:cNvPr>
          <p:cNvSpPr txBox="1"/>
          <p:nvPr/>
        </p:nvSpPr>
        <p:spPr>
          <a:xfrm>
            <a:off x="1126423" y="5108473"/>
            <a:ext cx="1674642" cy="923330"/>
          </a:xfrm>
          <a:prstGeom prst="rect">
            <a:avLst/>
          </a:prstGeom>
          <a:noFill/>
        </p:spPr>
        <p:txBody>
          <a:bodyPr wrap="square">
            <a:spAutoFit/>
          </a:bodyPr>
          <a:lstStyle/>
          <a:p>
            <a:pPr eaLnBrk="1" hangingPunct="1"/>
            <a:r>
              <a:rPr lang="en-US" altLang="zh-CN" dirty="0"/>
              <a:t>2024.11</a:t>
            </a:r>
          </a:p>
          <a:p>
            <a:pPr eaLnBrk="1" hangingPunct="1"/>
            <a:r>
              <a:rPr lang="en-US" altLang="zh-CN" dirty="0"/>
              <a:t>2K</a:t>
            </a:r>
            <a:r>
              <a:rPr lang="zh-CN" altLang="en-US" dirty="0"/>
              <a:t>氦制冷机</a:t>
            </a:r>
            <a:endParaRPr lang="en-US" altLang="zh-CN" dirty="0"/>
          </a:p>
          <a:p>
            <a:pPr eaLnBrk="1" hangingPunct="1"/>
            <a:r>
              <a:rPr lang="en-US" altLang="zh-CN" dirty="0"/>
              <a:t>P&amp;ID</a:t>
            </a:r>
            <a:r>
              <a:rPr lang="zh-CN" altLang="en-US" dirty="0"/>
              <a:t>设计评审</a:t>
            </a:r>
            <a:endParaRPr lang="en-US" altLang="zh-CN" dirty="0"/>
          </a:p>
        </p:txBody>
      </p:sp>
      <p:sp>
        <p:nvSpPr>
          <p:cNvPr id="11" name="文本框 10">
            <a:extLst>
              <a:ext uri="{FF2B5EF4-FFF2-40B4-BE49-F238E27FC236}">
                <a16:creationId xmlns:a16="http://schemas.microsoft.com/office/drawing/2014/main" id="{28448EF4-6BAC-458E-A746-3E9861B742C6}"/>
              </a:ext>
            </a:extLst>
          </p:cNvPr>
          <p:cNvSpPr txBox="1"/>
          <p:nvPr/>
        </p:nvSpPr>
        <p:spPr>
          <a:xfrm>
            <a:off x="4486922" y="5123247"/>
            <a:ext cx="1674642" cy="923330"/>
          </a:xfrm>
          <a:prstGeom prst="rect">
            <a:avLst/>
          </a:prstGeom>
          <a:noFill/>
        </p:spPr>
        <p:txBody>
          <a:bodyPr wrap="square">
            <a:spAutoFit/>
          </a:bodyPr>
          <a:lstStyle/>
          <a:p>
            <a:pPr eaLnBrk="1" hangingPunct="1"/>
            <a:r>
              <a:rPr lang="en-US" altLang="zh-CN" dirty="0"/>
              <a:t>2025.4</a:t>
            </a:r>
          </a:p>
          <a:p>
            <a:pPr eaLnBrk="1" hangingPunct="1"/>
            <a:r>
              <a:rPr lang="en-US" altLang="zh-CN" dirty="0"/>
              <a:t>2K</a:t>
            </a:r>
            <a:r>
              <a:rPr lang="zh-CN" altLang="en-US" dirty="0"/>
              <a:t>氦制冷机</a:t>
            </a:r>
            <a:endParaRPr lang="en-US" altLang="zh-CN" dirty="0"/>
          </a:p>
          <a:p>
            <a:pPr eaLnBrk="1" hangingPunct="1"/>
            <a:r>
              <a:rPr lang="zh-CN" altLang="en-US" dirty="0"/>
              <a:t>三维设计评审</a:t>
            </a:r>
            <a:endParaRPr lang="en-US" altLang="zh-CN" dirty="0"/>
          </a:p>
        </p:txBody>
      </p:sp>
      <p:sp>
        <p:nvSpPr>
          <p:cNvPr id="12" name="文本框 11">
            <a:extLst>
              <a:ext uri="{FF2B5EF4-FFF2-40B4-BE49-F238E27FC236}">
                <a16:creationId xmlns:a16="http://schemas.microsoft.com/office/drawing/2014/main" id="{CCBC36CE-2E89-4856-A6A0-BC60C6DBFAD9}"/>
              </a:ext>
            </a:extLst>
          </p:cNvPr>
          <p:cNvSpPr txBox="1"/>
          <p:nvPr/>
        </p:nvSpPr>
        <p:spPr>
          <a:xfrm>
            <a:off x="10035475" y="5093775"/>
            <a:ext cx="1875300" cy="923330"/>
          </a:xfrm>
          <a:prstGeom prst="rect">
            <a:avLst/>
          </a:prstGeom>
          <a:noFill/>
        </p:spPr>
        <p:txBody>
          <a:bodyPr wrap="square">
            <a:spAutoFit/>
          </a:bodyPr>
          <a:lstStyle/>
          <a:p>
            <a:pPr eaLnBrk="1" hangingPunct="1"/>
            <a:r>
              <a:rPr lang="en-US" altLang="zh-CN" dirty="0"/>
              <a:t>2025.8</a:t>
            </a:r>
          </a:p>
          <a:p>
            <a:pPr eaLnBrk="1" hangingPunct="1"/>
            <a:r>
              <a:rPr lang="en-US" altLang="zh-CN" dirty="0"/>
              <a:t>2K</a:t>
            </a:r>
            <a:r>
              <a:rPr lang="zh-CN" altLang="en-US" dirty="0"/>
              <a:t>氦制冷机</a:t>
            </a:r>
            <a:endParaRPr lang="en-US" altLang="zh-CN" dirty="0"/>
          </a:p>
          <a:p>
            <a:pPr eaLnBrk="1" hangingPunct="1"/>
            <a:r>
              <a:rPr lang="zh-CN" altLang="en-US" dirty="0"/>
              <a:t>最终设计评审</a:t>
            </a:r>
            <a:endParaRPr lang="en-US" altLang="zh-CN" dirty="0"/>
          </a:p>
        </p:txBody>
      </p:sp>
      <p:pic>
        <p:nvPicPr>
          <p:cNvPr id="15" name="图片 14">
            <a:extLst>
              <a:ext uri="{FF2B5EF4-FFF2-40B4-BE49-F238E27FC236}">
                <a16:creationId xmlns:a16="http://schemas.microsoft.com/office/drawing/2014/main" id="{2B9D93D5-4F94-4A69-A2D4-B580F499ADE9}"/>
              </a:ext>
            </a:extLst>
          </p:cNvPr>
          <p:cNvPicPr>
            <a:picLocks noChangeAspect="1"/>
          </p:cNvPicPr>
          <p:nvPr/>
        </p:nvPicPr>
        <p:blipFill rotWithShape="1">
          <a:blip r:embed="rId3">
            <a:extLst>
              <a:ext uri="{28A0092B-C50C-407E-A947-70E740481C1C}">
                <a14:useLocalDpi xmlns:a14="http://schemas.microsoft.com/office/drawing/2010/main" val="0"/>
              </a:ext>
            </a:extLst>
          </a:blip>
          <a:srcRect l="2415" r="7339"/>
          <a:stretch/>
        </p:blipFill>
        <p:spPr>
          <a:xfrm>
            <a:off x="6768623" y="1674049"/>
            <a:ext cx="2443843" cy="2940891"/>
          </a:xfrm>
          <a:prstGeom prst="rect">
            <a:avLst/>
          </a:prstGeom>
        </p:spPr>
      </p:pic>
      <p:pic>
        <p:nvPicPr>
          <p:cNvPr id="17" name="图片 16">
            <a:extLst>
              <a:ext uri="{FF2B5EF4-FFF2-40B4-BE49-F238E27FC236}">
                <a16:creationId xmlns:a16="http://schemas.microsoft.com/office/drawing/2014/main" id="{A184585A-4FED-4898-B60D-A271DDB6FADD}"/>
              </a:ext>
            </a:extLst>
          </p:cNvPr>
          <p:cNvPicPr>
            <a:picLocks noChangeAspect="1"/>
          </p:cNvPicPr>
          <p:nvPr/>
        </p:nvPicPr>
        <p:blipFill>
          <a:blip r:embed="rId4"/>
          <a:stretch>
            <a:fillRect/>
          </a:stretch>
        </p:blipFill>
        <p:spPr>
          <a:xfrm>
            <a:off x="9648123" y="1545751"/>
            <a:ext cx="2262652" cy="2940891"/>
          </a:xfrm>
          <a:prstGeom prst="rect">
            <a:avLst/>
          </a:prstGeom>
        </p:spPr>
      </p:pic>
      <p:sp>
        <p:nvSpPr>
          <p:cNvPr id="18" name="椭圆 17">
            <a:extLst>
              <a:ext uri="{FF2B5EF4-FFF2-40B4-BE49-F238E27FC236}">
                <a16:creationId xmlns:a16="http://schemas.microsoft.com/office/drawing/2014/main" id="{E2C1AF12-0676-4A78-AD79-28A6761D1202}"/>
              </a:ext>
            </a:extLst>
          </p:cNvPr>
          <p:cNvSpPr>
            <a:spLocks noChangeAspect="1"/>
          </p:cNvSpPr>
          <p:nvPr/>
        </p:nvSpPr>
        <p:spPr bwMode="auto">
          <a:xfrm>
            <a:off x="7630544" y="4733775"/>
            <a:ext cx="360000" cy="36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文本框 18">
            <a:extLst>
              <a:ext uri="{FF2B5EF4-FFF2-40B4-BE49-F238E27FC236}">
                <a16:creationId xmlns:a16="http://schemas.microsoft.com/office/drawing/2014/main" id="{7BB3D29E-14BA-44F4-B261-1F9D86DBA661}"/>
              </a:ext>
            </a:extLst>
          </p:cNvPr>
          <p:cNvSpPr txBox="1"/>
          <p:nvPr/>
        </p:nvSpPr>
        <p:spPr>
          <a:xfrm>
            <a:off x="7059187" y="5183951"/>
            <a:ext cx="2508422" cy="646331"/>
          </a:xfrm>
          <a:prstGeom prst="rect">
            <a:avLst/>
          </a:prstGeom>
          <a:noFill/>
        </p:spPr>
        <p:txBody>
          <a:bodyPr wrap="square">
            <a:spAutoFit/>
          </a:bodyPr>
          <a:lstStyle/>
          <a:p>
            <a:pPr eaLnBrk="1" hangingPunct="1"/>
            <a:r>
              <a:rPr lang="en-US" altLang="zh-CN" dirty="0"/>
              <a:t>2025.5-7</a:t>
            </a:r>
          </a:p>
          <a:p>
            <a:pPr eaLnBrk="1" hangingPunct="1"/>
            <a:r>
              <a:rPr lang="zh-CN" altLang="en-US" dirty="0"/>
              <a:t>跟富海新技术团队交流</a:t>
            </a:r>
            <a:endParaRPr lang="en-US" altLang="zh-CN" dirty="0"/>
          </a:p>
        </p:txBody>
      </p:sp>
      <p:grpSp>
        <p:nvGrpSpPr>
          <p:cNvPr id="22" name="组合 21">
            <a:extLst>
              <a:ext uri="{FF2B5EF4-FFF2-40B4-BE49-F238E27FC236}">
                <a16:creationId xmlns:a16="http://schemas.microsoft.com/office/drawing/2014/main" id="{01C18D60-A64B-406F-A3F8-21FF405A631D}"/>
              </a:ext>
            </a:extLst>
          </p:cNvPr>
          <p:cNvGrpSpPr/>
          <p:nvPr/>
        </p:nvGrpSpPr>
        <p:grpSpPr>
          <a:xfrm>
            <a:off x="198539" y="1545751"/>
            <a:ext cx="3142465" cy="2846635"/>
            <a:chOff x="198539" y="1545751"/>
            <a:chExt cx="3377419" cy="2846635"/>
          </a:xfrm>
        </p:grpSpPr>
        <p:pic>
          <p:nvPicPr>
            <p:cNvPr id="4" name="图片 3">
              <a:extLst>
                <a:ext uri="{FF2B5EF4-FFF2-40B4-BE49-F238E27FC236}">
                  <a16:creationId xmlns:a16="http://schemas.microsoft.com/office/drawing/2014/main" id="{8E0D5BF4-3305-45B8-9D11-78134B5B33F5}"/>
                </a:ext>
              </a:extLst>
            </p:cNvPr>
            <p:cNvPicPr>
              <a:picLocks/>
            </p:cNvPicPr>
            <p:nvPr/>
          </p:nvPicPr>
          <p:blipFill>
            <a:blip r:embed="rId5"/>
            <a:stretch>
              <a:fillRect/>
            </a:stretch>
          </p:blipFill>
          <p:spPr>
            <a:xfrm>
              <a:off x="198539" y="1553474"/>
              <a:ext cx="1755447" cy="2838912"/>
            </a:xfrm>
            <a:prstGeom prst="rect">
              <a:avLst/>
            </a:prstGeom>
          </p:spPr>
        </p:pic>
        <p:pic>
          <p:nvPicPr>
            <p:cNvPr id="21" name="图片 20">
              <a:extLst>
                <a:ext uri="{FF2B5EF4-FFF2-40B4-BE49-F238E27FC236}">
                  <a16:creationId xmlns:a16="http://schemas.microsoft.com/office/drawing/2014/main" id="{27608DDC-CD5C-4504-83A8-14AB04CC7D7F}"/>
                </a:ext>
              </a:extLst>
            </p:cNvPr>
            <p:cNvPicPr>
              <a:picLocks noChangeAspect="1"/>
            </p:cNvPicPr>
            <p:nvPr/>
          </p:nvPicPr>
          <p:blipFill>
            <a:blip r:embed="rId6"/>
            <a:stretch>
              <a:fillRect/>
            </a:stretch>
          </p:blipFill>
          <p:spPr>
            <a:xfrm>
              <a:off x="1953986" y="1545751"/>
              <a:ext cx="1621972" cy="2846635"/>
            </a:xfrm>
            <a:prstGeom prst="rect">
              <a:avLst/>
            </a:prstGeom>
          </p:spPr>
        </p:pic>
      </p:grpSp>
      <p:pic>
        <p:nvPicPr>
          <p:cNvPr id="26" name="图片 25">
            <a:extLst>
              <a:ext uri="{FF2B5EF4-FFF2-40B4-BE49-F238E27FC236}">
                <a16:creationId xmlns:a16="http://schemas.microsoft.com/office/drawing/2014/main" id="{26DC7116-3648-40DA-BD5B-99FAE59B5358}"/>
              </a:ext>
            </a:extLst>
          </p:cNvPr>
          <p:cNvPicPr>
            <a:picLocks noChangeAspect="1"/>
          </p:cNvPicPr>
          <p:nvPr/>
        </p:nvPicPr>
        <p:blipFill>
          <a:blip r:embed="rId7"/>
          <a:stretch>
            <a:fillRect/>
          </a:stretch>
        </p:blipFill>
        <p:spPr>
          <a:xfrm>
            <a:off x="3577239" y="1553474"/>
            <a:ext cx="2891686" cy="2846635"/>
          </a:xfrm>
          <a:prstGeom prst="rect">
            <a:avLst/>
          </a:prstGeom>
        </p:spPr>
      </p:pic>
    </p:spTree>
    <p:extLst>
      <p:ext uri="{BB962C8B-B14F-4D97-AF65-F5344CB8AC3E}">
        <p14:creationId xmlns:p14="http://schemas.microsoft.com/office/powerpoint/2010/main" val="1096962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A7FEE174-4C78-45D1-AB6B-1D636DAD8E10}"/>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矩形 2">
            <a:extLst>
              <a:ext uri="{FF2B5EF4-FFF2-40B4-BE49-F238E27FC236}">
                <a16:creationId xmlns:a16="http://schemas.microsoft.com/office/drawing/2014/main" id="{64B2E0AB-A018-48EE-81D8-65A1218A00E0}"/>
              </a:ext>
            </a:extLst>
          </p:cNvPr>
          <p:cNvSpPr/>
          <p:nvPr/>
        </p:nvSpPr>
        <p:spPr>
          <a:xfrm>
            <a:off x="2107517" y="125262"/>
            <a:ext cx="7478650"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加速器低温系统制冷机研制进展</a:t>
            </a:r>
          </a:p>
        </p:txBody>
      </p:sp>
      <p:grpSp>
        <p:nvGrpSpPr>
          <p:cNvPr id="32" name="组合 31">
            <a:extLst>
              <a:ext uri="{FF2B5EF4-FFF2-40B4-BE49-F238E27FC236}">
                <a16:creationId xmlns:a16="http://schemas.microsoft.com/office/drawing/2014/main" id="{A87F059E-5DDE-4C3B-A066-F2652AF199B2}"/>
              </a:ext>
            </a:extLst>
          </p:cNvPr>
          <p:cNvGrpSpPr>
            <a:grpSpLocks noChangeAspect="1"/>
          </p:cNvGrpSpPr>
          <p:nvPr/>
        </p:nvGrpSpPr>
        <p:grpSpPr>
          <a:xfrm>
            <a:off x="3700795" y="2645838"/>
            <a:ext cx="3843837" cy="4086900"/>
            <a:chOff x="4036075" y="2185904"/>
            <a:chExt cx="3481404" cy="3701549"/>
          </a:xfrm>
        </p:grpSpPr>
        <p:pic>
          <p:nvPicPr>
            <p:cNvPr id="5" name="图片 4">
              <a:extLst>
                <a:ext uri="{FF2B5EF4-FFF2-40B4-BE49-F238E27FC236}">
                  <a16:creationId xmlns:a16="http://schemas.microsoft.com/office/drawing/2014/main" id="{0032EEF4-5B4D-46D3-AE26-FFDCF9E8CA05}"/>
                </a:ext>
              </a:extLst>
            </p:cNvPr>
            <p:cNvPicPr>
              <a:picLocks noChangeAspect="1"/>
            </p:cNvPicPr>
            <p:nvPr/>
          </p:nvPicPr>
          <p:blipFill rotWithShape="1">
            <a:blip r:embed="rId3"/>
            <a:srcRect b="18591"/>
            <a:stretch/>
          </p:blipFill>
          <p:spPr>
            <a:xfrm>
              <a:off x="4036075" y="2185904"/>
              <a:ext cx="3481404" cy="3701549"/>
            </a:xfrm>
            <a:prstGeom prst="rect">
              <a:avLst/>
            </a:prstGeom>
          </p:spPr>
        </p:pic>
        <p:sp>
          <p:nvSpPr>
            <p:cNvPr id="6" name="椭圆 5">
              <a:extLst>
                <a:ext uri="{FF2B5EF4-FFF2-40B4-BE49-F238E27FC236}">
                  <a16:creationId xmlns:a16="http://schemas.microsoft.com/office/drawing/2014/main" id="{D30864B9-7C64-48B7-A856-E3D46E693AF0}"/>
                </a:ext>
              </a:extLst>
            </p:cNvPr>
            <p:cNvSpPr/>
            <p:nvPr/>
          </p:nvSpPr>
          <p:spPr>
            <a:xfrm>
              <a:off x="4202709" y="4003882"/>
              <a:ext cx="302997" cy="2813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4A0F6787-3B68-4CE2-91A4-C90B61DD7990}"/>
                </a:ext>
              </a:extLst>
            </p:cNvPr>
            <p:cNvSpPr/>
            <p:nvPr/>
          </p:nvSpPr>
          <p:spPr>
            <a:xfrm>
              <a:off x="6259658" y="4058890"/>
              <a:ext cx="302997" cy="2813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a16="http://schemas.microsoft.com/office/drawing/2014/main" id="{8018A29B-1E1D-44E7-A310-BAEB2970FFAE}"/>
                </a:ext>
              </a:extLst>
            </p:cNvPr>
            <p:cNvCxnSpPr/>
            <p:nvPr/>
          </p:nvCxnSpPr>
          <p:spPr>
            <a:xfrm>
              <a:off x="4354208" y="4340244"/>
              <a:ext cx="20019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4A6E1118-9ACD-43C7-BC20-64B104AD61B8}"/>
                </a:ext>
              </a:extLst>
            </p:cNvPr>
            <p:cNvCxnSpPr>
              <a:cxnSpLocks/>
            </p:cNvCxnSpPr>
            <p:nvPr/>
          </p:nvCxnSpPr>
          <p:spPr>
            <a:xfrm>
              <a:off x="4554402" y="4340244"/>
              <a:ext cx="0" cy="61050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C3B30FBB-E660-4104-9823-269B51EEB895}"/>
                </a:ext>
              </a:extLst>
            </p:cNvPr>
            <p:cNvCxnSpPr>
              <a:cxnSpLocks/>
            </p:cNvCxnSpPr>
            <p:nvPr/>
          </p:nvCxnSpPr>
          <p:spPr>
            <a:xfrm flipH="1">
              <a:off x="4554402" y="4953935"/>
              <a:ext cx="946864" cy="0"/>
            </a:xfrm>
            <a:prstGeom prst="line">
              <a:avLst/>
            </a:prstGeom>
            <a:ln w="19050">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E1A42F2A-2295-4FFB-B3F4-58212993BB48}"/>
                </a:ext>
              </a:extLst>
            </p:cNvPr>
            <p:cNvCxnSpPr>
              <a:cxnSpLocks/>
            </p:cNvCxnSpPr>
            <p:nvPr/>
          </p:nvCxnSpPr>
          <p:spPr>
            <a:xfrm flipH="1">
              <a:off x="5664487" y="5086914"/>
              <a:ext cx="51311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186C0EEE-A644-40F8-BC23-F39F08B97DD3}"/>
                </a:ext>
              </a:extLst>
            </p:cNvPr>
            <p:cNvCxnSpPr>
              <a:cxnSpLocks/>
            </p:cNvCxnSpPr>
            <p:nvPr/>
          </p:nvCxnSpPr>
          <p:spPr>
            <a:xfrm flipH="1">
              <a:off x="6156856" y="5139104"/>
              <a:ext cx="24889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5A3FD01D-3608-4C02-9310-527D38874A66}"/>
                </a:ext>
              </a:extLst>
            </p:cNvPr>
            <p:cNvCxnSpPr>
              <a:cxnSpLocks/>
            </p:cNvCxnSpPr>
            <p:nvPr/>
          </p:nvCxnSpPr>
          <p:spPr>
            <a:xfrm>
              <a:off x="6405746" y="4340244"/>
              <a:ext cx="0" cy="817910"/>
            </a:xfrm>
            <a:prstGeom prst="line">
              <a:avLst/>
            </a:prstGeom>
            <a:ln w="19050">
              <a:headEnd type="stealth" w="lg" len="lg"/>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59F2175D-88B7-4731-8E63-756D3C4EE28D}"/>
                </a:ext>
              </a:extLst>
            </p:cNvPr>
            <p:cNvCxnSpPr>
              <a:cxnSpLocks/>
            </p:cNvCxnSpPr>
            <p:nvPr/>
          </p:nvCxnSpPr>
          <p:spPr>
            <a:xfrm flipH="1">
              <a:off x="6170077" y="5093677"/>
              <a:ext cx="1" cy="45427"/>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2DB2ACD7-F271-4A6E-9172-DB00A989827F}"/>
              </a:ext>
            </a:extLst>
          </p:cNvPr>
          <p:cNvGrpSpPr>
            <a:grpSpLocks noChangeAspect="1"/>
          </p:cNvGrpSpPr>
          <p:nvPr/>
        </p:nvGrpSpPr>
        <p:grpSpPr>
          <a:xfrm>
            <a:off x="8016937" y="2645838"/>
            <a:ext cx="4109255" cy="4086900"/>
            <a:chOff x="8245615" y="2185904"/>
            <a:chExt cx="3721796" cy="3701549"/>
          </a:xfrm>
        </p:grpSpPr>
        <p:pic>
          <p:nvPicPr>
            <p:cNvPr id="16" name="图片 15">
              <a:extLst>
                <a:ext uri="{FF2B5EF4-FFF2-40B4-BE49-F238E27FC236}">
                  <a16:creationId xmlns:a16="http://schemas.microsoft.com/office/drawing/2014/main" id="{9197878E-C6C7-4A28-9F36-DE2FA027F191}"/>
                </a:ext>
              </a:extLst>
            </p:cNvPr>
            <p:cNvPicPr>
              <a:picLocks noChangeAspect="1"/>
            </p:cNvPicPr>
            <p:nvPr/>
          </p:nvPicPr>
          <p:blipFill rotWithShape="1">
            <a:blip r:embed="rId4"/>
            <a:srcRect b="18591"/>
            <a:stretch/>
          </p:blipFill>
          <p:spPr>
            <a:xfrm>
              <a:off x="8245615" y="2185904"/>
              <a:ext cx="3721796" cy="3701549"/>
            </a:xfrm>
            <a:prstGeom prst="rect">
              <a:avLst/>
            </a:prstGeom>
          </p:spPr>
        </p:pic>
        <p:sp>
          <p:nvSpPr>
            <p:cNvPr id="17" name="椭圆 16">
              <a:extLst>
                <a:ext uri="{FF2B5EF4-FFF2-40B4-BE49-F238E27FC236}">
                  <a16:creationId xmlns:a16="http://schemas.microsoft.com/office/drawing/2014/main" id="{8F1FE330-1C4D-408B-9CE8-D80228A81E5A}"/>
                </a:ext>
              </a:extLst>
            </p:cNvPr>
            <p:cNvSpPr/>
            <p:nvPr/>
          </p:nvSpPr>
          <p:spPr>
            <a:xfrm>
              <a:off x="10461492" y="4025110"/>
              <a:ext cx="299673" cy="2758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DD728280-FAE0-4940-8F7C-197CFDBC89CA}"/>
                </a:ext>
              </a:extLst>
            </p:cNvPr>
            <p:cNvSpPr/>
            <p:nvPr/>
          </p:nvSpPr>
          <p:spPr>
            <a:xfrm>
              <a:off x="10679906" y="3583726"/>
              <a:ext cx="299673" cy="2758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a:extLst>
                <a:ext uri="{FF2B5EF4-FFF2-40B4-BE49-F238E27FC236}">
                  <a16:creationId xmlns:a16="http://schemas.microsoft.com/office/drawing/2014/main" id="{851FBC03-1DEB-48DB-9ECF-1CA5AD9302BE}"/>
                </a:ext>
              </a:extLst>
            </p:cNvPr>
            <p:cNvCxnSpPr>
              <a:cxnSpLocks/>
            </p:cNvCxnSpPr>
            <p:nvPr/>
          </p:nvCxnSpPr>
          <p:spPr>
            <a:xfrm>
              <a:off x="9064688" y="4436556"/>
              <a:ext cx="0" cy="5986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DDD5117A-F901-4356-8DD7-DA6B96FC6E4B}"/>
                </a:ext>
              </a:extLst>
            </p:cNvPr>
            <p:cNvCxnSpPr>
              <a:cxnSpLocks/>
            </p:cNvCxnSpPr>
            <p:nvPr/>
          </p:nvCxnSpPr>
          <p:spPr>
            <a:xfrm>
              <a:off x="10837537" y="3721412"/>
              <a:ext cx="0" cy="14796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D069C67D-354C-43EF-BDE2-C077C46DC06A}"/>
                </a:ext>
              </a:extLst>
            </p:cNvPr>
            <p:cNvCxnSpPr>
              <a:cxnSpLocks/>
            </p:cNvCxnSpPr>
            <p:nvPr/>
          </p:nvCxnSpPr>
          <p:spPr>
            <a:xfrm>
              <a:off x="10605414" y="5201047"/>
              <a:ext cx="23212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8BEFB69-4525-4873-B99F-7E8254C4871F}"/>
                </a:ext>
              </a:extLst>
            </p:cNvPr>
            <p:cNvCxnSpPr>
              <a:cxnSpLocks/>
            </p:cNvCxnSpPr>
            <p:nvPr/>
          </p:nvCxnSpPr>
          <p:spPr>
            <a:xfrm>
              <a:off x="10113753" y="5154793"/>
              <a:ext cx="49166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DFC99840-4515-4F75-A9DF-FBD5D3C6E393}"/>
                </a:ext>
              </a:extLst>
            </p:cNvPr>
            <p:cNvCxnSpPr>
              <a:cxnSpLocks/>
            </p:cNvCxnSpPr>
            <p:nvPr/>
          </p:nvCxnSpPr>
          <p:spPr>
            <a:xfrm>
              <a:off x="9064688" y="5035172"/>
              <a:ext cx="909103" cy="0"/>
            </a:xfrm>
            <a:prstGeom prst="line">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BE3B4F25-C290-43F3-9029-B9E5CAE19E03}"/>
                </a:ext>
              </a:extLst>
            </p:cNvPr>
            <p:cNvCxnSpPr>
              <a:cxnSpLocks/>
            </p:cNvCxnSpPr>
            <p:nvPr/>
          </p:nvCxnSpPr>
          <p:spPr>
            <a:xfrm>
              <a:off x="8863718" y="4436556"/>
              <a:ext cx="20097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DB8A8E91-EDE0-4433-880A-F5FF13629AE4}"/>
                </a:ext>
              </a:extLst>
            </p:cNvPr>
            <p:cNvCxnSpPr>
              <a:cxnSpLocks/>
            </p:cNvCxnSpPr>
            <p:nvPr/>
          </p:nvCxnSpPr>
          <p:spPr>
            <a:xfrm>
              <a:off x="10636566" y="3721412"/>
              <a:ext cx="200971" cy="0"/>
            </a:xfrm>
            <a:prstGeom prst="line">
              <a:avLst/>
            </a:prstGeom>
            <a:ln w="19050">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AC707938-0E27-4650-A3C9-6E21CC5FB37B}"/>
                </a:ext>
              </a:extLst>
            </p:cNvPr>
            <p:cNvCxnSpPr>
              <a:cxnSpLocks/>
            </p:cNvCxnSpPr>
            <p:nvPr/>
          </p:nvCxnSpPr>
          <p:spPr>
            <a:xfrm>
              <a:off x="8863718" y="4133668"/>
              <a:ext cx="174169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38F76FDA-FB9A-4B2D-8319-BACDD00A2AB1}"/>
                </a:ext>
              </a:extLst>
            </p:cNvPr>
            <p:cNvCxnSpPr>
              <a:cxnSpLocks/>
            </p:cNvCxnSpPr>
            <p:nvPr/>
          </p:nvCxnSpPr>
          <p:spPr>
            <a:xfrm>
              <a:off x="8863718" y="4160013"/>
              <a:ext cx="0" cy="27654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椭圆 27">
              <a:extLst>
                <a:ext uri="{FF2B5EF4-FFF2-40B4-BE49-F238E27FC236}">
                  <a16:creationId xmlns:a16="http://schemas.microsoft.com/office/drawing/2014/main" id="{3A1DB1A4-E05B-4E52-8526-594EBED5FD04}"/>
                </a:ext>
              </a:extLst>
            </p:cNvPr>
            <p:cNvSpPr/>
            <p:nvPr/>
          </p:nvSpPr>
          <p:spPr>
            <a:xfrm>
              <a:off x="9637729" y="2852567"/>
              <a:ext cx="299673" cy="2758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箭头: 右 28">
            <a:extLst>
              <a:ext uri="{FF2B5EF4-FFF2-40B4-BE49-F238E27FC236}">
                <a16:creationId xmlns:a16="http://schemas.microsoft.com/office/drawing/2014/main" id="{0B99F89D-6F97-472C-8EE6-5B7C4902C714}"/>
              </a:ext>
            </a:extLst>
          </p:cNvPr>
          <p:cNvSpPr/>
          <p:nvPr/>
        </p:nvSpPr>
        <p:spPr>
          <a:xfrm>
            <a:off x="7544632" y="3787630"/>
            <a:ext cx="472305" cy="14122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内容占位符 4">
            <a:extLst>
              <a:ext uri="{FF2B5EF4-FFF2-40B4-BE49-F238E27FC236}">
                <a16:creationId xmlns:a16="http://schemas.microsoft.com/office/drawing/2014/main" id="{2A15C8FD-ABE7-4EBD-8597-E5C2DB3078B4}"/>
              </a:ext>
            </a:extLst>
          </p:cNvPr>
          <p:cNvSpPr txBox="1">
            <a:spLocks/>
          </p:cNvSpPr>
          <p:nvPr/>
        </p:nvSpPr>
        <p:spPr>
          <a:xfrm>
            <a:off x="472480" y="1031562"/>
            <a:ext cx="514228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制冷机可靠性提升设计</a:t>
            </a:r>
            <a:r>
              <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工艺改进</a:t>
            </a:r>
          </a:p>
          <a:p>
            <a:pPr>
              <a:defRPr/>
            </a:pPr>
            <a:r>
              <a:rPr lang="zh-CN" altLang="en-US" sz="2400" dirty="0">
                <a:solidFill>
                  <a:sysClr val="windowText" lastClr="000000"/>
                </a:solidFill>
              </a:rPr>
              <a:t>透平单独复温降温抽空置换工艺</a:t>
            </a: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34" name="内容占位符 4">
            <a:extLst>
              <a:ext uri="{FF2B5EF4-FFF2-40B4-BE49-F238E27FC236}">
                <a16:creationId xmlns:a16="http://schemas.microsoft.com/office/drawing/2014/main" id="{C3FB3E61-6192-407C-B15E-FBE55461691C}"/>
              </a:ext>
            </a:extLst>
          </p:cNvPr>
          <p:cNvSpPr txBox="1">
            <a:spLocks/>
          </p:cNvSpPr>
          <p:nvPr/>
        </p:nvSpPr>
        <p:spPr>
          <a:xfrm>
            <a:off x="33996" y="2691023"/>
            <a:ext cx="3553415" cy="4086900"/>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b="1" dirty="0">
                <a:solidFill>
                  <a:prstClr val="black"/>
                </a:solidFill>
              </a:rPr>
              <a:t>明确了</a:t>
            </a:r>
            <a:r>
              <a:rPr lang="zh-CN" altLang="en-US" sz="1600" dirty="0">
                <a:solidFill>
                  <a:prstClr val="black"/>
                </a:solidFill>
              </a:rPr>
              <a:t>复温吹扫管路中</a:t>
            </a:r>
            <a:r>
              <a:rPr lang="zh-CN" altLang="en-US" sz="1600" b="1" dirty="0">
                <a:solidFill>
                  <a:srgbClr val="FF0000"/>
                </a:solidFill>
              </a:rPr>
              <a:t>氦气来源</a:t>
            </a:r>
            <a:r>
              <a:rPr lang="zh-CN" altLang="en-US" sz="1600" dirty="0">
                <a:solidFill>
                  <a:prstClr val="black"/>
                </a:solidFill>
              </a:rPr>
              <a:t>与</a:t>
            </a:r>
            <a:r>
              <a:rPr lang="zh-CN" altLang="en-US" sz="1600" b="1" dirty="0">
                <a:solidFill>
                  <a:srgbClr val="FF0000"/>
                </a:solidFill>
              </a:rPr>
              <a:t>排放路径</a:t>
            </a:r>
            <a:r>
              <a:rPr lang="zh-CN" altLang="en-US" sz="1600" dirty="0">
                <a:solidFill>
                  <a:prstClr val="black"/>
                </a:solidFill>
              </a:rPr>
              <a:t>。</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b="1" dirty="0">
                <a:solidFill>
                  <a:prstClr val="black"/>
                </a:solidFill>
              </a:rPr>
              <a:t>确定了</a:t>
            </a:r>
            <a:r>
              <a:rPr lang="zh-CN" altLang="en-US" sz="1600" dirty="0">
                <a:solidFill>
                  <a:prstClr val="black"/>
                </a:solidFill>
              </a:rPr>
              <a:t>透平在复温过程中应维持</a:t>
            </a:r>
            <a:r>
              <a:rPr lang="zh-CN" altLang="en-US" sz="1600" b="1" dirty="0">
                <a:solidFill>
                  <a:srgbClr val="FF0000"/>
                </a:solidFill>
              </a:rPr>
              <a:t>悬浮状态</a:t>
            </a:r>
            <a:r>
              <a:rPr lang="zh-CN" altLang="en-US" sz="1600" dirty="0">
                <a:solidFill>
                  <a:prstClr val="black"/>
                </a:solidFill>
              </a:rPr>
              <a:t>。</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dirty="0">
                <a:solidFill>
                  <a:prstClr val="black"/>
                </a:solidFill>
              </a:rPr>
              <a:t>针对原透平轴承气、密封气与制动气仅能通过锁定的减压阀进行切断、操作不便的问题，我们通过合并精简管路并增设</a:t>
            </a:r>
            <a:r>
              <a:rPr lang="zh-CN" altLang="en-US" sz="1600" b="1" dirty="0">
                <a:solidFill>
                  <a:srgbClr val="FF0000"/>
                </a:solidFill>
              </a:rPr>
              <a:t>总开关阀</a:t>
            </a:r>
            <a:r>
              <a:rPr lang="zh-CN" altLang="en-US" sz="1600" dirty="0">
                <a:solidFill>
                  <a:prstClr val="black"/>
                </a:solidFill>
              </a:rPr>
              <a:t>，实现了对三路气体的统一便捷控制。</a:t>
            </a:r>
            <a:endParaRPr lang="en-US" altLang="zh-CN" sz="1600" dirty="0">
              <a:solidFill>
                <a:prstClr val="black"/>
              </a:solidFill>
            </a:endParaRP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dirty="0">
                <a:solidFill>
                  <a:prstClr val="black"/>
                </a:solidFill>
              </a:rPr>
              <a:t>进一步</a:t>
            </a:r>
            <a:r>
              <a:rPr lang="zh-CN" altLang="en-US" sz="1600" b="1" dirty="0">
                <a:solidFill>
                  <a:prstClr val="black"/>
                </a:solidFill>
              </a:rPr>
              <a:t>细化</a:t>
            </a:r>
            <a:r>
              <a:rPr lang="zh-CN" altLang="en-US" sz="1600" dirty="0">
                <a:solidFill>
                  <a:prstClr val="black"/>
                </a:solidFill>
              </a:rPr>
              <a:t>透平单独复温、降温及抽空置换的</a:t>
            </a:r>
            <a:r>
              <a:rPr lang="zh-CN" altLang="en-US" sz="1600" b="1" dirty="0">
                <a:solidFill>
                  <a:srgbClr val="FF0000"/>
                </a:solidFill>
              </a:rPr>
              <a:t>操作流程</a:t>
            </a:r>
            <a:r>
              <a:rPr lang="zh-CN" altLang="en-US" sz="1600" dirty="0">
                <a:solidFill>
                  <a:prstClr val="black"/>
                </a:solidFill>
              </a:rPr>
              <a:t>，提升操作</a:t>
            </a:r>
            <a:r>
              <a:rPr lang="zh-CN" altLang="en-US" sz="1600" b="1" dirty="0">
                <a:solidFill>
                  <a:prstClr val="black"/>
                </a:solidFill>
              </a:rPr>
              <a:t>规范性</a:t>
            </a:r>
            <a:r>
              <a:rPr lang="zh-CN" altLang="en-US" sz="1600" dirty="0">
                <a:solidFill>
                  <a:prstClr val="black"/>
                </a:solidFill>
              </a:rPr>
              <a:t>与</a:t>
            </a:r>
            <a:r>
              <a:rPr lang="zh-CN" altLang="en-US" sz="1600" b="1" dirty="0">
                <a:solidFill>
                  <a:prstClr val="black"/>
                </a:solidFill>
              </a:rPr>
              <a:t>安全性</a:t>
            </a:r>
            <a:r>
              <a:rPr lang="zh-CN" altLang="en-US" sz="1600" dirty="0">
                <a:solidFill>
                  <a:prstClr val="black"/>
                </a:solidFill>
              </a:rPr>
              <a:t>。</a:t>
            </a:r>
            <a:endParaRPr kumimoji="0" lang="en-US" altLang="zh-CN" sz="160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p:txBody>
      </p:sp>
      <p:sp>
        <p:nvSpPr>
          <p:cNvPr id="36" name="文本框 35">
            <a:extLst>
              <a:ext uri="{FF2B5EF4-FFF2-40B4-BE49-F238E27FC236}">
                <a16:creationId xmlns:a16="http://schemas.microsoft.com/office/drawing/2014/main" id="{7E085876-804B-4CED-897A-77381429C97B}"/>
              </a:ext>
            </a:extLst>
          </p:cNvPr>
          <p:cNvSpPr txBox="1"/>
          <p:nvPr/>
        </p:nvSpPr>
        <p:spPr>
          <a:xfrm>
            <a:off x="3916081" y="2172362"/>
            <a:ext cx="1570326" cy="369332"/>
          </a:xfrm>
          <a:prstGeom prst="rect">
            <a:avLst/>
          </a:prstGeom>
          <a:noFill/>
        </p:spPr>
        <p:txBody>
          <a:bodyPr wrap="square">
            <a:spAutoFit/>
          </a:bodyPr>
          <a:lstStyle/>
          <a:p>
            <a:pPr algn="ctr"/>
            <a:r>
              <a:rPr lang="zh-CN" altLang="en-US" sz="1800" b="1" dirty="0"/>
              <a:t>氦气来源</a:t>
            </a:r>
            <a:endParaRPr lang="zh-CN" altLang="en-US" dirty="0"/>
          </a:p>
        </p:txBody>
      </p:sp>
      <p:sp>
        <p:nvSpPr>
          <p:cNvPr id="37" name="文本框 36">
            <a:extLst>
              <a:ext uri="{FF2B5EF4-FFF2-40B4-BE49-F238E27FC236}">
                <a16:creationId xmlns:a16="http://schemas.microsoft.com/office/drawing/2014/main" id="{88CE125E-71AC-4D53-BDA2-C5CE986ECD5F}"/>
              </a:ext>
            </a:extLst>
          </p:cNvPr>
          <p:cNvSpPr txBox="1"/>
          <p:nvPr/>
        </p:nvSpPr>
        <p:spPr>
          <a:xfrm>
            <a:off x="5614760" y="2169668"/>
            <a:ext cx="1570326" cy="369332"/>
          </a:xfrm>
          <a:prstGeom prst="rect">
            <a:avLst/>
          </a:prstGeom>
          <a:noFill/>
        </p:spPr>
        <p:txBody>
          <a:bodyPr wrap="square">
            <a:spAutoFit/>
          </a:bodyPr>
          <a:lstStyle/>
          <a:p>
            <a:pPr algn="ctr"/>
            <a:r>
              <a:rPr lang="zh-CN" altLang="en-US" b="1" dirty="0"/>
              <a:t>排放路径</a:t>
            </a:r>
            <a:endParaRPr lang="zh-CN" altLang="en-US" dirty="0"/>
          </a:p>
        </p:txBody>
      </p:sp>
      <p:cxnSp>
        <p:nvCxnSpPr>
          <p:cNvPr id="39" name="直接箭头连接符 38">
            <a:extLst>
              <a:ext uri="{FF2B5EF4-FFF2-40B4-BE49-F238E27FC236}">
                <a16:creationId xmlns:a16="http://schemas.microsoft.com/office/drawing/2014/main" id="{A3BA87A5-E9E2-46ED-8362-1AAF8500E341}"/>
              </a:ext>
            </a:extLst>
          </p:cNvPr>
          <p:cNvCxnSpPr>
            <a:stCxn id="36" idx="2"/>
            <a:endCxn id="6" idx="0"/>
          </p:cNvCxnSpPr>
          <p:nvPr/>
        </p:nvCxnSpPr>
        <p:spPr>
          <a:xfrm flipH="1">
            <a:off x="4052048" y="2541694"/>
            <a:ext cx="649196" cy="21113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B78FDC9D-FD46-482E-981B-10EC1B08A7B3}"/>
              </a:ext>
            </a:extLst>
          </p:cNvPr>
          <p:cNvCxnSpPr>
            <a:cxnSpLocks/>
            <a:stCxn id="36" idx="2"/>
            <a:endCxn id="17" idx="1"/>
          </p:cNvCxnSpPr>
          <p:nvPr/>
        </p:nvCxnSpPr>
        <p:spPr>
          <a:xfrm>
            <a:off x="4701244" y="2541694"/>
            <a:ext cx="5810710" cy="21794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B6E5D881-8C82-4A0D-B6D4-1836C3125225}"/>
              </a:ext>
            </a:extLst>
          </p:cNvPr>
          <p:cNvCxnSpPr>
            <a:cxnSpLocks/>
            <a:stCxn id="37" idx="2"/>
            <a:endCxn id="7" idx="0"/>
          </p:cNvCxnSpPr>
          <p:nvPr/>
        </p:nvCxnSpPr>
        <p:spPr>
          <a:xfrm flipH="1">
            <a:off x="6323136" y="2539000"/>
            <a:ext cx="76787" cy="21748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3E09FD93-6DC1-4C9D-B18D-E929AE971C6D}"/>
              </a:ext>
            </a:extLst>
          </p:cNvPr>
          <p:cNvCxnSpPr>
            <a:cxnSpLocks/>
            <a:stCxn id="37" idx="2"/>
            <a:endCxn id="18" idx="1"/>
          </p:cNvCxnSpPr>
          <p:nvPr/>
        </p:nvCxnSpPr>
        <p:spPr>
          <a:xfrm>
            <a:off x="6399923" y="2539000"/>
            <a:ext cx="4353183" cy="16947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E3DCF1A0-1B9F-4464-8F0B-7BCEAD3E5E4D}"/>
              </a:ext>
            </a:extLst>
          </p:cNvPr>
          <p:cNvSpPr txBox="1"/>
          <p:nvPr/>
        </p:nvSpPr>
        <p:spPr>
          <a:xfrm>
            <a:off x="7772064" y="2168321"/>
            <a:ext cx="1149216" cy="369332"/>
          </a:xfrm>
          <a:prstGeom prst="rect">
            <a:avLst/>
          </a:prstGeom>
          <a:noFill/>
        </p:spPr>
        <p:txBody>
          <a:bodyPr wrap="square">
            <a:spAutoFit/>
          </a:bodyPr>
          <a:lstStyle/>
          <a:p>
            <a:r>
              <a:rPr lang="zh-CN" altLang="en-US" sz="1800" b="1" dirty="0"/>
              <a:t>总开关阀</a:t>
            </a:r>
            <a:endParaRPr lang="zh-CN" altLang="en-US" dirty="0"/>
          </a:p>
        </p:txBody>
      </p:sp>
      <p:cxnSp>
        <p:nvCxnSpPr>
          <p:cNvPr id="52" name="直接箭头连接符 51">
            <a:extLst>
              <a:ext uri="{FF2B5EF4-FFF2-40B4-BE49-F238E27FC236}">
                <a16:creationId xmlns:a16="http://schemas.microsoft.com/office/drawing/2014/main" id="{1FA56815-0B36-40DD-888D-3C02696F79A0}"/>
              </a:ext>
            </a:extLst>
          </p:cNvPr>
          <p:cNvCxnSpPr>
            <a:cxnSpLocks/>
            <a:stCxn id="51" idx="2"/>
            <a:endCxn id="28" idx="1"/>
          </p:cNvCxnSpPr>
          <p:nvPr/>
        </p:nvCxnSpPr>
        <p:spPr>
          <a:xfrm>
            <a:off x="8346672" y="2537653"/>
            <a:ext cx="1255761" cy="8888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667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2F657D10-9F4B-4D48-9209-025B24DDA1D6}"/>
              </a:ext>
            </a:extLst>
          </p:cNvPr>
          <p:cNvSpPr>
            <a:spLocks noGrp="1"/>
          </p:cNvSpPr>
          <p:nvPr>
            <p:ph type="ftr" sz="quarter" idx="3"/>
          </p:nvPr>
        </p:nvSpPr>
        <p:spPr/>
        <p:txBody>
          <a:bodyPr/>
          <a:lstStyle/>
          <a:p>
            <a:pPr>
              <a:defRPr/>
            </a:pPr>
            <a:r>
              <a:rPr lang="zh-CN" altLang="en-US"/>
              <a:t>加速器中心低温组</a:t>
            </a:r>
            <a:endParaRPr lang="en-US" altLang="zh-CN"/>
          </a:p>
        </p:txBody>
      </p:sp>
      <p:sp>
        <p:nvSpPr>
          <p:cNvPr id="3" name="矩形 2">
            <a:extLst>
              <a:ext uri="{FF2B5EF4-FFF2-40B4-BE49-F238E27FC236}">
                <a16:creationId xmlns:a16="http://schemas.microsoft.com/office/drawing/2014/main" id="{FF1C4B99-67E4-4D5F-8DCF-1F9AF36DE115}"/>
              </a:ext>
            </a:extLst>
          </p:cNvPr>
          <p:cNvSpPr/>
          <p:nvPr/>
        </p:nvSpPr>
        <p:spPr>
          <a:xfrm>
            <a:off x="2107517" y="125262"/>
            <a:ext cx="7478650"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加速器低温系统制冷机研制进展</a:t>
            </a:r>
          </a:p>
        </p:txBody>
      </p:sp>
      <p:grpSp>
        <p:nvGrpSpPr>
          <p:cNvPr id="41" name="组合 40">
            <a:extLst>
              <a:ext uri="{FF2B5EF4-FFF2-40B4-BE49-F238E27FC236}">
                <a16:creationId xmlns:a16="http://schemas.microsoft.com/office/drawing/2014/main" id="{7CEBB38A-CC4A-463B-A2CC-6F68F035BC64}"/>
              </a:ext>
            </a:extLst>
          </p:cNvPr>
          <p:cNvGrpSpPr/>
          <p:nvPr/>
        </p:nvGrpSpPr>
        <p:grpSpPr>
          <a:xfrm>
            <a:off x="7319921" y="3388933"/>
            <a:ext cx="4578067" cy="3392807"/>
            <a:chOff x="5493834" y="1997527"/>
            <a:chExt cx="6480000" cy="4649598"/>
          </a:xfrm>
        </p:grpSpPr>
        <p:pic>
          <p:nvPicPr>
            <p:cNvPr id="18" name="图片 17">
              <a:extLst>
                <a:ext uri="{FF2B5EF4-FFF2-40B4-BE49-F238E27FC236}">
                  <a16:creationId xmlns:a16="http://schemas.microsoft.com/office/drawing/2014/main" id="{0F2228AD-557C-4A4A-8DC8-80361AB57A4D}"/>
                </a:ext>
              </a:extLst>
            </p:cNvPr>
            <p:cNvPicPr>
              <a:picLocks noChangeAspect="1"/>
            </p:cNvPicPr>
            <p:nvPr/>
          </p:nvPicPr>
          <p:blipFill>
            <a:blip r:embed="rId2"/>
            <a:stretch>
              <a:fillRect/>
            </a:stretch>
          </p:blipFill>
          <p:spPr>
            <a:xfrm>
              <a:off x="5493834" y="1997527"/>
              <a:ext cx="6480000" cy="4649598"/>
            </a:xfrm>
            <a:prstGeom prst="rect">
              <a:avLst/>
            </a:prstGeom>
          </p:spPr>
        </p:pic>
        <p:cxnSp>
          <p:nvCxnSpPr>
            <p:cNvPr id="19" name="直接连接符 18">
              <a:extLst>
                <a:ext uri="{FF2B5EF4-FFF2-40B4-BE49-F238E27FC236}">
                  <a16:creationId xmlns:a16="http://schemas.microsoft.com/office/drawing/2014/main" id="{E33DD335-6BD7-4B1F-9A1C-B92473222156}"/>
                </a:ext>
              </a:extLst>
            </p:cNvPr>
            <p:cNvCxnSpPr>
              <a:cxnSpLocks/>
            </p:cNvCxnSpPr>
            <p:nvPr/>
          </p:nvCxnSpPr>
          <p:spPr>
            <a:xfrm>
              <a:off x="5671457" y="2230504"/>
              <a:ext cx="3461657" cy="0"/>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847A0376-180A-4CCC-BE65-526C44353BB2}"/>
                </a:ext>
              </a:extLst>
            </p:cNvPr>
            <p:cNvCxnSpPr>
              <a:cxnSpLocks/>
            </p:cNvCxnSpPr>
            <p:nvPr/>
          </p:nvCxnSpPr>
          <p:spPr>
            <a:xfrm>
              <a:off x="9150738" y="2230504"/>
              <a:ext cx="0" cy="1149510"/>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469ED758-99A2-4EF1-92D5-8AFB0E1612C7}"/>
                </a:ext>
              </a:extLst>
            </p:cNvPr>
            <p:cNvCxnSpPr>
              <a:cxnSpLocks/>
            </p:cNvCxnSpPr>
            <p:nvPr/>
          </p:nvCxnSpPr>
          <p:spPr>
            <a:xfrm>
              <a:off x="9150738" y="3380014"/>
              <a:ext cx="1577133" cy="0"/>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B0118422-06BC-46CF-A20A-866B847D767B}"/>
                </a:ext>
              </a:extLst>
            </p:cNvPr>
            <p:cNvCxnSpPr>
              <a:cxnSpLocks/>
            </p:cNvCxnSpPr>
            <p:nvPr/>
          </p:nvCxnSpPr>
          <p:spPr>
            <a:xfrm>
              <a:off x="10727871" y="3380014"/>
              <a:ext cx="0" cy="1709057"/>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CAD0F074-EC4C-4E48-82E0-882596B6D3CE}"/>
                </a:ext>
              </a:extLst>
            </p:cNvPr>
            <p:cNvCxnSpPr>
              <a:cxnSpLocks/>
            </p:cNvCxnSpPr>
            <p:nvPr/>
          </p:nvCxnSpPr>
          <p:spPr>
            <a:xfrm flipH="1">
              <a:off x="9470571" y="5089071"/>
              <a:ext cx="1257300" cy="0"/>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315E1B6A-B67E-4C88-8BB9-5258D567C252}"/>
                </a:ext>
              </a:extLst>
            </p:cNvPr>
            <p:cNvCxnSpPr>
              <a:cxnSpLocks/>
            </p:cNvCxnSpPr>
            <p:nvPr/>
          </p:nvCxnSpPr>
          <p:spPr>
            <a:xfrm>
              <a:off x="9470571" y="5089071"/>
              <a:ext cx="0" cy="1475015"/>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06AEA0A-DCDE-49F9-AB6E-3F4C822E91B8}"/>
                </a:ext>
              </a:extLst>
            </p:cNvPr>
            <p:cNvCxnSpPr>
              <a:cxnSpLocks/>
            </p:cNvCxnSpPr>
            <p:nvPr/>
          </p:nvCxnSpPr>
          <p:spPr>
            <a:xfrm flipH="1">
              <a:off x="7685314" y="6564086"/>
              <a:ext cx="1785257" cy="0"/>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sp>
          <p:nvSpPr>
            <p:cNvPr id="26" name="椭圆 25">
              <a:extLst>
                <a:ext uri="{FF2B5EF4-FFF2-40B4-BE49-F238E27FC236}">
                  <a16:creationId xmlns:a16="http://schemas.microsoft.com/office/drawing/2014/main" id="{96E8D991-08C8-470D-827E-C1750A439792}"/>
                </a:ext>
              </a:extLst>
            </p:cNvPr>
            <p:cNvSpPr/>
            <p:nvPr/>
          </p:nvSpPr>
          <p:spPr>
            <a:xfrm>
              <a:off x="9570527" y="3207901"/>
              <a:ext cx="419861" cy="34422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79E1DA52-5012-4D5C-A6A0-C6C2079DBA91}"/>
                </a:ext>
              </a:extLst>
            </p:cNvPr>
            <p:cNvSpPr/>
            <p:nvPr/>
          </p:nvSpPr>
          <p:spPr>
            <a:xfrm>
              <a:off x="10996160" y="3239337"/>
              <a:ext cx="302997" cy="2813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a:extLst>
                <a:ext uri="{FF2B5EF4-FFF2-40B4-BE49-F238E27FC236}">
                  <a16:creationId xmlns:a16="http://schemas.microsoft.com/office/drawing/2014/main" id="{3F57601C-85CF-4BFF-B1E3-B5BFF2998542}"/>
                </a:ext>
              </a:extLst>
            </p:cNvPr>
            <p:cNvCxnSpPr>
              <a:cxnSpLocks/>
            </p:cNvCxnSpPr>
            <p:nvPr/>
          </p:nvCxnSpPr>
          <p:spPr>
            <a:xfrm>
              <a:off x="5493834" y="4316883"/>
              <a:ext cx="3214850" cy="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A81E98DC-D616-4292-929C-A1C7C4AB6461}"/>
                </a:ext>
              </a:extLst>
            </p:cNvPr>
            <p:cNvCxnSpPr>
              <a:cxnSpLocks/>
            </p:cNvCxnSpPr>
            <p:nvPr/>
          </p:nvCxnSpPr>
          <p:spPr>
            <a:xfrm flipV="1">
              <a:off x="8708684" y="3380015"/>
              <a:ext cx="0" cy="936868"/>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E5921B63-3677-437C-BBE5-D75590EF4F89}"/>
                </a:ext>
              </a:extLst>
            </p:cNvPr>
            <p:cNvCxnSpPr>
              <a:cxnSpLocks/>
            </p:cNvCxnSpPr>
            <p:nvPr/>
          </p:nvCxnSpPr>
          <p:spPr>
            <a:xfrm>
              <a:off x="8730568" y="3380014"/>
              <a:ext cx="420170" cy="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111DCA0-68D3-4DB0-84BB-5B93ED450C6F}"/>
                </a:ext>
              </a:extLst>
            </p:cNvPr>
            <p:cNvCxnSpPr>
              <a:cxnSpLocks/>
            </p:cNvCxnSpPr>
            <p:nvPr/>
          </p:nvCxnSpPr>
          <p:spPr>
            <a:xfrm>
              <a:off x="9150738" y="3385457"/>
              <a:ext cx="1491117" cy="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4D031086-6A00-4572-96CD-7DBA32BD5191}"/>
                </a:ext>
              </a:extLst>
            </p:cNvPr>
            <p:cNvCxnSpPr>
              <a:cxnSpLocks/>
            </p:cNvCxnSpPr>
            <p:nvPr/>
          </p:nvCxnSpPr>
          <p:spPr>
            <a:xfrm flipH="1">
              <a:off x="10692492" y="3419144"/>
              <a:ext cx="6514" cy="1669927"/>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15057107-1209-4327-BB1C-087F72A5DB0A}"/>
                </a:ext>
              </a:extLst>
            </p:cNvPr>
            <p:cNvCxnSpPr>
              <a:cxnSpLocks/>
            </p:cNvCxnSpPr>
            <p:nvPr/>
          </p:nvCxnSpPr>
          <p:spPr>
            <a:xfrm flipH="1" flipV="1">
              <a:off x="9462940" y="5050972"/>
              <a:ext cx="1186544" cy="9858"/>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68AFA767-FC26-4D9D-BD58-DBB56A447E3F}"/>
                </a:ext>
              </a:extLst>
            </p:cNvPr>
            <p:cNvCxnSpPr>
              <a:cxnSpLocks/>
            </p:cNvCxnSpPr>
            <p:nvPr/>
          </p:nvCxnSpPr>
          <p:spPr>
            <a:xfrm>
              <a:off x="9441706" y="5089071"/>
              <a:ext cx="0" cy="1475015"/>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B9BFB4DD-9A1D-47B5-8F4F-C5AC2A316D40}"/>
                </a:ext>
              </a:extLst>
            </p:cNvPr>
            <p:cNvCxnSpPr>
              <a:cxnSpLocks/>
            </p:cNvCxnSpPr>
            <p:nvPr/>
          </p:nvCxnSpPr>
          <p:spPr>
            <a:xfrm flipH="1">
              <a:off x="7723414" y="6534432"/>
              <a:ext cx="1732725" cy="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46" name="箭头: 右 45">
            <a:extLst>
              <a:ext uri="{FF2B5EF4-FFF2-40B4-BE49-F238E27FC236}">
                <a16:creationId xmlns:a16="http://schemas.microsoft.com/office/drawing/2014/main" id="{2AB15BF4-E053-4654-BDD0-E55397C752CA}"/>
              </a:ext>
            </a:extLst>
          </p:cNvPr>
          <p:cNvSpPr/>
          <p:nvPr/>
        </p:nvSpPr>
        <p:spPr>
          <a:xfrm>
            <a:off x="6052708" y="4048876"/>
            <a:ext cx="559383" cy="14122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3" name="组合 62">
            <a:extLst>
              <a:ext uri="{FF2B5EF4-FFF2-40B4-BE49-F238E27FC236}">
                <a16:creationId xmlns:a16="http://schemas.microsoft.com/office/drawing/2014/main" id="{23D37CE6-1D47-4349-9677-5C82C20DB369}"/>
              </a:ext>
            </a:extLst>
          </p:cNvPr>
          <p:cNvGrpSpPr>
            <a:grpSpLocks noChangeAspect="1"/>
          </p:cNvGrpSpPr>
          <p:nvPr/>
        </p:nvGrpSpPr>
        <p:grpSpPr>
          <a:xfrm>
            <a:off x="472480" y="3429000"/>
            <a:ext cx="4859272" cy="3352741"/>
            <a:chOff x="242117" y="2194367"/>
            <a:chExt cx="6501602" cy="4485895"/>
          </a:xfrm>
        </p:grpSpPr>
        <p:grpSp>
          <p:nvGrpSpPr>
            <p:cNvPr id="47" name="组合 46">
              <a:extLst>
                <a:ext uri="{FF2B5EF4-FFF2-40B4-BE49-F238E27FC236}">
                  <a16:creationId xmlns:a16="http://schemas.microsoft.com/office/drawing/2014/main" id="{8A3CA779-ED29-4FC2-8FA1-5936489D8406}"/>
                </a:ext>
              </a:extLst>
            </p:cNvPr>
            <p:cNvGrpSpPr/>
            <p:nvPr/>
          </p:nvGrpSpPr>
          <p:grpSpPr>
            <a:xfrm>
              <a:off x="242117" y="2194367"/>
              <a:ext cx="6501602" cy="4485895"/>
              <a:chOff x="5382986" y="2198009"/>
              <a:chExt cx="6501602" cy="4485895"/>
            </a:xfrm>
          </p:grpSpPr>
          <p:pic>
            <p:nvPicPr>
              <p:cNvPr id="48" name="图片 47">
                <a:extLst>
                  <a:ext uri="{FF2B5EF4-FFF2-40B4-BE49-F238E27FC236}">
                    <a16:creationId xmlns:a16="http://schemas.microsoft.com/office/drawing/2014/main" id="{231E281E-2DEE-430C-9BC7-923906BADCDD}"/>
                  </a:ext>
                </a:extLst>
              </p:cNvPr>
              <p:cNvPicPr>
                <a:picLocks noChangeAspect="1"/>
              </p:cNvPicPr>
              <p:nvPr/>
            </p:nvPicPr>
            <p:blipFill>
              <a:blip r:embed="rId3"/>
              <a:stretch>
                <a:fillRect/>
              </a:stretch>
            </p:blipFill>
            <p:spPr>
              <a:xfrm>
                <a:off x="5382986" y="2198009"/>
                <a:ext cx="6501602" cy="4485895"/>
              </a:xfrm>
              <a:prstGeom prst="rect">
                <a:avLst/>
              </a:prstGeom>
            </p:spPr>
          </p:pic>
          <p:cxnSp>
            <p:nvCxnSpPr>
              <p:cNvPr id="49" name="直接连接符 48">
                <a:extLst>
                  <a:ext uri="{FF2B5EF4-FFF2-40B4-BE49-F238E27FC236}">
                    <a16:creationId xmlns:a16="http://schemas.microsoft.com/office/drawing/2014/main" id="{C8B0A8DC-1CB8-403E-922F-6B4A4EE72225}"/>
                  </a:ext>
                </a:extLst>
              </p:cNvPr>
              <p:cNvCxnSpPr>
                <a:cxnSpLocks/>
              </p:cNvCxnSpPr>
              <p:nvPr/>
            </p:nvCxnSpPr>
            <p:spPr>
              <a:xfrm>
                <a:off x="5595257" y="2389051"/>
                <a:ext cx="4944076" cy="0"/>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6DED418E-40E5-41D5-9070-4F62F965C844}"/>
                  </a:ext>
                </a:extLst>
              </p:cNvPr>
              <p:cNvCxnSpPr>
                <a:cxnSpLocks/>
              </p:cNvCxnSpPr>
              <p:nvPr/>
            </p:nvCxnSpPr>
            <p:spPr>
              <a:xfrm flipH="1">
                <a:off x="9337334" y="3483429"/>
                <a:ext cx="1201999" cy="0"/>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205940A4-F2E9-4ED6-9E09-C38C58A04318}"/>
                  </a:ext>
                </a:extLst>
              </p:cNvPr>
              <p:cNvCxnSpPr>
                <a:cxnSpLocks/>
              </p:cNvCxnSpPr>
              <p:nvPr/>
            </p:nvCxnSpPr>
            <p:spPr>
              <a:xfrm>
                <a:off x="9337334" y="3483429"/>
                <a:ext cx="0" cy="3173261"/>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573F4CEE-BDEC-4DED-8974-6C603C41C8D3}"/>
                  </a:ext>
                </a:extLst>
              </p:cNvPr>
              <p:cNvCxnSpPr>
                <a:cxnSpLocks/>
              </p:cNvCxnSpPr>
              <p:nvPr/>
            </p:nvCxnSpPr>
            <p:spPr>
              <a:xfrm flipH="1">
                <a:off x="7609114" y="6656690"/>
                <a:ext cx="1752602" cy="0"/>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F0F93781-E07F-46AA-9225-CDA1AA6BC8D8}"/>
                  </a:ext>
                </a:extLst>
              </p:cNvPr>
              <p:cNvCxnSpPr>
                <a:cxnSpLocks/>
              </p:cNvCxnSpPr>
              <p:nvPr/>
            </p:nvCxnSpPr>
            <p:spPr>
              <a:xfrm>
                <a:off x="10539333" y="2389051"/>
                <a:ext cx="0" cy="1119778"/>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grpSp>
        <p:sp>
          <p:nvSpPr>
            <p:cNvPr id="54" name="椭圆 53">
              <a:extLst>
                <a:ext uri="{FF2B5EF4-FFF2-40B4-BE49-F238E27FC236}">
                  <a16:creationId xmlns:a16="http://schemas.microsoft.com/office/drawing/2014/main" id="{0D775555-C03E-41A5-A432-BB9E05A0B899}"/>
                </a:ext>
              </a:extLst>
            </p:cNvPr>
            <p:cNvSpPr/>
            <p:nvPr/>
          </p:nvSpPr>
          <p:spPr>
            <a:xfrm>
              <a:off x="4307163" y="3326713"/>
              <a:ext cx="419861" cy="34422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5" name="直接连接符 54">
              <a:extLst>
                <a:ext uri="{FF2B5EF4-FFF2-40B4-BE49-F238E27FC236}">
                  <a16:creationId xmlns:a16="http://schemas.microsoft.com/office/drawing/2014/main" id="{DFE5943C-1125-44E7-A2BE-AD9216295BAA}"/>
                </a:ext>
              </a:extLst>
            </p:cNvPr>
            <p:cNvCxnSpPr>
              <a:cxnSpLocks/>
            </p:cNvCxnSpPr>
            <p:nvPr/>
          </p:nvCxnSpPr>
          <p:spPr>
            <a:xfrm>
              <a:off x="242117" y="4437314"/>
              <a:ext cx="3494314" cy="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E4009448-0022-4CEF-AA22-D54669C9A16D}"/>
                </a:ext>
              </a:extLst>
            </p:cNvPr>
            <p:cNvCxnSpPr>
              <a:cxnSpLocks/>
            </p:cNvCxnSpPr>
            <p:nvPr/>
          </p:nvCxnSpPr>
          <p:spPr>
            <a:xfrm flipV="1">
              <a:off x="3736431" y="3485178"/>
              <a:ext cx="0" cy="952136"/>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E2CD0B11-2D14-42F3-B48C-B9D29CEFC533}"/>
                </a:ext>
              </a:extLst>
            </p:cNvPr>
            <p:cNvCxnSpPr>
              <a:cxnSpLocks/>
            </p:cNvCxnSpPr>
            <p:nvPr/>
          </p:nvCxnSpPr>
          <p:spPr>
            <a:xfrm>
              <a:off x="3736431" y="3493182"/>
              <a:ext cx="2454729" cy="17396"/>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0D6E753F-760C-4BD4-BBDF-1CC8F1C421A8}"/>
                </a:ext>
              </a:extLst>
            </p:cNvPr>
            <p:cNvCxnSpPr>
              <a:cxnSpLocks/>
            </p:cNvCxnSpPr>
            <p:nvPr/>
          </p:nvCxnSpPr>
          <p:spPr>
            <a:xfrm flipH="1">
              <a:off x="6191160" y="3529424"/>
              <a:ext cx="1" cy="90789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52065AFA-0C22-48A8-ADF6-341FF8BD2BC9}"/>
                </a:ext>
              </a:extLst>
            </p:cNvPr>
            <p:cNvCxnSpPr>
              <a:cxnSpLocks/>
            </p:cNvCxnSpPr>
            <p:nvPr/>
          </p:nvCxnSpPr>
          <p:spPr>
            <a:xfrm>
              <a:off x="6191160" y="4430965"/>
              <a:ext cx="552559" cy="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sp>
          <p:nvSpPr>
            <p:cNvPr id="61" name="椭圆 60">
              <a:extLst>
                <a:ext uri="{FF2B5EF4-FFF2-40B4-BE49-F238E27FC236}">
                  <a16:creationId xmlns:a16="http://schemas.microsoft.com/office/drawing/2014/main" id="{65147027-3D68-4533-90E7-22FA35EA79EB}"/>
                </a:ext>
              </a:extLst>
            </p:cNvPr>
            <p:cNvSpPr/>
            <p:nvPr/>
          </p:nvSpPr>
          <p:spPr>
            <a:xfrm>
              <a:off x="5706998" y="3352505"/>
              <a:ext cx="302997" cy="2813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内容占位符 4">
            <a:extLst>
              <a:ext uri="{FF2B5EF4-FFF2-40B4-BE49-F238E27FC236}">
                <a16:creationId xmlns:a16="http://schemas.microsoft.com/office/drawing/2014/main" id="{CB51FF22-955D-4432-A189-89FE3919BBE6}"/>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制冷机可靠性提升设计</a:t>
            </a:r>
            <a:r>
              <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工艺改进</a:t>
            </a:r>
          </a:p>
          <a:p>
            <a:pPr>
              <a:defRPr/>
            </a:pPr>
            <a:r>
              <a:rPr lang="en-US" altLang="zh-CN" sz="2400" dirty="0">
                <a:solidFill>
                  <a:sysClr val="windowText" lastClr="000000"/>
                </a:solidFill>
              </a:rPr>
              <a:t>80K</a:t>
            </a:r>
            <a:r>
              <a:rPr lang="zh-CN" altLang="en-US" sz="2400" dirty="0">
                <a:solidFill>
                  <a:sysClr val="windowText" lastClr="000000"/>
                </a:solidFill>
              </a:rPr>
              <a:t>吸附器再生降温</a:t>
            </a: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65" name="内容占位符 4">
            <a:extLst>
              <a:ext uri="{FF2B5EF4-FFF2-40B4-BE49-F238E27FC236}">
                <a16:creationId xmlns:a16="http://schemas.microsoft.com/office/drawing/2014/main" id="{7F25C243-12C6-46EB-AE47-9B3AE970B15B}"/>
              </a:ext>
            </a:extLst>
          </p:cNvPr>
          <p:cNvSpPr txBox="1">
            <a:spLocks/>
          </p:cNvSpPr>
          <p:nvPr/>
        </p:nvSpPr>
        <p:spPr>
          <a:xfrm>
            <a:off x="594545" y="2017717"/>
            <a:ext cx="10916325" cy="127980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en-US" altLang="zh-CN" sz="1600" dirty="0">
                <a:solidFill>
                  <a:prstClr val="black"/>
                </a:solidFill>
              </a:rPr>
              <a:t>80K</a:t>
            </a:r>
            <a:r>
              <a:rPr lang="zh-CN" altLang="en-US" sz="1600" dirty="0">
                <a:solidFill>
                  <a:prstClr val="black"/>
                </a:solidFill>
              </a:rPr>
              <a:t>吸附器用于吸附氧、氮杂质，在其吸附饱和后需执行再生操作，流程包括加热（至</a:t>
            </a:r>
            <a:r>
              <a:rPr lang="en-US" altLang="zh-CN" sz="1600" dirty="0">
                <a:solidFill>
                  <a:prstClr val="black"/>
                </a:solidFill>
              </a:rPr>
              <a:t>300K</a:t>
            </a:r>
            <a:r>
              <a:rPr lang="zh-CN" altLang="en-US" sz="1600" dirty="0">
                <a:solidFill>
                  <a:prstClr val="black"/>
                </a:solidFill>
              </a:rPr>
              <a:t>）、吹扫置换及预冷（至</a:t>
            </a:r>
            <a:r>
              <a:rPr lang="en-US" altLang="zh-CN" sz="1600" dirty="0">
                <a:solidFill>
                  <a:prstClr val="black"/>
                </a:solidFill>
              </a:rPr>
              <a:t>80K</a:t>
            </a:r>
            <a:r>
              <a:rPr lang="zh-CN" altLang="en-US" sz="1600" dirty="0">
                <a:solidFill>
                  <a:prstClr val="black"/>
                </a:solidFill>
              </a:rPr>
              <a:t>）三个步骤。</a:t>
            </a:r>
            <a:endParaRPr lang="en-US" altLang="zh-CN" sz="1600" dirty="0">
              <a:solidFill>
                <a:prstClr val="black"/>
              </a:solidFill>
            </a:endParaRP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dirty="0">
                <a:solidFill>
                  <a:prstClr val="black"/>
                </a:solidFill>
              </a:rPr>
              <a:t>为解决</a:t>
            </a:r>
            <a:r>
              <a:rPr lang="en-US" altLang="zh-CN" sz="1600" dirty="0">
                <a:solidFill>
                  <a:prstClr val="black"/>
                </a:solidFill>
              </a:rPr>
              <a:t>80K</a:t>
            </a:r>
            <a:r>
              <a:rPr lang="zh-CN" altLang="en-US" sz="1600" dirty="0">
                <a:solidFill>
                  <a:prstClr val="black"/>
                </a:solidFill>
              </a:rPr>
              <a:t>吸附器再生预冷阶段</a:t>
            </a:r>
            <a:r>
              <a:rPr lang="zh-CN" altLang="en-US" sz="1600" dirty="0">
                <a:solidFill>
                  <a:srgbClr val="3366FF"/>
                </a:solidFill>
              </a:rPr>
              <a:t>未净化氦气污染下游的问题</a:t>
            </a:r>
            <a:r>
              <a:rPr lang="zh-CN" altLang="en-US" sz="1600" dirty="0">
                <a:solidFill>
                  <a:prstClr val="black"/>
                </a:solidFill>
              </a:rPr>
              <a:t>，我们根据加热后气态杂质吹扫方向不影响效果的原理，将吹扫方式</a:t>
            </a:r>
            <a:r>
              <a:rPr lang="zh-CN" altLang="en-US" sz="1600" dirty="0">
                <a:solidFill>
                  <a:srgbClr val="FF0000"/>
                </a:solidFill>
              </a:rPr>
              <a:t>由倒吹改为正吹</a:t>
            </a:r>
            <a:r>
              <a:rPr lang="zh-CN" altLang="en-US" sz="1600" dirty="0">
                <a:solidFill>
                  <a:prstClr val="black"/>
                </a:solidFill>
              </a:rPr>
              <a:t>。此举使预冷氦气改由吹扫管路直接排放，从而</a:t>
            </a:r>
            <a:r>
              <a:rPr lang="zh-CN" altLang="en-US" sz="1600" dirty="0">
                <a:solidFill>
                  <a:srgbClr val="FF0000"/>
                </a:solidFill>
              </a:rPr>
              <a:t>从根本上消除了该运行风险</a:t>
            </a:r>
            <a:r>
              <a:rPr lang="zh-CN" altLang="en-US" sz="1600" dirty="0">
                <a:solidFill>
                  <a:prstClr val="black"/>
                </a:solidFill>
              </a:rPr>
              <a:t>。</a:t>
            </a:r>
            <a:endParaRPr lang="en-US" altLang="zh-CN" sz="1600" dirty="0">
              <a:solidFill>
                <a:prstClr val="black"/>
              </a:solidFill>
            </a:endParaRPr>
          </a:p>
        </p:txBody>
      </p:sp>
      <p:cxnSp>
        <p:nvCxnSpPr>
          <p:cNvPr id="66" name="直接连接符 65">
            <a:extLst>
              <a:ext uri="{FF2B5EF4-FFF2-40B4-BE49-F238E27FC236}">
                <a16:creationId xmlns:a16="http://schemas.microsoft.com/office/drawing/2014/main" id="{54BC1B07-FF15-4AF6-980A-CEE645D8BB51}"/>
              </a:ext>
            </a:extLst>
          </p:cNvPr>
          <p:cNvCxnSpPr>
            <a:cxnSpLocks/>
          </p:cNvCxnSpPr>
          <p:nvPr/>
        </p:nvCxnSpPr>
        <p:spPr>
          <a:xfrm>
            <a:off x="5668554" y="5886970"/>
            <a:ext cx="434957" cy="0"/>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C7125C87-B194-4B54-9436-119D52E2A382}"/>
              </a:ext>
            </a:extLst>
          </p:cNvPr>
          <p:cNvCxnSpPr>
            <a:cxnSpLocks/>
          </p:cNvCxnSpPr>
          <p:nvPr/>
        </p:nvCxnSpPr>
        <p:spPr>
          <a:xfrm>
            <a:off x="5668554" y="6344778"/>
            <a:ext cx="434957" cy="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sp>
        <p:nvSpPr>
          <p:cNvPr id="68" name="文本框 67">
            <a:extLst>
              <a:ext uri="{FF2B5EF4-FFF2-40B4-BE49-F238E27FC236}">
                <a16:creationId xmlns:a16="http://schemas.microsoft.com/office/drawing/2014/main" id="{2FB0F093-D84E-4248-8D77-4D65B6A6AFFC}"/>
              </a:ext>
            </a:extLst>
          </p:cNvPr>
          <p:cNvSpPr txBox="1"/>
          <p:nvPr/>
        </p:nvSpPr>
        <p:spPr>
          <a:xfrm>
            <a:off x="6156399" y="5736554"/>
            <a:ext cx="908171" cy="307777"/>
          </a:xfrm>
          <a:prstGeom prst="rect">
            <a:avLst/>
          </a:prstGeom>
          <a:noFill/>
        </p:spPr>
        <p:txBody>
          <a:bodyPr wrap="square">
            <a:spAutoFit/>
          </a:bodyPr>
          <a:lstStyle/>
          <a:p>
            <a:r>
              <a:rPr kumimoji="0" lang="zh-CN" altLang="en-US" sz="1400" b="0" i="0" u="none" strike="noStrike" kern="1200" cap="none" spc="0" normalizeH="0" baseline="0" noProof="0" dirty="0">
                <a:ln>
                  <a:noFill/>
                </a:ln>
                <a:solidFill>
                  <a:srgbClr val="00CC99"/>
                </a:solidFill>
                <a:effectLst/>
                <a:uLnTx/>
                <a:uFillTx/>
                <a:latin typeface="Arial" panose="020B0604020202020204" pitchFamily="34" charset="0"/>
                <a:ea typeface="微软雅黑" pitchFamily="34" charset="-122"/>
                <a:cs typeface="+mn-cs"/>
              </a:rPr>
              <a:t>吹扫管路</a:t>
            </a:r>
            <a:endParaRPr lang="zh-CN" altLang="en-US" sz="1400" dirty="0">
              <a:solidFill>
                <a:srgbClr val="00CC99"/>
              </a:solidFill>
            </a:endParaRPr>
          </a:p>
        </p:txBody>
      </p:sp>
      <p:sp>
        <p:nvSpPr>
          <p:cNvPr id="69" name="文本框 68">
            <a:extLst>
              <a:ext uri="{FF2B5EF4-FFF2-40B4-BE49-F238E27FC236}">
                <a16:creationId xmlns:a16="http://schemas.microsoft.com/office/drawing/2014/main" id="{D6C21F6E-03D6-4430-ADC9-9CC3933BDF4B}"/>
              </a:ext>
            </a:extLst>
          </p:cNvPr>
          <p:cNvSpPr txBox="1"/>
          <p:nvPr/>
        </p:nvSpPr>
        <p:spPr>
          <a:xfrm>
            <a:off x="6156399" y="6178463"/>
            <a:ext cx="908171" cy="307777"/>
          </a:xfrm>
          <a:prstGeom prst="rect">
            <a:avLst/>
          </a:prstGeom>
          <a:noFill/>
        </p:spPr>
        <p:txBody>
          <a:bodyPr wrap="square">
            <a:spAutoFit/>
          </a:bodyPr>
          <a:lstStyle/>
          <a:p>
            <a:r>
              <a:rPr lang="zh-CN" altLang="en-US" sz="1400" dirty="0">
                <a:solidFill>
                  <a:srgbClr val="3366FF"/>
                </a:solidFill>
                <a:latin typeface="Arial" panose="020B0604020202020204" pitchFamily="34" charset="0"/>
                <a:ea typeface="微软雅黑" pitchFamily="34" charset="-122"/>
              </a:rPr>
              <a:t>预冷路</a:t>
            </a:r>
            <a:endParaRPr lang="zh-CN" altLang="en-US" sz="1400" dirty="0">
              <a:solidFill>
                <a:srgbClr val="3366FF"/>
              </a:solidFill>
            </a:endParaRPr>
          </a:p>
        </p:txBody>
      </p:sp>
    </p:spTree>
    <p:extLst>
      <p:ext uri="{BB962C8B-B14F-4D97-AF65-F5344CB8AC3E}">
        <p14:creationId xmlns:p14="http://schemas.microsoft.com/office/powerpoint/2010/main" val="2825585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4CAD266A-94D4-48D5-B97F-666577B3049B}"/>
              </a:ext>
            </a:extLst>
          </p:cNvPr>
          <p:cNvSpPr>
            <a:spLocks noGrp="1"/>
          </p:cNvSpPr>
          <p:nvPr>
            <p:ph type="ftr" sz="quarter" idx="3"/>
          </p:nvPr>
        </p:nvSpPr>
        <p:spPr/>
        <p:txBody>
          <a:bodyPr/>
          <a:lstStyle/>
          <a:p>
            <a:pPr>
              <a:defRPr/>
            </a:pPr>
            <a:r>
              <a:rPr lang="zh-CN" altLang="en-US" dirty="0"/>
              <a:t>加速器中心低温组</a:t>
            </a:r>
            <a:endParaRPr lang="en-US" altLang="zh-CN" dirty="0"/>
          </a:p>
        </p:txBody>
      </p:sp>
      <p:sp>
        <p:nvSpPr>
          <p:cNvPr id="5" name="矩形 4">
            <a:extLst>
              <a:ext uri="{FF2B5EF4-FFF2-40B4-BE49-F238E27FC236}">
                <a16:creationId xmlns:a16="http://schemas.microsoft.com/office/drawing/2014/main" id="{A9A66DC2-75DE-40B6-8E3C-DC73DCCC4D84}"/>
              </a:ext>
            </a:extLst>
          </p:cNvPr>
          <p:cNvSpPr/>
          <p:nvPr/>
        </p:nvSpPr>
        <p:spPr>
          <a:xfrm>
            <a:off x="2107517" y="125262"/>
            <a:ext cx="7478650" cy="584775"/>
          </a:xfrm>
          <a:prstGeom prst="rect">
            <a:avLst/>
          </a:prstGeom>
        </p:spPr>
        <p:txBody>
          <a:bodyPr wrap="none">
            <a:spAutoFit/>
          </a:bodyPr>
          <a:lstStyle/>
          <a:p>
            <a:pPr lvl="0"/>
            <a:r>
              <a:rPr lang="en-US" altLang="zh-CN"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CSNS-II</a:t>
            </a:r>
            <a:r>
              <a:rPr lang="zh-CN" altLang="en-US" sz="3200" b="1" spc="-6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anose="020B0A04020102020204" pitchFamily="34" charset="0"/>
                <a:ea typeface="微软雅黑"/>
              </a:rPr>
              <a:t>加速器低温系统制冷机研制进展</a:t>
            </a:r>
          </a:p>
        </p:txBody>
      </p:sp>
      <p:sp>
        <p:nvSpPr>
          <p:cNvPr id="13" name="内容占位符 4">
            <a:extLst>
              <a:ext uri="{FF2B5EF4-FFF2-40B4-BE49-F238E27FC236}">
                <a16:creationId xmlns:a16="http://schemas.microsoft.com/office/drawing/2014/main" id="{D69D6BE5-808A-4385-8C40-8762A51CE155}"/>
              </a:ext>
            </a:extLst>
          </p:cNvPr>
          <p:cNvSpPr txBox="1">
            <a:spLocks/>
          </p:cNvSpPr>
          <p:nvPr/>
        </p:nvSpPr>
        <p:spPr>
          <a:xfrm>
            <a:off x="472480" y="1031562"/>
            <a:ext cx="11247040" cy="106777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rPr>
              <a:t>制冷机可靠性提升设计</a:t>
            </a:r>
            <a:r>
              <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工艺改进</a:t>
            </a:r>
          </a:p>
          <a:p>
            <a:pPr>
              <a:defRPr/>
            </a:pPr>
            <a:r>
              <a:rPr lang="zh-CN" altLang="en-US" sz="2400" dirty="0">
                <a:solidFill>
                  <a:sysClr val="windowText" lastClr="000000"/>
                </a:solidFill>
              </a:rPr>
              <a:t>氦气纯度监测系统配置</a:t>
            </a: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sp>
        <p:nvSpPr>
          <p:cNvPr id="15" name="文本框 14">
            <a:extLst>
              <a:ext uri="{FF2B5EF4-FFF2-40B4-BE49-F238E27FC236}">
                <a16:creationId xmlns:a16="http://schemas.microsoft.com/office/drawing/2014/main" id="{D33B5BD9-5476-49CA-B61E-B50AA86556E2}"/>
              </a:ext>
            </a:extLst>
          </p:cNvPr>
          <p:cNvSpPr txBox="1"/>
          <p:nvPr/>
        </p:nvSpPr>
        <p:spPr>
          <a:xfrm>
            <a:off x="5846842" y="6403868"/>
            <a:ext cx="917288" cy="369332"/>
          </a:xfrm>
          <a:prstGeom prst="rect">
            <a:avLst/>
          </a:prstGeom>
          <a:noFill/>
        </p:spPr>
        <p:txBody>
          <a:bodyPr wrap="square">
            <a:spAutoFit/>
          </a:bodyPr>
          <a:lstStyle/>
          <a:p>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取样口</a:t>
            </a:r>
            <a:endParaRPr lang="zh-CN" altLang="en-US" dirty="0">
              <a:solidFill>
                <a:srgbClr val="FF0000"/>
              </a:solidFill>
            </a:endParaRPr>
          </a:p>
        </p:txBody>
      </p:sp>
      <p:sp>
        <p:nvSpPr>
          <p:cNvPr id="16" name="文本框 15">
            <a:extLst>
              <a:ext uri="{FF2B5EF4-FFF2-40B4-BE49-F238E27FC236}">
                <a16:creationId xmlns:a16="http://schemas.microsoft.com/office/drawing/2014/main" id="{6B975814-87AD-4360-92D3-9DDB73F6F6E9}"/>
              </a:ext>
            </a:extLst>
          </p:cNvPr>
          <p:cNvSpPr txBox="1"/>
          <p:nvPr/>
        </p:nvSpPr>
        <p:spPr>
          <a:xfrm>
            <a:off x="11195146" y="5151881"/>
            <a:ext cx="894477" cy="584775"/>
          </a:xfrm>
          <a:prstGeom prst="rect">
            <a:avLst/>
          </a:prstGeom>
          <a:noFill/>
        </p:spPr>
        <p:txBody>
          <a:bodyPr wrap="square">
            <a:spAutoFit/>
          </a:bodyPr>
          <a:lstStyle/>
          <a:p>
            <a:r>
              <a:rPr kumimoji="0" lang="en-US" altLang="zh-CN" sz="16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1</a:t>
            </a:r>
            <a:r>
              <a:rPr kumimoji="0" lang="en-US" altLang="zh-CN" sz="1600" b="0" i="0" u="none" strike="noStrike" kern="1200" cap="none" spc="0" normalizeH="0" baseline="30000" noProof="0" dirty="0">
                <a:ln>
                  <a:noFill/>
                </a:ln>
                <a:solidFill>
                  <a:srgbClr val="FF0000"/>
                </a:solidFill>
                <a:effectLst/>
                <a:uLnTx/>
                <a:uFillTx/>
                <a:latin typeface="Arial" panose="020B0604020202020204" pitchFamily="34" charset="0"/>
                <a:ea typeface="微软雅黑" pitchFamily="34" charset="-122"/>
                <a:cs typeface="+mn-cs"/>
              </a:rPr>
              <a:t>st</a:t>
            </a:r>
            <a:r>
              <a:rPr kumimoji="0" lang="en-US" altLang="zh-CN" sz="16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 </a:t>
            </a:r>
            <a:r>
              <a:rPr kumimoji="0" lang="zh-CN" altLang="en-US" sz="16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透平</a:t>
            </a:r>
            <a:endParaRPr kumimoji="0" lang="en-US" altLang="zh-CN" sz="16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endParaRPr>
          </a:p>
          <a:p>
            <a:r>
              <a:rPr kumimoji="0" lang="zh-CN" altLang="en-US" sz="16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膨胀机</a:t>
            </a:r>
            <a:endParaRPr lang="zh-CN" altLang="en-US" sz="1600" dirty="0">
              <a:solidFill>
                <a:srgbClr val="FF0000"/>
              </a:solidFill>
            </a:endParaRPr>
          </a:p>
        </p:txBody>
      </p:sp>
      <p:sp>
        <p:nvSpPr>
          <p:cNvPr id="17" name="箭头: 右 16">
            <a:extLst>
              <a:ext uri="{FF2B5EF4-FFF2-40B4-BE49-F238E27FC236}">
                <a16:creationId xmlns:a16="http://schemas.microsoft.com/office/drawing/2014/main" id="{3313C422-FFEA-4A4B-AF8F-F348FBF9CD66}"/>
              </a:ext>
            </a:extLst>
          </p:cNvPr>
          <p:cNvSpPr/>
          <p:nvPr/>
        </p:nvSpPr>
        <p:spPr>
          <a:xfrm>
            <a:off x="6012710" y="4512692"/>
            <a:ext cx="559383" cy="141229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a:extLst>
              <a:ext uri="{FF2B5EF4-FFF2-40B4-BE49-F238E27FC236}">
                <a16:creationId xmlns:a16="http://schemas.microsoft.com/office/drawing/2014/main" id="{E22F9E62-A547-46F5-8833-ADA4683F5D6B}"/>
              </a:ext>
            </a:extLst>
          </p:cNvPr>
          <p:cNvGrpSpPr/>
          <p:nvPr/>
        </p:nvGrpSpPr>
        <p:grpSpPr>
          <a:xfrm>
            <a:off x="6770857" y="3765557"/>
            <a:ext cx="4513235" cy="2906562"/>
            <a:chOff x="7206285" y="3765558"/>
            <a:chExt cx="4513235" cy="2906562"/>
          </a:xfrm>
        </p:grpSpPr>
        <p:pic>
          <p:nvPicPr>
            <p:cNvPr id="4" name="图片 3">
              <a:extLst>
                <a:ext uri="{FF2B5EF4-FFF2-40B4-BE49-F238E27FC236}">
                  <a16:creationId xmlns:a16="http://schemas.microsoft.com/office/drawing/2014/main" id="{1E31CF2C-6CAE-4C6E-8BE0-A39FB62323A7}"/>
                </a:ext>
              </a:extLst>
            </p:cNvPr>
            <p:cNvPicPr>
              <a:picLocks noChangeAspect="1"/>
            </p:cNvPicPr>
            <p:nvPr/>
          </p:nvPicPr>
          <p:blipFill>
            <a:blip r:embed="rId3"/>
            <a:stretch>
              <a:fillRect/>
            </a:stretch>
          </p:blipFill>
          <p:spPr>
            <a:xfrm>
              <a:off x="7206285" y="3765558"/>
              <a:ext cx="4397944" cy="2906562"/>
            </a:xfrm>
            <a:prstGeom prst="rect">
              <a:avLst/>
            </a:prstGeom>
          </p:spPr>
        </p:pic>
        <p:cxnSp>
          <p:nvCxnSpPr>
            <p:cNvPr id="20" name="直接连接符 19">
              <a:extLst>
                <a:ext uri="{FF2B5EF4-FFF2-40B4-BE49-F238E27FC236}">
                  <a16:creationId xmlns:a16="http://schemas.microsoft.com/office/drawing/2014/main" id="{A9F02D78-B011-4A7B-9D72-0EAA2BD5D013}"/>
                </a:ext>
              </a:extLst>
            </p:cNvPr>
            <p:cNvCxnSpPr>
              <a:cxnSpLocks/>
            </p:cNvCxnSpPr>
            <p:nvPr/>
          </p:nvCxnSpPr>
          <p:spPr>
            <a:xfrm>
              <a:off x="7255329" y="5823827"/>
              <a:ext cx="4464191" cy="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B759C6E-1C3C-445A-BDAF-6906ABC71460}"/>
                </a:ext>
              </a:extLst>
            </p:cNvPr>
            <p:cNvCxnSpPr>
              <a:cxnSpLocks/>
            </p:cNvCxnSpPr>
            <p:nvPr/>
          </p:nvCxnSpPr>
          <p:spPr>
            <a:xfrm flipV="1">
              <a:off x="9586167" y="4887687"/>
              <a:ext cx="1511819" cy="13026"/>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AFEC9989-CA09-424C-ACF9-653EA82C2061}"/>
                </a:ext>
              </a:extLst>
            </p:cNvPr>
            <p:cNvCxnSpPr>
              <a:cxnSpLocks/>
            </p:cNvCxnSpPr>
            <p:nvPr/>
          </p:nvCxnSpPr>
          <p:spPr>
            <a:xfrm flipV="1">
              <a:off x="9586167" y="4887687"/>
              <a:ext cx="0" cy="93614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17B330A-2518-4FAA-84BC-2EB52281FD5A}"/>
                </a:ext>
              </a:extLst>
            </p:cNvPr>
            <p:cNvCxnSpPr>
              <a:cxnSpLocks/>
            </p:cNvCxnSpPr>
            <p:nvPr/>
          </p:nvCxnSpPr>
          <p:spPr>
            <a:xfrm flipV="1">
              <a:off x="9234023" y="4283433"/>
              <a:ext cx="0" cy="560710"/>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0AF35E7E-FF3D-4D63-A138-075B8EED9DEA}"/>
                </a:ext>
              </a:extLst>
            </p:cNvPr>
            <p:cNvCxnSpPr>
              <a:cxnSpLocks/>
            </p:cNvCxnSpPr>
            <p:nvPr/>
          </p:nvCxnSpPr>
          <p:spPr>
            <a:xfrm flipH="1">
              <a:off x="9234023" y="4844143"/>
              <a:ext cx="352144" cy="0"/>
            </a:xfrm>
            <a:prstGeom prst="line">
              <a:avLst/>
            </a:prstGeom>
            <a:ln w="22225">
              <a:tailEnd type="none" w="lg" len="lg"/>
            </a:ln>
          </p:spPr>
          <p:style>
            <a:lnRef idx="1">
              <a:schemeClr val="accent1"/>
            </a:lnRef>
            <a:fillRef idx="0">
              <a:schemeClr val="accent1"/>
            </a:fillRef>
            <a:effectRef idx="0">
              <a:schemeClr val="accent1"/>
            </a:effectRef>
            <a:fontRef idx="minor">
              <a:schemeClr val="tx1"/>
            </a:fontRef>
          </p:style>
        </p:cxnSp>
      </p:grpSp>
      <p:grpSp>
        <p:nvGrpSpPr>
          <p:cNvPr id="40" name="组合 39">
            <a:extLst>
              <a:ext uri="{FF2B5EF4-FFF2-40B4-BE49-F238E27FC236}">
                <a16:creationId xmlns:a16="http://schemas.microsoft.com/office/drawing/2014/main" id="{9485EB68-7C67-47F7-B598-0F7A5451344C}"/>
              </a:ext>
            </a:extLst>
          </p:cNvPr>
          <p:cNvGrpSpPr/>
          <p:nvPr/>
        </p:nvGrpSpPr>
        <p:grpSpPr>
          <a:xfrm>
            <a:off x="102377" y="3824311"/>
            <a:ext cx="5599215" cy="2908427"/>
            <a:chOff x="322614" y="3765558"/>
            <a:chExt cx="5599215" cy="2908427"/>
          </a:xfrm>
        </p:grpSpPr>
        <p:pic>
          <p:nvPicPr>
            <p:cNvPr id="7" name="图片 6">
              <a:extLst>
                <a:ext uri="{FF2B5EF4-FFF2-40B4-BE49-F238E27FC236}">
                  <a16:creationId xmlns:a16="http://schemas.microsoft.com/office/drawing/2014/main" id="{AD99A9DE-57E3-484A-9DC0-9991217FECC2}"/>
                </a:ext>
              </a:extLst>
            </p:cNvPr>
            <p:cNvPicPr>
              <a:picLocks noChangeAspect="1"/>
            </p:cNvPicPr>
            <p:nvPr/>
          </p:nvPicPr>
          <p:blipFill>
            <a:blip r:embed="rId4"/>
            <a:stretch>
              <a:fillRect/>
            </a:stretch>
          </p:blipFill>
          <p:spPr>
            <a:xfrm>
              <a:off x="322614" y="3765558"/>
              <a:ext cx="5599215" cy="2908427"/>
            </a:xfrm>
            <a:prstGeom prst="rect">
              <a:avLst/>
            </a:prstGeom>
          </p:spPr>
        </p:pic>
        <p:cxnSp>
          <p:nvCxnSpPr>
            <p:cNvPr id="18" name="直接连接符 17">
              <a:extLst>
                <a:ext uri="{FF2B5EF4-FFF2-40B4-BE49-F238E27FC236}">
                  <a16:creationId xmlns:a16="http://schemas.microsoft.com/office/drawing/2014/main" id="{9563B7A6-D391-456E-ADFF-8B709D673E20}"/>
                </a:ext>
              </a:extLst>
            </p:cNvPr>
            <p:cNvCxnSpPr>
              <a:cxnSpLocks/>
            </p:cNvCxnSpPr>
            <p:nvPr/>
          </p:nvCxnSpPr>
          <p:spPr>
            <a:xfrm>
              <a:off x="322614" y="5823827"/>
              <a:ext cx="5555672" cy="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4BF26BA9-A308-4DA1-A0DB-2D5D383541FB}"/>
                </a:ext>
              </a:extLst>
            </p:cNvPr>
            <p:cNvCxnSpPr>
              <a:cxnSpLocks/>
            </p:cNvCxnSpPr>
            <p:nvPr/>
          </p:nvCxnSpPr>
          <p:spPr>
            <a:xfrm flipV="1">
              <a:off x="3851037" y="4087395"/>
              <a:ext cx="0" cy="1736432"/>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grpSp>
      <p:sp>
        <p:nvSpPr>
          <p:cNvPr id="42" name="椭圆 41">
            <a:extLst>
              <a:ext uri="{FF2B5EF4-FFF2-40B4-BE49-F238E27FC236}">
                <a16:creationId xmlns:a16="http://schemas.microsoft.com/office/drawing/2014/main" id="{49E0A411-B949-4507-918E-F0301D291D52}"/>
              </a:ext>
            </a:extLst>
          </p:cNvPr>
          <p:cNvSpPr/>
          <p:nvPr/>
        </p:nvSpPr>
        <p:spPr>
          <a:xfrm>
            <a:off x="10583425" y="4186879"/>
            <a:ext cx="390251" cy="9949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箭头连接符 42">
            <a:extLst>
              <a:ext uri="{FF2B5EF4-FFF2-40B4-BE49-F238E27FC236}">
                <a16:creationId xmlns:a16="http://schemas.microsoft.com/office/drawing/2014/main" id="{D4BA7CA5-C974-4F13-9300-4317126C0682}"/>
              </a:ext>
            </a:extLst>
          </p:cNvPr>
          <p:cNvCxnSpPr>
            <a:cxnSpLocks/>
          </p:cNvCxnSpPr>
          <p:nvPr/>
        </p:nvCxnSpPr>
        <p:spPr>
          <a:xfrm flipH="1" flipV="1">
            <a:off x="10973676" y="4697186"/>
            <a:ext cx="537658" cy="4489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72E33435-A4CD-4AE6-A016-F8880DC7EB4F}"/>
              </a:ext>
            </a:extLst>
          </p:cNvPr>
          <p:cNvCxnSpPr>
            <a:cxnSpLocks/>
            <a:stCxn id="15" idx="0"/>
            <a:endCxn id="82" idx="3"/>
          </p:cNvCxnSpPr>
          <p:nvPr/>
        </p:nvCxnSpPr>
        <p:spPr>
          <a:xfrm flipV="1">
            <a:off x="6305486" y="5016676"/>
            <a:ext cx="2711468" cy="13871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468351C2-0E22-4AE6-8307-641829FBCEE0}"/>
              </a:ext>
            </a:extLst>
          </p:cNvPr>
          <p:cNvCxnSpPr>
            <a:cxnSpLocks/>
            <a:stCxn id="15" idx="0"/>
            <a:endCxn id="81" idx="5"/>
          </p:cNvCxnSpPr>
          <p:nvPr/>
        </p:nvCxnSpPr>
        <p:spPr>
          <a:xfrm flipH="1" flipV="1">
            <a:off x="3750838" y="5998545"/>
            <a:ext cx="2554648" cy="4053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椭圆 51">
            <a:extLst>
              <a:ext uri="{FF2B5EF4-FFF2-40B4-BE49-F238E27FC236}">
                <a16:creationId xmlns:a16="http://schemas.microsoft.com/office/drawing/2014/main" id="{19F4204E-024B-4B3C-A6A8-1DB1E4C67601}"/>
              </a:ext>
            </a:extLst>
          </p:cNvPr>
          <p:cNvSpPr/>
          <p:nvPr/>
        </p:nvSpPr>
        <p:spPr>
          <a:xfrm>
            <a:off x="680666" y="4364840"/>
            <a:ext cx="592961" cy="47930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CAC534AC-D849-492B-8229-9A17435C5CC3}"/>
              </a:ext>
            </a:extLst>
          </p:cNvPr>
          <p:cNvSpPr/>
          <p:nvPr/>
        </p:nvSpPr>
        <p:spPr>
          <a:xfrm>
            <a:off x="1350137" y="5602330"/>
            <a:ext cx="592961" cy="47930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箭头连接符 53">
            <a:extLst>
              <a:ext uri="{FF2B5EF4-FFF2-40B4-BE49-F238E27FC236}">
                <a16:creationId xmlns:a16="http://schemas.microsoft.com/office/drawing/2014/main" id="{8BAF6118-A9D8-4240-ABA4-FBAA3107375B}"/>
              </a:ext>
            </a:extLst>
          </p:cNvPr>
          <p:cNvCxnSpPr>
            <a:cxnSpLocks/>
            <a:stCxn id="14" idx="1"/>
            <a:endCxn id="52" idx="6"/>
          </p:cNvCxnSpPr>
          <p:nvPr/>
        </p:nvCxnSpPr>
        <p:spPr>
          <a:xfrm flipH="1" flipV="1">
            <a:off x="1273627" y="4604491"/>
            <a:ext cx="1139284" cy="5773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881D3795-0555-4D49-A1AA-F45F56044332}"/>
              </a:ext>
            </a:extLst>
          </p:cNvPr>
          <p:cNvCxnSpPr>
            <a:cxnSpLocks/>
            <a:stCxn id="14" idx="1"/>
            <a:endCxn id="53" idx="7"/>
          </p:cNvCxnSpPr>
          <p:nvPr/>
        </p:nvCxnSpPr>
        <p:spPr>
          <a:xfrm flipH="1">
            <a:off x="1856261" y="5181851"/>
            <a:ext cx="556650" cy="4906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789A2C1C-C648-4BC7-9248-1C4F8ED54F90}"/>
              </a:ext>
            </a:extLst>
          </p:cNvPr>
          <p:cNvSpPr txBox="1"/>
          <p:nvPr/>
        </p:nvSpPr>
        <p:spPr>
          <a:xfrm>
            <a:off x="2412911" y="4858685"/>
            <a:ext cx="906771" cy="646331"/>
          </a:xfrm>
          <a:prstGeom prst="rect">
            <a:avLst/>
          </a:prstGeom>
          <a:noFill/>
        </p:spPr>
        <p:txBody>
          <a:bodyPr wrap="square">
            <a:spAutoFit/>
          </a:bodyPr>
          <a:lstStyle/>
          <a:p>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80K</a:t>
            </a:r>
          </a:p>
          <a:p>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itchFamily="34" charset="-122"/>
                <a:cs typeface="+mn-cs"/>
              </a:rPr>
              <a:t>吸附器</a:t>
            </a:r>
            <a:endParaRPr lang="zh-CN" altLang="en-US" dirty="0">
              <a:solidFill>
                <a:srgbClr val="FF0000"/>
              </a:solidFill>
            </a:endParaRPr>
          </a:p>
        </p:txBody>
      </p:sp>
      <p:sp>
        <p:nvSpPr>
          <p:cNvPr id="81" name="椭圆 80">
            <a:extLst>
              <a:ext uri="{FF2B5EF4-FFF2-40B4-BE49-F238E27FC236}">
                <a16:creationId xmlns:a16="http://schemas.microsoft.com/office/drawing/2014/main" id="{D7C7DD24-AC75-4326-9CF0-D52C0E0559E4}"/>
              </a:ext>
            </a:extLst>
          </p:cNvPr>
          <p:cNvSpPr/>
          <p:nvPr/>
        </p:nvSpPr>
        <p:spPr>
          <a:xfrm>
            <a:off x="3460963" y="5718582"/>
            <a:ext cx="339610" cy="3279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5AEA98F3-2440-4088-B125-1366E8FFBFC2}"/>
              </a:ext>
            </a:extLst>
          </p:cNvPr>
          <p:cNvSpPr/>
          <p:nvPr/>
        </p:nvSpPr>
        <p:spPr>
          <a:xfrm>
            <a:off x="8967219" y="4736713"/>
            <a:ext cx="339610" cy="3279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a:extLst>
              <a:ext uri="{FF2B5EF4-FFF2-40B4-BE49-F238E27FC236}">
                <a16:creationId xmlns:a16="http://schemas.microsoft.com/office/drawing/2014/main" id="{45AF4408-0B4E-48ED-85FC-AA675A2D8B95}"/>
              </a:ext>
            </a:extLst>
          </p:cNvPr>
          <p:cNvGrpSpPr/>
          <p:nvPr/>
        </p:nvGrpSpPr>
        <p:grpSpPr>
          <a:xfrm>
            <a:off x="5885855" y="3763006"/>
            <a:ext cx="1396016" cy="749686"/>
            <a:chOff x="5329303" y="3743805"/>
            <a:chExt cx="1396016" cy="749686"/>
          </a:xfrm>
        </p:grpSpPr>
        <p:cxnSp>
          <p:nvCxnSpPr>
            <p:cNvPr id="89" name="直接连接符 88">
              <a:extLst>
                <a:ext uri="{FF2B5EF4-FFF2-40B4-BE49-F238E27FC236}">
                  <a16:creationId xmlns:a16="http://schemas.microsoft.com/office/drawing/2014/main" id="{E39FACE7-066F-4A33-A1E8-8EBEFE2B080E}"/>
                </a:ext>
              </a:extLst>
            </p:cNvPr>
            <p:cNvCxnSpPr>
              <a:cxnSpLocks/>
            </p:cNvCxnSpPr>
            <p:nvPr/>
          </p:nvCxnSpPr>
          <p:spPr>
            <a:xfrm>
              <a:off x="5329303" y="3894221"/>
              <a:ext cx="434957" cy="0"/>
            </a:xfrm>
            <a:prstGeom prst="line">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16682F87-2C4B-4873-8D43-581D891F1622}"/>
                </a:ext>
              </a:extLst>
            </p:cNvPr>
            <p:cNvCxnSpPr>
              <a:cxnSpLocks/>
            </p:cNvCxnSpPr>
            <p:nvPr/>
          </p:nvCxnSpPr>
          <p:spPr>
            <a:xfrm>
              <a:off x="5329303" y="4352029"/>
              <a:ext cx="434957" cy="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sp>
          <p:nvSpPr>
            <p:cNvPr id="91" name="文本框 90">
              <a:extLst>
                <a:ext uri="{FF2B5EF4-FFF2-40B4-BE49-F238E27FC236}">
                  <a16:creationId xmlns:a16="http://schemas.microsoft.com/office/drawing/2014/main" id="{4FA42442-BE93-45F6-99F5-427DAC79259A}"/>
                </a:ext>
              </a:extLst>
            </p:cNvPr>
            <p:cNvSpPr txBox="1"/>
            <p:nvPr/>
          </p:nvSpPr>
          <p:spPr>
            <a:xfrm>
              <a:off x="5817148" y="3743805"/>
              <a:ext cx="908171" cy="307777"/>
            </a:xfrm>
            <a:prstGeom prst="rect">
              <a:avLst/>
            </a:prstGeom>
            <a:noFill/>
          </p:spPr>
          <p:txBody>
            <a:bodyPr wrap="square">
              <a:spAutoFit/>
            </a:bodyPr>
            <a:lstStyle/>
            <a:p>
              <a:r>
                <a:rPr lang="zh-CN" altLang="en-US" sz="1400" dirty="0">
                  <a:solidFill>
                    <a:srgbClr val="00CC99"/>
                  </a:solidFill>
                  <a:latin typeface="Arial" panose="020B0604020202020204" pitchFamily="34" charset="0"/>
                  <a:ea typeface="微软雅黑" pitchFamily="34" charset="-122"/>
                </a:rPr>
                <a:t>分析路</a:t>
              </a:r>
              <a:endParaRPr lang="zh-CN" altLang="en-US" sz="1400" dirty="0">
                <a:solidFill>
                  <a:srgbClr val="00CC99"/>
                </a:solidFill>
              </a:endParaRPr>
            </a:p>
          </p:txBody>
        </p:sp>
        <p:sp>
          <p:nvSpPr>
            <p:cNvPr id="92" name="文本框 91">
              <a:extLst>
                <a:ext uri="{FF2B5EF4-FFF2-40B4-BE49-F238E27FC236}">
                  <a16:creationId xmlns:a16="http://schemas.microsoft.com/office/drawing/2014/main" id="{A738D1E0-90CF-4888-8E89-89D86D520787}"/>
                </a:ext>
              </a:extLst>
            </p:cNvPr>
            <p:cNvSpPr txBox="1"/>
            <p:nvPr/>
          </p:nvSpPr>
          <p:spPr>
            <a:xfrm>
              <a:off x="5817148" y="4185714"/>
              <a:ext cx="908171" cy="307777"/>
            </a:xfrm>
            <a:prstGeom prst="rect">
              <a:avLst/>
            </a:prstGeom>
            <a:noFill/>
          </p:spPr>
          <p:txBody>
            <a:bodyPr wrap="square">
              <a:spAutoFit/>
            </a:bodyPr>
            <a:lstStyle/>
            <a:p>
              <a:r>
                <a:rPr lang="zh-CN" altLang="en-US" sz="1400" dirty="0">
                  <a:solidFill>
                    <a:srgbClr val="3366FF"/>
                  </a:solidFill>
                  <a:latin typeface="Arial" panose="020B0604020202020204" pitchFamily="34" charset="0"/>
                  <a:ea typeface="微软雅黑" pitchFamily="34" charset="-122"/>
                </a:rPr>
                <a:t>主路</a:t>
              </a:r>
              <a:endParaRPr lang="zh-CN" altLang="en-US" sz="1400" dirty="0">
                <a:solidFill>
                  <a:srgbClr val="3366FF"/>
                </a:solidFill>
              </a:endParaRPr>
            </a:p>
          </p:txBody>
        </p:sp>
      </p:grpSp>
      <p:sp>
        <p:nvSpPr>
          <p:cNvPr id="94" name="内容占位符 4">
            <a:extLst>
              <a:ext uri="{FF2B5EF4-FFF2-40B4-BE49-F238E27FC236}">
                <a16:creationId xmlns:a16="http://schemas.microsoft.com/office/drawing/2014/main" id="{06AA57F2-24CE-4F40-91CA-52AC1185FF38}"/>
              </a:ext>
            </a:extLst>
          </p:cNvPr>
          <p:cNvSpPr txBox="1">
            <a:spLocks/>
          </p:cNvSpPr>
          <p:nvPr/>
        </p:nvSpPr>
        <p:spPr>
          <a:xfrm>
            <a:off x="554547" y="2116424"/>
            <a:ext cx="10916325" cy="127980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dirty="0">
                <a:solidFill>
                  <a:prstClr val="black"/>
                </a:solidFill>
              </a:rPr>
              <a:t>为监测系统内的杂质含量，我们在室温压缩机出口与</a:t>
            </a:r>
            <a:r>
              <a:rPr lang="en-US" altLang="zh-CN" sz="1600" dirty="0">
                <a:solidFill>
                  <a:prstClr val="black"/>
                </a:solidFill>
              </a:rPr>
              <a:t>80K</a:t>
            </a:r>
            <a:r>
              <a:rPr lang="zh-CN" altLang="en-US" sz="1600" dirty="0">
                <a:solidFill>
                  <a:prstClr val="black"/>
                </a:solidFill>
              </a:rPr>
              <a:t>吸附器出口均设置了气体纯度分析管路。设置于</a:t>
            </a:r>
            <a:r>
              <a:rPr lang="en-US" altLang="zh-CN" sz="1600" dirty="0">
                <a:solidFill>
                  <a:prstClr val="black"/>
                </a:solidFill>
              </a:rPr>
              <a:t>80K</a:t>
            </a:r>
            <a:r>
              <a:rPr lang="zh-CN" altLang="en-US" sz="1600" dirty="0">
                <a:solidFill>
                  <a:prstClr val="black"/>
                </a:solidFill>
              </a:rPr>
              <a:t>吸附器出口的取样口，旨在系统降温阶段实时监测透平膨胀机入口氦气中的水分含量，以防止水分凝结成固态颗粒而损坏叶轮。</a:t>
            </a:r>
          </a:p>
          <a:p>
            <a:pPr marL="342900" marR="0" lvl="0" indent="-342900" algn="l" defTabSz="914400" rtl="0" eaLnBrk="1" fontAlgn="auto" latinLnBrk="0" hangingPunct="1">
              <a:lnSpc>
                <a:spcPct val="110000"/>
              </a:lnSpc>
              <a:spcBef>
                <a:spcPts val="0"/>
              </a:spcBef>
              <a:spcAft>
                <a:spcPts val="1800"/>
              </a:spcAft>
              <a:buClrTx/>
              <a:buSzPct val="80000"/>
              <a:buFont typeface="Wingdings" pitchFamily="2" charset="2"/>
              <a:buChar char="Ø"/>
              <a:tabLst/>
              <a:defRPr/>
            </a:pPr>
            <a:r>
              <a:rPr lang="zh-CN" altLang="en-US" sz="1600" dirty="0">
                <a:solidFill>
                  <a:prstClr val="black"/>
                </a:solidFill>
              </a:rPr>
              <a:t>然而，该取样口位置距离透平膨胀机过远，所采集气体的代表性不足，无法准确反映入口处的真实工况。为此，我们已将取样点位置优化调整至一级透平膨胀机的入口处。</a:t>
            </a:r>
            <a:endParaRPr lang="en-US" altLang="zh-CN" sz="1600" dirty="0">
              <a:solidFill>
                <a:prstClr val="black"/>
              </a:solidFill>
            </a:endParaRPr>
          </a:p>
        </p:txBody>
      </p:sp>
      <p:cxnSp>
        <p:nvCxnSpPr>
          <p:cNvPr id="97" name="直接连接符 96">
            <a:extLst>
              <a:ext uri="{FF2B5EF4-FFF2-40B4-BE49-F238E27FC236}">
                <a16:creationId xmlns:a16="http://schemas.microsoft.com/office/drawing/2014/main" id="{2BB37333-DD9D-47AD-B215-09A971AE025A}"/>
              </a:ext>
            </a:extLst>
          </p:cNvPr>
          <p:cNvCxnSpPr>
            <a:cxnSpLocks/>
          </p:cNvCxnSpPr>
          <p:nvPr/>
        </p:nvCxnSpPr>
        <p:spPr>
          <a:xfrm>
            <a:off x="102377" y="4647052"/>
            <a:ext cx="3092580" cy="0"/>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64CD2C26-543F-4D13-B710-493FEE47E153}"/>
              </a:ext>
            </a:extLst>
          </p:cNvPr>
          <p:cNvCxnSpPr>
            <a:cxnSpLocks/>
          </p:cNvCxnSpPr>
          <p:nvPr/>
        </p:nvCxnSpPr>
        <p:spPr>
          <a:xfrm>
            <a:off x="3194957" y="4647052"/>
            <a:ext cx="0" cy="1235528"/>
          </a:xfrm>
          <a:prstGeom prst="line">
            <a:avLst/>
          </a:prstGeom>
          <a:ln w="22225">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3193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Office 主题">
  <a:themeElements>
    <a:clrScheme name="Default Color Scheme">
      <a:dk1>
        <a:srgbClr val="000000"/>
      </a:dk1>
      <a:lt1>
        <a:srgbClr val="FFFFFF"/>
      </a:lt1>
      <a:dk2>
        <a:srgbClr val="808080"/>
      </a:dk2>
      <a:lt2>
        <a:srgbClr val="00000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808080"/>
        </a:dk2>
        <a:lt2>
          <a:srgbClr val="00000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extraClrScheme>
    <a:extraClrScheme>
      <a:clrScheme name="Default Color Scheme 2">
        <a:dk1>
          <a:srgbClr val="FFFFFF"/>
        </a:dk1>
        <a:lt1>
          <a:srgbClr val="0000FF"/>
        </a:lt1>
        <a:dk2>
          <a:srgbClr val="000000"/>
        </a:dk2>
        <a:lt2>
          <a:srgbClr val="FFFF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extraClrScheme>
    <a:extraClrScheme>
      <a:clrScheme name="Default Color Scheme 3">
        <a:dk1>
          <a:srgbClr val="000000"/>
        </a:dk1>
        <a:lt1>
          <a:srgbClr val="FFFFCC"/>
        </a:lt1>
        <a:dk2>
          <a:srgbClr val="666633"/>
        </a:dk2>
        <a:lt2>
          <a:srgbClr val="808000"/>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extraClrScheme>
    <a:extraClrScheme>
      <a:clrScheme name="Default Color Scheme 4">
        <a:dk1>
          <a:srgbClr val="000000"/>
        </a:dk1>
        <a:lt1>
          <a:srgbClr val="FFFFFF"/>
        </a:lt1>
        <a:dk2>
          <a:srgbClr val="333333"/>
        </a:dk2>
        <a:lt2>
          <a:srgbClr val="000000"/>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extraClrScheme>
    <a:extraClrScheme>
      <a:clrScheme name="Default Color Scheme 5">
        <a:dk1>
          <a:srgbClr val="000000"/>
        </a:dk1>
        <a:lt1>
          <a:srgbClr val="FFFFFF"/>
        </a:lt1>
        <a:dk2>
          <a:srgbClr val="808080"/>
        </a:dk2>
        <a:lt2>
          <a:srgbClr val="00000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extraClrScheme>
    <a:extraClrScheme>
      <a:clrScheme name="Default Color Scheme 6">
        <a:dk1>
          <a:srgbClr val="000000"/>
        </a:dk1>
        <a:lt1>
          <a:srgbClr val="FFFFFF"/>
        </a:lt1>
        <a:dk2>
          <a:srgbClr val="808080"/>
        </a:dk2>
        <a:lt2>
          <a:srgbClr val="00000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extraClrScheme>
    <a:extraClrScheme>
      <a:clrScheme name="Default Color Scheme 7">
        <a:dk1>
          <a:srgbClr val="000000"/>
        </a:dk1>
        <a:lt1>
          <a:srgbClr val="FFFFFF"/>
        </a:lt1>
        <a:dk2>
          <a:srgbClr val="808080"/>
        </a:dk2>
        <a:lt2>
          <a:srgbClr val="00000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extraClrScheme>
  </a:extraClrSchemeLst>
</a:theme>
</file>

<file path=ppt/theme/theme2.xml><?xml version="1.0" encoding="utf-8"?>
<a:theme xmlns:a="http://schemas.openxmlformats.org/drawingml/2006/main" name="1_Office 主题">
  <a:themeElements>
    <a:clrScheme name="Default Color Scheme">
      <a:dk1>
        <a:srgbClr val="000000"/>
      </a:dk1>
      <a:lt1>
        <a:srgbClr val="FFFFFF"/>
      </a:lt1>
      <a:dk2>
        <a:srgbClr val="808080"/>
      </a:dk2>
      <a:lt2>
        <a:srgbClr val="00000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808080"/>
        </a:dk2>
        <a:lt2>
          <a:srgbClr val="00000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extraClrScheme>
    <a:extraClrScheme>
      <a:clrScheme name="Default Color Scheme 2">
        <a:dk1>
          <a:srgbClr val="FFFFFF"/>
        </a:dk1>
        <a:lt1>
          <a:srgbClr val="0000FF"/>
        </a:lt1>
        <a:dk2>
          <a:srgbClr val="000000"/>
        </a:dk2>
        <a:lt2>
          <a:srgbClr val="FFFF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extraClrScheme>
    <a:extraClrScheme>
      <a:clrScheme name="Default Color Scheme 3">
        <a:dk1>
          <a:srgbClr val="000000"/>
        </a:dk1>
        <a:lt1>
          <a:srgbClr val="FFFFCC"/>
        </a:lt1>
        <a:dk2>
          <a:srgbClr val="666633"/>
        </a:dk2>
        <a:lt2>
          <a:srgbClr val="808000"/>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extraClrScheme>
    <a:extraClrScheme>
      <a:clrScheme name="Default Color Scheme 4">
        <a:dk1>
          <a:srgbClr val="000000"/>
        </a:dk1>
        <a:lt1>
          <a:srgbClr val="FFFFFF"/>
        </a:lt1>
        <a:dk2>
          <a:srgbClr val="333333"/>
        </a:dk2>
        <a:lt2>
          <a:srgbClr val="000000"/>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extraClrScheme>
    <a:extraClrScheme>
      <a:clrScheme name="Default Color Scheme 5">
        <a:dk1>
          <a:srgbClr val="000000"/>
        </a:dk1>
        <a:lt1>
          <a:srgbClr val="FFFFFF"/>
        </a:lt1>
        <a:dk2>
          <a:srgbClr val="808080"/>
        </a:dk2>
        <a:lt2>
          <a:srgbClr val="00000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extraClrScheme>
    <a:extraClrScheme>
      <a:clrScheme name="Default Color Scheme 6">
        <a:dk1>
          <a:srgbClr val="000000"/>
        </a:dk1>
        <a:lt1>
          <a:srgbClr val="FFFFFF"/>
        </a:lt1>
        <a:dk2>
          <a:srgbClr val="808080"/>
        </a:dk2>
        <a:lt2>
          <a:srgbClr val="00000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extraClrScheme>
    <a:extraClrScheme>
      <a:clrScheme name="Default Color Scheme 7">
        <a:dk1>
          <a:srgbClr val="000000"/>
        </a:dk1>
        <a:lt1>
          <a:srgbClr val="FFFFFF"/>
        </a:lt1>
        <a:dk2>
          <a:srgbClr val="808080"/>
        </a:dk2>
        <a:lt2>
          <a:srgbClr val="00000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extraClrScheme>
  </a:extraClrSchemeLst>
</a:theme>
</file>

<file path=ppt/theme/theme3.xml><?xml version="1.0" encoding="utf-8"?>
<a:theme xmlns:a="http://schemas.openxmlformats.org/drawingml/2006/main" name="2_Office 主题">
  <a:themeElements>
    <a:clrScheme name="Default Color Scheme">
      <a:dk1>
        <a:srgbClr val="000000"/>
      </a:dk1>
      <a:lt1>
        <a:srgbClr val="FFFFFF"/>
      </a:lt1>
      <a:dk2>
        <a:srgbClr val="808080"/>
      </a:dk2>
      <a:lt2>
        <a:srgbClr val="00000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808080"/>
        </a:dk2>
        <a:lt2>
          <a:srgbClr val="00000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extraClrScheme>
    <a:extraClrScheme>
      <a:clrScheme name="Default Color Scheme 2">
        <a:dk1>
          <a:srgbClr val="FFFFFF"/>
        </a:dk1>
        <a:lt1>
          <a:srgbClr val="0000FF"/>
        </a:lt1>
        <a:dk2>
          <a:srgbClr val="000000"/>
        </a:dk2>
        <a:lt2>
          <a:srgbClr val="FFFF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extraClrScheme>
    <a:extraClrScheme>
      <a:clrScheme name="Default Color Scheme 3">
        <a:dk1>
          <a:srgbClr val="000000"/>
        </a:dk1>
        <a:lt1>
          <a:srgbClr val="FFFFCC"/>
        </a:lt1>
        <a:dk2>
          <a:srgbClr val="666633"/>
        </a:dk2>
        <a:lt2>
          <a:srgbClr val="808000"/>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extraClrScheme>
    <a:extraClrScheme>
      <a:clrScheme name="Default Color Scheme 4">
        <a:dk1>
          <a:srgbClr val="000000"/>
        </a:dk1>
        <a:lt1>
          <a:srgbClr val="FFFFFF"/>
        </a:lt1>
        <a:dk2>
          <a:srgbClr val="333333"/>
        </a:dk2>
        <a:lt2>
          <a:srgbClr val="000000"/>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extraClrScheme>
    <a:extraClrScheme>
      <a:clrScheme name="Default Color Scheme 5">
        <a:dk1>
          <a:srgbClr val="000000"/>
        </a:dk1>
        <a:lt1>
          <a:srgbClr val="FFFFFF"/>
        </a:lt1>
        <a:dk2>
          <a:srgbClr val="808080"/>
        </a:dk2>
        <a:lt2>
          <a:srgbClr val="00000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extraClrScheme>
    <a:extraClrScheme>
      <a:clrScheme name="Default Color Scheme 6">
        <a:dk1>
          <a:srgbClr val="000000"/>
        </a:dk1>
        <a:lt1>
          <a:srgbClr val="FFFFFF"/>
        </a:lt1>
        <a:dk2>
          <a:srgbClr val="808080"/>
        </a:dk2>
        <a:lt2>
          <a:srgbClr val="00000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extraClrScheme>
    <a:extraClrScheme>
      <a:clrScheme name="Default Color Scheme 7">
        <a:dk1>
          <a:srgbClr val="000000"/>
        </a:dk1>
        <a:lt1>
          <a:srgbClr val="FFFFFF"/>
        </a:lt1>
        <a:dk2>
          <a:srgbClr val="808080"/>
        </a:dk2>
        <a:lt2>
          <a:srgbClr val="00000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149389</TotalTime>
  <Words>5476</Words>
  <Application>Microsoft Office PowerPoint</Application>
  <PresentationFormat>宽屏</PresentationFormat>
  <Paragraphs>735</Paragraphs>
  <Slides>49</Slides>
  <Notes>32</Notes>
  <HiddenSlides>0</HiddenSlides>
  <MMClips>0</MMClips>
  <ScaleCrop>false</ScaleCrop>
  <HeadingPairs>
    <vt:vector size="6" baseType="variant">
      <vt:variant>
        <vt:lpstr>已用的字体</vt:lpstr>
      </vt:variant>
      <vt:variant>
        <vt:i4>13</vt:i4>
      </vt:variant>
      <vt:variant>
        <vt:lpstr>主题</vt:lpstr>
      </vt:variant>
      <vt:variant>
        <vt:i4>3</vt:i4>
      </vt:variant>
      <vt:variant>
        <vt:lpstr>幻灯片标题</vt:lpstr>
      </vt:variant>
      <vt:variant>
        <vt:i4>49</vt:i4>
      </vt:variant>
    </vt:vector>
  </HeadingPairs>
  <TitlesOfParts>
    <vt:vector size="65" baseType="lpstr">
      <vt:lpstr>quote-cjk-patch</vt:lpstr>
      <vt:lpstr>等线</vt:lpstr>
      <vt:lpstr>黑体</vt:lpstr>
      <vt:lpstr>华文楷体</vt:lpstr>
      <vt:lpstr>华文细黑</vt:lpstr>
      <vt:lpstr>宋体</vt:lpstr>
      <vt:lpstr>微软雅黑</vt:lpstr>
      <vt:lpstr>Arial</vt:lpstr>
      <vt:lpstr>Arial Black</vt:lpstr>
      <vt:lpstr>Calibri</vt:lpstr>
      <vt:lpstr>Calibri Light</vt:lpstr>
      <vt:lpstr>Times New Roman</vt:lpstr>
      <vt:lpstr>Wingdings</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Simulation of CEPC project</dc:title>
  <dc:creator>[葛锐]</dc:creator>
  <cp:lastModifiedBy>min</cp:lastModifiedBy>
  <cp:revision>2448</cp:revision>
  <dcterms:created xsi:type="dcterms:W3CDTF">2019-07-08T06:55:01Z</dcterms:created>
  <dcterms:modified xsi:type="dcterms:W3CDTF">2025-10-13T04:34:57Z</dcterms:modified>
</cp:coreProperties>
</file>