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bookmarkIdSeed="3">
  <p:sldMasterIdLst>
    <p:sldMasterId id="2147483648" r:id="rId1"/>
    <p:sldMasterId id="2147483654" r:id="rId2"/>
  </p:sldMasterIdLst>
  <p:notesMasterIdLst>
    <p:notesMasterId r:id="rId31"/>
  </p:notesMasterIdLst>
  <p:handoutMasterIdLst>
    <p:handoutMasterId r:id="rId32"/>
  </p:handoutMasterIdLst>
  <p:sldIdLst>
    <p:sldId id="1310" r:id="rId3"/>
    <p:sldId id="1174" r:id="rId4"/>
    <p:sldId id="1397" r:id="rId5"/>
    <p:sldId id="1400" r:id="rId6"/>
    <p:sldId id="1402" r:id="rId7"/>
    <p:sldId id="1407" r:id="rId8"/>
    <p:sldId id="1408" r:id="rId9"/>
    <p:sldId id="1403" r:id="rId10"/>
    <p:sldId id="1404" r:id="rId11"/>
    <p:sldId id="1417" r:id="rId12"/>
    <p:sldId id="1418" r:id="rId13"/>
    <p:sldId id="1406" r:id="rId14"/>
    <p:sldId id="1411" r:id="rId15"/>
    <p:sldId id="1396" r:id="rId16"/>
    <p:sldId id="1399" r:id="rId17"/>
    <p:sldId id="1382" r:id="rId18"/>
    <p:sldId id="1413" r:id="rId19"/>
    <p:sldId id="1398" r:id="rId20"/>
    <p:sldId id="1419" r:id="rId21"/>
    <p:sldId id="1420" r:id="rId22"/>
    <p:sldId id="1410" r:id="rId23"/>
    <p:sldId id="1395" r:id="rId24"/>
    <p:sldId id="1414" r:id="rId25"/>
    <p:sldId id="1415" r:id="rId26"/>
    <p:sldId id="1405" r:id="rId27"/>
    <p:sldId id="1421" r:id="rId28"/>
    <p:sldId id="1360" r:id="rId29"/>
    <p:sldId id="1123" r:id="rId30"/>
  </p:sldIdLst>
  <p:sldSz cx="12192000" cy="6858000"/>
  <p:notesSz cx="6858000" cy="91440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79BA"/>
    <a:srgbClr val="9933FF"/>
    <a:srgbClr val="1111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848" autoAdjust="0"/>
    <p:restoredTop sz="74424" autoAdjust="0"/>
  </p:normalViewPr>
  <p:slideViewPr>
    <p:cSldViewPr snapToGrid="0">
      <p:cViewPr varScale="1">
        <p:scale>
          <a:sx n="81" d="100"/>
          <a:sy n="81" d="100"/>
        </p:scale>
        <p:origin x="45" y="432"/>
      </p:cViewPr>
      <p:guideLst/>
    </p:cSldViewPr>
  </p:slideViewPr>
  <p:notesTextViewPr>
    <p:cViewPr>
      <p:scale>
        <a:sx n="1" d="1"/>
        <a:sy n="1" d="1"/>
      </p:scale>
      <p:origin x="0" y="0"/>
    </p:cViewPr>
  </p:notesTextViewPr>
  <p:notesViewPr>
    <p:cSldViewPr snapToGrid="0">
      <p:cViewPr varScale="1">
        <p:scale>
          <a:sx n="87" d="100"/>
          <a:sy n="87" d="100"/>
        </p:scale>
        <p:origin x="3840"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E4987A73-EB8B-4D6B-9F1B-0B7EF10C3F3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6A5514EC-3FFE-4E51-AF74-18A99376726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4673D78-7563-46AD-89E4-A64945A967B8}" type="datetimeFigureOut">
              <a:rPr lang="zh-CN" altLang="en-US" smtClean="0"/>
              <a:t>2025/10/12</a:t>
            </a:fld>
            <a:endParaRPr lang="zh-CN" altLang="en-US"/>
          </a:p>
        </p:txBody>
      </p:sp>
      <p:sp>
        <p:nvSpPr>
          <p:cNvPr id="4" name="页脚占位符 3">
            <a:extLst>
              <a:ext uri="{FF2B5EF4-FFF2-40B4-BE49-F238E27FC236}">
                <a16:creationId xmlns:a16="http://schemas.microsoft.com/office/drawing/2014/main" id="{3CE7FA30-1CBF-413A-834F-4C4FA13EEF1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A64D1FBF-B4B0-443F-A561-8FED6CD9A90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56AFB53-3930-4119-88F4-A6C59B7D35BA}" type="slidenum">
              <a:rPr lang="zh-CN" altLang="en-US" smtClean="0"/>
              <a:t>‹#›</a:t>
            </a:fld>
            <a:endParaRPr lang="zh-CN" altLang="en-US"/>
          </a:p>
        </p:txBody>
      </p:sp>
    </p:spTree>
    <p:extLst>
      <p:ext uri="{BB962C8B-B14F-4D97-AF65-F5344CB8AC3E}">
        <p14:creationId xmlns:p14="http://schemas.microsoft.com/office/powerpoint/2010/main" val="18625081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C1A831-113B-40C9-BC5B-C630D55DF9A4}" type="datetimeFigureOut">
              <a:rPr lang="zh-CN" altLang="en-US" smtClean="0"/>
              <a:t>2025/10/12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A84F78-D44B-4B2F-9EF2-9BA0D44F4EA5}" type="slidenum">
              <a:rPr lang="zh-CN" altLang="en-US" smtClean="0"/>
              <a:t>‹#›</a:t>
            </a:fld>
            <a:endParaRPr lang="zh-CN" altLang="en-US"/>
          </a:p>
        </p:txBody>
      </p:sp>
    </p:spTree>
    <p:extLst>
      <p:ext uri="{BB962C8B-B14F-4D97-AF65-F5344CB8AC3E}">
        <p14:creationId xmlns:p14="http://schemas.microsoft.com/office/powerpoint/2010/main" val="399876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AA84F78-D44B-4B2F-9EF2-9BA0D44F4EA5}" type="slidenum">
              <a:rPr lang="zh-CN" altLang="en-US" smtClean="0"/>
              <a:t>3</a:t>
            </a:fld>
            <a:endParaRPr lang="zh-CN" altLang="en-US"/>
          </a:p>
        </p:txBody>
      </p:sp>
    </p:spTree>
    <p:extLst>
      <p:ext uri="{BB962C8B-B14F-4D97-AF65-F5344CB8AC3E}">
        <p14:creationId xmlns:p14="http://schemas.microsoft.com/office/powerpoint/2010/main" val="2404883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AA84F78-D44B-4B2F-9EF2-9BA0D44F4EA5}" type="slidenum">
              <a:rPr lang="zh-CN" altLang="en-US" smtClean="0"/>
              <a:t>13</a:t>
            </a:fld>
            <a:endParaRPr lang="zh-CN" altLang="en-US"/>
          </a:p>
        </p:txBody>
      </p:sp>
    </p:spTree>
    <p:extLst>
      <p:ext uri="{BB962C8B-B14F-4D97-AF65-F5344CB8AC3E}">
        <p14:creationId xmlns:p14="http://schemas.microsoft.com/office/powerpoint/2010/main" val="1967081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AA84F78-D44B-4B2F-9EF2-9BA0D44F4EA5}" type="slidenum">
              <a:rPr lang="zh-CN" altLang="en-US" smtClean="0"/>
              <a:t>15</a:t>
            </a:fld>
            <a:endParaRPr lang="zh-CN" altLang="en-US"/>
          </a:p>
        </p:txBody>
      </p:sp>
    </p:spTree>
    <p:extLst>
      <p:ext uri="{BB962C8B-B14F-4D97-AF65-F5344CB8AC3E}">
        <p14:creationId xmlns:p14="http://schemas.microsoft.com/office/powerpoint/2010/main" val="4052735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AA84F78-D44B-4B2F-9EF2-9BA0D44F4EA5}" type="slidenum">
              <a:rPr lang="zh-CN" altLang="en-US" smtClean="0"/>
              <a:t>18</a:t>
            </a:fld>
            <a:endParaRPr lang="zh-CN" altLang="en-US"/>
          </a:p>
        </p:txBody>
      </p:sp>
    </p:spTree>
    <p:extLst>
      <p:ext uri="{BB962C8B-B14F-4D97-AF65-F5344CB8AC3E}">
        <p14:creationId xmlns:p14="http://schemas.microsoft.com/office/powerpoint/2010/main" val="4038482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AA84F78-D44B-4B2F-9EF2-9BA0D44F4EA5}" type="slidenum">
              <a:rPr lang="zh-CN" altLang="en-US" smtClean="0"/>
              <a:t>19</a:t>
            </a:fld>
            <a:endParaRPr lang="zh-CN" altLang="en-US"/>
          </a:p>
        </p:txBody>
      </p:sp>
    </p:spTree>
    <p:extLst>
      <p:ext uri="{BB962C8B-B14F-4D97-AF65-F5344CB8AC3E}">
        <p14:creationId xmlns:p14="http://schemas.microsoft.com/office/powerpoint/2010/main" val="3921008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AA84F78-D44B-4B2F-9EF2-9BA0D44F4EA5}" type="slidenum">
              <a:rPr lang="zh-CN" altLang="en-US" smtClean="0"/>
              <a:t>20</a:t>
            </a:fld>
            <a:endParaRPr lang="zh-CN" altLang="en-US"/>
          </a:p>
        </p:txBody>
      </p:sp>
    </p:spTree>
    <p:extLst>
      <p:ext uri="{BB962C8B-B14F-4D97-AF65-F5344CB8AC3E}">
        <p14:creationId xmlns:p14="http://schemas.microsoft.com/office/powerpoint/2010/main" val="33564306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AA84F78-D44B-4B2F-9EF2-9BA0D44F4EA5}" type="slidenum">
              <a:rPr lang="zh-CN" altLang="en-US" smtClean="0"/>
              <a:t>22</a:t>
            </a:fld>
            <a:endParaRPr lang="zh-CN" altLang="en-US"/>
          </a:p>
        </p:txBody>
      </p:sp>
    </p:spTree>
    <p:extLst>
      <p:ext uri="{BB962C8B-B14F-4D97-AF65-F5344CB8AC3E}">
        <p14:creationId xmlns:p14="http://schemas.microsoft.com/office/powerpoint/2010/main" val="8238856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AA84F78-D44B-4B2F-9EF2-9BA0D44F4EA5}" type="slidenum">
              <a:rPr lang="zh-CN" altLang="en-US" smtClean="0"/>
              <a:t>23</a:t>
            </a:fld>
            <a:endParaRPr lang="zh-CN" altLang="en-US"/>
          </a:p>
        </p:txBody>
      </p:sp>
    </p:spTree>
    <p:extLst>
      <p:ext uri="{BB962C8B-B14F-4D97-AF65-F5344CB8AC3E}">
        <p14:creationId xmlns:p14="http://schemas.microsoft.com/office/powerpoint/2010/main" val="7408176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AA84F78-D44B-4B2F-9EF2-9BA0D44F4EA5}" type="slidenum">
              <a:rPr lang="zh-CN" altLang="en-US" smtClean="0"/>
              <a:t>24</a:t>
            </a:fld>
            <a:endParaRPr lang="zh-CN" altLang="en-US"/>
          </a:p>
        </p:txBody>
      </p:sp>
    </p:spTree>
    <p:extLst>
      <p:ext uri="{BB962C8B-B14F-4D97-AF65-F5344CB8AC3E}">
        <p14:creationId xmlns:p14="http://schemas.microsoft.com/office/powerpoint/2010/main" val="544437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AA84F78-D44B-4B2F-9EF2-9BA0D44F4EA5}" type="slidenum">
              <a:rPr lang="zh-CN" altLang="en-US" smtClean="0"/>
              <a:t>4</a:t>
            </a:fld>
            <a:endParaRPr lang="zh-CN" altLang="en-US"/>
          </a:p>
        </p:txBody>
      </p:sp>
    </p:spTree>
    <p:extLst>
      <p:ext uri="{BB962C8B-B14F-4D97-AF65-F5344CB8AC3E}">
        <p14:creationId xmlns:p14="http://schemas.microsoft.com/office/powerpoint/2010/main" val="131629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AA84F78-D44B-4B2F-9EF2-9BA0D44F4EA5}" type="slidenum">
              <a:rPr lang="zh-CN" altLang="en-US" smtClean="0"/>
              <a:t>5</a:t>
            </a:fld>
            <a:endParaRPr lang="zh-CN" altLang="en-US"/>
          </a:p>
        </p:txBody>
      </p:sp>
    </p:spTree>
    <p:extLst>
      <p:ext uri="{BB962C8B-B14F-4D97-AF65-F5344CB8AC3E}">
        <p14:creationId xmlns:p14="http://schemas.microsoft.com/office/powerpoint/2010/main" val="365758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AA84F78-D44B-4B2F-9EF2-9BA0D44F4EA5}" type="slidenum">
              <a:rPr lang="zh-CN" altLang="en-US" smtClean="0"/>
              <a:t>6</a:t>
            </a:fld>
            <a:endParaRPr lang="zh-CN" altLang="en-US"/>
          </a:p>
        </p:txBody>
      </p:sp>
    </p:spTree>
    <p:extLst>
      <p:ext uri="{BB962C8B-B14F-4D97-AF65-F5344CB8AC3E}">
        <p14:creationId xmlns:p14="http://schemas.microsoft.com/office/powerpoint/2010/main" val="453121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AA84F78-D44B-4B2F-9EF2-9BA0D44F4EA5}" type="slidenum">
              <a:rPr lang="zh-CN" altLang="en-US" smtClean="0"/>
              <a:t>8</a:t>
            </a:fld>
            <a:endParaRPr lang="zh-CN" altLang="en-US"/>
          </a:p>
        </p:txBody>
      </p:sp>
    </p:spTree>
    <p:extLst>
      <p:ext uri="{BB962C8B-B14F-4D97-AF65-F5344CB8AC3E}">
        <p14:creationId xmlns:p14="http://schemas.microsoft.com/office/powerpoint/2010/main" val="895760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AA84F78-D44B-4B2F-9EF2-9BA0D44F4EA5}" type="slidenum">
              <a:rPr lang="zh-CN" altLang="en-US" smtClean="0"/>
              <a:t>9</a:t>
            </a:fld>
            <a:endParaRPr lang="zh-CN" altLang="en-US"/>
          </a:p>
        </p:txBody>
      </p:sp>
    </p:spTree>
    <p:extLst>
      <p:ext uri="{BB962C8B-B14F-4D97-AF65-F5344CB8AC3E}">
        <p14:creationId xmlns:p14="http://schemas.microsoft.com/office/powerpoint/2010/main" val="1647812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AA84F78-D44B-4B2F-9EF2-9BA0D44F4EA5}" type="slidenum">
              <a:rPr lang="zh-CN" altLang="en-US" smtClean="0"/>
              <a:t>10</a:t>
            </a:fld>
            <a:endParaRPr lang="zh-CN" altLang="en-US"/>
          </a:p>
        </p:txBody>
      </p:sp>
    </p:spTree>
    <p:extLst>
      <p:ext uri="{BB962C8B-B14F-4D97-AF65-F5344CB8AC3E}">
        <p14:creationId xmlns:p14="http://schemas.microsoft.com/office/powerpoint/2010/main" val="4575580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AA84F78-D44B-4B2F-9EF2-9BA0D44F4EA5}" type="slidenum">
              <a:rPr lang="zh-CN" altLang="en-US" smtClean="0"/>
              <a:t>11</a:t>
            </a:fld>
            <a:endParaRPr lang="zh-CN" altLang="en-US"/>
          </a:p>
        </p:txBody>
      </p:sp>
    </p:spTree>
    <p:extLst>
      <p:ext uri="{BB962C8B-B14F-4D97-AF65-F5344CB8AC3E}">
        <p14:creationId xmlns:p14="http://schemas.microsoft.com/office/powerpoint/2010/main" val="3235253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AA84F78-D44B-4B2F-9EF2-9BA0D44F4EA5}" type="slidenum">
              <a:rPr lang="zh-CN" altLang="en-US" smtClean="0"/>
              <a:t>12</a:t>
            </a:fld>
            <a:endParaRPr lang="zh-CN" altLang="en-US"/>
          </a:p>
        </p:txBody>
      </p:sp>
    </p:spTree>
    <p:extLst>
      <p:ext uri="{BB962C8B-B14F-4D97-AF65-F5344CB8AC3E}">
        <p14:creationId xmlns:p14="http://schemas.microsoft.com/office/powerpoint/2010/main" val="38279015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7" name="图片 6" descr="高能所图标-单色.tif"/>
          <p:cNvPicPr>
            <a:picLocks noChangeAspect="1"/>
          </p:cNvPicPr>
          <p:nvPr userDrawn="1"/>
        </p:nvPicPr>
        <p:blipFill>
          <a:blip r:embed="rId2" cstate="email">
            <a:lum bright="5000"/>
          </a:blip>
          <a:srcRect/>
          <a:stretch>
            <a:fillRect/>
          </a:stretch>
        </p:blipFill>
        <p:spPr>
          <a:xfrm>
            <a:off x="0" y="2348880"/>
            <a:ext cx="7440149" cy="4509120"/>
          </a:xfrm>
          <a:prstGeom prst="rect">
            <a:avLst/>
          </a:prstGeom>
        </p:spPr>
      </p:pic>
      <p:sp>
        <p:nvSpPr>
          <p:cNvPr id="2" name="标题 1"/>
          <p:cNvSpPr>
            <a:spLocks noGrp="1"/>
          </p:cNvSpPr>
          <p:nvPr>
            <p:ph type="ctrTitle"/>
          </p:nvPr>
        </p:nvSpPr>
        <p:spPr>
          <a:xfrm>
            <a:off x="914400" y="2130428"/>
            <a:ext cx="10363200" cy="1470025"/>
          </a:xfrm>
        </p:spPr>
        <p:txBody>
          <a:bodyPr>
            <a:noAutofit/>
          </a:bodyPr>
          <a:lstStyle>
            <a:lvl1pPr>
              <a:defRPr lang="zh-CN" altLang="en-US" sz="4950" b="1" kern="1200" dirty="0">
                <a:solidFill>
                  <a:srgbClr val="3366FF"/>
                </a:solidFill>
                <a:effectLst>
                  <a:outerShdw blurRad="38100" dist="38100" dir="2700000" algn="tl">
                    <a:srgbClr val="000000">
                      <a:alpha val="43137"/>
                    </a:srgbClr>
                  </a:outerShdw>
                  <a:reflection blurRad="25400" stA="30000" endPos="30000" dist="50800" dir="5400000" sy="-100000" algn="bl" rotWithShape="0"/>
                </a:effectLst>
                <a:latin typeface="微软雅黑" panose="020B0503020204020204" pitchFamily="34" charset="-122"/>
                <a:ea typeface="微软雅黑" panose="020B0503020204020204" pitchFamily="34" charset="-122"/>
                <a:cs typeface="+mn-cs"/>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FFBE3450-B00C-4083-A665-4ACEFA817E0E}" type="datetimeFigureOut">
              <a:rPr lang="zh-CN" altLang="en-US" smtClean="0"/>
              <a:t>2025/10/12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5E9139-A00B-4B2A-98A6-095DC08F1345}" type="slidenum">
              <a:rPr lang="zh-CN" altLang="en-US" smtClean="0"/>
              <a:t>‹#›</a:t>
            </a:fld>
            <a:endParaRPr lang="zh-CN" altLang="en-US"/>
          </a:p>
        </p:txBody>
      </p:sp>
      <p:sp>
        <p:nvSpPr>
          <p:cNvPr id="8" name="矩形 7"/>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 name="矩形 8"/>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 name="矩形 9"/>
          <p:cNvSpPr/>
          <p:nvPr userDrawn="1"/>
        </p:nvSpPr>
        <p:spPr>
          <a:xfrm>
            <a:off x="-1" y="0"/>
            <a:ext cx="12192000" cy="216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矩形 10"/>
          <p:cNvSpPr/>
          <p:nvPr userDrawn="1"/>
        </p:nvSpPr>
        <p:spPr>
          <a:xfrm>
            <a:off x="9239272" y="-2"/>
            <a:ext cx="2952728" cy="216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5"/>
          <p:cNvSpPr>
            <a:spLocks noGrp="1" noChangeArrowheads="1"/>
          </p:cNvSpPr>
          <p:nvPr>
            <p:ph type="sldNum" sz="quarter" idx="10"/>
          </p:nvPr>
        </p:nvSpPr>
        <p:spPr/>
        <p:txBody>
          <a:bodyPr/>
          <a:lstStyle>
            <a:lvl1pPr>
              <a:defRPr/>
            </a:lvl1pPr>
          </a:lstStyle>
          <a:p>
            <a:pPr>
              <a:defRPr/>
            </a:pPr>
            <a:fld id="{0A2DDF3C-9BA2-4D3E-A7EA-DEE250FC5F0D}" type="slidenum">
              <a:rPr lang="en-US" altLang="zh-CN"/>
              <a:t>‹#›</a:t>
            </a:fld>
            <a:endParaRPr lang="en-US" altLang="zh-CN"/>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5"/>
          <p:cNvSpPr>
            <a:spLocks noGrp="1" noChangeArrowheads="1"/>
          </p:cNvSpPr>
          <p:nvPr>
            <p:ph type="sldNum" sz="quarter" idx="10"/>
          </p:nvPr>
        </p:nvSpPr>
        <p:spPr/>
        <p:txBody>
          <a:bodyPr/>
          <a:lstStyle>
            <a:lvl1pPr>
              <a:defRPr/>
            </a:lvl1pPr>
          </a:lstStyle>
          <a:p>
            <a:pPr>
              <a:defRPr/>
            </a:pPr>
            <a:fld id="{2FEA8C3E-B8BD-4B9E-8E20-04DB67508319}" type="slidenum">
              <a:rPr lang="en-US" altLang="zh-CN"/>
              <a:t>‹#›</a:t>
            </a:fld>
            <a:endParaRPr lang="en-US" altLang="zh-CN"/>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p:txBody>
          <a:bodyPr/>
          <a:lstStyle>
            <a:lvl1pPr>
              <a:defRPr/>
            </a:lvl1pPr>
          </a:lstStyle>
          <a:p>
            <a:pPr>
              <a:defRPr/>
            </a:pPr>
            <a:fld id="{19B23886-3668-48CB-A622-442CF5090BB0}" type="slidenum">
              <a:rPr lang="en-US" altLang="zh-CN"/>
              <a:t>‹#›</a:t>
            </a:fld>
            <a:endParaRPr lang="en-US" altLang="zh-CN"/>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5"/>
          <p:cNvSpPr>
            <a:spLocks noGrp="1" noChangeArrowheads="1"/>
          </p:cNvSpPr>
          <p:nvPr>
            <p:ph type="sldNum" sz="quarter" idx="10"/>
          </p:nvPr>
        </p:nvSpPr>
        <p:spPr/>
        <p:txBody>
          <a:bodyPr/>
          <a:lstStyle>
            <a:lvl1pPr>
              <a:defRPr/>
            </a:lvl1pPr>
          </a:lstStyle>
          <a:p>
            <a:pPr>
              <a:defRPr/>
            </a:pPr>
            <a:fld id="{6EAF87A7-A314-45B8-8BFA-CDBA270A1A39}" type="slidenum">
              <a:rPr lang="en-US" altLang="zh-CN"/>
              <a:t>‹#›</a:t>
            </a:fld>
            <a:endParaRPr lang="en-US" altLang="zh-CN"/>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5"/>
          <p:cNvSpPr>
            <a:spLocks noGrp="1" noChangeArrowheads="1"/>
          </p:cNvSpPr>
          <p:nvPr>
            <p:ph type="sldNum" sz="quarter" idx="10"/>
          </p:nvPr>
        </p:nvSpPr>
        <p:spPr/>
        <p:txBody>
          <a:bodyPr/>
          <a:lstStyle>
            <a:lvl1pPr>
              <a:defRPr/>
            </a:lvl1pPr>
          </a:lstStyle>
          <a:p>
            <a:pPr>
              <a:defRPr/>
            </a:pPr>
            <a:fld id="{313ED3A3-BA25-47CA-9A28-E4289CEAD9C3}" type="slidenum">
              <a:rPr lang="en-US" altLang="zh-CN"/>
              <a:t>‹#›</a:t>
            </a:fld>
            <a:endParaRPr lang="en-US" altLang="zh-CN"/>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5"/>
          <p:cNvSpPr>
            <a:spLocks noGrp="1" noChangeArrowheads="1"/>
          </p:cNvSpPr>
          <p:nvPr>
            <p:ph type="sldNum" sz="quarter" idx="10"/>
          </p:nvPr>
        </p:nvSpPr>
        <p:spPr/>
        <p:txBody>
          <a:bodyPr/>
          <a:lstStyle>
            <a:lvl1pPr>
              <a:defRPr/>
            </a:lvl1pPr>
          </a:lstStyle>
          <a:p>
            <a:pPr>
              <a:defRPr/>
            </a:pPr>
            <a:fld id="{CB1BE645-B11A-47BD-92E4-5653D3B47BF1}" type="slidenum">
              <a:rPr lang="en-US" altLang="zh-CN"/>
              <a:t>‹#›</a:t>
            </a:fld>
            <a:endParaRPr lang="en-US" altLang="zh-CN"/>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953500" y="838200"/>
            <a:ext cx="2711451" cy="556260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12801" y="838200"/>
            <a:ext cx="7937500" cy="556260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5"/>
          <p:cNvSpPr>
            <a:spLocks noGrp="1" noChangeArrowheads="1"/>
          </p:cNvSpPr>
          <p:nvPr>
            <p:ph type="sldNum" sz="quarter" idx="10"/>
          </p:nvPr>
        </p:nvSpPr>
        <p:spPr/>
        <p:txBody>
          <a:bodyPr/>
          <a:lstStyle>
            <a:lvl1pPr>
              <a:defRPr/>
            </a:lvl1pPr>
          </a:lstStyle>
          <a:p>
            <a:pPr>
              <a:defRPr/>
            </a:pPr>
            <a:fld id="{53832AB5-E510-4BDE-8FEE-70A06F5EA52D}" type="slidenum">
              <a:rPr lang="en-US" altLang="zh-CN"/>
              <a:t>‹#›</a:t>
            </a:fld>
            <a:endParaRPr lang="en-US" altLang="zh-CN"/>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xAndTwoObj" preserve="1">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812800" y="838200"/>
            <a:ext cx="8331200" cy="457200"/>
          </a:xfrm>
        </p:spPr>
        <p:txBody>
          <a:bodyPr/>
          <a:lstStyle/>
          <a:p>
            <a:r>
              <a:rPr lang="zh-CN" altLang="en-US"/>
              <a:t>单击此处编辑母版标题样式</a:t>
            </a:r>
          </a:p>
        </p:txBody>
      </p:sp>
      <p:sp>
        <p:nvSpPr>
          <p:cNvPr id="3" name="文本占位符 2"/>
          <p:cNvSpPr>
            <a:spLocks noGrp="1"/>
          </p:cNvSpPr>
          <p:nvPr>
            <p:ph type="body" sz="half" idx="1"/>
          </p:nvPr>
        </p:nvSpPr>
        <p:spPr>
          <a:xfrm>
            <a:off x="812801" y="1447800"/>
            <a:ext cx="5323417" cy="49530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339418" y="1447800"/>
            <a:ext cx="5325533" cy="24003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339418" y="4000500"/>
            <a:ext cx="5325533" cy="24003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Rectangle 5"/>
          <p:cNvSpPr>
            <a:spLocks noGrp="1" noChangeArrowheads="1"/>
          </p:cNvSpPr>
          <p:nvPr>
            <p:ph type="sldNum" sz="quarter" idx="10"/>
          </p:nvPr>
        </p:nvSpPr>
        <p:spPr/>
        <p:txBody>
          <a:bodyPr/>
          <a:lstStyle>
            <a:lvl1pPr>
              <a:defRPr/>
            </a:lvl1pPr>
          </a:lstStyle>
          <a:p>
            <a:pPr>
              <a:defRPr/>
            </a:pPr>
            <a:fld id="{36054C56-9821-425E-98FA-60FFDFD434CF}" type="slidenum">
              <a:rPr lang="en-US" altLang="zh-CN"/>
              <a:t>‹#›</a:t>
            </a:fld>
            <a:endParaRPr lang="en-US" altLang="zh-CN"/>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812800" y="838200"/>
            <a:ext cx="8331200" cy="457200"/>
          </a:xfrm>
        </p:spPr>
        <p:txBody>
          <a:bodyPr/>
          <a:lstStyle/>
          <a:p>
            <a:r>
              <a:rPr lang="zh-CN" altLang="en-US"/>
              <a:t>单击此处编辑母版标题样式</a:t>
            </a:r>
          </a:p>
        </p:txBody>
      </p:sp>
      <p:sp>
        <p:nvSpPr>
          <p:cNvPr id="3" name="表格占位符 2"/>
          <p:cNvSpPr>
            <a:spLocks noGrp="1"/>
          </p:cNvSpPr>
          <p:nvPr>
            <p:ph type="tbl" idx="1"/>
          </p:nvPr>
        </p:nvSpPr>
        <p:spPr>
          <a:xfrm>
            <a:off x="812800" y="1447800"/>
            <a:ext cx="10852151" cy="4953000"/>
          </a:xfrm>
        </p:spPr>
        <p:txBody>
          <a:bodyPr/>
          <a:lstStyle/>
          <a:p>
            <a:pPr lvl="0"/>
            <a:endParaRPr lang="zh-CN" altLang="en-US" noProof="0"/>
          </a:p>
        </p:txBody>
      </p:sp>
      <p:sp>
        <p:nvSpPr>
          <p:cNvPr id="4" name="Rectangle 5"/>
          <p:cNvSpPr>
            <a:spLocks noGrp="1" noChangeArrowheads="1"/>
          </p:cNvSpPr>
          <p:nvPr>
            <p:ph type="sldNum" sz="quarter" idx="10"/>
          </p:nvPr>
        </p:nvSpPr>
        <p:spPr/>
        <p:txBody>
          <a:bodyPr/>
          <a:lstStyle>
            <a:lvl1pPr>
              <a:defRPr/>
            </a:lvl1pPr>
          </a:lstStyle>
          <a:p>
            <a:pPr>
              <a:defRPr/>
            </a:pPr>
            <a:fld id="{9883A749-FB75-4CA3-A067-DF03EC98025B}" type="slidenum">
              <a:rPr lang="en-US" altLang="zh-CN"/>
              <a:t>‹#›</a:t>
            </a:fld>
            <a:endParaRPr lang="en-US" altLang="zh-CN"/>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12800" y="838200"/>
            <a:ext cx="10852151" cy="55626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Rectangle 5"/>
          <p:cNvSpPr>
            <a:spLocks noGrp="1" noChangeArrowheads="1"/>
          </p:cNvSpPr>
          <p:nvPr>
            <p:ph type="sldNum" sz="quarter" idx="10"/>
          </p:nvPr>
        </p:nvSpPr>
        <p:spPr/>
        <p:txBody>
          <a:bodyPr/>
          <a:lstStyle>
            <a:lvl1pPr>
              <a:defRPr/>
            </a:lvl1pPr>
          </a:lstStyle>
          <a:p>
            <a:pPr>
              <a:defRPr/>
            </a:pPr>
            <a:fld id="{86EA643C-17DB-40AD-B829-77BA3A36AECE}" type="slidenum">
              <a:rPr lang="en-US" altLang="zh-CN"/>
              <a:t>‹#›</a:t>
            </a:fld>
            <a:endParaRPr lang="en-US" altLang="zh-CN"/>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09600" y="1285861"/>
            <a:ext cx="10972800" cy="4840303"/>
          </a:xfrm>
        </p:spPr>
        <p:txBody>
          <a:bodyPr/>
          <a:lstStyle>
            <a:lvl1pPr>
              <a:lnSpc>
                <a:spcPct val="110000"/>
              </a:lnSpc>
              <a:spcBef>
                <a:spcPts val="0"/>
              </a:spcBef>
              <a:spcAft>
                <a:spcPts val="750"/>
              </a:spcAft>
              <a:buClr>
                <a:srgbClr val="FFC000"/>
              </a:buClr>
              <a:buSzPct val="80000"/>
              <a:buFont typeface="Wingdings" panose="05000000000000000000" pitchFamily="2" charset="2"/>
              <a:buChar char="n"/>
              <a:defRPr sz="2100" b="0" baseline="0">
                <a:latin typeface="Arial" panose="020B0604020202020204" pitchFamily="34" charset="0"/>
                <a:ea typeface="微软雅黑" panose="020B0503020204020204" pitchFamily="34" charset="-122"/>
              </a:defRPr>
            </a:lvl1pPr>
            <a:lvl2pPr>
              <a:defRPr sz="1800" baseline="0">
                <a:latin typeface="Arial" panose="020B0604020202020204" pitchFamily="34" charset="0"/>
                <a:ea typeface="微软雅黑" panose="020B0503020204020204" pitchFamily="34" charset="-122"/>
              </a:defRPr>
            </a:lvl2pPr>
            <a:lvl3pPr>
              <a:defRPr baseline="0"/>
            </a:lvl3pPr>
            <a:lvl4pPr>
              <a:defRPr baseline="0"/>
            </a:lvl4pPr>
            <a:lvl5pPr>
              <a:defRPr baseline="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FFBE3450-B00C-4083-A665-4ACEFA817E0E}" type="datetimeFigureOut">
              <a:rPr lang="zh-CN" altLang="en-US" smtClean="0"/>
              <a:t>2025/10/12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5E9139-A00B-4B2A-98A6-095DC08F1345}" type="slidenum">
              <a:rPr lang="zh-CN" altLang="en-US" smtClean="0"/>
              <a:t>‹#›</a:t>
            </a:fld>
            <a:endParaRPr lang="zh-CN" altLang="en-US"/>
          </a:p>
        </p:txBody>
      </p:sp>
      <p:sp>
        <p:nvSpPr>
          <p:cNvPr id="2" name="标题 1"/>
          <p:cNvSpPr>
            <a:spLocks noGrp="1"/>
          </p:cNvSpPr>
          <p:nvPr>
            <p:ph type="title"/>
          </p:nvPr>
        </p:nvSpPr>
        <p:spPr>
          <a:xfrm>
            <a:off x="666712" y="142852"/>
            <a:ext cx="10763325" cy="725470"/>
          </a:xfrm>
        </p:spPr>
        <p:txBody>
          <a:bodyPr>
            <a:normAutofit/>
          </a:bodyPr>
          <a:lstStyle>
            <a:lvl1pPr algn="l">
              <a:defRPr sz="2250" b="1" baseline="0">
                <a:solidFill>
                  <a:srgbClr val="FF0000"/>
                </a:solidFill>
                <a:effectLst>
                  <a:outerShdw blurRad="38100" dist="38100" dir="2700000" algn="tl">
                    <a:srgbClr val="000000">
                      <a:alpha val="43137"/>
                    </a:srgbClr>
                  </a:outerShdw>
                </a:effectLst>
                <a:latin typeface="Arial Black" panose="020B0A04020102020204" pitchFamily="34" charset="0"/>
                <a:ea typeface="微软雅黑" panose="020B0503020204020204" pitchFamily="34" charset="-122"/>
              </a:defRPr>
            </a:lvl1pPr>
          </a:lstStyle>
          <a:p>
            <a:r>
              <a:rPr lang="zh-CN" altLang="en-US" dirty="0"/>
              <a:t>单击此处编辑母版标题样式</a:t>
            </a:r>
          </a:p>
        </p:txBody>
      </p:sp>
      <p:sp>
        <p:nvSpPr>
          <p:cNvPr id="15" name="矩形 14"/>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矩形 15"/>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8" name="矩形 17"/>
          <p:cNvSpPr/>
          <p:nvPr userDrawn="1"/>
        </p:nvSpPr>
        <p:spPr>
          <a:xfrm>
            <a:off x="-1" y="937526"/>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3" name="矩形 22"/>
          <p:cNvSpPr/>
          <p:nvPr userDrawn="1"/>
        </p:nvSpPr>
        <p:spPr>
          <a:xfrm>
            <a:off x="0" y="0"/>
            <a:ext cx="285709" cy="91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3"/>
            <a:ext cx="10363200" cy="1362075"/>
          </a:xfrm>
        </p:spPr>
        <p:txBody>
          <a:bodyPr anchor="t"/>
          <a:lstStyle>
            <a:lvl1pPr algn="l">
              <a:defRPr sz="3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FFBE3450-B00C-4083-A665-4ACEFA817E0E}" type="datetimeFigureOut">
              <a:rPr lang="zh-CN" altLang="en-US" smtClean="0"/>
              <a:t>2025/10/12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5E9139-A00B-4B2A-98A6-095DC08F1345}"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FBE3450-B00C-4083-A665-4ACEFA817E0E}" type="datetimeFigureOut">
              <a:rPr lang="zh-CN" altLang="en-US" smtClean="0"/>
              <a:t>2025/10/12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15E9139-A00B-4B2A-98A6-095DC08F1345}"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FBE3450-B00C-4083-A665-4ACEFA817E0E}" type="datetimeFigureOut">
              <a:rPr lang="zh-CN" altLang="en-US" smtClean="0"/>
              <a:t>2025/10/12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15E9139-A00B-4B2A-98A6-095DC08F1345}"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Picture 2" descr="CSSppt母板首页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11074401" y="6477001"/>
            <a:ext cx="184731" cy="227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algn="l" eaLnBrk="1" hangingPunct="1">
              <a:lnSpc>
                <a:spcPct val="88000"/>
              </a:lnSpc>
            </a:pPr>
            <a:endParaRPr lang="zh-CN" altLang="zh-CN" sz="1000">
              <a:solidFill>
                <a:schemeClr val="bg2"/>
              </a:solidFill>
              <a:latin typeface="Impact" panose="020B0806030902050204" pitchFamily="34" charset="0"/>
            </a:endParaRPr>
          </a:p>
        </p:txBody>
      </p:sp>
      <p:sp>
        <p:nvSpPr>
          <p:cNvPr id="217091" name="Rectangle 3"/>
          <p:cNvSpPr>
            <a:spLocks noGrp="1" noChangeArrowheads="1"/>
          </p:cNvSpPr>
          <p:nvPr>
            <p:ph type="ctrTitle"/>
          </p:nvPr>
        </p:nvSpPr>
        <p:spPr>
          <a:xfrm>
            <a:off x="914400" y="2339976"/>
            <a:ext cx="10363200" cy="1470025"/>
          </a:xfrm>
        </p:spPr>
        <p:txBody>
          <a:bodyPr/>
          <a:lstStyle>
            <a:lvl1pPr algn="ctr">
              <a:defRPr sz="3600"/>
            </a:lvl1pPr>
          </a:lstStyle>
          <a:p>
            <a:r>
              <a:rPr lang="zh-CN" altLang="en-US"/>
              <a:t>单击此处编辑母版标题样式</a:t>
            </a:r>
          </a:p>
        </p:txBody>
      </p:sp>
      <p:sp>
        <p:nvSpPr>
          <p:cNvPr id="217092" name="Rectangle 4"/>
          <p:cNvSpPr>
            <a:spLocks noGrp="1" noChangeArrowheads="1"/>
          </p:cNvSpPr>
          <p:nvPr>
            <p:ph type="subTitle" idx="1"/>
          </p:nvPr>
        </p:nvSpPr>
        <p:spPr>
          <a:xfrm>
            <a:off x="1828800" y="3886200"/>
            <a:ext cx="8534400" cy="1600200"/>
          </a:xfrm>
        </p:spPr>
        <p:txBody>
          <a:bodyPr/>
          <a:lstStyle>
            <a:lvl1pPr marL="0" indent="0" algn="ctr">
              <a:lnSpc>
                <a:spcPct val="130000"/>
              </a:lnSpc>
              <a:spcBef>
                <a:spcPct val="0"/>
              </a:spcBef>
              <a:spcAft>
                <a:spcPct val="0"/>
              </a:spcAft>
              <a:buFontTx/>
              <a:buNone/>
              <a:defRPr sz="2200">
                <a:solidFill>
                  <a:schemeClr val="bg1"/>
                </a:solidFill>
              </a:defRPr>
            </a:lvl1pPr>
          </a:lstStyle>
          <a:p>
            <a:r>
              <a:rPr lang="zh-CN" altLang="en-US"/>
              <a:t>单击此处编辑母版副标题样式</a:t>
            </a: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5"/>
          <p:cNvSpPr>
            <a:spLocks noGrp="1" noChangeArrowheads="1"/>
          </p:cNvSpPr>
          <p:nvPr>
            <p:ph type="sldNum" sz="quarter" idx="10"/>
          </p:nvPr>
        </p:nvSpPr>
        <p:spPr/>
        <p:txBody>
          <a:bodyPr/>
          <a:lstStyle>
            <a:lvl1pPr>
              <a:defRPr/>
            </a:lvl1pPr>
          </a:lstStyle>
          <a:p>
            <a:pPr>
              <a:defRPr/>
            </a:pPr>
            <a:fld id="{6E7DAE66-2E54-4706-990B-E0B6E14A8F28}" type="slidenum">
              <a:rPr lang="en-US" altLang="zh-CN"/>
              <a:t>‹#›</a:t>
            </a:fld>
            <a:endParaRPr lang="en-US" altLang="zh-CN"/>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5"/>
          <p:cNvSpPr>
            <a:spLocks noGrp="1" noChangeArrowheads="1"/>
          </p:cNvSpPr>
          <p:nvPr>
            <p:ph type="sldNum" sz="quarter" idx="10"/>
          </p:nvPr>
        </p:nvSpPr>
        <p:spPr/>
        <p:txBody>
          <a:bodyPr/>
          <a:lstStyle>
            <a:lvl1pPr>
              <a:defRPr/>
            </a:lvl1pPr>
          </a:lstStyle>
          <a:p>
            <a:pPr>
              <a:defRPr/>
            </a:pPr>
            <a:fld id="{D60A94F8-AB1A-4BA7-B2AB-AF642E91FDFD}" type="slidenum">
              <a:rPr lang="en-US" altLang="zh-CN"/>
              <a:t>‹#›</a:t>
            </a:fld>
            <a:endParaRPr lang="en-US" altLang="zh-CN"/>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12801" y="1447800"/>
            <a:ext cx="5323417"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339418" y="1447800"/>
            <a:ext cx="5325533"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5"/>
          <p:cNvSpPr>
            <a:spLocks noGrp="1" noChangeArrowheads="1"/>
          </p:cNvSpPr>
          <p:nvPr>
            <p:ph type="sldNum" sz="quarter" idx="10"/>
          </p:nvPr>
        </p:nvSpPr>
        <p:spPr/>
        <p:txBody>
          <a:bodyPr/>
          <a:lstStyle>
            <a:lvl1pPr>
              <a:defRPr/>
            </a:lvl1pPr>
          </a:lstStyle>
          <a:p>
            <a:pPr>
              <a:defRPr/>
            </a:pPr>
            <a:fld id="{A1444283-B44A-40E7-803C-8030E44D51A6}" type="slidenum">
              <a:rPr lang="en-US" altLang="zh-CN"/>
              <a:t>‹#›</a:t>
            </a:fld>
            <a:endParaRPr lang="en-US" altLang="zh-CN"/>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6"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theme" Target="../theme/theme2.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FBE3450-B00C-4083-A665-4ACEFA817E0E}" type="datetimeFigureOut">
              <a:rPr lang="zh-CN" altLang="en-US" smtClean="0"/>
              <a:t>2025/10/12</a:t>
            </a:fld>
            <a:endParaRPr lang="zh-CN" altLang="en-US"/>
          </a:p>
        </p:txBody>
      </p:sp>
      <p:sp>
        <p:nvSpPr>
          <p:cNvPr id="5" name="页脚占位符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15E9139-A00B-4B2A-98A6-095DC08F1345}"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530" indent="-214630"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9" descr="未标题-2"/>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812800" y="838200"/>
            <a:ext cx="833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p>
        </p:txBody>
      </p:sp>
      <p:sp>
        <p:nvSpPr>
          <p:cNvPr id="1028" name="Rectangle 4"/>
          <p:cNvSpPr>
            <a:spLocks noGrp="1" noChangeArrowheads="1"/>
          </p:cNvSpPr>
          <p:nvPr>
            <p:ph type="body" idx="1"/>
          </p:nvPr>
        </p:nvSpPr>
        <p:spPr bwMode="auto">
          <a:xfrm>
            <a:off x="812800" y="1447800"/>
            <a:ext cx="10852151"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216069" name="Rectangle 5"/>
          <p:cNvSpPr>
            <a:spLocks noGrp="1" noChangeArrowheads="1"/>
          </p:cNvSpPr>
          <p:nvPr>
            <p:ph type="sldNum" sz="quarter" idx="4"/>
          </p:nvPr>
        </p:nvSpPr>
        <p:spPr bwMode="auto">
          <a:xfrm>
            <a:off x="10972801" y="6524626"/>
            <a:ext cx="404284" cy="180975"/>
          </a:xfrm>
          <a:prstGeom prst="rect">
            <a:avLst/>
          </a:prstGeom>
          <a:noFill/>
          <a:ln w="9525">
            <a:noFill/>
            <a:miter lim="800000"/>
          </a:ln>
          <a:effectLst/>
        </p:spPr>
        <p:txBody>
          <a:bodyPr vert="horz" wrap="square" lIns="91440" tIns="45720" rIns="91440" bIns="45720" numCol="1" anchor="t" anchorCtr="0" compatLnSpc="1"/>
          <a:lstStyle>
            <a:lvl1pPr algn="r" eaLnBrk="0" hangingPunct="0">
              <a:defRPr sz="900">
                <a:solidFill>
                  <a:srgbClr val="4D5E68"/>
                </a:solidFill>
                <a:latin typeface="Impact" panose="020B0806030902050204" pitchFamily="34" charset="0"/>
              </a:defRPr>
            </a:lvl1pPr>
          </a:lstStyle>
          <a:p>
            <a:pPr>
              <a:defRPr/>
            </a:pPr>
            <a:fld id="{89442F26-24B1-4BCB-9A61-8A323E6F9656}" type="slidenum">
              <a:rPr lang="en-US" altLang="zh-CN"/>
              <a:t>‹#›</a:t>
            </a:fld>
            <a:endParaRPr lang="en-US" altLang="zh-CN"/>
          </a:p>
        </p:txBody>
      </p:sp>
      <p:sp>
        <p:nvSpPr>
          <p:cNvPr id="1030" name="Rectangle 6"/>
          <p:cNvSpPr>
            <a:spLocks noChangeArrowheads="1"/>
          </p:cNvSpPr>
          <p:nvPr/>
        </p:nvSpPr>
        <p:spPr bwMode="auto">
          <a:xfrm>
            <a:off x="10496552" y="6513514"/>
            <a:ext cx="679449"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eaLnBrk="0" hangingPunct="0"/>
            <a:r>
              <a:rPr lang="en-US" altLang="zh-CN" sz="900">
                <a:solidFill>
                  <a:srgbClr val="4D5E68"/>
                </a:solidFill>
                <a:latin typeface="Impact" panose="020B0806030902050204" pitchFamily="34" charset="0"/>
              </a:rPr>
              <a:t>Page</a:t>
            </a:r>
          </a:p>
        </p:txBody>
      </p:sp>
      <p:sp>
        <p:nvSpPr>
          <p:cNvPr id="1031" name="Rectangle 7"/>
          <p:cNvSpPr>
            <a:spLocks noChangeArrowheads="1"/>
          </p:cNvSpPr>
          <p:nvPr/>
        </p:nvSpPr>
        <p:spPr bwMode="auto">
          <a:xfrm>
            <a:off x="624417" y="6524625"/>
            <a:ext cx="5080000"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r>
              <a:rPr lang="zh-CN" altLang="en-US" sz="900">
                <a:solidFill>
                  <a:schemeClr val="bg1"/>
                </a:solidFill>
                <a:latin typeface="Impact" panose="020B0806030902050204" pitchFamily="34" charset="0"/>
              </a:rPr>
              <a:t>散裂中子源进展汇报  </a:t>
            </a:r>
            <a:fld id="{D59F948B-F6C4-4FE3-8D78-B4F2453B3909}" type="datetime4">
              <a:rPr lang="en-US" altLang="en-US" sz="900">
                <a:solidFill>
                  <a:schemeClr val="bg1"/>
                </a:solidFill>
                <a:latin typeface="Impact" panose="020B0806030902050204" pitchFamily="34" charset="0"/>
              </a:rPr>
              <a:t>October 12, 2025</a:t>
            </a:fld>
            <a:endParaRPr lang="zh-CN" altLang="en-US" sz="900">
              <a:solidFill>
                <a:schemeClr val="bg1"/>
              </a:solidFill>
              <a:latin typeface="Impact" panose="020B0806030902050204" pitchFamily="34" charset="0"/>
            </a:endParaRPr>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 id="2147483667" r:id="rId13"/>
    <p:sldLayoutId id="2147483668" r:id="rId14"/>
  </p:sldLayoutIdLst>
  <p:transition>
    <p:fade/>
  </p:transition>
  <p:hf hdr="0" ftr="0" dt="0"/>
  <p:txStyles>
    <p:titleStyle>
      <a:lvl1pPr algn="l" rtl="0" eaLnBrk="0" fontAlgn="base" hangingPunct="0">
        <a:spcBef>
          <a:spcPct val="0"/>
        </a:spcBef>
        <a:spcAft>
          <a:spcPct val="0"/>
        </a:spcAft>
        <a:defRPr sz="2200" b="1">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2200" b="1">
          <a:solidFill>
            <a:srgbClr val="4D5E68"/>
          </a:solidFill>
          <a:latin typeface="Arial" panose="020B0604020202020204" pitchFamily="34" charset="0"/>
          <a:ea typeface="宋体" panose="02010600030101010101" pitchFamily="2" charset="-122"/>
        </a:defRPr>
      </a:lvl5pPr>
      <a:lvl6pPr marL="4572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6pPr>
      <a:lvl7pPr marL="9144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7pPr>
      <a:lvl8pPr marL="13716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8pPr>
      <a:lvl9pPr marL="1828800" algn="l" rtl="0" fontAlgn="base">
        <a:spcBef>
          <a:spcPct val="0"/>
        </a:spcBef>
        <a:spcAft>
          <a:spcPct val="0"/>
        </a:spcAft>
        <a:defRPr sz="2200" b="1">
          <a:solidFill>
            <a:srgbClr val="4D5E68"/>
          </a:solidFill>
          <a:latin typeface="Arial" panose="020B0604020202020204" pitchFamily="34" charset="0"/>
          <a:ea typeface="宋体" panose="02010600030101010101" pitchFamily="2" charset="-122"/>
        </a:defRPr>
      </a:lvl9pPr>
    </p:titleStyle>
    <p:bodyStyle>
      <a:lvl1pPr marL="342900" indent="-342900" algn="l" rtl="0" eaLnBrk="0" fontAlgn="base" hangingPunct="0">
        <a:lnSpc>
          <a:spcPct val="120000"/>
        </a:lnSpc>
        <a:spcBef>
          <a:spcPct val="30000"/>
        </a:spcBef>
        <a:spcAft>
          <a:spcPct val="20000"/>
        </a:spcAft>
        <a:buClr>
          <a:schemeClr val="tx1"/>
        </a:buClr>
        <a:buChar char="•"/>
        <a:defRPr sz="2100" b="1">
          <a:solidFill>
            <a:srgbClr val="1679BA"/>
          </a:solidFill>
          <a:latin typeface="+mn-lt"/>
          <a:ea typeface="+mn-ea"/>
          <a:cs typeface="+mn-cs"/>
        </a:defRPr>
      </a:lvl1pPr>
      <a:lvl2pPr marL="742950" indent="-285750" algn="l" rtl="0" eaLnBrk="0" fontAlgn="base" hangingPunct="0">
        <a:lnSpc>
          <a:spcPct val="120000"/>
        </a:lnSpc>
        <a:spcBef>
          <a:spcPct val="20000"/>
        </a:spcBef>
        <a:spcAft>
          <a:spcPct val="20000"/>
        </a:spcAft>
        <a:buClr>
          <a:schemeClr val="tx1"/>
        </a:buClr>
        <a:buChar char="–"/>
        <a:defRPr sz="1900" b="1">
          <a:solidFill>
            <a:srgbClr val="4D5E68"/>
          </a:solidFill>
          <a:latin typeface="+mn-lt"/>
          <a:ea typeface="+mn-ea"/>
        </a:defRPr>
      </a:lvl2pPr>
      <a:lvl3pPr marL="1143000" indent="-228600" algn="l" rtl="0" eaLnBrk="0" fontAlgn="base" hangingPunct="0">
        <a:spcBef>
          <a:spcPct val="20000"/>
        </a:spcBef>
        <a:spcAft>
          <a:spcPct val="0"/>
        </a:spcAft>
        <a:buClr>
          <a:schemeClr val="tx1"/>
        </a:buClr>
        <a:buFont typeface="Wingdings" panose="05000000000000000000" pitchFamily="2" charset="2"/>
        <a:buChar char="§"/>
        <a:defRPr b="1">
          <a:solidFill>
            <a:srgbClr val="4D5E68"/>
          </a:solidFill>
          <a:latin typeface="+mn-lt"/>
          <a:ea typeface="+mn-ea"/>
        </a:defRPr>
      </a:lvl3pPr>
      <a:lvl4pPr marL="1600200" indent="-228600" algn="l" rtl="0" eaLnBrk="0" fontAlgn="base" hangingPunct="0">
        <a:spcBef>
          <a:spcPct val="20000"/>
        </a:spcBef>
        <a:spcAft>
          <a:spcPct val="0"/>
        </a:spcAft>
        <a:buChar char="–"/>
        <a:defRPr b="1">
          <a:solidFill>
            <a:srgbClr val="4D5E68"/>
          </a:solidFill>
          <a:latin typeface="+mn-lt"/>
          <a:ea typeface="+mn-ea"/>
        </a:defRPr>
      </a:lvl4pPr>
      <a:lvl5pPr marL="2057400" indent="-228600" algn="l" rtl="0" eaLnBrk="0" fontAlgn="base" hangingPunct="0">
        <a:spcBef>
          <a:spcPct val="20000"/>
        </a:spcBef>
        <a:spcAft>
          <a:spcPct val="0"/>
        </a:spcAft>
        <a:buChar char="»"/>
        <a:defRPr b="1">
          <a:solidFill>
            <a:srgbClr val="4D5E68"/>
          </a:solidFill>
          <a:latin typeface="+mn-lt"/>
          <a:ea typeface="+mn-ea"/>
        </a:defRPr>
      </a:lvl5pPr>
      <a:lvl6pPr marL="2514600" indent="-228600" algn="l" rtl="0" fontAlgn="base">
        <a:spcBef>
          <a:spcPct val="20000"/>
        </a:spcBef>
        <a:spcAft>
          <a:spcPct val="0"/>
        </a:spcAft>
        <a:buChar char="»"/>
        <a:defRPr b="1">
          <a:solidFill>
            <a:srgbClr val="4D5E68"/>
          </a:solidFill>
          <a:latin typeface="+mn-lt"/>
          <a:ea typeface="+mn-ea"/>
        </a:defRPr>
      </a:lvl6pPr>
      <a:lvl7pPr marL="2971800" indent="-228600" algn="l" rtl="0" fontAlgn="base">
        <a:spcBef>
          <a:spcPct val="20000"/>
        </a:spcBef>
        <a:spcAft>
          <a:spcPct val="0"/>
        </a:spcAft>
        <a:buChar char="»"/>
        <a:defRPr b="1">
          <a:solidFill>
            <a:srgbClr val="4D5E68"/>
          </a:solidFill>
          <a:latin typeface="+mn-lt"/>
          <a:ea typeface="+mn-ea"/>
        </a:defRPr>
      </a:lvl7pPr>
      <a:lvl8pPr marL="3429000" indent="-228600" algn="l" rtl="0" fontAlgn="base">
        <a:spcBef>
          <a:spcPct val="20000"/>
        </a:spcBef>
        <a:spcAft>
          <a:spcPct val="0"/>
        </a:spcAft>
        <a:buChar char="»"/>
        <a:defRPr b="1">
          <a:solidFill>
            <a:srgbClr val="4D5E68"/>
          </a:solidFill>
          <a:latin typeface="+mn-lt"/>
          <a:ea typeface="+mn-ea"/>
        </a:defRPr>
      </a:lvl8pPr>
      <a:lvl9pPr marL="3886200" indent="-228600" algn="l" rtl="0" fontAlgn="base">
        <a:spcBef>
          <a:spcPct val="20000"/>
        </a:spcBef>
        <a:spcAft>
          <a:spcPct val="0"/>
        </a:spcAft>
        <a:buChar char="»"/>
        <a:defRPr b="1">
          <a:solidFill>
            <a:srgbClr val="4D5E68"/>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4.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jpe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15.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 Id="rId9" Type="http://schemas.openxmlformats.org/officeDocument/2006/relationships/image" Target="../media/image59.jpeg"/></Relationships>
</file>

<file path=ppt/slides/_rels/slide1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jpg"/></Relationships>
</file>

<file path=ppt/slides/_rels/slide18.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1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tif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ags" Target="../tags/tag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标题 3"/>
          <p:cNvSpPr>
            <a:spLocks noGrp="1"/>
          </p:cNvSpPr>
          <p:nvPr>
            <p:ph type="ctrTitle"/>
          </p:nvPr>
        </p:nvSpPr>
        <p:spPr>
          <a:xfrm>
            <a:off x="293243" y="1519324"/>
            <a:ext cx="9181352" cy="2060633"/>
          </a:xfrm>
        </p:spPr>
        <p:txBody>
          <a:bodyPr/>
          <a:lstStyle/>
          <a:p>
            <a:pPr>
              <a:lnSpc>
                <a:spcPct val="150000"/>
              </a:lnSpc>
            </a:pPr>
            <a:r>
              <a:rPr lang="en-US" altLang="zh-CN" sz="4400" kern="0" dirty="0">
                <a:effectLst/>
                <a:latin typeface="Arial" panose="020B0604020202020204" pitchFamily="34" charset="0"/>
                <a:cs typeface="Arial" panose="020B0604020202020204" pitchFamily="34" charset="0"/>
              </a:rPr>
              <a:t>CSNS</a:t>
            </a:r>
            <a:r>
              <a:rPr lang="zh-CN" altLang="en-US" sz="4400" kern="0" dirty="0">
                <a:effectLst/>
                <a:latin typeface="Arial" panose="020B0604020202020204" pitchFamily="34" charset="0"/>
                <a:cs typeface="Arial" panose="020B0604020202020204" pitchFamily="34" charset="0"/>
              </a:rPr>
              <a:t>辐射防护系统年度运行情况</a:t>
            </a:r>
            <a:endParaRPr lang="zh-CN" altLang="en-US" sz="4400" kern="0" dirty="0">
              <a:solidFill>
                <a:schemeClr val="tx1"/>
              </a:solidFill>
              <a:effectLst/>
              <a:latin typeface="Franklin Gothic Heavy" panose="020B0903020102020204" pitchFamily="34" charset="0"/>
            </a:endParaRPr>
          </a:p>
        </p:txBody>
      </p:sp>
      <p:sp>
        <p:nvSpPr>
          <p:cNvPr id="5" name="副标题 4"/>
          <p:cNvSpPr>
            <a:spLocks noGrp="1"/>
          </p:cNvSpPr>
          <p:nvPr>
            <p:ph type="subTitle" idx="1"/>
          </p:nvPr>
        </p:nvSpPr>
        <p:spPr>
          <a:xfrm>
            <a:off x="0" y="3526926"/>
            <a:ext cx="10476985" cy="2470462"/>
          </a:xfrm>
        </p:spPr>
        <p:txBody>
          <a:bodyPr>
            <a:noAutofit/>
          </a:bodyPr>
          <a:lstStyle/>
          <a:p>
            <a:r>
              <a:rPr lang="zh-CN" altLang="en-US" sz="2800" dirty="0">
                <a:latin typeface="黑体" panose="02010609060101010101" pitchFamily="49" charset="-122"/>
                <a:ea typeface="黑体" panose="02010609060101010101" pitchFamily="49" charset="-122"/>
              </a:rPr>
              <a:t>报告人：李论</a:t>
            </a:r>
            <a:endParaRPr lang="en-US" altLang="zh-CN" sz="2800" dirty="0">
              <a:latin typeface="黑体" panose="02010609060101010101" pitchFamily="49" charset="-122"/>
              <a:ea typeface="黑体" panose="02010609060101010101" pitchFamily="49" charset="-122"/>
            </a:endParaRPr>
          </a:p>
          <a:p>
            <a:endParaRPr lang="en-US" altLang="zh-CN" sz="2800" dirty="0">
              <a:latin typeface="黑体" panose="02010609060101010101" pitchFamily="49" charset="-122"/>
              <a:ea typeface="黑体" panose="02010609060101010101" pitchFamily="49" charset="-122"/>
            </a:endParaRPr>
          </a:p>
          <a:p>
            <a:r>
              <a:rPr lang="zh-CN" altLang="en-US" sz="1800" dirty="0">
                <a:latin typeface="黑体" panose="02010609060101010101" pitchFamily="49" charset="-122"/>
                <a:ea typeface="黑体" panose="02010609060101010101" pitchFamily="49" charset="-122"/>
              </a:rPr>
              <a:t>中国科学院高能物理研究所</a:t>
            </a:r>
            <a:endParaRPr lang="en-US" altLang="zh-CN" sz="1800" dirty="0">
              <a:latin typeface="黑体" panose="02010609060101010101" pitchFamily="49" charset="-122"/>
              <a:ea typeface="黑体" panose="02010609060101010101" pitchFamily="49" charset="-122"/>
            </a:endParaRPr>
          </a:p>
          <a:p>
            <a:pPr>
              <a:lnSpc>
                <a:spcPct val="150000"/>
              </a:lnSpc>
            </a:pPr>
            <a:r>
              <a:rPr lang="zh-CN" altLang="en-US" sz="1800" dirty="0">
                <a:latin typeface="黑体" panose="02010609060101010101" pitchFamily="49" charset="-122"/>
                <a:ea typeface="黑体" panose="02010609060101010101" pitchFamily="49" charset="-122"/>
                <a:cs typeface="Arial" panose="020B0604020202020204" pitchFamily="34" charset="0"/>
              </a:rPr>
              <a:t>东莞研究部辐射防护组</a:t>
            </a:r>
            <a:endParaRPr lang="en-US" altLang="zh-CN" sz="2200" dirty="0">
              <a:latin typeface="Arial" panose="020B0604020202020204" pitchFamily="34" charset="0"/>
              <a:ea typeface="微软雅黑" panose="020B0503020204020204" pitchFamily="34" charset="-122"/>
              <a:cs typeface="Arial" panose="020B0604020202020204" pitchFamily="34" charset="0"/>
            </a:endParaRPr>
          </a:p>
        </p:txBody>
      </p:sp>
      <p:grpSp>
        <p:nvGrpSpPr>
          <p:cNvPr id="2" name="组合 1"/>
          <p:cNvGrpSpPr/>
          <p:nvPr/>
        </p:nvGrpSpPr>
        <p:grpSpPr>
          <a:xfrm>
            <a:off x="9310255" y="512617"/>
            <a:ext cx="2653146" cy="3152477"/>
            <a:chOff x="5540488" y="1406063"/>
            <a:chExt cx="3212593" cy="4471417"/>
          </a:xfrm>
        </p:grpSpPr>
        <p:pic>
          <p:nvPicPr>
            <p:cNvPr id="6" name="object 24"/>
            <p:cNvPicPr/>
            <p:nvPr/>
          </p:nvPicPr>
          <p:blipFill>
            <a:blip r:embed="rId2" cstate="print"/>
            <a:stretch>
              <a:fillRect/>
            </a:stretch>
          </p:blipFill>
          <p:spPr>
            <a:xfrm>
              <a:off x="6226288" y="3320207"/>
              <a:ext cx="1776983" cy="1191767"/>
            </a:xfrm>
            <a:prstGeom prst="rect">
              <a:avLst/>
            </a:prstGeom>
          </p:spPr>
        </p:pic>
        <p:pic>
          <p:nvPicPr>
            <p:cNvPr id="7" name="object 25"/>
            <p:cNvPicPr/>
            <p:nvPr/>
          </p:nvPicPr>
          <p:blipFill>
            <a:blip r:embed="rId3" cstate="print"/>
            <a:stretch>
              <a:fillRect/>
            </a:stretch>
          </p:blipFill>
          <p:spPr>
            <a:xfrm>
              <a:off x="6265912" y="3359831"/>
              <a:ext cx="1642872" cy="1057656"/>
            </a:xfrm>
            <a:prstGeom prst="rect">
              <a:avLst/>
            </a:prstGeom>
          </p:spPr>
        </p:pic>
        <p:sp>
          <p:nvSpPr>
            <p:cNvPr id="8" name="object 26"/>
            <p:cNvSpPr/>
            <p:nvPr/>
          </p:nvSpPr>
          <p:spPr>
            <a:xfrm>
              <a:off x="6265912" y="3359831"/>
              <a:ext cx="1643380" cy="1057910"/>
            </a:xfrm>
            <a:custGeom>
              <a:avLst/>
              <a:gdLst/>
              <a:ahLst/>
              <a:cxnLst/>
              <a:rect l="l" t="t" r="r" b="b"/>
              <a:pathLst>
                <a:path w="1643379" h="1057910">
                  <a:moveTo>
                    <a:pt x="0" y="176276"/>
                  </a:moveTo>
                  <a:lnTo>
                    <a:pt x="6292" y="129395"/>
                  </a:lnTo>
                  <a:lnTo>
                    <a:pt x="24054" y="87281"/>
                  </a:lnTo>
                  <a:lnTo>
                    <a:pt x="51609" y="51609"/>
                  </a:lnTo>
                  <a:lnTo>
                    <a:pt x="87281" y="24054"/>
                  </a:lnTo>
                  <a:lnTo>
                    <a:pt x="129395" y="6292"/>
                  </a:lnTo>
                  <a:lnTo>
                    <a:pt x="176275" y="0"/>
                  </a:lnTo>
                  <a:lnTo>
                    <a:pt x="1466595" y="0"/>
                  </a:lnTo>
                  <a:lnTo>
                    <a:pt x="1513476" y="6292"/>
                  </a:lnTo>
                  <a:lnTo>
                    <a:pt x="1555590" y="24054"/>
                  </a:lnTo>
                  <a:lnTo>
                    <a:pt x="1591262" y="51609"/>
                  </a:lnTo>
                  <a:lnTo>
                    <a:pt x="1618817" y="87281"/>
                  </a:lnTo>
                  <a:lnTo>
                    <a:pt x="1636579" y="129395"/>
                  </a:lnTo>
                  <a:lnTo>
                    <a:pt x="1642872" y="176276"/>
                  </a:lnTo>
                  <a:lnTo>
                    <a:pt x="1642872" y="881380"/>
                  </a:lnTo>
                  <a:lnTo>
                    <a:pt x="1636579" y="928260"/>
                  </a:lnTo>
                  <a:lnTo>
                    <a:pt x="1618817" y="970374"/>
                  </a:lnTo>
                  <a:lnTo>
                    <a:pt x="1591262" y="1006046"/>
                  </a:lnTo>
                  <a:lnTo>
                    <a:pt x="1555590" y="1033601"/>
                  </a:lnTo>
                  <a:lnTo>
                    <a:pt x="1513476" y="1051363"/>
                  </a:lnTo>
                  <a:lnTo>
                    <a:pt x="1466595" y="1057656"/>
                  </a:lnTo>
                  <a:lnTo>
                    <a:pt x="176275" y="1057656"/>
                  </a:lnTo>
                  <a:lnTo>
                    <a:pt x="129395" y="1051363"/>
                  </a:lnTo>
                  <a:lnTo>
                    <a:pt x="87281" y="1033601"/>
                  </a:lnTo>
                  <a:lnTo>
                    <a:pt x="51609" y="1006046"/>
                  </a:lnTo>
                  <a:lnTo>
                    <a:pt x="24054" y="970374"/>
                  </a:lnTo>
                  <a:lnTo>
                    <a:pt x="6292" y="928260"/>
                  </a:lnTo>
                  <a:lnTo>
                    <a:pt x="0" y="881380"/>
                  </a:lnTo>
                  <a:lnTo>
                    <a:pt x="0" y="176276"/>
                  </a:lnTo>
                  <a:close/>
                </a:path>
              </a:pathLst>
            </a:custGeom>
            <a:ln w="24384">
              <a:solidFill>
                <a:srgbClr val="FFFFFF"/>
              </a:solidFill>
            </a:ln>
          </p:spPr>
          <p:txBody>
            <a:bodyPr wrap="square" lIns="0" tIns="0" rIns="0" bIns="0" rtlCol="0"/>
            <a:lstStyle/>
            <a:p>
              <a:endParaRPr>
                <a:solidFill>
                  <a:prstClr val="black"/>
                </a:solidFill>
                <a:latin typeface="Calibri" panose="020F0502020204030204"/>
              </a:endParaRPr>
            </a:p>
          </p:txBody>
        </p:sp>
        <p:pic>
          <p:nvPicPr>
            <p:cNvPr id="9" name="object 27"/>
            <p:cNvPicPr/>
            <p:nvPr/>
          </p:nvPicPr>
          <p:blipFill>
            <a:blip r:embed="rId4" cstate="print"/>
            <a:stretch>
              <a:fillRect/>
            </a:stretch>
          </p:blipFill>
          <p:spPr>
            <a:xfrm>
              <a:off x="7686281" y="4807631"/>
              <a:ext cx="1066800" cy="1069848"/>
            </a:xfrm>
            <a:prstGeom prst="rect">
              <a:avLst/>
            </a:prstGeom>
          </p:spPr>
        </p:pic>
        <p:pic>
          <p:nvPicPr>
            <p:cNvPr id="10" name="object 28"/>
            <p:cNvPicPr/>
            <p:nvPr/>
          </p:nvPicPr>
          <p:blipFill>
            <a:blip r:embed="rId5" cstate="print"/>
            <a:stretch>
              <a:fillRect/>
            </a:stretch>
          </p:blipFill>
          <p:spPr>
            <a:xfrm>
              <a:off x="7725905" y="4847255"/>
              <a:ext cx="932688" cy="935735"/>
            </a:xfrm>
            <a:prstGeom prst="rect">
              <a:avLst/>
            </a:prstGeom>
          </p:spPr>
        </p:pic>
        <p:sp>
          <p:nvSpPr>
            <p:cNvPr id="11" name="object 29"/>
            <p:cNvSpPr/>
            <p:nvPr/>
          </p:nvSpPr>
          <p:spPr>
            <a:xfrm>
              <a:off x="7725905" y="4847255"/>
              <a:ext cx="932815" cy="935990"/>
            </a:xfrm>
            <a:custGeom>
              <a:avLst/>
              <a:gdLst/>
              <a:ahLst/>
              <a:cxnLst/>
              <a:rect l="l" t="t" r="r" b="b"/>
              <a:pathLst>
                <a:path w="932815" h="935989">
                  <a:moveTo>
                    <a:pt x="0" y="155447"/>
                  </a:moveTo>
                  <a:lnTo>
                    <a:pt x="7924" y="106314"/>
                  </a:lnTo>
                  <a:lnTo>
                    <a:pt x="29992" y="63642"/>
                  </a:lnTo>
                  <a:lnTo>
                    <a:pt x="63642" y="29992"/>
                  </a:lnTo>
                  <a:lnTo>
                    <a:pt x="106314" y="7924"/>
                  </a:lnTo>
                  <a:lnTo>
                    <a:pt x="155448" y="0"/>
                  </a:lnTo>
                  <a:lnTo>
                    <a:pt x="777240" y="0"/>
                  </a:lnTo>
                  <a:lnTo>
                    <a:pt x="826373" y="7924"/>
                  </a:lnTo>
                  <a:lnTo>
                    <a:pt x="869045" y="29992"/>
                  </a:lnTo>
                  <a:lnTo>
                    <a:pt x="902695" y="63642"/>
                  </a:lnTo>
                  <a:lnTo>
                    <a:pt x="924763" y="106314"/>
                  </a:lnTo>
                  <a:lnTo>
                    <a:pt x="932688" y="155447"/>
                  </a:lnTo>
                  <a:lnTo>
                    <a:pt x="932688" y="780287"/>
                  </a:lnTo>
                  <a:lnTo>
                    <a:pt x="924763" y="829421"/>
                  </a:lnTo>
                  <a:lnTo>
                    <a:pt x="902695" y="872093"/>
                  </a:lnTo>
                  <a:lnTo>
                    <a:pt x="869045" y="905743"/>
                  </a:lnTo>
                  <a:lnTo>
                    <a:pt x="826373" y="927811"/>
                  </a:lnTo>
                  <a:lnTo>
                    <a:pt x="777240" y="935735"/>
                  </a:lnTo>
                  <a:lnTo>
                    <a:pt x="155448" y="935735"/>
                  </a:lnTo>
                  <a:lnTo>
                    <a:pt x="106314" y="927811"/>
                  </a:lnTo>
                  <a:lnTo>
                    <a:pt x="63642" y="905743"/>
                  </a:lnTo>
                  <a:lnTo>
                    <a:pt x="29992" y="872093"/>
                  </a:lnTo>
                  <a:lnTo>
                    <a:pt x="7924" y="829421"/>
                  </a:lnTo>
                  <a:lnTo>
                    <a:pt x="0" y="780287"/>
                  </a:lnTo>
                  <a:lnTo>
                    <a:pt x="0" y="155447"/>
                  </a:lnTo>
                  <a:close/>
                </a:path>
              </a:pathLst>
            </a:custGeom>
            <a:ln w="24384">
              <a:solidFill>
                <a:srgbClr val="FFFFFF"/>
              </a:solidFill>
            </a:ln>
          </p:spPr>
          <p:txBody>
            <a:bodyPr wrap="square" lIns="0" tIns="0" rIns="0" bIns="0" rtlCol="0"/>
            <a:lstStyle/>
            <a:p>
              <a:endParaRPr>
                <a:solidFill>
                  <a:prstClr val="black"/>
                </a:solidFill>
                <a:latin typeface="Calibri" panose="020F0502020204030204"/>
              </a:endParaRPr>
            </a:p>
          </p:txBody>
        </p:sp>
        <p:pic>
          <p:nvPicPr>
            <p:cNvPr id="12" name="object 30"/>
            <p:cNvPicPr/>
            <p:nvPr/>
          </p:nvPicPr>
          <p:blipFill>
            <a:blip r:embed="rId6" cstate="print"/>
            <a:stretch>
              <a:fillRect/>
            </a:stretch>
          </p:blipFill>
          <p:spPr>
            <a:xfrm>
              <a:off x="5540488" y="1406063"/>
              <a:ext cx="1069848" cy="1069848"/>
            </a:xfrm>
            <a:prstGeom prst="rect">
              <a:avLst/>
            </a:prstGeom>
          </p:spPr>
        </p:pic>
        <p:pic>
          <p:nvPicPr>
            <p:cNvPr id="13" name="object 31"/>
            <p:cNvPicPr/>
            <p:nvPr/>
          </p:nvPicPr>
          <p:blipFill>
            <a:blip r:embed="rId7" cstate="print"/>
            <a:stretch>
              <a:fillRect/>
            </a:stretch>
          </p:blipFill>
          <p:spPr>
            <a:xfrm>
              <a:off x="5580112" y="1445688"/>
              <a:ext cx="935735" cy="935736"/>
            </a:xfrm>
            <a:prstGeom prst="rect">
              <a:avLst/>
            </a:prstGeom>
          </p:spPr>
        </p:pic>
        <p:sp>
          <p:nvSpPr>
            <p:cNvPr id="14" name="object 32"/>
            <p:cNvSpPr/>
            <p:nvPr/>
          </p:nvSpPr>
          <p:spPr>
            <a:xfrm>
              <a:off x="5580112" y="1445688"/>
              <a:ext cx="935990" cy="935990"/>
            </a:xfrm>
            <a:custGeom>
              <a:avLst/>
              <a:gdLst/>
              <a:ahLst/>
              <a:cxnLst/>
              <a:rect l="l" t="t" r="r" b="b"/>
              <a:pathLst>
                <a:path w="935990" h="935989">
                  <a:moveTo>
                    <a:pt x="0" y="155955"/>
                  </a:moveTo>
                  <a:lnTo>
                    <a:pt x="7953" y="106671"/>
                  </a:lnTo>
                  <a:lnTo>
                    <a:pt x="30097" y="63861"/>
                  </a:lnTo>
                  <a:lnTo>
                    <a:pt x="63861" y="30097"/>
                  </a:lnTo>
                  <a:lnTo>
                    <a:pt x="106671" y="7953"/>
                  </a:lnTo>
                  <a:lnTo>
                    <a:pt x="155955" y="0"/>
                  </a:lnTo>
                  <a:lnTo>
                    <a:pt x="779779" y="0"/>
                  </a:lnTo>
                  <a:lnTo>
                    <a:pt x="829064" y="7953"/>
                  </a:lnTo>
                  <a:lnTo>
                    <a:pt x="871874" y="30097"/>
                  </a:lnTo>
                  <a:lnTo>
                    <a:pt x="905638" y="63861"/>
                  </a:lnTo>
                  <a:lnTo>
                    <a:pt x="927782" y="106671"/>
                  </a:lnTo>
                  <a:lnTo>
                    <a:pt x="935735" y="155955"/>
                  </a:lnTo>
                  <a:lnTo>
                    <a:pt x="935735" y="779779"/>
                  </a:lnTo>
                  <a:lnTo>
                    <a:pt x="927782" y="829064"/>
                  </a:lnTo>
                  <a:lnTo>
                    <a:pt x="905638" y="871874"/>
                  </a:lnTo>
                  <a:lnTo>
                    <a:pt x="871874" y="905638"/>
                  </a:lnTo>
                  <a:lnTo>
                    <a:pt x="829064" y="927782"/>
                  </a:lnTo>
                  <a:lnTo>
                    <a:pt x="779779" y="935736"/>
                  </a:lnTo>
                  <a:lnTo>
                    <a:pt x="155955" y="935736"/>
                  </a:lnTo>
                  <a:lnTo>
                    <a:pt x="106671" y="927782"/>
                  </a:lnTo>
                  <a:lnTo>
                    <a:pt x="63861" y="905638"/>
                  </a:lnTo>
                  <a:lnTo>
                    <a:pt x="30097" y="871874"/>
                  </a:lnTo>
                  <a:lnTo>
                    <a:pt x="7953" y="829064"/>
                  </a:lnTo>
                  <a:lnTo>
                    <a:pt x="0" y="779779"/>
                  </a:lnTo>
                  <a:lnTo>
                    <a:pt x="0" y="155955"/>
                  </a:lnTo>
                  <a:close/>
                </a:path>
              </a:pathLst>
            </a:custGeom>
            <a:ln w="24383">
              <a:solidFill>
                <a:srgbClr val="FFFFFF"/>
              </a:solidFill>
            </a:ln>
          </p:spPr>
          <p:txBody>
            <a:bodyPr wrap="square" lIns="0" tIns="0" rIns="0" bIns="0" rtlCol="0"/>
            <a:lstStyle/>
            <a:p>
              <a:endParaRPr>
                <a:solidFill>
                  <a:prstClr val="black"/>
                </a:solidFill>
                <a:latin typeface="Calibri" panose="020F0502020204030204"/>
              </a:endParaRPr>
            </a:p>
          </p:txBody>
        </p:sp>
        <p:pic>
          <p:nvPicPr>
            <p:cNvPr id="15" name="object 33"/>
            <p:cNvPicPr/>
            <p:nvPr/>
          </p:nvPicPr>
          <p:blipFill>
            <a:blip r:embed="rId8" cstate="print"/>
            <a:stretch>
              <a:fillRect/>
            </a:stretch>
          </p:blipFill>
          <p:spPr>
            <a:xfrm>
              <a:off x="5851385" y="2018712"/>
              <a:ext cx="1545336" cy="1545336"/>
            </a:xfrm>
            <a:prstGeom prst="rect">
              <a:avLst/>
            </a:prstGeom>
          </p:spPr>
        </p:pic>
        <p:pic>
          <p:nvPicPr>
            <p:cNvPr id="16" name="object 34"/>
            <p:cNvPicPr/>
            <p:nvPr/>
          </p:nvPicPr>
          <p:blipFill>
            <a:blip r:embed="rId9" cstate="print"/>
            <a:stretch>
              <a:fillRect/>
            </a:stretch>
          </p:blipFill>
          <p:spPr>
            <a:xfrm>
              <a:off x="5898628" y="2065956"/>
              <a:ext cx="1395984" cy="1395984"/>
            </a:xfrm>
            <a:prstGeom prst="rect">
              <a:avLst/>
            </a:prstGeom>
          </p:spPr>
        </p:pic>
        <p:sp>
          <p:nvSpPr>
            <p:cNvPr id="17" name="object 35"/>
            <p:cNvSpPr/>
            <p:nvPr/>
          </p:nvSpPr>
          <p:spPr>
            <a:xfrm>
              <a:off x="5898628" y="2065956"/>
              <a:ext cx="1396365" cy="1396365"/>
            </a:xfrm>
            <a:custGeom>
              <a:avLst/>
              <a:gdLst/>
              <a:ahLst/>
              <a:cxnLst/>
              <a:rect l="l" t="t" r="r" b="b"/>
              <a:pathLst>
                <a:path w="1396365" h="1396364">
                  <a:moveTo>
                    <a:pt x="0" y="232663"/>
                  </a:moveTo>
                  <a:lnTo>
                    <a:pt x="4725" y="185766"/>
                  </a:lnTo>
                  <a:lnTo>
                    <a:pt x="18280" y="142089"/>
                  </a:lnTo>
                  <a:lnTo>
                    <a:pt x="39728" y="102567"/>
                  </a:lnTo>
                  <a:lnTo>
                    <a:pt x="68135" y="68135"/>
                  </a:lnTo>
                  <a:lnTo>
                    <a:pt x="102567" y="39728"/>
                  </a:lnTo>
                  <a:lnTo>
                    <a:pt x="142089" y="18280"/>
                  </a:lnTo>
                  <a:lnTo>
                    <a:pt x="185766" y="4725"/>
                  </a:lnTo>
                  <a:lnTo>
                    <a:pt x="232664" y="0"/>
                  </a:lnTo>
                  <a:lnTo>
                    <a:pt x="1163320" y="0"/>
                  </a:lnTo>
                  <a:lnTo>
                    <a:pt x="1210217" y="4725"/>
                  </a:lnTo>
                  <a:lnTo>
                    <a:pt x="1253894" y="18280"/>
                  </a:lnTo>
                  <a:lnTo>
                    <a:pt x="1293416" y="39728"/>
                  </a:lnTo>
                  <a:lnTo>
                    <a:pt x="1327848" y="68135"/>
                  </a:lnTo>
                  <a:lnTo>
                    <a:pt x="1356255" y="102567"/>
                  </a:lnTo>
                  <a:lnTo>
                    <a:pt x="1377703" y="142089"/>
                  </a:lnTo>
                  <a:lnTo>
                    <a:pt x="1391258" y="185766"/>
                  </a:lnTo>
                  <a:lnTo>
                    <a:pt x="1395984" y="232663"/>
                  </a:lnTo>
                  <a:lnTo>
                    <a:pt x="1395984" y="1163320"/>
                  </a:lnTo>
                  <a:lnTo>
                    <a:pt x="1391258" y="1210217"/>
                  </a:lnTo>
                  <a:lnTo>
                    <a:pt x="1377703" y="1253894"/>
                  </a:lnTo>
                  <a:lnTo>
                    <a:pt x="1356255" y="1293416"/>
                  </a:lnTo>
                  <a:lnTo>
                    <a:pt x="1327848" y="1327848"/>
                  </a:lnTo>
                  <a:lnTo>
                    <a:pt x="1293416" y="1356255"/>
                  </a:lnTo>
                  <a:lnTo>
                    <a:pt x="1253894" y="1377703"/>
                  </a:lnTo>
                  <a:lnTo>
                    <a:pt x="1210217" y="1391258"/>
                  </a:lnTo>
                  <a:lnTo>
                    <a:pt x="1163320" y="1395984"/>
                  </a:lnTo>
                  <a:lnTo>
                    <a:pt x="232664" y="1395984"/>
                  </a:lnTo>
                  <a:lnTo>
                    <a:pt x="185766" y="1391258"/>
                  </a:lnTo>
                  <a:lnTo>
                    <a:pt x="142089" y="1377703"/>
                  </a:lnTo>
                  <a:lnTo>
                    <a:pt x="102567" y="1356255"/>
                  </a:lnTo>
                  <a:lnTo>
                    <a:pt x="68135" y="1327848"/>
                  </a:lnTo>
                  <a:lnTo>
                    <a:pt x="39728" y="1293416"/>
                  </a:lnTo>
                  <a:lnTo>
                    <a:pt x="18280" y="1253894"/>
                  </a:lnTo>
                  <a:lnTo>
                    <a:pt x="4725" y="1210217"/>
                  </a:lnTo>
                  <a:lnTo>
                    <a:pt x="0" y="1163320"/>
                  </a:lnTo>
                  <a:lnTo>
                    <a:pt x="0" y="232663"/>
                  </a:lnTo>
                  <a:close/>
                </a:path>
              </a:pathLst>
            </a:custGeom>
            <a:ln w="39624">
              <a:solidFill>
                <a:srgbClr val="FFFFFF"/>
              </a:solidFill>
            </a:ln>
          </p:spPr>
          <p:txBody>
            <a:bodyPr wrap="square" lIns="0" tIns="0" rIns="0" bIns="0" rtlCol="0"/>
            <a:lstStyle/>
            <a:p>
              <a:endParaRPr>
                <a:solidFill>
                  <a:prstClr val="black"/>
                </a:solidFill>
                <a:latin typeface="Calibri" panose="020F0502020204030204"/>
              </a:endParaRPr>
            </a:p>
          </p:txBody>
        </p:sp>
        <p:pic>
          <p:nvPicPr>
            <p:cNvPr id="18" name="object 36"/>
            <p:cNvPicPr/>
            <p:nvPr/>
          </p:nvPicPr>
          <p:blipFill>
            <a:blip r:embed="rId10" cstate="print"/>
            <a:stretch>
              <a:fillRect/>
            </a:stretch>
          </p:blipFill>
          <p:spPr>
            <a:xfrm>
              <a:off x="7424152" y="2698415"/>
              <a:ext cx="1075944" cy="1075944"/>
            </a:xfrm>
            <a:prstGeom prst="rect">
              <a:avLst/>
            </a:prstGeom>
          </p:spPr>
        </p:pic>
        <p:pic>
          <p:nvPicPr>
            <p:cNvPr id="19" name="object 37"/>
            <p:cNvPicPr/>
            <p:nvPr/>
          </p:nvPicPr>
          <p:blipFill>
            <a:blip r:embed="rId11" cstate="print"/>
            <a:stretch>
              <a:fillRect/>
            </a:stretch>
          </p:blipFill>
          <p:spPr>
            <a:xfrm>
              <a:off x="7471397" y="2745659"/>
              <a:ext cx="926592" cy="926591"/>
            </a:xfrm>
            <a:prstGeom prst="rect">
              <a:avLst/>
            </a:prstGeom>
          </p:spPr>
        </p:pic>
        <p:sp>
          <p:nvSpPr>
            <p:cNvPr id="20" name="object 38"/>
            <p:cNvSpPr/>
            <p:nvPr/>
          </p:nvSpPr>
          <p:spPr>
            <a:xfrm>
              <a:off x="7471397" y="2745659"/>
              <a:ext cx="927100" cy="927100"/>
            </a:xfrm>
            <a:custGeom>
              <a:avLst/>
              <a:gdLst/>
              <a:ahLst/>
              <a:cxnLst/>
              <a:rect l="l" t="t" r="r" b="b"/>
              <a:pathLst>
                <a:path w="927100" h="927100">
                  <a:moveTo>
                    <a:pt x="0" y="154431"/>
                  </a:moveTo>
                  <a:lnTo>
                    <a:pt x="7867" y="105598"/>
                  </a:lnTo>
                  <a:lnTo>
                    <a:pt x="29780" y="63203"/>
                  </a:lnTo>
                  <a:lnTo>
                    <a:pt x="63203" y="29780"/>
                  </a:lnTo>
                  <a:lnTo>
                    <a:pt x="105598" y="7867"/>
                  </a:lnTo>
                  <a:lnTo>
                    <a:pt x="154431" y="0"/>
                  </a:lnTo>
                  <a:lnTo>
                    <a:pt x="772159" y="0"/>
                  </a:lnTo>
                  <a:lnTo>
                    <a:pt x="820993" y="7867"/>
                  </a:lnTo>
                  <a:lnTo>
                    <a:pt x="863388" y="29780"/>
                  </a:lnTo>
                  <a:lnTo>
                    <a:pt x="896811" y="63203"/>
                  </a:lnTo>
                  <a:lnTo>
                    <a:pt x="918724" y="105598"/>
                  </a:lnTo>
                  <a:lnTo>
                    <a:pt x="926592" y="154431"/>
                  </a:lnTo>
                  <a:lnTo>
                    <a:pt x="926592" y="772159"/>
                  </a:lnTo>
                  <a:lnTo>
                    <a:pt x="918724" y="820993"/>
                  </a:lnTo>
                  <a:lnTo>
                    <a:pt x="896811" y="863388"/>
                  </a:lnTo>
                  <a:lnTo>
                    <a:pt x="863388" y="896811"/>
                  </a:lnTo>
                  <a:lnTo>
                    <a:pt x="820993" y="918724"/>
                  </a:lnTo>
                  <a:lnTo>
                    <a:pt x="772159" y="926591"/>
                  </a:lnTo>
                  <a:lnTo>
                    <a:pt x="154431" y="926591"/>
                  </a:lnTo>
                  <a:lnTo>
                    <a:pt x="105598" y="918724"/>
                  </a:lnTo>
                  <a:lnTo>
                    <a:pt x="63203" y="896811"/>
                  </a:lnTo>
                  <a:lnTo>
                    <a:pt x="29780" y="863388"/>
                  </a:lnTo>
                  <a:lnTo>
                    <a:pt x="7867" y="820993"/>
                  </a:lnTo>
                  <a:lnTo>
                    <a:pt x="0" y="772159"/>
                  </a:lnTo>
                  <a:lnTo>
                    <a:pt x="0" y="154431"/>
                  </a:lnTo>
                  <a:close/>
                </a:path>
              </a:pathLst>
            </a:custGeom>
            <a:ln w="39623">
              <a:solidFill>
                <a:srgbClr val="FFFFFF"/>
              </a:solidFill>
            </a:ln>
          </p:spPr>
          <p:txBody>
            <a:bodyPr wrap="square" lIns="0" tIns="0" rIns="0" bIns="0" rtlCol="0"/>
            <a:lstStyle/>
            <a:p>
              <a:endParaRPr>
                <a:solidFill>
                  <a:prstClr val="black"/>
                </a:solidFill>
                <a:latin typeface="Calibri" panose="020F0502020204030204"/>
              </a:endParaRPr>
            </a:p>
          </p:txBody>
        </p:sp>
        <p:pic>
          <p:nvPicPr>
            <p:cNvPr id="21" name="object 39"/>
            <p:cNvPicPr/>
            <p:nvPr/>
          </p:nvPicPr>
          <p:blipFill>
            <a:blip r:embed="rId10" cstate="print"/>
            <a:stretch>
              <a:fillRect/>
            </a:stretch>
          </p:blipFill>
          <p:spPr>
            <a:xfrm>
              <a:off x="5979400" y="3628055"/>
              <a:ext cx="1075944" cy="1075944"/>
            </a:xfrm>
            <a:prstGeom prst="rect">
              <a:avLst/>
            </a:prstGeom>
          </p:spPr>
        </p:pic>
        <p:pic>
          <p:nvPicPr>
            <p:cNvPr id="22" name="object 40"/>
            <p:cNvPicPr/>
            <p:nvPr/>
          </p:nvPicPr>
          <p:blipFill>
            <a:blip r:embed="rId12" cstate="print"/>
            <a:stretch>
              <a:fillRect/>
            </a:stretch>
          </p:blipFill>
          <p:spPr>
            <a:xfrm>
              <a:off x="6026645" y="3675299"/>
              <a:ext cx="926592" cy="926591"/>
            </a:xfrm>
            <a:prstGeom prst="rect">
              <a:avLst/>
            </a:prstGeom>
          </p:spPr>
        </p:pic>
        <p:sp>
          <p:nvSpPr>
            <p:cNvPr id="23" name="object 41"/>
            <p:cNvSpPr/>
            <p:nvPr/>
          </p:nvSpPr>
          <p:spPr>
            <a:xfrm>
              <a:off x="6026645" y="3675299"/>
              <a:ext cx="927100" cy="927100"/>
            </a:xfrm>
            <a:custGeom>
              <a:avLst/>
              <a:gdLst/>
              <a:ahLst/>
              <a:cxnLst/>
              <a:rect l="l" t="t" r="r" b="b"/>
              <a:pathLst>
                <a:path w="927100" h="927100">
                  <a:moveTo>
                    <a:pt x="0" y="154431"/>
                  </a:moveTo>
                  <a:lnTo>
                    <a:pt x="7867" y="105598"/>
                  </a:lnTo>
                  <a:lnTo>
                    <a:pt x="29780" y="63203"/>
                  </a:lnTo>
                  <a:lnTo>
                    <a:pt x="63203" y="29780"/>
                  </a:lnTo>
                  <a:lnTo>
                    <a:pt x="105598" y="7867"/>
                  </a:lnTo>
                  <a:lnTo>
                    <a:pt x="154431" y="0"/>
                  </a:lnTo>
                  <a:lnTo>
                    <a:pt x="772159" y="0"/>
                  </a:lnTo>
                  <a:lnTo>
                    <a:pt x="820993" y="7867"/>
                  </a:lnTo>
                  <a:lnTo>
                    <a:pt x="863388" y="29780"/>
                  </a:lnTo>
                  <a:lnTo>
                    <a:pt x="896811" y="63203"/>
                  </a:lnTo>
                  <a:lnTo>
                    <a:pt x="918724" y="105598"/>
                  </a:lnTo>
                  <a:lnTo>
                    <a:pt x="926592" y="154431"/>
                  </a:lnTo>
                  <a:lnTo>
                    <a:pt x="926592" y="772159"/>
                  </a:lnTo>
                  <a:lnTo>
                    <a:pt x="918724" y="820993"/>
                  </a:lnTo>
                  <a:lnTo>
                    <a:pt x="896811" y="863388"/>
                  </a:lnTo>
                  <a:lnTo>
                    <a:pt x="863388" y="896811"/>
                  </a:lnTo>
                  <a:lnTo>
                    <a:pt x="820993" y="918724"/>
                  </a:lnTo>
                  <a:lnTo>
                    <a:pt x="772159" y="926591"/>
                  </a:lnTo>
                  <a:lnTo>
                    <a:pt x="154431" y="926591"/>
                  </a:lnTo>
                  <a:lnTo>
                    <a:pt x="105598" y="918724"/>
                  </a:lnTo>
                  <a:lnTo>
                    <a:pt x="63203" y="896811"/>
                  </a:lnTo>
                  <a:lnTo>
                    <a:pt x="29780" y="863388"/>
                  </a:lnTo>
                  <a:lnTo>
                    <a:pt x="7867" y="820993"/>
                  </a:lnTo>
                  <a:lnTo>
                    <a:pt x="0" y="772159"/>
                  </a:lnTo>
                  <a:lnTo>
                    <a:pt x="0" y="154431"/>
                  </a:lnTo>
                  <a:close/>
                </a:path>
              </a:pathLst>
            </a:custGeom>
            <a:ln w="39623">
              <a:solidFill>
                <a:srgbClr val="FFFFFF"/>
              </a:solidFill>
            </a:ln>
          </p:spPr>
          <p:txBody>
            <a:bodyPr wrap="square" lIns="0" tIns="0" rIns="0" bIns="0" rtlCol="0"/>
            <a:lstStyle/>
            <a:p>
              <a:endParaRPr>
                <a:solidFill>
                  <a:prstClr val="black"/>
                </a:solidFill>
                <a:latin typeface="Calibri" panose="020F0502020204030204"/>
              </a:endParaRPr>
            </a:p>
          </p:txBody>
        </p:sp>
        <p:pic>
          <p:nvPicPr>
            <p:cNvPr id="24" name="object 42"/>
            <p:cNvPicPr/>
            <p:nvPr/>
          </p:nvPicPr>
          <p:blipFill>
            <a:blip r:embed="rId13" cstate="print"/>
            <a:stretch>
              <a:fillRect/>
            </a:stretch>
          </p:blipFill>
          <p:spPr>
            <a:xfrm>
              <a:off x="7122400" y="3835319"/>
              <a:ext cx="1377696" cy="1380744"/>
            </a:xfrm>
            <a:prstGeom prst="rect">
              <a:avLst/>
            </a:prstGeom>
          </p:spPr>
        </p:pic>
        <p:pic>
          <p:nvPicPr>
            <p:cNvPr id="25" name="object 43"/>
            <p:cNvPicPr/>
            <p:nvPr/>
          </p:nvPicPr>
          <p:blipFill>
            <a:blip r:embed="rId14" cstate="print"/>
            <a:stretch>
              <a:fillRect/>
            </a:stretch>
          </p:blipFill>
          <p:spPr>
            <a:xfrm>
              <a:off x="7169645" y="3882563"/>
              <a:ext cx="1228344" cy="1231392"/>
            </a:xfrm>
            <a:prstGeom prst="rect">
              <a:avLst/>
            </a:prstGeom>
          </p:spPr>
        </p:pic>
        <p:sp>
          <p:nvSpPr>
            <p:cNvPr id="26" name="object 44"/>
            <p:cNvSpPr/>
            <p:nvPr/>
          </p:nvSpPr>
          <p:spPr>
            <a:xfrm>
              <a:off x="7169645" y="3882563"/>
              <a:ext cx="1228725" cy="1231900"/>
            </a:xfrm>
            <a:custGeom>
              <a:avLst/>
              <a:gdLst/>
              <a:ahLst/>
              <a:cxnLst/>
              <a:rect l="l" t="t" r="r" b="b"/>
              <a:pathLst>
                <a:path w="1228725" h="1231900">
                  <a:moveTo>
                    <a:pt x="0" y="204724"/>
                  </a:moveTo>
                  <a:lnTo>
                    <a:pt x="5408" y="157793"/>
                  </a:lnTo>
                  <a:lnTo>
                    <a:pt x="20814" y="114707"/>
                  </a:lnTo>
                  <a:lnTo>
                    <a:pt x="44986" y="76694"/>
                  </a:lnTo>
                  <a:lnTo>
                    <a:pt x="76694" y="44986"/>
                  </a:lnTo>
                  <a:lnTo>
                    <a:pt x="114707" y="20814"/>
                  </a:lnTo>
                  <a:lnTo>
                    <a:pt x="157793" y="5408"/>
                  </a:lnTo>
                  <a:lnTo>
                    <a:pt x="204724" y="0"/>
                  </a:lnTo>
                  <a:lnTo>
                    <a:pt x="1023620" y="0"/>
                  </a:lnTo>
                  <a:lnTo>
                    <a:pt x="1070550" y="5408"/>
                  </a:lnTo>
                  <a:lnTo>
                    <a:pt x="1113636" y="20814"/>
                  </a:lnTo>
                  <a:lnTo>
                    <a:pt x="1151649" y="44986"/>
                  </a:lnTo>
                  <a:lnTo>
                    <a:pt x="1183357" y="76694"/>
                  </a:lnTo>
                  <a:lnTo>
                    <a:pt x="1207529" y="114707"/>
                  </a:lnTo>
                  <a:lnTo>
                    <a:pt x="1222935" y="157793"/>
                  </a:lnTo>
                  <a:lnTo>
                    <a:pt x="1228344" y="204724"/>
                  </a:lnTo>
                  <a:lnTo>
                    <a:pt x="1228344" y="1026668"/>
                  </a:lnTo>
                  <a:lnTo>
                    <a:pt x="1222935" y="1073598"/>
                  </a:lnTo>
                  <a:lnTo>
                    <a:pt x="1207529" y="1116684"/>
                  </a:lnTo>
                  <a:lnTo>
                    <a:pt x="1183357" y="1154697"/>
                  </a:lnTo>
                  <a:lnTo>
                    <a:pt x="1151649" y="1186405"/>
                  </a:lnTo>
                  <a:lnTo>
                    <a:pt x="1113636" y="1210577"/>
                  </a:lnTo>
                  <a:lnTo>
                    <a:pt x="1070550" y="1225983"/>
                  </a:lnTo>
                  <a:lnTo>
                    <a:pt x="1023620" y="1231392"/>
                  </a:lnTo>
                  <a:lnTo>
                    <a:pt x="204724" y="1231392"/>
                  </a:lnTo>
                  <a:lnTo>
                    <a:pt x="157793" y="1225983"/>
                  </a:lnTo>
                  <a:lnTo>
                    <a:pt x="114707" y="1210577"/>
                  </a:lnTo>
                  <a:lnTo>
                    <a:pt x="76694" y="1186405"/>
                  </a:lnTo>
                  <a:lnTo>
                    <a:pt x="44986" y="1154697"/>
                  </a:lnTo>
                  <a:lnTo>
                    <a:pt x="20814" y="1116684"/>
                  </a:lnTo>
                  <a:lnTo>
                    <a:pt x="5408" y="1073598"/>
                  </a:lnTo>
                  <a:lnTo>
                    <a:pt x="0" y="1026668"/>
                  </a:lnTo>
                  <a:lnTo>
                    <a:pt x="0" y="204724"/>
                  </a:lnTo>
                  <a:close/>
                </a:path>
              </a:pathLst>
            </a:custGeom>
            <a:ln w="39624">
              <a:solidFill>
                <a:srgbClr val="FFFFFF"/>
              </a:solidFill>
            </a:ln>
          </p:spPr>
          <p:txBody>
            <a:bodyPr wrap="square" lIns="0" tIns="0" rIns="0" bIns="0" rtlCol="0"/>
            <a:lstStyle/>
            <a:p>
              <a:endParaRPr>
                <a:solidFill>
                  <a:prstClr val="black"/>
                </a:solidFill>
                <a:latin typeface="Calibri" panose="020F0502020204030204"/>
              </a:endParaRPr>
            </a:p>
          </p:txBody>
        </p:sp>
        <p:pic>
          <p:nvPicPr>
            <p:cNvPr id="27" name="object 45"/>
            <p:cNvPicPr/>
            <p:nvPr/>
          </p:nvPicPr>
          <p:blipFill>
            <a:blip r:embed="rId15" cstate="print"/>
            <a:stretch>
              <a:fillRect/>
            </a:stretch>
          </p:blipFill>
          <p:spPr>
            <a:xfrm>
              <a:off x="6546328" y="1406063"/>
              <a:ext cx="490727" cy="490727"/>
            </a:xfrm>
            <a:prstGeom prst="rect">
              <a:avLst/>
            </a:prstGeom>
          </p:spPr>
        </p:pic>
        <p:pic>
          <p:nvPicPr>
            <p:cNvPr id="28" name="object 46"/>
            <p:cNvPicPr/>
            <p:nvPr/>
          </p:nvPicPr>
          <p:blipFill>
            <a:blip r:embed="rId16" cstate="print"/>
            <a:stretch>
              <a:fillRect/>
            </a:stretch>
          </p:blipFill>
          <p:spPr>
            <a:xfrm>
              <a:off x="6585952" y="1445688"/>
              <a:ext cx="356616" cy="356615"/>
            </a:xfrm>
            <a:prstGeom prst="rect">
              <a:avLst/>
            </a:prstGeom>
          </p:spPr>
        </p:pic>
        <p:sp>
          <p:nvSpPr>
            <p:cNvPr id="29" name="object 47"/>
            <p:cNvSpPr/>
            <p:nvPr/>
          </p:nvSpPr>
          <p:spPr>
            <a:xfrm>
              <a:off x="6585952" y="1445688"/>
              <a:ext cx="356870" cy="356870"/>
            </a:xfrm>
            <a:custGeom>
              <a:avLst/>
              <a:gdLst/>
              <a:ahLst/>
              <a:cxnLst/>
              <a:rect l="l" t="t" r="r" b="b"/>
              <a:pathLst>
                <a:path w="356870" h="356869">
                  <a:moveTo>
                    <a:pt x="0" y="59436"/>
                  </a:moveTo>
                  <a:lnTo>
                    <a:pt x="4679" y="36325"/>
                  </a:lnTo>
                  <a:lnTo>
                    <a:pt x="17430" y="17430"/>
                  </a:lnTo>
                  <a:lnTo>
                    <a:pt x="36325" y="4679"/>
                  </a:lnTo>
                  <a:lnTo>
                    <a:pt x="59436" y="0"/>
                  </a:lnTo>
                  <a:lnTo>
                    <a:pt x="297179" y="0"/>
                  </a:lnTo>
                  <a:lnTo>
                    <a:pt x="320290" y="4679"/>
                  </a:lnTo>
                  <a:lnTo>
                    <a:pt x="339185" y="17430"/>
                  </a:lnTo>
                  <a:lnTo>
                    <a:pt x="351936" y="36325"/>
                  </a:lnTo>
                  <a:lnTo>
                    <a:pt x="356616" y="59436"/>
                  </a:lnTo>
                  <a:lnTo>
                    <a:pt x="356616" y="297179"/>
                  </a:lnTo>
                  <a:lnTo>
                    <a:pt x="351936" y="320290"/>
                  </a:lnTo>
                  <a:lnTo>
                    <a:pt x="339185" y="339185"/>
                  </a:lnTo>
                  <a:lnTo>
                    <a:pt x="320290" y="351936"/>
                  </a:lnTo>
                  <a:lnTo>
                    <a:pt x="297179" y="356615"/>
                  </a:lnTo>
                  <a:lnTo>
                    <a:pt x="59436" y="356615"/>
                  </a:lnTo>
                  <a:lnTo>
                    <a:pt x="36325" y="351936"/>
                  </a:lnTo>
                  <a:lnTo>
                    <a:pt x="17430" y="339185"/>
                  </a:lnTo>
                  <a:lnTo>
                    <a:pt x="4679" y="320290"/>
                  </a:lnTo>
                  <a:lnTo>
                    <a:pt x="0" y="297179"/>
                  </a:lnTo>
                  <a:lnTo>
                    <a:pt x="0" y="59436"/>
                  </a:lnTo>
                  <a:close/>
                </a:path>
              </a:pathLst>
            </a:custGeom>
            <a:ln w="24384">
              <a:solidFill>
                <a:srgbClr val="FFFFFF"/>
              </a:solidFill>
            </a:ln>
          </p:spPr>
          <p:txBody>
            <a:bodyPr wrap="square" lIns="0" tIns="0" rIns="0" bIns="0" rtlCol="0"/>
            <a:lstStyle/>
            <a:p>
              <a:endParaRPr>
                <a:solidFill>
                  <a:prstClr val="black"/>
                </a:solidFill>
                <a:latin typeface="Calibri" panose="020F0502020204030204"/>
              </a:endParaRPr>
            </a:p>
          </p:txBody>
        </p:sp>
        <p:pic>
          <p:nvPicPr>
            <p:cNvPr id="30" name="object 48"/>
            <p:cNvPicPr/>
            <p:nvPr/>
          </p:nvPicPr>
          <p:blipFill>
            <a:blip r:embed="rId17" cstate="print"/>
            <a:stretch>
              <a:fillRect/>
            </a:stretch>
          </p:blipFill>
          <p:spPr>
            <a:xfrm>
              <a:off x="7981936" y="2158919"/>
              <a:ext cx="487679" cy="487679"/>
            </a:xfrm>
            <a:prstGeom prst="rect">
              <a:avLst/>
            </a:prstGeom>
          </p:spPr>
        </p:pic>
        <p:pic>
          <p:nvPicPr>
            <p:cNvPr id="31" name="object 49"/>
            <p:cNvPicPr/>
            <p:nvPr/>
          </p:nvPicPr>
          <p:blipFill>
            <a:blip r:embed="rId18" cstate="print"/>
            <a:stretch>
              <a:fillRect/>
            </a:stretch>
          </p:blipFill>
          <p:spPr>
            <a:xfrm>
              <a:off x="8021560" y="2198543"/>
              <a:ext cx="353567" cy="353568"/>
            </a:xfrm>
            <a:prstGeom prst="rect">
              <a:avLst/>
            </a:prstGeom>
          </p:spPr>
        </p:pic>
        <p:sp>
          <p:nvSpPr>
            <p:cNvPr id="32" name="object 50"/>
            <p:cNvSpPr/>
            <p:nvPr/>
          </p:nvSpPr>
          <p:spPr>
            <a:xfrm>
              <a:off x="8021560" y="2198543"/>
              <a:ext cx="353695" cy="353695"/>
            </a:xfrm>
            <a:custGeom>
              <a:avLst/>
              <a:gdLst/>
              <a:ahLst/>
              <a:cxnLst/>
              <a:rect l="l" t="t" r="r" b="b"/>
              <a:pathLst>
                <a:path w="353695" h="353694">
                  <a:moveTo>
                    <a:pt x="0" y="58928"/>
                  </a:moveTo>
                  <a:lnTo>
                    <a:pt x="4635" y="36004"/>
                  </a:lnTo>
                  <a:lnTo>
                    <a:pt x="17272" y="17272"/>
                  </a:lnTo>
                  <a:lnTo>
                    <a:pt x="36004" y="4635"/>
                  </a:lnTo>
                  <a:lnTo>
                    <a:pt x="58927" y="0"/>
                  </a:lnTo>
                  <a:lnTo>
                    <a:pt x="294639" y="0"/>
                  </a:lnTo>
                  <a:lnTo>
                    <a:pt x="317563" y="4635"/>
                  </a:lnTo>
                  <a:lnTo>
                    <a:pt x="336296" y="17272"/>
                  </a:lnTo>
                  <a:lnTo>
                    <a:pt x="348932" y="36004"/>
                  </a:lnTo>
                  <a:lnTo>
                    <a:pt x="353567" y="58928"/>
                  </a:lnTo>
                  <a:lnTo>
                    <a:pt x="353567" y="294640"/>
                  </a:lnTo>
                  <a:lnTo>
                    <a:pt x="348932" y="317563"/>
                  </a:lnTo>
                  <a:lnTo>
                    <a:pt x="336295" y="336296"/>
                  </a:lnTo>
                  <a:lnTo>
                    <a:pt x="317563" y="348932"/>
                  </a:lnTo>
                  <a:lnTo>
                    <a:pt x="294639" y="353568"/>
                  </a:lnTo>
                  <a:lnTo>
                    <a:pt x="58927" y="353568"/>
                  </a:lnTo>
                  <a:lnTo>
                    <a:pt x="36004" y="348932"/>
                  </a:lnTo>
                  <a:lnTo>
                    <a:pt x="17271" y="336296"/>
                  </a:lnTo>
                  <a:lnTo>
                    <a:pt x="4635" y="317563"/>
                  </a:lnTo>
                  <a:lnTo>
                    <a:pt x="0" y="294640"/>
                  </a:lnTo>
                  <a:lnTo>
                    <a:pt x="0" y="58928"/>
                  </a:lnTo>
                  <a:close/>
                </a:path>
              </a:pathLst>
            </a:custGeom>
            <a:ln w="24384">
              <a:solidFill>
                <a:srgbClr val="FFFFFF"/>
              </a:solidFill>
            </a:ln>
          </p:spPr>
          <p:txBody>
            <a:bodyPr wrap="square" lIns="0" tIns="0" rIns="0" bIns="0" rtlCol="0"/>
            <a:lstStyle/>
            <a:p>
              <a:endParaRPr>
                <a:solidFill>
                  <a:prstClr val="black"/>
                </a:solidFill>
                <a:latin typeface="Calibri" panose="020F0502020204030204"/>
              </a:endParaRPr>
            </a:p>
          </p:txBody>
        </p:sp>
        <p:pic>
          <p:nvPicPr>
            <p:cNvPr id="33" name="object 51"/>
            <p:cNvPicPr/>
            <p:nvPr/>
          </p:nvPicPr>
          <p:blipFill>
            <a:blip r:embed="rId15" cstate="print"/>
            <a:stretch>
              <a:fillRect/>
            </a:stretch>
          </p:blipFill>
          <p:spPr>
            <a:xfrm>
              <a:off x="7250417" y="5386752"/>
              <a:ext cx="490727" cy="490728"/>
            </a:xfrm>
            <a:prstGeom prst="rect">
              <a:avLst/>
            </a:prstGeom>
          </p:spPr>
        </p:pic>
        <p:pic>
          <p:nvPicPr>
            <p:cNvPr id="34" name="object 52"/>
            <p:cNvPicPr/>
            <p:nvPr/>
          </p:nvPicPr>
          <p:blipFill>
            <a:blip r:embed="rId19" cstate="print"/>
            <a:stretch>
              <a:fillRect/>
            </a:stretch>
          </p:blipFill>
          <p:spPr>
            <a:xfrm>
              <a:off x="7290040" y="5426375"/>
              <a:ext cx="356615" cy="356616"/>
            </a:xfrm>
            <a:prstGeom prst="rect">
              <a:avLst/>
            </a:prstGeom>
          </p:spPr>
        </p:pic>
        <p:sp>
          <p:nvSpPr>
            <p:cNvPr id="35" name="object 53"/>
            <p:cNvSpPr/>
            <p:nvPr/>
          </p:nvSpPr>
          <p:spPr>
            <a:xfrm>
              <a:off x="7290040" y="5426375"/>
              <a:ext cx="356870" cy="356870"/>
            </a:xfrm>
            <a:custGeom>
              <a:avLst/>
              <a:gdLst/>
              <a:ahLst/>
              <a:cxnLst/>
              <a:rect l="l" t="t" r="r" b="b"/>
              <a:pathLst>
                <a:path w="356870" h="356870">
                  <a:moveTo>
                    <a:pt x="0" y="59435"/>
                  </a:moveTo>
                  <a:lnTo>
                    <a:pt x="4679" y="36325"/>
                  </a:lnTo>
                  <a:lnTo>
                    <a:pt x="17430" y="17430"/>
                  </a:lnTo>
                  <a:lnTo>
                    <a:pt x="36325" y="4679"/>
                  </a:lnTo>
                  <a:lnTo>
                    <a:pt x="59435" y="0"/>
                  </a:lnTo>
                  <a:lnTo>
                    <a:pt x="297179" y="0"/>
                  </a:lnTo>
                  <a:lnTo>
                    <a:pt x="320290" y="4679"/>
                  </a:lnTo>
                  <a:lnTo>
                    <a:pt x="339185" y="17430"/>
                  </a:lnTo>
                  <a:lnTo>
                    <a:pt x="351936" y="36325"/>
                  </a:lnTo>
                  <a:lnTo>
                    <a:pt x="356615" y="59435"/>
                  </a:lnTo>
                  <a:lnTo>
                    <a:pt x="356615" y="297179"/>
                  </a:lnTo>
                  <a:lnTo>
                    <a:pt x="351936" y="320316"/>
                  </a:lnTo>
                  <a:lnTo>
                    <a:pt x="339185" y="339209"/>
                  </a:lnTo>
                  <a:lnTo>
                    <a:pt x="320290" y="351945"/>
                  </a:lnTo>
                  <a:lnTo>
                    <a:pt x="297179" y="356616"/>
                  </a:lnTo>
                  <a:lnTo>
                    <a:pt x="59435" y="356616"/>
                  </a:lnTo>
                  <a:lnTo>
                    <a:pt x="36325" y="351945"/>
                  </a:lnTo>
                  <a:lnTo>
                    <a:pt x="17430" y="339209"/>
                  </a:lnTo>
                  <a:lnTo>
                    <a:pt x="4679" y="320316"/>
                  </a:lnTo>
                  <a:lnTo>
                    <a:pt x="0" y="297179"/>
                  </a:lnTo>
                  <a:lnTo>
                    <a:pt x="0" y="59435"/>
                  </a:lnTo>
                  <a:close/>
                </a:path>
              </a:pathLst>
            </a:custGeom>
            <a:ln w="24384">
              <a:solidFill>
                <a:srgbClr val="FFFFFF"/>
              </a:solidFill>
            </a:ln>
          </p:spPr>
          <p:txBody>
            <a:bodyPr wrap="square" lIns="0" tIns="0" rIns="0" bIns="0" rtlCol="0"/>
            <a:lstStyle/>
            <a:p>
              <a:endParaRPr>
                <a:solidFill>
                  <a:prstClr val="black"/>
                </a:solidFill>
                <a:latin typeface="Calibri" panose="020F0502020204030204"/>
              </a:endParaRPr>
            </a:p>
          </p:txBody>
        </p:sp>
        <p:pic>
          <p:nvPicPr>
            <p:cNvPr id="36" name="object 54"/>
            <p:cNvPicPr/>
            <p:nvPr/>
          </p:nvPicPr>
          <p:blipFill>
            <a:blip r:embed="rId15" cstate="print"/>
            <a:stretch>
              <a:fillRect/>
            </a:stretch>
          </p:blipFill>
          <p:spPr>
            <a:xfrm>
              <a:off x="7463776" y="2168063"/>
              <a:ext cx="490727" cy="490727"/>
            </a:xfrm>
            <a:prstGeom prst="rect">
              <a:avLst/>
            </a:prstGeom>
          </p:spPr>
        </p:pic>
        <p:pic>
          <p:nvPicPr>
            <p:cNvPr id="37" name="object 55"/>
            <p:cNvPicPr/>
            <p:nvPr/>
          </p:nvPicPr>
          <p:blipFill>
            <a:blip r:embed="rId16" cstate="print"/>
            <a:stretch>
              <a:fillRect/>
            </a:stretch>
          </p:blipFill>
          <p:spPr>
            <a:xfrm>
              <a:off x="7503400" y="2207687"/>
              <a:ext cx="356616" cy="356615"/>
            </a:xfrm>
            <a:prstGeom prst="rect">
              <a:avLst/>
            </a:prstGeom>
          </p:spPr>
        </p:pic>
        <p:sp>
          <p:nvSpPr>
            <p:cNvPr id="38" name="object 56"/>
            <p:cNvSpPr/>
            <p:nvPr/>
          </p:nvSpPr>
          <p:spPr>
            <a:xfrm>
              <a:off x="7503400" y="2207687"/>
              <a:ext cx="356870" cy="356870"/>
            </a:xfrm>
            <a:custGeom>
              <a:avLst/>
              <a:gdLst/>
              <a:ahLst/>
              <a:cxnLst/>
              <a:rect l="l" t="t" r="r" b="b"/>
              <a:pathLst>
                <a:path w="356870" h="356869">
                  <a:moveTo>
                    <a:pt x="0" y="59436"/>
                  </a:moveTo>
                  <a:lnTo>
                    <a:pt x="4679" y="36325"/>
                  </a:lnTo>
                  <a:lnTo>
                    <a:pt x="17430" y="17430"/>
                  </a:lnTo>
                  <a:lnTo>
                    <a:pt x="36325" y="4679"/>
                  </a:lnTo>
                  <a:lnTo>
                    <a:pt x="59436" y="0"/>
                  </a:lnTo>
                  <a:lnTo>
                    <a:pt x="297179" y="0"/>
                  </a:lnTo>
                  <a:lnTo>
                    <a:pt x="320290" y="4679"/>
                  </a:lnTo>
                  <a:lnTo>
                    <a:pt x="339185" y="17430"/>
                  </a:lnTo>
                  <a:lnTo>
                    <a:pt x="351936" y="36325"/>
                  </a:lnTo>
                  <a:lnTo>
                    <a:pt x="356616" y="59436"/>
                  </a:lnTo>
                  <a:lnTo>
                    <a:pt x="356616" y="297179"/>
                  </a:lnTo>
                  <a:lnTo>
                    <a:pt x="351936" y="320290"/>
                  </a:lnTo>
                  <a:lnTo>
                    <a:pt x="339185" y="339185"/>
                  </a:lnTo>
                  <a:lnTo>
                    <a:pt x="320290" y="351936"/>
                  </a:lnTo>
                  <a:lnTo>
                    <a:pt x="297179" y="356615"/>
                  </a:lnTo>
                  <a:lnTo>
                    <a:pt x="59436" y="356615"/>
                  </a:lnTo>
                  <a:lnTo>
                    <a:pt x="36325" y="351936"/>
                  </a:lnTo>
                  <a:lnTo>
                    <a:pt x="17430" y="339185"/>
                  </a:lnTo>
                  <a:lnTo>
                    <a:pt x="4679" y="320290"/>
                  </a:lnTo>
                  <a:lnTo>
                    <a:pt x="0" y="297179"/>
                  </a:lnTo>
                  <a:lnTo>
                    <a:pt x="0" y="59436"/>
                  </a:lnTo>
                  <a:close/>
                </a:path>
              </a:pathLst>
            </a:custGeom>
            <a:ln w="24384">
              <a:solidFill>
                <a:srgbClr val="FFFFFF"/>
              </a:solidFill>
            </a:ln>
          </p:spPr>
          <p:txBody>
            <a:bodyPr wrap="square" lIns="0" tIns="0" rIns="0" bIns="0" rtlCol="0"/>
            <a:lstStyle/>
            <a:p>
              <a:endParaRPr>
                <a:solidFill>
                  <a:prstClr val="black"/>
                </a:solidFill>
                <a:latin typeface="Calibri" panose="020F0502020204030204"/>
              </a:endParaRPr>
            </a:p>
          </p:txBody>
        </p:sp>
      </p:grpSp>
      <p:pic>
        <p:nvPicPr>
          <p:cNvPr id="39" name="object 4"/>
          <p:cNvPicPr/>
          <p:nvPr/>
        </p:nvPicPr>
        <p:blipFill>
          <a:blip r:embed="rId20" cstate="print"/>
          <a:stretch>
            <a:fillRect/>
          </a:stretch>
        </p:blipFill>
        <p:spPr>
          <a:xfrm>
            <a:off x="2647510" y="454728"/>
            <a:ext cx="1222247" cy="719327"/>
          </a:xfrm>
          <a:prstGeom prst="rect">
            <a:avLst/>
          </a:prstGeom>
        </p:spPr>
      </p:pic>
      <p:pic>
        <p:nvPicPr>
          <p:cNvPr id="40" name="object 22"/>
          <p:cNvPicPr/>
          <p:nvPr/>
        </p:nvPicPr>
        <p:blipFill>
          <a:blip r:embed="rId21" cstate="print"/>
          <a:stretch>
            <a:fillRect/>
          </a:stretch>
        </p:blipFill>
        <p:spPr>
          <a:xfrm>
            <a:off x="343220" y="311471"/>
            <a:ext cx="947928" cy="954023"/>
          </a:xfrm>
          <a:prstGeom prst="rect">
            <a:avLst/>
          </a:prstGeom>
        </p:spPr>
      </p:pic>
      <p:pic>
        <p:nvPicPr>
          <p:cNvPr id="41" name="object 23"/>
          <p:cNvPicPr/>
          <p:nvPr/>
        </p:nvPicPr>
        <p:blipFill>
          <a:blip r:embed="rId22" cstate="print"/>
          <a:stretch>
            <a:fillRect/>
          </a:stretch>
        </p:blipFill>
        <p:spPr>
          <a:xfrm>
            <a:off x="1349060" y="372430"/>
            <a:ext cx="1319784" cy="874776"/>
          </a:xfrm>
          <a:prstGeom prst="rect">
            <a:avLst/>
          </a:prstGeom>
        </p:spPr>
      </p:pic>
      <p:sp>
        <p:nvSpPr>
          <p:cNvPr id="3" name="矩形 2"/>
          <p:cNvSpPr/>
          <p:nvPr/>
        </p:nvSpPr>
        <p:spPr>
          <a:xfrm>
            <a:off x="2008952" y="5913448"/>
            <a:ext cx="7981168" cy="637675"/>
          </a:xfrm>
          <a:prstGeom prst="rect">
            <a:avLst/>
          </a:prstGeom>
        </p:spPr>
        <p:txBody>
          <a:bodyPr wrap="square">
            <a:spAutoFit/>
          </a:bodyPr>
          <a:lstStyle/>
          <a:p>
            <a:pPr indent="-457200" algn="ctr">
              <a:lnSpc>
                <a:spcPct val="150000"/>
              </a:lnSpc>
            </a:pPr>
            <a:r>
              <a:rPr lang="en-US" altLang="zh-CN" sz="2800" dirty="0">
                <a:latin typeface="黑体" panose="02010609060101010101" pitchFamily="49" charset="-122"/>
                <a:ea typeface="黑体" panose="02010609060101010101" pitchFamily="49" charset="-122"/>
              </a:rPr>
              <a:t>2025</a:t>
            </a:r>
            <a:r>
              <a:rPr lang="zh-CN" altLang="en-US" sz="2800" dirty="0">
                <a:latin typeface="黑体" panose="02010609060101010101" pitchFamily="49" charset="-122"/>
                <a:ea typeface="黑体" panose="02010609060101010101" pitchFamily="49" charset="-122"/>
              </a:rPr>
              <a:t>年</a:t>
            </a:r>
            <a:r>
              <a:rPr lang="en-US" altLang="zh-CN" sz="2800" dirty="0">
                <a:latin typeface="黑体" panose="02010609060101010101" pitchFamily="49" charset="-122"/>
                <a:ea typeface="黑体" panose="02010609060101010101" pitchFamily="49" charset="-122"/>
              </a:rPr>
              <a:t>9</a:t>
            </a:r>
            <a:r>
              <a:rPr lang="zh-CN" altLang="en-US" sz="2800" dirty="0">
                <a:latin typeface="黑体" panose="02010609060101010101" pitchFamily="49" charset="-122"/>
                <a:ea typeface="黑体" panose="02010609060101010101" pitchFamily="49" charset="-122"/>
              </a:rPr>
              <a:t>月</a:t>
            </a:r>
            <a:r>
              <a:rPr lang="en-US" altLang="zh-CN" sz="2800" dirty="0">
                <a:latin typeface="黑体" panose="02010609060101010101" pitchFamily="49" charset="-122"/>
                <a:ea typeface="黑体" panose="02010609060101010101" pitchFamily="49" charset="-122"/>
              </a:rPr>
              <a:t>13</a:t>
            </a:r>
            <a:r>
              <a:rPr lang="zh-CN" altLang="en-US" sz="2800" dirty="0">
                <a:latin typeface="黑体" panose="02010609060101010101" pitchFamily="49" charset="-122"/>
                <a:ea typeface="黑体" panose="02010609060101010101" pitchFamily="49" charset="-122"/>
              </a:rPr>
              <a:t>日</a:t>
            </a:r>
          </a:p>
        </p:txBody>
      </p:sp>
      <p:pic>
        <p:nvPicPr>
          <p:cNvPr id="1026" name="Picture 2" descr="https://opendoc.ihep.ac.cn/wps3/weboffice/weboffice/shapes/E0CE3C52C8BE4AEFACD3A80B597FF05A/43925102073831568fa60dba934fb478a5ebb537?AWSAccessKeyId=TMTozwL5kmI2t1Cg&amp;Expires=1759199677&amp;__doc_route_key=0&amp;response-expires=164422&amp;Signature=41GYMIqd80DjhCLYQsx8NryY7OY%3D"/>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9223529" y="3896722"/>
            <a:ext cx="1940537" cy="258738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1094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132144F8-3D16-45AB-BE48-A1449B11D708}" type="slidenum">
              <a:rPr lang="zh-CN" altLang="en-US" smtClean="0"/>
              <a:t>10</a:t>
            </a:fld>
            <a:endParaRPr lang="zh-CN" altLang="en-US"/>
          </a:p>
        </p:txBody>
      </p:sp>
      <p:sp>
        <p:nvSpPr>
          <p:cNvPr id="5" name="内容占位符 4">
            <a:extLst>
              <a:ext uri="{FF2B5EF4-FFF2-40B4-BE49-F238E27FC236}">
                <a16:creationId xmlns:a16="http://schemas.microsoft.com/office/drawing/2014/main" id="{4D268C91-C254-982C-6B92-3298D21ECD97}"/>
              </a:ext>
            </a:extLst>
          </p:cNvPr>
          <p:cNvSpPr>
            <a:spLocks noGrp="1"/>
          </p:cNvSpPr>
          <p:nvPr>
            <p:ph idx="1"/>
          </p:nvPr>
        </p:nvSpPr>
        <p:spPr>
          <a:xfrm>
            <a:off x="214684" y="1073426"/>
            <a:ext cx="5881315" cy="5648052"/>
          </a:xfrm>
        </p:spPr>
        <p:txBody>
          <a:bodyPr>
            <a:normAutofit/>
          </a:bodyPr>
          <a:lstStyle/>
          <a:p>
            <a:pPr marL="0" indent="0">
              <a:buNone/>
            </a:pPr>
            <a:r>
              <a:rPr lang="en-US" altLang="zh-CN" sz="2400" b="1" dirty="0">
                <a:latin typeface="微软雅黑" panose="020B0503020204020204" pitchFamily="34" charset="-122"/>
              </a:rPr>
              <a:t>5. </a:t>
            </a:r>
            <a:r>
              <a:rPr lang="zh-CN" altLang="en-US" sz="2400" b="1" dirty="0">
                <a:latin typeface="微软雅黑" panose="020B0503020204020204" pitchFamily="34" charset="-122"/>
              </a:rPr>
              <a:t>个人剂量监测系统 </a:t>
            </a:r>
            <a:endParaRPr lang="en-US" altLang="zh-CN" sz="2400" b="1" dirty="0">
              <a:latin typeface="微软雅黑" panose="020B0503020204020204" pitchFamily="34" charset="-122"/>
            </a:endParaRPr>
          </a:p>
          <a:p>
            <a:pPr marL="252000" lvl="1" indent="-252000" algn="just" fontAlgn="base">
              <a:lnSpc>
                <a:spcPts val="3000"/>
              </a:lnSpc>
              <a:spcBef>
                <a:spcPts val="0"/>
              </a:spcBef>
              <a:buClr>
                <a:schemeClr val="tx1"/>
              </a:buClr>
              <a:buSzPct val="100000"/>
              <a:buFont typeface="Wingdings" panose="05000000000000000000" pitchFamily="2" charset="2"/>
              <a:buChar char="n"/>
              <a:defRPr/>
            </a:pPr>
            <a:r>
              <a:rPr lang="zh-CN" altLang="en-US" kern="0" dirty="0">
                <a:solidFill>
                  <a:srgbClr val="1679BA"/>
                </a:solidFill>
                <a:latin typeface="微软雅黑" panose="020B0503020204020204" pitchFamily="34" charset="-122"/>
              </a:rPr>
              <a:t>工作人员个人剂量监测情况：</a:t>
            </a:r>
            <a:endParaRPr lang="en-US" altLang="zh-CN" kern="0" dirty="0">
              <a:solidFill>
                <a:srgbClr val="1679BA"/>
              </a:solidFill>
              <a:latin typeface="微软雅黑" panose="020B0503020204020204" pitchFamily="34" charset="-122"/>
            </a:endParaRPr>
          </a:p>
          <a:p>
            <a:pPr marL="257175" lvl="1" indent="-257175" algn="just" fontAlgn="base">
              <a:lnSpc>
                <a:spcPts val="3000"/>
              </a:lnSpc>
              <a:spcBef>
                <a:spcPts val="0"/>
              </a:spcBef>
              <a:buClr>
                <a:schemeClr val="tx1"/>
              </a:buClr>
              <a:buSzPct val="100000"/>
              <a:buFont typeface="Wingdings" panose="05000000000000000000" pitchFamily="2" charset="2"/>
              <a:buChar char="Ø"/>
              <a:defRPr/>
            </a:pPr>
            <a:r>
              <a:rPr lang="zh-CN" altLang="en-US" kern="0" dirty="0">
                <a:latin typeface="Times New Roman" panose="02020603050405020304" pitchFamily="18" charset="0"/>
                <a:ea typeface="宋体" panose="02010600030101010101" pitchFamily="2" charset="-122"/>
                <a:cs typeface="Times New Roman" panose="02020603050405020304" pitchFamily="18" charset="0"/>
              </a:rPr>
              <a:t>所有辐射工作人员均未超过年平均有效剂量管理目标值</a:t>
            </a:r>
            <a:r>
              <a:rPr lang="en-US" altLang="zh-CN" kern="0" dirty="0">
                <a:latin typeface="Times New Roman" panose="02020603050405020304" pitchFamily="18" charset="0"/>
                <a:ea typeface="宋体" panose="02010600030101010101" pitchFamily="2" charset="-122"/>
                <a:cs typeface="Times New Roman" panose="02020603050405020304" pitchFamily="18" charset="0"/>
              </a:rPr>
              <a:t>10 </a:t>
            </a:r>
            <a:r>
              <a:rPr lang="en-US" altLang="zh-CN" kern="0" dirty="0" err="1">
                <a:latin typeface="Times New Roman" panose="02020603050405020304" pitchFamily="18" charset="0"/>
                <a:ea typeface="宋体" panose="02010600030101010101" pitchFamily="2" charset="-122"/>
                <a:cs typeface="Times New Roman" panose="02020603050405020304" pitchFamily="18" charset="0"/>
              </a:rPr>
              <a:t>mSv</a:t>
            </a:r>
            <a:endParaRPr lang="en-US" altLang="zh-CN" kern="0" dirty="0">
              <a:latin typeface="Times New Roman" panose="02020603050405020304" pitchFamily="18" charset="0"/>
              <a:ea typeface="宋体" panose="02010600030101010101" pitchFamily="2" charset="-122"/>
              <a:cs typeface="Times New Roman" panose="02020603050405020304" pitchFamily="18" charset="0"/>
            </a:endParaRPr>
          </a:p>
          <a:p>
            <a:pPr marL="257175" lvl="1" indent="-257175" algn="just" fontAlgn="base">
              <a:lnSpc>
                <a:spcPts val="3000"/>
              </a:lnSpc>
              <a:spcBef>
                <a:spcPts val="0"/>
              </a:spcBef>
              <a:buClr>
                <a:schemeClr val="tx1"/>
              </a:buClr>
              <a:buSzPct val="100000"/>
              <a:buFont typeface="Wingdings" panose="05000000000000000000" pitchFamily="2" charset="2"/>
              <a:buChar char="Ø"/>
              <a:defRPr/>
            </a:pPr>
            <a:r>
              <a:rPr lang="zh-CN" altLang="en-US" kern="0" dirty="0">
                <a:latin typeface="Times New Roman" panose="02020603050405020304" pitchFamily="18" charset="0"/>
                <a:ea typeface="宋体" panose="02010600030101010101" pitchFamily="2" charset="-122"/>
                <a:cs typeface="Times New Roman" panose="02020603050405020304" pitchFamily="18" charset="0"/>
              </a:rPr>
              <a:t>按部门统计分析</a:t>
            </a:r>
            <a:endParaRPr lang="en-US" altLang="zh-CN" kern="0" dirty="0">
              <a:latin typeface="Times New Roman" panose="02020603050405020304" pitchFamily="18" charset="0"/>
              <a:ea typeface="宋体" panose="02010600030101010101" pitchFamily="2" charset="-122"/>
              <a:cs typeface="Times New Roman" panose="02020603050405020304" pitchFamily="18" charset="0"/>
            </a:endParaRPr>
          </a:p>
          <a:p>
            <a:pPr marL="285750" lvl="1" indent="-285750" defTabSz="914400" fontAlgn="base">
              <a:lnSpc>
                <a:spcPct val="160000"/>
              </a:lnSpc>
              <a:spcBef>
                <a:spcPct val="0"/>
              </a:spcBef>
              <a:spcAft>
                <a:spcPct val="0"/>
              </a:spcAft>
              <a:buClr>
                <a:schemeClr val="tx1"/>
              </a:buClr>
              <a:buSzPct val="100000"/>
              <a:buFont typeface="Wingdings" panose="05000000000000000000" pitchFamily="2" charset="2"/>
              <a:buChar char="ü"/>
              <a:defRPr/>
            </a:pPr>
            <a:r>
              <a:rPr lang="zh-CN" altLang="en-US"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中子均处于本底水平，与场所剂量监测结果相符</a:t>
            </a:r>
            <a:r>
              <a:rPr lang="zh-CN" altLang="en-US" dirty="0">
                <a:solidFill>
                  <a:srgbClr val="7030A0"/>
                </a:solidFill>
                <a:latin typeface="Times New Roman" panose="02020603050405020304" pitchFamily="18" charset="0"/>
                <a:ea typeface="宋体" panose="02010600030101010101" pitchFamily="2" charset="-122"/>
                <a:cs typeface="Times New Roman" panose="02020603050405020304" pitchFamily="18" charset="0"/>
              </a:rPr>
              <a:t>；</a:t>
            </a:r>
            <a:endParaRPr lang="en-US" altLang="zh-CN" dirty="0">
              <a:solidFill>
                <a:srgbClr val="7030A0"/>
              </a:solidFill>
              <a:latin typeface="Times New Roman" panose="02020603050405020304" pitchFamily="18" charset="0"/>
              <a:ea typeface="宋体" panose="02010600030101010101" pitchFamily="2" charset="-122"/>
              <a:cs typeface="Times New Roman" panose="02020603050405020304" pitchFamily="18" charset="0"/>
            </a:endParaRPr>
          </a:p>
          <a:p>
            <a:pPr marL="285750" lvl="1" indent="-285750" defTabSz="914400" fontAlgn="base">
              <a:lnSpc>
                <a:spcPct val="160000"/>
              </a:lnSpc>
              <a:spcBef>
                <a:spcPct val="0"/>
              </a:spcBef>
              <a:spcAft>
                <a:spcPct val="0"/>
              </a:spcAft>
              <a:buClr>
                <a:schemeClr val="tx1"/>
              </a:buClr>
              <a:buSzPct val="100000"/>
              <a:buFont typeface="Wingdings" panose="05000000000000000000" pitchFamily="2" charset="2"/>
              <a:buChar char="ü"/>
              <a:defRPr/>
            </a:pPr>
            <a:r>
              <a:rPr lang="zh-CN" altLang="en-US"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伽马按部门平均，与受到的感生放射性情况相符</a:t>
            </a:r>
            <a:r>
              <a:rPr lang="zh-CN" altLang="en-US" dirty="0">
                <a:solidFill>
                  <a:srgbClr val="7030A0"/>
                </a:solidFill>
                <a:latin typeface="Times New Roman" panose="02020603050405020304" pitchFamily="18" charset="0"/>
                <a:ea typeface="宋体" panose="02010600030101010101" pitchFamily="2" charset="-122"/>
                <a:cs typeface="Times New Roman" panose="02020603050405020304" pitchFamily="18" charset="0"/>
              </a:rPr>
              <a:t>：</a:t>
            </a:r>
            <a:endParaRPr lang="en-US" altLang="zh-CN" dirty="0">
              <a:solidFill>
                <a:srgbClr val="7030A0"/>
              </a:solidFill>
              <a:latin typeface="Times New Roman" panose="02020603050405020304" pitchFamily="18" charset="0"/>
              <a:ea typeface="宋体" panose="02010600030101010101" pitchFamily="2" charset="-122"/>
              <a:cs typeface="Times New Roman" panose="02020603050405020304" pitchFamily="18" charset="0"/>
            </a:endParaRPr>
          </a:p>
          <a:p>
            <a:pPr marL="0" lvl="1" indent="0" defTabSz="914400" fontAlgn="base">
              <a:lnSpc>
                <a:spcPct val="160000"/>
              </a:lnSpc>
              <a:spcBef>
                <a:spcPct val="0"/>
              </a:spcBef>
              <a:spcAft>
                <a:spcPct val="0"/>
              </a:spcAft>
              <a:buClr>
                <a:srgbClr val="005CE7"/>
              </a:buClr>
              <a:buSzPct val="80000"/>
              <a:buNone/>
              <a:defRPr/>
            </a:pPr>
            <a:r>
              <a:rPr lang="zh-CN" altLang="en-US"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加速器技术部 ＝</a:t>
            </a: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zh-CN" altLang="en-US"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中子科学部 </a:t>
            </a: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&gt; </a:t>
            </a:r>
            <a:r>
              <a:rPr lang="zh-CN" altLang="en-US"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技术支持部 </a:t>
            </a: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&gt; </a:t>
            </a:r>
            <a:r>
              <a:rPr lang="zh-CN" altLang="en-US"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管理部门</a:t>
            </a:r>
            <a:endPar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252000" lvl="1" indent="-252000" algn="just" fontAlgn="base">
              <a:lnSpc>
                <a:spcPts val="3000"/>
              </a:lnSpc>
              <a:spcBef>
                <a:spcPts val="0"/>
              </a:spcBef>
              <a:spcAft>
                <a:spcPct val="0"/>
              </a:spcAft>
              <a:buClr>
                <a:schemeClr val="tx1"/>
              </a:buClr>
              <a:buSzPct val="100000"/>
              <a:buFont typeface="Wingdings" panose="05000000000000000000" pitchFamily="2" charset="2"/>
              <a:buChar char="n"/>
              <a:defRPr/>
            </a:pPr>
            <a:r>
              <a:rPr lang="zh-CN" altLang="en-US" kern="0" dirty="0">
                <a:solidFill>
                  <a:srgbClr val="1679BA"/>
                </a:solidFill>
                <a:latin typeface="微软雅黑" panose="020B0503020204020204" pitchFamily="34" charset="-122"/>
              </a:rPr>
              <a:t>情况分析</a:t>
            </a:r>
            <a:endParaRPr lang="en-US" altLang="zh-CN" kern="0" dirty="0">
              <a:solidFill>
                <a:srgbClr val="1679BA"/>
              </a:solidFill>
              <a:latin typeface="微软雅黑" panose="020B0503020204020204" pitchFamily="34" charset="-122"/>
            </a:endParaRPr>
          </a:p>
          <a:p>
            <a:pPr marL="257175" lvl="1" indent="-257175" algn="just" fontAlgn="base">
              <a:lnSpc>
                <a:spcPts val="3000"/>
              </a:lnSpc>
              <a:spcBef>
                <a:spcPts val="0"/>
              </a:spcBef>
              <a:buClr>
                <a:prstClr val="black"/>
              </a:buClr>
              <a:buSzPct val="100000"/>
              <a:buFont typeface="Wingdings" panose="05000000000000000000" pitchFamily="2" charset="2"/>
              <a:buChar char="Ø"/>
              <a:defRPr/>
            </a:pPr>
            <a:r>
              <a:rPr lang="zh-CN" altLang="en-US" kern="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近两年剂量最大值出现超过</a:t>
            </a:r>
            <a:r>
              <a:rPr lang="en-US" altLang="zh-CN" kern="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1mSv</a:t>
            </a:r>
            <a:r>
              <a:rPr lang="zh-CN" altLang="en-US" kern="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的异常值，均出现在学生佩戴的剂量卡上，经调查均是不按规定使用剂量卡，各部门还是需要加强对学生剂量卡的使用管理</a:t>
            </a:r>
            <a:endParaRPr lang="en-US" altLang="zh-CN" kern="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0" lvl="1" indent="0" defTabSz="914400" fontAlgn="base">
              <a:lnSpc>
                <a:spcPct val="160000"/>
              </a:lnSpc>
              <a:spcBef>
                <a:spcPct val="0"/>
              </a:spcBef>
              <a:spcAft>
                <a:spcPct val="0"/>
              </a:spcAft>
              <a:buClr>
                <a:srgbClr val="005CE7"/>
              </a:buClr>
              <a:buSzPct val="80000"/>
              <a:buNone/>
              <a:defRPr/>
            </a:pPr>
            <a:endPar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Rectangle 2">
            <a:extLst>
              <a:ext uri="{FF2B5EF4-FFF2-40B4-BE49-F238E27FC236}">
                <a16:creationId xmlns:a16="http://schemas.microsoft.com/office/drawing/2014/main" id="{CAB2E79E-2E7C-9784-5F78-3FC765225FF9}"/>
              </a:ext>
            </a:extLst>
          </p:cNvPr>
          <p:cNvSpPr>
            <a:spLocks noGrp="1" noChangeArrowheads="1"/>
          </p:cNvSpPr>
          <p:nvPr>
            <p:ph type="title"/>
          </p:nvPr>
        </p:nvSpPr>
        <p:spPr>
          <a:xfrm>
            <a:off x="666750" y="142875"/>
            <a:ext cx="10763250" cy="7254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rmAutofit fontScale="90000"/>
          </a:bodyPr>
          <a:lstStyle/>
          <a:p>
            <a:pPr algn="ctr"/>
            <a:r>
              <a:rPr lang="zh-CN" altLang="en-US" sz="4400" kern="1200" dirty="0">
                <a:solidFill>
                  <a:schemeClr val="accent6">
                    <a:lumMod val="60000"/>
                    <a:lumOff val="40000"/>
                  </a:schemeClr>
                </a:solidFill>
                <a:latin typeface="华文楷体" panose="02010600040101010101" pitchFamily="2" charset="-122"/>
                <a:ea typeface="华文楷体" panose="02010600040101010101" pitchFamily="2" charset="-122"/>
              </a:rPr>
              <a:t>一</a:t>
            </a:r>
            <a:r>
              <a:rPr lang="en-US" altLang="zh-CN" sz="4400" kern="1200" dirty="0">
                <a:solidFill>
                  <a:schemeClr val="accent6">
                    <a:lumMod val="60000"/>
                    <a:lumOff val="40000"/>
                  </a:schemeClr>
                </a:solidFill>
                <a:latin typeface="华文楷体" panose="02010600040101010101" pitchFamily="2" charset="-122"/>
                <a:ea typeface="华文楷体" panose="02010600040101010101" pitchFamily="2" charset="-122"/>
              </a:rPr>
              <a:t>. </a:t>
            </a:r>
            <a:r>
              <a:rPr lang="zh-CN" altLang="en-US" sz="4400" dirty="0">
                <a:solidFill>
                  <a:schemeClr val="accent6">
                    <a:lumMod val="60000"/>
                    <a:lumOff val="40000"/>
                  </a:schemeClr>
                </a:solidFill>
                <a:latin typeface="华文楷体" panose="02010600040101010101" pitchFamily="2" charset="-122"/>
                <a:ea typeface="华文楷体" panose="02010600040101010101" pitchFamily="2" charset="-122"/>
              </a:rPr>
              <a:t>辐射防护各</a:t>
            </a:r>
            <a:r>
              <a:rPr lang="zh-CN" altLang="en-US" sz="4400" kern="1200" dirty="0">
                <a:solidFill>
                  <a:schemeClr val="accent6">
                    <a:lumMod val="60000"/>
                    <a:lumOff val="40000"/>
                  </a:schemeClr>
                </a:solidFill>
                <a:latin typeface="华文楷体" panose="02010600040101010101" pitchFamily="2" charset="-122"/>
                <a:ea typeface="华文楷体" panose="02010600040101010101" pitchFamily="2" charset="-122"/>
              </a:rPr>
              <a:t>系统运维情况</a:t>
            </a:r>
            <a:endParaRPr lang="en-US" altLang="zh-CN" sz="4400" kern="1200" dirty="0">
              <a:solidFill>
                <a:schemeClr val="accent6">
                  <a:lumMod val="60000"/>
                  <a:lumOff val="40000"/>
                </a:schemeClr>
              </a:solidFill>
              <a:latin typeface="华文楷体" panose="02010600040101010101" pitchFamily="2" charset="-122"/>
              <a:ea typeface="华文楷体" panose="02010600040101010101" pitchFamily="2" charset="-122"/>
              <a:cs typeface="+mn-cs"/>
            </a:endParaRPr>
          </a:p>
        </p:txBody>
      </p:sp>
      <p:graphicFrame>
        <p:nvGraphicFramePr>
          <p:cNvPr id="3" name="表格 2"/>
          <p:cNvGraphicFramePr>
            <a:graphicFrameLocks noGrp="1"/>
          </p:cNvGraphicFramePr>
          <p:nvPr>
            <p:extLst>
              <p:ext uri="{D42A27DB-BD31-4B8C-83A1-F6EECF244321}">
                <p14:modId xmlns:p14="http://schemas.microsoft.com/office/powerpoint/2010/main" val="3316120810"/>
              </p:ext>
            </p:extLst>
          </p:nvPr>
        </p:nvGraphicFramePr>
        <p:xfrm>
          <a:off x="6274935" y="1137554"/>
          <a:ext cx="5385240" cy="5143119"/>
        </p:xfrm>
        <a:graphic>
          <a:graphicData uri="http://schemas.openxmlformats.org/drawingml/2006/table">
            <a:tbl>
              <a:tblPr/>
              <a:tblGrid>
                <a:gridCol w="769320">
                  <a:extLst>
                    <a:ext uri="{9D8B030D-6E8A-4147-A177-3AD203B41FA5}">
                      <a16:colId xmlns:a16="http://schemas.microsoft.com/office/drawing/2014/main" val="695408353"/>
                    </a:ext>
                  </a:extLst>
                </a:gridCol>
                <a:gridCol w="769320">
                  <a:extLst>
                    <a:ext uri="{9D8B030D-6E8A-4147-A177-3AD203B41FA5}">
                      <a16:colId xmlns:a16="http://schemas.microsoft.com/office/drawing/2014/main" val="2551835253"/>
                    </a:ext>
                  </a:extLst>
                </a:gridCol>
                <a:gridCol w="769320">
                  <a:extLst>
                    <a:ext uri="{9D8B030D-6E8A-4147-A177-3AD203B41FA5}">
                      <a16:colId xmlns:a16="http://schemas.microsoft.com/office/drawing/2014/main" val="289331821"/>
                    </a:ext>
                  </a:extLst>
                </a:gridCol>
                <a:gridCol w="769320">
                  <a:extLst>
                    <a:ext uri="{9D8B030D-6E8A-4147-A177-3AD203B41FA5}">
                      <a16:colId xmlns:a16="http://schemas.microsoft.com/office/drawing/2014/main" val="884771288"/>
                    </a:ext>
                  </a:extLst>
                </a:gridCol>
                <a:gridCol w="769320">
                  <a:extLst>
                    <a:ext uri="{9D8B030D-6E8A-4147-A177-3AD203B41FA5}">
                      <a16:colId xmlns:a16="http://schemas.microsoft.com/office/drawing/2014/main" val="1863331645"/>
                    </a:ext>
                  </a:extLst>
                </a:gridCol>
                <a:gridCol w="769320">
                  <a:extLst>
                    <a:ext uri="{9D8B030D-6E8A-4147-A177-3AD203B41FA5}">
                      <a16:colId xmlns:a16="http://schemas.microsoft.com/office/drawing/2014/main" val="2956681284"/>
                    </a:ext>
                  </a:extLst>
                </a:gridCol>
                <a:gridCol w="769320">
                  <a:extLst>
                    <a:ext uri="{9D8B030D-6E8A-4147-A177-3AD203B41FA5}">
                      <a16:colId xmlns:a16="http://schemas.microsoft.com/office/drawing/2014/main" val="3500648430"/>
                    </a:ext>
                  </a:extLst>
                </a:gridCol>
              </a:tblGrid>
              <a:tr h="206595">
                <a:tc gridSpan="7">
                  <a:txBody>
                    <a:bodyPr/>
                    <a:lstStyle/>
                    <a:p>
                      <a:pPr algn="ctr" rtl="0" fontAlgn="ctr"/>
                      <a:r>
                        <a:rPr lang="en-US" altLang="zh-CN" sz="1100" b="0" i="0" u="none" strike="noStrike">
                          <a:solidFill>
                            <a:srgbClr val="000000"/>
                          </a:solidFill>
                          <a:effectLst/>
                          <a:latin typeface="宋体" panose="02010600030101010101" pitchFamily="2" charset="-122"/>
                          <a:ea typeface="宋体" panose="02010600030101010101" pitchFamily="2" charset="-122"/>
                        </a:rPr>
                        <a:t>CSNS</a:t>
                      </a:r>
                      <a:r>
                        <a:rPr lang="zh-CN" altLang="en-US" sz="1100" b="0" i="0" u="none" strike="noStrike">
                          <a:solidFill>
                            <a:srgbClr val="000000"/>
                          </a:solidFill>
                          <a:effectLst/>
                          <a:latin typeface="宋体" panose="02010600030101010101" pitchFamily="2" charset="-122"/>
                          <a:ea typeface="宋体" panose="02010600030101010101" pitchFamily="2" charset="-122"/>
                        </a:rPr>
                        <a:t>工作人员个人剂量监测情况</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4215364494"/>
                  </a:ext>
                </a:extLst>
              </a:tr>
              <a:tr h="587164">
                <a:tc>
                  <a:txBody>
                    <a:bodyPr/>
                    <a:lstStyle/>
                    <a:p>
                      <a:pPr algn="ctr" rtl="0" fontAlgn="ctr"/>
                      <a:r>
                        <a:rPr lang="zh-CN" altLang="en-US" sz="1100" b="1" i="0" u="none" strike="noStrike">
                          <a:solidFill>
                            <a:srgbClr val="000000"/>
                          </a:solidFill>
                          <a:effectLst/>
                          <a:latin typeface="宋体" panose="02010600030101010101" pitchFamily="2" charset="-122"/>
                          <a:ea typeface="宋体" panose="02010600030101010101" pitchFamily="2" charset="-122"/>
                        </a:rPr>
                        <a:t>序号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100" b="1" i="0" u="none" strike="noStrike">
                          <a:solidFill>
                            <a:srgbClr val="000000"/>
                          </a:solidFill>
                          <a:effectLst/>
                          <a:latin typeface="宋体" panose="02010600030101010101" pitchFamily="2" charset="-122"/>
                          <a:ea typeface="宋体" panose="02010600030101010101" pitchFamily="2" charset="-122"/>
                        </a:rPr>
                        <a:t>部门</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100" b="1" i="0" u="none" strike="noStrike">
                          <a:solidFill>
                            <a:srgbClr val="000000"/>
                          </a:solidFill>
                          <a:effectLst/>
                          <a:latin typeface="宋体" panose="02010600030101010101" pitchFamily="2" charset="-122"/>
                          <a:ea typeface="宋体" panose="02010600030101010101" pitchFamily="2" charset="-122"/>
                        </a:rPr>
                        <a:t>季度</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100" b="1" i="0" u="none" strike="noStrike">
                          <a:solidFill>
                            <a:srgbClr val="000000"/>
                          </a:solidFill>
                          <a:effectLst/>
                          <a:latin typeface="宋体" panose="02010600030101010101" pitchFamily="2" charset="-122"/>
                          <a:ea typeface="宋体" panose="02010600030101010101" pitchFamily="2" charset="-122"/>
                        </a:rPr>
                        <a:t>中子剂量最大值（</a:t>
                      </a:r>
                      <a:r>
                        <a:rPr lang="en-US" altLang="zh-CN" sz="1100" b="1" i="0" u="none" strike="noStrike">
                          <a:solidFill>
                            <a:srgbClr val="000000"/>
                          </a:solidFill>
                          <a:effectLst/>
                          <a:latin typeface="宋体" panose="02010600030101010101" pitchFamily="2" charset="-122"/>
                          <a:ea typeface="宋体" panose="02010600030101010101" pitchFamily="2" charset="-122"/>
                        </a:rPr>
                        <a:t>mSv</a:t>
                      </a:r>
                      <a:r>
                        <a:rPr lang="zh-CN" altLang="en-US" sz="1100" b="1" i="0" u="none" strike="noStrike">
                          <a:solidFill>
                            <a:srgbClr val="000000"/>
                          </a:solidFill>
                          <a:effectLst/>
                          <a:latin typeface="宋体" panose="02010600030101010101" pitchFamily="2" charset="-122"/>
                          <a:ea typeface="宋体" panose="02010600030101010101" pitchFamily="2" charset="-122"/>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100" b="1" i="0" u="none" strike="noStrike">
                          <a:solidFill>
                            <a:srgbClr val="000000"/>
                          </a:solidFill>
                          <a:effectLst/>
                          <a:latin typeface="宋体" panose="02010600030101010101" pitchFamily="2" charset="-122"/>
                          <a:ea typeface="宋体" panose="02010600030101010101" pitchFamily="2" charset="-122"/>
                        </a:rPr>
                        <a:t>中子剂量平均值（</a:t>
                      </a:r>
                      <a:r>
                        <a:rPr lang="en-US" altLang="zh-CN" sz="1100" b="1" i="0" u="none" strike="noStrike">
                          <a:solidFill>
                            <a:srgbClr val="000000"/>
                          </a:solidFill>
                          <a:effectLst/>
                          <a:latin typeface="宋体" panose="02010600030101010101" pitchFamily="2" charset="-122"/>
                          <a:ea typeface="宋体" panose="02010600030101010101" pitchFamily="2" charset="-122"/>
                        </a:rPr>
                        <a:t>mSv</a:t>
                      </a:r>
                      <a:r>
                        <a:rPr lang="zh-CN" altLang="en-US" sz="1100" b="1" i="0" u="none" strike="noStrike">
                          <a:solidFill>
                            <a:srgbClr val="000000"/>
                          </a:solidFill>
                          <a:effectLst/>
                          <a:latin typeface="宋体" panose="02010600030101010101" pitchFamily="2" charset="-122"/>
                          <a:ea typeface="宋体" panose="02010600030101010101" pitchFamily="2" charset="-122"/>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100" b="1" i="0" u="none" strike="noStrike">
                          <a:solidFill>
                            <a:srgbClr val="000000"/>
                          </a:solidFill>
                          <a:effectLst/>
                          <a:latin typeface="宋体" panose="02010600030101010101" pitchFamily="2" charset="-122"/>
                          <a:ea typeface="宋体" panose="02010600030101010101" pitchFamily="2" charset="-122"/>
                        </a:rPr>
                        <a:t>伽马剂量最大值（</a:t>
                      </a:r>
                      <a:r>
                        <a:rPr lang="en-US" altLang="zh-CN" sz="1100" b="1" i="0" u="none" strike="noStrike">
                          <a:solidFill>
                            <a:srgbClr val="000000"/>
                          </a:solidFill>
                          <a:effectLst/>
                          <a:latin typeface="宋体" panose="02010600030101010101" pitchFamily="2" charset="-122"/>
                          <a:ea typeface="宋体" panose="02010600030101010101" pitchFamily="2" charset="-122"/>
                        </a:rPr>
                        <a:t>mSv</a:t>
                      </a:r>
                      <a:r>
                        <a:rPr lang="zh-CN" altLang="en-US" sz="1100" b="1" i="0" u="none" strike="noStrike">
                          <a:solidFill>
                            <a:srgbClr val="000000"/>
                          </a:solidFill>
                          <a:effectLst/>
                          <a:latin typeface="宋体" panose="02010600030101010101" pitchFamily="2" charset="-122"/>
                          <a:ea typeface="宋体" panose="02010600030101010101" pitchFamily="2" charset="-122"/>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100" b="1" i="0" u="none" strike="noStrike">
                          <a:solidFill>
                            <a:srgbClr val="000000"/>
                          </a:solidFill>
                          <a:effectLst/>
                          <a:latin typeface="宋体" panose="02010600030101010101" pitchFamily="2" charset="-122"/>
                          <a:ea typeface="宋体" panose="02010600030101010101" pitchFamily="2" charset="-122"/>
                        </a:rPr>
                        <a:t>伽马剂量平均值（</a:t>
                      </a:r>
                      <a:r>
                        <a:rPr lang="en-US" altLang="zh-CN" sz="1100" b="1" i="0" u="none" strike="noStrike">
                          <a:solidFill>
                            <a:srgbClr val="000000"/>
                          </a:solidFill>
                          <a:effectLst/>
                          <a:latin typeface="宋体" panose="02010600030101010101" pitchFamily="2" charset="-122"/>
                          <a:ea typeface="宋体" panose="02010600030101010101" pitchFamily="2" charset="-122"/>
                        </a:rPr>
                        <a:t>mSv</a:t>
                      </a:r>
                      <a:r>
                        <a:rPr lang="zh-CN" altLang="en-US" sz="1100" b="1" i="0" u="none" strike="noStrike">
                          <a:solidFill>
                            <a:srgbClr val="000000"/>
                          </a:solidFill>
                          <a:effectLst/>
                          <a:latin typeface="宋体" panose="02010600030101010101" pitchFamily="2" charset="-122"/>
                          <a:ea typeface="宋体" panose="02010600030101010101" pitchFamily="2" charset="-122"/>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6477538"/>
                  </a:ext>
                </a:extLst>
              </a:tr>
              <a:tr h="217468">
                <a:tc rowSpan="5">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5">
                  <a:txBody>
                    <a:bodyPr/>
                    <a:lstStyle/>
                    <a:p>
                      <a:pPr algn="ctr" rtl="0" fontAlgn="ctr"/>
                      <a:r>
                        <a:rPr lang="zh-CN" altLang="en-US" sz="1100" b="0" i="0" u="none" strike="noStrike">
                          <a:solidFill>
                            <a:srgbClr val="000000"/>
                          </a:solidFill>
                          <a:effectLst/>
                          <a:latin typeface="宋体" panose="02010600030101010101" pitchFamily="2" charset="-122"/>
                          <a:ea typeface="宋体" panose="02010600030101010101" pitchFamily="2" charset="-122"/>
                        </a:rPr>
                        <a:t>技术支持部</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24</a:t>
                      </a:r>
                      <a:r>
                        <a:rPr lang="zh-CN" altLang="en-US" sz="1100" b="0" i="0" u="none" strike="noStrike">
                          <a:solidFill>
                            <a:srgbClr val="000000"/>
                          </a:solidFill>
                          <a:effectLst/>
                          <a:latin typeface="宋体" panose="02010600030101010101" pitchFamily="2" charset="-122"/>
                          <a:ea typeface="宋体" panose="02010600030101010101" pitchFamily="2" charset="-122"/>
                        </a:rPr>
                        <a:t>年</a:t>
                      </a:r>
                      <a:r>
                        <a:rPr lang="en-US" altLang="zh-CN" sz="1100" b="0" i="0" u="none" strike="noStrike">
                          <a:solidFill>
                            <a:srgbClr val="000000"/>
                          </a:solidFill>
                          <a:effectLst/>
                          <a:latin typeface="宋体" panose="02010600030101010101" pitchFamily="2" charset="-122"/>
                          <a:ea typeface="宋体" panose="02010600030101010101" pitchFamily="2" charset="-122"/>
                        </a:rPr>
                        <a:t>3</a:t>
                      </a:r>
                      <a:r>
                        <a:rPr lang="zh-CN" altLang="en-US" sz="1100" b="0" i="0" u="none" strike="noStrike">
                          <a:solidFill>
                            <a:srgbClr val="000000"/>
                          </a:solidFill>
                          <a:effectLst/>
                          <a:latin typeface="宋体" panose="02010600030101010101" pitchFamily="2" charset="-122"/>
                          <a:ea typeface="宋体" panose="02010600030101010101" pitchFamily="2" charset="-122"/>
                        </a:rPr>
                        <a:t>季度</a:t>
                      </a:r>
                      <a:endParaRPr lang="zh-CN" altLang="en-US" sz="1100" b="0" i="0" u="none" strike="noStrike">
                        <a:solidFill>
                          <a:srgbClr val="000000"/>
                        </a:solidFill>
                        <a:effectLst/>
                        <a:latin typeface="Times New Roman" panose="02020603050405020304" pitchFamily="18" charset="0"/>
                        <a:ea typeface="等线" panose="02010600030101010101" pitchFamily="2"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8192941"/>
                  </a:ext>
                </a:extLst>
              </a:tr>
              <a:tr h="217468">
                <a:tc vMerge="1">
                  <a:txBody>
                    <a:bodyPr/>
                    <a:lstStyle/>
                    <a:p>
                      <a:endParaRPr lang="zh-CN" altLang="en-US"/>
                    </a:p>
                  </a:txBody>
                  <a:tcPr/>
                </a:tc>
                <a:tc vMerge="1">
                  <a:txBody>
                    <a:bodyPr/>
                    <a:lstStyle/>
                    <a:p>
                      <a:endParaRPr lang="zh-CN" altLang="en-US"/>
                    </a:p>
                  </a:txBody>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24</a:t>
                      </a:r>
                      <a:r>
                        <a:rPr lang="zh-CN" altLang="en-US" sz="1100" b="0" i="0" u="none" strike="noStrike">
                          <a:solidFill>
                            <a:srgbClr val="000000"/>
                          </a:solidFill>
                          <a:effectLst/>
                          <a:latin typeface="宋体" panose="02010600030101010101" pitchFamily="2" charset="-122"/>
                          <a:ea typeface="宋体" panose="02010600030101010101" pitchFamily="2" charset="-122"/>
                        </a:rPr>
                        <a:t>年</a:t>
                      </a:r>
                      <a:r>
                        <a:rPr lang="en-US" altLang="zh-CN" sz="1100" b="0" i="0" u="none" strike="noStrike">
                          <a:solidFill>
                            <a:srgbClr val="000000"/>
                          </a:solidFill>
                          <a:effectLst/>
                          <a:latin typeface="宋体" panose="02010600030101010101" pitchFamily="2" charset="-122"/>
                          <a:ea typeface="宋体" panose="02010600030101010101" pitchFamily="2" charset="-122"/>
                        </a:rPr>
                        <a:t>4</a:t>
                      </a:r>
                      <a:r>
                        <a:rPr lang="zh-CN" altLang="en-US" sz="1100" b="0" i="0" u="none" strike="noStrike">
                          <a:solidFill>
                            <a:srgbClr val="000000"/>
                          </a:solidFill>
                          <a:effectLst/>
                          <a:latin typeface="宋体" panose="02010600030101010101" pitchFamily="2" charset="-122"/>
                          <a:ea typeface="宋体" panose="02010600030101010101" pitchFamily="2" charset="-122"/>
                        </a:rPr>
                        <a:t>季度</a:t>
                      </a:r>
                      <a:endParaRPr lang="zh-CN" altLang="en-US" sz="1100" b="0" i="0" u="none" strike="noStrike">
                        <a:solidFill>
                          <a:srgbClr val="000000"/>
                        </a:solidFill>
                        <a:effectLst/>
                        <a:latin typeface="Times New Roman" panose="02020603050405020304" pitchFamily="18" charset="0"/>
                        <a:ea typeface="等线" panose="02010600030101010101" pitchFamily="2"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8218998"/>
                  </a:ext>
                </a:extLst>
              </a:tr>
              <a:tr h="217468">
                <a:tc vMerge="1">
                  <a:txBody>
                    <a:bodyPr/>
                    <a:lstStyle/>
                    <a:p>
                      <a:endParaRPr lang="zh-CN" altLang="en-US"/>
                    </a:p>
                  </a:txBody>
                  <a:tcPr/>
                </a:tc>
                <a:tc vMerge="1">
                  <a:txBody>
                    <a:bodyPr/>
                    <a:lstStyle/>
                    <a:p>
                      <a:endParaRPr lang="zh-CN" altLang="en-US"/>
                    </a:p>
                  </a:txBody>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25</a:t>
                      </a:r>
                      <a:r>
                        <a:rPr lang="zh-CN" altLang="en-US" sz="1100" b="0" i="0" u="none" strike="noStrike">
                          <a:solidFill>
                            <a:srgbClr val="000000"/>
                          </a:solidFill>
                          <a:effectLst/>
                          <a:latin typeface="宋体" panose="02010600030101010101" pitchFamily="2" charset="-122"/>
                          <a:ea typeface="宋体" panose="02010600030101010101" pitchFamily="2" charset="-122"/>
                        </a:rPr>
                        <a:t>年</a:t>
                      </a:r>
                      <a:r>
                        <a:rPr lang="en-US" altLang="zh-CN" sz="1100" b="0" i="0" u="none" strike="noStrike">
                          <a:solidFill>
                            <a:srgbClr val="000000"/>
                          </a:solidFill>
                          <a:effectLst/>
                          <a:latin typeface="宋体" panose="02010600030101010101" pitchFamily="2" charset="-122"/>
                          <a:ea typeface="宋体" panose="02010600030101010101" pitchFamily="2" charset="-122"/>
                        </a:rPr>
                        <a:t>1</a:t>
                      </a:r>
                      <a:r>
                        <a:rPr lang="zh-CN" altLang="en-US" sz="1100" b="0" i="0" u="none" strike="noStrike">
                          <a:solidFill>
                            <a:srgbClr val="000000"/>
                          </a:solidFill>
                          <a:effectLst/>
                          <a:latin typeface="宋体" panose="02010600030101010101" pitchFamily="2" charset="-122"/>
                          <a:ea typeface="宋体" panose="02010600030101010101" pitchFamily="2" charset="-122"/>
                        </a:rPr>
                        <a:t>季度</a:t>
                      </a:r>
                      <a:endParaRPr lang="zh-CN" altLang="en-US" sz="1100" b="0" i="0" u="none" strike="noStrike">
                        <a:solidFill>
                          <a:srgbClr val="000000"/>
                        </a:solidFill>
                        <a:effectLst/>
                        <a:latin typeface="Times New Roman" panose="02020603050405020304" pitchFamily="18" charset="0"/>
                        <a:ea typeface="等线" panose="02010600030101010101" pitchFamily="2"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9402862"/>
                  </a:ext>
                </a:extLst>
              </a:tr>
              <a:tr h="217468">
                <a:tc vMerge="1">
                  <a:txBody>
                    <a:bodyPr/>
                    <a:lstStyle/>
                    <a:p>
                      <a:endParaRPr lang="zh-CN" altLang="en-US"/>
                    </a:p>
                  </a:txBody>
                  <a:tcPr/>
                </a:tc>
                <a:tc vMerge="1">
                  <a:txBody>
                    <a:bodyPr/>
                    <a:lstStyle/>
                    <a:p>
                      <a:endParaRPr lang="zh-CN" altLang="en-US"/>
                    </a:p>
                  </a:txBody>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25</a:t>
                      </a:r>
                      <a:r>
                        <a:rPr lang="zh-CN" altLang="en-US" sz="1100" b="0" i="0" u="none" strike="noStrike">
                          <a:solidFill>
                            <a:srgbClr val="000000"/>
                          </a:solidFill>
                          <a:effectLst/>
                          <a:latin typeface="宋体" panose="02010600030101010101" pitchFamily="2" charset="-122"/>
                          <a:ea typeface="宋体" panose="02010600030101010101" pitchFamily="2" charset="-122"/>
                        </a:rPr>
                        <a:t>年</a:t>
                      </a:r>
                      <a:r>
                        <a:rPr lang="en-US" altLang="zh-CN" sz="1100" b="0" i="0" u="none" strike="noStrike">
                          <a:solidFill>
                            <a:srgbClr val="000000"/>
                          </a:solidFill>
                          <a:effectLst/>
                          <a:latin typeface="宋体" panose="02010600030101010101" pitchFamily="2" charset="-122"/>
                          <a:ea typeface="宋体" panose="02010600030101010101" pitchFamily="2" charset="-122"/>
                        </a:rPr>
                        <a:t>2</a:t>
                      </a:r>
                      <a:r>
                        <a:rPr lang="zh-CN" altLang="en-US" sz="1100" b="0" i="0" u="none" strike="noStrike">
                          <a:solidFill>
                            <a:srgbClr val="000000"/>
                          </a:solidFill>
                          <a:effectLst/>
                          <a:latin typeface="宋体" panose="02010600030101010101" pitchFamily="2" charset="-122"/>
                          <a:ea typeface="宋体" panose="02010600030101010101" pitchFamily="2" charset="-122"/>
                        </a:rPr>
                        <a:t>季度</a:t>
                      </a:r>
                      <a:endParaRPr lang="zh-CN" altLang="en-US" sz="1100" b="0" i="0" u="none" strike="noStrike">
                        <a:solidFill>
                          <a:srgbClr val="000000"/>
                        </a:solidFill>
                        <a:effectLst/>
                        <a:latin typeface="Times New Roman" panose="02020603050405020304" pitchFamily="18" charset="0"/>
                        <a:ea typeface="等线" panose="02010600030101010101" pitchFamily="2"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0.10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8087101"/>
                  </a:ext>
                </a:extLst>
              </a:tr>
              <a:tr h="217468">
                <a:tc vMerge="1">
                  <a:txBody>
                    <a:bodyPr/>
                    <a:lstStyle/>
                    <a:p>
                      <a:endParaRPr lang="zh-CN" altLang="en-US"/>
                    </a:p>
                  </a:txBody>
                  <a:tcPr/>
                </a:tc>
                <a:tc vMerge="1">
                  <a:txBody>
                    <a:bodyPr/>
                    <a:lstStyle/>
                    <a:p>
                      <a:endParaRPr lang="zh-CN" altLang="en-US"/>
                    </a:p>
                  </a:txBody>
                  <a:tcPr/>
                </a:tc>
                <a:tc>
                  <a:txBody>
                    <a:bodyPr/>
                    <a:lstStyle/>
                    <a:p>
                      <a:pPr algn="ctr" rtl="0" fontAlgn="ctr"/>
                      <a:r>
                        <a:rPr lang="zh-CN" altLang="en-US" sz="1100" b="0" i="0" u="none" strike="noStrike">
                          <a:solidFill>
                            <a:srgbClr val="000000"/>
                          </a:solidFill>
                          <a:effectLst/>
                          <a:latin typeface="宋体" panose="02010600030101010101" pitchFamily="2" charset="-122"/>
                          <a:ea typeface="宋体" panose="02010600030101010101" pitchFamily="2" charset="-122"/>
                        </a:rPr>
                        <a:t>合计</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4"/>
                    </a:solidFill>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4"/>
                    </a:solidFill>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4"/>
                    </a:solidFill>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1.11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4"/>
                    </a:solidFill>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4"/>
                    </a:solidFill>
                  </a:tcPr>
                </a:tc>
                <a:extLst>
                  <a:ext uri="{0D108BD9-81ED-4DB2-BD59-A6C34878D82A}">
                    <a16:rowId xmlns:a16="http://schemas.microsoft.com/office/drawing/2014/main" val="4190749447"/>
                  </a:ext>
                </a:extLst>
              </a:tr>
              <a:tr h="217468">
                <a:tc rowSpan="5">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5">
                  <a:txBody>
                    <a:bodyPr/>
                    <a:lstStyle/>
                    <a:p>
                      <a:pPr algn="ctr" rtl="0" fontAlgn="ctr"/>
                      <a:r>
                        <a:rPr lang="zh-CN" altLang="en-US" sz="1100" b="0" i="0" u="none" strike="noStrike">
                          <a:solidFill>
                            <a:srgbClr val="000000"/>
                          </a:solidFill>
                          <a:effectLst/>
                          <a:latin typeface="宋体" panose="02010600030101010101" pitchFamily="2" charset="-122"/>
                          <a:ea typeface="宋体" panose="02010600030101010101" pitchFamily="2" charset="-122"/>
                        </a:rPr>
                        <a:t>管理部门</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24</a:t>
                      </a:r>
                      <a:r>
                        <a:rPr lang="zh-CN" altLang="en-US" sz="1100" b="0" i="0" u="none" strike="noStrike">
                          <a:solidFill>
                            <a:srgbClr val="000000"/>
                          </a:solidFill>
                          <a:effectLst/>
                          <a:latin typeface="等线" panose="02010600030101010101" pitchFamily="2" charset="-122"/>
                          <a:ea typeface="等线" panose="02010600030101010101" pitchFamily="2" charset="-122"/>
                        </a:rPr>
                        <a:t>年</a:t>
                      </a:r>
                      <a:r>
                        <a:rPr lang="en-US" altLang="zh-CN" sz="1100" b="0" i="0" u="none" strike="noStrike">
                          <a:solidFill>
                            <a:srgbClr val="000000"/>
                          </a:solidFill>
                          <a:effectLst/>
                          <a:latin typeface="Times New Roman" panose="02020603050405020304" pitchFamily="18" charset="0"/>
                          <a:ea typeface="等线" panose="02010600030101010101" pitchFamily="2" charset="-122"/>
                        </a:rPr>
                        <a:t>3</a:t>
                      </a:r>
                      <a:r>
                        <a:rPr lang="zh-CN" altLang="en-US" sz="1100" b="0" i="0" u="none" strike="noStrike">
                          <a:solidFill>
                            <a:srgbClr val="000000"/>
                          </a:solidFill>
                          <a:effectLst/>
                          <a:latin typeface="等线" panose="02010600030101010101" pitchFamily="2" charset="-122"/>
                          <a:ea typeface="等线" panose="02010600030101010101" pitchFamily="2" charset="-122"/>
                        </a:rPr>
                        <a:t>季度</a:t>
                      </a:r>
                      <a:endParaRPr lang="zh-CN" altLang="en-US" sz="1100" b="0" i="0" u="none" strike="noStrike">
                        <a:solidFill>
                          <a:srgbClr val="000000"/>
                        </a:solidFill>
                        <a:effectLst/>
                        <a:latin typeface="Times New Roman" panose="02020603050405020304" pitchFamily="18" charset="0"/>
                        <a:ea typeface="等线" panose="02010600030101010101" pitchFamily="2"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2506988"/>
                  </a:ext>
                </a:extLst>
              </a:tr>
              <a:tr h="217468">
                <a:tc vMerge="1">
                  <a:txBody>
                    <a:bodyPr/>
                    <a:lstStyle/>
                    <a:p>
                      <a:endParaRPr lang="zh-CN" altLang="en-US"/>
                    </a:p>
                  </a:txBody>
                  <a:tcPr/>
                </a:tc>
                <a:tc vMerge="1">
                  <a:txBody>
                    <a:bodyPr/>
                    <a:lstStyle/>
                    <a:p>
                      <a:endParaRPr lang="zh-CN" altLang="en-US"/>
                    </a:p>
                  </a:txBody>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24</a:t>
                      </a:r>
                      <a:r>
                        <a:rPr lang="zh-CN" altLang="en-US" sz="1100" b="0" i="0" u="none" strike="noStrike">
                          <a:solidFill>
                            <a:srgbClr val="000000"/>
                          </a:solidFill>
                          <a:effectLst/>
                          <a:latin typeface="等线" panose="02010600030101010101" pitchFamily="2" charset="-122"/>
                          <a:ea typeface="等线" panose="02010600030101010101" pitchFamily="2" charset="-122"/>
                        </a:rPr>
                        <a:t>年</a:t>
                      </a:r>
                      <a:r>
                        <a:rPr lang="en-US" altLang="zh-CN" sz="1100" b="0" i="0" u="none" strike="noStrike">
                          <a:solidFill>
                            <a:srgbClr val="000000"/>
                          </a:solidFill>
                          <a:effectLst/>
                          <a:latin typeface="Times New Roman" panose="02020603050405020304" pitchFamily="18" charset="0"/>
                          <a:ea typeface="等线" panose="02010600030101010101" pitchFamily="2" charset="-122"/>
                        </a:rPr>
                        <a:t>4</a:t>
                      </a:r>
                      <a:r>
                        <a:rPr lang="zh-CN" altLang="en-US" sz="1100" b="0" i="0" u="none" strike="noStrike">
                          <a:solidFill>
                            <a:srgbClr val="000000"/>
                          </a:solidFill>
                          <a:effectLst/>
                          <a:latin typeface="等线" panose="02010600030101010101" pitchFamily="2" charset="-122"/>
                          <a:ea typeface="等线" panose="02010600030101010101" pitchFamily="2" charset="-122"/>
                        </a:rPr>
                        <a:t>季度</a:t>
                      </a:r>
                      <a:endParaRPr lang="zh-CN" altLang="en-US" sz="1100" b="0" i="0" u="none" strike="noStrike">
                        <a:solidFill>
                          <a:srgbClr val="000000"/>
                        </a:solidFill>
                        <a:effectLst/>
                        <a:latin typeface="Times New Roman" panose="02020603050405020304" pitchFamily="18" charset="0"/>
                        <a:ea typeface="等线" panose="02010600030101010101" pitchFamily="2"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9505462"/>
                  </a:ext>
                </a:extLst>
              </a:tr>
              <a:tr h="217468">
                <a:tc vMerge="1">
                  <a:txBody>
                    <a:bodyPr/>
                    <a:lstStyle/>
                    <a:p>
                      <a:endParaRPr lang="zh-CN" altLang="en-US"/>
                    </a:p>
                  </a:txBody>
                  <a:tcPr/>
                </a:tc>
                <a:tc vMerge="1">
                  <a:txBody>
                    <a:bodyPr/>
                    <a:lstStyle/>
                    <a:p>
                      <a:endParaRPr lang="zh-CN" altLang="en-US"/>
                    </a:p>
                  </a:txBody>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25</a:t>
                      </a:r>
                      <a:r>
                        <a:rPr lang="zh-CN" altLang="en-US" sz="1100" b="0" i="0" u="none" strike="noStrike">
                          <a:solidFill>
                            <a:srgbClr val="000000"/>
                          </a:solidFill>
                          <a:effectLst/>
                          <a:latin typeface="等线" panose="02010600030101010101" pitchFamily="2" charset="-122"/>
                          <a:ea typeface="等线" panose="02010600030101010101" pitchFamily="2" charset="-122"/>
                        </a:rPr>
                        <a:t>年</a:t>
                      </a:r>
                      <a:r>
                        <a:rPr lang="en-US" altLang="zh-CN" sz="1100" b="0" i="0" u="none" strike="noStrike">
                          <a:solidFill>
                            <a:srgbClr val="000000"/>
                          </a:solidFill>
                          <a:effectLst/>
                          <a:latin typeface="Times New Roman" panose="02020603050405020304" pitchFamily="18" charset="0"/>
                          <a:ea typeface="等线" panose="02010600030101010101" pitchFamily="2" charset="-122"/>
                        </a:rPr>
                        <a:t>1</a:t>
                      </a:r>
                      <a:r>
                        <a:rPr lang="zh-CN" altLang="en-US" sz="1100" b="0" i="0" u="none" strike="noStrike">
                          <a:solidFill>
                            <a:srgbClr val="000000"/>
                          </a:solidFill>
                          <a:effectLst/>
                          <a:latin typeface="等线" panose="02010600030101010101" pitchFamily="2" charset="-122"/>
                          <a:ea typeface="等线" panose="02010600030101010101" pitchFamily="2" charset="-122"/>
                        </a:rPr>
                        <a:t>季度</a:t>
                      </a:r>
                      <a:endParaRPr lang="zh-CN" altLang="en-US" sz="1100" b="0" i="0" u="none" strike="noStrike">
                        <a:solidFill>
                          <a:srgbClr val="000000"/>
                        </a:solidFill>
                        <a:effectLst/>
                        <a:latin typeface="Times New Roman" panose="02020603050405020304" pitchFamily="18" charset="0"/>
                        <a:ea typeface="等线" panose="02010600030101010101" pitchFamily="2"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8252570"/>
                  </a:ext>
                </a:extLst>
              </a:tr>
              <a:tr h="217468">
                <a:tc vMerge="1">
                  <a:txBody>
                    <a:bodyPr/>
                    <a:lstStyle/>
                    <a:p>
                      <a:endParaRPr lang="zh-CN" altLang="en-US"/>
                    </a:p>
                  </a:txBody>
                  <a:tcPr/>
                </a:tc>
                <a:tc vMerge="1">
                  <a:txBody>
                    <a:bodyPr/>
                    <a:lstStyle/>
                    <a:p>
                      <a:endParaRPr lang="zh-CN" altLang="en-US"/>
                    </a:p>
                  </a:txBody>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25</a:t>
                      </a:r>
                      <a:r>
                        <a:rPr lang="zh-CN" altLang="en-US" sz="1100" b="0" i="0" u="none" strike="noStrike">
                          <a:solidFill>
                            <a:srgbClr val="000000"/>
                          </a:solidFill>
                          <a:effectLst/>
                          <a:latin typeface="等线" panose="02010600030101010101" pitchFamily="2" charset="-122"/>
                          <a:ea typeface="等线" panose="02010600030101010101" pitchFamily="2" charset="-122"/>
                        </a:rPr>
                        <a:t>年</a:t>
                      </a:r>
                      <a:r>
                        <a:rPr lang="en-US" altLang="zh-CN" sz="1100" b="0" i="0" u="none" strike="noStrike">
                          <a:solidFill>
                            <a:srgbClr val="000000"/>
                          </a:solidFill>
                          <a:effectLst/>
                          <a:latin typeface="Times New Roman" panose="02020603050405020304" pitchFamily="18" charset="0"/>
                          <a:ea typeface="等线" panose="02010600030101010101" pitchFamily="2" charset="-122"/>
                        </a:rPr>
                        <a:t>2</a:t>
                      </a:r>
                      <a:r>
                        <a:rPr lang="zh-CN" altLang="en-US" sz="1100" b="0" i="0" u="none" strike="noStrike">
                          <a:solidFill>
                            <a:srgbClr val="000000"/>
                          </a:solidFill>
                          <a:effectLst/>
                          <a:latin typeface="等线" panose="02010600030101010101" pitchFamily="2" charset="-122"/>
                          <a:ea typeface="等线" panose="02010600030101010101" pitchFamily="2" charset="-122"/>
                        </a:rPr>
                        <a:t>季度</a:t>
                      </a:r>
                      <a:endParaRPr lang="zh-CN" altLang="en-US" sz="1100" b="0" i="0" u="none" strike="noStrike">
                        <a:solidFill>
                          <a:srgbClr val="000000"/>
                        </a:solidFill>
                        <a:effectLst/>
                        <a:latin typeface="Times New Roman" panose="02020603050405020304" pitchFamily="18" charset="0"/>
                        <a:ea typeface="等线" panose="02010600030101010101" pitchFamily="2"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8919667"/>
                  </a:ext>
                </a:extLst>
              </a:tr>
              <a:tr h="217468">
                <a:tc vMerge="1">
                  <a:txBody>
                    <a:bodyPr/>
                    <a:lstStyle/>
                    <a:p>
                      <a:endParaRPr lang="zh-CN" altLang="en-US"/>
                    </a:p>
                  </a:txBody>
                  <a:tcPr/>
                </a:tc>
                <a:tc vMerge="1">
                  <a:txBody>
                    <a:bodyPr/>
                    <a:lstStyle/>
                    <a:p>
                      <a:endParaRPr lang="zh-CN" altLang="en-US"/>
                    </a:p>
                  </a:txBody>
                  <a:tcPr/>
                </a:tc>
                <a:tc>
                  <a:txBody>
                    <a:bodyPr/>
                    <a:lstStyle/>
                    <a:p>
                      <a:pPr algn="ctr" rtl="0" fontAlgn="ctr"/>
                      <a:r>
                        <a:rPr lang="zh-CN" altLang="en-US" sz="1100" b="0" i="0" u="none" strike="noStrike">
                          <a:solidFill>
                            <a:srgbClr val="000000"/>
                          </a:solidFill>
                          <a:effectLst/>
                          <a:latin typeface="宋体" panose="02010600030101010101" pitchFamily="2" charset="-122"/>
                          <a:ea typeface="宋体" panose="02010600030101010101" pitchFamily="2" charset="-122"/>
                        </a:rPr>
                        <a:t>合计</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4"/>
                    </a:solidFill>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4"/>
                    </a:solidFill>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4"/>
                    </a:solidFill>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4"/>
                    </a:solidFill>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4"/>
                    </a:solidFill>
                  </a:tcPr>
                </a:tc>
                <a:extLst>
                  <a:ext uri="{0D108BD9-81ED-4DB2-BD59-A6C34878D82A}">
                    <a16:rowId xmlns:a16="http://schemas.microsoft.com/office/drawing/2014/main" val="244241646"/>
                  </a:ext>
                </a:extLst>
              </a:tr>
              <a:tr h="217468">
                <a:tc rowSpan="5">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5">
                  <a:txBody>
                    <a:bodyPr/>
                    <a:lstStyle/>
                    <a:p>
                      <a:pPr algn="ctr" rtl="0" fontAlgn="ctr"/>
                      <a:r>
                        <a:rPr lang="zh-CN" altLang="en-US" sz="1100" b="0" i="0" u="none" strike="noStrike">
                          <a:solidFill>
                            <a:srgbClr val="000000"/>
                          </a:solidFill>
                          <a:effectLst/>
                          <a:latin typeface="宋体" panose="02010600030101010101" pitchFamily="2" charset="-122"/>
                          <a:ea typeface="宋体" panose="02010600030101010101" pitchFamily="2" charset="-122"/>
                        </a:rPr>
                        <a:t>加速器技术部</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24</a:t>
                      </a:r>
                      <a:r>
                        <a:rPr lang="zh-CN" altLang="en-US" sz="1100" b="0" i="0" u="none" strike="noStrike">
                          <a:solidFill>
                            <a:srgbClr val="000000"/>
                          </a:solidFill>
                          <a:effectLst/>
                          <a:latin typeface="等线" panose="02010600030101010101" pitchFamily="2" charset="-122"/>
                          <a:ea typeface="等线" panose="02010600030101010101" pitchFamily="2" charset="-122"/>
                        </a:rPr>
                        <a:t>年</a:t>
                      </a:r>
                      <a:r>
                        <a:rPr lang="en-US" altLang="zh-CN" sz="1100" b="0" i="0" u="none" strike="noStrike">
                          <a:solidFill>
                            <a:srgbClr val="000000"/>
                          </a:solidFill>
                          <a:effectLst/>
                          <a:latin typeface="Times New Roman" panose="02020603050405020304" pitchFamily="18" charset="0"/>
                          <a:ea typeface="等线" panose="02010600030101010101" pitchFamily="2" charset="-122"/>
                        </a:rPr>
                        <a:t>3</a:t>
                      </a:r>
                      <a:r>
                        <a:rPr lang="zh-CN" altLang="en-US" sz="1100" b="0" i="0" u="none" strike="noStrike">
                          <a:solidFill>
                            <a:srgbClr val="000000"/>
                          </a:solidFill>
                          <a:effectLst/>
                          <a:latin typeface="等线" panose="02010600030101010101" pitchFamily="2" charset="-122"/>
                          <a:ea typeface="等线" panose="02010600030101010101" pitchFamily="2" charset="-122"/>
                        </a:rPr>
                        <a:t>季度</a:t>
                      </a:r>
                      <a:endParaRPr lang="zh-CN" altLang="en-US" sz="1100" b="0" i="0" u="none" strike="noStrike">
                        <a:solidFill>
                          <a:srgbClr val="000000"/>
                        </a:solidFill>
                        <a:effectLst/>
                        <a:latin typeface="Times New Roman" panose="02020603050405020304" pitchFamily="18" charset="0"/>
                        <a:ea typeface="等线" panose="02010600030101010101" pitchFamily="2"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4782872"/>
                  </a:ext>
                </a:extLst>
              </a:tr>
              <a:tr h="217468">
                <a:tc vMerge="1">
                  <a:txBody>
                    <a:bodyPr/>
                    <a:lstStyle/>
                    <a:p>
                      <a:endParaRPr lang="zh-CN" altLang="en-US"/>
                    </a:p>
                  </a:txBody>
                  <a:tcPr/>
                </a:tc>
                <a:tc vMerge="1">
                  <a:txBody>
                    <a:bodyPr/>
                    <a:lstStyle/>
                    <a:p>
                      <a:endParaRPr lang="zh-CN" altLang="en-US"/>
                    </a:p>
                  </a:txBody>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24</a:t>
                      </a:r>
                      <a:r>
                        <a:rPr lang="zh-CN" altLang="en-US" sz="1100" b="0" i="0" u="none" strike="noStrike">
                          <a:solidFill>
                            <a:srgbClr val="000000"/>
                          </a:solidFill>
                          <a:effectLst/>
                          <a:latin typeface="等线" panose="02010600030101010101" pitchFamily="2" charset="-122"/>
                          <a:ea typeface="等线" panose="02010600030101010101" pitchFamily="2" charset="-122"/>
                        </a:rPr>
                        <a:t>年</a:t>
                      </a:r>
                      <a:r>
                        <a:rPr lang="en-US" altLang="zh-CN" sz="1100" b="0" i="0" u="none" strike="noStrike">
                          <a:solidFill>
                            <a:srgbClr val="000000"/>
                          </a:solidFill>
                          <a:effectLst/>
                          <a:latin typeface="Times New Roman" panose="02020603050405020304" pitchFamily="18" charset="0"/>
                          <a:ea typeface="等线" panose="02010600030101010101" pitchFamily="2" charset="-122"/>
                        </a:rPr>
                        <a:t>4</a:t>
                      </a:r>
                      <a:r>
                        <a:rPr lang="zh-CN" altLang="en-US" sz="1100" b="0" i="0" u="none" strike="noStrike">
                          <a:solidFill>
                            <a:srgbClr val="000000"/>
                          </a:solidFill>
                          <a:effectLst/>
                          <a:latin typeface="等线" panose="02010600030101010101" pitchFamily="2" charset="-122"/>
                          <a:ea typeface="等线" panose="02010600030101010101" pitchFamily="2" charset="-122"/>
                        </a:rPr>
                        <a:t>季度</a:t>
                      </a:r>
                      <a:endParaRPr lang="zh-CN" altLang="en-US" sz="1100" b="0" i="0" u="none" strike="noStrike">
                        <a:solidFill>
                          <a:srgbClr val="000000"/>
                        </a:solidFill>
                        <a:effectLst/>
                        <a:latin typeface="Times New Roman" panose="02020603050405020304" pitchFamily="18" charset="0"/>
                        <a:ea typeface="等线" panose="02010600030101010101" pitchFamily="2"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7003305"/>
                  </a:ext>
                </a:extLst>
              </a:tr>
              <a:tr h="217468">
                <a:tc vMerge="1">
                  <a:txBody>
                    <a:bodyPr/>
                    <a:lstStyle/>
                    <a:p>
                      <a:endParaRPr lang="zh-CN" altLang="en-US"/>
                    </a:p>
                  </a:txBody>
                  <a:tcPr/>
                </a:tc>
                <a:tc vMerge="1">
                  <a:txBody>
                    <a:bodyPr/>
                    <a:lstStyle/>
                    <a:p>
                      <a:endParaRPr lang="zh-CN" altLang="en-US"/>
                    </a:p>
                  </a:txBody>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25</a:t>
                      </a:r>
                      <a:r>
                        <a:rPr lang="zh-CN" altLang="en-US" sz="1100" b="0" i="0" u="none" strike="noStrike">
                          <a:solidFill>
                            <a:srgbClr val="000000"/>
                          </a:solidFill>
                          <a:effectLst/>
                          <a:latin typeface="等线" panose="02010600030101010101" pitchFamily="2" charset="-122"/>
                          <a:ea typeface="等线" panose="02010600030101010101" pitchFamily="2" charset="-122"/>
                        </a:rPr>
                        <a:t>年</a:t>
                      </a:r>
                      <a:r>
                        <a:rPr lang="en-US" altLang="zh-CN" sz="1100" b="0" i="0" u="none" strike="noStrike">
                          <a:solidFill>
                            <a:srgbClr val="000000"/>
                          </a:solidFill>
                          <a:effectLst/>
                          <a:latin typeface="Times New Roman" panose="02020603050405020304" pitchFamily="18" charset="0"/>
                          <a:ea typeface="等线" panose="02010600030101010101" pitchFamily="2" charset="-122"/>
                        </a:rPr>
                        <a:t>1</a:t>
                      </a:r>
                      <a:r>
                        <a:rPr lang="zh-CN" altLang="en-US" sz="1100" b="0" i="0" u="none" strike="noStrike">
                          <a:solidFill>
                            <a:srgbClr val="000000"/>
                          </a:solidFill>
                          <a:effectLst/>
                          <a:latin typeface="等线" panose="02010600030101010101" pitchFamily="2" charset="-122"/>
                          <a:ea typeface="等线" panose="02010600030101010101" pitchFamily="2" charset="-122"/>
                        </a:rPr>
                        <a:t>季度</a:t>
                      </a:r>
                      <a:endParaRPr lang="zh-CN" altLang="en-US" sz="1100" b="0" i="0" u="none" strike="noStrike">
                        <a:solidFill>
                          <a:srgbClr val="000000"/>
                        </a:solidFill>
                        <a:effectLst/>
                        <a:latin typeface="Times New Roman" panose="02020603050405020304" pitchFamily="18" charset="0"/>
                        <a:ea typeface="等线" panose="02010600030101010101" pitchFamily="2"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6971041"/>
                  </a:ext>
                </a:extLst>
              </a:tr>
              <a:tr h="217468">
                <a:tc vMerge="1">
                  <a:txBody>
                    <a:bodyPr/>
                    <a:lstStyle/>
                    <a:p>
                      <a:endParaRPr lang="zh-CN" altLang="en-US"/>
                    </a:p>
                  </a:txBody>
                  <a:tcPr/>
                </a:tc>
                <a:tc vMerge="1">
                  <a:txBody>
                    <a:bodyPr/>
                    <a:lstStyle/>
                    <a:p>
                      <a:endParaRPr lang="zh-CN" altLang="en-US"/>
                    </a:p>
                  </a:txBody>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25</a:t>
                      </a:r>
                      <a:r>
                        <a:rPr lang="zh-CN" altLang="en-US" sz="1100" b="0" i="0" u="none" strike="noStrike">
                          <a:solidFill>
                            <a:srgbClr val="000000"/>
                          </a:solidFill>
                          <a:effectLst/>
                          <a:latin typeface="等线" panose="02010600030101010101" pitchFamily="2" charset="-122"/>
                          <a:ea typeface="等线" panose="02010600030101010101" pitchFamily="2" charset="-122"/>
                        </a:rPr>
                        <a:t>年</a:t>
                      </a:r>
                      <a:r>
                        <a:rPr lang="en-US" altLang="zh-CN" sz="1100" b="0" i="0" u="none" strike="noStrike">
                          <a:solidFill>
                            <a:srgbClr val="000000"/>
                          </a:solidFill>
                          <a:effectLst/>
                          <a:latin typeface="Times New Roman" panose="02020603050405020304" pitchFamily="18" charset="0"/>
                          <a:ea typeface="等线" panose="02010600030101010101" pitchFamily="2" charset="-122"/>
                        </a:rPr>
                        <a:t>2</a:t>
                      </a:r>
                      <a:r>
                        <a:rPr lang="zh-CN" altLang="en-US" sz="1100" b="0" i="0" u="none" strike="noStrike">
                          <a:solidFill>
                            <a:srgbClr val="000000"/>
                          </a:solidFill>
                          <a:effectLst/>
                          <a:latin typeface="等线" panose="02010600030101010101" pitchFamily="2" charset="-122"/>
                          <a:ea typeface="等线" panose="02010600030101010101" pitchFamily="2" charset="-122"/>
                        </a:rPr>
                        <a:t>季度</a:t>
                      </a:r>
                      <a:endParaRPr lang="zh-CN" altLang="en-US" sz="1100" b="0" i="0" u="none" strike="noStrike">
                        <a:solidFill>
                          <a:srgbClr val="000000"/>
                        </a:solidFill>
                        <a:effectLst/>
                        <a:latin typeface="Times New Roman" panose="02020603050405020304" pitchFamily="18" charset="0"/>
                        <a:ea typeface="等线" panose="02010600030101010101" pitchFamily="2"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2965880"/>
                  </a:ext>
                </a:extLst>
              </a:tr>
              <a:tr h="217468">
                <a:tc vMerge="1">
                  <a:txBody>
                    <a:bodyPr/>
                    <a:lstStyle/>
                    <a:p>
                      <a:endParaRPr lang="zh-CN" altLang="en-US"/>
                    </a:p>
                  </a:txBody>
                  <a:tcPr/>
                </a:tc>
                <a:tc vMerge="1">
                  <a:txBody>
                    <a:bodyPr/>
                    <a:lstStyle/>
                    <a:p>
                      <a:endParaRPr lang="zh-CN" altLang="en-US"/>
                    </a:p>
                  </a:txBody>
                  <a:tcPr/>
                </a:tc>
                <a:tc>
                  <a:txBody>
                    <a:bodyPr/>
                    <a:lstStyle/>
                    <a:p>
                      <a:pPr algn="ctr" rtl="0" fontAlgn="ctr"/>
                      <a:r>
                        <a:rPr lang="zh-CN" altLang="en-US" sz="1100" b="0" i="0" u="none" strike="noStrike">
                          <a:solidFill>
                            <a:srgbClr val="000000"/>
                          </a:solidFill>
                          <a:effectLst/>
                          <a:latin typeface="宋体" panose="02010600030101010101" pitchFamily="2" charset="-122"/>
                          <a:ea typeface="宋体" panose="02010600030101010101" pitchFamily="2" charset="-122"/>
                        </a:rPr>
                        <a:t>合计</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4"/>
                    </a:solidFill>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4"/>
                    </a:solidFill>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4"/>
                    </a:solidFill>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3.07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4"/>
                    </a:solidFill>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4"/>
                    </a:solidFill>
                  </a:tcPr>
                </a:tc>
                <a:extLst>
                  <a:ext uri="{0D108BD9-81ED-4DB2-BD59-A6C34878D82A}">
                    <a16:rowId xmlns:a16="http://schemas.microsoft.com/office/drawing/2014/main" val="1005914455"/>
                  </a:ext>
                </a:extLst>
              </a:tr>
              <a:tr h="217468">
                <a:tc rowSpan="5">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5">
                  <a:txBody>
                    <a:bodyPr/>
                    <a:lstStyle/>
                    <a:p>
                      <a:pPr algn="ctr" rtl="0" fontAlgn="ctr"/>
                      <a:r>
                        <a:rPr lang="zh-CN" altLang="en-US" sz="1100" b="0" i="0" u="none" strike="noStrike">
                          <a:solidFill>
                            <a:srgbClr val="000000"/>
                          </a:solidFill>
                          <a:effectLst/>
                          <a:latin typeface="宋体" panose="02010600030101010101" pitchFamily="2" charset="-122"/>
                          <a:ea typeface="宋体" panose="02010600030101010101" pitchFamily="2" charset="-122"/>
                        </a:rPr>
                        <a:t>中子科学部</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24</a:t>
                      </a:r>
                      <a:r>
                        <a:rPr lang="zh-CN" altLang="en-US" sz="1100" b="0" i="0" u="none" strike="noStrike">
                          <a:solidFill>
                            <a:srgbClr val="000000"/>
                          </a:solidFill>
                          <a:effectLst/>
                          <a:latin typeface="等线" panose="02010600030101010101" pitchFamily="2" charset="-122"/>
                          <a:ea typeface="等线" panose="02010600030101010101" pitchFamily="2" charset="-122"/>
                        </a:rPr>
                        <a:t>年</a:t>
                      </a:r>
                      <a:r>
                        <a:rPr lang="en-US" altLang="zh-CN" sz="1100" b="0" i="0" u="none" strike="noStrike">
                          <a:solidFill>
                            <a:srgbClr val="000000"/>
                          </a:solidFill>
                          <a:effectLst/>
                          <a:latin typeface="Times New Roman" panose="02020603050405020304" pitchFamily="18" charset="0"/>
                          <a:ea typeface="等线" panose="02010600030101010101" pitchFamily="2" charset="-122"/>
                        </a:rPr>
                        <a:t>3</a:t>
                      </a:r>
                      <a:r>
                        <a:rPr lang="zh-CN" altLang="en-US" sz="1100" b="0" i="0" u="none" strike="noStrike">
                          <a:solidFill>
                            <a:srgbClr val="000000"/>
                          </a:solidFill>
                          <a:effectLst/>
                          <a:latin typeface="等线" panose="02010600030101010101" pitchFamily="2" charset="-122"/>
                          <a:ea typeface="等线" panose="02010600030101010101" pitchFamily="2" charset="-122"/>
                        </a:rPr>
                        <a:t>季度</a:t>
                      </a:r>
                      <a:endParaRPr lang="zh-CN" altLang="en-US" sz="1100" b="0" i="0" u="none" strike="noStrike">
                        <a:solidFill>
                          <a:srgbClr val="000000"/>
                        </a:solidFill>
                        <a:effectLst/>
                        <a:latin typeface="Times New Roman" panose="02020603050405020304" pitchFamily="18" charset="0"/>
                        <a:ea typeface="等线" panose="02010600030101010101" pitchFamily="2"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1.33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3267009"/>
                  </a:ext>
                </a:extLst>
              </a:tr>
              <a:tr h="217468">
                <a:tc vMerge="1">
                  <a:txBody>
                    <a:bodyPr/>
                    <a:lstStyle/>
                    <a:p>
                      <a:endParaRPr lang="zh-CN" altLang="en-US"/>
                    </a:p>
                  </a:txBody>
                  <a:tcPr/>
                </a:tc>
                <a:tc vMerge="1">
                  <a:txBody>
                    <a:bodyPr/>
                    <a:lstStyle/>
                    <a:p>
                      <a:endParaRPr lang="zh-CN" altLang="en-US"/>
                    </a:p>
                  </a:txBody>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24</a:t>
                      </a:r>
                      <a:r>
                        <a:rPr lang="zh-CN" altLang="en-US" sz="1100" b="0" i="0" u="none" strike="noStrike">
                          <a:solidFill>
                            <a:srgbClr val="000000"/>
                          </a:solidFill>
                          <a:effectLst/>
                          <a:latin typeface="等线" panose="02010600030101010101" pitchFamily="2" charset="-122"/>
                          <a:ea typeface="等线" panose="02010600030101010101" pitchFamily="2" charset="-122"/>
                        </a:rPr>
                        <a:t>年</a:t>
                      </a:r>
                      <a:r>
                        <a:rPr lang="en-US" altLang="zh-CN" sz="1100" b="0" i="0" u="none" strike="noStrike">
                          <a:solidFill>
                            <a:srgbClr val="000000"/>
                          </a:solidFill>
                          <a:effectLst/>
                          <a:latin typeface="Times New Roman" panose="02020603050405020304" pitchFamily="18" charset="0"/>
                          <a:ea typeface="等线" panose="02010600030101010101" pitchFamily="2" charset="-122"/>
                        </a:rPr>
                        <a:t>4</a:t>
                      </a:r>
                      <a:r>
                        <a:rPr lang="zh-CN" altLang="en-US" sz="1100" b="0" i="0" u="none" strike="noStrike">
                          <a:solidFill>
                            <a:srgbClr val="000000"/>
                          </a:solidFill>
                          <a:effectLst/>
                          <a:latin typeface="等线" panose="02010600030101010101" pitchFamily="2" charset="-122"/>
                          <a:ea typeface="等线" panose="02010600030101010101" pitchFamily="2" charset="-122"/>
                        </a:rPr>
                        <a:t>季度</a:t>
                      </a:r>
                      <a:endParaRPr lang="zh-CN" altLang="en-US" sz="1100" b="0" i="0" u="none" strike="noStrike">
                        <a:solidFill>
                          <a:srgbClr val="000000"/>
                        </a:solidFill>
                        <a:effectLst/>
                        <a:latin typeface="Times New Roman" panose="02020603050405020304" pitchFamily="18" charset="0"/>
                        <a:ea typeface="等线" panose="02010600030101010101" pitchFamily="2"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7705413"/>
                  </a:ext>
                </a:extLst>
              </a:tr>
              <a:tr h="217468">
                <a:tc vMerge="1">
                  <a:txBody>
                    <a:bodyPr/>
                    <a:lstStyle/>
                    <a:p>
                      <a:endParaRPr lang="zh-CN" altLang="en-US"/>
                    </a:p>
                  </a:txBody>
                  <a:tcPr/>
                </a:tc>
                <a:tc vMerge="1">
                  <a:txBody>
                    <a:bodyPr/>
                    <a:lstStyle/>
                    <a:p>
                      <a:endParaRPr lang="zh-CN" altLang="en-US"/>
                    </a:p>
                  </a:txBody>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25</a:t>
                      </a:r>
                      <a:r>
                        <a:rPr lang="zh-CN" altLang="en-US" sz="1100" b="0" i="0" u="none" strike="noStrike">
                          <a:solidFill>
                            <a:srgbClr val="000000"/>
                          </a:solidFill>
                          <a:effectLst/>
                          <a:latin typeface="等线" panose="02010600030101010101" pitchFamily="2" charset="-122"/>
                          <a:ea typeface="等线" panose="02010600030101010101" pitchFamily="2" charset="-122"/>
                        </a:rPr>
                        <a:t>年</a:t>
                      </a:r>
                      <a:r>
                        <a:rPr lang="en-US" altLang="zh-CN" sz="1100" b="0" i="0" u="none" strike="noStrike">
                          <a:solidFill>
                            <a:srgbClr val="000000"/>
                          </a:solidFill>
                          <a:effectLst/>
                          <a:latin typeface="Times New Roman" panose="02020603050405020304" pitchFamily="18" charset="0"/>
                          <a:ea typeface="等线" panose="02010600030101010101" pitchFamily="2" charset="-122"/>
                        </a:rPr>
                        <a:t>1</a:t>
                      </a:r>
                      <a:r>
                        <a:rPr lang="zh-CN" altLang="en-US" sz="1100" b="0" i="0" u="none" strike="noStrike">
                          <a:solidFill>
                            <a:srgbClr val="000000"/>
                          </a:solidFill>
                          <a:effectLst/>
                          <a:latin typeface="等线" panose="02010600030101010101" pitchFamily="2" charset="-122"/>
                          <a:ea typeface="等线" panose="02010600030101010101" pitchFamily="2" charset="-122"/>
                        </a:rPr>
                        <a:t>季度</a:t>
                      </a:r>
                      <a:endParaRPr lang="zh-CN" altLang="en-US" sz="1100" b="0" i="0" u="none" strike="noStrike">
                        <a:solidFill>
                          <a:srgbClr val="000000"/>
                        </a:solidFill>
                        <a:effectLst/>
                        <a:latin typeface="Times New Roman" panose="02020603050405020304" pitchFamily="18" charset="0"/>
                        <a:ea typeface="等线" panose="02010600030101010101" pitchFamily="2"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5617131"/>
                  </a:ext>
                </a:extLst>
              </a:tr>
              <a:tr h="217468">
                <a:tc vMerge="1">
                  <a:txBody>
                    <a:bodyPr/>
                    <a:lstStyle/>
                    <a:p>
                      <a:endParaRPr lang="zh-CN" altLang="en-US"/>
                    </a:p>
                  </a:txBody>
                  <a:tcPr/>
                </a:tc>
                <a:tc vMerge="1">
                  <a:txBody>
                    <a:bodyPr/>
                    <a:lstStyle/>
                    <a:p>
                      <a:endParaRPr lang="zh-CN" altLang="en-US"/>
                    </a:p>
                  </a:txBody>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25</a:t>
                      </a:r>
                      <a:r>
                        <a:rPr lang="zh-CN" altLang="en-US" sz="1100" b="0" i="0" u="none" strike="noStrike">
                          <a:solidFill>
                            <a:srgbClr val="000000"/>
                          </a:solidFill>
                          <a:effectLst/>
                          <a:latin typeface="等线" panose="02010600030101010101" pitchFamily="2" charset="-122"/>
                          <a:ea typeface="等线" panose="02010600030101010101" pitchFamily="2" charset="-122"/>
                        </a:rPr>
                        <a:t>年</a:t>
                      </a:r>
                      <a:r>
                        <a:rPr lang="en-US" altLang="zh-CN" sz="1100" b="0" i="0" u="none" strike="noStrike">
                          <a:solidFill>
                            <a:srgbClr val="000000"/>
                          </a:solidFill>
                          <a:effectLst/>
                          <a:latin typeface="Times New Roman" panose="02020603050405020304" pitchFamily="18" charset="0"/>
                          <a:ea typeface="等线" panose="02010600030101010101" pitchFamily="2" charset="-122"/>
                        </a:rPr>
                        <a:t>2</a:t>
                      </a:r>
                      <a:r>
                        <a:rPr lang="zh-CN" altLang="en-US" sz="1100" b="0" i="0" u="none" strike="noStrike">
                          <a:solidFill>
                            <a:srgbClr val="000000"/>
                          </a:solidFill>
                          <a:effectLst/>
                          <a:latin typeface="等线" panose="02010600030101010101" pitchFamily="2" charset="-122"/>
                          <a:ea typeface="等线" panose="02010600030101010101" pitchFamily="2" charset="-122"/>
                        </a:rPr>
                        <a:t>季度</a:t>
                      </a:r>
                      <a:endParaRPr lang="zh-CN" altLang="en-US" sz="1100" b="0" i="0" u="none" strike="noStrike">
                        <a:solidFill>
                          <a:srgbClr val="000000"/>
                        </a:solidFill>
                        <a:effectLst/>
                        <a:latin typeface="Times New Roman" panose="02020603050405020304" pitchFamily="18" charset="0"/>
                        <a:ea typeface="等线" panose="02010600030101010101" pitchFamily="2"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7660310"/>
                  </a:ext>
                </a:extLst>
              </a:tr>
              <a:tr h="217468">
                <a:tc vMerge="1">
                  <a:txBody>
                    <a:bodyPr/>
                    <a:lstStyle/>
                    <a:p>
                      <a:endParaRPr lang="zh-CN" altLang="en-US"/>
                    </a:p>
                  </a:txBody>
                  <a:tcPr/>
                </a:tc>
                <a:tc vMerge="1">
                  <a:txBody>
                    <a:bodyPr/>
                    <a:lstStyle/>
                    <a:p>
                      <a:endParaRPr lang="zh-CN" altLang="en-US"/>
                    </a:p>
                  </a:txBody>
                  <a:tcPr/>
                </a:tc>
                <a:tc>
                  <a:txBody>
                    <a:bodyPr/>
                    <a:lstStyle/>
                    <a:p>
                      <a:pPr algn="ctr" rtl="0" fontAlgn="ctr"/>
                      <a:r>
                        <a:rPr lang="zh-CN" altLang="en-US" sz="1100" b="0" i="0" u="none" strike="noStrike">
                          <a:solidFill>
                            <a:srgbClr val="000000"/>
                          </a:solidFill>
                          <a:effectLst/>
                          <a:latin typeface="宋体" panose="02010600030101010101" pitchFamily="2" charset="-122"/>
                          <a:ea typeface="宋体" panose="02010600030101010101" pitchFamily="2" charset="-122"/>
                        </a:rPr>
                        <a:t>合计</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4"/>
                    </a:solidFill>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4"/>
                    </a:solidFill>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4"/>
                    </a:solidFill>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2.58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4"/>
                    </a:solidFill>
                  </a:tcPr>
                </a:tc>
                <a:tc>
                  <a:txBody>
                    <a:bodyPr/>
                    <a:lstStyle/>
                    <a:p>
                      <a:pPr algn="ctr" rtl="0" fontAlgn="ctr"/>
                      <a:r>
                        <a:rPr lang="en-US" altLang="zh-CN" sz="1100" b="0" i="0" u="none" strike="noStrike" dirty="0">
                          <a:solidFill>
                            <a:srgbClr val="000000"/>
                          </a:solidFill>
                          <a:effectLst/>
                          <a:latin typeface="Times New Roman" panose="02020603050405020304" pitchFamily="18" charset="0"/>
                          <a:ea typeface="等线" panose="02010600030101010101" pitchFamily="2" charset="-122"/>
                        </a:rPr>
                        <a:t>0.44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4"/>
                    </a:solidFill>
                  </a:tcPr>
                </a:tc>
                <a:extLst>
                  <a:ext uri="{0D108BD9-81ED-4DB2-BD59-A6C34878D82A}">
                    <a16:rowId xmlns:a16="http://schemas.microsoft.com/office/drawing/2014/main" val="2424298206"/>
                  </a:ext>
                </a:extLst>
              </a:tr>
            </a:tbl>
          </a:graphicData>
        </a:graphic>
      </p:graphicFrame>
      <p:sp>
        <p:nvSpPr>
          <p:cNvPr id="2" name="矩形 1"/>
          <p:cNvSpPr/>
          <p:nvPr/>
        </p:nvSpPr>
        <p:spPr>
          <a:xfrm>
            <a:off x="10127768" y="5202621"/>
            <a:ext cx="763051" cy="2017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032336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132144F8-3D16-45AB-BE48-A1449B11D708}" type="slidenum">
              <a:rPr lang="zh-CN" altLang="en-US" smtClean="0"/>
              <a:t>11</a:t>
            </a:fld>
            <a:endParaRPr lang="zh-CN" altLang="en-US"/>
          </a:p>
        </p:txBody>
      </p:sp>
      <p:sp>
        <p:nvSpPr>
          <p:cNvPr id="5" name="内容占位符 4">
            <a:extLst>
              <a:ext uri="{FF2B5EF4-FFF2-40B4-BE49-F238E27FC236}">
                <a16:creationId xmlns:a16="http://schemas.microsoft.com/office/drawing/2014/main" id="{4D268C91-C254-982C-6B92-3298D21ECD97}"/>
              </a:ext>
            </a:extLst>
          </p:cNvPr>
          <p:cNvSpPr>
            <a:spLocks noGrp="1"/>
          </p:cNvSpPr>
          <p:nvPr>
            <p:ph idx="1"/>
          </p:nvPr>
        </p:nvSpPr>
        <p:spPr>
          <a:xfrm>
            <a:off x="214685" y="1073424"/>
            <a:ext cx="6684306" cy="2117517"/>
          </a:xfrm>
        </p:spPr>
        <p:txBody>
          <a:bodyPr>
            <a:normAutofit/>
          </a:bodyPr>
          <a:lstStyle/>
          <a:p>
            <a:pPr marL="0" indent="0">
              <a:buNone/>
            </a:pPr>
            <a:r>
              <a:rPr lang="en-US" altLang="zh-CN" sz="2400" b="1" dirty="0">
                <a:latin typeface="微软雅黑" panose="020B0503020204020204" pitchFamily="34" charset="-122"/>
              </a:rPr>
              <a:t>5. </a:t>
            </a:r>
            <a:r>
              <a:rPr lang="zh-CN" altLang="en-US" sz="2400" b="1" dirty="0">
                <a:latin typeface="微软雅黑" panose="020B0503020204020204" pitchFamily="34" charset="-122"/>
              </a:rPr>
              <a:t>个人剂量监测系统</a:t>
            </a:r>
            <a:endParaRPr lang="en-US" altLang="zh-CN" sz="2400" b="1" dirty="0">
              <a:latin typeface="微软雅黑" panose="020B0503020204020204" pitchFamily="34" charset="-122"/>
            </a:endParaRPr>
          </a:p>
          <a:p>
            <a:pPr marL="252000" lvl="1" indent="-252000" algn="just" fontAlgn="base">
              <a:lnSpc>
                <a:spcPts val="3000"/>
              </a:lnSpc>
              <a:spcBef>
                <a:spcPts val="0"/>
              </a:spcBef>
              <a:buClr>
                <a:srgbClr val="111111"/>
              </a:buClr>
              <a:buSzPct val="100000"/>
              <a:buFont typeface="Wingdings" panose="05000000000000000000" pitchFamily="2" charset="2"/>
              <a:buChar char="n"/>
              <a:defRPr/>
            </a:pPr>
            <a:r>
              <a:rPr lang="zh-CN" altLang="en-US" kern="0" dirty="0">
                <a:solidFill>
                  <a:srgbClr val="1679BA"/>
                </a:solidFill>
                <a:latin typeface="微软雅黑" panose="020B0503020204020204" pitchFamily="34" charset="-122"/>
              </a:rPr>
              <a:t>用户个人剂量监测情况：</a:t>
            </a:r>
            <a:endParaRPr lang="en-US" altLang="zh-CN" kern="0" dirty="0">
              <a:solidFill>
                <a:srgbClr val="1679BA"/>
              </a:solidFill>
              <a:latin typeface="微软雅黑" panose="020B0503020204020204" pitchFamily="34" charset="-122"/>
            </a:endParaRPr>
          </a:p>
          <a:p>
            <a:pPr marL="285750" lvl="1" indent="-285750" defTabSz="914400" fontAlgn="base">
              <a:lnSpc>
                <a:spcPct val="160000"/>
              </a:lnSpc>
              <a:spcBef>
                <a:spcPct val="0"/>
              </a:spcBef>
              <a:spcAft>
                <a:spcPct val="0"/>
              </a:spcAft>
              <a:buClr>
                <a:schemeClr val="tx1"/>
              </a:buClr>
              <a:buSzPct val="100000"/>
              <a:buFont typeface="Wingdings" panose="05000000000000000000" pitchFamily="2" charset="2"/>
              <a:buChar char="Ø"/>
              <a:defRPr/>
            </a:pP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2024.7~2025.7</a:t>
            </a:r>
            <a:r>
              <a:rPr lang="zh-CN" altLang="en-US"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，共监测</a:t>
            </a: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2030</a:t>
            </a:r>
            <a:r>
              <a:rPr lang="zh-CN" altLang="en-US"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人次中子和伽马累积剂量</a:t>
            </a:r>
            <a:endPar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557530" marR="0" lvl="1" indent="-214630" algn="l" defTabSz="685800" rtl="0" eaLnBrk="1" fontAlgn="auto" latinLnBrk="0" hangingPunct="1">
              <a:lnSpc>
                <a:spcPct val="100000"/>
              </a:lnSpc>
              <a:spcBef>
                <a:spcPct val="20000"/>
              </a:spcBef>
              <a:spcAft>
                <a:spcPts val="750"/>
              </a:spcAft>
              <a:buClr>
                <a:srgbClr val="FFC000"/>
              </a:buClr>
              <a:buSzPct val="80000"/>
              <a:buFont typeface="Arial" panose="020B0604020202020204" pitchFamily="34" charset="0"/>
              <a:buChar char="–"/>
              <a:tabLst/>
              <a:defRPr/>
            </a:pPr>
            <a:r>
              <a:rPr lang="zh-CN" altLang="en-US"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本轮监测周期，中子剂量平均值＜</a:t>
            </a:r>
            <a:r>
              <a:rPr lang="en-US" altLang="zh-CN"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0.05mSv</a:t>
            </a:r>
            <a:r>
              <a:rPr lang="zh-CN" altLang="en-US"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，伽马剂量平均值＜</a:t>
            </a:r>
            <a:r>
              <a:rPr lang="en-US" altLang="zh-CN"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0.07mSv</a:t>
            </a:r>
            <a:r>
              <a:rPr lang="zh-CN" altLang="en-US"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，监测结果无超管理限值的情况</a:t>
            </a:r>
            <a:endPar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Rectangle 2">
            <a:extLst>
              <a:ext uri="{FF2B5EF4-FFF2-40B4-BE49-F238E27FC236}">
                <a16:creationId xmlns:a16="http://schemas.microsoft.com/office/drawing/2014/main" id="{CAB2E79E-2E7C-9784-5F78-3FC765225FF9}"/>
              </a:ext>
            </a:extLst>
          </p:cNvPr>
          <p:cNvSpPr>
            <a:spLocks noGrp="1" noChangeArrowheads="1"/>
          </p:cNvSpPr>
          <p:nvPr>
            <p:ph type="title"/>
          </p:nvPr>
        </p:nvSpPr>
        <p:spPr>
          <a:xfrm>
            <a:off x="666750" y="142875"/>
            <a:ext cx="10763250" cy="7254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rmAutofit fontScale="90000"/>
          </a:bodyPr>
          <a:lstStyle/>
          <a:p>
            <a:pPr algn="ctr"/>
            <a:r>
              <a:rPr lang="zh-CN" altLang="en-US" sz="4400" kern="1200" dirty="0">
                <a:solidFill>
                  <a:schemeClr val="accent6">
                    <a:lumMod val="60000"/>
                    <a:lumOff val="40000"/>
                  </a:schemeClr>
                </a:solidFill>
                <a:latin typeface="华文楷体" panose="02010600040101010101" pitchFamily="2" charset="-122"/>
                <a:ea typeface="华文楷体" panose="02010600040101010101" pitchFamily="2" charset="-122"/>
              </a:rPr>
              <a:t>一</a:t>
            </a:r>
            <a:r>
              <a:rPr lang="en-US" altLang="zh-CN" sz="4400" kern="1200" dirty="0">
                <a:solidFill>
                  <a:schemeClr val="accent6">
                    <a:lumMod val="60000"/>
                    <a:lumOff val="40000"/>
                  </a:schemeClr>
                </a:solidFill>
                <a:latin typeface="华文楷体" panose="02010600040101010101" pitchFamily="2" charset="-122"/>
                <a:ea typeface="华文楷体" panose="02010600040101010101" pitchFamily="2" charset="-122"/>
              </a:rPr>
              <a:t>. </a:t>
            </a:r>
            <a:r>
              <a:rPr lang="zh-CN" altLang="en-US" sz="4400" dirty="0">
                <a:solidFill>
                  <a:schemeClr val="accent6">
                    <a:lumMod val="60000"/>
                    <a:lumOff val="40000"/>
                  </a:schemeClr>
                </a:solidFill>
                <a:latin typeface="华文楷体" panose="02010600040101010101" pitchFamily="2" charset="-122"/>
                <a:ea typeface="华文楷体" panose="02010600040101010101" pitchFamily="2" charset="-122"/>
              </a:rPr>
              <a:t>辐射防护各</a:t>
            </a:r>
            <a:r>
              <a:rPr lang="zh-CN" altLang="en-US" sz="4400" kern="1200" dirty="0">
                <a:solidFill>
                  <a:schemeClr val="accent6">
                    <a:lumMod val="60000"/>
                    <a:lumOff val="40000"/>
                  </a:schemeClr>
                </a:solidFill>
                <a:latin typeface="华文楷体" panose="02010600040101010101" pitchFamily="2" charset="-122"/>
                <a:ea typeface="华文楷体" panose="02010600040101010101" pitchFamily="2" charset="-122"/>
              </a:rPr>
              <a:t>系统运维情况</a:t>
            </a:r>
            <a:endParaRPr lang="en-US" altLang="zh-CN" sz="4400" kern="1200" dirty="0">
              <a:solidFill>
                <a:schemeClr val="accent6">
                  <a:lumMod val="60000"/>
                  <a:lumOff val="40000"/>
                </a:schemeClr>
              </a:solidFill>
              <a:latin typeface="华文楷体" panose="02010600040101010101" pitchFamily="2" charset="-122"/>
              <a:ea typeface="华文楷体" panose="02010600040101010101" pitchFamily="2" charset="-122"/>
              <a:cs typeface="+mn-cs"/>
            </a:endParaRPr>
          </a:p>
        </p:txBody>
      </p:sp>
      <p:graphicFrame>
        <p:nvGraphicFramePr>
          <p:cNvPr id="3" name="表格 2"/>
          <p:cNvGraphicFramePr>
            <a:graphicFrameLocks noGrp="1"/>
          </p:cNvGraphicFramePr>
          <p:nvPr>
            <p:extLst>
              <p:ext uri="{D42A27DB-BD31-4B8C-83A1-F6EECF244321}">
                <p14:modId xmlns:p14="http://schemas.microsoft.com/office/powerpoint/2010/main" val="3085443409"/>
              </p:ext>
            </p:extLst>
          </p:nvPr>
        </p:nvGraphicFramePr>
        <p:xfrm>
          <a:off x="7123211" y="1302644"/>
          <a:ext cx="4757682" cy="4975294"/>
        </p:xfrm>
        <a:graphic>
          <a:graphicData uri="http://schemas.openxmlformats.org/drawingml/2006/table">
            <a:tbl>
              <a:tblPr/>
              <a:tblGrid>
                <a:gridCol w="792947">
                  <a:extLst>
                    <a:ext uri="{9D8B030D-6E8A-4147-A177-3AD203B41FA5}">
                      <a16:colId xmlns:a16="http://schemas.microsoft.com/office/drawing/2014/main" val="594514843"/>
                    </a:ext>
                  </a:extLst>
                </a:gridCol>
                <a:gridCol w="792947">
                  <a:extLst>
                    <a:ext uri="{9D8B030D-6E8A-4147-A177-3AD203B41FA5}">
                      <a16:colId xmlns:a16="http://schemas.microsoft.com/office/drawing/2014/main" val="3065204587"/>
                    </a:ext>
                  </a:extLst>
                </a:gridCol>
                <a:gridCol w="792947">
                  <a:extLst>
                    <a:ext uri="{9D8B030D-6E8A-4147-A177-3AD203B41FA5}">
                      <a16:colId xmlns:a16="http://schemas.microsoft.com/office/drawing/2014/main" val="974989499"/>
                    </a:ext>
                  </a:extLst>
                </a:gridCol>
                <a:gridCol w="792947">
                  <a:extLst>
                    <a:ext uri="{9D8B030D-6E8A-4147-A177-3AD203B41FA5}">
                      <a16:colId xmlns:a16="http://schemas.microsoft.com/office/drawing/2014/main" val="1508731583"/>
                    </a:ext>
                  </a:extLst>
                </a:gridCol>
                <a:gridCol w="792947">
                  <a:extLst>
                    <a:ext uri="{9D8B030D-6E8A-4147-A177-3AD203B41FA5}">
                      <a16:colId xmlns:a16="http://schemas.microsoft.com/office/drawing/2014/main" val="1957792898"/>
                    </a:ext>
                  </a:extLst>
                </a:gridCol>
                <a:gridCol w="792947">
                  <a:extLst>
                    <a:ext uri="{9D8B030D-6E8A-4147-A177-3AD203B41FA5}">
                      <a16:colId xmlns:a16="http://schemas.microsoft.com/office/drawing/2014/main" val="3638674854"/>
                    </a:ext>
                  </a:extLst>
                </a:gridCol>
              </a:tblGrid>
              <a:tr h="217939">
                <a:tc gridSpan="6">
                  <a:txBody>
                    <a:bodyPr/>
                    <a:lstStyle/>
                    <a:p>
                      <a:pPr algn="ctr" rtl="0" fontAlgn="ctr"/>
                      <a:r>
                        <a:rPr lang="en-US" altLang="zh-CN" sz="1100" b="0" i="0" u="none" strike="noStrike" dirty="0">
                          <a:solidFill>
                            <a:srgbClr val="000000"/>
                          </a:solidFill>
                          <a:effectLst/>
                          <a:latin typeface="Times New Roman" panose="02020603050405020304" pitchFamily="18" charset="0"/>
                          <a:ea typeface="等线" panose="02010600030101010101" pitchFamily="2" charset="-122"/>
                        </a:rPr>
                        <a:t>CSNS</a:t>
                      </a:r>
                      <a:r>
                        <a:rPr lang="zh-CN" altLang="en-US" sz="1100" b="0" i="0" u="none" strike="noStrike" dirty="0">
                          <a:solidFill>
                            <a:srgbClr val="000000"/>
                          </a:solidFill>
                          <a:effectLst/>
                          <a:latin typeface="宋体" panose="02010600030101010101" pitchFamily="2" charset="-122"/>
                          <a:ea typeface="宋体" panose="02010600030101010101" pitchFamily="2" charset="-122"/>
                        </a:rPr>
                        <a:t>用户个人剂量监测情况</a:t>
                      </a:r>
                      <a:endParaRPr lang="zh-CN" altLang="en-US" sz="1100" b="0" i="0" u="none" strike="noStrike" dirty="0">
                        <a:solidFill>
                          <a:srgbClr val="000000"/>
                        </a:solidFill>
                        <a:effectLst/>
                        <a:latin typeface="Times New Roman" panose="02020603050405020304" pitchFamily="18" charset="0"/>
                        <a:ea typeface="等线" panose="02010600030101010101" pitchFamily="2"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2494712367"/>
                  </a:ext>
                </a:extLst>
              </a:tr>
              <a:tr h="667531">
                <a:tc>
                  <a:txBody>
                    <a:bodyPr/>
                    <a:lstStyle/>
                    <a:p>
                      <a:pPr algn="ctr" rtl="0" fontAlgn="ctr"/>
                      <a:r>
                        <a:rPr lang="zh-CN" altLang="en-US" sz="1100" b="1" i="0" u="none" strike="noStrike">
                          <a:solidFill>
                            <a:srgbClr val="000000"/>
                          </a:solidFill>
                          <a:effectLst/>
                          <a:latin typeface="宋体" panose="02010600030101010101" pitchFamily="2" charset="-122"/>
                          <a:ea typeface="宋体" panose="02010600030101010101" pitchFamily="2" charset="-122"/>
                        </a:rPr>
                        <a:t>监测对象</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100" b="1" i="0" u="none" strike="noStrike">
                          <a:solidFill>
                            <a:srgbClr val="000000"/>
                          </a:solidFill>
                          <a:effectLst/>
                          <a:latin typeface="宋体" panose="02010600030101010101" pitchFamily="2" charset="-122"/>
                          <a:ea typeface="宋体" panose="02010600030101010101" pitchFamily="2" charset="-122"/>
                        </a:rPr>
                        <a:t>监测时间</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100" b="1" i="0" u="none" strike="noStrike" dirty="0">
                          <a:solidFill>
                            <a:srgbClr val="000000"/>
                          </a:solidFill>
                          <a:effectLst/>
                          <a:latin typeface="宋体" panose="02010600030101010101" pitchFamily="2" charset="-122"/>
                          <a:ea typeface="宋体" panose="02010600030101010101" pitchFamily="2" charset="-122"/>
                        </a:rPr>
                        <a:t>中子剂量最大值（</a:t>
                      </a:r>
                      <a:r>
                        <a:rPr lang="en-US" altLang="zh-CN" sz="1100" b="1" i="0" u="none" strike="noStrike" dirty="0" err="1">
                          <a:solidFill>
                            <a:srgbClr val="000000"/>
                          </a:solidFill>
                          <a:effectLst/>
                          <a:latin typeface="Times New Roman" panose="02020603050405020304" pitchFamily="18" charset="0"/>
                          <a:ea typeface="宋体" panose="02010600030101010101" pitchFamily="2" charset="-122"/>
                        </a:rPr>
                        <a:t>mSv</a:t>
                      </a:r>
                      <a:r>
                        <a:rPr lang="zh-CN" altLang="en-US" sz="1100" b="1" i="0" u="none" strike="noStrike" dirty="0">
                          <a:solidFill>
                            <a:srgbClr val="000000"/>
                          </a:solidFill>
                          <a:effectLst/>
                          <a:latin typeface="宋体" panose="02010600030101010101" pitchFamily="2" charset="-122"/>
                          <a:ea typeface="宋体" panose="02010600030101010101" pitchFamily="2" charset="-122"/>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100" b="1" i="0" u="none" strike="noStrike" dirty="0">
                          <a:solidFill>
                            <a:srgbClr val="000000"/>
                          </a:solidFill>
                          <a:effectLst/>
                          <a:latin typeface="宋体" panose="02010600030101010101" pitchFamily="2" charset="-122"/>
                          <a:ea typeface="宋体" panose="02010600030101010101" pitchFamily="2" charset="-122"/>
                        </a:rPr>
                        <a:t>中子剂量平均值（</a:t>
                      </a:r>
                      <a:r>
                        <a:rPr lang="en-US" altLang="zh-CN" sz="1100" b="1" i="0" u="none" strike="noStrike" dirty="0" err="1">
                          <a:solidFill>
                            <a:srgbClr val="000000"/>
                          </a:solidFill>
                          <a:effectLst/>
                          <a:latin typeface="Times New Roman" panose="02020603050405020304" pitchFamily="18" charset="0"/>
                          <a:ea typeface="宋体" panose="02010600030101010101" pitchFamily="2" charset="-122"/>
                        </a:rPr>
                        <a:t>mSv</a:t>
                      </a:r>
                      <a:r>
                        <a:rPr lang="zh-CN" altLang="en-US" sz="1100" b="1" i="0" u="none" strike="noStrike" dirty="0">
                          <a:solidFill>
                            <a:srgbClr val="000000"/>
                          </a:solidFill>
                          <a:effectLst/>
                          <a:latin typeface="宋体" panose="02010600030101010101" pitchFamily="2" charset="-122"/>
                          <a:ea typeface="宋体" panose="02010600030101010101" pitchFamily="2" charset="-122"/>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100" b="1" i="0" u="none" strike="noStrike" dirty="0">
                          <a:solidFill>
                            <a:srgbClr val="000000"/>
                          </a:solidFill>
                          <a:effectLst/>
                          <a:latin typeface="宋体" panose="02010600030101010101" pitchFamily="2" charset="-122"/>
                          <a:ea typeface="宋体" panose="02010600030101010101" pitchFamily="2" charset="-122"/>
                        </a:rPr>
                        <a:t>伽马剂量最大值（</a:t>
                      </a:r>
                      <a:r>
                        <a:rPr lang="en-US" altLang="zh-CN" sz="1100" b="1" i="0" u="none" strike="noStrike" dirty="0" err="1">
                          <a:solidFill>
                            <a:srgbClr val="000000"/>
                          </a:solidFill>
                          <a:effectLst/>
                          <a:latin typeface="Times New Roman" panose="02020603050405020304" pitchFamily="18" charset="0"/>
                          <a:ea typeface="宋体" panose="02010600030101010101" pitchFamily="2" charset="-122"/>
                        </a:rPr>
                        <a:t>mSv</a:t>
                      </a:r>
                      <a:r>
                        <a:rPr lang="zh-CN" altLang="en-US" sz="1100" b="1" i="0" u="none" strike="noStrike" dirty="0">
                          <a:solidFill>
                            <a:srgbClr val="000000"/>
                          </a:solidFill>
                          <a:effectLst/>
                          <a:latin typeface="宋体" panose="02010600030101010101" pitchFamily="2" charset="-122"/>
                          <a:ea typeface="宋体" panose="02010600030101010101" pitchFamily="2" charset="-122"/>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100" b="1" i="0" u="none" strike="noStrike" dirty="0">
                          <a:solidFill>
                            <a:srgbClr val="000000"/>
                          </a:solidFill>
                          <a:effectLst/>
                          <a:latin typeface="宋体" panose="02010600030101010101" pitchFamily="2" charset="-122"/>
                          <a:ea typeface="宋体" panose="02010600030101010101" pitchFamily="2" charset="-122"/>
                        </a:rPr>
                        <a:t>伽马剂量平均值（</a:t>
                      </a:r>
                      <a:r>
                        <a:rPr lang="en-US" altLang="zh-CN" sz="1100" b="1" i="0" u="none" strike="noStrike" dirty="0" err="1">
                          <a:solidFill>
                            <a:srgbClr val="000000"/>
                          </a:solidFill>
                          <a:effectLst/>
                          <a:latin typeface="Times New Roman" panose="02020603050405020304" pitchFamily="18" charset="0"/>
                          <a:ea typeface="宋体" panose="02010600030101010101" pitchFamily="2" charset="-122"/>
                        </a:rPr>
                        <a:t>mSv</a:t>
                      </a:r>
                      <a:r>
                        <a:rPr lang="zh-CN" altLang="en-US" sz="1100" b="1" i="0" u="none" strike="noStrike" dirty="0">
                          <a:solidFill>
                            <a:srgbClr val="000000"/>
                          </a:solidFill>
                          <a:effectLst/>
                          <a:latin typeface="宋体" panose="02010600030101010101" pitchFamily="2" charset="-122"/>
                          <a:ea typeface="宋体" panose="02010600030101010101" pitchFamily="2" charset="-122"/>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2744913"/>
                  </a:ext>
                </a:extLst>
              </a:tr>
              <a:tr h="424160">
                <a:tc rowSpan="9">
                  <a:txBody>
                    <a:bodyPr/>
                    <a:lstStyle/>
                    <a:p>
                      <a:pPr algn="ctr" rtl="0" fontAlgn="ctr"/>
                      <a:r>
                        <a:rPr lang="zh-CN" altLang="en-US" sz="1100" b="0" i="0" u="none" strike="noStrike">
                          <a:solidFill>
                            <a:srgbClr val="000000"/>
                          </a:solidFill>
                          <a:effectLst/>
                          <a:latin typeface="宋体" panose="02010600030101010101" pitchFamily="2" charset="-122"/>
                          <a:ea typeface="宋体" panose="02010600030101010101" pitchFamily="2" charset="-122"/>
                        </a:rPr>
                        <a:t>用户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24</a:t>
                      </a:r>
                      <a:r>
                        <a:rPr lang="zh-CN" altLang="en-US" sz="1100" b="0" i="0" u="none" strike="noStrike">
                          <a:solidFill>
                            <a:srgbClr val="000000"/>
                          </a:solidFill>
                          <a:effectLst/>
                          <a:latin typeface="宋体" panose="02010600030101010101" pitchFamily="2" charset="-122"/>
                          <a:ea typeface="宋体" panose="02010600030101010101" pitchFamily="2" charset="-122"/>
                        </a:rPr>
                        <a:t>年</a:t>
                      </a:r>
                      <a:r>
                        <a:rPr lang="en-US" altLang="zh-CN" sz="1100" b="0" i="0" u="none" strike="noStrike">
                          <a:solidFill>
                            <a:srgbClr val="000000"/>
                          </a:solidFill>
                          <a:effectLst/>
                          <a:latin typeface="Times New Roman" panose="02020603050405020304" pitchFamily="18" charset="0"/>
                          <a:ea typeface="等线" panose="02010600030101010101" pitchFamily="2" charset="-122"/>
                        </a:rPr>
                        <a:t>7</a:t>
                      </a:r>
                      <a:r>
                        <a:rPr lang="zh-CN" altLang="en-US" sz="1100" b="0" i="0" u="none" strike="noStrike">
                          <a:solidFill>
                            <a:srgbClr val="000000"/>
                          </a:solidFill>
                          <a:effectLst/>
                          <a:latin typeface="宋体" panose="02010600030101010101" pitchFamily="2" charset="-122"/>
                          <a:ea typeface="宋体" panose="02010600030101010101" pitchFamily="2" charset="-122"/>
                        </a:rPr>
                        <a:t>月</a:t>
                      </a:r>
                      <a:r>
                        <a:rPr lang="en-US" altLang="zh-CN" sz="1100" b="0" i="0" u="none" strike="noStrike">
                          <a:solidFill>
                            <a:srgbClr val="000000"/>
                          </a:solidFill>
                          <a:effectLst/>
                          <a:latin typeface="Times New Roman" panose="02020603050405020304" pitchFamily="18" charset="0"/>
                          <a:ea typeface="等线" panose="02010600030101010101" pitchFamily="2" charset="-122"/>
                        </a:rPr>
                        <a:t>~24</a:t>
                      </a:r>
                      <a:r>
                        <a:rPr lang="zh-CN" altLang="en-US" sz="1100" b="0" i="0" u="none" strike="noStrike">
                          <a:solidFill>
                            <a:srgbClr val="000000"/>
                          </a:solidFill>
                          <a:effectLst/>
                          <a:latin typeface="宋体" panose="02010600030101010101" pitchFamily="2" charset="-122"/>
                          <a:ea typeface="宋体" panose="02010600030101010101" pitchFamily="2" charset="-122"/>
                        </a:rPr>
                        <a:t>年</a:t>
                      </a:r>
                      <a:r>
                        <a:rPr lang="en-US" altLang="zh-CN" sz="1100" b="0" i="0" u="none" strike="noStrike">
                          <a:solidFill>
                            <a:srgbClr val="000000"/>
                          </a:solidFill>
                          <a:effectLst/>
                          <a:latin typeface="Times New Roman" panose="02020603050405020304" pitchFamily="18" charset="0"/>
                          <a:ea typeface="等线" panose="02010600030101010101" pitchFamily="2" charset="-122"/>
                        </a:rPr>
                        <a:t>9</a:t>
                      </a:r>
                      <a:r>
                        <a:rPr lang="zh-CN" altLang="en-US" sz="1100" b="0" i="0" u="none" strike="noStrike">
                          <a:solidFill>
                            <a:srgbClr val="000000"/>
                          </a:solidFill>
                          <a:effectLst/>
                          <a:latin typeface="宋体" panose="02010600030101010101" pitchFamily="2" charset="-122"/>
                          <a:ea typeface="宋体" panose="02010600030101010101" pitchFamily="2" charset="-122"/>
                        </a:rPr>
                        <a:t>月</a:t>
                      </a:r>
                      <a:endParaRPr lang="zh-CN" altLang="en-US" sz="1100" b="0" i="0" u="none" strike="noStrike">
                        <a:solidFill>
                          <a:srgbClr val="000000"/>
                        </a:solidFill>
                        <a:effectLst/>
                        <a:latin typeface="Times New Roman" panose="02020603050405020304" pitchFamily="18" charset="0"/>
                        <a:ea typeface="等线" panose="02010600030101010101" pitchFamily="2"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4343238"/>
                  </a:ext>
                </a:extLst>
              </a:tr>
              <a:tr h="560352">
                <a:tc vMerge="1">
                  <a:txBody>
                    <a:bodyPr/>
                    <a:lstStyle/>
                    <a:p>
                      <a:endParaRPr lang="zh-CN" altLang="en-US"/>
                    </a:p>
                  </a:txBody>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24</a:t>
                      </a:r>
                      <a:r>
                        <a:rPr lang="zh-CN" altLang="en-US" sz="1100" b="0" i="0" u="none" strike="noStrike">
                          <a:solidFill>
                            <a:srgbClr val="000000"/>
                          </a:solidFill>
                          <a:effectLst/>
                          <a:latin typeface="宋体" panose="02010600030101010101" pitchFamily="2" charset="-122"/>
                          <a:ea typeface="宋体" panose="02010600030101010101" pitchFamily="2" charset="-122"/>
                        </a:rPr>
                        <a:t>年</a:t>
                      </a:r>
                      <a:r>
                        <a:rPr lang="en-US" altLang="zh-CN" sz="1100" b="0" i="0" u="none" strike="noStrike">
                          <a:solidFill>
                            <a:srgbClr val="000000"/>
                          </a:solidFill>
                          <a:effectLst/>
                          <a:latin typeface="Times New Roman" panose="02020603050405020304" pitchFamily="18" charset="0"/>
                          <a:ea typeface="等线" panose="02010600030101010101" pitchFamily="2" charset="-122"/>
                        </a:rPr>
                        <a:t>8</a:t>
                      </a:r>
                      <a:r>
                        <a:rPr lang="zh-CN" altLang="en-US" sz="1100" b="0" i="0" u="none" strike="noStrike">
                          <a:solidFill>
                            <a:srgbClr val="000000"/>
                          </a:solidFill>
                          <a:effectLst/>
                          <a:latin typeface="宋体" panose="02010600030101010101" pitchFamily="2" charset="-122"/>
                          <a:ea typeface="宋体" panose="02010600030101010101" pitchFamily="2" charset="-122"/>
                        </a:rPr>
                        <a:t>月</a:t>
                      </a:r>
                      <a:r>
                        <a:rPr lang="en-US" altLang="zh-CN" sz="1100" b="0" i="0" u="none" strike="noStrike">
                          <a:solidFill>
                            <a:srgbClr val="000000"/>
                          </a:solidFill>
                          <a:effectLst/>
                          <a:latin typeface="Times New Roman" panose="02020603050405020304" pitchFamily="18" charset="0"/>
                          <a:ea typeface="等线" panose="02010600030101010101" pitchFamily="2" charset="-122"/>
                        </a:rPr>
                        <a:t>~24</a:t>
                      </a:r>
                      <a:r>
                        <a:rPr lang="zh-CN" altLang="en-US" sz="1100" b="0" i="0" u="none" strike="noStrike">
                          <a:solidFill>
                            <a:srgbClr val="000000"/>
                          </a:solidFill>
                          <a:effectLst/>
                          <a:latin typeface="宋体" panose="02010600030101010101" pitchFamily="2" charset="-122"/>
                          <a:ea typeface="宋体" panose="02010600030101010101" pitchFamily="2" charset="-122"/>
                        </a:rPr>
                        <a:t>年</a:t>
                      </a:r>
                      <a:r>
                        <a:rPr lang="en-US" altLang="zh-CN" sz="1100" b="0" i="0" u="none" strike="noStrike">
                          <a:solidFill>
                            <a:srgbClr val="000000"/>
                          </a:solidFill>
                          <a:effectLst/>
                          <a:latin typeface="Times New Roman" panose="02020603050405020304" pitchFamily="18" charset="0"/>
                          <a:ea typeface="等线" panose="02010600030101010101" pitchFamily="2" charset="-122"/>
                        </a:rPr>
                        <a:t>10</a:t>
                      </a:r>
                      <a:r>
                        <a:rPr lang="zh-CN" altLang="en-US" sz="1100" b="0" i="0" u="none" strike="noStrike">
                          <a:solidFill>
                            <a:srgbClr val="000000"/>
                          </a:solidFill>
                          <a:effectLst/>
                          <a:latin typeface="宋体" panose="02010600030101010101" pitchFamily="2" charset="-122"/>
                          <a:ea typeface="宋体" panose="02010600030101010101" pitchFamily="2" charset="-122"/>
                        </a:rPr>
                        <a:t>月</a:t>
                      </a:r>
                      <a:endParaRPr lang="zh-CN" altLang="en-US" sz="1100" b="0" i="0" u="none" strike="noStrike">
                        <a:solidFill>
                          <a:srgbClr val="000000"/>
                        </a:solidFill>
                        <a:effectLst/>
                        <a:latin typeface="Times New Roman" panose="02020603050405020304" pitchFamily="18" charset="0"/>
                        <a:ea typeface="等线" panose="02010600030101010101" pitchFamily="2"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5940311"/>
                  </a:ext>
                </a:extLst>
              </a:tr>
              <a:tr h="560352">
                <a:tc vMerge="1">
                  <a:txBody>
                    <a:bodyPr/>
                    <a:lstStyle/>
                    <a:p>
                      <a:endParaRPr lang="zh-CN" altLang="en-US"/>
                    </a:p>
                  </a:txBody>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24</a:t>
                      </a:r>
                      <a:r>
                        <a:rPr lang="zh-CN" altLang="en-US" sz="1100" b="0" i="0" u="none" strike="noStrike">
                          <a:solidFill>
                            <a:srgbClr val="000000"/>
                          </a:solidFill>
                          <a:effectLst/>
                          <a:latin typeface="宋体" panose="02010600030101010101" pitchFamily="2" charset="-122"/>
                          <a:ea typeface="宋体" panose="02010600030101010101" pitchFamily="2" charset="-122"/>
                        </a:rPr>
                        <a:t>年</a:t>
                      </a:r>
                      <a:r>
                        <a:rPr lang="en-US" altLang="zh-CN" sz="1100" b="0" i="0" u="none" strike="noStrike">
                          <a:solidFill>
                            <a:srgbClr val="000000"/>
                          </a:solidFill>
                          <a:effectLst/>
                          <a:latin typeface="Times New Roman" panose="02020603050405020304" pitchFamily="18" charset="0"/>
                          <a:ea typeface="等线" panose="02010600030101010101" pitchFamily="2" charset="-122"/>
                        </a:rPr>
                        <a:t>10</a:t>
                      </a:r>
                      <a:r>
                        <a:rPr lang="zh-CN" altLang="en-US" sz="1100" b="0" i="0" u="none" strike="noStrike">
                          <a:solidFill>
                            <a:srgbClr val="000000"/>
                          </a:solidFill>
                          <a:effectLst/>
                          <a:latin typeface="宋体" panose="02010600030101010101" pitchFamily="2" charset="-122"/>
                          <a:ea typeface="宋体" panose="02010600030101010101" pitchFamily="2" charset="-122"/>
                        </a:rPr>
                        <a:t>月</a:t>
                      </a:r>
                      <a:r>
                        <a:rPr lang="en-US" altLang="zh-CN" sz="1100" b="0" i="0" u="none" strike="noStrike">
                          <a:solidFill>
                            <a:srgbClr val="000000"/>
                          </a:solidFill>
                          <a:effectLst/>
                          <a:latin typeface="Times New Roman" panose="02020603050405020304" pitchFamily="18" charset="0"/>
                          <a:ea typeface="等线" panose="02010600030101010101" pitchFamily="2" charset="-122"/>
                        </a:rPr>
                        <a:t>~24</a:t>
                      </a:r>
                      <a:r>
                        <a:rPr lang="zh-CN" altLang="en-US" sz="1100" b="0" i="0" u="none" strike="noStrike">
                          <a:solidFill>
                            <a:srgbClr val="000000"/>
                          </a:solidFill>
                          <a:effectLst/>
                          <a:latin typeface="宋体" panose="02010600030101010101" pitchFamily="2" charset="-122"/>
                          <a:ea typeface="宋体" panose="02010600030101010101" pitchFamily="2" charset="-122"/>
                        </a:rPr>
                        <a:t>年</a:t>
                      </a:r>
                      <a:r>
                        <a:rPr lang="en-US" altLang="zh-CN" sz="1100" b="0" i="0" u="none" strike="noStrike">
                          <a:solidFill>
                            <a:srgbClr val="000000"/>
                          </a:solidFill>
                          <a:effectLst/>
                          <a:latin typeface="Times New Roman" panose="02020603050405020304" pitchFamily="18" charset="0"/>
                          <a:ea typeface="等线" panose="02010600030101010101" pitchFamily="2" charset="-122"/>
                        </a:rPr>
                        <a:t>12</a:t>
                      </a:r>
                      <a:r>
                        <a:rPr lang="zh-CN" altLang="en-US" sz="1100" b="0" i="0" u="none" strike="noStrike">
                          <a:solidFill>
                            <a:srgbClr val="000000"/>
                          </a:solidFill>
                          <a:effectLst/>
                          <a:latin typeface="宋体" panose="02010600030101010101" pitchFamily="2" charset="-122"/>
                          <a:ea typeface="宋体" panose="02010600030101010101" pitchFamily="2" charset="-122"/>
                        </a:rPr>
                        <a:t>月</a:t>
                      </a:r>
                      <a:endParaRPr lang="zh-CN" altLang="en-US" sz="1100" b="0" i="0" u="none" strike="noStrike">
                        <a:solidFill>
                          <a:srgbClr val="000000"/>
                        </a:solidFill>
                        <a:effectLst/>
                        <a:latin typeface="Times New Roman" panose="02020603050405020304" pitchFamily="18" charset="0"/>
                        <a:ea typeface="等线" panose="02010600030101010101" pitchFamily="2"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1301632"/>
                  </a:ext>
                </a:extLst>
              </a:tr>
              <a:tr h="424160">
                <a:tc vMerge="1">
                  <a:txBody>
                    <a:bodyPr/>
                    <a:lstStyle/>
                    <a:p>
                      <a:endParaRPr lang="zh-CN" altLang="en-US"/>
                    </a:p>
                  </a:txBody>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24</a:t>
                      </a:r>
                      <a:r>
                        <a:rPr lang="zh-CN" altLang="en-US" sz="1100" b="0" i="0" u="none" strike="noStrike">
                          <a:solidFill>
                            <a:srgbClr val="000000"/>
                          </a:solidFill>
                          <a:effectLst/>
                          <a:latin typeface="宋体" panose="02010600030101010101" pitchFamily="2" charset="-122"/>
                          <a:ea typeface="宋体" panose="02010600030101010101" pitchFamily="2" charset="-122"/>
                        </a:rPr>
                        <a:t>年</a:t>
                      </a:r>
                      <a:r>
                        <a:rPr lang="en-US" altLang="zh-CN" sz="1100" b="0" i="0" u="none" strike="noStrike">
                          <a:solidFill>
                            <a:srgbClr val="000000"/>
                          </a:solidFill>
                          <a:effectLst/>
                          <a:latin typeface="Times New Roman" panose="02020603050405020304" pitchFamily="18" charset="0"/>
                          <a:ea typeface="等线" panose="02010600030101010101" pitchFamily="2" charset="-122"/>
                        </a:rPr>
                        <a:t>11</a:t>
                      </a:r>
                      <a:r>
                        <a:rPr lang="zh-CN" altLang="en-US" sz="1100" b="0" i="0" u="none" strike="noStrike">
                          <a:solidFill>
                            <a:srgbClr val="000000"/>
                          </a:solidFill>
                          <a:effectLst/>
                          <a:latin typeface="宋体" panose="02010600030101010101" pitchFamily="2" charset="-122"/>
                          <a:ea typeface="宋体" panose="02010600030101010101" pitchFamily="2" charset="-122"/>
                        </a:rPr>
                        <a:t>月</a:t>
                      </a:r>
                      <a:r>
                        <a:rPr lang="en-US" altLang="zh-CN" sz="1100" b="0" i="0" u="none" strike="noStrike">
                          <a:solidFill>
                            <a:srgbClr val="000000"/>
                          </a:solidFill>
                          <a:effectLst/>
                          <a:latin typeface="Times New Roman" panose="02020603050405020304" pitchFamily="18" charset="0"/>
                          <a:ea typeface="等线" panose="02010600030101010101" pitchFamily="2" charset="-122"/>
                        </a:rPr>
                        <a:t>~25</a:t>
                      </a:r>
                      <a:r>
                        <a:rPr lang="zh-CN" altLang="en-US" sz="1100" b="0" i="0" u="none" strike="noStrike">
                          <a:solidFill>
                            <a:srgbClr val="000000"/>
                          </a:solidFill>
                          <a:effectLst/>
                          <a:latin typeface="宋体" panose="02010600030101010101" pitchFamily="2" charset="-122"/>
                          <a:ea typeface="宋体" panose="02010600030101010101" pitchFamily="2" charset="-122"/>
                        </a:rPr>
                        <a:t>年</a:t>
                      </a:r>
                      <a:r>
                        <a:rPr lang="en-US" altLang="zh-CN" sz="1100" b="0" i="0" u="none" strike="noStrike">
                          <a:solidFill>
                            <a:srgbClr val="000000"/>
                          </a:solidFill>
                          <a:effectLst/>
                          <a:latin typeface="Times New Roman" panose="02020603050405020304" pitchFamily="18" charset="0"/>
                          <a:ea typeface="等线" panose="02010600030101010101" pitchFamily="2" charset="-122"/>
                        </a:rPr>
                        <a:t>1</a:t>
                      </a:r>
                      <a:r>
                        <a:rPr lang="zh-CN" altLang="en-US" sz="1100" b="0" i="0" u="none" strike="noStrike">
                          <a:solidFill>
                            <a:srgbClr val="000000"/>
                          </a:solidFill>
                          <a:effectLst/>
                          <a:latin typeface="宋体" panose="02010600030101010101" pitchFamily="2" charset="-122"/>
                          <a:ea typeface="宋体" panose="02010600030101010101" pitchFamily="2" charset="-122"/>
                        </a:rPr>
                        <a:t>月</a:t>
                      </a:r>
                      <a:endParaRPr lang="zh-CN" altLang="en-US" sz="1100" b="0" i="0" u="none" strike="noStrike">
                        <a:solidFill>
                          <a:srgbClr val="000000"/>
                        </a:solidFill>
                        <a:effectLst/>
                        <a:latin typeface="Times New Roman" panose="02020603050405020304" pitchFamily="18" charset="0"/>
                        <a:ea typeface="等线" panose="02010600030101010101" pitchFamily="2"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4341449"/>
                  </a:ext>
                </a:extLst>
              </a:tr>
              <a:tr h="424160">
                <a:tc vMerge="1">
                  <a:txBody>
                    <a:bodyPr/>
                    <a:lstStyle/>
                    <a:p>
                      <a:endParaRPr lang="zh-CN" altLang="en-US"/>
                    </a:p>
                  </a:txBody>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24</a:t>
                      </a:r>
                      <a:r>
                        <a:rPr lang="zh-CN" altLang="en-US" sz="1100" b="0" i="0" u="none" strike="noStrike">
                          <a:solidFill>
                            <a:srgbClr val="000000"/>
                          </a:solidFill>
                          <a:effectLst/>
                          <a:latin typeface="宋体" panose="02010600030101010101" pitchFamily="2" charset="-122"/>
                          <a:ea typeface="宋体" panose="02010600030101010101" pitchFamily="2" charset="-122"/>
                        </a:rPr>
                        <a:t>年</a:t>
                      </a:r>
                      <a:r>
                        <a:rPr lang="en-US" altLang="zh-CN" sz="1100" b="0" i="0" u="none" strike="noStrike">
                          <a:solidFill>
                            <a:srgbClr val="000000"/>
                          </a:solidFill>
                          <a:effectLst/>
                          <a:latin typeface="Times New Roman" panose="02020603050405020304" pitchFamily="18" charset="0"/>
                          <a:ea typeface="等线" panose="02010600030101010101" pitchFamily="2" charset="-122"/>
                        </a:rPr>
                        <a:t>12</a:t>
                      </a:r>
                      <a:r>
                        <a:rPr lang="zh-CN" altLang="en-US" sz="1100" b="0" i="0" u="none" strike="noStrike">
                          <a:solidFill>
                            <a:srgbClr val="000000"/>
                          </a:solidFill>
                          <a:effectLst/>
                          <a:latin typeface="宋体" panose="02010600030101010101" pitchFamily="2" charset="-122"/>
                          <a:ea typeface="宋体" panose="02010600030101010101" pitchFamily="2" charset="-122"/>
                        </a:rPr>
                        <a:t>月</a:t>
                      </a:r>
                      <a:r>
                        <a:rPr lang="en-US" altLang="zh-CN" sz="1100" b="0" i="0" u="none" strike="noStrike">
                          <a:solidFill>
                            <a:srgbClr val="000000"/>
                          </a:solidFill>
                          <a:effectLst/>
                          <a:latin typeface="Times New Roman" panose="02020603050405020304" pitchFamily="18" charset="0"/>
                          <a:ea typeface="等线" panose="02010600030101010101" pitchFamily="2" charset="-122"/>
                        </a:rPr>
                        <a:t>~25</a:t>
                      </a:r>
                      <a:r>
                        <a:rPr lang="zh-CN" altLang="en-US" sz="1100" b="0" i="0" u="none" strike="noStrike">
                          <a:solidFill>
                            <a:srgbClr val="000000"/>
                          </a:solidFill>
                          <a:effectLst/>
                          <a:latin typeface="宋体" panose="02010600030101010101" pitchFamily="2" charset="-122"/>
                          <a:ea typeface="宋体" panose="02010600030101010101" pitchFamily="2" charset="-122"/>
                        </a:rPr>
                        <a:t>年</a:t>
                      </a:r>
                      <a:r>
                        <a:rPr lang="en-US" altLang="zh-CN" sz="1100" b="0" i="0" u="none" strike="noStrike">
                          <a:solidFill>
                            <a:srgbClr val="000000"/>
                          </a:solidFill>
                          <a:effectLst/>
                          <a:latin typeface="Times New Roman" panose="02020603050405020304" pitchFamily="18" charset="0"/>
                          <a:ea typeface="等线" panose="02010600030101010101" pitchFamily="2" charset="-122"/>
                        </a:rPr>
                        <a:t>2</a:t>
                      </a:r>
                      <a:r>
                        <a:rPr lang="zh-CN" altLang="en-US" sz="1100" b="0" i="0" u="none" strike="noStrike">
                          <a:solidFill>
                            <a:srgbClr val="000000"/>
                          </a:solidFill>
                          <a:effectLst/>
                          <a:latin typeface="宋体" panose="02010600030101010101" pitchFamily="2" charset="-122"/>
                          <a:ea typeface="宋体" panose="02010600030101010101" pitchFamily="2" charset="-122"/>
                        </a:rPr>
                        <a:t>月</a:t>
                      </a:r>
                      <a:endParaRPr lang="zh-CN" altLang="en-US" sz="1100" b="0" i="0" u="none" strike="noStrike">
                        <a:solidFill>
                          <a:srgbClr val="000000"/>
                        </a:solidFill>
                        <a:effectLst/>
                        <a:latin typeface="Times New Roman" panose="02020603050405020304" pitchFamily="18" charset="0"/>
                        <a:ea typeface="等线" panose="02010600030101010101" pitchFamily="2"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7776683"/>
                  </a:ext>
                </a:extLst>
              </a:tr>
              <a:tr h="424160">
                <a:tc vMerge="1">
                  <a:txBody>
                    <a:bodyPr/>
                    <a:lstStyle/>
                    <a:p>
                      <a:endParaRPr lang="zh-CN" altLang="en-US"/>
                    </a:p>
                  </a:txBody>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25</a:t>
                      </a:r>
                      <a:r>
                        <a:rPr lang="zh-CN" altLang="en-US" sz="1100" b="0" i="0" u="none" strike="noStrike">
                          <a:solidFill>
                            <a:srgbClr val="000000"/>
                          </a:solidFill>
                          <a:effectLst/>
                          <a:latin typeface="宋体" panose="02010600030101010101" pitchFamily="2" charset="-122"/>
                          <a:ea typeface="宋体" panose="02010600030101010101" pitchFamily="2" charset="-122"/>
                        </a:rPr>
                        <a:t>年</a:t>
                      </a:r>
                      <a:r>
                        <a:rPr lang="en-US" altLang="zh-CN" sz="1100" b="0" i="0" u="none" strike="noStrike">
                          <a:solidFill>
                            <a:srgbClr val="000000"/>
                          </a:solidFill>
                          <a:effectLst/>
                          <a:latin typeface="Times New Roman" panose="02020603050405020304" pitchFamily="18" charset="0"/>
                          <a:ea typeface="等线" panose="02010600030101010101" pitchFamily="2" charset="-122"/>
                        </a:rPr>
                        <a:t>1</a:t>
                      </a:r>
                      <a:r>
                        <a:rPr lang="zh-CN" altLang="en-US" sz="1100" b="0" i="0" u="none" strike="noStrike">
                          <a:solidFill>
                            <a:srgbClr val="000000"/>
                          </a:solidFill>
                          <a:effectLst/>
                          <a:latin typeface="宋体" panose="02010600030101010101" pitchFamily="2" charset="-122"/>
                          <a:ea typeface="宋体" panose="02010600030101010101" pitchFamily="2" charset="-122"/>
                        </a:rPr>
                        <a:t>月</a:t>
                      </a:r>
                      <a:r>
                        <a:rPr lang="en-US" altLang="zh-CN" sz="1100" b="0" i="0" u="none" strike="noStrike">
                          <a:solidFill>
                            <a:srgbClr val="000000"/>
                          </a:solidFill>
                          <a:effectLst/>
                          <a:latin typeface="Times New Roman" panose="02020603050405020304" pitchFamily="18" charset="0"/>
                          <a:ea typeface="等线" panose="02010600030101010101" pitchFamily="2" charset="-122"/>
                        </a:rPr>
                        <a:t>~25</a:t>
                      </a:r>
                      <a:r>
                        <a:rPr lang="zh-CN" altLang="en-US" sz="1100" b="0" i="0" u="none" strike="noStrike">
                          <a:solidFill>
                            <a:srgbClr val="000000"/>
                          </a:solidFill>
                          <a:effectLst/>
                          <a:latin typeface="宋体" panose="02010600030101010101" pitchFamily="2" charset="-122"/>
                          <a:ea typeface="宋体" panose="02010600030101010101" pitchFamily="2" charset="-122"/>
                        </a:rPr>
                        <a:t>年</a:t>
                      </a:r>
                      <a:r>
                        <a:rPr lang="en-US" altLang="zh-CN" sz="1100" b="0" i="0" u="none" strike="noStrike">
                          <a:solidFill>
                            <a:srgbClr val="000000"/>
                          </a:solidFill>
                          <a:effectLst/>
                          <a:latin typeface="Times New Roman" panose="02020603050405020304" pitchFamily="18" charset="0"/>
                          <a:ea typeface="等线" panose="02010600030101010101" pitchFamily="2" charset="-122"/>
                        </a:rPr>
                        <a:t>3</a:t>
                      </a:r>
                      <a:r>
                        <a:rPr lang="zh-CN" altLang="en-US" sz="1100" b="0" i="0" u="none" strike="noStrike">
                          <a:solidFill>
                            <a:srgbClr val="000000"/>
                          </a:solidFill>
                          <a:effectLst/>
                          <a:latin typeface="宋体" panose="02010600030101010101" pitchFamily="2" charset="-122"/>
                          <a:ea typeface="宋体" panose="02010600030101010101" pitchFamily="2" charset="-122"/>
                        </a:rPr>
                        <a:t>月</a:t>
                      </a:r>
                      <a:endParaRPr lang="zh-CN" altLang="en-US" sz="1100" b="0" i="0" u="none" strike="noStrike">
                        <a:solidFill>
                          <a:srgbClr val="000000"/>
                        </a:solidFill>
                        <a:effectLst/>
                        <a:latin typeface="Times New Roman" panose="02020603050405020304" pitchFamily="18" charset="0"/>
                        <a:ea typeface="等线" panose="02010600030101010101" pitchFamily="2"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4090269"/>
                  </a:ext>
                </a:extLst>
              </a:tr>
              <a:tr h="424160">
                <a:tc vMerge="1">
                  <a:txBody>
                    <a:bodyPr/>
                    <a:lstStyle/>
                    <a:p>
                      <a:endParaRPr lang="zh-CN" altLang="en-US"/>
                    </a:p>
                  </a:txBody>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25</a:t>
                      </a:r>
                      <a:r>
                        <a:rPr lang="zh-CN" altLang="en-US" sz="1100" b="0" i="0" u="none" strike="noStrike">
                          <a:solidFill>
                            <a:srgbClr val="000000"/>
                          </a:solidFill>
                          <a:effectLst/>
                          <a:latin typeface="宋体" panose="02010600030101010101" pitchFamily="2" charset="-122"/>
                          <a:ea typeface="宋体" panose="02010600030101010101" pitchFamily="2" charset="-122"/>
                        </a:rPr>
                        <a:t>年</a:t>
                      </a:r>
                      <a:r>
                        <a:rPr lang="en-US" altLang="zh-CN" sz="1100" b="0" i="0" u="none" strike="noStrike">
                          <a:solidFill>
                            <a:srgbClr val="000000"/>
                          </a:solidFill>
                          <a:effectLst/>
                          <a:latin typeface="Times New Roman" panose="02020603050405020304" pitchFamily="18" charset="0"/>
                          <a:ea typeface="等线" panose="02010600030101010101" pitchFamily="2" charset="-122"/>
                        </a:rPr>
                        <a:t>3</a:t>
                      </a:r>
                      <a:r>
                        <a:rPr lang="zh-CN" altLang="en-US" sz="1100" b="0" i="0" u="none" strike="noStrike">
                          <a:solidFill>
                            <a:srgbClr val="000000"/>
                          </a:solidFill>
                          <a:effectLst/>
                          <a:latin typeface="宋体" panose="02010600030101010101" pitchFamily="2" charset="-122"/>
                          <a:ea typeface="宋体" panose="02010600030101010101" pitchFamily="2" charset="-122"/>
                        </a:rPr>
                        <a:t>月</a:t>
                      </a:r>
                      <a:r>
                        <a:rPr lang="en-US" altLang="zh-CN" sz="1100" b="0" i="0" u="none" strike="noStrike">
                          <a:solidFill>
                            <a:srgbClr val="000000"/>
                          </a:solidFill>
                          <a:effectLst/>
                          <a:latin typeface="Times New Roman" panose="02020603050405020304" pitchFamily="18" charset="0"/>
                          <a:ea typeface="等线" panose="02010600030101010101" pitchFamily="2" charset="-122"/>
                        </a:rPr>
                        <a:t>~25</a:t>
                      </a:r>
                      <a:r>
                        <a:rPr lang="zh-CN" altLang="en-US" sz="1100" b="0" i="0" u="none" strike="noStrike">
                          <a:solidFill>
                            <a:srgbClr val="000000"/>
                          </a:solidFill>
                          <a:effectLst/>
                          <a:latin typeface="宋体" panose="02010600030101010101" pitchFamily="2" charset="-122"/>
                          <a:ea typeface="宋体" panose="02010600030101010101" pitchFamily="2" charset="-122"/>
                        </a:rPr>
                        <a:t>年</a:t>
                      </a:r>
                      <a:r>
                        <a:rPr lang="en-US" altLang="zh-CN" sz="1100" b="0" i="0" u="none" strike="noStrike">
                          <a:solidFill>
                            <a:srgbClr val="000000"/>
                          </a:solidFill>
                          <a:effectLst/>
                          <a:latin typeface="Times New Roman" panose="02020603050405020304" pitchFamily="18" charset="0"/>
                          <a:ea typeface="等线" panose="02010600030101010101" pitchFamily="2" charset="-122"/>
                        </a:rPr>
                        <a:t>5</a:t>
                      </a:r>
                      <a:r>
                        <a:rPr lang="zh-CN" altLang="en-US" sz="1100" b="0" i="0" u="none" strike="noStrike">
                          <a:solidFill>
                            <a:srgbClr val="000000"/>
                          </a:solidFill>
                          <a:effectLst/>
                          <a:latin typeface="宋体" panose="02010600030101010101" pitchFamily="2" charset="-122"/>
                          <a:ea typeface="宋体" panose="02010600030101010101" pitchFamily="2" charset="-122"/>
                        </a:rPr>
                        <a:t>月</a:t>
                      </a:r>
                      <a:endParaRPr lang="zh-CN" altLang="en-US" sz="1100" b="0" i="0" u="none" strike="noStrike">
                        <a:solidFill>
                          <a:srgbClr val="000000"/>
                        </a:solidFill>
                        <a:effectLst/>
                        <a:latin typeface="Times New Roman" panose="02020603050405020304" pitchFamily="18" charset="0"/>
                        <a:ea typeface="等线" panose="02010600030101010101" pitchFamily="2"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6961034"/>
                  </a:ext>
                </a:extLst>
              </a:tr>
              <a:tr h="424160">
                <a:tc vMerge="1">
                  <a:txBody>
                    <a:bodyPr/>
                    <a:lstStyle/>
                    <a:p>
                      <a:endParaRPr lang="zh-CN" altLang="en-US"/>
                    </a:p>
                  </a:txBody>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25</a:t>
                      </a:r>
                      <a:r>
                        <a:rPr lang="zh-CN" altLang="en-US" sz="1100" b="0" i="0" u="none" strike="noStrike">
                          <a:solidFill>
                            <a:srgbClr val="000000"/>
                          </a:solidFill>
                          <a:effectLst/>
                          <a:latin typeface="宋体" panose="02010600030101010101" pitchFamily="2" charset="-122"/>
                          <a:ea typeface="宋体" panose="02010600030101010101" pitchFamily="2" charset="-122"/>
                        </a:rPr>
                        <a:t>年</a:t>
                      </a:r>
                      <a:r>
                        <a:rPr lang="en-US" altLang="zh-CN" sz="1100" b="0" i="0" u="none" strike="noStrike">
                          <a:solidFill>
                            <a:srgbClr val="000000"/>
                          </a:solidFill>
                          <a:effectLst/>
                          <a:latin typeface="Times New Roman" panose="02020603050405020304" pitchFamily="18" charset="0"/>
                          <a:ea typeface="等线" panose="02010600030101010101" pitchFamily="2" charset="-122"/>
                        </a:rPr>
                        <a:t>4</a:t>
                      </a:r>
                      <a:r>
                        <a:rPr lang="zh-CN" altLang="en-US" sz="1100" b="0" i="0" u="none" strike="noStrike">
                          <a:solidFill>
                            <a:srgbClr val="000000"/>
                          </a:solidFill>
                          <a:effectLst/>
                          <a:latin typeface="宋体" panose="02010600030101010101" pitchFamily="2" charset="-122"/>
                          <a:ea typeface="宋体" panose="02010600030101010101" pitchFamily="2" charset="-122"/>
                        </a:rPr>
                        <a:t>月</a:t>
                      </a:r>
                      <a:r>
                        <a:rPr lang="en-US" altLang="zh-CN" sz="1100" b="0" i="0" u="none" strike="noStrike">
                          <a:solidFill>
                            <a:srgbClr val="000000"/>
                          </a:solidFill>
                          <a:effectLst/>
                          <a:latin typeface="Times New Roman" panose="02020603050405020304" pitchFamily="18" charset="0"/>
                          <a:ea typeface="等线" panose="02010600030101010101" pitchFamily="2" charset="-122"/>
                        </a:rPr>
                        <a:t>~25</a:t>
                      </a:r>
                      <a:r>
                        <a:rPr lang="zh-CN" altLang="en-US" sz="1100" b="0" i="0" u="none" strike="noStrike">
                          <a:solidFill>
                            <a:srgbClr val="000000"/>
                          </a:solidFill>
                          <a:effectLst/>
                          <a:latin typeface="宋体" panose="02010600030101010101" pitchFamily="2" charset="-122"/>
                          <a:ea typeface="宋体" panose="02010600030101010101" pitchFamily="2" charset="-122"/>
                        </a:rPr>
                        <a:t>年</a:t>
                      </a:r>
                      <a:r>
                        <a:rPr lang="en-US" altLang="zh-CN" sz="1100" b="0" i="0" u="none" strike="noStrike">
                          <a:solidFill>
                            <a:srgbClr val="000000"/>
                          </a:solidFill>
                          <a:effectLst/>
                          <a:latin typeface="Times New Roman" panose="02020603050405020304" pitchFamily="18" charset="0"/>
                          <a:ea typeface="等线" panose="02010600030101010101" pitchFamily="2" charset="-122"/>
                        </a:rPr>
                        <a:t>6</a:t>
                      </a:r>
                      <a:r>
                        <a:rPr lang="zh-CN" altLang="en-US" sz="1100" b="0" i="0" u="none" strike="noStrike">
                          <a:solidFill>
                            <a:srgbClr val="000000"/>
                          </a:solidFill>
                          <a:effectLst/>
                          <a:latin typeface="宋体" panose="02010600030101010101" pitchFamily="2" charset="-122"/>
                          <a:ea typeface="宋体" panose="02010600030101010101" pitchFamily="2" charset="-122"/>
                        </a:rPr>
                        <a:t>月</a:t>
                      </a:r>
                      <a:endParaRPr lang="zh-CN" altLang="en-US" sz="1100" b="0" i="0" u="none" strike="noStrike">
                        <a:solidFill>
                          <a:srgbClr val="000000"/>
                        </a:solidFill>
                        <a:effectLst/>
                        <a:latin typeface="Times New Roman" panose="02020603050405020304" pitchFamily="18" charset="0"/>
                        <a:ea typeface="等线" panose="02010600030101010101" pitchFamily="2"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5010990"/>
                  </a:ext>
                </a:extLst>
              </a:tr>
              <a:tr h="424160">
                <a:tc vMerge="1">
                  <a:txBody>
                    <a:bodyPr/>
                    <a:lstStyle/>
                    <a:p>
                      <a:endParaRPr lang="zh-CN" altLang="en-US"/>
                    </a:p>
                  </a:txBody>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25</a:t>
                      </a:r>
                      <a:r>
                        <a:rPr lang="zh-CN" altLang="en-US" sz="1100" b="0" i="0" u="none" strike="noStrike">
                          <a:solidFill>
                            <a:srgbClr val="000000"/>
                          </a:solidFill>
                          <a:effectLst/>
                          <a:latin typeface="宋体" panose="02010600030101010101" pitchFamily="2" charset="-122"/>
                          <a:ea typeface="宋体" panose="02010600030101010101" pitchFamily="2" charset="-122"/>
                        </a:rPr>
                        <a:t>年</a:t>
                      </a:r>
                      <a:r>
                        <a:rPr lang="en-US" altLang="zh-CN" sz="1100" b="0" i="0" u="none" strike="noStrike">
                          <a:solidFill>
                            <a:srgbClr val="000000"/>
                          </a:solidFill>
                          <a:effectLst/>
                          <a:latin typeface="Times New Roman" panose="02020603050405020304" pitchFamily="18" charset="0"/>
                          <a:ea typeface="等线" panose="02010600030101010101" pitchFamily="2" charset="-122"/>
                        </a:rPr>
                        <a:t>5</a:t>
                      </a:r>
                      <a:r>
                        <a:rPr lang="zh-CN" altLang="en-US" sz="1100" b="0" i="0" u="none" strike="noStrike">
                          <a:solidFill>
                            <a:srgbClr val="000000"/>
                          </a:solidFill>
                          <a:effectLst/>
                          <a:latin typeface="宋体" panose="02010600030101010101" pitchFamily="2" charset="-122"/>
                          <a:ea typeface="宋体" panose="02010600030101010101" pitchFamily="2" charset="-122"/>
                        </a:rPr>
                        <a:t>月</a:t>
                      </a:r>
                      <a:r>
                        <a:rPr lang="en-US" altLang="zh-CN" sz="1100" b="0" i="0" u="none" strike="noStrike">
                          <a:solidFill>
                            <a:srgbClr val="000000"/>
                          </a:solidFill>
                          <a:effectLst/>
                          <a:latin typeface="Times New Roman" panose="02020603050405020304" pitchFamily="18" charset="0"/>
                          <a:ea typeface="等线" panose="02010600030101010101" pitchFamily="2" charset="-122"/>
                        </a:rPr>
                        <a:t>~25</a:t>
                      </a:r>
                      <a:r>
                        <a:rPr lang="zh-CN" altLang="en-US" sz="1100" b="0" i="0" u="none" strike="noStrike">
                          <a:solidFill>
                            <a:srgbClr val="000000"/>
                          </a:solidFill>
                          <a:effectLst/>
                          <a:latin typeface="宋体" panose="02010600030101010101" pitchFamily="2" charset="-122"/>
                          <a:ea typeface="宋体" panose="02010600030101010101" pitchFamily="2" charset="-122"/>
                        </a:rPr>
                        <a:t>年</a:t>
                      </a:r>
                      <a:r>
                        <a:rPr lang="en-US" altLang="zh-CN" sz="1100" b="0" i="0" u="none" strike="noStrike">
                          <a:solidFill>
                            <a:srgbClr val="000000"/>
                          </a:solidFill>
                          <a:effectLst/>
                          <a:latin typeface="Times New Roman" panose="02020603050405020304" pitchFamily="18" charset="0"/>
                          <a:ea typeface="等线" panose="02010600030101010101" pitchFamily="2" charset="-122"/>
                        </a:rPr>
                        <a:t>7</a:t>
                      </a:r>
                      <a:r>
                        <a:rPr lang="zh-CN" altLang="en-US" sz="1100" b="0" i="0" u="none" strike="noStrike">
                          <a:solidFill>
                            <a:srgbClr val="000000"/>
                          </a:solidFill>
                          <a:effectLst/>
                          <a:latin typeface="宋体" panose="02010600030101010101" pitchFamily="2" charset="-122"/>
                          <a:ea typeface="宋体" panose="02010600030101010101" pitchFamily="2" charset="-122"/>
                        </a:rPr>
                        <a:t>月</a:t>
                      </a:r>
                      <a:endParaRPr lang="zh-CN" altLang="en-US" sz="1100" b="0" i="0" u="none" strike="noStrike">
                        <a:solidFill>
                          <a:srgbClr val="000000"/>
                        </a:solidFill>
                        <a:effectLst/>
                        <a:latin typeface="Times New Roman" panose="02020603050405020304" pitchFamily="18" charset="0"/>
                        <a:ea typeface="等线" panose="02010600030101010101" pitchFamily="2"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a:solidFill>
                            <a:srgbClr val="000000"/>
                          </a:solidFill>
                          <a:effectLst/>
                          <a:latin typeface="Times New Roman" panose="02020603050405020304" pitchFamily="18" charset="0"/>
                          <a:ea typeface="等线" panose="02010600030101010101" pitchFamily="2" charset="-122"/>
                        </a:rPr>
                        <a:t>0.37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100" b="0" i="0" u="none" strike="noStrike" dirty="0">
                          <a:solidFill>
                            <a:srgbClr val="000000"/>
                          </a:solidFill>
                          <a:effectLst/>
                          <a:latin typeface="Times New Roman" panose="02020603050405020304" pitchFamily="18" charset="0"/>
                          <a:ea typeface="等线" panose="02010600030101010101" pitchFamily="2" charset="-122"/>
                        </a:rPr>
                        <a:t>0.07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4564886"/>
                  </a:ext>
                </a:extLst>
              </a:tr>
            </a:tbl>
          </a:graphicData>
        </a:graphic>
      </p:graphicFrame>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841" y="3102702"/>
            <a:ext cx="2599865" cy="3562020"/>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26068" y="3102702"/>
            <a:ext cx="2543891" cy="3562020"/>
          </a:xfrm>
          <a:prstGeom prst="rect">
            <a:avLst/>
          </a:prstGeom>
        </p:spPr>
      </p:pic>
    </p:spTree>
    <p:extLst>
      <p:ext uri="{BB962C8B-B14F-4D97-AF65-F5344CB8AC3E}">
        <p14:creationId xmlns:p14="http://schemas.microsoft.com/office/powerpoint/2010/main" val="5253418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132144F8-3D16-45AB-BE48-A1449B11D708}" type="slidenum">
              <a:rPr lang="zh-CN" altLang="en-US" smtClean="0"/>
              <a:t>12</a:t>
            </a:fld>
            <a:endParaRPr lang="zh-CN" altLang="en-US"/>
          </a:p>
        </p:txBody>
      </p:sp>
      <p:sp>
        <p:nvSpPr>
          <p:cNvPr id="5" name="内容占位符 4"/>
          <p:cNvSpPr>
            <a:spLocks noGrp="1"/>
          </p:cNvSpPr>
          <p:nvPr>
            <p:ph idx="1"/>
          </p:nvPr>
        </p:nvSpPr>
        <p:spPr>
          <a:xfrm>
            <a:off x="214629" y="1073151"/>
            <a:ext cx="11830226" cy="3248027"/>
          </a:xfrm>
        </p:spPr>
        <p:txBody>
          <a:bodyPr>
            <a:normAutofit lnSpcReduction="10000"/>
          </a:bodyPr>
          <a:lstStyle/>
          <a:p>
            <a:pPr marL="0" lvl="1" indent="0" fontAlgn="base">
              <a:lnSpc>
                <a:spcPct val="110000"/>
              </a:lnSpc>
              <a:spcBef>
                <a:spcPts val="0"/>
              </a:spcBef>
              <a:spcAft>
                <a:spcPts val="750"/>
              </a:spcAft>
              <a:buClr>
                <a:srgbClr val="FFC000"/>
              </a:buClr>
              <a:buSzPct val="80000"/>
              <a:buNone/>
              <a:defRPr/>
            </a:pPr>
            <a:r>
              <a:rPr lang="en-US" altLang="zh-CN" sz="2400" b="1" dirty="0">
                <a:latin typeface="微软雅黑" panose="020B0503020204020204" pitchFamily="34" charset="-122"/>
              </a:rPr>
              <a:t>5. </a:t>
            </a:r>
            <a:r>
              <a:rPr lang="zh-CN" altLang="en-US" sz="2400" b="1" dirty="0">
                <a:latin typeface="微软雅黑" panose="020B0503020204020204" pitchFamily="34" charset="-122"/>
              </a:rPr>
              <a:t>个人剂量监测系统 </a:t>
            </a:r>
            <a:endParaRPr lang="en-US" altLang="zh-CN" sz="2400" b="1" dirty="0">
              <a:latin typeface="微软雅黑" panose="020B0503020204020204" pitchFamily="34" charset="-122"/>
            </a:endParaRPr>
          </a:p>
          <a:p>
            <a:pPr marL="252095" lvl="1" indent="-252095" algn="just" fontAlgn="base">
              <a:lnSpc>
                <a:spcPts val="3000"/>
              </a:lnSpc>
              <a:spcBef>
                <a:spcPts val="0"/>
              </a:spcBef>
              <a:buClr>
                <a:schemeClr val="tx1"/>
              </a:buClr>
              <a:buSzPct val="100000"/>
              <a:buFont typeface="Wingdings" panose="05000000000000000000" pitchFamily="2" charset="2"/>
              <a:buChar char="n"/>
              <a:defRPr/>
            </a:pPr>
            <a:r>
              <a:rPr lang="zh-CN" altLang="en-US" kern="0" dirty="0">
                <a:solidFill>
                  <a:srgbClr val="1679BA"/>
                </a:solidFill>
                <a:latin typeface="微软雅黑" panose="020B0503020204020204" pitchFamily="34" charset="-122"/>
              </a:rPr>
              <a:t>其他工作人员个人剂量监测情况：</a:t>
            </a:r>
            <a:endParaRPr lang="en-US" altLang="zh-CN" kern="0" dirty="0">
              <a:solidFill>
                <a:srgbClr val="1679BA"/>
              </a:solidFill>
              <a:latin typeface="微软雅黑" panose="020B0503020204020204" pitchFamily="34" charset="-122"/>
            </a:endParaRPr>
          </a:p>
          <a:p>
            <a:pPr marL="257175" lvl="1" indent="-257175" algn="just" fontAlgn="base">
              <a:lnSpc>
                <a:spcPts val="3000"/>
              </a:lnSpc>
              <a:spcBef>
                <a:spcPts val="0"/>
              </a:spcBef>
              <a:buClr>
                <a:schemeClr val="tx1"/>
              </a:buClr>
              <a:buSzPct val="100000"/>
              <a:buFont typeface="Wingdings" panose="05000000000000000000" pitchFamily="2" charset="2"/>
              <a:buChar char="Ø"/>
              <a:defRPr/>
            </a:pPr>
            <a:r>
              <a:rPr lang="zh-CN" altLang="en-US" kern="0" dirty="0">
                <a:latin typeface="Times New Roman" panose="02020603050405020304" pitchFamily="18" charset="0"/>
                <a:ea typeface="宋体" panose="02010600030101010101" pitchFamily="2" charset="-122"/>
                <a:cs typeface="Times New Roman" panose="02020603050405020304" pitchFamily="18" charset="0"/>
              </a:rPr>
              <a:t>所有辐射工作人员均未超过单次有效剂量管理目标值</a:t>
            </a:r>
            <a:r>
              <a:rPr lang="en-US" altLang="zh-CN" kern="0" dirty="0">
                <a:latin typeface="Times New Roman" panose="02020603050405020304" pitchFamily="18" charset="0"/>
                <a:ea typeface="宋体" panose="02010600030101010101" pitchFamily="2" charset="-122"/>
                <a:cs typeface="Times New Roman" panose="02020603050405020304" pitchFamily="18" charset="0"/>
              </a:rPr>
              <a:t>1 </a:t>
            </a:r>
            <a:r>
              <a:rPr lang="en-US" altLang="zh-CN" kern="0" dirty="0" err="1">
                <a:latin typeface="Times New Roman" panose="02020603050405020304" pitchFamily="18" charset="0"/>
                <a:ea typeface="宋体" panose="02010600030101010101" pitchFamily="2" charset="-122"/>
                <a:cs typeface="Times New Roman" panose="02020603050405020304" pitchFamily="18" charset="0"/>
              </a:rPr>
              <a:t>mSv</a:t>
            </a:r>
            <a:endParaRPr lang="en-US" altLang="zh-CN" kern="0" dirty="0">
              <a:latin typeface="Times New Roman" panose="02020603050405020304" pitchFamily="18" charset="0"/>
              <a:ea typeface="宋体" panose="02010600030101010101" pitchFamily="2" charset="-122"/>
              <a:cs typeface="Times New Roman" panose="02020603050405020304" pitchFamily="18" charset="0"/>
            </a:endParaRPr>
          </a:p>
          <a:p>
            <a:pPr marL="257175" lvl="1" indent="-257175" algn="just" fontAlgn="base">
              <a:lnSpc>
                <a:spcPts val="3000"/>
              </a:lnSpc>
              <a:spcBef>
                <a:spcPts val="0"/>
              </a:spcBef>
              <a:buClr>
                <a:schemeClr val="tx1"/>
              </a:buClr>
              <a:buSzPct val="100000"/>
              <a:buFont typeface="Wingdings" panose="05000000000000000000" pitchFamily="2" charset="2"/>
              <a:buChar char="Ø"/>
              <a:defRPr/>
            </a:pPr>
            <a:r>
              <a:rPr lang="zh-CN" altLang="en-US" kern="0" dirty="0">
                <a:latin typeface="Times New Roman" panose="02020603050405020304" pitchFamily="18" charset="0"/>
                <a:ea typeface="宋体" panose="02010600030101010101" pitchFamily="2" charset="-122"/>
                <a:cs typeface="Times New Roman" panose="02020603050405020304" pitchFamily="18" charset="0"/>
              </a:rPr>
              <a:t>按登记借出个人剂量报警仪登记信息统计分析</a:t>
            </a:r>
          </a:p>
          <a:p>
            <a:pPr marL="288000" lvl="1" indent="-285750" algn="just" fontAlgn="base">
              <a:lnSpc>
                <a:spcPts val="3000"/>
              </a:lnSpc>
              <a:spcBef>
                <a:spcPts val="0"/>
              </a:spcBef>
              <a:buClr>
                <a:schemeClr val="tx1"/>
              </a:buClr>
              <a:buSzPct val="100000"/>
              <a:buFont typeface="Arial" panose="020B0604020202020204" pitchFamily="34" charset="0"/>
              <a:buChar char="•"/>
              <a:defRPr/>
            </a:pPr>
            <a:r>
              <a:rPr lang="zh-CN" altLang="en-US" kern="0" dirty="0">
                <a:latin typeface="Times New Roman" panose="02020603050405020304" pitchFamily="18" charset="0"/>
                <a:ea typeface="宋体" panose="02010600030101010101" pitchFamily="2" charset="-122"/>
                <a:cs typeface="Times New Roman" panose="02020603050405020304" pitchFamily="18" charset="0"/>
              </a:rPr>
              <a:t>主要是停机后佩戴个人剂量报警仪进入控制区工作，控制区以伽马感生放射性为主</a:t>
            </a:r>
          </a:p>
          <a:p>
            <a:pPr marL="288000" lvl="1" indent="-285750" algn="just" fontAlgn="base">
              <a:lnSpc>
                <a:spcPts val="3000"/>
              </a:lnSpc>
              <a:spcBef>
                <a:spcPts val="0"/>
              </a:spcBef>
              <a:buClr>
                <a:schemeClr val="tx1"/>
              </a:buClr>
              <a:buSzPct val="100000"/>
              <a:buFont typeface="Arial" panose="020B0604020202020204" pitchFamily="34" charset="0"/>
              <a:buChar char="•"/>
              <a:defRPr/>
            </a:pPr>
            <a:r>
              <a:rPr lang="zh-CN" altLang="en-US" dirty="0">
                <a:latin typeface="Times New Roman" panose="02020603050405020304" pitchFamily="18" charset="0"/>
                <a:ea typeface="宋体" panose="02010600030101010101" pitchFamily="2" charset="-122"/>
                <a:cs typeface="Times New Roman" panose="02020603050405020304" pitchFamily="18" charset="0"/>
              </a:rPr>
              <a:t>伽马剂量最大值为</a:t>
            </a:r>
            <a:r>
              <a:rPr lang="en-US" altLang="zh-CN" dirty="0">
                <a:latin typeface="Times New Roman" panose="02020603050405020304" pitchFamily="18" charset="0"/>
                <a:ea typeface="宋体" panose="02010600030101010101" pitchFamily="2" charset="-122"/>
                <a:cs typeface="Times New Roman" panose="02020603050405020304" pitchFamily="18" charset="0"/>
              </a:rPr>
              <a:t>0.188mSv</a:t>
            </a:r>
            <a:r>
              <a:rPr lang="zh-CN" altLang="en-US" dirty="0">
                <a:latin typeface="Times New Roman" panose="02020603050405020304" pitchFamily="18" charset="0"/>
                <a:ea typeface="宋体" panose="02010600030101010101" pitchFamily="2" charset="-122"/>
                <a:cs typeface="Times New Roman" panose="02020603050405020304" pitchFamily="18" charset="0"/>
              </a:rPr>
              <a:t>，伽马剂量平均值最大为</a:t>
            </a:r>
            <a:r>
              <a:rPr lang="en-US" altLang="zh-CN" dirty="0">
                <a:latin typeface="Times New Roman" panose="02020603050405020304" pitchFamily="18" charset="0"/>
                <a:ea typeface="宋体" panose="02010600030101010101" pitchFamily="2" charset="-122"/>
                <a:cs typeface="Times New Roman" panose="02020603050405020304" pitchFamily="18" charset="0"/>
              </a:rPr>
              <a:t>0.011mSv</a:t>
            </a:r>
            <a:endParaRPr lang="zh-CN" altLang="en-US" dirty="0">
              <a:latin typeface="Times New Roman" panose="02020603050405020304" pitchFamily="18" charset="0"/>
              <a:ea typeface="宋体" panose="02010600030101010101" pitchFamily="2" charset="-122"/>
              <a:cs typeface="Times New Roman" panose="02020603050405020304" pitchFamily="18" charset="0"/>
            </a:endParaRPr>
          </a:p>
          <a:p>
            <a:pPr marL="288000" lvl="1" indent="-285750" algn="just" fontAlgn="base">
              <a:lnSpc>
                <a:spcPts val="3000"/>
              </a:lnSpc>
              <a:spcBef>
                <a:spcPts val="0"/>
              </a:spcBef>
              <a:buClr>
                <a:schemeClr val="tx1"/>
              </a:buClr>
              <a:buSzPct val="100000"/>
              <a:buFont typeface="Arial" panose="020B0604020202020204" pitchFamily="34" charset="0"/>
              <a:buChar char="•"/>
              <a:defRPr/>
            </a:pPr>
            <a:r>
              <a:rPr lang="zh-CN" altLang="en-US" dirty="0">
                <a:latin typeface="Times New Roman" panose="02020603050405020304" pitchFamily="18" charset="0"/>
                <a:ea typeface="宋体" panose="02010600030101010101" pitchFamily="2" charset="-122"/>
                <a:cs typeface="Times New Roman" panose="02020603050405020304" pitchFamily="18" charset="0"/>
              </a:rPr>
              <a:t>与上一个监测年度相比个人剂量监测情况更加完善。登记人数更多，在平均作业时长增加和感生放射性更大的情况下，个人剂量得到有效管控</a:t>
            </a:r>
            <a:endParaRPr lang="en-US" altLang="zh-CN"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Rectangle 2"/>
          <p:cNvSpPr>
            <a:spLocks noGrp="1" noChangeArrowheads="1"/>
          </p:cNvSpPr>
          <p:nvPr>
            <p:ph type="title"/>
          </p:nvPr>
        </p:nvSpPr>
        <p:spPr>
          <a:xfrm>
            <a:off x="666750" y="142875"/>
            <a:ext cx="10763250" cy="7254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rmAutofit fontScale="90000"/>
          </a:bodyPr>
          <a:lstStyle/>
          <a:p>
            <a:pPr algn="ctr"/>
            <a:r>
              <a:rPr lang="zh-CN" altLang="en-US" sz="4400" kern="1200" dirty="0">
                <a:solidFill>
                  <a:schemeClr val="accent6">
                    <a:lumMod val="60000"/>
                    <a:lumOff val="40000"/>
                  </a:schemeClr>
                </a:solidFill>
                <a:latin typeface="华文楷体" panose="02010600040101010101" pitchFamily="2" charset="-122"/>
                <a:ea typeface="华文楷体" panose="02010600040101010101" pitchFamily="2" charset="-122"/>
              </a:rPr>
              <a:t>一</a:t>
            </a:r>
            <a:r>
              <a:rPr lang="en-US" altLang="zh-CN" sz="4400" kern="1200" dirty="0">
                <a:solidFill>
                  <a:schemeClr val="accent6">
                    <a:lumMod val="60000"/>
                    <a:lumOff val="40000"/>
                  </a:schemeClr>
                </a:solidFill>
                <a:latin typeface="华文楷体" panose="02010600040101010101" pitchFamily="2" charset="-122"/>
                <a:ea typeface="华文楷体" panose="02010600040101010101" pitchFamily="2" charset="-122"/>
              </a:rPr>
              <a:t>. </a:t>
            </a:r>
            <a:r>
              <a:rPr lang="zh-CN" altLang="en-US" sz="4400" dirty="0">
                <a:solidFill>
                  <a:schemeClr val="accent6">
                    <a:lumMod val="60000"/>
                    <a:lumOff val="40000"/>
                  </a:schemeClr>
                </a:solidFill>
                <a:latin typeface="华文楷体" panose="02010600040101010101" pitchFamily="2" charset="-122"/>
                <a:ea typeface="华文楷体" panose="02010600040101010101" pitchFamily="2" charset="-122"/>
              </a:rPr>
              <a:t>辐射防护各</a:t>
            </a:r>
            <a:r>
              <a:rPr lang="zh-CN" altLang="en-US" sz="4400" kern="1200" dirty="0">
                <a:solidFill>
                  <a:schemeClr val="accent6">
                    <a:lumMod val="60000"/>
                    <a:lumOff val="40000"/>
                  </a:schemeClr>
                </a:solidFill>
                <a:latin typeface="华文楷体" panose="02010600040101010101" pitchFamily="2" charset="-122"/>
                <a:ea typeface="华文楷体" panose="02010600040101010101" pitchFamily="2" charset="-122"/>
              </a:rPr>
              <a:t>系统运维情况</a:t>
            </a:r>
            <a:endParaRPr lang="en-US" altLang="zh-CN" sz="4400" kern="1200" dirty="0">
              <a:solidFill>
                <a:schemeClr val="accent6">
                  <a:lumMod val="60000"/>
                  <a:lumOff val="40000"/>
                </a:schemeClr>
              </a:solidFill>
              <a:latin typeface="华文楷体" panose="02010600040101010101" pitchFamily="2" charset="-122"/>
              <a:ea typeface="华文楷体" panose="02010600040101010101" pitchFamily="2" charset="-122"/>
              <a:cs typeface="+mn-cs"/>
            </a:endParaRPr>
          </a:p>
        </p:txBody>
      </p:sp>
      <p:graphicFrame>
        <p:nvGraphicFramePr>
          <p:cNvPr id="7" name="表格 6"/>
          <p:cNvGraphicFramePr>
            <a:graphicFrameLocks noGrp="1"/>
          </p:cNvGraphicFramePr>
          <p:nvPr>
            <p:extLst>
              <p:ext uri="{D42A27DB-BD31-4B8C-83A1-F6EECF244321}">
                <p14:modId xmlns:p14="http://schemas.microsoft.com/office/powerpoint/2010/main" val="2789502304"/>
              </p:ext>
            </p:extLst>
          </p:nvPr>
        </p:nvGraphicFramePr>
        <p:xfrm>
          <a:off x="1900642" y="4321178"/>
          <a:ext cx="8458200" cy="2400300"/>
        </p:xfrm>
        <a:graphic>
          <a:graphicData uri="http://schemas.openxmlformats.org/drawingml/2006/table">
            <a:tbl>
              <a:tblPr/>
              <a:tblGrid>
                <a:gridCol w="781931">
                  <a:extLst>
                    <a:ext uri="{9D8B030D-6E8A-4147-A177-3AD203B41FA5}">
                      <a16:colId xmlns:a16="http://schemas.microsoft.com/office/drawing/2014/main" val="1592244015"/>
                    </a:ext>
                  </a:extLst>
                </a:gridCol>
                <a:gridCol w="1335003">
                  <a:extLst>
                    <a:ext uri="{9D8B030D-6E8A-4147-A177-3AD203B41FA5}">
                      <a16:colId xmlns:a16="http://schemas.microsoft.com/office/drawing/2014/main" val="3887451274"/>
                    </a:ext>
                  </a:extLst>
                </a:gridCol>
                <a:gridCol w="1335003">
                  <a:extLst>
                    <a:ext uri="{9D8B030D-6E8A-4147-A177-3AD203B41FA5}">
                      <a16:colId xmlns:a16="http://schemas.microsoft.com/office/drawing/2014/main" val="3744498013"/>
                    </a:ext>
                  </a:extLst>
                </a:gridCol>
                <a:gridCol w="1535254">
                  <a:extLst>
                    <a:ext uri="{9D8B030D-6E8A-4147-A177-3AD203B41FA5}">
                      <a16:colId xmlns:a16="http://schemas.microsoft.com/office/drawing/2014/main" val="2604606087"/>
                    </a:ext>
                  </a:extLst>
                </a:gridCol>
                <a:gridCol w="1725969">
                  <a:extLst>
                    <a:ext uri="{9D8B030D-6E8A-4147-A177-3AD203B41FA5}">
                      <a16:colId xmlns:a16="http://schemas.microsoft.com/office/drawing/2014/main" val="2675918436"/>
                    </a:ext>
                  </a:extLst>
                </a:gridCol>
                <a:gridCol w="1745040">
                  <a:extLst>
                    <a:ext uri="{9D8B030D-6E8A-4147-A177-3AD203B41FA5}">
                      <a16:colId xmlns:a16="http://schemas.microsoft.com/office/drawing/2014/main" val="2762214656"/>
                    </a:ext>
                  </a:extLst>
                </a:gridCol>
              </a:tblGrid>
              <a:tr h="342900">
                <a:tc gridSpan="6">
                  <a:txBody>
                    <a:bodyPr/>
                    <a:lstStyle/>
                    <a:p>
                      <a:pPr algn="ctr" fontAlgn="ctr"/>
                      <a:r>
                        <a:rPr lang="en-US" altLang="zh-CN" sz="1200" b="0" i="0" u="none" strike="noStrike">
                          <a:effectLst/>
                          <a:latin typeface="宋体" panose="02010600030101010101" pitchFamily="2" charset="-122"/>
                          <a:ea typeface="宋体" panose="02010600030101010101" pitchFamily="2" charset="-122"/>
                        </a:rPr>
                        <a:t>CSNS</a:t>
                      </a:r>
                      <a:r>
                        <a:rPr lang="zh-CN" altLang="en-US" sz="1200" b="0" i="0" u="none" strike="noStrike">
                          <a:effectLst/>
                          <a:latin typeface="宋体" panose="02010600030101010101" pitchFamily="2" charset="-122"/>
                          <a:ea typeface="宋体" panose="02010600030101010101" pitchFamily="2" charset="-122"/>
                        </a:rPr>
                        <a:t>其他工作人员个人剂量监测情况</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3229007874"/>
                  </a:ext>
                </a:extLst>
              </a:tr>
              <a:tr h="342900">
                <a:tc>
                  <a:txBody>
                    <a:bodyPr/>
                    <a:lstStyle/>
                    <a:p>
                      <a:pPr algn="ctr" fontAlgn="ctr"/>
                      <a:r>
                        <a:rPr lang="zh-CN" altLang="en-US" sz="1200" b="0" i="0" u="none" strike="noStrike">
                          <a:effectLst/>
                          <a:latin typeface="宋体" panose="02010600030101010101" pitchFamily="2" charset="-122"/>
                          <a:ea typeface="宋体" panose="02010600030101010101" pitchFamily="2" charset="-122"/>
                        </a:rPr>
                        <a:t>序号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200" b="0" i="0" u="none" strike="noStrike">
                          <a:effectLst/>
                          <a:latin typeface="宋体" panose="02010600030101010101" pitchFamily="2" charset="-122"/>
                          <a:ea typeface="宋体" panose="02010600030101010101" pitchFamily="2" charset="-122"/>
                        </a:rPr>
                        <a:t>季度</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200" b="0" i="0" u="none" strike="noStrike">
                          <a:effectLst/>
                          <a:latin typeface="宋体" panose="02010600030101010101" pitchFamily="2" charset="-122"/>
                          <a:ea typeface="宋体" panose="02010600030101010101" pitchFamily="2" charset="-122"/>
                        </a:rPr>
                        <a:t>人数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200" b="0" i="0" u="none" strike="noStrike">
                          <a:effectLst/>
                          <a:latin typeface="宋体" panose="02010600030101010101" pitchFamily="2" charset="-122"/>
                          <a:ea typeface="宋体" panose="02010600030101010101" pitchFamily="2" charset="-122"/>
                        </a:rPr>
                        <a:t>平均作业时间（</a:t>
                      </a:r>
                      <a:r>
                        <a:rPr lang="en-US" altLang="zh-CN" sz="1200" b="0" i="0" u="none" strike="noStrike">
                          <a:effectLst/>
                          <a:latin typeface="宋体" panose="02010600030101010101" pitchFamily="2" charset="-122"/>
                          <a:ea typeface="宋体" panose="02010600030101010101" pitchFamily="2" charset="-122"/>
                        </a:rPr>
                        <a:t>h</a:t>
                      </a:r>
                      <a:r>
                        <a:rPr lang="zh-CN" altLang="en-US" sz="1200" b="0" i="0" u="none" strike="noStrike">
                          <a:effectLst/>
                          <a:latin typeface="宋体" panose="02010600030101010101" pitchFamily="2" charset="-122"/>
                          <a:ea typeface="宋体" panose="02010600030101010101" pitchFamily="2" charset="-122"/>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200" b="0" i="0" u="none" strike="noStrike">
                          <a:effectLst/>
                          <a:latin typeface="宋体" panose="02010600030101010101" pitchFamily="2" charset="-122"/>
                          <a:ea typeface="宋体" panose="02010600030101010101" pitchFamily="2" charset="-122"/>
                        </a:rPr>
                        <a:t>伽马剂量最大值（</a:t>
                      </a:r>
                      <a:r>
                        <a:rPr lang="en-US" altLang="zh-CN" sz="1200" b="0" i="0" u="none" strike="noStrike">
                          <a:effectLst/>
                          <a:latin typeface="宋体" panose="02010600030101010101" pitchFamily="2" charset="-122"/>
                          <a:ea typeface="宋体" panose="02010600030101010101" pitchFamily="2" charset="-122"/>
                        </a:rPr>
                        <a:t>mSv</a:t>
                      </a:r>
                      <a:r>
                        <a:rPr lang="zh-CN" altLang="en-US" sz="1200" b="0" i="0" u="none" strike="noStrike">
                          <a:effectLst/>
                          <a:latin typeface="宋体" panose="02010600030101010101" pitchFamily="2" charset="-122"/>
                          <a:ea typeface="宋体" panose="02010600030101010101" pitchFamily="2" charset="-122"/>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200" b="0" i="0" u="none" strike="noStrike">
                          <a:effectLst/>
                          <a:latin typeface="宋体" panose="02010600030101010101" pitchFamily="2" charset="-122"/>
                          <a:ea typeface="宋体" panose="02010600030101010101" pitchFamily="2" charset="-122"/>
                        </a:rPr>
                        <a:t>伽马剂量平均值（</a:t>
                      </a:r>
                      <a:r>
                        <a:rPr lang="en-US" altLang="zh-CN" sz="1200" b="0" i="0" u="none" strike="noStrike">
                          <a:effectLst/>
                          <a:latin typeface="宋体" panose="02010600030101010101" pitchFamily="2" charset="-122"/>
                          <a:ea typeface="宋体" panose="02010600030101010101" pitchFamily="2" charset="-122"/>
                        </a:rPr>
                        <a:t>mSv</a:t>
                      </a:r>
                      <a:r>
                        <a:rPr lang="zh-CN" altLang="en-US" sz="1200" b="0" i="0" u="none" strike="noStrike">
                          <a:effectLst/>
                          <a:latin typeface="宋体" panose="02010600030101010101" pitchFamily="2" charset="-122"/>
                          <a:ea typeface="宋体" panose="02010600030101010101" pitchFamily="2" charset="-122"/>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6304956"/>
                  </a:ext>
                </a:extLst>
              </a:tr>
              <a:tr h="342900">
                <a:tc>
                  <a:txBody>
                    <a:bodyPr/>
                    <a:lstStyle/>
                    <a:p>
                      <a:pPr algn="ctr" fontAlgn="ctr"/>
                      <a:r>
                        <a:rPr lang="en-US" altLang="zh-CN" sz="1200" b="0" i="0" u="none" strike="noStrike">
                          <a:effectLst/>
                          <a:latin typeface="宋体" panose="02010600030101010101" pitchFamily="2" charset="-122"/>
                          <a:ea typeface="宋体" panose="02010600030101010101" pitchFamily="2" charset="-122"/>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effectLst/>
                          <a:latin typeface="宋体" panose="02010600030101010101" pitchFamily="2" charset="-122"/>
                          <a:ea typeface="宋体" panose="02010600030101010101" pitchFamily="2" charset="-122"/>
                        </a:rPr>
                        <a:t>24</a:t>
                      </a:r>
                      <a:r>
                        <a:rPr lang="zh-CN" altLang="en-US" sz="1200" b="0" i="0" u="none" strike="noStrike">
                          <a:effectLst/>
                          <a:latin typeface="宋体" panose="02010600030101010101" pitchFamily="2" charset="-122"/>
                          <a:ea typeface="宋体" panose="02010600030101010101" pitchFamily="2" charset="-122"/>
                        </a:rPr>
                        <a:t>年第三季度</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effectLst/>
                          <a:latin typeface="宋体" panose="02010600030101010101" pitchFamily="2" charset="-122"/>
                          <a:ea typeface="宋体" panose="02010600030101010101" pitchFamily="2" charset="-122"/>
                        </a:rPr>
                        <a:t>411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effectLst/>
                          <a:latin typeface="宋体" panose="02010600030101010101" pitchFamily="2" charset="-122"/>
                          <a:ea typeface="宋体" panose="02010600030101010101" pitchFamily="2" charset="-122"/>
                        </a:rPr>
                        <a:t>7.300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effectLst/>
                          <a:latin typeface="宋体" panose="02010600030101010101" pitchFamily="2" charset="-122"/>
                          <a:ea typeface="宋体" panose="02010600030101010101" pitchFamily="2" charset="-122"/>
                        </a:rPr>
                        <a:t>0.128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effectLst/>
                          <a:latin typeface="宋体" panose="02010600030101010101" pitchFamily="2" charset="-122"/>
                          <a:ea typeface="宋体" panose="02010600030101010101" pitchFamily="2" charset="-122"/>
                        </a:rPr>
                        <a:t>0.007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1863166"/>
                  </a:ext>
                </a:extLst>
              </a:tr>
              <a:tr h="342900">
                <a:tc>
                  <a:txBody>
                    <a:bodyPr/>
                    <a:lstStyle/>
                    <a:p>
                      <a:pPr algn="ctr" fontAlgn="ctr"/>
                      <a:r>
                        <a:rPr lang="en-US" altLang="zh-CN" sz="1200" b="0" i="0" u="none" strike="noStrike">
                          <a:effectLst/>
                          <a:latin typeface="宋体" panose="02010600030101010101" pitchFamily="2" charset="-122"/>
                          <a:ea typeface="宋体" panose="02010600030101010101" pitchFamily="2" charset="-122"/>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effectLst/>
                          <a:latin typeface="宋体" panose="02010600030101010101" pitchFamily="2" charset="-122"/>
                          <a:ea typeface="宋体" panose="02010600030101010101" pitchFamily="2" charset="-122"/>
                        </a:rPr>
                        <a:t>24</a:t>
                      </a:r>
                      <a:r>
                        <a:rPr lang="zh-CN" altLang="en-US" sz="1200" b="0" i="0" u="none" strike="noStrike">
                          <a:effectLst/>
                          <a:latin typeface="宋体" panose="02010600030101010101" pitchFamily="2" charset="-122"/>
                          <a:ea typeface="宋体" panose="02010600030101010101" pitchFamily="2" charset="-122"/>
                        </a:rPr>
                        <a:t>年第四季度</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effectLst/>
                          <a:latin typeface="宋体" panose="02010600030101010101" pitchFamily="2" charset="-122"/>
                          <a:ea typeface="宋体" panose="02010600030101010101" pitchFamily="2" charset="-122"/>
                        </a:rPr>
                        <a:t>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effectLst/>
                          <a:latin typeface="宋体" panose="02010600030101010101" pitchFamily="2" charset="-122"/>
                          <a:ea typeface="宋体" panose="02010600030101010101" pitchFamily="2" charset="-122"/>
                        </a:rPr>
                        <a:t>4.470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effectLst/>
                          <a:latin typeface="宋体" panose="02010600030101010101" pitchFamily="2" charset="-122"/>
                          <a:ea typeface="宋体" panose="02010600030101010101" pitchFamily="2" charset="-122"/>
                        </a:rPr>
                        <a:t>0.057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effectLst/>
                          <a:latin typeface="宋体" panose="02010600030101010101" pitchFamily="2" charset="-122"/>
                          <a:ea typeface="宋体" panose="02010600030101010101" pitchFamily="2" charset="-122"/>
                        </a:rPr>
                        <a:t>0.009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0417390"/>
                  </a:ext>
                </a:extLst>
              </a:tr>
              <a:tr h="342900">
                <a:tc>
                  <a:txBody>
                    <a:bodyPr/>
                    <a:lstStyle/>
                    <a:p>
                      <a:pPr algn="ctr" fontAlgn="ctr"/>
                      <a:r>
                        <a:rPr lang="en-US" altLang="zh-CN" sz="1200" b="0" i="0" u="none" strike="noStrike">
                          <a:effectLst/>
                          <a:latin typeface="宋体" panose="02010600030101010101" pitchFamily="2" charset="-122"/>
                          <a:ea typeface="宋体" panose="02010600030101010101" pitchFamily="2" charset="-122"/>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effectLst/>
                          <a:latin typeface="宋体" panose="02010600030101010101" pitchFamily="2" charset="-122"/>
                          <a:ea typeface="宋体" panose="02010600030101010101" pitchFamily="2" charset="-122"/>
                        </a:rPr>
                        <a:t>25</a:t>
                      </a:r>
                      <a:r>
                        <a:rPr lang="zh-CN" altLang="en-US" sz="1200" b="0" i="0" u="none" strike="noStrike">
                          <a:effectLst/>
                          <a:latin typeface="宋体" panose="02010600030101010101" pitchFamily="2" charset="-122"/>
                          <a:ea typeface="宋体" panose="02010600030101010101" pitchFamily="2" charset="-122"/>
                        </a:rPr>
                        <a:t>年第一季度</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effectLst/>
                          <a:latin typeface="宋体" panose="02010600030101010101" pitchFamily="2" charset="-122"/>
                          <a:ea typeface="宋体" panose="02010600030101010101" pitchFamily="2" charset="-122"/>
                        </a:rPr>
                        <a:t>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effectLst/>
                          <a:latin typeface="宋体" panose="02010600030101010101" pitchFamily="2" charset="-122"/>
                          <a:ea typeface="宋体" panose="02010600030101010101" pitchFamily="2" charset="-122"/>
                        </a:rPr>
                        <a:t>6.090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effectLst/>
                          <a:latin typeface="宋体" panose="02010600030101010101" pitchFamily="2" charset="-122"/>
                          <a:ea typeface="宋体" panose="02010600030101010101" pitchFamily="2" charset="-122"/>
                        </a:rPr>
                        <a:t>0.188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effectLst/>
                          <a:latin typeface="宋体" panose="02010600030101010101" pitchFamily="2" charset="-122"/>
                          <a:ea typeface="宋体" panose="02010600030101010101" pitchFamily="2" charset="-122"/>
                        </a:rPr>
                        <a:t>0.011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0184417"/>
                  </a:ext>
                </a:extLst>
              </a:tr>
              <a:tr h="342900">
                <a:tc>
                  <a:txBody>
                    <a:bodyPr/>
                    <a:lstStyle/>
                    <a:p>
                      <a:pPr algn="ctr" fontAlgn="ctr"/>
                      <a:r>
                        <a:rPr lang="en-US" altLang="zh-CN" sz="1200" b="0" i="0" u="none" strike="noStrike">
                          <a:effectLst/>
                          <a:latin typeface="宋体" panose="02010600030101010101" pitchFamily="2" charset="-122"/>
                          <a:ea typeface="宋体" panose="02010600030101010101" pitchFamily="2" charset="-122"/>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effectLst/>
                          <a:latin typeface="宋体" panose="02010600030101010101" pitchFamily="2" charset="-122"/>
                          <a:ea typeface="宋体" panose="02010600030101010101" pitchFamily="2" charset="-122"/>
                        </a:rPr>
                        <a:t>25</a:t>
                      </a:r>
                      <a:r>
                        <a:rPr lang="zh-CN" altLang="en-US" sz="1200" b="0" i="0" u="none" strike="noStrike">
                          <a:effectLst/>
                          <a:latin typeface="宋体" panose="02010600030101010101" pitchFamily="2" charset="-122"/>
                          <a:ea typeface="宋体" panose="02010600030101010101" pitchFamily="2" charset="-122"/>
                        </a:rPr>
                        <a:t>年第二季度</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effectLst/>
                          <a:latin typeface="宋体" panose="02010600030101010101" pitchFamily="2" charset="-122"/>
                          <a:ea typeface="宋体" panose="02010600030101010101" pitchFamily="2" charset="-122"/>
                        </a:rPr>
                        <a:t>121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effectLst/>
                          <a:latin typeface="宋体" panose="02010600030101010101" pitchFamily="2" charset="-122"/>
                          <a:ea typeface="宋体" panose="02010600030101010101" pitchFamily="2" charset="-122"/>
                        </a:rPr>
                        <a:t>7.540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effectLst/>
                          <a:latin typeface="宋体" panose="02010600030101010101" pitchFamily="2" charset="-122"/>
                          <a:ea typeface="宋体" panose="02010600030101010101" pitchFamily="2" charset="-122"/>
                        </a:rPr>
                        <a:t>0.052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effectLst/>
                          <a:latin typeface="宋体" panose="02010600030101010101" pitchFamily="2" charset="-122"/>
                          <a:ea typeface="宋体" panose="02010600030101010101" pitchFamily="2" charset="-122"/>
                        </a:rPr>
                        <a:t>0.007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3484335"/>
                  </a:ext>
                </a:extLst>
              </a:tr>
              <a:tr h="342900">
                <a:tc>
                  <a:txBody>
                    <a:bodyPr/>
                    <a:lstStyle/>
                    <a:p>
                      <a:pPr algn="ctr" fontAlgn="ctr"/>
                      <a:r>
                        <a:rPr lang="en-US" altLang="zh-CN" sz="1200" b="0" i="0" u="none" strike="noStrike">
                          <a:effectLst/>
                          <a:latin typeface="宋体" panose="02010600030101010101" pitchFamily="2" charset="-122"/>
                          <a:ea typeface="宋体" panose="02010600030101010101" pitchFamily="2" charset="-122"/>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effectLst/>
                          <a:latin typeface="宋体" panose="02010600030101010101" pitchFamily="2" charset="-122"/>
                          <a:ea typeface="宋体" panose="02010600030101010101" pitchFamily="2" charset="-122"/>
                        </a:rPr>
                        <a:t>25</a:t>
                      </a:r>
                      <a:r>
                        <a:rPr lang="zh-CN" altLang="en-US" sz="1200" b="0" i="0" u="none" strike="noStrike">
                          <a:effectLst/>
                          <a:latin typeface="宋体" panose="02010600030101010101" pitchFamily="2" charset="-122"/>
                          <a:ea typeface="宋体" panose="02010600030101010101" pitchFamily="2" charset="-122"/>
                        </a:rPr>
                        <a:t>年第三季度</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dirty="0">
                          <a:effectLst/>
                          <a:latin typeface="宋体" panose="02010600030101010101" pitchFamily="2" charset="-122"/>
                          <a:ea typeface="宋体" panose="02010600030101010101" pitchFamily="2" charset="-122"/>
                        </a:rPr>
                        <a:t>388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effectLst/>
                          <a:latin typeface="宋体" panose="02010600030101010101" pitchFamily="2" charset="-122"/>
                          <a:ea typeface="宋体" panose="02010600030101010101" pitchFamily="2" charset="-122"/>
                        </a:rPr>
                        <a:t>13.310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effectLst/>
                          <a:latin typeface="宋体" panose="02010600030101010101" pitchFamily="2" charset="-122"/>
                          <a:ea typeface="宋体" panose="02010600030101010101" pitchFamily="2" charset="-122"/>
                        </a:rPr>
                        <a:t>0.091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dirty="0">
                          <a:effectLst/>
                          <a:latin typeface="宋体" panose="02010600030101010101" pitchFamily="2" charset="-122"/>
                          <a:ea typeface="宋体" panose="02010600030101010101" pitchFamily="2" charset="-122"/>
                        </a:rPr>
                        <a:t>0.006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4987610"/>
                  </a:ext>
                </a:extLst>
              </a:tr>
            </a:tbl>
          </a:graphicData>
        </a:graphic>
      </p:graphicFrame>
      <p:sp>
        <p:nvSpPr>
          <p:cNvPr id="8" name="矩形 7"/>
          <p:cNvSpPr/>
          <p:nvPr/>
        </p:nvSpPr>
        <p:spPr>
          <a:xfrm>
            <a:off x="6892684" y="5694505"/>
            <a:ext cx="3466158" cy="3405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226572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132144F8-3D16-45AB-BE48-A1449B11D708}" type="slidenum">
              <a:rPr lang="zh-CN" altLang="en-US" smtClean="0"/>
              <a:t>13</a:t>
            </a:fld>
            <a:endParaRPr lang="zh-CN" altLang="en-US"/>
          </a:p>
        </p:txBody>
      </p:sp>
      <p:sp>
        <p:nvSpPr>
          <p:cNvPr id="5" name="内容占位符 4">
            <a:extLst>
              <a:ext uri="{FF2B5EF4-FFF2-40B4-BE49-F238E27FC236}">
                <a16:creationId xmlns:a16="http://schemas.microsoft.com/office/drawing/2014/main" id="{4D268C91-C254-982C-6B92-3298D21ECD97}"/>
              </a:ext>
            </a:extLst>
          </p:cNvPr>
          <p:cNvSpPr>
            <a:spLocks noGrp="1"/>
          </p:cNvSpPr>
          <p:nvPr>
            <p:ph idx="1"/>
          </p:nvPr>
        </p:nvSpPr>
        <p:spPr>
          <a:xfrm>
            <a:off x="214685" y="1073427"/>
            <a:ext cx="11874314" cy="5100950"/>
          </a:xfrm>
        </p:spPr>
        <p:txBody>
          <a:bodyPr>
            <a:normAutofit fontScale="92500" lnSpcReduction="10000"/>
          </a:bodyPr>
          <a:lstStyle/>
          <a:p>
            <a:pPr marL="0" indent="0">
              <a:buNone/>
            </a:pPr>
            <a:r>
              <a:rPr lang="en-US" altLang="zh-CN" sz="2400" b="1" dirty="0">
                <a:latin typeface="微软雅黑" panose="020B0503020204020204" pitchFamily="34" charset="-122"/>
              </a:rPr>
              <a:t>6. </a:t>
            </a:r>
            <a:r>
              <a:rPr lang="zh-CN" altLang="en-US" sz="2400" b="1" dirty="0">
                <a:latin typeface="微软雅黑" panose="020B0503020204020204" pitchFamily="34" charset="-122"/>
              </a:rPr>
              <a:t>极早期火灾报警系统</a:t>
            </a:r>
            <a:endParaRPr lang="en-US" altLang="zh-CN" sz="2400" b="1" dirty="0">
              <a:latin typeface="微软雅黑" panose="020B0503020204020204" pitchFamily="34" charset="-122"/>
            </a:endParaRPr>
          </a:p>
          <a:p>
            <a:pPr marL="342900" lvl="1" indent="-342900" eaLnBrk="0" hangingPunct="0">
              <a:lnSpc>
                <a:spcPct val="110000"/>
              </a:lnSpc>
              <a:spcBef>
                <a:spcPct val="30000"/>
              </a:spcBef>
              <a:spcAft>
                <a:spcPct val="20000"/>
              </a:spcAft>
              <a:buClr>
                <a:schemeClr val="tx1"/>
              </a:buClr>
              <a:buFont typeface="Wingdings" panose="05000000000000000000" pitchFamily="2" charset="2"/>
              <a:buChar char="n"/>
            </a:pPr>
            <a:r>
              <a:rPr lang="zh-CN" altLang="en-US" kern="0" dirty="0">
                <a:solidFill>
                  <a:srgbClr val="1679BA"/>
                </a:solidFill>
                <a:latin typeface="微软雅黑" panose="020B0503020204020204" pitchFamily="34" charset="-122"/>
              </a:rPr>
              <a:t>日常维护：</a:t>
            </a:r>
            <a:endParaRPr lang="en-US" altLang="zh-CN" kern="0" dirty="0">
              <a:solidFill>
                <a:srgbClr val="1679BA"/>
              </a:solidFill>
              <a:latin typeface="微软雅黑" panose="020B0503020204020204" pitchFamily="34" charset="-122"/>
            </a:endParaRPr>
          </a:p>
          <a:p>
            <a:pPr marL="642620" lvl="2" indent="-342900" eaLnBrk="0" hangingPunct="0">
              <a:lnSpc>
                <a:spcPct val="110000"/>
              </a:lnSpc>
              <a:spcBef>
                <a:spcPts val="0"/>
              </a:spcBef>
              <a:spcAft>
                <a:spcPct val="20000"/>
              </a:spcAft>
              <a:buClr>
                <a:schemeClr val="tx1"/>
              </a:buClr>
              <a:buFont typeface="Wingdings" panose="05000000000000000000" pitchFamily="2" charset="2"/>
              <a:buChar char="Ø"/>
            </a:pPr>
            <a:r>
              <a:rPr lang="zh-CN" altLang="en-US" kern="0" dirty="0">
                <a:latin typeface="Times New Roman" panose="02020603050405020304" pitchFamily="18" charset="0"/>
                <a:cs typeface="Times New Roman" panose="02020603050405020304" pitchFamily="18" charset="0"/>
              </a:rPr>
              <a:t>上一年度，系统共报警</a:t>
            </a:r>
            <a:r>
              <a:rPr lang="en-US" altLang="zh-CN" kern="0" dirty="0">
                <a:latin typeface="Times New Roman" panose="02020603050405020304" pitchFamily="18" charset="0"/>
                <a:cs typeface="Times New Roman" panose="02020603050405020304" pitchFamily="18" charset="0"/>
              </a:rPr>
              <a:t>20</a:t>
            </a:r>
            <a:r>
              <a:rPr lang="zh-CN" altLang="en-US" kern="0" dirty="0">
                <a:latin typeface="Times New Roman" panose="02020603050405020304" pitchFamily="18" charset="0"/>
                <a:cs typeface="Times New Roman" panose="02020603050405020304" pitchFamily="18" charset="0"/>
              </a:rPr>
              <a:t>余次，大多数为白光中子真空泵正常运行时产生的烟雾报警</a:t>
            </a:r>
          </a:p>
          <a:p>
            <a:pPr marL="642620" lvl="2" indent="-342900" eaLnBrk="0" hangingPunct="0">
              <a:lnSpc>
                <a:spcPct val="110000"/>
              </a:lnSpc>
              <a:spcBef>
                <a:spcPts val="0"/>
              </a:spcBef>
              <a:spcAft>
                <a:spcPct val="20000"/>
              </a:spcAft>
              <a:buClr>
                <a:schemeClr val="tx1"/>
              </a:buClr>
              <a:buFont typeface="Wingdings" panose="05000000000000000000" pitchFamily="2" charset="2"/>
              <a:buChar char="Ø"/>
            </a:pPr>
            <a:r>
              <a:rPr lang="zh-CN" altLang="en-US" kern="0" dirty="0">
                <a:latin typeface="Times New Roman" panose="02020603050405020304" pitchFamily="18" charset="0"/>
                <a:cs typeface="Times New Roman" panose="02020603050405020304" pitchFamily="18" charset="0"/>
              </a:rPr>
              <a:t>上一年度，系统出现</a:t>
            </a:r>
            <a:r>
              <a:rPr lang="en-US" altLang="zh-CN" kern="0" dirty="0">
                <a:latin typeface="Times New Roman" panose="02020603050405020304" pitchFamily="18" charset="0"/>
                <a:cs typeface="Times New Roman" panose="02020603050405020304" pitchFamily="18" charset="0"/>
              </a:rPr>
              <a:t>6</a:t>
            </a:r>
            <a:r>
              <a:rPr lang="zh-CN" altLang="en-US" kern="0" dirty="0">
                <a:latin typeface="Times New Roman" panose="02020603050405020304" pitchFamily="18" charset="0"/>
                <a:cs typeface="Times New Roman" panose="02020603050405020304" pitchFamily="18" charset="0"/>
              </a:rPr>
              <a:t>次故障</a:t>
            </a:r>
          </a:p>
          <a:p>
            <a:pPr marL="612000" lvl="2" indent="-285750" eaLnBrk="0" hangingPunct="0">
              <a:lnSpc>
                <a:spcPct val="110000"/>
              </a:lnSpc>
              <a:spcBef>
                <a:spcPts val="0"/>
              </a:spcBef>
              <a:spcAft>
                <a:spcPct val="20000"/>
              </a:spcAft>
              <a:buClr>
                <a:schemeClr val="tx1"/>
              </a:buClr>
            </a:pPr>
            <a:r>
              <a:rPr lang="en-US" altLang="zh-CN" sz="1600" dirty="0">
                <a:solidFill>
                  <a:srgbClr val="000000"/>
                </a:solidFill>
                <a:latin typeface="Times New Roman" panose="02020603050405020304" pitchFamily="18" charset="0"/>
                <a:cs typeface="Times New Roman" panose="02020603050405020304" pitchFamily="18" charset="0"/>
              </a:rPr>
              <a:t>7</a:t>
            </a:r>
            <a:r>
              <a:rPr lang="zh-CN" altLang="en-US" sz="1600" dirty="0">
                <a:solidFill>
                  <a:srgbClr val="000000"/>
                </a:solidFill>
                <a:latin typeface="Times New Roman" panose="02020603050405020304" pitchFamily="18" charset="0"/>
                <a:cs typeface="Times New Roman" panose="02020603050405020304" pitchFamily="18" charset="0"/>
              </a:rPr>
              <a:t>月</a:t>
            </a:r>
            <a:r>
              <a:rPr lang="en-US" altLang="zh-CN" sz="1600" dirty="0">
                <a:solidFill>
                  <a:srgbClr val="000000"/>
                </a:solidFill>
                <a:latin typeface="Times New Roman" panose="02020603050405020304" pitchFamily="18" charset="0"/>
                <a:cs typeface="Times New Roman" panose="02020603050405020304" pitchFamily="18" charset="0"/>
              </a:rPr>
              <a:t>30</a:t>
            </a:r>
            <a:r>
              <a:rPr lang="zh-CN" altLang="en-US" sz="1600" dirty="0">
                <a:solidFill>
                  <a:srgbClr val="000000"/>
                </a:solidFill>
                <a:latin typeface="Times New Roman" panose="02020603050405020304" pitchFamily="18" charset="0"/>
                <a:cs typeface="Times New Roman" panose="02020603050405020304" pitchFamily="18" charset="0"/>
              </a:rPr>
              <a:t>日，显示器损坏，更换新显示器后，恢复正常；靶站</a:t>
            </a:r>
            <a:r>
              <a:rPr lang="en-US" altLang="zh-CN" sz="1600" dirty="0">
                <a:solidFill>
                  <a:srgbClr val="000000"/>
                </a:solidFill>
                <a:latin typeface="Times New Roman" panose="02020603050405020304" pitchFamily="18" charset="0"/>
                <a:cs typeface="Times New Roman" panose="02020603050405020304" pitchFamily="18" charset="0"/>
              </a:rPr>
              <a:t>B9</a:t>
            </a:r>
            <a:r>
              <a:rPr lang="zh-CN" altLang="en-US" sz="1600" dirty="0">
                <a:solidFill>
                  <a:srgbClr val="000000"/>
                </a:solidFill>
                <a:latin typeface="Times New Roman" panose="02020603050405020304" pitchFamily="18" charset="0"/>
                <a:cs typeface="Times New Roman" panose="02020603050405020304" pitchFamily="18" charset="0"/>
              </a:rPr>
              <a:t>设备故障，系统重启后，恢复正常；</a:t>
            </a:r>
          </a:p>
          <a:p>
            <a:pPr marL="612000" lvl="2" indent="-285750" eaLnBrk="0" hangingPunct="0">
              <a:lnSpc>
                <a:spcPct val="110000"/>
              </a:lnSpc>
              <a:spcBef>
                <a:spcPts val="0"/>
              </a:spcBef>
              <a:spcAft>
                <a:spcPct val="20000"/>
              </a:spcAft>
              <a:buClr>
                <a:schemeClr val="tx1"/>
              </a:buClr>
            </a:pPr>
            <a:r>
              <a:rPr lang="en-US" altLang="zh-CN" sz="1600" dirty="0">
                <a:solidFill>
                  <a:srgbClr val="000000"/>
                </a:solidFill>
                <a:latin typeface="Times New Roman" panose="02020603050405020304" pitchFamily="18" charset="0"/>
                <a:cs typeface="Times New Roman" panose="02020603050405020304" pitchFamily="18" charset="0"/>
              </a:rPr>
              <a:t>8</a:t>
            </a:r>
            <a:r>
              <a:rPr lang="zh-CN" altLang="en-US" sz="1600" dirty="0">
                <a:solidFill>
                  <a:srgbClr val="000000"/>
                </a:solidFill>
                <a:latin typeface="Times New Roman" panose="02020603050405020304" pitchFamily="18" charset="0"/>
                <a:cs typeface="Times New Roman" panose="02020603050405020304" pitchFamily="18" charset="0"/>
              </a:rPr>
              <a:t>月</a:t>
            </a:r>
            <a:r>
              <a:rPr lang="en-US" altLang="zh-CN" sz="1600" dirty="0">
                <a:solidFill>
                  <a:srgbClr val="000000"/>
                </a:solidFill>
                <a:latin typeface="Times New Roman" panose="02020603050405020304" pitchFamily="18" charset="0"/>
                <a:cs typeface="Times New Roman" panose="02020603050405020304" pitchFamily="18" charset="0"/>
              </a:rPr>
              <a:t>2</a:t>
            </a:r>
            <a:r>
              <a:rPr lang="zh-CN" altLang="en-US" sz="1600" dirty="0">
                <a:solidFill>
                  <a:srgbClr val="000000"/>
                </a:solidFill>
                <a:latin typeface="Times New Roman" panose="02020603050405020304" pitchFamily="18" charset="0"/>
                <a:cs typeface="Times New Roman" panose="02020603050405020304" pitchFamily="18" charset="0"/>
              </a:rPr>
              <a:t>日，靶站</a:t>
            </a:r>
            <a:r>
              <a:rPr lang="en-US" altLang="zh-CN" sz="1600" dirty="0">
                <a:solidFill>
                  <a:srgbClr val="000000"/>
                </a:solidFill>
                <a:latin typeface="Times New Roman" panose="02020603050405020304" pitchFamily="18" charset="0"/>
                <a:cs typeface="Times New Roman" panose="02020603050405020304" pitchFamily="18" charset="0"/>
              </a:rPr>
              <a:t>B2</a:t>
            </a:r>
            <a:r>
              <a:rPr lang="zh-CN" altLang="en-US" sz="1600" dirty="0">
                <a:solidFill>
                  <a:srgbClr val="000000"/>
                </a:solidFill>
                <a:latin typeface="Times New Roman" panose="02020603050405020304" pitchFamily="18" charset="0"/>
                <a:cs typeface="Times New Roman" panose="02020603050405020304" pitchFamily="18" charset="0"/>
              </a:rPr>
              <a:t>设备和</a:t>
            </a:r>
            <a:r>
              <a:rPr lang="en-US" altLang="zh-CN" sz="1600" dirty="0">
                <a:solidFill>
                  <a:srgbClr val="000000"/>
                </a:solidFill>
                <a:latin typeface="Times New Roman" panose="02020603050405020304" pitchFamily="18" charset="0"/>
                <a:cs typeface="Times New Roman" panose="02020603050405020304" pitchFamily="18" charset="0"/>
              </a:rPr>
              <a:t>RTBT</a:t>
            </a:r>
            <a:r>
              <a:rPr lang="zh-CN" altLang="en-US" sz="1600" dirty="0">
                <a:solidFill>
                  <a:srgbClr val="000000"/>
                </a:solidFill>
                <a:latin typeface="Times New Roman" panose="02020603050405020304" pitchFamily="18" charset="0"/>
                <a:cs typeface="Times New Roman" panose="02020603050405020304" pitchFamily="18" charset="0"/>
              </a:rPr>
              <a:t>电源厅设备电源故障，更换适配器后，恢复正常；</a:t>
            </a:r>
          </a:p>
          <a:p>
            <a:pPr marL="612000" lvl="2" indent="-285750" eaLnBrk="0" hangingPunct="0">
              <a:lnSpc>
                <a:spcPct val="110000"/>
              </a:lnSpc>
              <a:spcBef>
                <a:spcPts val="0"/>
              </a:spcBef>
              <a:spcAft>
                <a:spcPct val="20000"/>
              </a:spcAft>
              <a:buClr>
                <a:schemeClr val="tx1"/>
              </a:buClr>
            </a:pPr>
            <a:r>
              <a:rPr lang="en-US" altLang="zh-CN" sz="1600" dirty="0">
                <a:solidFill>
                  <a:srgbClr val="000000"/>
                </a:solidFill>
                <a:latin typeface="Times New Roman" panose="02020603050405020304" pitchFamily="18" charset="0"/>
                <a:cs typeface="Times New Roman" panose="02020603050405020304" pitchFamily="18" charset="0"/>
              </a:rPr>
              <a:t>9</a:t>
            </a:r>
            <a:r>
              <a:rPr lang="zh-CN" altLang="en-US" sz="1600" dirty="0">
                <a:solidFill>
                  <a:srgbClr val="000000"/>
                </a:solidFill>
                <a:latin typeface="Times New Roman" panose="02020603050405020304" pitchFamily="18" charset="0"/>
                <a:cs typeface="Times New Roman" panose="02020603050405020304" pitchFamily="18" charset="0"/>
              </a:rPr>
              <a:t>月</a:t>
            </a:r>
            <a:r>
              <a:rPr lang="en-US" altLang="zh-CN" sz="1600" dirty="0">
                <a:solidFill>
                  <a:srgbClr val="000000"/>
                </a:solidFill>
                <a:latin typeface="Times New Roman" panose="02020603050405020304" pitchFamily="18" charset="0"/>
                <a:cs typeface="Times New Roman" panose="02020603050405020304" pitchFamily="18" charset="0"/>
              </a:rPr>
              <a:t>18</a:t>
            </a:r>
            <a:r>
              <a:rPr lang="zh-CN" altLang="en-US" sz="1600" dirty="0">
                <a:solidFill>
                  <a:srgbClr val="000000"/>
                </a:solidFill>
                <a:latin typeface="Times New Roman" panose="02020603050405020304" pitchFamily="18" charset="0"/>
                <a:cs typeface="Times New Roman" panose="02020603050405020304" pitchFamily="18" charset="0"/>
              </a:rPr>
              <a:t>日，显示器无视频信号，消防中心新更换的显示屏和已有的设置分辨率不兼容所致，经过调试，恢复正常；</a:t>
            </a:r>
          </a:p>
          <a:p>
            <a:pPr marL="612000" lvl="2" indent="-285750" eaLnBrk="0" hangingPunct="0">
              <a:lnSpc>
                <a:spcPct val="110000"/>
              </a:lnSpc>
              <a:spcBef>
                <a:spcPts val="0"/>
              </a:spcBef>
              <a:spcAft>
                <a:spcPct val="20000"/>
              </a:spcAft>
              <a:buClr>
                <a:schemeClr val="tx1"/>
              </a:buClr>
            </a:pPr>
            <a:r>
              <a:rPr lang="en-US" altLang="zh-CN" sz="1600" dirty="0">
                <a:solidFill>
                  <a:srgbClr val="000000"/>
                </a:solidFill>
                <a:latin typeface="Times New Roman" panose="02020603050405020304" pitchFamily="18" charset="0"/>
                <a:cs typeface="Times New Roman" panose="02020603050405020304" pitchFamily="18" charset="0"/>
              </a:rPr>
              <a:t>10</a:t>
            </a:r>
            <a:r>
              <a:rPr lang="zh-CN" altLang="en-US" sz="1600" dirty="0">
                <a:solidFill>
                  <a:srgbClr val="000000"/>
                </a:solidFill>
                <a:latin typeface="Times New Roman" panose="02020603050405020304" pitchFamily="18" charset="0"/>
                <a:cs typeface="Times New Roman" panose="02020603050405020304" pitchFamily="18" charset="0"/>
              </a:rPr>
              <a:t>月</a:t>
            </a:r>
            <a:r>
              <a:rPr lang="en-US" altLang="zh-CN" sz="1600" dirty="0">
                <a:solidFill>
                  <a:srgbClr val="000000"/>
                </a:solidFill>
                <a:latin typeface="Times New Roman" panose="02020603050405020304" pitchFamily="18" charset="0"/>
                <a:cs typeface="Times New Roman" panose="02020603050405020304" pitchFamily="18" charset="0"/>
              </a:rPr>
              <a:t>31</a:t>
            </a:r>
            <a:r>
              <a:rPr lang="zh-CN" altLang="en-US" sz="1600" dirty="0">
                <a:solidFill>
                  <a:srgbClr val="000000"/>
                </a:solidFill>
                <a:latin typeface="Times New Roman" panose="02020603050405020304" pitchFamily="18" charset="0"/>
                <a:cs typeface="Times New Roman" panose="02020603050405020304" pitchFamily="18" charset="0"/>
              </a:rPr>
              <a:t>日，环负一层设备</a:t>
            </a:r>
            <a:r>
              <a:rPr lang="en-US" altLang="zh-CN" sz="1600" dirty="0">
                <a:solidFill>
                  <a:srgbClr val="000000"/>
                </a:solidFill>
                <a:latin typeface="Times New Roman" panose="02020603050405020304" pitchFamily="18" charset="0"/>
                <a:cs typeface="Times New Roman" panose="02020603050405020304" pitchFamily="18" charset="0"/>
              </a:rPr>
              <a:t>R11</a:t>
            </a:r>
            <a:r>
              <a:rPr lang="zh-CN" altLang="en-US" sz="1600" dirty="0">
                <a:solidFill>
                  <a:srgbClr val="000000"/>
                </a:solidFill>
                <a:latin typeface="Times New Roman" panose="02020603050405020304" pitchFamily="18" charset="0"/>
                <a:cs typeface="Times New Roman" panose="02020603050405020304" pitchFamily="18" charset="0"/>
              </a:rPr>
              <a:t>设备失联，经测试，设备主板损坏，更换后恢复正常；</a:t>
            </a:r>
            <a:endParaRPr lang="en-US" altLang="zh-CN" sz="1600" dirty="0">
              <a:solidFill>
                <a:srgbClr val="000000"/>
              </a:solidFill>
              <a:latin typeface="Times New Roman" panose="02020603050405020304" pitchFamily="18" charset="0"/>
              <a:cs typeface="Times New Roman" panose="02020603050405020304" pitchFamily="18" charset="0"/>
            </a:endParaRPr>
          </a:p>
          <a:p>
            <a:pPr marL="342900" lvl="1" indent="-342900" eaLnBrk="0" hangingPunct="0">
              <a:lnSpc>
                <a:spcPct val="110000"/>
              </a:lnSpc>
              <a:spcBef>
                <a:spcPct val="30000"/>
              </a:spcBef>
              <a:spcAft>
                <a:spcPct val="20000"/>
              </a:spcAft>
              <a:buClr>
                <a:schemeClr val="tx1"/>
              </a:buClr>
              <a:buFont typeface="Wingdings" panose="05000000000000000000" pitchFamily="2" charset="2"/>
              <a:buChar char="n"/>
            </a:pPr>
            <a:r>
              <a:rPr lang="zh-CN" altLang="en-US" kern="0" dirty="0">
                <a:solidFill>
                  <a:srgbClr val="1679BA"/>
                </a:solidFill>
                <a:latin typeface="微软雅黑" panose="020B0503020204020204" pitchFamily="34" charset="-122"/>
              </a:rPr>
              <a:t>暑期检修工作：</a:t>
            </a:r>
            <a:endParaRPr lang="en-US" altLang="zh-CN" kern="0" dirty="0">
              <a:solidFill>
                <a:srgbClr val="1679BA"/>
              </a:solidFill>
              <a:latin typeface="微软雅黑" panose="020B0503020204020204" pitchFamily="34" charset="-122"/>
            </a:endParaRPr>
          </a:p>
          <a:p>
            <a:pPr marL="642620" lvl="2" indent="-342900" eaLnBrk="0" hangingPunct="0">
              <a:lnSpc>
                <a:spcPct val="110000"/>
              </a:lnSpc>
              <a:spcBef>
                <a:spcPts val="0"/>
              </a:spcBef>
              <a:spcAft>
                <a:spcPct val="20000"/>
              </a:spcAft>
              <a:buClr>
                <a:schemeClr val="tx1"/>
              </a:buClr>
              <a:buFont typeface="Wingdings" panose="05000000000000000000" pitchFamily="2" charset="2"/>
              <a:buChar char="Ø"/>
            </a:pPr>
            <a:r>
              <a:rPr lang="zh-CN" altLang="en-US" kern="0" dirty="0">
                <a:latin typeface="Times New Roman" panose="02020603050405020304" pitchFamily="18" charset="0"/>
                <a:cs typeface="Times New Roman" panose="02020603050405020304" pitchFamily="18" charset="0"/>
              </a:rPr>
              <a:t>完成了系统设备和后台主机以及消防主机的火灾报警响应测试</a:t>
            </a:r>
            <a:endParaRPr lang="en-US" altLang="zh-CN" sz="16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marL="642620" lvl="2" indent="-342900" eaLnBrk="0" hangingPunct="0">
              <a:lnSpc>
                <a:spcPct val="110000"/>
              </a:lnSpc>
              <a:spcBef>
                <a:spcPts val="0"/>
              </a:spcBef>
              <a:spcAft>
                <a:spcPct val="20000"/>
              </a:spcAft>
              <a:buClr>
                <a:schemeClr val="tx1"/>
              </a:buClr>
              <a:buFont typeface="Wingdings" panose="05000000000000000000" pitchFamily="2" charset="2"/>
              <a:buChar char="Ø"/>
            </a:pPr>
            <a:r>
              <a:rPr lang="zh-CN" altLang="en-US" kern="0" dirty="0">
                <a:latin typeface="Times New Roman" panose="02020603050405020304" pitchFamily="18" charset="0"/>
                <a:cs typeface="Times New Roman" panose="02020603050405020304" pitchFamily="18" charset="0"/>
              </a:rPr>
              <a:t>配合第三方消防公司对现场</a:t>
            </a:r>
            <a:r>
              <a:rPr lang="en-US" altLang="zh-CN" kern="0" dirty="0">
                <a:latin typeface="Times New Roman" panose="02020603050405020304" pitchFamily="18" charset="0"/>
                <a:cs typeface="Times New Roman" panose="02020603050405020304" pitchFamily="18" charset="0"/>
              </a:rPr>
              <a:t>35</a:t>
            </a:r>
            <a:r>
              <a:rPr lang="zh-CN" altLang="en-US" kern="0" dirty="0">
                <a:latin typeface="Times New Roman" panose="02020603050405020304" pitchFamily="18" charset="0"/>
                <a:cs typeface="Times New Roman" panose="02020603050405020304" pitchFamily="18" charset="0"/>
              </a:rPr>
              <a:t>台设备进行了烟雾测试</a:t>
            </a:r>
          </a:p>
          <a:p>
            <a:pPr marL="642620" lvl="2" indent="-342900" eaLnBrk="0" hangingPunct="0">
              <a:lnSpc>
                <a:spcPct val="110000"/>
              </a:lnSpc>
              <a:spcBef>
                <a:spcPts val="0"/>
              </a:spcBef>
              <a:spcAft>
                <a:spcPct val="20000"/>
              </a:spcAft>
              <a:buClr>
                <a:schemeClr val="tx1"/>
              </a:buClr>
              <a:buFont typeface="Wingdings" panose="05000000000000000000" pitchFamily="2" charset="2"/>
              <a:buChar char="Ø"/>
            </a:pPr>
            <a:r>
              <a:rPr lang="zh-CN" altLang="en-US" kern="0" dirty="0">
                <a:latin typeface="Times New Roman" panose="02020603050405020304" pitchFamily="18" charset="0"/>
                <a:cs typeface="Times New Roman" panose="02020603050405020304" pitchFamily="18" charset="0"/>
              </a:rPr>
              <a:t>对</a:t>
            </a:r>
            <a:r>
              <a:rPr lang="en-US" altLang="zh-CN" kern="0" dirty="0">
                <a:latin typeface="Times New Roman" panose="02020603050405020304" pitchFamily="18" charset="0"/>
                <a:cs typeface="Times New Roman" panose="02020603050405020304" pitchFamily="18" charset="0"/>
              </a:rPr>
              <a:t>80</a:t>
            </a:r>
            <a:r>
              <a:rPr lang="zh-CN" altLang="en-US" kern="0" dirty="0">
                <a:latin typeface="Times New Roman" panose="02020603050405020304" pitchFamily="18" charset="0"/>
                <a:cs typeface="Times New Roman" panose="02020603050405020304" pitchFamily="18" charset="0"/>
              </a:rPr>
              <a:t>多根采样管的</a:t>
            </a:r>
            <a:r>
              <a:rPr lang="en-US" altLang="zh-CN" kern="0" dirty="0">
                <a:latin typeface="Times New Roman" panose="02020603050405020304" pitchFamily="18" charset="0"/>
                <a:cs typeface="Times New Roman" panose="02020603050405020304" pitchFamily="18" charset="0"/>
              </a:rPr>
              <a:t>400</a:t>
            </a:r>
            <a:r>
              <a:rPr lang="zh-CN" altLang="en-US" kern="0" dirty="0">
                <a:latin typeface="Times New Roman" panose="02020603050405020304" pitchFamily="18" charset="0"/>
                <a:cs typeface="Times New Roman" panose="02020603050405020304" pitchFamily="18" charset="0"/>
              </a:rPr>
              <a:t>多个采样孔进行了烟雾测试，到后台主机和消防主机观察报警响应情况</a:t>
            </a:r>
          </a:p>
          <a:p>
            <a:pPr marL="642620" lvl="2" indent="-342900" eaLnBrk="0" hangingPunct="0">
              <a:lnSpc>
                <a:spcPct val="110000"/>
              </a:lnSpc>
              <a:spcBef>
                <a:spcPts val="0"/>
              </a:spcBef>
              <a:spcAft>
                <a:spcPct val="20000"/>
              </a:spcAft>
              <a:buClr>
                <a:schemeClr val="tx1"/>
              </a:buClr>
              <a:buFont typeface="Wingdings" panose="05000000000000000000" pitchFamily="2" charset="2"/>
              <a:buChar char="Ø"/>
            </a:pPr>
            <a:r>
              <a:rPr lang="zh-CN" altLang="en-US" kern="0" dirty="0">
                <a:latin typeface="Times New Roman" panose="02020603050405020304" pitchFamily="18" charset="0"/>
                <a:cs typeface="Times New Roman" panose="02020603050405020304" pitchFamily="18" charset="0"/>
              </a:rPr>
              <a:t>对</a:t>
            </a:r>
            <a:r>
              <a:rPr lang="en-US" altLang="zh-CN" kern="0" dirty="0">
                <a:latin typeface="Times New Roman" panose="02020603050405020304" pitchFamily="18" charset="0"/>
                <a:cs typeface="Times New Roman" panose="02020603050405020304" pitchFamily="18" charset="0"/>
              </a:rPr>
              <a:t>35</a:t>
            </a:r>
            <a:r>
              <a:rPr lang="zh-CN" altLang="en-US" kern="0" dirty="0">
                <a:latin typeface="Times New Roman" panose="02020603050405020304" pitchFamily="18" charset="0"/>
                <a:cs typeface="Times New Roman" panose="02020603050405020304" pitchFamily="18" charset="0"/>
              </a:rPr>
              <a:t>台设备内部微型气管、内部过滤网进行清洗</a:t>
            </a:r>
            <a:endParaRPr lang="en-US" altLang="zh-CN" kern="0" dirty="0">
              <a:latin typeface="Times New Roman" panose="02020603050405020304" pitchFamily="18" charset="0"/>
              <a:cs typeface="Times New Roman" panose="02020603050405020304" pitchFamily="18" charset="0"/>
            </a:endParaRPr>
          </a:p>
          <a:p>
            <a:pPr marL="642620" lvl="2" indent="-342900" eaLnBrk="0" hangingPunct="0">
              <a:lnSpc>
                <a:spcPct val="110000"/>
              </a:lnSpc>
              <a:spcBef>
                <a:spcPts val="0"/>
              </a:spcBef>
              <a:spcAft>
                <a:spcPct val="20000"/>
              </a:spcAft>
              <a:buClr>
                <a:schemeClr val="tx1"/>
              </a:buClr>
              <a:buFont typeface="Wingdings" panose="05000000000000000000" pitchFamily="2" charset="2"/>
              <a:buChar char="Ø"/>
            </a:pPr>
            <a:r>
              <a:rPr lang="en-US" altLang="zh-CN" kern="0" dirty="0">
                <a:latin typeface="Times New Roman" panose="02020603050405020304" pitchFamily="18" charset="0"/>
                <a:cs typeface="Times New Roman" panose="02020603050405020304" pitchFamily="18" charset="0"/>
              </a:rPr>
              <a:t>35</a:t>
            </a:r>
            <a:r>
              <a:rPr lang="zh-CN" altLang="en-US" kern="0" dirty="0">
                <a:latin typeface="Times New Roman" panose="02020603050405020304" pitchFamily="18" charset="0"/>
                <a:cs typeface="Times New Roman" panose="02020603050405020304" pitchFamily="18" charset="0"/>
              </a:rPr>
              <a:t>套采样管网进行灰尘清洗</a:t>
            </a:r>
          </a:p>
          <a:p>
            <a:pPr marL="642620" lvl="2" indent="-342900" eaLnBrk="0" hangingPunct="0">
              <a:lnSpc>
                <a:spcPct val="110000"/>
              </a:lnSpc>
              <a:spcBef>
                <a:spcPts val="0"/>
              </a:spcBef>
              <a:spcAft>
                <a:spcPct val="20000"/>
              </a:spcAft>
              <a:buClr>
                <a:schemeClr val="tx1"/>
              </a:buClr>
              <a:buFont typeface="Wingdings" panose="05000000000000000000" pitchFamily="2" charset="2"/>
              <a:buChar char="Ø"/>
            </a:pPr>
            <a:r>
              <a:rPr lang="zh-CN" altLang="en-US" kern="0" dirty="0">
                <a:latin typeface="Times New Roman" panose="02020603050405020304" pitchFamily="18" charset="0"/>
                <a:cs typeface="Times New Roman" panose="02020603050405020304" pitchFamily="18" charset="0"/>
              </a:rPr>
              <a:t>更换了</a:t>
            </a:r>
            <a:r>
              <a:rPr lang="en-US" altLang="zh-CN" kern="0" dirty="0">
                <a:latin typeface="Times New Roman" panose="02020603050405020304" pitchFamily="18" charset="0"/>
                <a:cs typeface="Times New Roman" panose="02020603050405020304" pitchFamily="18" charset="0"/>
              </a:rPr>
              <a:t>1</a:t>
            </a:r>
            <a:r>
              <a:rPr lang="zh-CN" altLang="en-US" kern="0" dirty="0">
                <a:latin typeface="Times New Roman" panose="02020603050405020304" pitchFamily="18" charset="0"/>
                <a:cs typeface="Times New Roman" panose="02020603050405020304" pitchFamily="18" charset="0"/>
              </a:rPr>
              <a:t>台</a:t>
            </a:r>
            <a:r>
              <a:rPr lang="en-US" altLang="zh-CN" kern="0" dirty="0">
                <a:latin typeface="Times New Roman" panose="02020603050405020304" pitchFamily="18" charset="0"/>
                <a:cs typeface="Times New Roman" panose="02020603050405020304" pitchFamily="18" charset="0"/>
              </a:rPr>
              <a:t>UPS</a:t>
            </a:r>
            <a:r>
              <a:rPr lang="zh-CN" altLang="en-US" kern="0" dirty="0">
                <a:latin typeface="Times New Roman" panose="02020603050405020304" pitchFamily="18" charset="0"/>
                <a:cs typeface="Times New Roman" panose="02020603050405020304" pitchFamily="18" charset="0"/>
              </a:rPr>
              <a:t>电源和</a:t>
            </a:r>
            <a:r>
              <a:rPr lang="en-US" altLang="zh-CN" kern="0" dirty="0">
                <a:latin typeface="Times New Roman" panose="02020603050405020304" pitchFamily="18" charset="0"/>
                <a:cs typeface="Times New Roman" panose="02020603050405020304" pitchFamily="18" charset="0"/>
              </a:rPr>
              <a:t>3</a:t>
            </a:r>
            <a:r>
              <a:rPr lang="zh-CN" altLang="en-US" kern="0" dirty="0">
                <a:latin typeface="Times New Roman" panose="02020603050405020304" pitchFamily="18" charset="0"/>
                <a:cs typeface="Times New Roman" panose="02020603050405020304" pitchFamily="18" charset="0"/>
              </a:rPr>
              <a:t>台电源适配器</a:t>
            </a:r>
          </a:p>
          <a:p>
            <a:pPr marL="642620" lvl="2" indent="-342900" eaLnBrk="0" hangingPunct="0">
              <a:lnSpc>
                <a:spcPct val="110000"/>
              </a:lnSpc>
              <a:spcBef>
                <a:spcPts val="0"/>
              </a:spcBef>
              <a:spcAft>
                <a:spcPct val="20000"/>
              </a:spcAft>
              <a:buClr>
                <a:schemeClr val="tx1"/>
              </a:buClr>
              <a:buFont typeface="Wingdings" panose="05000000000000000000" pitchFamily="2" charset="2"/>
              <a:buChar char="Ø"/>
            </a:pPr>
            <a:endParaRPr lang="zh-CN" altLang="en-US" kern="0" dirty="0">
              <a:latin typeface="Times New Roman" panose="02020603050405020304" pitchFamily="18" charset="0"/>
              <a:cs typeface="Times New Roman" panose="02020603050405020304" pitchFamily="18" charset="0"/>
            </a:endParaRPr>
          </a:p>
        </p:txBody>
      </p:sp>
      <p:sp>
        <p:nvSpPr>
          <p:cNvPr id="9" name="Rectangle 2">
            <a:extLst>
              <a:ext uri="{FF2B5EF4-FFF2-40B4-BE49-F238E27FC236}">
                <a16:creationId xmlns:a16="http://schemas.microsoft.com/office/drawing/2014/main" id="{CAB2E79E-2E7C-9784-5F78-3FC765225FF9}"/>
              </a:ext>
            </a:extLst>
          </p:cNvPr>
          <p:cNvSpPr>
            <a:spLocks noGrp="1" noChangeArrowheads="1"/>
          </p:cNvSpPr>
          <p:nvPr>
            <p:ph type="title"/>
          </p:nvPr>
        </p:nvSpPr>
        <p:spPr>
          <a:xfrm>
            <a:off x="666750" y="142875"/>
            <a:ext cx="10763250" cy="7254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rmAutofit fontScale="90000"/>
          </a:bodyPr>
          <a:lstStyle/>
          <a:p>
            <a:pPr algn="ctr" eaLnBrk="1" hangingPunct="1"/>
            <a:r>
              <a:rPr lang="zh-CN" altLang="en-US" sz="4400" kern="1200" dirty="0">
                <a:solidFill>
                  <a:schemeClr val="accent6">
                    <a:lumMod val="60000"/>
                    <a:lumOff val="40000"/>
                  </a:schemeClr>
                </a:solidFill>
                <a:latin typeface="华文楷体" panose="02010600040101010101" pitchFamily="2" charset="-122"/>
                <a:ea typeface="华文楷体" panose="02010600040101010101" pitchFamily="2" charset="-122"/>
              </a:rPr>
              <a:t>一</a:t>
            </a:r>
            <a:r>
              <a:rPr lang="en-US" altLang="zh-CN" sz="4400" kern="1200" dirty="0">
                <a:solidFill>
                  <a:schemeClr val="accent6">
                    <a:lumMod val="60000"/>
                    <a:lumOff val="40000"/>
                  </a:schemeClr>
                </a:solidFill>
                <a:latin typeface="华文楷体" panose="02010600040101010101" pitchFamily="2" charset="-122"/>
                <a:ea typeface="华文楷体" panose="02010600040101010101" pitchFamily="2" charset="-122"/>
              </a:rPr>
              <a:t>. </a:t>
            </a:r>
            <a:r>
              <a:rPr lang="zh-CN" altLang="en-US" sz="4400" kern="1200" dirty="0">
                <a:solidFill>
                  <a:schemeClr val="accent6">
                    <a:lumMod val="60000"/>
                    <a:lumOff val="40000"/>
                  </a:schemeClr>
                </a:solidFill>
                <a:latin typeface="华文楷体" panose="02010600040101010101" pitchFamily="2" charset="-122"/>
                <a:ea typeface="华文楷体" panose="02010600040101010101" pitchFamily="2" charset="-122"/>
              </a:rPr>
              <a:t>辐射防护各系统运维情况</a:t>
            </a:r>
            <a:endParaRPr lang="en-US" altLang="zh-CN" sz="4400" kern="1200" dirty="0">
              <a:solidFill>
                <a:schemeClr val="accent6">
                  <a:lumMod val="60000"/>
                  <a:lumOff val="40000"/>
                </a:schemeClr>
              </a:solidFill>
              <a:latin typeface="华文楷体" panose="02010600040101010101" pitchFamily="2" charset="-122"/>
              <a:ea typeface="华文楷体" panose="02010600040101010101" pitchFamily="2" charset="-122"/>
              <a:cs typeface="+mn-cs"/>
            </a:endParaRPr>
          </a:p>
        </p:txBody>
      </p:sp>
      <p:pic>
        <p:nvPicPr>
          <p:cNvPr id="10" name="图片 6">
            <a:extLst>
              <a:ext uri="{FF2B5EF4-FFF2-40B4-BE49-F238E27FC236}">
                <a16:creationId xmlns:a16="http://schemas.microsoft.com/office/drawing/2014/main" id="{07FD0977-2A41-4828-8B85-F7EB2044EF30}"/>
              </a:ext>
            </a:extLst>
          </p:cNvPr>
          <p:cNvPicPr>
            <a:picLocks noChangeAspect="1"/>
          </p:cNvPicPr>
          <p:nvPr/>
        </p:nvPicPr>
        <p:blipFill>
          <a:blip r:embed="rId3"/>
          <a:stretch>
            <a:fillRect/>
          </a:stretch>
        </p:blipFill>
        <p:spPr>
          <a:xfrm flipH="1">
            <a:off x="10116049" y="5064914"/>
            <a:ext cx="1149644" cy="1490039"/>
          </a:xfrm>
          <a:prstGeom prst="rect">
            <a:avLst/>
          </a:prstGeom>
          <a:noFill/>
          <a:ln w="9525">
            <a:noFill/>
          </a:ln>
        </p:spPr>
      </p:pic>
      <p:sp>
        <p:nvSpPr>
          <p:cNvPr id="11" name="TextBox 9">
            <a:extLst>
              <a:ext uri="{FF2B5EF4-FFF2-40B4-BE49-F238E27FC236}">
                <a16:creationId xmlns:a16="http://schemas.microsoft.com/office/drawing/2014/main" id="{8B77FC94-4BC5-490B-ACC1-CEF0EE6BD3EE}"/>
              </a:ext>
            </a:extLst>
          </p:cNvPr>
          <p:cNvSpPr txBox="1"/>
          <p:nvPr/>
        </p:nvSpPr>
        <p:spPr>
          <a:xfrm>
            <a:off x="8531535" y="6549627"/>
            <a:ext cx="1684337" cy="246221"/>
          </a:xfrm>
          <a:prstGeom prst="rect">
            <a:avLst/>
          </a:prstGeom>
          <a:noFill/>
          <a:ln w="19050">
            <a:noFill/>
          </a:ln>
        </p:spPr>
        <p:txBody>
          <a:bodyPr>
            <a:spAutoFit/>
          </a:bodyPr>
          <a:lstStyle>
            <a:lvl1pPr marL="342900" indent="-342900" algn="l" rtl="0" eaLnBrk="0" fontAlgn="base" hangingPunct="0">
              <a:lnSpc>
                <a:spcPct val="120000"/>
              </a:lnSpc>
              <a:spcBef>
                <a:spcPct val="30000"/>
              </a:spcBef>
              <a:spcAft>
                <a:spcPct val="20000"/>
              </a:spcAft>
              <a:buClr>
                <a:schemeClr val="tx1"/>
              </a:buClr>
              <a:buChar char="•"/>
              <a:defRPr sz="2100" b="1">
                <a:solidFill>
                  <a:srgbClr val="1679BA"/>
                </a:solidFill>
                <a:latin typeface="+mn-lt"/>
                <a:ea typeface="+mn-ea"/>
                <a:cs typeface="+mn-cs"/>
              </a:defRPr>
            </a:lvl1pPr>
            <a:lvl2pPr marL="742950" indent="-285750" algn="l" rtl="0" eaLnBrk="0" fontAlgn="base" hangingPunct="0">
              <a:lnSpc>
                <a:spcPct val="120000"/>
              </a:lnSpc>
              <a:spcBef>
                <a:spcPct val="20000"/>
              </a:spcBef>
              <a:spcAft>
                <a:spcPct val="20000"/>
              </a:spcAft>
              <a:buClr>
                <a:schemeClr val="tx1"/>
              </a:buClr>
              <a:buChar char="–"/>
              <a:defRPr sz="1900" b="1">
                <a:solidFill>
                  <a:srgbClr val="4D5E68"/>
                </a:solidFill>
                <a:latin typeface="+mn-lt"/>
                <a:ea typeface="+mn-ea"/>
              </a:defRPr>
            </a:lvl2pPr>
            <a:lvl3pPr marL="1143000" indent="-228600" algn="l" rtl="0" eaLnBrk="0" fontAlgn="base" hangingPunct="0">
              <a:spcBef>
                <a:spcPct val="20000"/>
              </a:spcBef>
              <a:spcAft>
                <a:spcPct val="0"/>
              </a:spcAft>
              <a:buClr>
                <a:schemeClr val="tx1"/>
              </a:buClr>
              <a:buFont typeface="Wingdings" panose="05000000000000000000" pitchFamily="2" charset="2"/>
              <a:buChar char="§"/>
              <a:defRPr sz="2400" b="1">
                <a:solidFill>
                  <a:srgbClr val="4D5E68"/>
                </a:solidFill>
                <a:latin typeface="+mn-lt"/>
                <a:ea typeface="+mn-ea"/>
              </a:defRPr>
            </a:lvl3pPr>
            <a:lvl4pPr marL="1600200" indent="-228600" algn="l" rtl="0" eaLnBrk="0" fontAlgn="base" hangingPunct="0">
              <a:spcBef>
                <a:spcPct val="20000"/>
              </a:spcBef>
              <a:spcAft>
                <a:spcPct val="0"/>
              </a:spcAft>
              <a:buChar char="–"/>
              <a:defRPr sz="2000" b="1">
                <a:solidFill>
                  <a:srgbClr val="4D5E68"/>
                </a:solidFill>
                <a:latin typeface="+mn-lt"/>
                <a:ea typeface="+mn-ea"/>
              </a:defRPr>
            </a:lvl4pPr>
            <a:lvl5pPr marL="2057400" indent="-228600" algn="l" rtl="0" eaLnBrk="0" fontAlgn="base" hangingPunct="0">
              <a:spcBef>
                <a:spcPct val="20000"/>
              </a:spcBef>
              <a:spcAft>
                <a:spcPct val="0"/>
              </a:spcAft>
              <a:buChar char="»"/>
              <a:defRPr sz="2000" b="1">
                <a:solidFill>
                  <a:srgbClr val="4D5E68"/>
                </a:solidFill>
                <a:latin typeface="+mn-lt"/>
                <a:ea typeface="+mn-ea"/>
              </a:defRPr>
            </a:lvl5pPr>
          </a:lstStyle>
          <a:p>
            <a:pPr marL="0" indent="0" algn="ctr" eaLnBrk="1" hangingPunct="1">
              <a:lnSpc>
                <a:spcPct val="100000"/>
              </a:lnSpc>
              <a:spcBef>
                <a:spcPct val="0"/>
              </a:spcBef>
              <a:spcAft>
                <a:spcPct val="0"/>
              </a:spcAft>
              <a:buClrTx/>
              <a:buNone/>
            </a:pPr>
            <a:r>
              <a:rPr lang="zh-CN" altLang="en-US" sz="1000" b="0" dirty="0">
                <a:solidFill>
                  <a:schemeClr val="tx1"/>
                </a:solidFill>
                <a:latin typeface="微软雅黑" panose="020B0503020204020204" pitchFamily="34" charset="-122"/>
                <a:ea typeface="微软雅黑" panose="020B0503020204020204" pitchFamily="34" charset="-122"/>
              </a:rPr>
              <a:t>白光区域报警曲线</a:t>
            </a:r>
          </a:p>
        </p:txBody>
      </p:sp>
      <p:pic>
        <p:nvPicPr>
          <p:cNvPr id="12" name="图片 8">
            <a:extLst>
              <a:ext uri="{FF2B5EF4-FFF2-40B4-BE49-F238E27FC236}">
                <a16:creationId xmlns:a16="http://schemas.microsoft.com/office/drawing/2014/main" id="{F20F6AC1-B5FF-4BB2-95BF-46DDB01267FC}"/>
              </a:ext>
            </a:extLst>
          </p:cNvPr>
          <p:cNvPicPr>
            <a:picLocks noChangeAspect="1"/>
          </p:cNvPicPr>
          <p:nvPr/>
        </p:nvPicPr>
        <p:blipFill>
          <a:blip r:embed="rId4"/>
          <a:stretch>
            <a:fillRect/>
          </a:stretch>
        </p:blipFill>
        <p:spPr>
          <a:xfrm flipH="1">
            <a:off x="8802757" y="5074091"/>
            <a:ext cx="1107227" cy="1475536"/>
          </a:xfrm>
          <a:prstGeom prst="rect">
            <a:avLst/>
          </a:prstGeom>
          <a:noFill/>
          <a:ln w="9525">
            <a:noFill/>
          </a:ln>
        </p:spPr>
      </p:pic>
      <p:sp>
        <p:nvSpPr>
          <p:cNvPr id="13" name="TextBox 11">
            <a:extLst>
              <a:ext uri="{FF2B5EF4-FFF2-40B4-BE49-F238E27FC236}">
                <a16:creationId xmlns:a16="http://schemas.microsoft.com/office/drawing/2014/main" id="{A7416DAF-A3A5-4E85-A8C4-C5D1F11059DF}"/>
              </a:ext>
            </a:extLst>
          </p:cNvPr>
          <p:cNvSpPr txBox="1"/>
          <p:nvPr/>
        </p:nvSpPr>
        <p:spPr>
          <a:xfrm>
            <a:off x="10215872" y="6534493"/>
            <a:ext cx="954107" cy="246221"/>
          </a:xfrm>
          <a:prstGeom prst="rect">
            <a:avLst/>
          </a:prstGeom>
          <a:noFill/>
          <a:ln w="9525">
            <a:noFill/>
          </a:ln>
        </p:spPr>
        <p:txBody>
          <a:bodyPr wrap="none">
            <a:spAutoFit/>
          </a:bodyPr>
          <a:lstStyle>
            <a:lvl1pPr marL="342900" indent="-342900" algn="l" rtl="0" eaLnBrk="0" fontAlgn="base" hangingPunct="0">
              <a:lnSpc>
                <a:spcPct val="120000"/>
              </a:lnSpc>
              <a:spcBef>
                <a:spcPct val="30000"/>
              </a:spcBef>
              <a:spcAft>
                <a:spcPct val="20000"/>
              </a:spcAft>
              <a:buClr>
                <a:schemeClr val="tx1"/>
              </a:buClr>
              <a:buChar char="•"/>
              <a:defRPr sz="2100" b="1">
                <a:solidFill>
                  <a:srgbClr val="1679BA"/>
                </a:solidFill>
                <a:latin typeface="+mn-lt"/>
                <a:ea typeface="+mn-ea"/>
                <a:cs typeface="+mn-cs"/>
              </a:defRPr>
            </a:lvl1pPr>
            <a:lvl2pPr marL="742950" indent="-285750" algn="l" rtl="0" eaLnBrk="0" fontAlgn="base" hangingPunct="0">
              <a:lnSpc>
                <a:spcPct val="120000"/>
              </a:lnSpc>
              <a:spcBef>
                <a:spcPct val="20000"/>
              </a:spcBef>
              <a:spcAft>
                <a:spcPct val="20000"/>
              </a:spcAft>
              <a:buClr>
                <a:schemeClr val="tx1"/>
              </a:buClr>
              <a:buChar char="–"/>
              <a:defRPr sz="1900" b="1">
                <a:solidFill>
                  <a:srgbClr val="4D5E68"/>
                </a:solidFill>
                <a:latin typeface="+mn-lt"/>
                <a:ea typeface="+mn-ea"/>
              </a:defRPr>
            </a:lvl2pPr>
            <a:lvl3pPr marL="1143000" indent="-228600" algn="l" rtl="0" eaLnBrk="0" fontAlgn="base" hangingPunct="0">
              <a:spcBef>
                <a:spcPct val="20000"/>
              </a:spcBef>
              <a:spcAft>
                <a:spcPct val="0"/>
              </a:spcAft>
              <a:buClr>
                <a:schemeClr val="tx1"/>
              </a:buClr>
              <a:buFont typeface="Wingdings" panose="05000000000000000000" pitchFamily="2" charset="2"/>
              <a:buChar char="§"/>
              <a:defRPr sz="2400" b="1">
                <a:solidFill>
                  <a:srgbClr val="4D5E68"/>
                </a:solidFill>
                <a:latin typeface="+mn-lt"/>
                <a:ea typeface="+mn-ea"/>
              </a:defRPr>
            </a:lvl3pPr>
            <a:lvl4pPr marL="1600200" indent="-228600" algn="l" rtl="0" eaLnBrk="0" fontAlgn="base" hangingPunct="0">
              <a:spcBef>
                <a:spcPct val="20000"/>
              </a:spcBef>
              <a:spcAft>
                <a:spcPct val="0"/>
              </a:spcAft>
              <a:buChar char="–"/>
              <a:defRPr sz="2000" b="1">
                <a:solidFill>
                  <a:srgbClr val="4D5E68"/>
                </a:solidFill>
                <a:latin typeface="+mn-lt"/>
                <a:ea typeface="+mn-ea"/>
              </a:defRPr>
            </a:lvl4pPr>
            <a:lvl5pPr marL="2057400" indent="-228600" algn="l" rtl="0" eaLnBrk="0" fontAlgn="base" hangingPunct="0">
              <a:spcBef>
                <a:spcPct val="20000"/>
              </a:spcBef>
              <a:spcAft>
                <a:spcPct val="0"/>
              </a:spcAft>
              <a:buChar char="»"/>
              <a:defRPr sz="2000" b="1">
                <a:solidFill>
                  <a:srgbClr val="4D5E68"/>
                </a:solidFill>
                <a:latin typeface="+mn-lt"/>
                <a:ea typeface="+mn-ea"/>
              </a:defRPr>
            </a:lvl5pPr>
          </a:lstStyle>
          <a:p>
            <a:pPr marL="0" indent="0">
              <a:lnSpc>
                <a:spcPct val="100000"/>
              </a:lnSpc>
              <a:spcBef>
                <a:spcPct val="0"/>
              </a:spcBef>
              <a:spcAft>
                <a:spcPct val="0"/>
              </a:spcAft>
              <a:buClrTx/>
              <a:buNone/>
            </a:pPr>
            <a:r>
              <a:rPr lang="zh-CN" altLang="en-US" sz="1000" b="0" dirty="0">
                <a:solidFill>
                  <a:schemeClr val="tx1"/>
                </a:solidFill>
                <a:latin typeface="微软雅黑" panose="020B0503020204020204" pitchFamily="34" charset="-122"/>
                <a:ea typeface="微软雅黑" panose="020B0503020204020204" pitchFamily="34" charset="-122"/>
              </a:rPr>
              <a:t>白光烟雾报警</a:t>
            </a:r>
          </a:p>
        </p:txBody>
      </p:sp>
      <p:pic>
        <p:nvPicPr>
          <p:cNvPr id="14" name="Picture 2" descr="5235d80f1af8d17c7861073efb7b639">
            <a:extLst>
              <a:ext uri="{FF2B5EF4-FFF2-40B4-BE49-F238E27FC236}">
                <a16:creationId xmlns:a16="http://schemas.microsoft.com/office/drawing/2014/main" id="{130CFA9E-366B-4BF7-BF60-7BD632CD8B82}"/>
              </a:ext>
            </a:extLst>
          </p:cNvPr>
          <p:cNvPicPr>
            <a:picLocks noChangeAspect="1"/>
          </p:cNvPicPr>
          <p:nvPr/>
        </p:nvPicPr>
        <p:blipFill>
          <a:blip r:embed="rId5"/>
          <a:stretch>
            <a:fillRect/>
          </a:stretch>
        </p:blipFill>
        <p:spPr>
          <a:xfrm flipH="1">
            <a:off x="5813620" y="5074091"/>
            <a:ext cx="1115133" cy="1475536"/>
          </a:xfrm>
          <a:prstGeom prst="rect">
            <a:avLst/>
          </a:prstGeom>
          <a:noFill/>
          <a:ln w="9525">
            <a:noFill/>
          </a:ln>
        </p:spPr>
      </p:pic>
      <p:pic>
        <p:nvPicPr>
          <p:cNvPr id="15" name="Picture 3" descr="e0dfadfa5b36a31751dfa872f1f99b5">
            <a:extLst>
              <a:ext uri="{FF2B5EF4-FFF2-40B4-BE49-F238E27FC236}">
                <a16:creationId xmlns:a16="http://schemas.microsoft.com/office/drawing/2014/main" id="{A2D9A881-2CCC-4760-9986-AB87646DCC33}"/>
              </a:ext>
            </a:extLst>
          </p:cNvPr>
          <p:cNvPicPr>
            <a:picLocks noChangeAspect="1"/>
          </p:cNvPicPr>
          <p:nvPr/>
        </p:nvPicPr>
        <p:blipFill>
          <a:blip r:embed="rId6"/>
          <a:stretch>
            <a:fillRect/>
          </a:stretch>
        </p:blipFill>
        <p:spPr>
          <a:xfrm flipH="1">
            <a:off x="6973214" y="5064915"/>
            <a:ext cx="1122067" cy="1484712"/>
          </a:xfrm>
          <a:prstGeom prst="rect">
            <a:avLst/>
          </a:prstGeom>
          <a:noFill/>
          <a:ln w="9525">
            <a:noFill/>
          </a:ln>
        </p:spPr>
      </p:pic>
      <p:sp>
        <p:nvSpPr>
          <p:cNvPr id="16" name="TextBox 23">
            <a:extLst>
              <a:ext uri="{FF2B5EF4-FFF2-40B4-BE49-F238E27FC236}">
                <a16:creationId xmlns:a16="http://schemas.microsoft.com/office/drawing/2014/main" id="{A666D5E1-A453-46DE-87B2-DE416631337F}"/>
              </a:ext>
            </a:extLst>
          </p:cNvPr>
          <p:cNvSpPr txBox="1"/>
          <p:nvPr/>
        </p:nvSpPr>
        <p:spPr>
          <a:xfrm>
            <a:off x="6462367" y="6534493"/>
            <a:ext cx="1071880" cy="245110"/>
          </a:xfrm>
          <a:prstGeom prst="rect">
            <a:avLst/>
          </a:prstGeom>
          <a:noFill/>
          <a:ln w="9525">
            <a:noFill/>
          </a:ln>
        </p:spPr>
        <p:txBody>
          <a:bodyPr wrap="none">
            <a:spAutoFit/>
          </a:bodyPr>
          <a:lstStyle>
            <a:lvl1pPr marL="342900" indent="-342900" algn="l" rtl="0" eaLnBrk="0" fontAlgn="base" hangingPunct="0">
              <a:lnSpc>
                <a:spcPct val="120000"/>
              </a:lnSpc>
              <a:spcBef>
                <a:spcPct val="30000"/>
              </a:spcBef>
              <a:spcAft>
                <a:spcPct val="20000"/>
              </a:spcAft>
              <a:buClr>
                <a:schemeClr val="tx1"/>
              </a:buClr>
              <a:buChar char="•"/>
              <a:defRPr sz="2100" b="1">
                <a:solidFill>
                  <a:srgbClr val="1679BA"/>
                </a:solidFill>
                <a:latin typeface="+mn-lt"/>
                <a:ea typeface="+mn-ea"/>
                <a:cs typeface="+mn-cs"/>
              </a:defRPr>
            </a:lvl1pPr>
            <a:lvl2pPr marL="742950" indent="-285750" algn="l" rtl="0" eaLnBrk="0" fontAlgn="base" hangingPunct="0">
              <a:lnSpc>
                <a:spcPct val="120000"/>
              </a:lnSpc>
              <a:spcBef>
                <a:spcPct val="20000"/>
              </a:spcBef>
              <a:spcAft>
                <a:spcPct val="20000"/>
              </a:spcAft>
              <a:buClr>
                <a:schemeClr val="tx1"/>
              </a:buClr>
              <a:buChar char="–"/>
              <a:defRPr sz="1900" b="1">
                <a:solidFill>
                  <a:srgbClr val="4D5E68"/>
                </a:solidFill>
                <a:latin typeface="+mn-lt"/>
                <a:ea typeface="+mn-ea"/>
              </a:defRPr>
            </a:lvl2pPr>
            <a:lvl3pPr marL="1143000" indent="-228600" algn="l" rtl="0" eaLnBrk="0" fontAlgn="base" hangingPunct="0">
              <a:spcBef>
                <a:spcPct val="20000"/>
              </a:spcBef>
              <a:spcAft>
                <a:spcPct val="0"/>
              </a:spcAft>
              <a:buClr>
                <a:schemeClr val="tx1"/>
              </a:buClr>
              <a:buFont typeface="Wingdings" panose="05000000000000000000" pitchFamily="2" charset="2"/>
              <a:buChar char="§"/>
              <a:defRPr sz="2400" b="1">
                <a:solidFill>
                  <a:srgbClr val="4D5E68"/>
                </a:solidFill>
                <a:latin typeface="+mn-lt"/>
                <a:ea typeface="+mn-ea"/>
              </a:defRPr>
            </a:lvl3pPr>
            <a:lvl4pPr marL="1600200" indent="-228600" algn="l" rtl="0" eaLnBrk="0" fontAlgn="base" hangingPunct="0">
              <a:spcBef>
                <a:spcPct val="20000"/>
              </a:spcBef>
              <a:spcAft>
                <a:spcPct val="0"/>
              </a:spcAft>
              <a:buChar char="–"/>
              <a:defRPr sz="2000" b="1">
                <a:solidFill>
                  <a:srgbClr val="4D5E68"/>
                </a:solidFill>
                <a:latin typeface="+mn-lt"/>
                <a:ea typeface="+mn-ea"/>
              </a:defRPr>
            </a:lvl4pPr>
            <a:lvl5pPr marL="2057400" indent="-228600" algn="l" rtl="0" eaLnBrk="0" fontAlgn="base" hangingPunct="0">
              <a:spcBef>
                <a:spcPct val="20000"/>
              </a:spcBef>
              <a:spcAft>
                <a:spcPct val="0"/>
              </a:spcAft>
              <a:buChar char="»"/>
              <a:defRPr sz="2000" b="1">
                <a:solidFill>
                  <a:srgbClr val="4D5E68"/>
                </a:solidFill>
                <a:latin typeface="+mn-lt"/>
                <a:ea typeface="+mn-ea"/>
              </a:defRPr>
            </a:lvl5pPr>
          </a:lstStyle>
          <a:p>
            <a:pPr marL="0" indent="0">
              <a:lnSpc>
                <a:spcPct val="100000"/>
              </a:lnSpc>
              <a:spcBef>
                <a:spcPct val="0"/>
              </a:spcBef>
              <a:spcAft>
                <a:spcPct val="0"/>
              </a:spcAft>
              <a:buClrTx/>
              <a:buNone/>
            </a:pPr>
            <a:r>
              <a:rPr lang="zh-CN" altLang="en-US" sz="1000" b="0" dirty="0">
                <a:solidFill>
                  <a:schemeClr val="tx1"/>
                </a:solidFill>
                <a:latin typeface="微软雅黑" panose="020B0503020204020204" pitchFamily="34" charset="-122"/>
                <a:ea typeface="微软雅黑" panose="020B0503020204020204" pitchFamily="34" charset="-122"/>
              </a:rPr>
              <a:t>采样孔喷烟测试</a:t>
            </a:r>
          </a:p>
        </p:txBody>
      </p:sp>
    </p:spTree>
    <p:extLst>
      <p:ext uri="{BB962C8B-B14F-4D97-AF65-F5344CB8AC3E}">
        <p14:creationId xmlns:p14="http://schemas.microsoft.com/office/powerpoint/2010/main" val="18214166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5418" y="1163783"/>
            <a:ext cx="11706276" cy="3390288"/>
          </a:xfrm>
        </p:spPr>
        <p:txBody>
          <a:bodyPr>
            <a:noAutofit/>
          </a:bodyPr>
          <a:lstStyle/>
          <a:p>
            <a:pPr marL="0" lvl="1" indent="0" fontAlgn="base">
              <a:lnSpc>
                <a:spcPct val="110000"/>
              </a:lnSpc>
              <a:spcBef>
                <a:spcPts val="0"/>
              </a:spcBef>
              <a:spcAft>
                <a:spcPts val="750"/>
              </a:spcAft>
              <a:buClr>
                <a:srgbClr val="FFC000"/>
              </a:buClr>
              <a:buSzPct val="80000"/>
              <a:buNone/>
              <a:defRPr/>
            </a:pPr>
            <a:r>
              <a:rPr lang="en-US" altLang="zh-CN" sz="2400" b="1" dirty="0">
                <a:latin typeface="微软雅黑" panose="020B0503020204020204" pitchFamily="34" charset="-122"/>
              </a:rPr>
              <a:t>1. </a:t>
            </a:r>
            <a:r>
              <a:rPr lang="zh-CN" altLang="zh-CN" sz="2400" dirty="0"/>
              <a:t>施工</a:t>
            </a:r>
            <a:r>
              <a:rPr lang="zh-CN" altLang="en-US" sz="2400" dirty="0"/>
              <a:t>现场的辐射安全评估与监测</a:t>
            </a:r>
            <a:endParaRPr lang="en-US" altLang="zh-CN" sz="2400" dirty="0"/>
          </a:p>
          <a:p>
            <a:pPr marL="252000" lvl="1" indent="-252000" algn="just" fontAlgn="base">
              <a:lnSpc>
                <a:spcPts val="3000"/>
              </a:lnSpc>
              <a:spcBef>
                <a:spcPts val="0"/>
              </a:spcBef>
              <a:spcAft>
                <a:spcPts val="750"/>
              </a:spcAft>
              <a:buClr>
                <a:schemeClr val="tx1"/>
              </a:buClr>
              <a:buSzPct val="100000"/>
              <a:buFont typeface="Wingdings" panose="05000000000000000000" pitchFamily="2" charset="2"/>
              <a:buChar char="n"/>
              <a:defRPr/>
            </a:pPr>
            <a:r>
              <a:rPr lang="zh-CN" altLang="en-US" kern="100" dirty="0">
                <a:latin typeface="Times New Roman" panose="02020603050405020304" pitchFamily="18" charset="0"/>
                <a:ea typeface="宋体" panose="02010600030101010101" pitchFamily="2" charset="-122"/>
                <a:cs typeface="Times New Roman" panose="02020603050405020304" pitchFamily="18" charset="0"/>
              </a:rPr>
              <a:t>施工需要，隧道部分屏蔽层被削弱，在计算评估的基础上，采用多种方式对现场剂量进行监测，保证施工安全</a:t>
            </a:r>
            <a:endParaRPr lang="en-US" altLang="zh-CN" kern="100" dirty="0">
              <a:latin typeface="Times New Roman" panose="02020603050405020304" pitchFamily="18" charset="0"/>
              <a:ea typeface="宋体" panose="02010600030101010101" pitchFamily="2" charset="-122"/>
              <a:cs typeface="Times New Roman" panose="02020603050405020304" pitchFamily="18" charset="0"/>
            </a:endParaRPr>
          </a:p>
          <a:p>
            <a:pPr marL="585470" lvl="2" indent="-285750" algn="just" fontAlgn="base">
              <a:lnSpc>
                <a:spcPts val="3000"/>
              </a:lnSpc>
              <a:spcBef>
                <a:spcPts val="0"/>
              </a:spcBef>
              <a:buClr>
                <a:schemeClr val="tx1"/>
              </a:buClr>
              <a:buSzPct val="100000"/>
              <a:buFont typeface="Wingdings" panose="05000000000000000000" pitchFamily="2" charset="2"/>
              <a:buChar char="Ø"/>
              <a:defRPr/>
            </a:pPr>
            <a:r>
              <a:rPr lang="zh-CN" altLang="en-US" kern="100" dirty="0">
                <a:latin typeface="Times New Roman" panose="02020603050405020304" pitchFamily="18" charset="0"/>
                <a:ea typeface="宋体" panose="02010600030101010101" pitchFamily="2" charset="-122"/>
                <a:cs typeface="Times New Roman" panose="02020603050405020304" pitchFamily="18" charset="0"/>
              </a:rPr>
              <a:t>直线桩基与集水井施工，辐射防护情况</a:t>
            </a:r>
            <a:r>
              <a:rPr lang="zh-CN" altLang="zh-CN" kern="1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kern="100" dirty="0">
                <a:latin typeface="Times New Roman" panose="02020603050405020304" pitchFamily="18" charset="0"/>
                <a:ea typeface="宋体" panose="02010600030101010101" pitchFamily="2" charset="-122"/>
                <a:cs typeface="Times New Roman" panose="02020603050405020304" pitchFamily="18" charset="0"/>
              </a:rPr>
              <a:t>根据感生放射性实测值推算束损为</a:t>
            </a:r>
            <a:r>
              <a:rPr lang="en-US" altLang="zh-CN" kern="100" dirty="0">
                <a:latin typeface="Times New Roman" panose="02020603050405020304" pitchFamily="18" charset="0"/>
                <a:ea typeface="宋体" panose="02010600030101010101" pitchFamily="2" charset="-122"/>
                <a:cs typeface="Times New Roman" panose="02020603050405020304" pitchFamily="18" charset="0"/>
              </a:rPr>
              <a:t>~0.005W/m</a:t>
            </a:r>
            <a:r>
              <a:rPr lang="zh-CN" altLang="en-US" kern="100" dirty="0">
                <a:latin typeface="Times New Roman" panose="02020603050405020304" pitchFamily="18" charset="0"/>
                <a:ea typeface="宋体" panose="02010600030101010101" pitchFamily="2" charset="-122"/>
                <a:cs typeface="Times New Roman" panose="02020603050405020304" pitchFamily="18" charset="0"/>
              </a:rPr>
              <a:t>。关注</a:t>
            </a:r>
            <a:r>
              <a:rPr lang="zh-CN" altLang="zh-CN" kern="100" dirty="0">
                <a:latin typeface="Times New Roman" panose="02020603050405020304" pitchFamily="18" charset="0"/>
                <a:ea typeface="宋体" panose="02010600030101010101" pitchFamily="2" charset="-122"/>
                <a:cs typeface="Times New Roman" panose="02020603050405020304" pitchFamily="18" charset="0"/>
              </a:rPr>
              <a:t>A 点：添加 30cm 的混凝土盖板（实际添加15cm沙袋，现场测为本底）</a:t>
            </a:r>
            <a:r>
              <a:rPr lang="zh-CN" altLang="en-US" kern="100" dirty="0">
                <a:latin typeface="Times New Roman" panose="02020603050405020304" pitchFamily="18" charset="0"/>
                <a:ea typeface="宋体" panose="02010600030101010101" pitchFamily="2" charset="-122"/>
                <a:cs typeface="Times New Roman" panose="02020603050405020304" pitchFamily="18" charset="0"/>
              </a:rPr>
              <a:t>；关注</a:t>
            </a:r>
            <a:r>
              <a:rPr lang="en-US" altLang="zh-CN" kern="100" dirty="0">
                <a:latin typeface="Times New Roman" panose="02020603050405020304" pitchFamily="18" charset="0"/>
                <a:ea typeface="宋体" panose="02010600030101010101" pitchFamily="2" charset="-122"/>
                <a:cs typeface="Times New Roman" panose="02020603050405020304" pitchFamily="18" charset="0"/>
              </a:rPr>
              <a:t>B</a:t>
            </a:r>
            <a:r>
              <a:rPr lang="zh-CN" altLang="zh-CN" kern="100" dirty="0">
                <a:latin typeface="Times New Roman" panose="02020603050405020304" pitchFamily="18" charset="0"/>
                <a:ea typeface="宋体" panose="02010600030101010101" pitchFamily="2" charset="-122"/>
                <a:cs typeface="Times New Roman" panose="02020603050405020304" pitchFamily="18" charset="0"/>
              </a:rPr>
              <a:t>点：保留1.4m的覆土层（实际还有2m）</a:t>
            </a:r>
            <a:r>
              <a:rPr lang="zh-CN" altLang="en-US" kern="100" dirty="0">
                <a:latin typeface="Times New Roman" panose="02020603050405020304" pitchFamily="18" charset="0"/>
                <a:ea typeface="宋体" panose="02010600030101010101" pitchFamily="2" charset="-122"/>
                <a:cs typeface="Times New Roman" panose="02020603050405020304" pitchFamily="18" charset="0"/>
              </a:rPr>
              <a:t>；关注</a:t>
            </a:r>
            <a:r>
              <a:rPr lang="zh-CN" altLang="zh-CN" kern="100" dirty="0">
                <a:latin typeface="Times New Roman" panose="02020603050405020304" pitchFamily="18" charset="0"/>
                <a:ea typeface="宋体" panose="02010600030101010101" pitchFamily="2" charset="-122"/>
                <a:cs typeface="Times New Roman" panose="02020603050405020304" pitchFamily="18" charset="0"/>
              </a:rPr>
              <a:t>C点：无需额外屏蔽</a:t>
            </a:r>
            <a:endParaRPr lang="en-US" altLang="zh-CN" kern="100" dirty="0">
              <a:latin typeface="Times New Roman" panose="02020603050405020304" pitchFamily="18" charset="0"/>
              <a:ea typeface="宋体" panose="02010600030101010101" pitchFamily="2" charset="-122"/>
              <a:cs typeface="Times New Roman" panose="02020603050405020304" pitchFamily="18" charset="0"/>
            </a:endParaRPr>
          </a:p>
          <a:p>
            <a:pPr marL="585470" lvl="2" indent="-285750" algn="just" fontAlgn="base">
              <a:lnSpc>
                <a:spcPts val="3000"/>
              </a:lnSpc>
              <a:spcBef>
                <a:spcPts val="0"/>
              </a:spcBef>
              <a:buClr>
                <a:schemeClr val="tx1"/>
              </a:buClr>
              <a:buSzPct val="100000"/>
              <a:buFont typeface="Wingdings" panose="05000000000000000000" pitchFamily="2" charset="2"/>
              <a:buChar char="Ø"/>
              <a:defRPr/>
            </a:pPr>
            <a:r>
              <a:rPr lang="en-US" altLang="zh-CN" kern="100" dirty="0">
                <a:latin typeface="Times New Roman" panose="02020603050405020304" pitchFamily="18" charset="0"/>
                <a:ea typeface="宋体" panose="02010600030101010101" pitchFamily="2" charset="-122"/>
                <a:cs typeface="Times New Roman" panose="02020603050405020304" pitchFamily="18" charset="0"/>
              </a:rPr>
              <a:t>RTBT</a:t>
            </a:r>
            <a:r>
              <a:rPr lang="zh-CN" altLang="en-US" kern="100" dirty="0">
                <a:latin typeface="Times New Roman" panose="02020603050405020304" pitchFamily="18" charset="0"/>
                <a:ea typeface="宋体" panose="02010600030101010101" pitchFamily="2" charset="-122"/>
                <a:cs typeface="Times New Roman" panose="02020603050405020304" pitchFamily="18" charset="0"/>
              </a:rPr>
              <a:t>隧道连通施工，辐射防护</a:t>
            </a:r>
            <a:r>
              <a:rPr lang="zh-CN" altLang="en-US" kern="100" dirty="0">
                <a:latin typeface="Times New Roman" panose="02020603050405020304" pitchFamily="18" charset="0"/>
                <a:cs typeface="Times New Roman" panose="02020603050405020304" pitchFamily="18" charset="0"/>
              </a:rPr>
              <a:t>情况：按隧道内中子剂量片的测量结果，对高能质子预留隧道采用</a:t>
            </a:r>
            <a:r>
              <a:rPr lang="en-US" altLang="zh-CN" kern="100" dirty="0">
                <a:latin typeface="Times New Roman" panose="02020603050405020304" pitchFamily="18" charset="0"/>
                <a:cs typeface="Times New Roman" panose="02020603050405020304" pitchFamily="18" charset="0"/>
              </a:rPr>
              <a:t>370 cm</a:t>
            </a:r>
            <a:r>
              <a:rPr lang="zh-CN" altLang="en-US" kern="100" dirty="0">
                <a:latin typeface="Times New Roman" panose="02020603050405020304" pitchFamily="18" charset="0"/>
                <a:cs typeface="Times New Roman" panose="02020603050405020304" pitchFamily="18" charset="0"/>
              </a:rPr>
              <a:t>厚混凝土砖进行封堵；隧道外覆土层，采用 </a:t>
            </a:r>
            <a:r>
              <a:rPr lang="en-US" altLang="zh-CN" kern="100" dirty="0">
                <a:latin typeface="Times New Roman" panose="02020603050405020304" pitchFamily="18" charset="0"/>
                <a:cs typeface="Times New Roman" panose="02020603050405020304" pitchFamily="18" charset="0"/>
              </a:rPr>
              <a:t>0.01 W/m </a:t>
            </a:r>
            <a:r>
              <a:rPr lang="zh-CN" altLang="en-US" kern="100" dirty="0">
                <a:latin typeface="Times New Roman" panose="02020603050405020304" pitchFamily="18" charset="0"/>
                <a:cs typeface="Times New Roman" panose="02020603050405020304" pitchFamily="18" charset="0"/>
              </a:rPr>
              <a:t>束损确定厚度。关注 </a:t>
            </a:r>
            <a:r>
              <a:rPr lang="en-US" altLang="zh-CN" kern="100" dirty="0">
                <a:latin typeface="Times New Roman" panose="02020603050405020304" pitchFamily="18" charset="0"/>
                <a:cs typeface="Times New Roman" panose="02020603050405020304" pitchFamily="18" charset="0"/>
              </a:rPr>
              <a:t>A </a:t>
            </a:r>
            <a:r>
              <a:rPr lang="zh-CN" altLang="en-US" kern="100" dirty="0">
                <a:latin typeface="Times New Roman" panose="02020603050405020304" pitchFamily="18" charset="0"/>
                <a:cs typeface="Times New Roman" panose="02020603050405020304" pitchFamily="18" charset="0"/>
              </a:rPr>
              <a:t>点：保留</a:t>
            </a:r>
            <a:r>
              <a:rPr lang="en-US" altLang="zh-CN" kern="100" dirty="0">
                <a:latin typeface="Times New Roman" panose="02020603050405020304" pitchFamily="18" charset="0"/>
                <a:cs typeface="Times New Roman" panose="02020603050405020304" pitchFamily="18" charset="0"/>
              </a:rPr>
              <a:t>354 cm</a:t>
            </a:r>
            <a:r>
              <a:rPr lang="zh-CN" altLang="en-US" kern="100" dirty="0">
                <a:latin typeface="Times New Roman" panose="02020603050405020304" pitchFamily="18" charset="0"/>
                <a:cs typeface="Times New Roman" panose="02020603050405020304" pitchFamily="18" charset="0"/>
              </a:rPr>
              <a:t>土；关注</a:t>
            </a:r>
            <a:r>
              <a:rPr lang="en-US" altLang="zh-CN" kern="100" dirty="0">
                <a:latin typeface="Times New Roman" panose="02020603050405020304" pitchFamily="18" charset="0"/>
                <a:cs typeface="Times New Roman" panose="02020603050405020304" pitchFamily="18" charset="0"/>
              </a:rPr>
              <a:t>B </a:t>
            </a:r>
            <a:r>
              <a:rPr lang="zh-CN" altLang="en-US" kern="100" dirty="0">
                <a:latin typeface="Times New Roman" panose="02020603050405020304" pitchFamily="18" charset="0"/>
                <a:cs typeface="Times New Roman" panose="02020603050405020304" pitchFamily="18" charset="0"/>
              </a:rPr>
              <a:t>点：离末端的距离保持 </a:t>
            </a:r>
            <a:r>
              <a:rPr lang="en-US" altLang="zh-CN" kern="100" dirty="0">
                <a:latin typeface="Times New Roman" panose="02020603050405020304" pitchFamily="18" charset="0"/>
                <a:cs typeface="Times New Roman" panose="02020603050405020304" pitchFamily="18" charset="0"/>
              </a:rPr>
              <a:t>340 cm</a:t>
            </a:r>
            <a:r>
              <a:rPr lang="zh-CN" altLang="en-US" kern="100" dirty="0">
                <a:latin typeface="Times New Roman" panose="02020603050405020304" pitchFamily="18" charset="0"/>
                <a:cs typeface="Times New Roman" panose="02020603050405020304" pitchFamily="18" charset="0"/>
              </a:rPr>
              <a:t>； 束线正上方覆土层厚度为 </a:t>
            </a:r>
            <a:r>
              <a:rPr lang="en-US" altLang="zh-CN" kern="100" dirty="0">
                <a:latin typeface="Times New Roman" panose="02020603050405020304" pitchFamily="18" charset="0"/>
                <a:cs typeface="Times New Roman" panose="02020603050405020304" pitchFamily="18" charset="0"/>
              </a:rPr>
              <a:t>354cm </a:t>
            </a:r>
            <a:r>
              <a:rPr lang="zh-CN" altLang="en-US" kern="100" dirty="0">
                <a:latin typeface="Times New Roman" panose="02020603050405020304" pitchFamily="18" charset="0"/>
                <a:cs typeface="Times New Roman" panose="02020603050405020304" pitchFamily="18" charset="0"/>
              </a:rPr>
              <a:t>土（或等效 </a:t>
            </a:r>
            <a:r>
              <a:rPr lang="en-US" altLang="zh-CN" kern="100" dirty="0">
                <a:latin typeface="Times New Roman" panose="02020603050405020304" pitchFamily="18" charset="0"/>
                <a:cs typeface="Times New Roman" panose="02020603050405020304" pitchFamily="18" charset="0"/>
              </a:rPr>
              <a:t>236cm</a:t>
            </a:r>
            <a:r>
              <a:rPr lang="zh-CN" altLang="en-US" kern="100" dirty="0">
                <a:latin typeface="Times New Roman" panose="02020603050405020304" pitchFamily="18" charset="0"/>
                <a:cs typeface="Times New Roman" panose="02020603050405020304" pitchFamily="18" charset="0"/>
              </a:rPr>
              <a:t>混凝土），放坡部分等效该厚度</a:t>
            </a:r>
            <a:endParaRPr lang="zh-CN" altLang="zh-CN" kern="1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2144F8-3D16-45AB-BE48-A1449B11D708}" type="slidenum">
              <a:rPr kumimoji="0" lang="zh-CN" altLang="en-US" sz="9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9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15" name="Rectangle 2">
            <a:extLst>
              <a:ext uri="{FF2B5EF4-FFF2-40B4-BE49-F238E27FC236}">
                <a16:creationId xmlns:a16="http://schemas.microsoft.com/office/drawing/2014/main" id="{01687A88-412D-5988-6F84-1174C17101D3}"/>
              </a:ext>
            </a:extLst>
          </p:cNvPr>
          <p:cNvSpPr>
            <a:spLocks noGrp="1" noChangeArrowheads="1"/>
          </p:cNvSpPr>
          <p:nvPr>
            <p:ph type="title"/>
          </p:nvPr>
        </p:nvSpPr>
        <p:spPr>
          <a:xfrm>
            <a:off x="666750" y="142875"/>
            <a:ext cx="10763250" cy="7254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rmAutofit fontScale="90000"/>
          </a:bodyPr>
          <a:lstStyle/>
          <a:p>
            <a:pPr algn="ctr"/>
            <a:r>
              <a:rPr lang="zh-CN" altLang="en-US" sz="4400" kern="1200" dirty="0">
                <a:solidFill>
                  <a:schemeClr val="accent6">
                    <a:lumMod val="60000"/>
                    <a:lumOff val="40000"/>
                  </a:schemeClr>
                </a:solidFill>
                <a:latin typeface="华文楷体" panose="02010600040101010101" pitchFamily="2" charset="-122"/>
                <a:ea typeface="华文楷体" panose="02010600040101010101" pitchFamily="2" charset="-122"/>
              </a:rPr>
              <a:t>二</a:t>
            </a:r>
            <a:r>
              <a:rPr lang="en-US" altLang="zh-CN" sz="4400" kern="1200" dirty="0">
                <a:solidFill>
                  <a:schemeClr val="accent6">
                    <a:lumMod val="60000"/>
                    <a:lumOff val="40000"/>
                  </a:schemeClr>
                </a:solidFill>
                <a:latin typeface="华文楷体" panose="02010600040101010101" pitchFamily="2" charset="-122"/>
                <a:ea typeface="华文楷体" panose="02010600040101010101" pitchFamily="2" charset="-122"/>
              </a:rPr>
              <a:t>. CSNS Ⅱ</a:t>
            </a:r>
            <a:r>
              <a:rPr lang="zh-CN" altLang="en-US" sz="4400" dirty="0">
                <a:solidFill>
                  <a:schemeClr val="accent6">
                    <a:lumMod val="60000"/>
                    <a:lumOff val="40000"/>
                  </a:schemeClr>
                </a:solidFill>
                <a:latin typeface="华文楷体" panose="02010600040101010101" pitchFamily="2" charset="-122"/>
                <a:ea typeface="华文楷体" panose="02010600040101010101" pitchFamily="2" charset="-122"/>
              </a:rPr>
              <a:t>辐射防护工作进展</a:t>
            </a:r>
            <a:r>
              <a:rPr lang="zh-CN" altLang="en-US" sz="4400" kern="1200" dirty="0">
                <a:solidFill>
                  <a:schemeClr val="accent6">
                    <a:lumMod val="60000"/>
                    <a:lumOff val="40000"/>
                  </a:schemeClr>
                </a:solidFill>
                <a:latin typeface="华文楷体" panose="02010600040101010101" pitchFamily="2" charset="-122"/>
                <a:ea typeface="华文楷体" panose="02010600040101010101" pitchFamily="2" charset="-122"/>
              </a:rPr>
              <a:t>情况</a:t>
            </a:r>
            <a:endParaRPr lang="en-US" altLang="zh-CN" sz="4400" kern="1200" dirty="0">
              <a:solidFill>
                <a:schemeClr val="accent6">
                  <a:lumMod val="60000"/>
                  <a:lumOff val="40000"/>
                </a:schemeClr>
              </a:solidFill>
              <a:latin typeface="华文楷体" panose="02010600040101010101" pitchFamily="2" charset="-122"/>
              <a:ea typeface="华文楷体" panose="02010600040101010101" pitchFamily="2" charset="-122"/>
              <a:cs typeface="+mn-cs"/>
            </a:endParaRPr>
          </a:p>
        </p:txBody>
      </p:sp>
      <p:pic>
        <p:nvPicPr>
          <p:cNvPr id="2053" name="Picture 5">
            <a:extLst>
              <a:ext uri="{FF2B5EF4-FFF2-40B4-BE49-F238E27FC236}">
                <a16:creationId xmlns:a16="http://schemas.microsoft.com/office/drawing/2014/main" id="{D6528C34-5F74-0202-9A16-E0B4C0EBB4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374" y="4554071"/>
            <a:ext cx="5126182" cy="2081577"/>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p:cNvPicPr>
            <a:picLocks noChangeAspect="1"/>
          </p:cNvPicPr>
          <p:nvPr/>
        </p:nvPicPr>
        <p:blipFill>
          <a:blip r:embed="rId3"/>
          <a:stretch>
            <a:fillRect/>
          </a:stretch>
        </p:blipFill>
        <p:spPr>
          <a:xfrm>
            <a:off x="6246439" y="4549011"/>
            <a:ext cx="2314855" cy="2091697"/>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t="10980" b="24837"/>
          <a:stretch/>
        </p:blipFill>
        <p:spPr>
          <a:xfrm>
            <a:off x="8991600" y="4548114"/>
            <a:ext cx="2438400" cy="2087534"/>
          </a:xfrm>
          <a:prstGeom prst="rect">
            <a:avLst/>
          </a:prstGeom>
        </p:spPr>
      </p:pic>
    </p:spTree>
    <p:extLst>
      <p:ext uri="{BB962C8B-B14F-4D97-AF65-F5344CB8AC3E}">
        <p14:creationId xmlns:p14="http://schemas.microsoft.com/office/powerpoint/2010/main" val="4473451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132144F8-3D16-45AB-BE48-A1449B11D708}" type="slidenum">
              <a:rPr lang="zh-CN" altLang="en-US" smtClean="0"/>
              <a:t>15</a:t>
            </a:fld>
            <a:endParaRPr lang="zh-CN" altLang="en-US"/>
          </a:p>
        </p:txBody>
      </p:sp>
      <p:sp>
        <p:nvSpPr>
          <p:cNvPr id="5" name="内容占位符 4">
            <a:extLst>
              <a:ext uri="{FF2B5EF4-FFF2-40B4-BE49-F238E27FC236}">
                <a16:creationId xmlns:a16="http://schemas.microsoft.com/office/drawing/2014/main" id="{4D268C91-C254-982C-6B92-3298D21ECD97}"/>
              </a:ext>
            </a:extLst>
          </p:cNvPr>
          <p:cNvSpPr>
            <a:spLocks noGrp="1"/>
          </p:cNvSpPr>
          <p:nvPr>
            <p:ph idx="1"/>
          </p:nvPr>
        </p:nvSpPr>
        <p:spPr>
          <a:xfrm>
            <a:off x="214685" y="1073426"/>
            <a:ext cx="11767931" cy="5648052"/>
          </a:xfrm>
        </p:spPr>
        <p:txBody>
          <a:bodyPr>
            <a:normAutofit/>
          </a:bodyPr>
          <a:lstStyle/>
          <a:p>
            <a:pPr marL="0" lvl="1" indent="0" fontAlgn="base">
              <a:lnSpc>
                <a:spcPct val="110000"/>
              </a:lnSpc>
              <a:spcBef>
                <a:spcPts val="0"/>
              </a:spcBef>
              <a:spcAft>
                <a:spcPts val="750"/>
              </a:spcAft>
              <a:buClr>
                <a:srgbClr val="FFC000"/>
              </a:buClr>
              <a:buSzPct val="80000"/>
              <a:buNone/>
              <a:defRPr/>
            </a:pPr>
            <a:r>
              <a:rPr lang="en-US" altLang="zh-CN" sz="2400" b="1" dirty="0">
                <a:latin typeface="微软雅黑" panose="020B0503020204020204" pitchFamily="34" charset="-122"/>
              </a:rPr>
              <a:t>1. </a:t>
            </a:r>
            <a:r>
              <a:rPr lang="zh-CN" altLang="zh-CN" sz="2400" b="1" dirty="0">
                <a:latin typeface="微软雅黑" panose="020B0503020204020204" pitchFamily="34" charset="-122"/>
              </a:rPr>
              <a:t>施工</a:t>
            </a:r>
            <a:r>
              <a:rPr lang="zh-CN" altLang="en-US" sz="2400" b="1" dirty="0">
                <a:latin typeface="微软雅黑" panose="020B0503020204020204" pitchFamily="34" charset="-122"/>
              </a:rPr>
              <a:t>现场的辐射安全评估与监测</a:t>
            </a:r>
            <a:endParaRPr lang="en-US" altLang="zh-CN" sz="2400" b="1" dirty="0">
              <a:latin typeface="微软雅黑" panose="020B0503020204020204" pitchFamily="34" charset="-122"/>
            </a:endParaRPr>
          </a:p>
          <a:p>
            <a:pPr marL="642620" lvl="2" indent="-342900" eaLnBrk="0" hangingPunct="0">
              <a:lnSpc>
                <a:spcPct val="110000"/>
              </a:lnSpc>
              <a:spcBef>
                <a:spcPts val="0"/>
              </a:spcBef>
              <a:spcAft>
                <a:spcPct val="20000"/>
              </a:spcAft>
              <a:buClr>
                <a:schemeClr val="tx1"/>
              </a:buClr>
              <a:buFont typeface="Wingdings" panose="05000000000000000000" pitchFamily="2" charset="2"/>
              <a:buChar char="Ø"/>
            </a:pPr>
            <a:r>
              <a:rPr lang="zh-CN" altLang="en-US" kern="0" dirty="0">
                <a:latin typeface="微软雅黑" panose="020B0503020204020204" pitchFamily="34" charset="-122"/>
                <a:sym typeface="+mn-ea"/>
              </a:rPr>
              <a:t>结合施工现场条件，采用人工巡检、布设剂量片、开发剂量监测车等多种方式，对现场剂量进行监测，验证了辐射防护方案的有效性</a:t>
            </a:r>
            <a:endParaRPr lang="en-US" altLang="zh-CN" kern="0" dirty="0">
              <a:latin typeface="微软雅黑" panose="020B0503020204020204" pitchFamily="34" charset="-122"/>
              <a:sym typeface="+mn-ea"/>
            </a:endParaRPr>
          </a:p>
        </p:txBody>
      </p:sp>
      <p:sp>
        <p:nvSpPr>
          <p:cNvPr id="9" name="Rectangle 2">
            <a:extLst>
              <a:ext uri="{FF2B5EF4-FFF2-40B4-BE49-F238E27FC236}">
                <a16:creationId xmlns:a16="http://schemas.microsoft.com/office/drawing/2014/main" id="{CAB2E79E-2E7C-9784-5F78-3FC765225FF9}"/>
              </a:ext>
            </a:extLst>
          </p:cNvPr>
          <p:cNvSpPr>
            <a:spLocks noGrp="1" noChangeArrowheads="1"/>
          </p:cNvSpPr>
          <p:nvPr>
            <p:ph type="title"/>
          </p:nvPr>
        </p:nvSpPr>
        <p:spPr>
          <a:xfrm>
            <a:off x="666750" y="142875"/>
            <a:ext cx="10763250" cy="7254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rmAutofit fontScale="90000"/>
          </a:bodyPr>
          <a:lstStyle/>
          <a:p>
            <a:pPr algn="ctr"/>
            <a:r>
              <a:rPr lang="zh-CN" altLang="en-US" sz="4400" kern="1200" dirty="0">
                <a:solidFill>
                  <a:schemeClr val="accent6">
                    <a:lumMod val="60000"/>
                    <a:lumOff val="40000"/>
                  </a:schemeClr>
                </a:solidFill>
                <a:latin typeface="华文楷体" panose="02010600040101010101" pitchFamily="2" charset="-122"/>
                <a:ea typeface="华文楷体" panose="02010600040101010101" pitchFamily="2" charset="-122"/>
              </a:rPr>
              <a:t>二</a:t>
            </a:r>
            <a:r>
              <a:rPr lang="en-US" altLang="zh-CN" sz="4400" kern="1200" dirty="0">
                <a:solidFill>
                  <a:schemeClr val="accent6">
                    <a:lumMod val="60000"/>
                    <a:lumOff val="40000"/>
                  </a:schemeClr>
                </a:solidFill>
                <a:latin typeface="华文楷体" panose="02010600040101010101" pitchFamily="2" charset="-122"/>
                <a:ea typeface="华文楷体" panose="02010600040101010101" pitchFamily="2" charset="-122"/>
              </a:rPr>
              <a:t>. CSNS Ⅱ</a:t>
            </a:r>
            <a:r>
              <a:rPr lang="zh-CN" altLang="en-US" sz="4400" dirty="0">
                <a:solidFill>
                  <a:schemeClr val="accent6">
                    <a:lumMod val="60000"/>
                    <a:lumOff val="40000"/>
                  </a:schemeClr>
                </a:solidFill>
                <a:latin typeface="华文楷体" panose="02010600040101010101" pitchFamily="2" charset="-122"/>
                <a:ea typeface="华文楷体" panose="02010600040101010101" pitchFamily="2" charset="-122"/>
              </a:rPr>
              <a:t>辐射防护工作进展</a:t>
            </a:r>
            <a:r>
              <a:rPr lang="zh-CN" altLang="en-US" sz="4400" kern="1200" dirty="0">
                <a:solidFill>
                  <a:schemeClr val="accent6">
                    <a:lumMod val="60000"/>
                    <a:lumOff val="40000"/>
                  </a:schemeClr>
                </a:solidFill>
                <a:latin typeface="华文楷体" panose="02010600040101010101" pitchFamily="2" charset="-122"/>
                <a:ea typeface="华文楷体" panose="02010600040101010101" pitchFamily="2" charset="-122"/>
              </a:rPr>
              <a:t>情况</a:t>
            </a:r>
            <a:endParaRPr lang="en-US" altLang="zh-CN" sz="4400" kern="1200" dirty="0">
              <a:solidFill>
                <a:schemeClr val="accent6">
                  <a:lumMod val="60000"/>
                  <a:lumOff val="40000"/>
                </a:schemeClr>
              </a:solidFill>
              <a:latin typeface="华文楷体" panose="02010600040101010101" pitchFamily="2" charset="-122"/>
              <a:ea typeface="华文楷体" panose="02010600040101010101" pitchFamily="2" charset="-122"/>
              <a:cs typeface="+mn-cs"/>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32090" y="4874898"/>
            <a:ext cx="2216285" cy="1661565"/>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0941" y="2420005"/>
            <a:ext cx="1655337" cy="2207978"/>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1616" y="2420005"/>
            <a:ext cx="2945122" cy="2207978"/>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24552" y="2426775"/>
            <a:ext cx="1650261" cy="2201208"/>
          </a:xfrm>
          <a:prstGeom prst="rect">
            <a:avLst/>
          </a:prstGeom>
        </p:spPr>
      </p:pic>
      <p:pic>
        <p:nvPicPr>
          <p:cNvPr id="14" name="图片 13"/>
          <p:cNvPicPr>
            <a:picLocks noChangeAspect="1"/>
          </p:cNvPicPr>
          <p:nvPr/>
        </p:nvPicPr>
        <p:blipFill rotWithShape="1">
          <a:blip r:embed="rId7" cstate="print">
            <a:extLst>
              <a:ext uri="{28A0092B-C50C-407E-A947-70E740481C1C}">
                <a14:useLocalDpi xmlns:a14="http://schemas.microsoft.com/office/drawing/2010/main" val="0"/>
              </a:ext>
            </a:extLst>
          </a:blip>
          <a:srcRect t="3881" r="7895" b="1756"/>
          <a:stretch/>
        </p:blipFill>
        <p:spPr>
          <a:xfrm>
            <a:off x="1071829" y="4813089"/>
            <a:ext cx="2243597" cy="1723282"/>
          </a:xfrm>
          <a:prstGeom prst="rect">
            <a:avLst/>
          </a:prstGeom>
        </p:spPr>
      </p:pic>
      <p:pic>
        <p:nvPicPr>
          <p:cNvPr id="10" name="Picture 5">
            <a:extLst>
              <a:ext uri="{FF2B5EF4-FFF2-40B4-BE49-F238E27FC236}">
                <a16:creationId xmlns:a16="http://schemas.microsoft.com/office/drawing/2014/main" id="{728D2A58-9F79-BD01-8A2B-20F67B73B8D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815436" y="3072893"/>
            <a:ext cx="2179479" cy="290654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76435" y="4874898"/>
            <a:ext cx="2218689" cy="1664017"/>
          </a:xfrm>
          <a:prstGeom prst="rect">
            <a:avLst/>
          </a:prstGeom>
        </p:spPr>
      </p:pic>
    </p:spTree>
    <p:extLst>
      <p:ext uri="{BB962C8B-B14F-4D97-AF65-F5344CB8AC3E}">
        <p14:creationId xmlns:p14="http://schemas.microsoft.com/office/powerpoint/2010/main" val="2021242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5417" y="1163782"/>
            <a:ext cx="7291588" cy="5375541"/>
          </a:xfrm>
        </p:spPr>
        <p:txBody>
          <a:bodyPr>
            <a:noAutofit/>
          </a:bodyPr>
          <a:lstStyle/>
          <a:p>
            <a:pPr marL="0" lvl="1" indent="0" fontAlgn="base">
              <a:lnSpc>
                <a:spcPct val="110000"/>
              </a:lnSpc>
              <a:spcBef>
                <a:spcPts val="0"/>
              </a:spcBef>
              <a:spcAft>
                <a:spcPts val="750"/>
              </a:spcAft>
              <a:buClr>
                <a:srgbClr val="FFC000"/>
              </a:buClr>
              <a:buSzPct val="80000"/>
              <a:buNone/>
              <a:defRPr/>
            </a:pPr>
            <a:r>
              <a:rPr lang="en-US" altLang="zh-CN" sz="2400" b="1" dirty="0">
                <a:latin typeface="微软雅黑" panose="020B0503020204020204" pitchFamily="34" charset="-122"/>
              </a:rPr>
              <a:t>2. </a:t>
            </a:r>
            <a:r>
              <a:rPr lang="zh-CN" altLang="en-US" sz="2400" b="1" dirty="0">
                <a:latin typeface="微软雅黑" panose="020B0503020204020204" pitchFamily="34" charset="-122"/>
              </a:rPr>
              <a:t>屏蔽设计</a:t>
            </a:r>
            <a:endParaRPr lang="en-US" altLang="zh-CN" sz="2400" b="1" dirty="0">
              <a:latin typeface="微软雅黑" panose="020B0503020204020204" pitchFamily="34" charset="-122"/>
            </a:endParaRPr>
          </a:p>
          <a:p>
            <a:pPr marL="252000" lvl="1" indent="-252000" algn="just" fontAlgn="base">
              <a:lnSpc>
                <a:spcPts val="3000"/>
              </a:lnSpc>
              <a:spcBef>
                <a:spcPts val="0"/>
              </a:spcBef>
              <a:spcAft>
                <a:spcPct val="0"/>
              </a:spcAft>
              <a:buClr>
                <a:schemeClr val="tx1"/>
              </a:buClr>
              <a:buSzPct val="100000"/>
              <a:buFont typeface="Wingdings" panose="05000000000000000000" pitchFamily="2" charset="2"/>
              <a:buChar char="n"/>
              <a:defRPr/>
            </a:pPr>
            <a:r>
              <a:rPr lang="zh-CN" altLang="en-US" b="1" dirty="0">
                <a:latin typeface="微软雅黑" panose="020B0503020204020204" pitchFamily="34" charset="-122"/>
              </a:rPr>
              <a:t>完成</a:t>
            </a:r>
            <a:r>
              <a:rPr lang="zh-CN" altLang="zh-CN" b="1" dirty="0">
                <a:latin typeface="微软雅黑" panose="020B0503020204020204" pitchFamily="34" charset="-122"/>
              </a:rPr>
              <a:t>直线最大孔洞</a:t>
            </a:r>
            <a:r>
              <a:rPr lang="zh-CN" altLang="en-US" b="1" dirty="0">
                <a:latin typeface="微软雅黑" panose="020B0503020204020204" pitchFamily="34" charset="-122"/>
              </a:rPr>
              <a:t>（</a:t>
            </a:r>
            <a:r>
              <a:rPr lang="zh-CN" altLang="zh-CN" b="1" dirty="0">
                <a:latin typeface="微软雅黑" panose="020B0503020204020204" pitchFamily="34" charset="-122"/>
              </a:rPr>
              <a:t> 2.5m*2m </a:t>
            </a:r>
            <a:r>
              <a:rPr lang="zh-CN" altLang="en-US" b="1" dirty="0">
                <a:latin typeface="微软雅黑" panose="020B0503020204020204" pitchFamily="34" charset="-122"/>
              </a:rPr>
              <a:t>）</a:t>
            </a:r>
            <a:r>
              <a:rPr lang="zh-CN" altLang="zh-CN" b="1" dirty="0">
                <a:latin typeface="微软雅黑" panose="020B0503020204020204" pitchFamily="34" charset="-122"/>
              </a:rPr>
              <a:t>盖板</a:t>
            </a:r>
            <a:r>
              <a:rPr lang="zh-CN" altLang="en-US" b="1" dirty="0">
                <a:latin typeface="微软雅黑" panose="020B0503020204020204" pitchFamily="34" charset="-122"/>
              </a:rPr>
              <a:t>的屏蔽设计</a:t>
            </a:r>
            <a:endParaRPr lang="en-US" altLang="zh-CN" b="1" dirty="0">
              <a:latin typeface="微软雅黑" panose="020B0503020204020204" pitchFamily="34" charset="-122"/>
            </a:endParaRPr>
          </a:p>
          <a:p>
            <a:pPr marL="252000" lvl="1" indent="-252000" algn="just" fontAlgn="base">
              <a:lnSpc>
                <a:spcPts val="3000"/>
              </a:lnSpc>
              <a:spcBef>
                <a:spcPts val="0"/>
              </a:spcBef>
              <a:spcAft>
                <a:spcPct val="0"/>
              </a:spcAft>
              <a:buClr>
                <a:schemeClr val="tx1"/>
              </a:buClr>
              <a:buSzPct val="100000"/>
              <a:buFont typeface="Wingdings" panose="05000000000000000000" pitchFamily="2" charset="2"/>
              <a:buChar char="n"/>
              <a:defRPr/>
            </a:pPr>
            <a:r>
              <a:rPr lang="zh-CN" altLang="en-US" kern="100" dirty="0">
                <a:latin typeface="Times New Roman" panose="02020603050405020304" pitchFamily="18" charset="0"/>
                <a:ea typeface="宋体" panose="02010600030101010101" pitchFamily="2" charset="-122"/>
                <a:cs typeface="Times New Roman" panose="02020603050405020304" pitchFamily="18" charset="0"/>
              </a:rPr>
              <a:t>优化结果：</a:t>
            </a:r>
            <a:r>
              <a:rPr lang="en-US" altLang="zh-CN" kern="100" dirty="0">
                <a:latin typeface="Times New Roman" panose="02020603050405020304" pitchFamily="18" charset="0"/>
                <a:ea typeface="宋体" panose="02010600030101010101" pitchFamily="2" charset="-122"/>
                <a:cs typeface="Times New Roman" panose="02020603050405020304" pitchFamily="18" charset="0"/>
              </a:rPr>
              <a:t>15cm</a:t>
            </a:r>
            <a:r>
              <a:rPr lang="zh-CN" altLang="en-US" kern="100" dirty="0">
                <a:latin typeface="Times New Roman" panose="02020603050405020304" pitchFamily="18" charset="0"/>
                <a:ea typeface="宋体" panose="02010600030101010101" pitchFamily="2" charset="-122"/>
                <a:cs typeface="Times New Roman" panose="02020603050405020304" pitchFamily="18" charset="0"/>
              </a:rPr>
              <a:t>聚乙烯盖板，</a:t>
            </a:r>
            <a:r>
              <a:rPr lang="en-US" altLang="zh-CN" kern="100" dirty="0">
                <a:latin typeface="Times New Roman" panose="02020603050405020304" pitchFamily="18" charset="0"/>
                <a:ea typeface="宋体" panose="02010600030101010101" pitchFamily="2" charset="-122"/>
                <a:cs typeface="Times New Roman" panose="02020603050405020304" pitchFamily="18" charset="0"/>
              </a:rPr>
              <a:t>400MeV-1W/m</a:t>
            </a:r>
            <a:r>
              <a:rPr lang="zh-CN" altLang="en-US" kern="100" dirty="0">
                <a:latin typeface="Times New Roman" panose="02020603050405020304" pitchFamily="18" charset="0"/>
                <a:ea typeface="宋体" panose="02010600030101010101" pitchFamily="2" charset="-122"/>
                <a:cs typeface="Times New Roman" panose="02020603050405020304" pitchFamily="18" charset="0"/>
              </a:rPr>
              <a:t>束损， 剂量率由</a:t>
            </a:r>
            <a:r>
              <a:rPr lang="en-US" altLang="zh-CN" kern="100" dirty="0">
                <a:latin typeface="Times New Roman" panose="02020603050405020304" pitchFamily="18" charset="0"/>
                <a:ea typeface="宋体" panose="02010600030101010101" pitchFamily="2" charset="-122"/>
                <a:cs typeface="Times New Roman" panose="02020603050405020304" pitchFamily="18" charset="0"/>
              </a:rPr>
              <a:t>23uSv/h</a:t>
            </a:r>
            <a:r>
              <a:rPr lang="zh-CN" altLang="en-US" kern="100" dirty="0">
                <a:latin typeface="Times New Roman" panose="02020603050405020304" pitchFamily="18" charset="0"/>
                <a:ea typeface="宋体" panose="02010600030101010101" pitchFamily="2" charset="-122"/>
                <a:cs typeface="Times New Roman" panose="02020603050405020304" pitchFamily="18" charset="0"/>
              </a:rPr>
              <a:t>降为</a:t>
            </a:r>
            <a:r>
              <a:rPr lang="en-US" altLang="zh-CN" kern="100" dirty="0">
                <a:latin typeface="Times New Roman" panose="02020603050405020304" pitchFamily="18" charset="0"/>
                <a:ea typeface="宋体" panose="02010600030101010101" pitchFamily="2" charset="-122"/>
                <a:cs typeface="Times New Roman" panose="02020603050405020304" pitchFamily="18" charset="0"/>
              </a:rPr>
              <a:t>4.6uSv/h </a:t>
            </a:r>
            <a:r>
              <a:rPr lang="zh-CN" altLang="en-US" kern="100" dirty="0">
                <a:latin typeface="Times New Roman" panose="02020603050405020304" pitchFamily="18" charset="0"/>
                <a:ea typeface="宋体" panose="02010600030101010101" pitchFamily="2" charset="-122"/>
                <a:cs typeface="Times New Roman" panose="02020603050405020304" pitchFamily="18" charset="0"/>
              </a:rPr>
              <a:t>（考虑填充度、实际损失，应该能小于</a:t>
            </a:r>
            <a:r>
              <a:rPr lang="en-US" altLang="zh-CN" kern="100" dirty="0">
                <a:latin typeface="Times New Roman" panose="02020603050405020304" pitchFamily="18" charset="0"/>
                <a:ea typeface="宋体" panose="02010600030101010101" pitchFamily="2" charset="-122"/>
                <a:cs typeface="Times New Roman" panose="02020603050405020304" pitchFamily="18" charset="0"/>
              </a:rPr>
              <a:t>2.5uSv/h</a:t>
            </a:r>
            <a:r>
              <a:rPr lang="zh-CN" altLang="en-US" kern="100" dirty="0">
                <a:latin typeface="Times New Roman" panose="02020603050405020304" pitchFamily="18" charset="0"/>
                <a:ea typeface="宋体" panose="02010600030101010101" pitchFamily="2" charset="-122"/>
                <a:cs typeface="Times New Roman" panose="02020603050405020304" pitchFamily="18" charset="0"/>
              </a:rPr>
              <a:t>， 到时实测，不行再在架空地板上方加局部屏蔽）</a:t>
            </a:r>
          </a:p>
          <a:p>
            <a:pPr marL="0" lvl="1" indent="0" algn="just" fontAlgn="base">
              <a:lnSpc>
                <a:spcPts val="3000"/>
              </a:lnSpc>
              <a:spcBef>
                <a:spcPts val="0"/>
              </a:spcBef>
              <a:buClr>
                <a:schemeClr val="tx1"/>
              </a:buClr>
              <a:buSzPct val="100000"/>
              <a:buNone/>
              <a:defRPr/>
            </a:pPr>
            <a:endParaRPr lang="en-US" altLang="zh-CN" dirty="0"/>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2144F8-3D16-45AB-BE48-A1449B11D708}" type="slidenum">
              <a:rPr kumimoji="0" lang="zh-CN" altLang="en-US" sz="9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9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15" name="Rectangle 2">
            <a:extLst>
              <a:ext uri="{FF2B5EF4-FFF2-40B4-BE49-F238E27FC236}">
                <a16:creationId xmlns:a16="http://schemas.microsoft.com/office/drawing/2014/main" id="{01687A88-412D-5988-6F84-1174C17101D3}"/>
              </a:ext>
            </a:extLst>
          </p:cNvPr>
          <p:cNvSpPr>
            <a:spLocks noGrp="1" noChangeArrowheads="1"/>
          </p:cNvSpPr>
          <p:nvPr>
            <p:ph type="title"/>
          </p:nvPr>
        </p:nvSpPr>
        <p:spPr>
          <a:xfrm>
            <a:off x="666750" y="142875"/>
            <a:ext cx="10763250" cy="7254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rmAutofit fontScale="90000"/>
          </a:bodyPr>
          <a:lstStyle/>
          <a:p>
            <a:pPr algn="ctr"/>
            <a:r>
              <a:rPr lang="zh-CN" altLang="en-US" sz="4400" kern="1200" dirty="0">
                <a:solidFill>
                  <a:schemeClr val="accent6">
                    <a:lumMod val="60000"/>
                    <a:lumOff val="40000"/>
                  </a:schemeClr>
                </a:solidFill>
                <a:latin typeface="华文楷体" panose="02010600040101010101" pitchFamily="2" charset="-122"/>
                <a:ea typeface="华文楷体" panose="02010600040101010101" pitchFamily="2" charset="-122"/>
              </a:rPr>
              <a:t>二</a:t>
            </a:r>
            <a:r>
              <a:rPr lang="en-US" altLang="zh-CN" sz="4400" kern="1200" dirty="0">
                <a:solidFill>
                  <a:schemeClr val="accent6">
                    <a:lumMod val="60000"/>
                    <a:lumOff val="40000"/>
                  </a:schemeClr>
                </a:solidFill>
                <a:latin typeface="华文楷体" panose="02010600040101010101" pitchFamily="2" charset="-122"/>
                <a:ea typeface="华文楷体" panose="02010600040101010101" pitchFamily="2" charset="-122"/>
              </a:rPr>
              <a:t>. CSNS Ⅱ</a:t>
            </a:r>
            <a:r>
              <a:rPr lang="zh-CN" altLang="en-US" sz="4400" dirty="0">
                <a:solidFill>
                  <a:schemeClr val="accent6">
                    <a:lumMod val="60000"/>
                    <a:lumOff val="40000"/>
                  </a:schemeClr>
                </a:solidFill>
                <a:latin typeface="华文楷体" panose="02010600040101010101" pitchFamily="2" charset="-122"/>
                <a:ea typeface="华文楷体" panose="02010600040101010101" pitchFamily="2" charset="-122"/>
              </a:rPr>
              <a:t>辐射防护工作进展</a:t>
            </a:r>
            <a:r>
              <a:rPr lang="zh-CN" altLang="en-US" sz="4400" kern="1200" dirty="0">
                <a:solidFill>
                  <a:schemeClr val="accent6">
                    <a:lumMod val="60000"/>
                    <a:lumOff val="40000"/>
                  </a:schemeClr>
                </a:solidFill>
                <a:latin typeface="华文楷体" panose="02010600040101010101" pitchFamily="2" charset="-122"/>
                <a:ea typeface="华文楷体" panose="02010600040101010101" pitchFamily="2" charset="-122"/>
              </a:rPr>
              <a:t>情况</a:t>
            </a:r>
            <a:endParaRPr lang="en-US" altLang="zh-CN" sz="4400" kern="1200" dirty="0">
              <a:solidFill>
                <a:schemeClr val="accent6">
                  <a:lumMod val="60000"/>
                  <a:lumOff val="40000"/>
                </a:schemeClr>
              </a:solidFill>
              <a:latin typeface="华文楷体" panose="02010600040101010101" pitchFamily="2" charset="-122"/>
              <a:ea typeface="华文楷体" panose="02010600040101010101" pitchFamily="2" charset="-122"/>
              <a:cs typeface="+mn-cs"/>
            </a:endParaRPr>
          </a:p>
        </p:txBody>
      </p:sp>
      <p:pic>
        <p:nvPicPr>
          <p:cNvPr id="3074" name="Picture 2">
            <a:extLst>
              <a:ext uri="{FF2B5EF4-FFF2-40B4-BE49-F238E27FC236}">
                <a16:creationId xmlns:a16="http://schemas.microsoft.com/office/drawing/2014/main" id="{24A1F6CC-F0A5-3607-8751-03ADEEE7A4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1925" y="1071864"/>
            <a:ext cx="10260075" cy="555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93923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5417" y="1163783"/>
            <a:ext cx="7291588" cy="3647854"/>
          </a:xfrm>
        </p:spPr>
        <p:txBody>
          <a:bodyPr>
            <a:noAutofit/>
          </a:bodyPr>
          <a:lstStyle/>
          <a:p>
            <a:pPr marL="0" lvl="1" indent="0" fontAlgn="base">
              <a:lnSpc>
                <a:spcPct val="110000"/>
              </a:lnSpc>
              <a:spcBef>
                <a:spcPts val="0"/>
              </a:spcBef>
              <a:spcAft>
                <a:spcPts val="750"/>
              </a:spcAft>
              <a:buClr>
                <a:srgbClr val="FFC000"/>
              </a:buClr>
              <a:buSzPct val="80000"/>
              <a:buNone/>
              <a:defRPr/>
            </a:pPr>
            <a:r>
              <a:rPr lang="en-US" altLang="zh-CN" sz="2400" b="1" dirty="0">
                <a:latin typeface="微软雅黑" panose="020B0503020204020204" pitchFamily="34" charset="-122"/>
              </a:rPr>
              <a:t>2. </a:t>
            </a:r>
            <a:r>
              <a:rPr lang="zh-CN" altLang="en-US" sz="2400" b="1" dirty="0">
                <a:latin typeface="微软雅黑" panose="020B0503020204020204" pitchFamily="34" charset="-122"/>
              </a:rPr>
              <a:t>屏蔽设计</a:t>
            </a:r>
            <a:endParaRPr lang="en-US" altLang="zh-CN" sz="2400" b="1" dirty="0">
              <a:latin typeface="微软雅黑" panose="020B0503020204020204" pitchFamily="34" charset="-122"/>
            </a:endParaRPr>
          </a:p>
          <a:p>
            <a:pPr marL="252000" lvl="1" indent="-252000" algn="just" fontAlgn="base">
              <a:lnSpc>
                <a:spcPts val="3000"/>
              </a:lnSpc>
              <a:spcBef>
                <a:spcPts val="0"/>
              </a:spcBef>
              <a:spcAft>
                <a:spcPct val="0"/>
              </a:spcAft>
              <a:buClr>
                <a:schemeClr val="tx1"/>
              </a:buClr>
              <a:buSzPct val="100000"/>
              <a:buFont typeface="Wingdings" panose="05000000000000000000" pitchFamily="2" charset="2"/>
              <a:buChar char="n"/>
              <a:defRPr/>
            </a:pPr>
            <a:r>
              <a:rPr lang="zh-CN" altLang="en-US" b="1" dirty="0">
                <a:latin typeface="微软雅黑" panose="020B0503020204020204" pitchFamily="34" charset="-122"/>
              </a:rPr>
              <a:t>完成</a:t>
            </a:r>
            <a:r>
              <a:rPr lang="en-US" altLang="zh-CN" b="1" dirty="0">
                <a:latin typeface="微软雅黑" panose="020B0503020204020204" pitchFamily="34" charset="-122"/>
              </a:rPr>
              <a:t>CSNS-II</a:t>
            </a:r>
            <a:r>
              <a:rPr lang="zh-CN" altLang="en-US" b="1" dirty="0">
                <a:latin typeface="微软雅黑" panose="020B0503020204020204" pitchFamily="34" charset="-122"/>
              </a:rPr>
              <a:t>注入区屏蔽设计校核工作</a:t>
            </a:r>
            <a:endParaRPr lang="en-US" altLang="zh-CN" b="1" dirty="0">
              <a:latin typeface="微软雅黑" panose="020B0503020204020204" pitchFamily="34" charset="-122"/>
            </a:endParaRPr>
          </a:p>
          <a:p>
            <a:pPr marL="585470" lvl="2" indent="-285750" algn="just" fontAlgn="base">
              <a:lnSpc>
                <a:spcPts val="3000"/>
              </a:lnSpc>
              <a:spcBef>
                <a:spcPts val="0"/>
              </a:spcBef>
              <a:buClr>
                <a:prstClr val="black"/>
              </a:buClr>
              <a:buSzPct val="100000"/>
              <a:buFont typeface="Wingdings" panose="05000000000000000000" pitchFamily="2" charset="2"/>
              <a:buChar char="Ø"/>
              <a:defRPr/>
            </a:pPr>
            <a:r>
              <a:rPr lang="zh-CN" altLang="en-US" kern="100" dirty="0">
                <a:solidFill>
                  <a:prstClr val="black"/>
                </a:solidFill>
                <a:latin typeface="Times New Roman" panose="02020603050405020304" pitchFamily="18" charset="0"/>
                <a:cs typeface="Times New Roman" panose="02020603050405020304" pitchFamily="18" charset="0"/>
              </a:rPr>
              <a:t>依据</a:t>
            </a:r>
            <a:r>
              <a:rPr lang="en-US" altLang="zh-CN" kern="100" dirty="0">
                <a:solidFill>
                  <a:prstClr val="black"/>
                </a:solidFill>
                <a:latin typeface="Times New Roman" panose="02020603050405020304" pitchFamily="18" charset="0"/>
                <a:cs typeface="Times New Roman" panose="02020603050405020304" pitchFamily="18" charset="0"/>
              </a:rPr>
              <a:t>BCH1</a:t>
            </a:r>
            <a:r>
              <a:rPr lang="zh-CN" altLang="en-US" kern="100" dirty="0">
                <a:solidFill>
                  <a:prstClr val="black"/>
                </a:solidFill>
                <a:latin typeface="Times New Roman" panose="02020603050405020304" pitchFamily="18" charset="0"/>
                <a:cs typeface="Times New Roman" panose="02020603050405020304" pitchFamily="18" charset="0"/>
              </a:rPr>
              <a:t>入口、</a:t>
            </a:r>
            <a:r>
              <a:rPr lang="en-US" altLang="zh-CN" kern="100" dirty="0">
                <a:solidFill>
                  <a:prstClr val="black"/>
                </a:solidFill>
                <a:latin typeface="Times New Roman" panose="02020603050405020304" pitchFamily="18" charset="0"/>
                <a:cs typeface="Times New Roman" panose="02020603050405020304" pitchFamily="18" charset="0"/>
              </a:rPr>
              <a:t>BCH3</a:t>
            </a:r>
            <a:r>
              <a:rPr lang="zh-CN" altLang="en-US" kern="100" dirty="0">
                <a:solidFill>
                  <a:prstClr val="black"/>
                </a:solidFill>
                <a:latin typeface="Times New Roman" panose="02020603050405020304" pitchFamily="18" charset="0"/>
                <a:cs typeface="Times New Roman" panose="02020603050405020304" pitchFamily="18" charset="0"/>
              </a:rPr>
              <a:t>中心、</a:t>
            </a:r>
            <a:r>
              <a:rPr lang="en-US" altLang="zh-CN" kern="100" dirty="0">
                <a:solidFill>
                  <a:prstClr val="black"/>
                </a:solidFill>
                <a:latin typeface="Times New Roman" panose="02020603050405020304" pitchFamily="18" charset="0"/>
                <a:cs typeface="Times New Roman" panose="02020603050405020304" pitchFamily="18" charset="0"/>
              </a:rPr>
              <a:t>BCH4</a:t>
            </a:r>
            <a:r>
              <a:rPr lang="zh-CN" altLang="en-US" kern="100" dirty="0">
                <a:solidFill>
                  <a:prstClr val="black"/>
                </a:solidFill>
                <a:latin typeface="Times New Roman" panose="02020603050405020304" pitchFamily="18" charset="0"/>
                <a:cs typeface="Times New Roman" panose="02020603050405020304" pitchFamily="18" charset="0"/>
              </a:rPr>
              <a:t>出口、主剥离膜、次剥离膜、电子收集器六处辐射源项对注入区进行屏蔽设计校核工作</a:t>
            </a:r>
            <a:endParaRPr lang="en-US" altLang="zh-CN" kern="100" dirty="0">
              <a:solidFill>
                <a:prstClr val="black"/>
              </a:solidFill>
              <a:latin typeface="Times New Roman" panose="02020603050405020304" pitchFamily="18" charset="0"/>
              <a:cs typeface="Times New Roman" panose="02020603050405020304" pitchFamily="18" charset="0"/>
            </a:endParaRPr>
          </a:p>
          <a:p>
            <a:pPr marL="585470" lvl="2" indent="-285750" algn="just" fontAlgn="base">
              <a:lnSpc>
                <a:spcPts val="3000"/>
              </a:lnSpc>
              <a:spcBef>
                <a:spcPts val="0"/>
              </a:spcBef>
              <a:buClr>
                <a:prstClr val="black"/>
              </a:buClr>
              <a:buSzPct val="100000"/>
              <a:buFont typeface="Wingdings" panose="05000000000000000000" pitchFamily="2" charset="2"/>
              <a:buChar char="Ø"/>
              <a:defRPr/>
            </a:pPr>
            <a:r>
              <a:rPr lang="zh-CN" altLang="en-US" kern="100" dirty="0">
                <a:solidFill>
                  <a:prstClr val="black"/>
                </a:solidFill>
                <a:latin typeface="Times New Roman" panose="02020603050405020304" pitchFamily="18" charset="0"/>
                <a:cs typeface="Times New Roman" panose="02020603050405020304" pitchFamily="18" charset="0"/>
              </a:rPr>
              <a:t>设计限值：屏蔽体外</a:t>
            </a:r>
            <a:r>
              <a:rPr lang="en-US" altLang="zh-CN" kern="100" dirty="0">
                <a:solidFill>
                  <a:prstClr val="black"/>
                </a:solidFill>
                <a:latin typeface="Times New Roman" panose="02020603050405020304" pitchFamily="18" charset="0"/>
                <a:cs typeface="Times New Roman" panose="02020603050405020304" pitchFamily="18" charset="0"/>
              </a:rPr>
              <a:t>30cm</a:t>
            </a:r>
            <a:r>
              <a:rPr lang="zh-CN" altLang="en-US" kern="100" dirty="0">
                <a:solidFill>
                  <a:prstClr val="black"/>
                </a:solidFill>
                <a:latin typeface="Times New Roman" panose="02020603050405020304" pitchFamily="18" charset="0"/>
                <a:cs typeface="Times New Roman" panose="02020603050405020304" pitchFamily="18" charset="0"/>
              </a:rPr>
              <a:t>处剩余辐射剂量率不高于</a:t>
            </a:r>
            <a:r>
              <a:rPr lang="en-US" altLang="zh-CN" kern="100" dirty="0">
                <a:solidFill>
                  <a:prstClr val="black"/>
                </a:solidFill>
                <a:latin typeface="Times New Roman" panose="02020603050405020304" pitchFamily="18" charset="0"/>
                <a:cs typeface="Times New Roman" panose="02020603050405020304" pitchFamily="18" charset="0"/>
              </a:rPr>
              <a:t>1mSv/h</a:t>
            </a:r>
            <a:r>
              <a:rPr lang="zh-CN" altLang="en-US" kern="100" dirty="0">
                <a:solidFill>
                  <a:prstClr val="black"/>
                </a:solidFill>
                <a:latin typeface="Times New Roman" panose="02020603050405020304" pitchFamily="18" charset="0"/>
                <a:cs typeface="Times New Roman" panose="02020603050405020304" pitchFamily="18" charset="0"/>
              </a:rPr>
              <a:t>，且屏蔽体结构应避开其它结构防止干涉</a:t>
            </a:r>
          </a:p>
          <a:p>
            <a:pPr marL="585470" lvl="2" indent="-285750" algn="just" fontAlgn="base">
              <a:lnSpc>
                <a:spcPts val="3000"/>
              </a:lnSpc>
              <a:spcBef>
                <a:spcPts val="0"/>
              </a:spcBef>
              <a:buClr>
                <a:prstClr val="black"/>
              </a:buClr>
              <a:buSzPct val="100000"/>
              <a:buFont typeface="Wingdings" panose="05000000000000000000" pitchFamily="2" charset="2"/>
              <a:buChar char="Ø"/>
              <a:defRPr/>
            </a:pPr>
            <a:r>
              <a:rPr lang="zh-CN" altLang="en-US" kern="100" dirty="0">
                <a:solidFill>
                  <a:prstClr val="black"/>
                </a:solidFill>
                <a:latin typeface="Times New Roman" panose="02020603050405020304" pitchFamily="18" charset="0"/>
                <a:cs typeface="Times New Roman" panose="02020603050405020304" pitchFamily="18" charset="0"/>
              </a:rPr>
              <a:t>屏蔽体材料与厚度：</a:t>
            </a:r>
            <a:r>
              <a:rPr lang="en-US" altLang="zh-CN" kern="100" dirty="0">
                <a:solidFill>
                  <a:prstClr val="black"/>
                </a:solidFill>
                <a:latin typeface="Times New Roman" panose="02020603050405020304" pitchFamily="18" charset="0"/>
                <a:cs typeface="Times New Roman" panose="02020603050405020304" pitchFamily="18" charset="0"/>
              </a:rPr>
              <a:t>10~11 cm </a:t>
            </a:r>
            <a:r>
              <a:rPr lang="zh-CN" altLang="en-US" kern="100" dirty="0">
                <a:solidFill>
                  <a:prstClr val="black"/>
                </a:solidFill>
                <a:latin typeface="Times New Roman" panose="02020603050405020304" pitchFamily="18" charset="0"/>
                <a:cs typeface="Times New Roman" panose="02020603050405020304" pitchFamily="18" charset="0"/>
              </a:rPr>
              <a:t>厚铅块</a:t>
            </a:r>
          </a:p>
          <a:p>
            <a:pPr marL="585470" lvl="2" indent="-285750" algn="just" fontAlgn="base">
              <a:lnSpc>
                <a:spcPts val="3000"/>
              </a:lnSpc>
              <a:spcBef>
                <a:spcPts val="0"/>
              </a:spcBef>
              <a:buClr>
                <a:prstClr val="black"/>
              </a:buClr>
              <a:buSzPct val="100000"/>
              <a:buFont typeface="Wingdings" panose="05000000000000000000" pitchFamily="2" charset="2"/>
              <a:buChar char="Ø"/>
              <a:defRPr/>
            </a:pPr>
            <a:r>
              <a:rPr lang="zh-CN" altLang="en-US" kern="100" dirty="0">
                <a:solidFill>
                  <a:prstClr val="black"/>
                </a:solidFill>
                <a:latin typeface="Times New Roman" panose="02020603050405020304" pitchFamily="18" charset="0"/>
                <a:cs typeface="Times New Roman" panose="02020603050405020304" pitchFamily="18" charset="0"/>
              </a:rPr>
              <a:t>现阶段已安装与主剥离膜源项相关的三块屏蔽体，后将依据实测结果校验源项，并陆续安装其它屏蔽体</a:t>
            </a: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2144F8-3D16-45AB-BE48-A1449B11D708}" type="slidenum">
              <a:rPr kumimoji="0" lang="zh-CN" altLang="en-US" sz="9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9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15" name="Rectangle 2">
            <a:extLst>
              <a:ext uri="{FF2B5EF4-FFF2-40B4-BE49-F238E27FC236}">
                <a16:creationId xmlns:a16="http://schemas.microsoft.com/office/drawing/2014/main" id="{01687A88-412D-5988-6F84-1174C17101D3}"/>
              </a:ext>
            </a:extLst>
          </p:cNvPr>
          <p:cNvSpPr>
            <a:spLocks noGrp="1" noChangeArrowheads="1"/>
          </p:cNvSpPr>
          <p:nvPr>
            <p:ph type="title"/>
          </p:nvPr>
        </p:nvSpPr>
        <p:spPr>
          <a:xfrm>
            <a:off x="666750" y="142875"/>
            <a:ext cx="10763250" cy="7254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rmAutofit fontScale="90000"/>
          </a:bodyPr>
          <a:lstStyle/>
          <a:p>
            <a:pPr algn="ctr"/>
            <a:r>
              <a:rPr lang="zh-CN" altLang="en-US" sz="4400" kern="1200" dirty="0">
                <a:solidFill>
                  <a:schemeClr val="accent6">
                    <a:lumMod val="60000"/>
                    <a:lumOff val="40000"/>
                  </a:schemeClr>
                </a:solidFill>
                <a:latin typeface="华文楷体" panose="02010600040101010101" pitchFamily="2" charset="-122"/>
                <a:ea typeface="华文楷体" panose="02010600040101010101" pitchFamily="2" charset="-122"/>
              </a:rPr>
              <a:t>二</a:t>
            </a:r>
            <a:r>
              <a:rPr lang="en-US" altLang="zh-CN" sz="4400" kern="1200" dirty="0">
                <a:solidFill>
                  <a:schemeClr val="accent6">
                    <a:lumMod val="60000"/>
                    <a:lumOff val="40000"/>
                  </a:schemeClr>
                </a:solidFill>
                <a:latin typeface="华文楷体" panose="02010600040101010101" pitchFamily="2" charset="-122"/>
                <a:ea typeface="华文楷体" panose="02010600040101010101" pitchFamily="2" charset="-122"/>
              </a:rPr>
              <a:t>. CSNS Ⅱ</a:t>
            </a:r>
            <a:r>
              <a:rPr lang="zh-CN" altLang="en-US" sz="4400" dirty="0">
                <a:solidFill>
                  <a:schemeClr val="accent6">
                    <a:lumMod val="60000"/>
                    <a:lumOff val="40000"/>
                  </a:schemeClr>
                </a:solidFill>
                <a:latin typeface="华文楷体" panose="02010600040101010101" pitchFamily="2" charset="-122"/>
                <a:ea typeface="华文楷体" panose="02010600040101010101" pitchFamily="2" charset="-122"/>
              </a:rPr>
              <a:t>辐射防护工作进展</a:t>
            </a:r>
            <a:r>
              <a:rPr lang="zh-CN" altLang="en-US" sz="4400" kern="1200" dirty="0">
                <a:solidFill>
                  <a:schemeClr val="accent6">
                    <a:lumMod val="60000"/>
                    <a:lumOff val="40000"/>
                  </a:schemeClr>
                </a:solidFill>
                <a:latin typeface="华文楷体" panose="02010600040101010101" pitchFamily="2" charset="-122"/>
                <a:ea typeface="华文楷体" panose="02010600040101010101" pitchFamily="2" charset="-122"/>
              </a:rPr>
              <a:t>情况</a:t>
            </a:r>
            <a:endParaRPr lang="en-US" altLang="zh-CN" sz="4400" kern="1200" dirty="0">
              <a:solidFill>
                <a:schemeClr val="accent6">
                  <a:lumMod val="60000"/>
                  <a:lumOff val="40000"/>
                </a:schemeClr>
              </a:solidFill>
              <a:latin typeface="华文楷体" panose="02010600040101010101" pitchFamily="2" charset="-122"/>
              <a:ea typeface="华文楷体" panose="02010600040101010101" pitchFamily="2" charset="-122"/>
              <a:cs typeface="+mn-cs"/>
            </a:endParaRPr>
          </a:p>
        </p:txBody>
      </p:sp>
      <p:pic>
        <p:nvPicPr>
          <p:cNvPr id="6" name="图片 5">
            <a:extLst>
              <a:ext uri="{FF2B5EF4-FFF2-40B4-BE49-F238E27FC236}">
                <a16:creationId xmlns:a16="http://schemas.microsoft.com/office/drawing/2014/main" id="{0FDD0010-8140-4C40-AE93-FD7BFEF75F3F}"/>
              </a:ext>
            </a:extLst>
          </p:cNvPr>
          <p:cNvPicPr>
            <a:picLocks noChangeAspect="1"/>
          </p:cNvPicPr>
          <p:nvPr/>
        </p:nvPicPr>
        <p:blipFill>
          <a:blip r:embed="rId2"/>
          <a:stretch>
            <a:fillRect/>
          </a:stretch>
        </p:blipFill>
        <p:spPr>
          <a:xfrm>
            <a:off x="704490" y="4769910"/>
            <a:ext cx="4634446" cy="1797151"/>
          </a:xfrm>
          <a:prstGeom prst="rect">
            <a:avLst/>
          </a:prstGeom>
        </p:spPr>
      </p:pic>
      <p:pic>
        <p:nvPicPr>
          <p:cNvPr id="7" name="图片 6">
            <a:extLst>
              <a:ext uri="{FF2B5EF4-FFF2-40B4-BE49-F238E27FC236}">
                <a16:creationId xmlns:a16="http://schemas.microsoft.com/office/drawing/2014/main" id="{5E2D6870-60F3-4F33-A5D4-2BB6C6AB7B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531" b="17284"/>
          <a:stretch/>
        </p:blipFill>
        <p:spPr>
          <a:xfrm>
            <a:off x="5988008" y="4351841"/>
            <a:ext cx="5943888" cy="2262348"/>
          </a:xfrm>
          <a:prstGeom prst="rect">
            <a:avLst/>
          </a:prstGeom>
        </p:spPr>
      </p:pic>
      <p:pic>
        <p:nvPicPr>
          <p:cNvPr id="8" name="图片 7">
            <a:extLst>
              <a:ext uri="{FF2B5EF4-FFF2-40B4-BE49-F238E27FC236}">
                <a16:creationId xmlns:a16="http://schemas.microsoft.com/office/drawing/2014/main" id="{C7AB63ED-69A3-4A98-86B8-94AC4F40143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3449" b="4646"/>
          <a:stretch/>
        </p:blipFill>
        <p:spPr>
          <a:xfrm>
            <a:off x="7435018" y="1742628"/>
            <a:ext cx="4645569" cy="1808089"/>
          </a:xfrm>
          <a:prstGeom prst="rect">
            <a:avLst/>
          </a:prstGeom>
        </p:spPr>
      </p:pic>
    </p:spTree>
    <p:extLst>
      <p:ext uri="{BB962C8B-B14F-4D97-AF65-F5344CB8AC3E}">
        <p14:creationId xmlns:p14="http://schemas.microsoft.com/office/powerpoint/2010/main" val="17172899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132144F8-3D16-45AB-BE48-A1449B11D708}" type="slidenum">
              <a:rPr lang="zh-CN" altLang="en-US" smtClean="0"/>
              <a:t>18</a:t>
            </a:fld>
            <a:endParaRPr lang="zh-CN" altLang="en-US"/>
          </a:p>
        </p:txBody>
      </p:sp>
      <p:sp>
        <p:nvSpPr>
          <p:cNvPr id="5" name="内容占位符 4">
            <a:extLst>
              <a:ext uri="{FF2B5EF4-FFF2-40B4-BE49-F238E27FC236}">
                <a16:creationId xmlns:a16="http://schemas.microsoft.com/office/drawing/2014/main" id="{4D268C91-C254-982C-6B92-3298D21ECD97}"/>
              </a:ext>
            </a:extLst>
          </p:cNvPr>
          <p:cNvSpPr>
            <a:spLocks noGrp="1"/>
          </p:cNvSpPr>
          <p:nvPr>
            <p:ph idx="1"/>
          </p:nvPr>
        </p:nvSpPr>
        <p:spPr>
          <a:xfrm>
            <a:off x="214685" y="1073426"/>
            <a:ext cx="11767931" cy="2978621"/>
          </a:xfrm>
        </p:spPr>
        <p:txBody>
          <a:bodyPr>
            <a:normAutofit/>
          </a:bodyPr>
          <a:lstStyle/>
          <a:p>
            <a:pPr marL="0" indent="0">
              <a:buNone/>
            </a:pPr>
            <a:r>
              <a:rPr lang="en-US" altLang="zh-CN" sz="2400" b="1" dirty="0">
                <a:latin typeface="微软雅黑" panose="020B0503020204020204" pitchFamily="34" charset="-122"/>
              </a:rPr>
              <a:t>3. </a:t>
            </a:r>
            <a:r>
              <a:rPr lang="zh-CN" altLang="en-US" sz="2400" b="1" dirty="0">
                <a:latin typeface="微软雅黑" panose="020B0503020204020204" pitchFamily="34" charset="-122"/>
              </a:rPr>
              <a:t>人身安全联锁系统</a:t>
            </a:r>
            <a:endParaRPr lang="en-US" altLang="zh-CN" sz="2400" b="1" dirty="0">
              <a:latin typeface="微软雅黑" panose="020B0503020204020204" pitchFamily="34" charset="-122"/>
            </a:endParaRPr>
          </a:p>
          <a:p>
            <a:pPr marL="342900" lvl="1" indent="-342900" eaLnBrk="0" hangingPunct="0">
              <a:lnSpc>
                <a:spcPct val="110000"/>
              </a:lnSpc>
              <a:spcBef>
                <a:spcPct val="30000"/>
              </a:spcBef>
              <a:spcAft>
                <a:spcPct val="20000"/>
              </a:spcAft>
              <a:buClr>
                <a:schemeClr val="tx1"/>
              </a:buClr>
              <a:buFont typeface="Wingdings" panose="05000000000000000000" pitchFamily="2" charset="2"/>
              <a:buChar char="n"/>
            </a:pPr>
            <a:r>
              <a:rPr lang="en-US" altLang="zh-CN" kern="0" dirty="0">
                <a:solidFill>
                  <a:srgbClr val="1679BA"/>
                </a:solidFill>
                <a:latin typeface="微软雅黑" panose="020B0503020204020204" pitchFamily="34" charset="-122"/>
                <a:sym typeface="+mn-ea"/>
              </a:rPr>
              <a:t>CSNS-Ⅱ PPS</a:t>
            </a:r>
            <a:r>
              <a:rPr lang="zh-CN" altLang="en-US" kern="0" dirty="0">
                <a:solidFill>
                  <a:srgbClr val="1679BA"/>
                </a:solidFill>
                <a:latin typeface="微软雅黑" panose="020B0503020204020204" pitchFamily="34" charset="-122"/>
                <a:sym typeface="+mn-ea"/>
              </a:rPr>
              <a:t>开始设计建造</a:t>
            </a:r>
            <a:endParaRPr lang="en-US" altLang="zh-CN" kern="0" dirty="0">
              <a:solidFill>
                <a:srgbClr val="1679BA"/>
              </a:solidFill>
              <a:latin typeface="微软雅黑" panose="020B0503020204020204" pitchFamily="34" charset="-122"/>
              <a:sym typeface="+mn-ea"/>
            </a:endParaRPr>
          </a:p>
          <a:p>
            <a:pPr marL="642620" lvl="2" indent="-342900" eaLnBrk="0" hangingPunct="0">
              <a:lnSpc>
                <a:spcPct val="110000"/>
              </a:lnSpc>
              <a:spcBef>
                <a:spcPts val="0"/>
              </a:spcBef>
              <a:spcAft>
                <a:spcPct val="20000"/>
              </a:spcAft>
              <a:buClr>
                <a:schemeClr val="tx1"/>
              </a:buClr>
              <a:buFont typeface="Wingdings" panose="05000000000000000000" pitchFamily="2" charset="2"/>
              <a:buChar char="Ø"/>
            </a:pPr>
            <a:r>
              <a:rPr lang="zh-CN" altLang="en-US" kern="0" dirty="0">
                <a:latin typeface="微软雅黑" panose="020B0503020204020204" pitchFamily="34" charset="-122"/>
                <a:sym typeface="+mn-ea"/>
              </a:rPr>
              <a:t>二期第一条谱仪：中子技术发展线站（</a:t>
            </a:r>
            <a:r>
              <a:rPr lang="en-US" altLang="zh-CN" kern="0" dirty="0">
                <a:latin typeface="微软雅黑" panose="020B0503020204020204" pitchFamily="34" charset="-122"/>
                <a:sym typeface="+mn-ea"/>
              </a:rPr>
              <a:t>8A</a:t>
            </a:r>
            <a:r>
              <a:rPr lang="zh-CN" altLang="en-US" kern="0" dirty="0">
                <a:latin typeface="微软雅黑" panose="020B0503020204020204" pitchFamily="34" charset="-122"/>
                <a:sym typeface="+mn-ea"/>
              </a:rPr>
              <a:t>线）</a:t>
            </a:r>
            <a:r>
              <a:rPr lang="en-US" altLang="zh-CN" kern="0" dirty="0">
                <a:latin typeface="微软雅黑" panose="020B0503020204020204" pitchFamily="34" charset="-122"/>
                <a:sym typeface="+mn-ea"/>
              </a:rPr>
              <a:t>PPS</a:t>
            </a:r>
            <a:r>
              <a:rPr lang="zh-CN" altLang="en-US" kern="0" dirty="0">
                <a:latin typeface="微软雅黑" panose="020B0503020204020204" pitchFamily="34" charset="-122"/>
                <a:sym typeface="+mn-ea"/>
              </a:rPr>
              <a:t>调试完成，等待现场检查后投入使用</a:t>
            </a:r>
            <a:endParaRPr lang="en-US" altLang="zh-CN" kern="0" dirty="0">
              <a:latin typeface="微软雅黑" panose="020B0503020204020204" pitchFamily="34" charset="-122"/>
              <a:sym typeface="+mn-ea"/>
            </a:endParaRPr>
          </a:p>
          <a:p>
            <a:pPr marL="642620" lvl="2" indent="-342900" eaLnBrk="0" hangingPunct="0">
              <a:lnSpc>
                <a:spcPct val="110000"/>
              </a:lnSpc>
              <a:spcBef>
                <a:spcPts val="0"/>
              </a:spcBef>
              <a:spcAft>
                <a:spcPct val="20000"/>
              </a:spcAft>
              <a:buClr>
                <a:schemeClr val="tx1"/>
              </a:buClr>
              <a:buFont typeface="Wingdings" panose="05000000000000000000" pitchFamily="2" charset="2"/>
              <a:buChar char="Ø"/>
            </a:pPr>
            <a:r>
              <a:rPr lang="zh-CN" altLang="en-US" kern="0" dirty="0">
                <a:latin typeface="微软雅黑" panose="020B0503020204020204" pitchFamily="34" charset="-122"/>
                <a:sym typeface="+mn-ea"/>
              </a:rPr>
              <a:t>加速器</a:t>
            </a:r>
            <a:r>
              <a:rPr lang="en-US" altLang="zh-CN" kern="0" dirty="0">
                <a:latin typeface="微软雅黑" panose="020B0503020204020204" pitchFamily="34" charset="-122"/>
                <a:sym typeface="+mn-ea"/>
              </a:rPr>
              <a:t>LRBT</a:t>
            </a:r>
            <a:r>
              <a:rPr lang="zh-CN" altLang="en-US" kern="0" dirty="0">
                <a:latin typeface="微软雅黑" panose="020B0503020204020204" pitchFamily="34" charset="-122"/>
                <a:sym typeface="+mn-ea"/>
              </a:rPr>
              <a:t>迷宫改造为控制区，已正常运行</a:t>
            </a:r>
            <a:endParaRPr lang="en-US" altLang="zh-CN" kern="0" dirty="0">
              <a:latin typeface="微软雅黑" panose="020B0503020204020204" pitchFamily="34" charset="-122"/>
              <a:sym typeface="+mn-ea"/>
            </a:endParaRPr>
          </a:p>
          <a:p>
            <a:pPr marL="642620" lvl="2" indent="-342900" eaLnBrk="0" hangingPunct="0">
              <a:lnSpc>
                <a:spcPct val="110000"/>
              </a:lnSpc>
              <a:spcBef>
                <a:spcPts val="0"/>
              </a:spcBef>
              <a:spcAft>
                <a:spcPct val="20000"/>
              </a:spcAft>
              <a:buClr>
                <a:schemeClr val="tx1"/>
              </a:buClr>
              <a:buFont typeface="Wingdings" panose="05000000000000000000" pitchFamily="2" charset="2"/>
              <a:buChar char="Ø"/>
            </a:pPr>
            <a:r>
              <a:rPr lang="zh-CN" altLang="en-US" kern="0" dirty="0">
                <a:latin typeface="微软雅黑" panose="020B0503020204020204" pitchFamily="34" charset="-122"/>
                <a:sym typeface="+mn-ea"/>
              </a:rPr>
              <a:t>加速器</a:t>
            </a:r>
            <a:r>
              <a:rPr lang="en-US" altLang="zh-CN" kern="0" dirty="0">
                <a:latin typeface="微软雅黑" panose="020B0503020204020204" pitchFamily="34" charset="-122"/>
                <a:sym typeface="+mn-ea"/>
              </a:rPr>
              <a:t>LRBT-RCS</a:t>
            </a:r>
            <a:r>
              <a:rPr lang="zh-CN" altLang="en-US" kern="0" dirty="0">
                <a:latin typeface="微软雅黑" panose="020B0503020204020204" pitchFamily="34" charset="-122"/>
                <a:sym typeface="+mn-ea"/>
              </a:rPr>
              <a:t>通道联锁门更换完成，已正常运行</a:t>
            </a:r>
            <a:endParaRPr lang="en-US" altLang="zh-CN" kern="0" dirty="0">
              <a:latin typeface="微软雅黑" panose="020B0503020204020204" pitchFamily="34" charset="-122"/>
              <a:sym typeface="+mn-ea"/>
            </a:endParaRPr>
          </a:p>
          <a:p>
            <a:pPr marL="642620" lvl="2" indent="-342900" eaLnBrk="0" hangingPunct="0">
              <a:lnSpc>
                <a:spcPct val="110000"/>
              </a:lnSpc>
              <a:spcBef>
                <a:spcPts val="0"/>
              </a:spcBef>
              <a:spcAft>
                <a:spcPct val="20000"/>
              </a:spcAft>
              <a:buClr>
                <a:schemeClr val="tx1"/>
              </a:buClr>
              <a:buFont typeface="Wingdings" panose="05000000000000000000" pitchFamily="2" charset="2"/>
              <a:buChar char="Ø"/>
            </a:pPr>
            <a:endParaRPr lang="en-US" altLang="zh-CN" kern="0" dirty="0">
              <a:latin typeface="微软雅黑" panose="020B0503020204020204" pitchFamily="34" charset="-122"/>
              <a:sym typeface="+mn-ea"/>
            </a:endParaRPr>
          </a:p>
          <a:p>
            <a:pPr marL="642620" lvl="2" indent="-342900" eaLnBrk="0" hangingPunct="0">
              <a:lnSpc>
                <a:spcPct val="110000"/>
              </a:lnSpc>
              <a:spcBef>
                <a:spcPts val="0"/>
              </a:spcBef>
              <a:spcAft>
                <a:spcPct val="20000"/>
              </a:spcAft>
              <a:buClr>
                <a:schemeClr val="tx1"/>
              </a:buClr>
              <a:buFont typeface="Wingdings" panose="05000000000000000000" pitchFamily="2" charset="2"/>
              <a:buChar char="Ø"/>
            </a:pPr>
            <a:r>
              <a:rPr lang="zh-CN" altLang="en-US" kern="0" dirty="0">
                <a:latin typeface="微软雅黑" panose="020B0503020204020204" pitchFamily="34" charset="-122"/>
                <a:sym typeface="+mn-ea"/>
              </a:rPr>
              <a:t>高能质子厅</a:t>
            </a:r>
            <a:r>
              <a:rPr lang="en-US" altLang="zh-CN" kern="0" dirty="0">
                <a:latin typeface="微软雅黑" panose="020B0503020204020204" pitchFamily="34" charset="-122"/>
                <a:sym typeface="+mn-ea"/>
              </a:rPr>
              <a:t>PPS</a:t>
            </a:r>
            <a:r>
              <a:rPr lang="zh-CN" altLang="en-US" kern="0" dirty="0">
                <a:latin typeface="微软雅黑" panose="020B0503020204020204" pitchFamily="34" charset="-122"/>
                <a:sym typeface="+mn-ea"/>
              </a:rPr>
              <a:t>联锁方案基本完成，正在与关联系统讨论确认</a:t>
            </a:r>
            <a:endParaRPr lang="en-US" altLang="zh-CN" kern="0" dirty="0">
              <a:latin typeface="微软雅黑" panose="020B0503020204020204" pitchFamily="34" charset="-122"/>
              <a:sym typeface="+mn-ea"/>
            </a:endParaRPr>
          </a:p>
        </p:txBody>
      </p:sp>
      <p:sp>
        <p:nvSpPr>
          <p:cNvPr id="9" name="Rectangle 2">
            <a:extLst>
              <a:ext uri="{FF2B5EF4-FFF2-40B4-BE49-F238E27FC236}">
                <a16:creationId xmlns:a16="http://schemas.microsoft.com/office/drawing/2014/main" id="{CAB2E79E-2E7C-9784-5F78-3FC765225FF9}"/>
              </a:ext>
            </a:extLst>
          </p:cNvPr>
          <p:cNvSpPr>
            <a:spLocks noGrp="1" noChangeArrowheads="1"/>
          </p:cNvSpPr>
          <p:nvPr>
            <p:ph type="title"/>
          </p:nvPr>
        </p:nvSpPr>
        <p:spPr>
          <a:xfrm>
            <a:off x="666750" y="142875"/>
            <a:ext cx="10763250" cy="7254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rmAutofit fontScale="90000"/>
          </a:bodyPr>
          <a:lstStyle/>
          <a:p>
            <a:pPr algn="ctr"/>
            <a:r>
              <a:rPr lang="zh-CN" altLang="en-US" sz="4400" kern="1200" dirty="0">
                <a:solidFill>
                  <a:schemeClr val="accent6">
                    <a:lumMod val="60000"/>
                    <a:lumOff val="40000"/>
                  </a:schemeClr>
                </a:solidFill>
                <a:latin typeface="华文楷体" panose="02010600040101010101" pitchFamily="2" charset="-122"/>
                <a:ea typeface="华文楷体" panose="02010600040101010101" pitchFamily="2" charset="-122"/>
              </a:rPr>
              <a:t>二</a:t>
            </a:r>
            <a:r>
              <a:rPr lang="en-US" altLang="zh-CN" sz="4400" kern="1200" dirty="0">
                <a:solidFill>
                  <a:schemeClr val="accent6">
                    <a:lumMod val="60000"/>
                    <a:lumOff val="40000"/>
                  </a:schemeClr>
                </a:solidFill>
                <a:latin typeface="华文楷体" panose="02010600040101010101" pitchFamily="2" charset="-122"/>
                <a:ea typeface="华文楷体" panose="02010600040101010101" pitchFamily="2" charset="-122"/>
              </a:rPr>
              <a:t>. CSNS Ⅱ</a:t>
            </a:r>
            <a:r>
              <a:rPr lang="zh-CN" altLang="en-US" sz="4400" dirty="0">
                <a:solidFill>
                  <a:schemeClr val="accent6">
                    <a:lumMod val="60000"/>
                    <a:lumOff val="40000"/>
                  </a:schemeClr>
                </a:solidFill>
                <a:latin typeface="华文楷体" panose="02010600040101010101" pitchFamily="2" charset="-122"/>
                <a:ea typeface="华文楷体" panose="02010600040101010101" pitchFamily="2" charset="-122"/>
              </a:rPr>
              <a:t>辐射防护工作进展</a:t>
            </a:r>
            <a:r>
              <a:rPr lang="zh-CN" altLang="en-US" sz="4400" kern="1200" dirty="0">
                <a:solidFill>
                  <a:schemeClr val="accent6">
                    <a:lumMod val="60000"/>
                    <a:lumOff val="40000"/>
                  </a:schemeClr>
                </a:solidFill>
                <a:latin typeface="华文楷体" panose="02010600040101010101" pitchFamily="2" charset="-122"/>
                <a:ea typeface="华文楷体" panose="02010600040101010101" pitchFamily="2" charset="-122"/>
              </a:rPr>
              <a:t>情况</a:t>
            </a:r>
            <a:endParaRPr lang="en-US" altLang="zh-CN" sz="4400" kern="1200" dirty="0">
              <a:solidFill>
                <a:schemeClr val="accent6">
                  <a:lumMod val="60000"/>
                  <a:lumOff val="40000"/>
                </a:schemeClr>
              </a:solidFill>
              <a:latin typeface="华文楷体" panose="02010600040101010101" pitchFamily="2" charset="-122"/>
              <a:ea typeface="华文楷体" panose="02010600040101010101" pitchFamily="2" charset="-122"/>
              <a:cs typeface="+mn-cs"/>
            </a:endParaRPr>
          </a:p>
        </p:txBody>
      </p:sp>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12077" r="14395"/>
          <a:stretch/>
        </p:blipFill>
        <p:spPr>
          <a:xfrm>
            <a:off x="666750" y="4052047"/>
            <a:ext cx="1447632" cy="2626154"/>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61154" y="4052047"/>
            <a:ext cx="1968846" cy="2626154"/>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89963" y="4052047"/>
            <a:ext cx="1968846" cy="2626154"/>
          </a:xfrm>
          <a:prstGeom prst="rect">
            <a:avLst/>
          </a:prstGeom>
        </p:spPr>
      </p:pic>
      <p:pic>
        <p:nvPicPr>
          <p:cNvPr id="11" name="图片 10"/>
          <p:cNvPicPr>
            <a:picLocks noChangeAspect="1"/>
          </p:cNvPicPr>
          <p:nvPr/>
        </p:nvPicPr>
        <p:blipFill rotWithShape="1">
          <a:blip r:embed="rId6" cstate="print">
            <a:extLst>
              <a:ext uri="{28A0092B-C50C-407E-A947-70E740481C1C}">
                <a14:useLocalDpi xmlns:a14="http://schemas.microsoft.com/office/drawing/2010/main" val="0"/>
              </a:ext>
            </a:extLst>
          </a:blip>
          <a:srcRect l="3449" t="6977" b="4641"/>
          <a:stretch/>
        </p:blipFill>
        <p:spPr>
          <a:xfrm>
            <a:off x="2238000" y="4052047"/>
            <a:ext cx="1985548" cy="1362636"/>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80797" y="4052047"/>
            <a:ext cx="1968845" cy="2626154"/>
          </a:xfrm>
          <a:prstGeom prst="rect">
            <a:avLst/>
          </a:prstGeom>
        </p:spPr>
      </p:pic>
      <p:pic>
        <p:nvPicPr>
          <p:cNvPr id="15" name="图片 14"/>
          <p:cNvPicPr>
            <a:picLocks noChangeAspect="1"/>
          </p:cNvPicPr>
          <p:nvPr/>
        </p:nvPicPr>
        <p:blipFill rotWithShape="1">
          <a:blip r:embed="rId8" cstate="print">
            <a:extLst>
              <a:ext uri="{28A0092B-C50C-407E-A947-70E740481C1C}">
                <a14:useLocalDpi xmlns:a14="http://schemas.microsoft.com/office/drawing/2010/main" val="0"/>
              </a:ext>
            </a:extLst>
          </a:blip>
          <a:srcRect t="7667" b="14378"/>
          <a:stretch/>
        </p:blipFill>
        <p:spPr>
          <a:xfrm>
            <a:off x="2854928" y="5517776"/>
            <a:ext cx="1985548" cy="1160425"/>
          </a:xfrm>
          <a:prstGeom prst="rect">
            <a:avLst/>
          </a:prstGeom>
        </p:spPr>
      </p:pic>
    </p:spTree>
    <p:extLst>
      <p:ext uri="{BB962C8B-B14F-4D97-AF65-F5344CB8AC3E}">
        <p14:creationId xmlns:p14="http://schemas.microsoft.com/office/powerpoint/2010/main" val="6636914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132144F8-3D16-45AB-BE48-A1449B11D708}" type="slidenum">
              <a:rPr lang="zh-CN" altLang="en-US" smtClean="0"/>
              <a:t>19</a:t>
            </a:fld>
            <a:endParaRPr lang="zh-CN" altLang="en-US"/>
          </a:p>
        </p:txBody>
      </p:sp>
      <p:sp>
        <p:nvSpPr>
          <p:cNvPr id="5" name="内容占位符 4">
            <a:extLst>
              <a:ext uri="{FF2B5EF4-FFF2-40B4-BE49-F238E27FC236}">
                <a16:creationId xmlns:a16="http://schemas.microsoft.com/office/drawing/2014/main" id="{4D268C91-C254-982C-6B92-3298D21ECD97}"/>
              </a:ext>
            </a:extLst>
          </p:cNvPr>
          <p:cNvSpPr>
            <a:spLocks noGrp="1"/>
          </p:cNvSpPr>
          <p:nvPr>
            <p:ph idx="1"/>
          </p:nvPr>
        </p:nvSpPr>
        <p:spPr>
          <a:xfrm>
            <a:off x="214685" y="1073426"/>
            <a:ext cx="6923941" cy="4160726"/>
          </a:xfrm>
        </p:spPr>
        <p:txBody>
          <a:bodyPr>
            <a:normAutofit/>
          </a:bodyPr>
          <a:lstStyle/>
          <a:p>
            <a:pPr marL="0" indent="0">
              <a:buNone/>
            </a:pPr>
            <a:r>
              <a:rPr lang="en-US" altLang="zh-CN" sz="2400" b="1" dirty="0">
                <a:latin typeface="微软雅黑" panose="020B0503020204020204" pitchFamily="34" charset="-122"/>
              </a:rPr>
              <a:t>4. </a:t>
            </a:r>
            <a:r>
              <a:rPr lang="zh-CN" altLang="en-US" sz="2400" b="1" dirty="0">
                <a:latin typeface="微软雅黑" panose="020B0503020204020204" pitchFamily="34" charset="-122"/>
              </a:rPr>
              <a:t>剂量监测系统</a:t>
            </a:r>
            <a:endParaRPr lang="en-US" altLang="zh-CN" sz="2400" b="1" dirty="0">
              <a:latin typeface="微软雅黑" panose="020B0503020204020204" pitchFamily="34" charset="-122"/>
            </a:endParaRPr>
          </a:p>
          <a:p>
            <a:pPr marL="342900" lvl="1" indent="-342900" eaLnBrk="0" hangingPunct="0">
              <a:lnSpc>
                <a:spcPct val="110000"/>
              </a:lnSpc>
              <a:spcBef>
                <a:spcPct val="30000"/>
              </a:spcBef>
              <a:spcAft>
                <a:spcPct val="20000"/>
              </a:spcAft>
              <a:buClr>
                <a:schemeClr val="tx1"/>
              </a:buClr>
              <a:buFont typeface="Wingdings" panose="05000000000000000000" pitchFamily="2" charset="2"/>
              <a:buChar char="n"/>
            </a:pPr>
            <a:r>
              <a:rPr lang="zh-CN" altLang="en-US" kern="0" dirty="0">
                <a:solidFill>
                  <a:srgbClr val="1679BA"/>
                </a:solidFill>
                <a:latin typeface="微软雅黑" panose="020B0503020204020204" pitchFamily="34" charset="-122"/>
                <a:sym typeface="+mn-ea"/>
              </a:rPr>
              <a:t>太阳能剂量监测移动小车研制</a:t>
            </a:r>
            <a:endParaRPr lang="en-US" altLang="zh-CN" kern="0" dirty="0">
              <a:solidFill>
                <a:srgbClr val="1679BA"/>
              </a:solidFill>
              <a:latin typeface="微软雅黑" panose="020B0503020204020204" pitchFamily="34" charset="-122"/>
              <a:sym typeface="+mn-ea"/>
            </a:endParaRPr>
          </a:p>
          <a:p>
            <a:pPr marL="642620" lvl="2" indent="-342900" eaLnBrk="0" hangingPunct="0">
              <a:lnSpc>
                <a:spcPct val="110000"/>
              </a:lnSpc>
              <a:spcBef>
                <a:spcPts val="0"/>
              </a:spcBef>
              <a:spcAft>
                <a:spcPct val="20000"/>
              </a:spcAft>
              <a:buClr>
                <a:schemeClr val="tx1"/>
              </a:buClr>
              <a:buFont typeface="Wingdings" panose="05000000000000000000" pitchFamily="2" charset="2"/>
              <a:buChar char="Ø"/>
            </a:pPr>
            <a:r>
              <a:rPr lang="zh-CN" altLang="en-US" kern="0" dirty="0">
                <a:latin typeface="微软雅黑" panose="020B0503020204020204" pitchFamily="34" charset="-122"/>
                <a:sym typeface="+mn-ea"/>
              </a:rPr>
              <a:t>研制背景：根据</a:t>
            </a:r>
            <a:r>
              <a:rPr lang="en-US" altLang="zh-CN" kern="0" dirty="0">
                <a:latin typeface="微软雅黑" panose="020B0503020204020204" pitchFamily="34" charset="-122"/>
                <a:sym typeface="+mn-ea"/>
              </a:rPr>
              <a:t>CSNS Ⅱ</a:t>
            </a:r>
            <a:r>
              <a:rPr lang="zh-CN" altLang="en-US" kern="0" dirty="0">
                <a:latin typeface="微软雅黑" panose="020B0503020204020204" pitchFamily="34" charset="-122"/>
                <a:sym typeface="+mn-ea"/>
              </a:rPr>
              <a:t>施工进度的要求，需要定期对施工现场进行剂量测量，施工现场不满足通电和固定监测条件</a:t>
            </a:r>
            <a:endParaRPr lang="en-US" altLang="zh-CN" kern="0" dirty="0">
              <a:latin typeface="微软雅黑" panose="020B0503020204020204" pitchFamily="34" charset="-122"/>
              <a:sym typeface="+mn-ea"/>
            </a:endParaRPr>
          </a:p>
          <a:p>
            <a:pPr marL="642620" lvl="2" indent="-342900" eaLnBrk="0" hangingPunct="0">
              <a:lnSpc>
                <a:spcPct val="110000"/>
              </a:lnSpc>
              <a:spcBef>
                <a:spcPts val="0"/>
              </a:spcBef>
              <a:spcAft>
                <a:spcPct val="20000"/>
              </a:spcAft>
              <a:buClr>
                <a:schemeClr val="tx1"/>
              </a:buClr>
              <a:buFont typeface="Wingdings" panose="05000000000000000000" pitchFamily="2" charset="2"/>
              <a:buChar char="Ø"/>
            </a:pPr>
            <a:r>
              <a:rPr lang="zh-CN" altLang="en-US" kern="0" dirty="0">
                <a:latin typeface="微软雅黑" panose="020B0503020204020204" pitchFamily="34" charset="-122"/>
                <a:sym typeface="+mn-ea"/>
              </a:rPr>
              <a:t>研制目标：满足中子和伽马剂量监测要求，小车需满足至少一周的供电需求，需满足在部分施工现场通行的需求</a:t>
            </a:r>
            <a:endParaRPr lang="en-US" altLang="zh-CN" kern="0" dirty="0">
              <a:latin typeface="微软雅黑" panose="020B0503020204020204" pitchFamily="34" charset="-122"/>
              <a:sym typeface="+mn-ea"/>
            </a:endParaRPr>
          </a:p>
          <a:p>
            <a:pPr marL="642620" lvl="2" indent="-342900" eaLnBrk="0" hangingPunct="0">
              <a:lnSpc>
                <a:spcPct val="110000"/>
              </a:lnSpc>
              <a:spcBef>
                <a:spcPts val="0"/>
              </a:spcBef>
              <a:spcAft>
                <a:spcPct val="20000"/>
              </a:spcAft>
              <a:buClr>
                <a:schemeClr val="tx1"/>
              </a:buClr>
              <a:buFont typeface="Wingdings" panose="05000000000000000000" pitchFamily="2" charset="2"/>
              <a:buChar char="Ø"/>
            </a:pPr>
            <a:r>
              <a:rPr lang="zh-CN" altLang="en-US" kern="0" dirty="0">
                <a:latin typeface="微软雅黑" panose="020B0503020204020204" pitchFamily="34" charset="-122"/>
                <a:sym typeface="+mn-ea"/>
              </a:rPr>
              <a:t>研制内容：</a:t>
            </a:r>
            <a:endParaRPr lang="en-US" altLang="zh-CN" kern="0" dirty="0">
              <a:latin typeface="微软雅黑" panose="020B0503020204020204" pitchFamily="34" charset="-122"/>
              <a:sym typeface="+mn-ea"/>
            </a:endParaRPr>
          </a:p>
          <a:p>
            <a:pPr marL="642620" lvl="2" indent="-342900" eaLnBrk="0" hangingPunct="0">
              <a:lnSpc>
                <a:spcPct val="110000"/>
              </a:lnSpc>
              <a:spcBef>
                <a:spcPts val="0"/>
              </a:spcBef>
              <a:spcAft>
                <a:spcPct val="20000"/>
              </a:spcAft>
              <a:buClr>
                <a:schemeClr val="accent6"/>
              </a:buClr>
              <a:buSzPct val="80000"/>
            </a:pPr>
            <a:r>
              <a:rPr lang="zh-CN" altLang="en-US" kern="0" dirty="0">
                <a:latin typeface="微软雅黑" panose="020B0503020204020204" pitchFamily="34" charset="-122"/>
                <a:sym typeface="+mn-ea"/>
              </a:rPr>
              <a:t>监测器原有供电方式改为低电压供电，改进部分控制电路</a:t>
            </a:r>
            <a:endParaRPr lang="en-US" altLang="zh-CN" kern="0" dirty="0">
              <a:latin typeface="微软雅黑" panose="020B0503020204020204" pitchFamily="34" charset="-122"/>
              <a:sym typeface="+mn-ea"/>
            </a:endParaRPr>
          </a:p>
          <a:p>
            <a:pPr marL="642620" lvl="2" indent="-342900" eaLnBrk="0" hangingPunct="0">
              <a:lnSpc>
                <a:spcPct val="110000"/>
              </a:lnSpc>
              <a:spcBef>
                <a:spcPts val="0"/>
              </a:spcBef>
              <a:spcAft>
                <a:spcPct val="20000"/>
              </a:spcAft>
              <a:buClr>
                <a:schemeClr val="accent6"/>
              </a:buClr>
              <a:buSzPct val="80000"/>
            </a:pPr>
            <a:r>
              <a:rPr lang="zh-CN" altLang="en-US" kern="0" dirty="0">
                <a:latin typeface="微软雅黑" panose="020B0503020204020204" pitchFamily="34" charset="-122"/>
                <a:sym typeface="+mn-ea"/>
              </a:rPr>
              <a:t>小车为视距内可遥控，车轮适用于在复杂路况通行</a:t>
            </a:r>
            <a:endParaRPr lang="en-US" altLang="zh-CN" kern="0" dirty="0">
              <a:latin typeface="微软雅黑" panose="020B0503020204020204" pitchFamily="34" charset="-122"/>
              <a:sym typeface="+mn-ea"/>
            </a:endParaRPr>
          </a:p>
          <a:p>
            <a:pPr marL="642620" lvl="2" indent="-342900" eaLnBrk="0" hangingPunct="0">
              <a:lnSpc>
                <a:spcPct val="110000"/>
              </a:lnSpc>
              <a:spcBef>
                <a:spcPts val="0"/>
              </a:spcBef>
              <a:spcAft>
                <a:spcPct val="20000"/>
              </a:spcAft>
              <a:buClr>
                <a:schemeClr val="accent6"/>
              </a:buClr>
              <a:buSzPct val="80000"/>
            </a:pPr>
            <a:r>
              <a:rPr lang="zh-CN" altLang="en-US" kern="0" dirty="0">
                <a:latin typeface="微软雅黑" panose="020B0503020204020204" pitchFamily="34" charset="-122"/>
                <a:sym typeface="+mn-ea"/>
              </a:rPr>
              <a:t>配备功率较大的太阳能板，满足供电需求</a:t>
            </a:r>
            <a:endParaRPr lang="en-US" altLang="zh-CN" kern="0" dirty="0">
              <a:latin typeface="微软雅黑" panose="020B0503020204020204" pitchFamily="34" charset="-122"/>
              <a:sym typeface="+mn-ea"/>
            </a:endParaRPr>
          </a:p>
          <a:p>
            <a:pPr marL="642620" lvl="2" indent="-342900" eaLnBrk="0" hangingPunct="0">
              <a:lnSpc>
                <a:spcPct val="110000"/>
              </a:lnSpc>
              <a:spcBef>
                <a:spcPts val="0"/>
              </a:spcBef>
              <a:spcAft>
                <a:spcPct val="20000"/>
              </a:spcAft>
              <a:buClr>
                <a:schemeClr val="accent6"/>
              </a:buClr>
              <a:buSzPct val="80000"/>
            </a:pPr>
            <a:r>
              <a:rPr lang="zh-CN" altLang="en-US" kern="0" dirty="0">
                <a:latin typeface="微软雅黑" panose="020B0503020204020204" pitchFamily="34" charset="-122"/>
                <a:sym typeface="+mn-ea"/>
              </a:rPr>
              <a:t>配备防雨帘，满足雨天户外测量</a:t>
            </a:r>
            <a:endParaRPr lang="en-US" altLang="zh-CN" kern="0" dirty="0">
              <a:latin typeface="微软雅黑" panose="020B0503020204020204" pitchFamily="34" charset="-122"/>
              <a:sym typeface="+mn-ea"/>
            </a:endParaRPr>
          </a:p>
        </p:txBody>
      </p:sp>
      <p:sp>
        <p:nvSpPr>
          <p:cNvPr id="9" name="Rectangle 2">
            <a:extLst>
              <a:ext uri="{FF2B5EF4-FFF2-40B4-BE49-F238E27FC236}">
                <a16:creationId xmlns:a16="http://schemas.microsoft.com/office/drawing/2014/main" id="{CAB2E79E-2E7C-9784-5F78-3FC765225FF9}"/>
              </a:ext>
            </a:extLst>
          </p:cNvPr>
          <p:cNvSpPr>
            <a:spLocks noGrp="1" noChangeArrowheads="1"/>
          </p:cNvSpPr>
          <p:nvPr>
            <p:ph type="title"/>
          </p:nvPr>
        </p:nvSpPr>
        <p:spPr>
          <a:xfrm>
            <a:off x="666750" y="142875"/>
            <a:ext cx="10763250" cy="7254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rmAutofit fontScale="90000"/>
          </a:bodyPr>
          <a:lstStyle/>
          <a:p>
            <a:pPr algn="ctr"/>
            <a:r>
              <a:rPr lang="zh-CN" altLang="en-US" sz="4400" kern="1200" dirty="0">
                <a:solidFill>
                  <a:schemeClr val="accent6">
                    <a:lumMod val="60000"/>
                    <a:lumOff val="40000"/>
                  </a:schemeClr>
                </a:solidFill>
                <a:latin typeface="华文楷体" panose="02010600040101010101" pitchFamily="2" charset="-122"/>
                <a:ea typeface="华文楷体" panose="02010600040101010101" pitchFamily="2" charset="-122"/>
              </a:rPr>
              <a:t>二</a:t>
            </a:r>
            <a:r>
              <a:rPr lang="en-US" altLang="zh-CN" sz="4400" kern="1200" dirty="0">
                <a:solidFill>
                  <a:schemeClr val="accent6">
                    <a:lumMod val="60000"/>
                    <a:lumOff val="40000"/>
                  </a:schemeClr>
                </a:solidFill>
                <a:latin typeface="华文楷体" panose="02010600040101010101" pitchFamily="2" charset="-122"/>
                <a:ea typeface="华文楷体" panose="02010600040101010101" pitchFamily="2" charset="-122"/>
              </a:rPr>
              <a:t>. CSNS Ⅱ</a:t>
            </a:r>
            <a:r>
              <a:rPr lang="zh-CN" altLang="en-US" sz="4400" dirty="0">
                <a:solidFill>
                  <a:schemeClr val="accent6">
                    <a:lumMod val="60000"/>
                    <a:lumOff val="40000"/>
                  </a:schemeClr>
                </a:solidFill>
                <a:latin typeface="华文楷体" panose="02010600040101010101" pitchFamily="2" charset="-122"/>
                <a:ea typeface="华文楷体" panose="02010600040101010101" pitchFamily="2" charset="-122"/>
              </a:rPr>
              <a:t>辐射防护工作进展</a:t>
            </a:r>
            <a:r>
              <a:rPr lang="zh-CN" altLang="en-US" sz="4400" kern="1200" dirty="0">
                <a:solidFill>
                  <a:schemeClr val="accent6">
                    <a:lumMod val="60000"/>
                    <a:lumOff val="40000"/>
                  </a:schemeClr>
                </a:solidFill>
                <a:latin typeface="华文楷体" panose="02010600040101010101" pitchFamily="2" charset="-122"/>
                <a:ea typeface="华文楷体" panose="02010600040101010101" pitchFamily="2" charset="-122"/>
              </a:rPr>
              <a:t>情况</a:t>
            </a:r>
            <a:endParaRPr lang="en-US" altLang="zh-CN" sz="4400" kern="1200" dirty="0">
              <a:solidFill>
                <a:schemeClr val="accent6">
                  <a:lumMod val="60000"/>
                  <a:lumOff val="40000"/>
                </a:schemeClr>
              </a:solidFill>
              <a:latin typeface="华文楷体" panose="02010600040101010101" pitchFamily="2" charset="-122"/>
              <a:ea typeface="华文楷体" panose="02010600040101010101" pitchFamily="2" charset="-122"/>
              <a:cs typeface="+mn-cs"/>
            </a:endParaRPr>
          </a:p>
        </p:txBody>
      </p:sp>
      <p:pic>
        <p:nvPicPr>
          <p:cNvPr id="3073" name="Picture 1" descr="https://opendoc.ihep.ac.cn/wps3/weboffice/weboffice/shapes/88131470C8E744849AD60B4094C1BD9A/748d038d3415257cb3236c430763b05dd0e5d55e?AWSAccessKeyId=TMTozwL5kmI2t1Cg&amp;Expires=1759134896&amp;__doc_route_key=0&amp;response-expires=142803&amp;Signature=A0OE2LutpLgpFoWhZbayj4zUsCs%3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66798" y="1302944"/>
            <a:ext cx="2233914" cy="297855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s://opendoc.ihep.ac.cn/wps3/weboffice/weboffice/shapes/88131470C8E744849AD60B4094C1BD9A/b8d8d5100c5b7707fa8d839f9612a8748928b72b?AWSAccessKeyId=TMTozwL5kmI2t1Cg&amp;Expires=1759134992&amp;__doc_route_key=0&amp;response-expires=142707&amp;Signature=zdiSgQD%2BQEmKKNWAhum5cUgRf34%3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8128" y="4334343"/>
            <a:ext cx="2939429" cy="220457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https://opendoc.ihep.ac.cn/wps3/weboffice/weboffice/shapes/88131470C8E744849AD60B4094C1BD9A/599214499c676639cd4e2bce2d3a8e1cb719f4e4?AWSAccessKeyId=TMTozwL5kmI2t1Cg&amp;Expires=1759135115&amp;__doc_route_key=0&amp;response-expires=142584&amp;Signature=JrUjpnpZJLpm4h9iGdl0IEhCMN8%3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0436" y="1302945"/>
            <a:ext cx="2224552" cy="296606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opendoc.ihep.ac.cn/wps3/weboffice/weboffice/shapes/115CBB4F637D41648B5F8829F63BDDCF/34bc9d0030946397a6ddf7f38a09543f7c0057e0?AWSAccessKeyId=TMTozwL5kmI2t1Cg&amp;Expires=1759135326&amp;__doc_route_key=0&amp;response-expires=142373&amp;Signature=yuLBT%2BM%2BiHIoqG3MPiM1HdesoU4%3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2956" y="4414345"/>
            <a:ext cx="2832760" cy="2124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3074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a:xfrm>
            <a:off x="310614" y="318676"/>
            <a:ext cx="7776864" cy="644855"/>
          </a:xfrm>
        </p:spPr>
        <p:txBody>
          <a:bodyPr>
            <a:normAutofit/>
          </a:bodyPr>
          <a:lstStyle/>
          <a:p>
            <a:r>
              <a:rPr lang="zh-CN" altLang="en-US" sz="3200" kern="0" dirty="0">
                <a:solidFill>
                  <a:srgbClr val="1679BA"/>
                </a:solidFill>
              </a:rPr>
              <a:t>主要内容</a:t>
            </a:r>
          </a:p>
        </p:txBody>
      </p:sp>
      <p:sp>
        <p:nvSpPr>
          <p:cNvPr id="3" name="内容占位符 2"/>
          <p:cNvSpPr>
            <a:spLocks noGrp="1"/>
          </p:cNvSpPr>
          <p:nvPr>
            <p:ph idx="1"/>
          </p:nvPr>
        </p:nvSpPr>
        <p:spPr>
          <a:xfrm>
            <a:off x="310614" y="1071418"/>
            <a:ext cx="11529452" cy="5505955"/>
          </a:xfrm>
        </p:spPr>
        <p:txBody>
          <a:bodyPr>
            <a:noAutofit/>
          </a:bodyPr>
          <a:lstStyle/>
          <a:p>
            <a:pPr marL="0" indent="0">
              <a:lnSpc>
                <a:spcPct val="150000"/>
              </a:lnSpc>
              <a:spcAft>
                <a:spcPts val="0"/>
              </a:spcAft>
              <a:buNone/>
            </a:pPr>
            <a:r>
              <a:rPr lang="zh-CN" altLang="en-US" sz="3200" kern="0" dirty="0">
                <a:solidFill>
                  <a:srgbClr val="1679BA"/>
                </a:solidFill>
              </a:rPr>
              <a:t>   一</a:t>
            </a:r>
            <a:r>
              <a:rPr lang="en-US" altLang="zh-CN" sz="3200" kern="0" dirty="0">
                <a:solidFill>
                  <a:srgbClr val="1679BA"/>
                </a:solidFill>
              </a:rPr>
              <a:t>. </a:t>
            </a:r>
            <a:r>
              <a:rPr lang="zh-CN" altLang="en-US" sz="3200" kern="0" dirty="0">
                <a:solidFill>
                  <a:srgbClr val="1679BA"/>
                </a:solidFill>
              </a:rPr>
              <a:t>辐射防护各系统运维情况</a:t>
            </a:r>
            <a:endParaRPr lang="en-US" altLang="zh-CN" sz="3200" kern="0" dirty="0">
              <a:solidFill>
                <a:srgbClr val="1679BA"/>
              </a:solidFill>
            </a:endParaRPr>
          </a:p>
          <a:p>
            <a:pPr marL="300355" lvl="1" indent="0">
              <a:lnSpc>
                <a:spcPct val="150000"/>
              </a:lnSpc>
              <a:buNone/>
            </a:pPr>
            <a:r>
              <a:rPr lang="en-US" altLang="zh-CN" sz="2500" kern="0" dirty="0"/>
              <a:t>1.</a:t>
            </a:r>
            <a:r>
              <a:rPr lang="zh-CN" altLang="en-US" sz="2500" kern="0" dirty="0"/>
              <a:t>人身安全联锁系统    </a:t>
            </a:r>
            <a:r>
              <a:rPr lang="en-US" altLang="zh-CN" sz="2500" kern="0" dirty="0"/>
              <a:t>2. </a:t>
            </a:r>
            <a:r>
              <a:rPr lang="zh-CN" altLang="en-US" sz="2500" kern="0" dirty="0"/>
              <a:t>剂量监测系统   </a:t>
            </a:r>
            <a:r>
              <a:rPr lang="en-US" altLang="zh-CN" sz="2500" kern="0" dirty="0"/>
              <a:t>3. </a:t>
            </a:r>
            <a:r>
              <a:rPr lang="zh-CN" altLang="en-US" sz="2500" kern="0" dirty="0"/>
              <a:t>空气活化监测系统</a:t>
            </a:r>
            <a:endParaRPr lang="en-US" altLang="zh-CN" sz="2500" kern="0" dirty="0"/>
          </a:p>
          <a:p>
            <a:pPr marL="300355" lvl="1" indent="0">
              <a:lnSpc>
                <a:spcPct val="150000"/>
              </a:lnSpc>
              <a:buNone/>
            </a:pPr>
            <a:r>
              <a:rPr lang="en-US" altLang="zh-CN" sz="2500" kern="0" dirty="0"/>
              <a:t>4.</a:t>
            </a:r>
            <a:r>
              <a:rPr lang="zh-CN" altLang="en-US" sz="2500" kern="0" dirty="0"/>
              <a:t>表面污染监测系统</a:t>
            </a:r>
            <a:r>
              <a:rPr lang="en-US" altLang="zh-CN" sz="2500" kern="0" dirty="0"/>
              <a:t>   5.</a:t>
            </a:r>
            <a:r>
              <a:rPr lang="zh-CN" altLang="en-US" sz="2500" kern="0" dirty="0"/>
              <a:t>个人剂量监测系统</a:t>
            </a:r>
            <a:r>
              <a:rPr lang="en-US" altLang="zh-CN" sz="2500" kern="0" dirty="0"/>
              <a:t>   6.</a:t>
            </a:r>
            <a:r>
              <a:rPr lang="zh-CN" altLang="en-US" sz="2500" kern="0" dirty="0"/>
              <a:t>极早期火灾报警系统</a:t>
            </a:r>
            <a:endParaRPr lang="en-US" altLang="zh-CN" sz="2500" kern="0" dirty="0"/>
          </a:p>
          <a:p>
            <a:pPr marL="300355" lvl="1" indent="0">
              <a:lnSpc>
                <a:spcPct val="150000"/>
              </a:lnSpc>
              <a:buNone/>
            </a:pPr>
            <a:r>
              <a:rPr lang="zh-CN" altLang="en-US" sz="3200" kern="0" dirty="0">
                <a:solidFill>
                  <a:srgbClr val="1679BA"/>
                </a:solidFill>
              </a:rPr>
              <a:t>二</a:t>
            </a:r>
            <a:r>
              <a:rPr lang="en-US" altLang="zh-CN" sz="3200" kern="0" dirty="0">
                <a:solidFill>
                  <a:srgbClr val="1679BA"/>
                </a:solidFill>
              </a:rPr>
              <a:t>. </a:t>
            </a:r>
            <a:r>
              <a:rPr lang="en-US" altLang="zh-CN" sz="3200" kern="0" dirty="0" err="1">
                <a:solidFill>
                  <a:srgbClr val="1679BA"/>
                </a:solidFill>
              </a:rPr>
              <a:t>CSNSⅡ</a:t>
            </a:r>
            <a:r>
              <a:rPr lang="zh-CN" altLang="en-US" sz="3200" kern="0" dirty="0">
                <a:solidFill>
                  <a:srgbClr val="1679BA"/>
                </a:solidFill>
              </a:rPr>
              <a:t>辐射防护工作进展情况</a:t>
            </a:r>
            <a:endParaRPr lang="en-US" altLang="zh-CN" sz="3200" kern="0" dirty="0">
              <a:solidFill>
                <a:srgbClr val="1679BA"/>
              </a:solidFill>
            </a:endParaRPr>
          </a:p>
          <a:p>
            <a:pPr marL="300355" lvl="1" indent="0">
              <a:lnSpc>
                <a:spcPct val="150000"/>
              </a:lnSpc>
              <a:buNone/>
              <a:defRPr/>
            </a:pPr>
            <a:r>
              <a:rPr lang="zh-CN" altLang="en-US" sz="3200" kern="0" dirty="0">
                <a:solidFill>
                  <a:srgbClr val="1679BA"/>
                </a:solidFill>
              </a:rPr>
              <a:t>三</a:t>
            </a:r>
            <a:r>
              <a:rPr lang="en-US" altLang="zh-CN" sz="3200" kern="0" dirty="0">
                <a:solidFill>
                  <a:srgbClr val="1679BA"/>
                </a:solidFill>
              </a:rPr>
              <a:t>.</a:t>
            </a:r>
            <a:r>
              <a:rPr lang="zh-CN" altLang="en-US" sz="3200" kern="0" dirty="0">
                <a:solidFill>
                  <a:srgbClr val="1679BA"/>
                </a:solidFill>
              </a:rPr>
              <a:t>同位素生产辐射防护工作进展情况</a:t>
            </a:r>
            <a:endParaRPr lang="en-US" altLang="zh-CN" sz="3200" kern="0" dirty="0">
              <a:solidFill>
                <a:srgbClr val="1679BA"/>
              </a:solidFill>
            </a:endParaRPr>
          </a:p>
          <a:p>
            <a:pPr marL="300355" lvl="1" indent="0">
              <a:lnSpc>
                <a:spcPct val="150000"/>
              </a:lnSpc>
              <a:buNone/>
              <a:defRPr/>
            </a:pPr>
            <a:r>
              <a:rPr lang="zh-CN" altLang="en-US" sz="3200" kern="0" dirty="0">
                <a:solidFill>
                  <a:srgbClr val="1679BA"/>
                </a:solidFill>
              </a:rPr>
              <a:t>四</a:t>
            </a:r>
            <a:r>
              <a:rPr lang="en-US" altLang="zh-CN" sz="3200" kern="0" dirty="0">
                <a:solidFill>
                  <a:srgbClr val="1679BA"/>
                </a:solidFill>
              </a:rPr>
              <a:t>.</a:t>
            </a:r>
            <a:r>
              <a:rPr lang="zh-CN" altLang="en-US" sz="3200" kern="0" dirty="0">
                <a:solidFill>
                  <a:srgbClr val="1679BA"/>
                </a:solidFill>
              </a:rPr>
              <a:t> 辐射防护工作能力提升</a:t>
            </a:r>
            <a:endParaRPr lang="en-US" altLang="zh-CN" sz="3200" kern="0" dirty="0">
              <a:solidFill>
                <a:srgbClr val="1679BA"/>
              </a:solidFill>
            </a:endParaRPr>
          </a:p>
          <a:p>
            <a:pPr marL="300355" marR="0" lvl="1" indent="0" algn="l" defTabSz="685800" rtl="0" eaLnBrk="1" fontAlgn="auto" latinLnBrk="0" hangingPunct="1">
              <a:lnSpc>
                <a:spcPct val="150000"/>
              </a:lnSpc>
              <a:spcBef>
                <a:spcPct val="20000"/>
              </a:spcBef>
              <a:spcAft>
                <a:spcPts val="0"/>
              </a:spcAft>
              <a:buClrTx/>
              <a:buSzTx/>
              <a:buNone/>
              <a:tabLst/>
              <a:defRPr/>
            </a:pPr>
            <a:r>
              <a:rPr lang="zh-CN" altLang="en-US" sz="3200" kern="0" dirty="0">
                <a:solidFill>
                  <a:srgbClr val="1679BA"/>
                </a:solidFill>
              </a:rPr>
              <a:t>五</a:t>
            </a:r>
            <a:r>
              <a:rPr lang="en-US" altLang="zh-CN" sz="3200" kern="0" dirty="0">
                <a:solidFill>
                  <a:srgbClr val="1679BA"/>
                </a:solidFill>
              </a:rPr>
              <a:t>. </a:t>
            </a:r>
            <a:r>
              <a:rPr lang="zh-CN" altLang="en-US" sz="3200" kern="0" dirty="0">
                <a:solidFill>
                  <a:srgbClr val="1679BA"/>
                </a:solidFill>
              </a:rPr>
              <a:t>总结</a:t>
            </a:r>
            <a:endParaRPr lang="en-US" altLang="zh-CN" sz="3200" kern="0" dirty="0">
              <a:solidFill>
                <a:srgbClr val="1679BA"/>
              </a:solidFill>
            </a:endParaRPr>
          </a:p>
        </p:txBody>
      </p:sp>
      <p:sp>
        <p:nvSpPr>
          <p:cNvPr id="4" name="灯片编号占位符 3"/>
          <p:cNvSpPr>
            <a:spLocks noGrp="1"/>
          </p:cNvSpPr>
          <p:nvPr>
            <p:ph type="sldNum" sz="quarter" idx="12"/>
          </p:nvPr>
        </p:nvSpPr>
        <p:spPr/>
        <p:txBody>
          <a:bodyPr/>
          <a:lstStyle/>
          <a:p>
            <a:fld id="{132144F8-3D16-45AB-BE48-A1449B11D708}" type="slidenum">
              <a:rPr lang="zh-CN" altLang="en-US" smtClean="0"/>
              <a:t>2</a:t>
            </a:fld>
            <a:endParaRPr lang="zh-CN"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132144F8-3D16-45AB-BE48-A1449B11D708}" type="slidenum">
              <a:rPr lang="zh-CN" altLang="en-US" smtClean="0"/>
              <a:t>20</a:t>
            </a:fld>
            <a:endParaRPr lang="zh-CN" altLang="en-US"/>
          </a:p>
        </p:txBody>
      </p:sp>
      <p:sp>
        <p:nvSpPr>
          <p:cNvPr id="5" name="内容占位符 4">
            <a:extLst>
              <a:ext uri="{FF2B5EF4-FFF2-40B4-BE49-F238E27FC236}">
                <a16:creationId xmlns:a16="http://schemas.microsoft.com/office/drawing/2014/main" id="{4D268C91-C254-982C-6B92-3298D21ECD97}"/>
              </a:ext>
            </a:extLst>
          </p:cNvPr>
          <p:cNvSpPr>
            <a:spLocks noGrp="1"/>
          </p:cNvSpPr>
          <p:nvPr>
            <p:ph idx="1"/>
          </p:nvPr>
        </p:nvSpPr>
        <p:spPr>
          <a:xfrm>
            <a:off x="214686" y="1073426"/>
            <a:ext cx="6690612" cy="3233713"/>
          </a:xfrm>
        </p:spPr>
        <p:txBody>
          <a:bodyPr>
            <a:normAutofit lnSpcReduction="10000"/>
          </a:bodyPr>
          <a:lstStyle/>
          <a:p>
            <a:pPr marL="0" indent="0">
              <a:buNone/>
            </a:pPr>
            <a:r>
              <a:rPr lang="en-US" altLang="zh-CN" sz="2400" b="1" dirty="0">
                <a:latin typeface="微软雅黑" panose="020B0503020204020204" pitchFamily="34" charset="-122"/>
              </a:rPr>
              <a:t>4. </a:t>
            </a:r>
            <a:r>
              <a:rPr lang="zh-CN" altLang="en-US" sz="2400" b="1" dirty="0">
                <a:latin typeface="微软雅黑" panose="020B0503020204020204" pitchFamily="34" charset="-122"/>
              </a:rPr>
              <a:t>剂量监测系统</a:t>
            </a:r>
            <a:endParaRPr lang="en-US" altLang="zh-CN" sz="2400" b="1" dirty="0">
              <a:latin typeface="微软雅黑" panose="020B0503020204020204" pitchFamily="34" charset="-122"/>
            </a:endParaRPr>
          </a:p>
          <a:p>
            <a:pPr marL="342900" lvl="1" indent="-342900" eaLnBrk="0" hangingPunct="0">
              <a:lnSpc>
                <a:spcPct val="110000"/>
              </a:lnSpc>
              <a:spcBef>
                <a:spcPct val="30000"/>
              </a:spcBef>
              <a:spcAft>
                <a:spcPct val="20000"/>
              </a:spcAft>
              <a:buClr>
                <a:schemeClr val="tx1"/>
              </a:buClr>
              <a:buFont typeface="Wingdings" panose="05000000000000000000" pitchFamily="2" charset="2"/>
              <a:buChar char="n"/>
            </a:pPr>
            <a:r>
              <a:rPr lang="en-US" altLang="zh-CN" kern="0" dirty="0">
                <a:solidFill>
                  <a:srgbClr val="1679BA"/>
                </a:solidFill>
                <a:latin typeface="微软雅黑" panose="020B0503020204020204" pitchFamily="34" charset="-122"/>
                <a:sym typeface="+mn-ea"/>
              </a:rPr>
              <a:t>CSNS-Ⅱ </a:t>
            </a:r>
            <a:r>
              <a:rPr lang="zh-CN" altLang="en-US" kern="0" dirty="0">
                <a:solidFill>
                  <a:srgbClr val="1679BA"/>
                </a:solidFill>
                <a:latin typeface="微软雅黑" panose="020B0503020204020204" pitchFamily="34" charset="-122"/>
                <a:sym typeface="+mn-ea"/>
              </a:rPr>
              <a:t>改进型伽马剂量监测器研制</a:t>
            </a:r>
            <a:endParaRPr lang="en-US" altLang="zh-CN" kern="0" dirty="0">
              <a:solidFill>
                <a:srgbClr val="1679BA"/>
              </a:solidFill>
              <a:latin typeface="微软雅黑" panose="020B0503020204020204" pitchFamily="34" charset="-122"/>
              <a:sym typeface="+mn-ea"/>
            </a:endParaRPr>
          </a:p>
          <a:p>
            <a:pPr marL="642620" lvl="2" indent="-342900" eaLnBrk="0" hangingPunct="0">
              <a:lnSpc>
                <a:spcPct val="110000"/>
              </a:lnSpc>
              <a:spcBef>
                <a:spcPts val="0"/>
              </a:spcBef>
              <a:spcAft>
                <a:spcPct val="20000"/>
              </a:spcAft>
              <a:buClr>
                <a:schemeClr val="tx1"/>
              </a:buClr>
              <a:buFont typeface="Wingdings" panose="05000000000000000000" pitchFamily="2" charset="2"/>
              <a:buChar char="Ø"/>
            </a:pPr>
            <a:r>
              <a:rPr lang="zh-CN" altLang="en-US" kern="0" dirty="0">
                <a:latin typeface="微软雅黑" panose="020B0503020204020204" pitchFamily="34" charset="-122"/>
                <a:sym typeface="+mn-ea"/>
              </a:rPr>
              <a:t>研制背景：解决</a:t>
            </a:r>
            <a:r>
              <a:rPr lang="en-US" altLang="zh-CN" kern="0" dirty="0">
                <a:latin typeface="微软雅黑" panose="020B0503020204020204" pitchFamily="34" charset="-122"/>
                <a:sym typeface="+mn-ea"/>
              </a:rPr>
              <a:t>CSNS- Ⅰ</a:t>
            </a:r>
            <a:r>
              <a:rPr lang="zh-CN" altLang="en-US" kern="0" dirty="0">
                <a:latin typeface="微软雅黑" panose="020B0503020204020204" pitchFamily="34" charset="-122"/>
                <a:sym typeface="+mn-ea"/>
              </a:rPr>
              <a:t>伽马监测器测量的最大剂量率受限于</a:t>
            </a:r>
            <a:r>
              <a:rPr lang="en-US" altLang="zh-CN" kern="0" dirty="0">
                <a:latin typeface="微软雅黑" panose="020B0503020204020204" pitchFamily="34" charset="-122"/>
                <a:sym typeface="+mn-ea"/>
              </a:rPr>
              <a:t>20mSv/h</a:t>
            </a:r>
          </a:p>
          <a:p>
            <a:pPr marL="642620" lvl="2" indent="-342900" eaLnBrk="0" hangingPunct="0">
              <a:lnSpc>
                <a:spcPct val="110000"/>
              </a:lnSpc>
              <a:spcBef>
                <a:spcPts val="0"/>
              </a:spcBef>
              <a:spcAft>
                <a:spcPct val="20000"/>
              </a:spcAft>
              <a:buClr>
                <a:schemeClr val="tx1"/>
              </a:buClr>
              <a:buFont typeface="Wingdings" panose="05000000000000000000" pitchFamily="2" charset="2"/>
              <a:buChar char="Ø"/>
            </a:pPr>
            <a:r>
              <a:rPr lang="zh-CN" altLang="en-US" kern="0" dirty="0">
                <a:latin typeface="微软雅黑" panose="020B0503020204020204" pitchFamily="34" charset="-122"/>
                <a:sym typeface="+mn-ea"/>
              </a:rPr>
              <a:t>主要完成的任务</a:t>
            </a:r>
            <a:endParaRPr lang="en-US" altLang="zh-CN" kern="0" dirty="0">
              <a:latin typeface="微软雅黑" panose="020B0503020204020204" pitchFamily="34" charset="-122"/>
              <a:sym typeface="+mn-ea"/>
            </a:endParaRPr>
          </a:p>
          <a:p>
            <a:pPr marL="642620" lvl="2" indent="-342900" eaLnBrk="0" hangingPunct="0">
              <a:lnSpc>
                <a:spcPct val="110000"/>
              </a:lnSpc>
              <a:spcBef>
                <a:spcPts val="0"/>
              </a:spcBef>
              <a:spcAft>
                <a:spcPct val="20000"/>
              </a:spcAft>
              <a:buClr>
                <a:schemeClr val="accent6"/>
              </a:buClr>
              <a:buSzPct val="80000"/>
            </a:pPr>
            <a:r>
              <a:rPr lang="zh-CN" altLang="en-US" kern="0" dirty="0">
                <a:latin typeface="微软雅黑" panose="020B0503020204020204" pitchFamily="34" charset="-122"/>
                <a:sym typeface="+mn-ea"/>
              </a:rPr>
              <a:t>完成了样机的研制</a:t>
            </a:r>
          </a:p>
          <a:p>
            <a:pPr marL="642620" lvl="2" indent="-342900" eaLnBrk="0" hangingPunct="0">
              <a:lnSpc>
                <a:spcPct val="110000"/>
              </a:lnSpc>
              <a:spcBef>
                <a:spcPts val="0"/>
              </a:spcBef>
              <a:spcAft>
                <a:spcPct val="20000"/>
              </a:spcAft>
              <a:buClr>
                <a:schemeClr val="accent6"/>
              </a:buClr>
              <a:buSzPct val="80000"/>
            </a:pPr>
            <a:r>
              <a:rPr lang="zh-CN" altLang="en-US" kern="0" dirty="0">
                <a:latin typeface="微软雅黑" panose="020B0503020204020204" pitchFamily="34" charset="-122"/>
                <a:sym typeface="+mn-ea"/>
              </a:rPr>
              <a:t>完成放射源标准场下监测器准确性和稳定性测试</a:t>
            </a:r>
          </a:p>
          <a:p>
            <a:pPr marL="642620" lvl="2" indent="-342900" eaLnBrk="0" hangingPunct="0">
              <a:lnSpc>
                <a:spcPct val="110000"/>
              </a:lnSpc>
              <a:spcBef>
                <a:spcPts val="0"/>
              </a:spcBef>
              <a:spcAft>
                <a:spcPct val="20000"/>
              </a:spcAft>
              <a:buClr>
                <a:schemeClr val="accent6"/>
              </a:buClr>
              <a:buSzPct val="80000"/>
            </a:pPr>
            <a:r>
              <a:rPr lang="zh-CN" altLang="en-US" kern="0" dirty="0">
                <a:latin typeface="微软雅黑" panose="020B0503020204020204" pitchFamily="34" charset="-122"/>
                <a:sym typeface="+mn-ea"/>
              </a:rPr>
              <a:t>在计量院完成监测器能量响应测试</a:t>
            </a:r>
          </a:p>
          <a:p>
            <a:pPr marL="642620" lvl="2" indent="-342900" eaLnBrk="0" hangingPunct="0">
              <a:lnSpc>
                <a:spcPct val="110000"/>
              </a:lnSpc>
              <a:spcBef>
                <a:spcPts val="0"/>
              </a:spcBef>
              <a:spcAft>
                <a:spcPct val="20000"/>
              </a:spcAft>
              <a:buClr>
                <a:schemeClr val="accent6"/>
              </a:buClr>
              <a:buSzPct val="80000"/>
            </a:pPr>
            <a:r>
              <a:rPr lang="zh-CN" altLang="en-US" kern="0" dirty="0">
                <a:latin typeface="微软雅黑" panose="020B0503020204020204" pitchFamily="34" charset="-122"/>
                <a:sym typeface="+mn-ea"/>
              </a:rPr>
              <a:t>完成电磁干扰的测试</a:t>
            </a:r>
          </a:p>
        </p:txBody>
      </p:sp>
      <p:sp>
        <p:nvSpPr>
          <p:cNvPr id="9" name="Rectangle 2">
            <a:extLst>
              <a:ext uri="{FF2B5EF4-FFF2-40B4-BE49-F238E27FC236}">
                <a16:creationId xmlns:a16="http://schemas.microsoft.com/office/drawing/2014/main" id="{CAB2E79E-2E7C-9784-5F78-3FC765225FF9}"/>
              </a:ext>
            </a:extLst>
          </p:cNvPr>
          <p:cNvSpPr>
            <a:spLocks noGrp="1" noChangeArrowheads="1"/>
          </p:cNvSpPr>
          <p:nvPr>
            <p:ph type="title"/>
          </p:nvPr>
        </p:nvSpPr>
        <p:spPr>
          <a:xfrm>
            <a:off x="666750" y="142875"/>
            <a:ext cx="10763250" cy="7254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rmAutofit fontScale="90000"/>
          </a:bodyPr>
          <a:lstStyle/>
          <a:p>
            <a:pPr algn="ctr"/>
            <a:r>
              <a:rPr lang="zh-CN" altLang="en-US" sz="4400" kern="1200" dirty="0">
                <a:solidFill>
                  <a:schemeClr val="accent6">
                    <a:lumMod val="60000"/>
                    <a:lumOff val="40000"/>
                  </a:schemeClr>
                </a:solidFill>
                <a:latin typeface="华文楷体" panose="02010600040101010101" pitchFamily="2" charset="-122"/>
                <a:ea typeface="华文楷体" panose="02010600040101010101" pitchFamily="2" charset="-122"/>
              </a:rPr>
              <a:t>二</a:t>
            </a:r>
            <a:r>
              <a:rPr lang="en-US" altLang="zh-CN" sz="4400" kern="1200" dirty="0">
                <a:solidFill>
                  <a:schemeClr val="accent6">
                    <a:lumMod val="60000"/>
                    <a:lumOff val="40000"/>
                  </a:schemeClr>
                </a:solidFill>
                <a:latin typeface="华文楷体" panose="02010600040101010101" pitchFamily="2" charset="-122"/>
                <a:ea typeface="华文楷体" panose="02010600040101010101" pitchFamily="2" charset="-122"/>
              </a:rPr>
              <a:t>. CSNS Ⅱ</a:t>
            </a:r>
            <a:r>
              <a:rPr lang="zh-CN" altLang="en-US" sz="4400" dirty="0">
                <a:solidFill>
                  <a:schemeClr val="accent6">
                    <a:lumMod val="60000"/>
                    <a:lumOff val="40000"/>
                  </a:schemeClr>
                </a:solidFill>
                <a:latin typeface="华文楷体" panose="02010600040101010101" pitchFamily="2" charset="-122"/>
                <a:ea typeface="华文楷体" panose="02010600040101010101" pitchFamily="2" charset="-122"/>
              </a:rPr>
              <a:t>辐射防护工作进展</a:t>
            </a:r>
            <a:r>
              <a:rPr lang="zh-CN" altLang="en-US" sz="4400" kern="1200" dirty="0">
                <a:solidFill>
                  <a:schemeClr val="accent6">
                    <a:lumMod val="60000"/>
                    <a:lumOff val="40000"/>
                  </a:schemeClr>
                </a:solidFill>
                <a:latin typeface="华文楷体" panose="02010600040101010101" pitchFamily="2" charset="-122"/>
                <a:ea typeface="华文楷体" panose="02010600040101010101" pitchFamily="2" charset="-122"/>
              </a:rPr>
              <a:t>情况</a:t>
            </a:r>
            <a:endParaRPr lang="en-US" altLang="zh-CN" sz="4400" kern="1200" dirty="0">
              <a:solidFill>
                <a:schemeClr val="accent6">
                  <a:lumMod val="60000"/>
                  <a:lumOff val="40000"/>
                </a:schemeClr>
              </a:solidFill>
              <a:latin typeface="华文楷体" panose="02010600040101010101" pitchFamily="2" charset="-122"/>
              <a:ea typeface="华文楷体" panose="02010600040101010101" pitchFamily="2" charset="-122"/>
              <a:cs typeface="+mn-cs"/>
            </a:endParaRPr>
          </a:p>
        </p:txBody>
      </p:sp>
      <p:graphicFrame>
        <p:nvGraphicFramePr>
          <p:cNvPr id="6" name="表格 5">
            <a:extLst>
              <a:ext uri="{FF2B5EF4-FFF2-40B4-BE49-F238E27FC236}">
                <a16:creationId xmlns:a16="http://schemas.microsoft.com/office/drawing/2014/main" id="{5E8B13ED-81D3-4E71-BC23-24E99E21561F}"/>
              </a:ext>
            </a:extLst>
          </p:cNvPr>
          <p:cNvGraphicFramePr>
            <a:graphicFrameLocks noGrp="1"/>
          </p:cNvGraphicFramePr>
          <p:nvPr>
            <p:extLst>
              <p:ext uri="{D42A27DB-BD31-4B8C-83A1-F6EECF244321}">
                <p14:modId xmlns:p14="http://schemas.microsoft.com/office/powerpoint/2010/main" val="4031952573"/>
              </p:ext>
            </p:extLst>
          </p:nvPr>
        </p:nvGraphicFramePr>
        <p:xfrm>
          <a:off x="6905298" y="1257382"/>
          <a:ext cx="4978866" cy="3295650"/>
        </p:xfrm>
        <a:graphic>
          <a:graphicData uri="http://schemas.openxmlformats.org/drawingml/2006/table">
            <a:tbl>
              <a:tblPr>
                <a:tableStyleId>{5C22544A-7EE6-4342-B048-85BDC9FD1C3A}</a:tableStyleId>
              </a:tblPr>
              <a:tblGrid>
                <a:gridCol w="1459262">
                  <a:extLst>
                    <a:ext uri="{9D8B030D-6E8A-4147-A177-3AD203B41FA5}">
                      <a16:colId xmlns:a16="http://schemas.microsoft.com/office/drawing/2014/main" val="3162168182"/>
                    </a:ext>
                  </a:extLst>
                </a:gridCol>
                <a:gridCol w="1695525">
                  <a:extLst>
                    <a:ext uri="{9D8B030D-6E8A-4147-A177-3AD203B41FA5}">
                      <a16:colId xmlns:a16="http://schemas.microsoft.com/office/drawing/2014/main" val="2413583128"/>
                    </a:ext>
                  </a:extLst>
                </a:gridCol>
                <a:gridCol w="1824079">
                  <a:extLst>
                    <a:ext uri="{9D8B030D-6E8A-4147-A177-3AD203B41FA5}">
                      <a16:colId xmlns:a16="http://schemas.microsoft.com/office/drawing/2014/main" val="3819743393"/>
                    </a:ext>
                  </a:extLst>
                </a:gridCol>
              </a:tblGrid>
              <a:tr h="312878">
                <a:tc gridSpan="3">
                  <a:txBody>
                    <a:bodyPr/>
                    <a:lstStyle/>
                    <a:p>
                      <a:pPr algn="ctr" fontAlgn="b"/>
                      <a:r>
                        <a:rPr lang="zh-CN" altLang="en-US" sz="2000" u="none" strike="noStrike" dirty="0">
                          <a:effectLst/>
                        </a:rPr>
                        <a:t>监测器已经得到提升的参数</a:t>
                      </a:r>
                      <a:endParaRPr lang="zh-CN" altLang="en-US" sz="20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b"/>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3280534123"/>
                  </a:ext>
                </a:extLst>
              </a:tr>
              <a:tr h="476250">
                <a:tc>
                  <a:txBody>
                    <a:bodyPr/>
                    <a:lstStyle/>
                    <a:p>
                      <a:pPr algn="ctr" rtl="0" fontAlgn="ctr"/>
                      <a:r>
                        <a:rPr lang="zh-CN" altLang="en-US" sz="1400" u="none" strike="noStrike">
                          <a:effectLst/>
                        </a:rPr>
                        <a:t>　</a:t>
                      </a:r>
                      <a:endParaRPr lang="zh-CN" altLang="en-US" sz="14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rtl="0" fontAlgn="ctr"/>
                      <a:r>
                        <a:rPr lang="en-US" sz="1400" u="none" strike="noStrike" dirty="0">
                          <a:effectLst/>
                        </a:rPr>
                        <a:t>CSNS- Ⅰ</a:t>
                      </a:r>
                      <a:r>
                        <a:rPr lang="zh-CN" altLang="en-US" sz="1400" u="none" strike="noStrike" dirty="0">
                          <a:effectLst/>
                        </a:rPr>
                        <a:t>伽马监测器</a:t>
                      </a:r>
                      <a:endParaRPr lang="zh-CN" altLang="en-US" sz="14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rtl="0" fontAlgn="ctr"/>
                      <a:r>
                        <a:rPr lang="en-US" sz="1400" u="none" strike="noStrike" dirty="0">
                          <a:effectLst/>
                        </a:rPr>
                        <a:t>CSNS- Ⅱ</a:t>
                      </a:r>
                      <a:r>
                        <a:rPr lang="zh-CN" altLang="en-US" sz="1400" u="none" strike="noStrike" dirty="0">
                          <a:effectLst/>
                        </a:rPr>
                        <a:t>伽马监测器</a:t>
                      </a:r>
                      <a:endParaRPr lang="zh-CN" altLang="en-US" sz="14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extLst>
                  <a:ext uri="{0D108BD9-81ED-4DB2-BD59-A6C34878D82A}">
                    <a16:rowId xmlns:a16="http://schemas.microsoft.com/office/drawing/2014/main" val="1635135525"/>
                  </a:ext>
                </a:extLst>
              </a:tr>
              <a:tr h="685800">
                <a:tc>
                  <a:txBody>
                    <a:bodyPr/>
                    <a:lstStyle/>
                    <a:p>
                      <a:pPr algn="ctr" rtl="0" fontAlgn="ctr"/>
                      <a:r>
                        <a:rPr lang="zh-CN" altLang="en-US" sz="1400" u="none" strike="noStrike">
                          <a:effectLst/>
                        </a:rPr>
                        <a:t>底部结构</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rtl="0" fontAlgn="ctr"/>
                      <a:r>
                        <a:rPr lang="zh-CN" altLang="en-US" sz="1400" u="none" strike="noStrike" dirty="0">
                          <a:effectLst/>
                        </a:rPr>
                        <a:t>平板式</a:t>
                      </a:r>
                      <a:endParaRPr lang="zh-CN" altLang="en-US" sz="14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rtl="0" fontAlgn="ctr"/>
                      <a:r>
                        <a:rPr lang="zh-CN" altLang="en-US" sz="1400" u="none" strike="noStrike" dirty="0">
                          <a:solidFill>
                            <a:srgbClr val="FF0000"/>
                          </a:solidFill>
                          <a:effectLst/>
                        </a:rPr>
                        <a:t>平板式，边沿处有两处凹陷</a:t>
                      </a:r>
                      <a:endParaRPr lang="zh-CN" altLang="en-US" sz="1400" b="0" i="0" u="none" strike="noStrike" dirty="0">
                        <a:solidFill>
                          <a:srgbClr val="FF0000"/>
                        </a:solidFill>
                        <a:effectLst/>
                        <a:latin typeface="宋体" panose="02010600030101010101" pitchFamily="2" charset="-122"/>
                        <a:ea typeface="宋体" panose="02010600030101010101" pitchFamily="2" charset="-122"/>
                      </a:endParaRPr>
                    </a:p>
                  </a:txBody>
                  <a:tcPr marL="9525" marR="9525" marT="9525" marB="0" anchor="ctr"/>
                </a:tc>
                <a:extLst>
                  <a:ext uri="{0D108BD9-81ED-4DB2-BD59-A6C34878D82A}">
                    <a16:rowId xmlns:a16="http://schemas.microsoft.com/office/drawing/2014/main" val="181591986"/>
                  </a:ext>
                </a:extLst>
              </a:tr>
              <a:tr h="1343025">
                <a:tc>
                  <a:txBody>
                    <a:bodyPr/>
                    <a:lstStyle/>
                    <a:p>
                      <a:pPr algn="ctr" rtl="0" fontAlgn="ctr"/>
                      <a:r>
                        <a:rPr lang="zh-CN" altLang="en-US" sz="1400" u="none" strike="noStrike" dirty="0">
                          <a:effectLst/>
                        </a:rPr>
                        <a:t>数据处理电路</a:t>
                      </a:r>
                      <a:endParaRPr lang="zh-CN" altLang="en-US" sz="14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rtl="0" fontAlgn="ctr"/>
                      <a:r>
                        <a:rPr lang="zh-CN" altLang="en-US" sz="1400" u="none" strike="noStrike" dirty="0">
                          <a:effectLst/>
                        </a:rPr>
                        <a:t>按键控制式屏幕，无存储功能，无历史数据查询和历史曲线查看</a:t>
                      </a:r>
                      <a:endParaRPr lang="zh-CN" altLang="en-US" sz="14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rtl="0" fontAlgn="ctr"/>
                      <a:r>
                        <a:rPr lang="zh-CN" altLang="en-US" sz="1400" u="none" strike="noStrike" dirty="0">
                          <a:solidFill>
                            <a:srgbClr val="FF0000"/>
                          </a:solidFill>
                          <a:effectLst/>
                        </a:rPr>
                        <a:t>触摸屏，</a:t>
                      </a:r>
                      <a:r>
                        <a:rPr lang="en-US" altLang="zh-CN" sz="1400" u="none" strike="noStrike" dirty="0">
                          <a:solidFill>
                            <a:srgbClr val="FF0000"/>
                          </a:solidFill>
                          <a:effectLst/>
                        </a:rPr>
                        <a:t>microSD</a:t>
                      </a:r>
                      <a:r>
                        <a:rPr lang="zh-CN" altLang="en-US" sz="1400" u="none" strike="noStrike" dirty="0">
                          <a:solidFill>
                            <a:srgbClr val="FF0000"/>
                          </a:solidFill>
                          <a:effectLst/>
                        </a:rPr>
                        <a:t>数据存储，历史数据查询，历史曲线查看</a:t>
                      </a:r>
                      <a:endParaRPr lang="zh-CN" altLang="en-US" sz="1400" b="0" i="0" u="none" strike="noStrike" dirty="0">
                        <a:solidFill>
                          <a:srgbClr val="FF0000"/>
                        </a:solidFill>
                        <a:effectLst/>
                        <a:latin typeface="宋体" panose="02010600030101010101" pitchFamily="2" charset="-122"/>
                        <a:ea typeface="宋体" panose="02010600030101010101" pitchFamily="2" charset="-122"/>
                      </a:endParaRPr>
                    </a:p>
                  </a:txBody>
                  <a:tcPr marL="9525" marR="9525" marT="9525" marB="0" anchor="ctr"/>
                </a:tc>
                <a:extLst>
                  <a:ext uri="{0D108BD9-81ED-4DB2-BD59-A6C34878D82A}">
                    <a16:rowId xmlns:a16="http://schemas.microsoft.com/office/drawing/2014/main" val="2874171363"/>
                  </a:ext>
                </a:extLst>
              </a:tr>
              <a:tr h="476250">
                <a:tc>
                  <a:txBody>
                    <a:bodyPr/>
                    <a:lstStyle/>
                    <a:p>
                      <a:pPr algn="ctr" rtl="0" fontAlgn="ctr"/>
                      <a:r>
                        <a:rPr lang="zh-CN" altLang="en-US" sz="1400" u="none" strike="noStrike" dirty="0">
                          <a:effectLst/>
                        </a:rPr>
                        <a:t>可探测剂量率上限</a:t>
                      </a:r>
                      <a:endParaRPr lang="zh-CN" altLang="en-US" sz="14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rtl="0" fontAlgn="ctr"/>
                      <a:r>
                        <a:rPr lang="en-US" sz="1400" u="none" strike="noStrike" dirty="0">
                          <a:effectLst/>
                        </a:rPr>
                        <a:t>20mSv/h</a:t>
                      </a:r>
                      <a:endParaRPr lang="en-US" sz="1400" b="0" i="0" u="none" strike="noStrike" dirty="0">
                        <a:solidFill>
                          <a:srgbClr val="000000"/>
                        </a:solidFill>
                        <a:effectLst/>
                        <a:latin typeface="Times New Roman" panose="02020603050405020304" pitchFamily="18" charset="0"/>
                        <a:ea typeface="等线" panose="02010600030101010101" pitchFamily="2" charset="-122"/>
                      </a:endParaRPr>
                    </a:p>
                  </a:txBody>
                  <a:tcPr marL="9525" marR="9525" marT="9525" marB="0" anchor="ctr"/>
                </a:tc>
                <a:tc>
                  <a:txBody>
                    <a:bodyPr/>
                    <a:lstStyle/>
                    <a:p>
                      <a:pPr algn="ctr" rtl="0" fontAlgn="ctr"/>
                      <a:r>
                        <a:rPr lang="en-US" sz="1400" u="none" strike="noStrike" dirty="0">
                          <a:solidFill>
                            <a:srgbClr val="FF0000"/>
                          </a:solidFill>
                          <a:effectLst/>
                        </a:rPr>
                        <a:t>50mSv/h</a:t>
                      </a:r>
                      <a:endParaRPr lang="en-US" sz="1400" b="0" i="0" u="none" strike="noStrike" dirty="0">
                        <a:solidFill>
                          <a:srgbClr val="FF0000"/>
                        </a:solidFill>
                        <a:effectLst/>
                        <a:latin typeface="Times New Roman" panose="02020603050405020304" pitchFamily="18" charset="0"/>
                        <a:ea typeface="等线" panose="02010600030101010101" pitchFamily="2" charset="-122"/>
                      </a:endParaRPr>
                    </a:p>
                  </a:txBody>
                  <a:tcPr marL="9525" marR="9525" marT="9525" marB="0" anchor="ctr"/>
                </a:tc>
                <a:extLst>
                  <a:ext uri="{0D108BD9-81ED-4DB2-BD59-A6C34878D82A}">
                    <a16:rowId xmlns:a16="http://schemas.microsoft.com/office/drawing/2014/main" val="2273115602"/>
                  </a:ext>
                </a:extLst>
              </a:tr>
            </a:tbl>
          </a:graphicData>
        </a:graphic>
      </p:graphicFrame>
      <p:graphicFrame>
        <p:nvGraphicFramePr>
          <p:cNvPr id="8" name="表格 7">
            <a:extLst>
              <a:ext uri="{FF2B5EF4-FFF2-40B4-BE49-F238E27FC236}">
                <a16:creationId xmlns:a16="http://schemas.microsoft.com/office/drawing/2014/main" id="{5C598C6A-3A37-4C0D-99D2-0EB6799C2D49}"/>
              </a:ext>
            </a:extLst>
          </p:cNvPr>
          <p:cNvGraphicFramePr>
            <a:graphicFrameLocks noGrp="1"/>
          </p:cNvGraphicFramePr>
          <p:nvPr>
            <p:extLst>
              <p:ext uri="{D42A27DB-BD31-4B8C-83A1-F6EECF244321}">
                <p14:modId xmlns:p14="http://schemas.microsoft.com/office/powerpoint/2010/main" val="901834496"/>
              </p:ext>
            </p:extLst>
          </p:nvPr>
        </p:nvGraphicFramePr>
        <p:xfrm>
          <a:off x="3498929" y="4942051"/>
          <a:ext cx="8496300" cy="1233492"/>
        </p:xfrm>
        <a:graphic>
          <a:graphicData uri="http://schemas.openxmlformats.org/drawingml/2006/table">
            <a:tbl>
              <a:tblPr>
                <a:tableStyleId>{5C22544A-7EE6-4342-B048-85BDC9FD1C3A}</a:tableStyleId>
              </a:tblPr>
              <a:tblGrid>
                <a:gridCol w="952500">
                  <a:extLst>
                    <a:ext uri="{9D8B030D-6E8A-4147-A177-3AD203B41FA5}">
                      <a16:colId xmlns:a16="http://schemas.microsoft.com/office/drawing/2014/main" val="320646864"/>
                    </a:ext>
                  </a:extLst>
                </a:gridCol>
                <a:gridCol w="685800">
                  <a:extLst>
                    <a:ext uri="{9D8B030D-6E8A-4147-A177-3AD203B41FA5}">
                      <a16:colId xmlns:a16="http://schemas.microsoft.com/office/drawing/2014/main" val="2998357400"/>
                    </a:ext>
                  </a:extLst>
                </a:gridCol>
                <a:gridCol w="685800">
                  <a:extLst>
                    <a:ext uri="{9D8B030D-6E8A-4147-A177-3AD203B41FA5}">
                      <a16:colId xmlns:a16="http://schemas.microsoft.com/office/drawing/2014/main" val="2771671649"/>
                    </a:ext>
                  </a:extLst>
                </a:gridCol>
                <a:gridCol w="685800">
                  <a:extLst>
                    <a:ext uri="{9D8B030D-6E8A-4147-A177-3AD203B41FA5}">
                      <a16:colId xmlns:a16="http://schemas.microsoft.com/office/drawing/2014/main" val="1138675580"/>
                    </a:ext>
                  </a:extLst>
                </a:gridCol>
                <a:gridCol w="685800">
                  <a:extLst>
                    <a:ext uri="{9D8B030D-6E8A-4147-A177-3AD203B41FA5}">
                      <a16:colId xmlns:a16="http://schemas.microsoft.com/office/drawing/2014/main" val="2210909198"/>
                    </a:ext>
                  </a:extLst>
                </a:gridCol>
                <a:gridCol w="685800">
                  <a:extLst>
                    <a:ext uri="{9D8B030D-6E8A-4147-A177-3AD203B41FA5}">
                      <a16:colId xmlns:a16="http://schemas.microsoft.com/office/drawing/2014/main" val="4205102396"/>
                    </a:ext>
                  </a:extLst>
                </a:gridCol>
                <a:gridCol w="685800">
                  <a:extLst>
                    <a:ext uri="{9D8B030D-6E8A-4147-A177-3AD203B41FA5}">
                      <a16:colId xmlns:a16="http://schemas.microsoft.com/office/drawing/2014/main" val="2768798738"/>
                    </a:ext>
                  </a:extLst>
                </a:gridCol>
                <a:gridCol w="685800">
                  <a:extLst>
                    <a:ext uri="{9D8B030D-6E8A-4147-A177-3AD203B41FA5}">
                      <a16:colId xmlns:a16="http://schemas.microsoft.com/office/drawing/2014/main" val="722596199"/>
                    </a:ext>
                  </a:extLst>
                </a:gridCol>
                <a:gridCol w="685800">
                  <a:extLst>
                    <a:ext uri="{9D8B030D-6E8A-4147-A177-3AD203B41FA5}">
                      <a16:colId xmlns:a16="http://schemas.microsoft.com/office/drawing/2014/main" val="3728803018"/>
                    </a:ext>
                  </a:extLst>
                </a:gridCol>
                <a:gridCol w="685800">
                  <a:extLst>
                    <a:ext uri="{9D8B030D-6E8A-4147-A177-3AD203B41FA5}">
                      <a16:colId xmlns:a16="http://schemas.microsoft.com/office/drawing/2014/main" val="3718509834"/>
                    </a:ext>
                  </a:extLst>
                </a:gridCol>
                <a:gridCol w="685800">
                  <a:extLst>
                    <a:ext uri="{9D8B030D-6E8A-4147-A177-3AD203B41FA5}">
                      <a16:colId xmlns:a16="http://schemas.microsoft.com/office/drawing/2014/main" val="3003910460"/>
                    </a:ext>
                  </a:extLst>
                </a:gridCol>
                <a:gridCol w="685800">
                  <a:extLst>
                    <a:ext uri="{9D8B030D-6E8A-4147-A177-3AD203B41FA5}">
                      <a16:colId xmlns:a16="http://schemas.microsoft.com/office/drawing/2014/main" val="3226837730"/>
                    </a:ext>
                  </a:extLst>
                </a:gridCol>
              </a:tblGrid>
              <a:tr h="308373">
                <a:tc>
                  <a:txBody>
                    <a:bodyPr/>
                    <a:lstStyle/>
                    <a:p>
                      <a:pPr algn="ctr" fontAlgn="ctr"/>
                      <a:r>
                        <a:rPr lang="zh-CN" altLang="en-US" sz="1200" u="none" strike="noStrike" dirty="0">
                          <a:effectLst/>
                        </a:rPr>
                        <a:t>序号</a:t>
                      </a:r>
                      <a:endParaRPr lang="zh-CN" altLang="en-US"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200" u="none" strike="noStrike" dirty="0">
                          <a:effectLst/>
                        </a:rPr>
                        <a:t>1</a:t>
                      </a:r>
                      <a:endParaRPr lang="en-US"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200" u="none" strike="noStrike">
                          <a:effectLst/>
                        </a:rPr>
                        <a:t>2</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200" u="none" strike="noStrike" dirty="0">
                          <a:effectLst/>
                        </a:rPr>
                        <a:t>3</a:t>
                      </a:r>
                      <a:endParaRPr lang="en-US"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200" u="none" strike="noStrike">
                          <a:effectLst/>
                        </a:rPr>
                        <a:t>4</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200" u="none" strike="noStrike">
                          <a:effectLst/>
                        </a:rPr>
                        <a:t>5</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200" u="none" strike="noStrike">
                          <a:effectLst/>
                        </a:rPr>
                        <a:t>6</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200" u="none" strike="noStrike">
                          <a:effectLst/>
                        </a:rPr>
                        <a:t>7</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200" u="none" strike="noStrike">
                          <a:effectLst/>
                        </a:rPr>
                        <a:t>8</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200" u="none" strike="noStrike">
                          <a:effectLst/>
                        </a:rPr>
                        <a:t>9</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200" u="none" strike="noStrike">
                          <a:effectLst/>
                        </a:rPr>
                        <a:t>10</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200" u="none" strike="noStrike">
                          <a:effectLst/>
                        </a:rPr>
                        <a:t>11</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2426988543"/>
                  </a:ext>
                </a:extLst>
              </a:tr>
              <a:tr h="308373">
                <a:tc>
                  <a:txBody>
                    <a:bodyPr/>
                    <a:lstStyle/>
                    <a:p>
                      <a:pPr algn="ctr" fontAlgn="ctr"/>
                      <a:r>
                        <a:rPr lang="zh-CN" altLang="en-US" sz="1200" u="none" strike="noStrike" dirty="0">
                          <a:effectLst/>
                        </a:rPr>
                        <a:t>标准值</a:t>
                      </a:r>
                      <a:r>
                        <a:rPr lang="en-US" altLang="zh-CN" sz="1200" u="none" strike="noStrike" dirty="0">
                          <a:effectLst/>
                        </a:rPr>
                        <a:t>(</a:t>
                      </a:r>
                      <a:r>
                        <a:rPr lang="el-GR" altLang="zh-CN" sz="1200" u="none" strike="noStrike" dirty="0">
                          <a:effectLst/>
                        </a:rPr>
                        <a:t>μ</a:t>
                      </a:r>
                      <a:r>
                        <a:rPr lang="en-US" altLang="zh-CN" sz="1200" u="none" strike="noStrike" dirty="0" err="1">
                          <a:effectLst/>
                        </a:rPr>
                        <a:t>Sv</a:t>
                      </a:r>
                      <a:r>
                        <a:rPr lang="en-US" altLang="zh-CN" sz="1200" u="none" strike="noStrike" dirty="0">
                          <a:effectLst/>
                        </a:rPr>
                        <a:t>/h)</a:t>
                      </a:r>
                      <a:endParaRPr lang="zh-CN" altLang="en-US"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200" u="none" strike="noStrike" dirty="0">
                          <a:effectLst/>
                        </a:rPr>
                        <a:t>0.5</a:t>
                      </a:r>
                      <a:endParaRPr lang="en-US"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200" u="none" strike="noStrike" dirty="0">
                          <a:effectLst/>
                        </a:rPr>
                        <a:t>1</a:t>
                      </a:r>
                      <a:endParaRPr lang="en-US"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200" u="none" strike="noStrike" dirty="0">
                          <a:effectLst/>
                        </a:rPr>
                        <a:t>5</a:t>
                      </a:r>
                      <a:endParaRPr lang="en-US"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200" u="none" strike="noStrike">
                          <a:effectLst/>
                        </a:rPr>
                        <a:t>10</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200" u="none" strike="noStrike">
                          <a:effectLst/>
                        </a:rPr>
                        <a:t>50</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200" u="none" strike="noStrike">
                          <a:effectLst/>
                        </a:rPr>
                        <a:t>100</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200" u="none" strike="noStrike">
                          <a:effectLst/>
                        </a:rPr>
                        <a:t>500</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200" u="none" strike="noStrike">
                          <a:effectLst/>
                        </a:rPr>
                        <a:t>1000</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200" u="none" strike="noStrike">
                          <a:effectLst/>
                        </a:rPr>
                        <a:t>5000</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200" u="none" strike="noStrike">
                          <a:effectLst/>
                        </a:rPr>
                        <a:t>10000</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200" u="none" strike="noStrike">
                          <a:effectLst/>
                        </a:rPr>
                        <a:t>20000</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3379403174"/>
                  </a:ext>
                </a:extLst>
              </a:tr>
              <a:tr h="308373">
                <a:tc>
                  <a:txBody>
                    <a:bodyPr/>
                    <a:lstStyle/>
                    <a:p>
                      <a:pPr algn="ctr" fontAlgn="ctr"/>
                      <a:r>
                        <a:rPr lang="zh-CN" altLang="en-US" sz="1200" u="none" strike="noStrike" dirty="0">
                          <a:effectLst/>
                        </a:rPr>
                        <a:t>实测值</a:t>
                      </a:r>
                      <a:r>
                        <a:rPr lang="en-US" altLang="zh-CN" sz="1200" u="none" strike="noStrike" dirty="0">
                          <a:effectLst/>
                        </a:rPr>
                        <a:t>(</a:t>
                      </a:r>
                      <a:r>
                        <a:rPr lang="el-GR" altLang="zh-CN" sz="1200" u="none" strike="noStrike" dirty="0">
                          <a:effectLst/>
                        </a:rPr>
                        <a:t>μ</a:t>
                      </a:r>
                      <a:r>
                        <a:rPr lang="en-US" altLang="zh-CN" sz="1200" u="none" strike="noStrike" dirty="0" err="1">
                          <a:effectLst/>
                        </a:rPr>
                        <a:t>Sv</a:t>
                      </a:r>
                      <a:r>
                        <a:rPr lang="en-US" altLang="zh-CN" sz="1200" u="none" strike="noStrike" dirty="0">
                          <a:effectLst/>
                        </a:rPr>
                        <a:t>/h)</a:t>
                      </a:r>
                      <a:endParaRPr lang="zh-CN" altLang="en-US"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200" u="none" strike="noStrike" dirty="0">
                          <a:effectLst/>
                        </a:rPr>
                        <a:t>0.59</a:t>
                      </a:r>
                      <a:endParaRPr lang="en-US"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200" u="none" strike="noStrike">
                          <a:effectLst/>
                        </a:rPr>
                        <a:t>1.07</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200" u="none" strike="noStrike" dirty="0">
                          <a:effectLst/>
                        </a:rPr>
                        <a:t>5.06</a:t>
                      </a:r>
                      <a:endParaRPr lang="en-US"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200" u="none" strike="noStrike" dirty="0">
                          <a:effectLst/>
                        </a:rPr>
                        <a:t>9.89</a:t>
                      </a:r>
                      <a:endParaRPr lang="en-US"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200" u="none" strike="noStrike" dirty="0">
                          <a:effectLst/>
                        </a:rPr>
                        <a:t>56.89</a:t>
                      </a:r>
                      <a:endParaRPr lang="en-US"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200" u="none" strike="noStrike" dirty="0">
                          <a:effectLst/>
                        </a:rPr>
                        <a:t>112.12</a:t>
                      </a:r>
                      <a:endParaRPr lang="en-US"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200" u="none" strike="noStrike" dirty="0">
                          <a:effectLst/>
                        </a:rPr>
                        <a:t>557.14</a:t>
                      </a:r>
                      <a:endParaRPr lang="en-US"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200" u="none" strike="noStrike">
                          <a:effectLst/>
                        </a:rPr>
                        <a:t>1096.8</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200" u="none" strike="noStrike" dirty="0">
                          <a:effectLst/>
                        </a:rPr>
                        <a:t>5368</a:t>
                      </a:r>
                      <a:endParaRPr lang="en-US"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200" u="none" strike="noStrike">
                          <a:effectLst/>
                        </a:rPr>
                        <a:t>10525.8</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200" u="none" strike="noStrike">
                          <a:effectLst/>
                        </a:rPr>
                        <a:t>20755.4</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337302331"/>
                  </a:ext>
                </a:extLst>
              </a:tr>
              <a:tr h="308373">
                <a:tc>
                  <a:txBody>
                    <a:bodyPr/>
                    <a:lstStyle/>
                    <a:p>
                      <a:pPr algn="ctr" fontAlgn="ctr"/>
                      <a:r>
                        <a:rPr lang="zh-CN" altLang="en-US" sz="1200" u="none" strike="noStrike">
                          <a:effectLst/>
                        </a:rPr>
                        <a:t>相对固有误差</a:t>
                      </a:r>
                      <a:endParaRPr lang="zh-CN" altLang="en-US"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200" u="none" strike="noStrike">
                          <a:effectLst/>
                        </a:rPr>
                        <a:t>-1.84%</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200" u="none" strike="noStrike">
                          <a:effectLst/>
                        </a:rPr>
                        <a:t>6.70%</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200" u="none" strike="noStrike">
                          <a:effectLst/>
                        </a:rPr>
                        <a:t>1.20%</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200" u="none" strike="noStrike">
                          <a:effectLst/>
                        </a:rPr>
                        <a:t>-1.09%</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200" u="none" strike="noStrike">
                          <a:effectLst/>
                        </a:rPr>
                        <a:t>13.77%</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200" u="none" strike="noStrike">
                          <a:effectLst/>
                        </a:rPr>
                        <a:t>12.01%</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200" u="none" strike="noStrike">
                          <a:effectLst/>
                        </a:rPr>
                        <a:t>11.43%</a:t>
                      </a:r>
                      <a:endParaRPr lang="en-US" altLang="zh-CN"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200" u="none" strike="noStrike" dirty="0">
                          <a:effectLst/>
                        </a:rPr>
                        <a:t>9.68%</a:t>
                      </a:r>
                      <a:endParaRPr lang="en-US"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200" u="none" strike="noStrike" dirty="0">
                          <a:effectLst/>
                        </a:rPr>
                        <a:t>7.36%</a:t>
                      </a:r>
                      <a:endParaRPr lang="en-US"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200" u="none" strike="noStrike" dirty="0">
                          <a:effectLst/>
                        </a:rPr>
                        <a:t>5.18%</a:t>
                      </a:r>
                      <a:endParaRPr lang="en-US"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200" u="none" strike="noStrike" dirty="0">
                          <a:effectLst/>
                        </a:rPr>
                        <a:t>3.52%</a:t>
                      </a:r>
                      <a:endParaRPr lang="en-US"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3165132079"/>
                  </a:ext>
                </a:extLst>
              </a:tr>
            </a:tbl>
          </a:graphicData>
        </a:graphic>
      </p:graphicFrame>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841" y="4369126"/>
            <a:ext cx="2940123" cy="2205093"/>
          </a:xfrm>
          <a:prstGeom prst="rect">
            <a:avLst/>
          </a:prstGeom>
        </p:spPr>
      </p:pic>
    </p:spTree>
    <p:extLst>
      <p:ext uri="{BB962C8B-B14F-4D97-AF65-F5344CB8AC3E}">
        <p14:creationId xmlns:p14="http://schemas.microsoft.com/office/powerpoint/2010/main" val="16603918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5416" y="1163783"/>
            <a:ext cx="12008357" cy="1472211"/>
          </a:xfrm>
        </p:spPr>
        <p:txBody>
          <a:bodyPr>
            <a:noAutofit/>
          </a:bodyPr>
          <a:lstStyle/>
          <a:p>
            <a:pPr marL="0" lvl="1" indent="0" fontAlgn="base">
              <a:lnSpc>
                <a:spcPct val="110000"/>
              </a:lnSpc>
              <a:spcBef>
                <a:spcPts val="0"/>
              </a:spcBef>
              <a:spcAft>
                <a:spcPts val="750"/>
              </a:spcAft>
              <a:buClr>
                <a:srgbClr val="FFC000"/>
              </a:buClr>
              <a:buSzPct val="80000"/>
              <a:buNone/>
              <a:defRPr/>
            </a:pPr>
            <a:r>
              <a:rPr lang="en-US" altLang="zh-CN" sz="2400" b="1" dirty="0">
                <a:latin typeface="微软雅黑" panose="020B0503020204020204" pitchFamily="34" charset="-122"/>
              </a:rPr>
              <a:t>5. CSNSⅡ</a:t>
            </a:r>
            <a:r>
              <a:rPr lang="zh-CN" altLang="en-US" sz="2400" b="1" dirty="0">
                <a:latin typeface="微软雅黑" panose="020B0503020204020204" pitchFamily="34" charset="-122"/>
              </a:rPr>
              <a:t>极早期火灾报警系统设计</a:t>
            </a:r>
            <a:endParaRPr lang="en-US" altLang="zh-CN" sz="2400" b="1" dirty="0">
              <a:latin typeface="微软雅黑" panose="020B0503020204020204" pitchFamily="34" charset="-122"/>
            </a:endParaRPr>
          </a:p>
          <a:p>
            <a:pPr marL="252000" lvl="1" indent="-252000" algn="just" fontAlgn="base">
              <a:lnSpc>
                <a:spcPts val="3000"/>
              </a:lnSpc>
              <a:spcBef>
                <a:spcPts val="0"/>
              </a:spcBef>
              <a:spcAft>
                <a:spcPct val="0"/>
              </a:spcAft>
              <a:buClr>
                <a:schemeClr val="tx1"/>
              </a:buClr>
              <a:buSzPct val="100000"/>
              <a:buFont typeface="Wingdings" panose="05000000000000000000" pitchFamily="2" charset="2"/>
              <a:buChar char="n"/>
              <a:defRPr/>
            </a:pPr>
            <a:r>
              <a:rPr lang="zh-CN" altLang="en-US" b="1" dirty="0">
                <a:latin typeface="微软雅黑" panose="020B0503020204020204" pitchFamily="34" charset="-122"/>
              </a:rPr>
              <a:t>完成了采样管网、电缆采样管预埋孔道、通信网络的设计，设备安装位置的确定</a:t>
            </a:r>
            <a:endParaRPr lang="en-US" altLang="zh-CN" dirty="0"/>
          </a:p>
          <a:p>
            <a:pPr marL="252000" lvl="1" indent="-252000" algn="just" fontAlgn="base">
              <a:lnSpc>
                <a:spcPts val="3000"/>
              </a:lnSpc>
              <a:spcBef>
                <a:spcPts val="0"/>
              </a:spcBef>
              <a:spcAft>
                <a:spcPct val="0"/>
              </a:spcAft>
              <a:buClr>
                <a:schemeClr val="tx1"/>
              </a:buClr>
              <a:buSzPct val="100000"/>
              <a:buFont typeface="Wingdings" panose="05000000000000000000" pitchFamily="2" charset="2"/>
              <a:buChar char="n"/>
              <a:defRPr/>
            </a:pPr>
            <a:r>
              <a:rPr lang="zh-CN" altLang="en-US" b="1" dirty="0">
                <a:latin typeface="微软雅黑" panose="020B0503020204020204" pitchFamily="34" charset="-122"/>
              </a:rPr>
              <a:t>保护区域：</a:t>
            </a:r>
            <a:r>
              <a:rPr lang="en-US" altLang="zh-CN" b="1" dirty="0">
                <a:latin typeface="微软雅黑" panose="020B0503020204020204" pitchFamily="34" charset="-122"/>
              </a:rPr>
              <a:t>9</a:t>
            </a:r>
            <a:r>
              <a:rPr lang="zh-CN" altLang="en-US" b="1" dirty="0">
                <a:latin typeface="微软雅黑" panose="020B0503020204020204" pitchFamily="34" charset="-122"/>
              </a:rPr>
              <a:t>号谱仪、直线变配电房、超导直线高频大厅、背散射谱仪、直线低温厅大厅、高能质子实验厅等区域</a:t>
            </a: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2144F8-3D16-45AB-BE48-A1449B11D708}" type="slidenum">
              <a:rPr kumimoji="0" lang="zh-CN" altLang="en-US" sz="9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9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15" name="Rectangle 2">
            <a:extLst>
              <a:ext uri="{FF2B5EF4-FFF2-40B4-BE49-F238E27FC236}">
                <a16:creationId xmlns:a16="http://schemas.microsoft.com/office/drawing/2014/main" id="{01687A88-412D-5988-6F84-1174C17101D3}"/>
              </a:ext>
            </a:extLst>
          </p:cNvPr>
          <p:cNvSpPr>
            <a:spLocks noGrp="1" noChangeArrowheads="1"/>
          </p:cNvSpPr>
          <p:nvPr>
            <p:ph type="title"/>
          </p:nvPr>
        </p:nvSpPr>
        <p:spPr>
          <a:xfrm>
            <a:off x="666750" y="142875"/>
            <a:ext cx="10763250" cy="7254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rmAutofit fontScale="90000"/>
          </a:bodyPr>
          <a:lstStyle/>
          <a:p>
            <a:pPr algn="ctr"/>
            <a:r>
              <a:rPr lang="zh-CN" altLang="en-US" sz="4400" kern="1200" dirty="0">
                <a:solidFill>
                  <a:schemeClr val="accent6">
                    <a:lumMod val="60000"/>
                    <a:lumOff val="40000"/>
                  </a:schemeClr>
                </a:solidFill>
                <a:latin typeface="华文楷体" panose="02010600040101010101" pitchFamily="2" charset="-122"/>
                <a:ea typeface="华文楷体" panose="02010600040101010101" pitchFamily="2" charset="-122"/>
              </a:rPr>
              <a:t>二</a:t>
            </a:r>
            <a:r>
              <a:rPr lang="en-US" altLang="zh-CN" sz="4400" kern="1200" dirty="0">
                <a:solidFill>
                  <a:schemeClr val="accent6">
                    <a:lumMod val="60000"/>
                    <a:lumOff val="40000"/>
                  </a:schemeClr>
                </a:solidFill>
                <a:latin typeface="华文楷体" panose="02010600040101010101" pitchFamily="2" charset="-122"/>
                <a:ea typeface="华文楷体" panose="02010600040101010101" pitchFamily="2" charset="-122"/>
              </a:rPr>
              <a:t>. CSNS Ⅱ</a:t>
            </a:r>
            <a:r>
              <a:rPr lang="zh-CN" altLang="en-US" sz="4400" dirty="0">
                <a:solidFill>
                  <a:schemeClr val="accent6">
                    <a:lumMod val="60000"/>
                    <a:lumOff val="40000"/>
                  </a:schemeClr>
                </a:solidFill>
                <a:latin typeface="华文楷体" panose="02010600040101010101" pitchFamily="2" charset="-122"/>
                <a:ea typeface="华文楷体" panose="02010600040101010101" pitchFamily="2" charset="-122"/>
              </a:rPr>
              <a:t>辐射防护工作进展</a:t>
            </a:r>
            <a:r>
              <a:rPr lang="zh-CN" altLang="en-US" sz="4400" kern="1200" dirty="0">
                <a:solidFill>
                  <a:schemeClr val="accent6">
                    <a:lumMod val="60000"/>
                    <a:lumOff val="40000"/>
                  </a:schemeClr>
                </a:solidFill>
                <a:latin typeface="华文楷体" panose="02010600040101010101" pitchFamily="2" charset="-122"/>
                <a:ea typeface="华文楷体" panose="02010600040101010101" pitchFamily="2" charset="-122"/>
              </a:rPr>
              <a:t>情况</a:t>
            </a:r>
            <a:endParaRPr lang="en-US" altLang="zh-CN" sz="4400" kern="1200" dirty="0">
              <a:solidFill>
                <a:schemeClr val="accent6">
                  <a:lumMod val="60000"/>
                  <a:lumOff val="40000"/>
                </a:schemeClr>
              </a:solidFill>
              <a:latin typeface="华文楷体" panose="02010600040101010101" pitchFamily="2" charset="-122"/>
              <a:ea typeface="华文楷体" panose="02010600040101010101" pitchFamily="2" charset="-122"/>
              <a:cs typeface="+mn-cs"/>
            </a:endParaRPr>
          </a:p>
        </p:txBody>
      </p:sp>
      <p:pic>
        <p:nvPicPr>
          <p:cNvPr id="6" name="图片 5">
            <a:extLst>
              <a:ext uri="{FF2B5EF4-FFF2-40B4-BE49-F238E27FC236}">
                <a16:creationId xmlns:a16="http://schemas.microsoft.com/office/drawing/2014/main" id="{DEFF388D-4D4D-4B9E-85E3-730724FC04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2241" y="3043583"/>
            <a:ext cx="6654756" cy="3015861"/>
          </a:xfrm>
          <a:prstGeom prst="rect">
            <a:avLst/>
          </a:prstGeom>
        </p:spPr>
      </p:pic>
      <p:sp>
        <p:nvSpPr>
          <p:cNvPr id="7" name="文本框 20">
            <a:extLst>
              <a:ext uri="{FF2B5EF4-FFF2-40B4-BE49-F238E27FC236}">
                <a16:creationId xmlns:a16="http://schemas.microsoft.com/office/drawing/2014/main" id="{9A8473F0-DF6E-4E10-BDEC-5165E90F8093}"/>
              </a:ext>
            </a:extLst>
          </p:cNvPr>
          <p:cNvSpPr txBox="1">
            <a:spLocks noChangeArrowheads="1"/>
          </p:cNvSpPr>
          <p:nvPr/>
        </p:nvSpPr>
        <p:spPr bwMode="auto">
          <a:xfrm>
            <a:off x="3923324" y="6079354"/>
            <a:ext cx="80021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sz="2000"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sz="2000"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9pPr>
          </a:lstStyle>
          <a:p>
            <a:pPr>
              <a:lnSpc>
                <a:spcPct val="100000"/>
              </a:lnSpc>
              <a:spcBef>
                <a:spcPct val="0"/>
              </a:spcBef>
              <a:spcAft>
                <a:spcPct val="0"/>
              </a:spcAft>
              <a:buClrTx/>
              <a:buFontTx/>
              <a:buNone/>
            </a:pPr>
            <a:r>
              <a:rPr lang="zh-CN" altLang="en-US" sz="1200" b="0" dirty="0">
                <a:solidFill>
                  <a:schemeClr val="tx1"/>
                </a:solidFill>
                <a:latin typeface="微软雅黑" panose="020B0503020204020204" pitchFamily="34" charset="-122"/>
                <a:ea typeface="微软雅黑" panose="020B0503020204020204" pitchFamily="34" charset="-122"/>
              </a:rPr>
              <a:t>预埋孔洞</a:t>
            </a:r>
          </a:p>
        </p:txBody>
      </p:sp>
      <p:pic>
        <p:nvPicPr>
          <p:cNvPr id="8" name="图片 7">
            <a:extLst>
              <a:ext uri="{FF2B5EF4-FFF2-40B4-BE49-F238E27FC236}">
                <a16:creationId xmlns:a16="http://schemas.microsoft.com/office/drawing/2014/main" id="{E506095B-84B0-46CF-9B4C-9998BD1225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262" y="2862908"/>
            <a:ext cx="3014620" cy="3196536"/>
          </a:xfrm>
          <a:prstGeom prst="rect">
            <a:avLst/>
          </a:prstGeom>
        </p:spPr>
      </p:pic>
      <p:sp>
        <p:nvSpPr>
          <p:cNvPr id="9" name="文本框 20">
            <a:extLst>
              <a:ext uri="{FF2B5EF4-FFF2-40B4-BE49-F238E27FC236}">
                <a16:creationId xmlns:a16="http://schemas.microsoft.com/office/drawing/2014/main" id="{170A556D-C11C-440E-8144-56300472EFB0}"/>
              </a:ext>
            </a:extLst>
          </p:cNvPr>
          <p:cNvSpPr txBox="1">
            <a:spLocks noChangeArrowheads="1"/>
          </p:cNvSpPr>
          <p:nvPr/>
        </p:nvSpPr>
        <p:spPr bwMode="auto">
          <a:xfrm>
            <a:off x="9046462" y="6079354"/>
            <a:ext cx="80021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sz="2000"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sz="2000"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9pPr>
          </a:lstStyle>
          <a:p>
            <a:pPr>
              <a:lnSpc>
                <a:spcPct val="100000"/>
              </a:lnSpc>
              <a:spcBef>
                <a:spcPct val="0"/>
              </a:spcBef>
              <a:spcAft>
                <a:spcPct val="0"/>
              </a:spcAft>
              <a:buClrTx/>
              <a:buFontTx/>
              <a:buNone/>
            </a:pPr>
            <a:r>
              <a:rPr lang="zh-CN" altLang="en-US" sz="1200" b="0" dirty="0">
                <a:solidFill>
                  <a:schemeClr val="tx1"/>
                </a:solidFill>
                <a:latin typeface="微软雅黑" panose="020B0503020204020204" pitchFamily="34" charset="-122"/>
                <a:ea typeface="微软雅黑" panose="020B0503020204020204" pitchFamily="34" charset="-122"/>
              </a:rPr>
              <a:t>采样管网</a:t>
            </a:r>
          </a:p>
        </p:txBody>
      </p:sp>
    </p:spTree>
    <p:extLst>
      <p:ext uri="{BB962C8B-B14F-4D97-AF65-F5344CB8AC3E}">
        <p14:creationId xmlns:p14="http://schemas.microsoft.com/office/powerpoint/2010/main" val="13093714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A0AD7-7E87-498F-EE60-FE0C0C46E86B}"/>
            </a:ext>
          </a:extLst>
        </p:cNvPr>
        <p:cNvGrpSpPr/>
        <p:nvPr/>
      </p:nvGrpSpPr>
      <p:grpSpPr>
        <a:xfrm>
          <a:off x="0" y="0"/>
          <a:ext cx="0" cy="0"/>
          <a:chOff x="0" y="0"/>
          <a:chExt cx="0" cy="0"/>
        </a:xfrm>
      </p:grpSpPr>
      <p:sp>
        <p:nvSpPr>
          <p:cNvPr id="3" name="内容占位符 2">
            <a:extLst>
              <a:ext uri="{FF2B5EF4-FFF2-40B4-BE49-F238E27FC236}">
                <a16:creationId xmlns:a16="http://schemas.microsoft.com/office/drawing/2014/main" id="{FF0EFD0B-3BEC-4906-E917-BBECCDEE1A9D}"/>
              </a:ext>
            </a:extLst>
          </p:cNvPr>
          <p:cNvSpPr>
            <a:spLocks noGrp="1"/>
          </p:cNvSpPr>
          <p:nvPr>
            <p:ph idx="1"/>
          </p:nvPr>
        </p:nvSpPr>
        <p:spPr>
          <a:xfrm>
            <a:off x="55417" y="1163782"/>
            <a:ext cx="7291588" cy="5375541"/>
          </a:xfrm>
        </p:spPr>
        <p:txBody>
          <a:bodyPr>
            <a:noAutofit/>
          </a:bodyPr>
          <a:lstStyle/>
          <a:p>
            <a:pPr marL="0" lvl="1" indent="0" fontAlgn="base">
              <a:lnSpc>
                <a:spcPct val="110000"/>
              </a:lnSpc>
              <a:spcBef>
                <a:spcPts val="0"/>
              </a:spcBef>
              <a:spcAft>
                <a:spcPts val="750"/>
              </a:spcAft>
              <a:buClr>
                <a:srgbClr val="FFC000"/>
              </a:buClr>
              <a:buSzPct val="80000"/>
              <a:buNone/>
              <a:defRPr/>
            </a:pPr>
            <a:r>
              <a:rPr lang="en-US" altLang="zh-CN" sz="2400" b="1" dirty="0">
                <a:latin typeface="微软雅黑" panose="020B0503020204020204" pitchFamily="34" charset="-122"/>
              </a:rPr>
              <a:t>1. </a:t>
            </a:r>
            <a:r>
              <a:rPr lang="zh-CN" altLang="en-US" sz="2400" b="1" dirty="0">
                <a:latin typeface="微软雅黑" panose="020B0503020204020204" pitchFamily="34" charset="-122"/>
              </a:rPr>
              <a:t>完成伴生打钍靶的辐射模拟和监测</a:t>
            </a:r>
            <a:endParaRPr lang="en-US" altLang="zh-CN" sz="2400" b="1" dirty="0">
              <a:latin typeface="微软雅黑" panose="020B0503020204020204" pitchFamily="34" charset="-122"/>
            </a:endParaRPr>
          </a:p>
          <a:p>
            <a:pPr marL="252000" lvl="1" indent="-252000" algn="just" fontAlgn="base">
              <a:lnSpc>
                <a:spcPts val="3000"/>
              </a:lnSpc>
              <a:spcBef>
                <a:spcPts val="0"/>
              </a:spcBef>
              <a:spcAft>
                <a:spcPct val="0"/>
              </a:spcAft>
              <a:buClr>
                <a:schemeClr val="tx1"/>
              </a:buClr>
              <a:buSzPct val="100000"/>
              <a:buFont typeface="Wingdings" panose="05000000000000000000" pitchFamily="2" charset="2"/>
              <a:buChar char="n"/>
              <a:defRPr/>
            </a:pPr>
            <a:r>
              <a:rPr lang="zh-CN" altLang="zh-CN" b="1" kern="100" dirty="0">
                <a:latin typeface="Times New Roman" panose="02020603050405020304" pitchFamily="18" charset="0"/>
                <a:ea typeface="宋体" panose="02010600030101010101" pitchFamily="2" charset="-122"/>
                <a:cs typeface="Times New Roman" panose="02020603050405020304" pitchFamily="18" charset="0"/>
              </a:rPr>
              <a:t>辐射监测： </a:t>
            </a:r>
            <a:r>
              <a:rPr lang="zh-CN" altLang="zh-CN" dirty="0"/>
              <a:t>监测值和模拟值符合较好</a:t>
            </a:r>
          </a:p>
          <a:p>
            <a:pPr marL="0" lvl="1" indent="0" algn="just" fontAlgn="base">
              <a:lnSpc>
                <a:spcPts val="3000"/>
              </a:lnSpc>
              <a:spcBef>
                <a:spcPts val="0"/>
              </a:spcBef>
              <a:spcAft>
                <a:spcPct val="0"/>
              </a:spcAft>
              <a:buClr>
                <a:schemeClr val="tx1"/>
              </a:buClr>
              <a:buSzPct val="100000"/>
              <a:buNone/>
              <a:defRPr/>
            </a:pPr>
            <a:endParaRPr lang="en-US" altLang="zh-CN" dirty="0"/>
          </a:p>
        </p:txBody>
      </p:sp>
      <p:sp>
        <p:nvSpPr>
          <p:cNvPr id="4" name="灯片编号占位符 3">
            <a:extLst>
              <a:ext uri="{FF2B5EF4-FFF2-40B4-BE49-F238E27FC236}">
                <a16:creationId xmlns:a16="http://schemas.microsoft.com/office/drawing/2014/main" id="{6BA867D4-FAB5-1EC0-1CED-CF7D00A24C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2144F8-3D16-45AB-BE48-A1449B11D708}" type="slidenum">
              <a:rPr kumimoji="0" lang="zh-CN" altLang="en-US" sz="9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9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15" name="Rectangle 2">
            <a:extLst>
              <a:ext uri="{FF2B5EF4-FFF2-40B4-BE49-F238E27FC236}">
                <a16:creationId xmlns:a16="http://schemas.microsoft.com/office/drawing/2014/main" id="{3987FBB0-B830-5975-CADA-B7E10461C4B5}"/>
              </a:ext>
            </a:extLst>
          </p:cNvPr>
          <p:cNvSpPr>
            <a:spLocks noGrp="1" noChangeArrowheads="1"/>
          </p:cNvSpPr>
          <p:nvPr>
            <p:ph type="title"/>
          </p:nvPr>
        </p:nvSpPr>
        <p:spPr>
          <a:xfrm>
            <a:off x="666750" y="142875"/>
            <a:ext cx="10763250" cy="7254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rmAutofit fontScale="90000"/>
          </a:bodyPr>
          <a:lstStyle/>
          <a:p>
            <a:pPr algn="ctr"/>
            <a:r>
              <a:rPr lang="zh-CN" altLang="en-US" sz="4400" dirty="0">
                <a:solidFill>
                  <a:schemeClr val="accent6">
                    <a:lumMod val="60000"/>
                    <a:lumOff val="40000"/>
                  </a:schemeClr>
                </a:solidFill>
                <a:latin typeface="华文楷体" panose="02010600040101010101" pitchFamily="2" charset="-122"/>
                <a:ea typeface="华文楷体" panose="02010600040101010101" pitchFamily="2" charset="-122"/>
              </a:rPr>
              <a:t>三</a:t>
            </a:r>
            <a:r>
              <a:rPr lang="en-US" altLang="zh-CN" sz="4400" kern="1200" dirty="0">
                <a:solidFill>
                  <a:schemeClr val="accent6">
                    <a:lumMod val="60000"/>
                    <a:lumOff val="40000"/>
                  </a:schemeClr>
                </a:solidFill>
                <a:latin typeface="华文楷体" panose="02010600040101010101" pitchFamily="2" charset="-122"/>
                <a:ea typeface="华文楷体" panose="02010600040101010101" pitchFamily="2" charset="-122"/>
              </a:rPr>
              <a:t>. </a:t>
            </a:r>
            <a:r>
              <a:rPr lang="zh-CN" altLang="en-US" sz="4400" kern="1200" dirty="0">
                <a:solidFill>
                  <a:schemeClr val="accent6">
                    <a:lumMod val="60000"/>
                    <a:lumOff val="40000"/>
                  </a:schemeClr>
                </a:solidFill>
                <a:latin typeface="华文楷体" panose="02010600040101010101" pitchFamily="2" charset="-122"/>
                <a:ea typeface="华文楷体" panose="02010600040101010101" pitchFamily="2" charset="-122"/>
              </a:rPr>
              <a:t>同位素生产</a:t>
            </a:r>
            <a:r>
              <a:rPr lang="zh-CN" altLang="en-US" sz="4400" dirty="0">
                <a:solidFill>
                  <a:schemeClr val="accent6">
                    <a:lumMod val="60000"/>
                    <a:lumOff val="40000"/>
                  </a:schemeClr>
                </a:solidFill>
                <a:latin typeface="华文楷体" panose="02010600040101010101" pitchFamily="2" charset="-122"/>
                <a:ea typeface="华文楷体" panose="02010600040101010101" pitchFamily="2" charset="-122"/>
              </a:rPr>
              <a:t>辐射防护工作进展</a:t>
            </a:r>
            <a:r>
              <a:rPr lang="zh-CN" altLang="en-US" sz="4400" kern="1200" dirty="0">
                <a:solidFill>
                  <a:schemeClr val="accent6">
                    <a:lumMod val="60000"/>
                    <a:lumOff val="40000"/>
                  </a:schemeClr>
                </a:solidFill>
                <a:latin typeface="华文楷体" panose="02010600040101010101" pitchFamily="2" charset="-122"/>
                <a:ea typeface="华文楷体" panose="02010600040101010101" pitchFamily="2" charset="-122"/>
              </a:rPr>
              <a:t>情况</a:t>
            </a:r>
            <a:endParaRPr lang="en-US" altLang="zh-CN" sz="4400" kern="1200" dirty="0">
              <a:solidFill>
                <a:schemeClr val="accent6">
                  <a:lumMod val="60000"/>
                  <a:lumOff val="40000"/>
                </a:schemeClr>
              </a:solidFill>
              <a:latin typeface="华文楷体" panose="02010600040101010101" pitchFamily="2" charset="-122"/>
              <a:ea typeface="华文楷体" panose="02010600040101010101" pitchFamily="2" charset="-122"/>
              <a:cs typeface="+mn-cs"/>
            </a:endParaRPr>
          </a:p>
        </p:txBody>
      </p:sp>
      <p:pic>
        <p:nvPicPr>
          <p:cNvPr id="4102" name="Picture 6">
            <a:extLst>
              <a:ext uri="{FF2B5EF4-FFF2-40B4-BE49-F238E27FC236}">
                <a16:creationId xmlns:a16="http://schemas.microsoft.com/office/drawing/2014/main" id="{45A43CB7-BB0B-7D21-9F2B-ECDA6A3189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367625"/>
            <a:ext cx="11334750"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77026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A0AD7-7E87-498F-EE60-FE0C0C46E86B}"/>
            </a:ext>
          </a:extLst>
        </p:cNvPr>
        <p:cNvGrpSpPr/>
        <p:nvPr/>
      </p:nvGrpSpPr>
      <p:grpSpPr>
        <a:xfrm>
          <a:off x="0" y="0"/>
          <a:ext cx="0" cy="0"/>
          <a:chOff x="0" y="0"/>
          <a:chExt cx="0" cy="0"/>
        </a:xfrm>
      </p:grpSpPr>
      <p:sp>
        <p:nvSpPr>
          <p:cNvPr id="3" name="内容占位符 2">
            <a:extLst>
              <a:ext uri="{FF2B5EF4-FFF2-40B4-BE49-F238E27FC236}">
                <a16:creationId xmlns:a16="http://schemas.microsoft.com/office/drawing/2014/main" id="{FF0EFD0B-3BEC-4906-E917-BBECCDEE1A9D}"/>
              </a:ext>
            </a:extLst>
          </p:cNvPr>
          <p:cNvSpPr>
            <a:spLocks noGrp="1"/>
          </p:cNvSpPr>
          <p:nvPr>
            <p:ph idx="1"/>
          </p:nvPr>
        </p:nvSpPr>
        <p:spPr>
          <a:xfrm>
            <a:off x="55417" y="1163782"/>
            <a:ext cx="5643978" cy="4058354"/>
          </a:xfrm>
        </p:spPr>
        <p:txBody>
          <a:bodyPr>
            <a:noAutofit/>
          </a:bodyPr>
          <a:lstStyle/>
          <a:p>
            <a:pPr marL="0" lvl="1" indent="0" fontAlgn="base">
              <a:lnSpc>
                <a:spcPct val="110000"/>
              </a:lnSpc>
              <a:spcBef>
                <a:spcPts val="0"/>
              </a:spcBef>
              <a:spcAft>
                <a:spcPts val="750"/>
              </a:spcAft>
              <a:buClr>
                <a:srgbClr val="FFC000"/>
              </a:buClr>
              <a:buSzPct val="80000"/>
              <a:buNone/>
              <a:defRPr/>
            </a:pPr>
            <a:r>
              <a:rPr lang="en-US" altLang="zh-CN" sz="2400" b="1" dirty="0">
                <a:latin typeface="微软雅黑" panose="020B0503020204020204" pitchFamily="34" charset="-122"/>
              </a:rPr>
              <a:t>2. </a:t>
            </a:r>
            <a:r>
              <a:rPr lang="zh-CN" altLang="en-US" sz="2400" b="1" dirty="0">
                <a:latin typeface="微软雅黑" panose="020B0503020204020204" pitchFamily="34" charset="-122"/>
              </a:rPr>
              <a:t>完成高功率靶站的屏蔽设计</a:t>
            </a:r>
            <a:endParaRPr lang="en-US" altLang="zh-CN" sz="2400" b="1" dirty="0">
              <a:latin typeface="微软雅黑" panose="020B0503020204020204" pitchFamily="34" charset="-122"/>
            </a:endParaRPr>
          </a:p>
          <a:p>
            <a:pPr marL="342900" lvl="1" indent="-342900" eaLnBrk="0" hangingPunct="0">
              <a:lnSpc>
                <a:spcPct val="110000"/>
              </a:lnSpc>
              <a:spcBef>
                <a:spcPct val="30000"/>
              </a:spcBef>
              <a:spcAft>
                <a:spcPct val="20000"/>
              </a:spcAft>
              <a:buClr>
                <a:schemeClr val="tx1"/>
              </a:buClr>
              <a:buFont typeface="Wingdings" panose="05000000000000000000" pitchFamily="2" charset="2"/>
              <a:buChar char="n"/>
            </a:pPr>
            <a:r>
              <a:rPr lang="zh-CN" altLang="en-US" kern="0" dirty="0">
                <a:solidFill>
                  <a:srgbClr val="1679BA"/>
                </a:solidFill>
                <a:latin typeface="微软雅黑" panose="020B0503020204020204" pitchFamily="34" charset="-122"/>
                <a:sym typeface="+mn-ea"/>
              </a:rPr>
              <a:t>对多种混凝土材料的屏蔽效果进行对比，优化了屏蔽厚度</a:t>
            </a:r>
          </a:p>
          <a:p>
            <a:pPr marL="642620" lvl="2" indent="-342900" eaLnBrk="0" hangingPunct="0">
              <a:lnSpc>
                <a:spcPct val="110000"/>
              </a:lnSpc>
              <a:spcBef>
                <a:spcPts val="0"/>
              </a:spcBef>
              <a:spcAft>
                <a:spcPct val="20000"/>
              </a:spcAft>
              <a:buClr>
                <a:schemeClr val="tx1"/>
              </a:buClr>
              <a:buFont typeface="Wingdings" panose="05000000000000000000" pitchFamily="2" charset="2"/>
              <a:buChar char="Ø"/>
            </a:pPr>
            <a:r>
              <a:rPr lang="zh-CN" altLang="en-US" kern="0" dirty="0">
                <a:latin typeface="微软雅黑" panose="020B0503020204020204" pitchFamily="34" charset="-122"/>
                <a:sym typeface="+mn-ea"/>
              </a:rPr>
              <a:t>含铁硼的混凝土</a:t>
            </a:r>
            <a:r>
              <a:rPr lang="en-US" altLang="zh-CN" kern="0" dirty="0">
                <a:latin typeface="微软雅黑" panose="020B0503020204020204" pitchFamily="34" charset="-122"/>
                <a:sym typeface="+mn-ea"/>
              </a:rPr>
              <a:t>&gt;</a:t>
            </a:r>
            <a:r>
              <a:rPr lang="zh-CN" altLang="en-US" kern="0" dirty="0">
                <a:latin typeface="微软雅黑" panose="020B0503020204020204" pitchFamily="34" charset="-122"/>
                <a:sym typeface="+mn-ea"/>
              </a:rPr>
              <a:t>含铁混凝土</a:t>
            </a:r>
            <a:r>
              <a:rPr lang="en-US" altLang="zh-CN" kern="0" dirty="0">
                <a:latin typeface="微软雅黑" panose="020B0503020204020204" pitchFamily="34" charset="-122"/>
                <a:sym typeface="+mn-ea"/>
              </a:rPr>
              <a:t>&gt;</a:t>
            </a:r>
            <a:r>
              <a:rPr lang="zh-CN" altLang="en-US" kern="0" dirty="0">
                <a:latin typeface="微软雅黑" panose="020B0503020204020204" pitchFamily="34" charset="-122"/>
                <a:sym typeface="+mn-ea"/>
              </a:rPr>
              <a:t>含硼重晶混凝土</a:t>
            </a:r>
            <a:r>
              <a:rPr lang="en-US" altLang="zh-CN" kern="0" dirty="0">
                <a:latin typeface="微软雅黑" panose="020B0503020204020204" pitchFamily="34" charset="-122"/>
                <a:sym typeface="+mn-ea"/>
              </a:rPr>
              <a:t>&gt;</a:t>
            </a:r>
            <a:r>
              <a:rPr lang="zh-CN" altLang="en-US" kern="0" dirty="0">
                <a:latin typeface="微软雅黑" panose="020B0503020204020204" pitchFamily="34" charset="-122"/>
                <a:sym typeface="+mn-ea"/>
              </a:rPr>
              <a:t>重晶混凝土</a:t>
            </a:r>
            <a:r>
              <a:rPr lang="en-US" altLang="zh-CN" kern="0" dirty="0">
                <a:latin typeface="微软雅黑" panose="020B0503020204020204" pitchFamily="34" charset="-122"/>
                <a:sym typeface="+mn-ea"/>
              </a:rPr>
              <a:t>&gt;</a:t>
            </a:r>
            <a:r>
              <a:rPr lang="zh-CN" altLang="en-US" kern="0" dirty="0">
                <a:latin typeface="微软雅黑" panose="020B0503020204020204" pitchFamily="34" charset="-122"/>
                <a:sym typeface="+mn-ea"/>
              </a:rPr>
              <a:t>普通混凝土</a:t>
            </a:r>
          </a:p>
          <a:p>
            <a:pPr marL="642620" lvl="2" indent="-342900" eaLnBrk="0" hangingPunct="0">
              <a:lnSpc>
                <a:spcPct val="110000"/>
              </a:lnSpc>
              <a:spcBef>
                <a:spcPts val="0"/>
              </a:spcBef>
              <a:spcAft>
                <a:spcPct val="20000"/>
              </a:spcAft>
              <a:buClr>
                <a:schemeClr val="tx1"/>
              </a:buClr>
              <a:buFont typeface="Wingdings" panose="05000000000000000000" pitchFamily="2" charset="2"/>
              <a:buChar char="Ø"/>
            </a:pPr>
            <a:r>
              <a:rPr lang="zh-CN" altLang="en-US" kern="0" dirty="0">
                <a:latin typeface="微软雅黑" panose="020B0503020204020204" pitchFamily="34" charset="-122"/>
                <a:sym typeface="+mn-ea"/>
              </a:rPr>
              <a:t>控制靶热室侧屏蔽体厚度：选择了铁矿石混凝土均可以满足需求；</a:t>
            </a:r>
            <a:r>
              <a:rPr lang="en-US" altLang="zh-CN" kern="0" dirty="0">
                <a:latin typeface="微软雅黑" panose="020B0503020204020204" pitchFamily="34" charset="-122"/>
                <a:sym typeface="+mn-ea"/>
              </a:rPr>
              <a:t>3m</a:t>
            </a:r>
            <a:r>
              <a:rPr lang="zh-CN" altLang="en-US" kern="0" dirty="0">
                <a:latin typeface="微软雅黑" panose="020B0503020204020204" pitchFamily="34" charset="-122"/>
                <a:sym typeface="+mn-ea"/>
              </a:rPr>
              <a:t>铁</a:t>
            </a:r>
            <a:r>
              <a:rPr lang="en-US" altLang="zh-CN" kern="0" dirty="0">
                <a:latin typeface="微软雅黑" panose="020B0503020204020204" pitchFamily="34" charset="-122"/>
                <a:sym typeface="+mn-ea"/>
              </a:rPr>
              <a:t>+1.2 m</a:t>
            </a:r>
            <a:r>
              <a:rPr lang="zh-CN" altLang="en-US" kern="0" dirty="0">
                <a:latin typeface="微软雅黑" panose="020B0503020204020204" pitchFamily="34" charset="-122"/>
                <a:sym typeface="+mn-ea"/>
              </a:rPr>
              <a:t>含铁混凝土</a:t>
            </a:r>
            <a:r>
              <a:rPr lang="en-US" altLang="zh-CN" kern="0" dirty="0">
                <a:latin typeface="微软雅黑" panose="020B0503020204020204" pitchFamily="34" charset="-122"/>
                <a:sym typeface="+mn-ea"/>
              </a:rPr>
              <a:t>/</a:t>
            </a:r>
            <a:r>
              <a:rPr lang="zh-CN" altLang="en-US" kern="0" dirty="0">
                <a:latin typeface="微软雅黑" panose="020B0503020204020204" pitchFamily="34" charset="-122"/>
                <a:sym typeface="+mn-ea"/>
              </a:rPr>
              <a:t>含铁硼的混凝土</a:t>
            </a:r>
            <a:endParaRPr lang="en-US" altLang="zh-CN" kern="0" dirty="0">
              <a:latin typeface="微软雅黑" panose="020B0503020204020204" pitchFamily="34" charset="-122"/>
              <a:sym typeface="+mn-ea"/>
            </a:endParaRPr>
          </a:p>
          <a:p>
            <a:pPr marL="342900" lvl="1" indent="-342900" eaLnBrk="0" hangingPunct="0">
              <a:lnSpc>
                <a:spcPct val="110000"/>
              </a:lnSpc>
              <a:spcBef>
                <a:spcPct val="30000"/>
              </a:spcBef>
              <a:spcAft>
                <a:spcPct val="20000"/>
              </a:spcAft>
              <a:buClr>
                <a:schemeClr val="tx1"/>
              </a:buClr>
              <a:buFont typeface="Wingdings" panose="05000000000000000000" pitchFamily="2" charset="2"/>
              <a:buChar char="n"/>
            </a:pPr>
            <a:r>
              <a:rPr lang="en-US" altLang="zh-CN" kern="0" dirty="0">
                <a:solidFill>
                  <a:srgbClr val="1679BA"/>
                </a:solidFill>
                <a:latin typeface="微软雅黑" panose="020B0503020204020204" pitchFamily="34" charset="-122"/>
                <a:sym typeface="+mn-ea"/>
              </a:rPr>
              <a:t>FLUKA</a:t>
            </a:r>
            <a:r>
              <a:rPr lang="zh-CN" altLang="en-US" kern="0" dirty="0">
                <a:solidFill>
                  <a:srgbClr val="1679BA"/>
                </a:solidFill>
                <a:latin typeface="微软雅黑" panose="020B0503020204020204" pitchFamily="34" charset="-122"/>
                <a:sym typeface="+mn-ea"/>
              </a:rPr>
              <a:t>摸拟束流信息</a:t>
            </a:r>
          </a:p>
          <a:p>
            <a:pPr marL="642620" lvl="2" indent="-342900" eaLnBrk="0" hangingPunct="0">
              <a:lnSpc>
                <a:spcPct val="110000"/>
              </a:lnSpc>
              <a:spcBef>
                <a:spcPts val="0"/>
              </a:spcBef>
              <a:spcAft>
                <a:spcPct val="20000"/>
              </a:spcAft>
              <a:buClr>
                <a:schemeClr val="tx1"/>
              </a:buClr>
              <a:buFont typeface="Wingdings" panose="05000000000000000000" pitchFamily="2" charset="2"/>
              <a:buChar char="Ø"/>
            </a:pPr>
            <a:r>
              <a:rPr lang="zh-CN" altLang="en-US" kern="0" dirty="0">
                <a:latin typeface="微软雅黑" panose="020B0503020204020204" pitchFamily="34" charset="-122"/>
                <a:sym typeface="+mn-ea"/>
              </a:rPr>
              <a:t>质子束能量和功率：</a:t>
            </a:r>
            <a:r>
              <a:rPr lang="en-US" altLang="zh-CN" kern="0" dirty="0">
                <a:latin typeface="微软雅黑" panose="020B0503020204020204" pitchFamily="34" charset="-122"/>
                <a:sym typeface="+mn-ea"/>
              </a:rPr>
              <a:t>300</a:t>
            </a:r>
            <a:r>
              <a:rPr lang="en-GB" altLang="zh-CN" kern="0" dirty="0">
                <a:latin typeface="微软雅黑" panose="020B0503020204020204" pitchFamily="34" charset="-122"/>
                <a:sym typeface="+mn-ea"/>
              </a:rPr>
              <a:t>MeV,  200kW</a:t>
            </a:r>
          </a:p>
          <a:p>
            <a:pPr marL="642620" lvl="2" indent="-342900" eaLnBrk="0" hangingPunct="0">
              <a:lnSpc>
                <a:spcPct val="110000"/>
              </a:lnSpc>
              <a:spcBef>
                <a:spcPts val="0"/>
              </a:spcBef>
              <a:spcAft>
                <a:spcPct val="20000"/>
              </a:spcAft>
              <a:buClr>
                <a:schemeClr val="tx1"/>
              </a:buClr>
              <a:buFont typeface="Wingdings" panose="05000000000000000000" pitchFamily="2" charset="2"/>
              <a:buChar char="Ø"/>
            </a:pPr>
            <a:r>
              <a:rPr lang="zh-CN" altLang="en-US" kern="0" dirty="0">
                <a:latin typeface="微软雅黑" panose="020B0503020204020204" pitchFamily="34" charset="-122"/>
                <a:sym typeface="+mn-ea"/>
              </a:rPr>
              <a:t>束流损失</a:t>
            </a:r>
            <a:r>
              <a:rPr lang="en-US" altLang="zh-CN" kern="0" dirty="0">
                <a:latin typeface="微软雅黑" panose="020B0503020204020204" pitchFamily="34" charset="-122"/>
                <a:sym typeface="+mn-ea"/>
              </a:rPr>
              <a:t>1</a:t>
            </a:r>
            <a:r>
              <a:rPr lang="en-GB" altLang="zh-CN" kern="0" dirty="0">
                <a:latin typeface="微软雅黑" panose="020B0503020204020204" pitchFamily="34" charset="-122"/>
                <a:sym typeface="+mn-ea"/>
              </a:rPr>
              <a:t>W/m</a:t>
            </a:r>
          </a:p>
        </p:txBody>
      </p:sp>
      <p:sp>
        <p:nvSpPr>
          <p:cNvPr id="4" name="灯片编号占位符 3">
            <a:extLst>
              <a:ext uri="{FF2B5EF4-FFF2-40B4-BE49-F238E27FC236}">
                <a16:creationId xmlns:a16="http://schemas.microsoft.com/office/drawing/2014/main" id="{6BA867D4-FAB5-1EC0-1CED-CF7D00A24C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2144F8-3D16-45AB-BE48-A1449B11D708}" type="slidenum">
              <a:rPr kumimoji="0" lang="zh-CN" altLang="en-US" sz="9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9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15" name="Rectangle 2">
            <a:extLst>
              <a:ext uri="{FF2B5EF4-FFF2-40B4-BE49-F238E27FC236}">
                <a16:creationId xmlns:a16="http://schemas.microsoft.com/office/drawing/2014/main" id="{3987FBB0-B830-5975-CADA-B7E10461C4B5}"/>
              </a:ext>
            </a:extLst>
          </p:cNvPr>
          <p:cNvSpPr>
            <a:spLocks noGrp="1" noChangeArrowheads="1"/>
          </p:cNvSpPr>
          <p:nvPr>
            <p:ph type="title"/>
          </p:nvPr>
        </p:nvSpPr>
        <p:spPr>
          <a:xfrm>
            <a:off x="666750" y="142875"/>
            <a:ext cx="10763250" cy="7254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rmAutofit fontScale="90000"/>
          </a:bodyPr>
          <a:lstStyle/>
          <a:p>
            <a:pPr algn="ctr"/>
            <a:r>
              <a:rPr lang="zh-CN" altLang="en-US" sz="4400" dirty="0">
                <a:solidFill>
                  <a:schemeClr val="accent6">
                    <a:lumMod val="60000"/>
                    <a:lumOff val="40000"/>
                  </a:schemeClr>
                </a:solidFill>
                <a:latin typeface="华文楷体" panose="02010600040101010101" pitchFamily="2" charset="-122"/>
                <a:ea typeface="华文楷体" panose="02010600040101010101" pitchFamily="2" charset="-122"/>
              </a:rPr>
              <a:t>三</a:t>
            </a:r>
            <a:r>
              <a:rPr lang="en-US" altLang="zh-CN" sz="4400" kern="1200" dirty="0">
                <a:solidFill>
                  <a:schemeClr val="accent6">
                    <a:lumMod val="60000"/>
                    <a:lumOff val="40000"/>
                  </a:schemeClr>
                </a:solidFill>
                <a:latin typeface="华文楷体" panose="02010600040101010101" pitchFamily="2" charset="-122"/>
                <a:ea typeface="华文楷体" panose="02010600040101010101" pitchFamily="2" charset="-122"/>
              </a:rPr>
              <a:t>. </a:t>
            </a:r>
            <a:r>
              <a:rPr lang="zh-CN" altLang="en-US" sz="4400" kern="1200" dirty="0">
                <a:solidFill>
                  <a:schemeClr val="accent6">
                    <a:lumMod val="60000"/>
                    <a:lumOff val="40000"/>
                  </a:schemeClr>
                </a:solidFill>
                <a:latin typeface="华文楷体" panose="02010600040101010101" pitchFamily="2" charset="-122"/>
                <a:ea typeface="华文楷体" panose="02010600040101010101" pitchFamily="2" charset="-122"/>
              </a:rPr>
              <a:t>同位素生产</a:t>
            </a:r>
            <a:r>
              <a:rPr lang="zh-CN" altLang="en-US" sz="4400" dirty="0">
                <a:solidFill>
                  <a:schemeClr val="accent6">
                    <a:lumMod val="60000"/>
                    <a:lumOff val="40000"/>
                  </a:schemeClr>
                </a:solidFill>
                <a:latin typeface="华文楷体" panose="02010600040101010101" pitchFamily="2" charset="-122"/>
                <a:ea typeface="华文楷体" panose="02010600040101010101" pitchFamily="2" charset="-122"/>
              </a:rPr>
              <a:t>辐射防护工作进展</a:t>
            </a:r>
            <a:r>
              <a:rPr lang="zh-CN" altLang="en-US" sz="4400" kern="1200" dirty="0">
                <a:solidFill>
                  <a:schemeClr val="accent6">
                    <a:lumMod val="60000"/>
                    <a:lumOff val="40000"/>
                  </a:schemeClr>
                </a:solidFill>
                <a:latin typeface="华文楷体" panose="02010600040101010101" pitchFamily="2" charset="-122"/>
                <a:ea typeface="华文楷体" panose="02010600040101010101" pitchFamily="2" charset="-122"/>
              </a:rPr>
              <a:t>情况</a:t>
            </a:r>
            <a:endParaRPr lang="en-US" altLang="zh-CN" sz="4400" kern="1200" dirty="0">
              <a:solidFill>
                <a:schemeClr val="accent6">
                  <a:lumMod val="60000"/>
                  <a:lumOff val="40000"/>
                </a:schemeClr>
              </a:solidFill>
              <a:latin typeface="华文楷体" panose="02010600040101010101" pitchFamily="2" charset="-122"/>
              <a:ea typeface="华文楷体" panose="02010600040101010101" pitchFamily="2" charset="-122"/>
              <a:cs typeface="+mn-cs"/>
            </a:endParaRPr>
          </a:p>
        </p:txBody>
      </p:sp>
      <p:grpSp>
        <p:nvGrpSpPr>
          <p:cNvPr id="6" name="组合 5">
            <a:extLst>
              <a:ext uri="{FF2B5EF4-FFF2-40B4-BE49-F238E27FC236}">
                <a16:creationId xmlns:a16="http://schemas.microsoft.com/office/drawing/2014/main" id="{554CC16F-742E-4750-89A0-8136484928C8}"/>
              </a:ext>
            </a:extLst>
          </p:cNvPr>
          <p:cNvGrpSpPr/>
          <p:nvPr/>
        </p:nvGrpSpPr>
        <p:grpSpPr>
          <a:xfrm>
            <a:off x="5848208" y="2086345"/>
            <a:ext cx="2239403" cy="2465128"/>
            <a:chOff x="1224405" y="2776833"/>
            <a:chExt cx="3809895" cy="3765011"/>
          </a:xfrm>
        </p:grpSpPr>
        <p:pic>
          <p:nvPicPr>
            <p:cNvPr id="7" name="图片 6">
              <a:extLst>
                <a:ext uri="{FF2B5EF4-FFF2-40B4-BE49-F238E27FC236}">
                  <a16:creationId xmlns:a16="http://schemas.microsoft.com/office/drawing/2014/main" id="{127DD9B4-55FA-4052-A085-F5FB80F371A2}"/>
                </a:ext>
              </a:extLst>
            </p:cNvPr>
            <p:cNvPicPr>
              <a:picLocks noChangeAspect="1"/>
            </p:cNvPicPr>
            <p:nvPr/>
          </p:nvPicPr>
          <p:blipFill>
            <a:blip r:embed="rId3"/>
            <a:stretch>
              <a:fillRect/>
            </a:stretch>
          </p:blipFill>
          <p:spPr>
            <a:xfrm>
              <a:off x="1224405" y="2776833"/>
              <a:ext cx="3809895" cy="3765011"/>
            </a:xfrm>
            <a:prstGeom prst="rect">
              <a:avLst/>
            </a:prstGeom>
          </p:spPr>
        </p:pic>
        <p:sp>
          <p:nvSpPr>
            <p:cNvPr id="8" name="矩形 7">
              <a:extLst>
                <a:ext uri="{FF2B5EF4-FFF2-40B4-BE49-F238E27FC236}">
                  <a16:creationId xmlns:a16="http://schemas.microsoft.com/office/drawing/2014/main" id="{8F39EE90-7F20-423B-A1C1-26DA027BA09A}"/>
                </a:ext>
              </a:extLst>
            </p:cNvPr>
            <p:cNvSpPr/>
            <p:nvPr/>
          </p:nvSpPr>
          <p:spPr>
            <a:xfrm>
              <a:off x="1994248" y="3376834"/>
              <a:ext cx="1210512" cy="2021463"/>
            </a:xfrm>
            <a:prstGeom prst="rect">
              <a:avLst/>
            </a:prstGeom>
            <a:noFill/>
            <a:ln w="254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a:extLst>
              <a:ext uri="{FF2B5EF4-FFF2-40B4-BE49-F238E27FC236}">
                <a16:creationId xmlns:a16="http://schemas.microsoft.com/office/drawing/2014/main" id="{F60F16D6-6067-47D5-9B83-9F6106FF7C36}"/>
              </a:ext>
            </a:extLst>
          </p:cNvPr>
          <p:cNvGrpSpPr/>
          <p:nvPr/>
        </p:nvGrpSpPr>
        <p:grpSpPr>
          <a:xfrm>
            <a:off x="7453529" y="4831068"/>
            <a:ext cx="4595017" cy="1482014"/>
            <a:chOff x="3796497" y="4438060"/>
            <a:chExt cx="6118452" cy="2032828"/>
          </a:xfrm>
        </p:grpSpPr>
        <p:pic>
          <p:nvPicPr>
            <p:cNvPr id="10" name="图片 9">
              <a:extLst>
                <a:ext uri="{FF2B5EF4-FFF2-40B4-BE49-F238E27FC236}">
                  <a16:creationId xmlns:a16="http://schemas.microsoft.com/office/drawing/2014/main" id="{9B61AF40-8CBE-4C95-B203-3769C4442459}"/>
                </a:ext>
              </a:extLst>
            </p:cNvPr>
            <p:cNvPicPr>
              <a:picLocks noChangeAspect="1"/>
            </p:cNvPicPr>
            <p:nvPr/>
          </p:nvPicPr>
          <p:blipFill>
            <a:blip r:embed="rId4"/>
            <a:stretch>
              <a:fillRect/>
            </a:stretch>
          </p:blipFill>
          <p:spPr>
            <a:xfrm>
              <a:off x="3796497" y="5109948"/>
              <a:ext cx="6118451" cy="974276"/>
            </a:xfrm>
            <a:prstGeom prst="rect">
              <a:avLst/>
            </a:prstGeom>
          </p:spPr>
        </p:pic>
        <p:grpSp>
          <p:nvGrpSpPr>
            <p:cNvPr id="11" name="组合 10">
              <a:extLst>
                <a:ext uri="{FF2B5EF4-FFF2-40B4-BE49-F238E27FC236}">
                  <a16:creationId xmlns:a16="http://schemas.microsoft.com/office/drawing/2014/main" id="{83CFDA8E-A555-4D7E-9C9C-B0A6C30027A5}"/>
                </a:ext>
              </a:extLst>
            </p:cNvPr>
            <p:cNvGrpSpPr/>
            <p:nvPr/>
          </p:nvGrpSpPr>
          <p:grpSpPr>
            <a:xfrm>
              <a:off x="4106513" y="4438060"/>
              <a:ext cx="5808436" cy="2032828"/>
              <a:chOff x="5857878" y="4494314"/>
              <a:chExt cx="6279740" cy="2203426"/>
            </a:xfrm>
          </p:grpSpPr>
          <p:grpSp>
            <p:nvGrpSpPr>
              <p:cNvPr id="12" name="组合 11">
                <a:extLst>
                  <a:ext uri="{FF2B5EF4-FFF2-40B4-BE49-F238E27FC236}">
                    <a16:creationId xmlns:a16="http://schemas.microsoft.com/office/drawing/2014/main" id="{F02A0A8A-AFB8-40D7-BB2D-B248F53E24F3}"/>
                  </a:ext>
                </a:extLst>
              </p:cNvPr>
              <p:cNvGrpSpPr/>
              <p:nvPr/>
            </p:nvGrpSpPr>
            <p:grpSpPr>
              <a:xfrm>
                <a:off x="5857878" y="4494314"/>
                <a:ext cx="6279740" cy="2203426"/>
                <a:chOff x="4308590" y="2164951"/>
                <a:chExt cx="8196921" cy="3002084"/>
              </a:xfrm>
            </p:grpSpPr>
            <p:cxnSp>
              <p:nvCxnSpPr>
                <p:cNvPr id="16" name="直接连接符 15">
                  <a:extLst>
                    <a:ext uri="{FF2B5EF4-FFF2-40B4-BE49-F238E27FC236}">
                      <a16:creationId xmlns:a16="http://schemas.microsoft.com/office/drawing/2014/main" id="{B4EE7469-7BE4-44CB-8DEE-1E3946B04B16}"/>
                    </a:ext>
                  </a:extLst>
                </p:cNvPr>
                <p:cNvCxnSpPr>
                  <a:cxnSpLocks/>
                </p:cNvCxnSpPr>
                <p:nvPr/>
              </p:nvCxnSpPr>
              <p:spPr>
                <a:xfrm>
                  <a:off x="6348657" y="3293336"/>
                  <a:ext cx="0" cy="1055932"/>
                </a:xfrm>
                <a:prstGeom prst="line">
                  <a:avLst/>
                </a:prstGeom>
                <a:ln w="25400">
                  <a:solidFill>
                    <a:srgbClr val="FA07F8"/>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8552775F-C66F-4A10-B785-AB51DED67CBF}"/>
                    </a:ext>
                  </a:extLst>
                </p:cNvPr>
                <p:cNvSpPr txBox="1"/>
                <p:nvPr/>
              </p:nvSpPr>
              <p:spPr>
                <a:xfrm>
                  <a:off x="7116173" y="4511171"/>
                  <a:ext cx="2985036" cy="623457"/>
                </a:xfrm>
                <a:prstGeom prst="rect">
                  <a:avLst/>
                </a:prstGeom>
                <a:noFill/>
              </p:spPr>
              <p:txBody>
                <a:bodyPr wrap="square" rtlCol="0">
                  <a:spAutoFit/>
                </a:bodyPr>
                <a:lstStyle/>
                <a:p>
                  <a:r>
                    <a:rPr lang="en-US" altLang="zh-CN" sz="1400" b="1" dirty="0">
                      <a:latin typeface="Times New Roman" panose="02020603050405020304" pitchFamily="18" charset="0"/>
                      <a:ea typeface="宋体" panose="02010600030101010101" pitchFamily="2" charset="-122"/>
                      <a:cs typeface="Times New Roman" panose="02020603050405020304" pitchFamily="18" charset="0"/>
                    </a:rPr>
                    <a:t>5.5 mSv/h</a:t>
                  </a:r>
                  <a:endParaRPr lang="zh-CN" altLang="en-US" sz="1400" b="1"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18" name="文本框 17">
                  <a:extLst>
                    <a:ext uri="{FF2B5EF4-FFF2-40B4-BE49-F238E27FC236}">
                      <a16:creationId xmlns:a16="http://schemas.microsoft.com/office/drawing/2014/main" id="{3C027D76-BBE7-4ACA-8025-56861FF171CC}"/>
                    </a:ext>
                  </a:extLst>
                </p:cNvPr>
                <p:cNvSpPr txBox="1"/>
                <p:nvPr/>
              </p:nvSpPr>
              <p:spPr>
                <a:xfrm>
                  <a:off x="11233120" y="2164951"/>
                  <a:ext cx="1272391" cy="863597"/>
                </a:xfrm>
                <a:prstGeom prst="rect">
                  <a:avLst/>
                </a:prstGeom>
                <a:noFill/>
              </p:spPr>
              <p:txBody>
                <a:bodyPr wrap="square" rtlCol="0">
                  <a:spAutoFit/>
                </a:bodyPr>
                <a:lstStyle/>
                <a:p>
                  <a:r>
                    <a:rPr lang="zh-CN" altLang="en-US" sz="1600" b="1" dirty="0">
                      <a:latin typeface="Times New Roman" panose="02020603050405020304" pitchFamily="18" charset="0"/>
                      <a:ea typeface="宋体" panose="02010600030101010101" pitchFamily="2" charset="-122"/>
                      <a:cs typeface="Times New Roman" panose="02020603050405020304" pitchFamily="18" charset="0"/>
                    </a:rPr>
                    <a:t>单位：</a:t>
                  </a:r>
                  <a:r>
                    <a:rPr lang="en-US" altLang="zh-CN" sz="1600" b="1" dirty="0">
                      <a:latin typeface="Times New Roman" panose="02020603050405020304" pitchFamily="18" charset="0"/>
                      <a:ea typeface="宋体" panose="02010600030101010101" pitchFamily="2" charset="-122"/>
                      <a:cs typeface="Times New Roman" panose="02020603050405020304" pitchFamily="18" charset="0"/>
                    </a:rPr>
                    <a:t> </a:t>
                  </a:r>
                </a:p>
                <a:p>
                  <a:r>
                    <a:rPr lang="en-US" altLang="zh-CN" sz="1600" b="1" dirty="0">
                      <a:latin typeface="Times New Roman" panose="02020603050405020304" pitchFamily="18" charset="0"/>
                      <a:ea typeface="宋体" panose="02010600030101010101" pitchFamily="2" charset="-122"/>
                      <a:cs typeface="Times New Roman" panose="02020603050405020304" pitchFamily="18" charset="0"/>
                    </a:rPr>
                    <a:t>mSv/h</a:t>
                  </a:r>
                  <a:endParaRPr lang="zh-CN" altLang="en-US" sz="1600" b="1" dirty="0">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19" name="直接连接符 18">
                  <a:extLst>
                    <a:ext uri="{FF2B5EF4-FFF2-40B4-BE49-F238E27FC236}">
                      <a16:creationId xmlns:a16="http://schemas.microsoft.com/office/drawing/2014/main" id="{DF2F0285-4E95-47E0-B624-69E67F07B633}"/>
                    </a:ext>
                  </a:extLst>
                </p:cNvPr>
                <p:cNvCxnSpPr>
                  <a:cxnSpLocks/>
                </p:cNvCxnSpPr>
                <p:nvPr/>
              </p:nvCxnSpPr>
              <p:spPr>
                <a:xfrm>
                  <a:off x="7116173" y="3259230"/>
                  <a:ext cx="0" cy="1090039"/>
                </a:xfrm>
                <a:prstGeom prst="line">
                  <a:avLst/>
                </a:prstGeom>
                <a:ln w="25400">
                  <a:solidFill>
                    <a:srgbClr val="7C4390"/>
                  </a:solidFill>
                </a:ln>
              </p:spPr>
              <p:style>
                <a:lnRef idx="1">
                  <a:schemeClr val="accent1"/>
                </a:lnRef>
                <a:fillRef idx="0">
                  <a:schemeClr val="accent1"/>
                </a:fillRef>
                <a:effectRef idx="0">
                  <a:schemeClr val="accent1"/>
                </a:effectRef>
                <a:fontRef idx="minor">
                  <a:schemeClr val="tx1"/>
                </a:fontRef>
              </p:style>
            </p:cxnSp>
            <p:sp>
              <p:nvSpPr>
                <p:cNvPr id="20" name="文本框 19">
                  <a:extLst>
                    <a:ext uri="{FF2B5EF4-FFF2-40B4-BE49-F238E27FC236}">
                      <a16:creationId xmlns:a16="http://schemas.microsoft.com/office/drawing/2014/main" id="{BCC6DD95-54C8-4E9C-8257-D61332A02A4D}"/>
                    </a:ext>
                  </a:extLst>
                </p:cNvPr>
                <p:cNvSpPr txBox="1"/>
                <p:nvPr/>
              </p:nvSpPr>
              <p:spPr>
                <a:xfrm>
                  <a:off x="4308590" y="4543578"/>
                  <a:ext cx="2225236" cy="623457"/>
                </a:xfrm>
                <a:prstGeom prst="rect">
                  <a:avLst/>
                </a:prstGeom>
                <a:noFill/>
              </p:spPr>
              <p:txBody>
                <a:bodyPr wrap="square" rtlCol="0">
                  <a:spAutoFit/>
                </a:bodyPr>
                <a:lstStyle/>
                <a:p>
                  <a:r>
                    <a:rPr lang="en-US" altLang="zh-CN" sz="1400" b="1" dirty="0">
                      <a:latin typeface="Times New Roman" panose="02020603050405020304" pitchFamily="18" charset="0"/>
                      <a:ea typeface="宋体" panose="02010600030101010101" pitchFamily="2" charset="-122"/>
                      <a:cs typeface="Times New Roman" panose="02020603050405020304" pitchFamily="18" charset="0"/>
                    </a:rPr>
                    <a:t>25 µ</a:t>
                  </a:r>
                  <a:r>
                    <a:rPr lang="en-US" altLang="zh-CN" sz="1400" b="1" dirty="0" err="1">
                      <a:latin typeface="Times New Roman" panose="02020603050405020304" pitchFamily="18" charset="0"/>
                      <a:ea typeface="宋体" panose="02010600030101010101" pitchFamily="2" charset="-122"/>
                      <a:cs typeface="Times New Roman" panose="02020603050405020304" pitchFamily="18" charset="0"/>
                    </a:rPr>
                    <a:t>Sv</a:t>
                  </a:r>
                  <a:r>
                    <a:rPr lang="en-US" altLang="zh-CN" sz="1400" b="1" dirty="0">
                      <a:latin typeface="Times New Roman" panose="02020603050405020304" pitchFamily="18" charset="0"/>
                      <a:ea typeface="宋体" panose="02010600030101010101" pitchFamily="2" charset="-122"/>
                      <a:cs typeface="Times New Roman" panose="02020603050405020304" pitchFamily="18" charset="0"/>
                    </a:rPr>
                    <a:t>/h</a:t>
                  </a:r>
                  <a:endParaRPr lang="zh-CN" altLang="en-US" sz="1400" b="1" dirty="0">
                    <a:latin typeface="Times New Roman" panose="02020603050405020304" pitchFamily="18" charset="0"/>
                    <a:ea typeface="宋体" panose="02010600030101010101" pitchFamily="2" charset="-122"/>
                    <a:cs typeface="Times New Roman" panose="02020603050405020304" pitchFamily="18" charset="0"/>
                  </a:endParaRPr>
                </a:p>
              </p:txBody>
            </p:sp>
          </p:grpSp>
          <p:cxnSp>
            <p:nvCxnSpPr>
              <p:cNvPr id="13" name="直接连接符 12">
                <a:extLst>
                  <a:ext uri="{FF2B5EF4-FFF2-40B4-BE49-F238E27FC236}">
                    <a16:creationId xmlns:a16="http://schemas.microsoft.com/office/drawing/2014/main" id="{FC45BFFB-755C-43EB-BA03-03D11347DE41}"/>
                  </a:ext>
                </a:extLst>
              </p:cNvPr>
              <p:cNvCxnSpPr>
                <a:cxnSpLocks/>
              </p:cNvCxnSpPr>
              <p:nvPr/>
            </p:nvCxnSpPr>
            <p:spPr>
              <a:xfrm>
                <a:off x="7229756" y="5322510"/>
                <a:ext cx="0" cy="866660"/>
              </a:xfrm>
              <a:prstGeom prst="line">
                <a:avLst/>
              </a:prstGeom>
              <a:ln/>
            </p:spPr>
            <p:style>
              <a:lnRef idx="3">
                <a:schemeClr val="accent1"/>
              </a:lnRef>
              <a:fillRef idx="0">
                <a:schemeClr val="accent1"/>
              </a:fillRef>
              <a:effectRef idx="2">
                <a:schemeClr val="accent1"/>
              </a:effectRef>
              <a:fontRef idx="minor">
                <a:schemeClr val="tx1"/>
              </a:fontRef>
            </p:style>
          </p:cxnSp>
          <p:sp>
            <p:nvSpPr>
              <p:cNvPr id="14" name="文本框 13">
                <a:extLst>
                  <a:ext uri="{FF2B5EF4-FFF2-40B4-BE49-F238E27FC236}">
                    <a16:creationId xmlns:a16="http://schemas.microsoft.com/office/drawing/2014/main" id="{E545CDB6-A44C-4F2A-8E1A-2959B9FC6CA7}"/>
                  </a:ext>
                </a:extLst>
              </p:cNvPr>
              <p:cNvSpPr txBox="1"/>
              <p:nvPr/>
            </p:nvSpPr>
            <p:spPr>
              <a:xfrm>
                <a:off x="6841303" y="6264059"/>
                <a:ext cx="1444854" cy="433681"/>
              </a:xfrm>
              <a:prstGeom prst="rect">
                <a:avLst/>
              </a:prstGeom>
              <a:noFill/>
            </p:spPr>
            <p:txBody>
              <a:bodyPr wrap="square" rtlCol="0">
                <a:spAutoFit/>
              </a:bodyPr>
              <a:lstStyle/>
              <a:p>
                <a:r>
                  <a:rPr lang="en-US" altLang="zh-CN" sz="1400" b="1" dirty="0">
                    <a:latin typeface="Times New Roman" panose="02020603050405020304" pitchFamily="18" charset="0"/>
                    <a:ea typeface="宋体" panose="02010600030101010101" pitchFamily="2" charset="-122"/>
                    <a:cs typeface="Times New Roman" panose="02020603050405020304" pitchFamily="18" charset="0"/>
                  </a:rPr>
                  <a:t>0.1 mSv/h</a:t>
                </a:r>
                <a:endParaRPr lang="zh-CN" altLang="en-US" sz="1400" b="1" dirty="0">
                  <a:latin typeface="Times New Roman" panose="02020603050405020304" pitchFamily="18" charset="0"/>
                  <a:ea typeface="宋体" panose="02010600030101010101" pitchFamily="2" charset="-122"/>
                  <a:cs typeface="Times New Roman" panose="02020603050405020304" pitchFamily="18" charset="0"/>
                </a:endParaRPr>
              </a:p>
            </p:txBody>
          </p:sp>
        </p:grpSp>
      </p:grpSp>
      <p:pic>
        <p:nvPicPr>
          <p:cNvPr id="21" name="图片 20">
            <a:extLst>
              <a:ext uri="{FF2B5EF4-FFF2-40B4-BE49-F238E27FC236}">
                <a16:creationId xmlns:a16="http://schemas.microsoft.com/office/drawing/2014/main" id="{33F931D5-2A83-4EB0-8E66-09DE7DE57BAC}"/>
              </a:ext>
            </a:extLst>
          </p:cNvPr>
          <p:cNvPicPr>
            <a:picLocks noChangeAspect="1"/>
          </p:cNvPicPr>
          <p:nvPr/>
        </p:nvPicPr>
        <p:blipFill>
          <a:blip r:embed="rId5"/>
          <a:stretch>
            <a:fillRect/>
          </a:stretch>
        </p:blipFill>
        <p:spPr>
          <a:xfrm>
            <a:off x="8023742" y="1156796"/>
            <a:ext cx="1831912" cy="4065340"/>
          </a:xfrm>
          <a:prstGeom prst="rect">
            <a:avLst/>
          </a:prstGeom>
        </p:spPr>
      </p:pic>
      <p:pic>
        <p:nvPicPr>
          <p:cNvPr id="22" name="图片 21">
            <a:extLst>
              <a:ext uri="{FF2B5EF4-FFF2-40B4-BE49-F238E27FC236}">
                <a16:creationId xmlns:a16="http://schemas.microsoft.com/office/drawing/2014/main" id="{A5A7A039-012B-465F-9BB5-6080F62191A6}"/>
              </a:ext>
            </a:extLst>
          </p:cNvPr>
          <p:cNvPicPr>
            <a:picLocks noChangeAspect="1"/>
          </p:cNvPicPr>
          <p:nvPr/>
        </p:nvPicPr>
        <p:blipFill>
          <a:blip r:embed="rId6"/>
          <a:stretch>
            <a:fillRect/>
          </a:stretch>
        </p:blipFill>
        <p:spPr>
          <a:xfrm>
            <a:off x="9880193" y="1119275"/>
            <a:ext cx="1559260" cy="4104373"/>
          </a:xfrm>
          <a:prstGeom prst="rect">
            <a:avLst/>
          </a:prstGeom>
        </p:spPr>
      </p:pic>
      <p:grpSp>
        <p:nvGrpSpPr>
          <p:cNvPr id="23" name="组合 22">
            <a:extLst>
              <a:ext uri="{FF2B5EF4-FFF2-40B4-BE49-F238E27FC236}">
                <a16:creationId xmlns:a16="http://schemas.microsoft.com/office/drawing/2014/main" id="{40499669-3364-4087-8FBA-8C711ED9FE3B}"/>
              </a:ext>
            </a:extLst>
          </p:cNvPr>
          <p:cNvGrpSpPr/>
          <p:nvPr/>
        </p:nvGrpSpPr>
        <p:grpSpPr>
          <a:xfrm>
            <a:off x="2868821" y="4872724"/>
            <a:ext cx="4500577" cy="1666191"/>
            <a:chOff x="473126" y="3734067"/>
            <a:chExt cx="6520643" cy="2664859"/>
          </a:xfrm>
        </p:grpSpPr>
        <p:pic>
          <p:nvPicPr>
            <p:cNvPr id="24" name="图片 23">
              <a:extLst>
                <a:ext uri="{FF2B5EF4-FFF2-40B4-BE49-F238E27FC236}">
                  <a16:creationId xmlns:a16="http://schemas.microsoft.com/office/drawing/2014/main" id="{0FF9412E-F3A0-4CA3-858C-0B45403440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3126" y="3734067"/>
              <a:ext cx="6520643" cy="2664859"/>
            </a:xfrm>
            <a:prstGeom prst="rect">
              <a:avLst/>
            </a:prstGeom>
          </p:spPr>
        </p:pic>
        <p:cxnSp>
          <p:nvCxnSpPr>
            <p:cNvPr id="25" name="直接连接符 24">
              <a:extLst>
                <a:ext uri="{FF2B5EF4-FFF2-40B4-BE49-F238E27FC236}">
                  <a16:creationId xmlns:a16="http://schemas.microsoft.com/office/drawing/2014/main" id="{6E0B0807-C52B-436D-A164-D98AD8B0FE6A}"/>
                </a:ext>
              </a:extLst>
            </p:cNvPr>
            <p:cNvCxnSpPr/>
            <p:nvPr/>
          </p:nvCxnSpPr>
          <p:spPr>
            <a:xfrm>
              <a:off x="4050474" y="5245238"/>
              <a:ext cx="1045513" cy="0"/>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9C161742-0F9A-405D-857B-15DAD4ABCC71}"/>
                </a:ext>
              </a:extLst>
            </p:cNvPr>
            <p:cNvCxnSpPr>
              <a:cxnSpLocks/>
            </p:cNvCxnSpPr>
            <p:nvPr/>
          </p:nvCxnSpPr>
          <p:spPr>
            <a:xfrm>
              <a:off x="4981891" y="5245238"/>
              <a:ext cx="0" cy="899328"/>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sp>
        <p:nvSpPr>
          <p:cNvPr id="27" name="文本框 26">
            <a:extLst>
              <a:ext uri="{FF2B5EF4-FFF2-40B4-BE49-F238E27FC236}">
                <a16:creationId xmlns:a16="http://schemas.microsoft.com/office/drawing/2014/main" id="{45859766-5406-4715-A522-307C3832AF28}"/>
              </a:ext>
            </a:extLst>
          </p:cNvPr>
          <p:cNvSpPr txBox="1"/>
          <p:nvPr/>
        </p:nvSpPr>
        <p:spPr>
          <a:xfrm>
            <a:off x="2824151" y="6509823"/>
            <a:ext cx="4810286" cy="276999"/>
          </a:xfrm>
          <a:prstGeom prst="rect">
            <a:avLst/>
          </a:prstGeom>
          <a:noFill/>
        </p:spPr>
        <p:txBody>
          <a:bodyPr wrap="square">
            <a:spAutoFit/>
          </a:bodyPr>
          <a:lstStyle/>
          <a:p>
            <a:pPr algn="ctr"/>
            <a:r>
              <a:rPr lang="zh-CN" altLang="zh-CN" sz="1200" b="1" kern="100" dirty="0">
                <a:effectLst/>
                <a:latin typeface="Times New Roman" panose="02020603050405020304" pitchFamily="18" charset="0"/>
                <a:ea typeface="微软雅黑" panose="020B0503020204020204" pitchFamily="34" charset="-122"/>
                <a:cs typeface="Times New Roman" panose="02020603050405020304" pitchFamily="18" charset="0"/>
              </a:rPr>
              <a:t>图</a:t>
            </a:r>
            <a:r>
              <a:rPr lang="en-US" altLang="zh-CN" sz="1200" b="1" kern="100" dirty="0">
                <a:effectLst/>
                <a:latin typeface="Times New Roman" panose="02020603050405020304" pitchFamily="18" charset="0"/>
                <a:ea typeface="微软雅黑" panose="020B0503020204020204" pitchFamily="34" charset="-122"/>
                <a:cs typeface="Times New Roman" panose="02020603050405020304" pitchFamily="18" charset="0"/>
              </a:rPr>
              <a:t>   </a:t>
            </a:r>
            <a:r>
              <a:rPr lang="zh-CN" altLang="zh-CN" sz="1200" b="1" kern="100" dirty="0">
                <a:effectLst/>
                <a:latin typeface="Times New Roman" panose="02020603050405020304" pitchFamily="18" charset="0"/>
                <a:ea typeface="微软雅黑" panose="020B0503020204020204" pitchFamily="34" charset="-122"/>
                <a:cs typeface="Times New Roman" panose="02020603050405020304" pitchFamily="18" charset="0"/>
              </a:rPr>
              <a:t>瞬时剂量率</a:t>
            </a:r>
            <a:r>
              <a:rPr lang="zh-CN" altLang="en-US" sz="1200" b="1" kern="100" dirty="0">
                <a:latin typeface="Times New Roman" panose="02020603050405020304" pitchFamily="18" charset="0"/>
                <a:ea typeface="微软雅黑" panose="020B0503020204020204" pitchFamily="34" charset="-122"/>
                <a:cs typeface="Times New Roman" panose="02020603050405020304" pitchFamily="18" charset="0"/>
              </a:rPr>
              <a:t>衰减曲线</a:t>
            </a:r>
            <a:endParaRPr lang="zh-CN" altLang="zh-CN" sz="1200" b="1" kern="100" dirty="0">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8" name="文本框 27">
            <a:extLst>
              <a:ext uri="{FF2B5EF4-FFF2-40B4-BE49-F238E27FC236}">
                <a16:creationId xmlns:a16="http://schemas.microsoft.com/office/drawing/2014/main" id="{2DCA6AC6-A4C0-4BC0-8C9B-3CA9263D4C1C}"/>
              </a:ext>
            </a:extLst>
          </p:cNvPr>
          <p:cNvSpPr txBox="1"/>
          <p:nvPr/>
        </p:nvSpPr>
        <p:spPr>
          <a:xfrm>
            <a:off x="7475050" y="6270506"/>
            <a:ext cx="4810286" cy="276999"/>
          </a:xfrm>
          <a:prstGeom prst="rect">
            <a:avLst/>
          </a:prstGeom>
          <a:noFill/>
        </p:spPr>
        <p:txBody>
          <a:bodyPr wrap="square">
            <a:spAutoFit/>
          </a:bodyPr>
          <a:lstStyle/>
          <a:p>
            <a:pPr algn="ctr"/>
            <a:r>
              <a:rPr lang="zh-CN" altLang="zh-CN" sz="1200" b="1" kern="100" dirty="0">
                <a:effectLst/>
                <a:latin typeface="Times New Roman" panose="02020603050405020304" pitchFamily="18" charset="0"/>
                <a:ea typeface="微软雅黑" panose="020B0503020204020204" pitchFamily="34" charset="-122"/>
                <a:cs typeface="Times New Roman" panose="02020603050405020304" pitchFamily="18" charset="0"/>
              </a:rPr>
              <a:t>图</a:t>
            </a:r>
            <a:r>
              <a:rPr lang="en-US" altLang="zh-CN" sz="1200" b="1" kern="100" dirty="0">
                <a:effectLst/>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1200" b="1" kern="100" dirty="0">
                <a:effectLst/>
                <a:latin typeface="Times New Roman" panose="02020603050405020304" pitchFamily="18" charset="0"/>
                <a:ea typeface="微软雅黑" panose="020B0503020204020204" pitchFamily="34" charset="-122"/>
                <a:cs typeface="Times New Roman" panose="02020603050405020304" pitchFamily="18" charset="0"/>
              </a:rPr>
              <a:t>高功率靶站</a:t>
            </a:r>
            <a:r>
              <a:rPr lang="zh-CN" altLang="zh-CN" sz="1200" b="1" kern="100" dirty="0">
                <a:effectLst/>
                <a:latin typeface="Times New Roman" panose="02020603050405020304" pitchFamily="18" charset="0"/>
                <a:ea typeface="微软雅黑" panose="020B0503020204020204" pitchFamily="34" charset="-122"/>
                <a:cs typeface="Times New Roman" panose="02020603050405020304" pitchFamily="18" charset="0"/>
              </a:rPr>
              <a:t>瞬时剂量率</a:t>
            </a:r>
            <a:r>
              <a:rPr lang="zh-CN" altLang="en-US" sz="1200" b="1" kern="100" dirty="0">
                <a:latin typeface="Times New Roman" panose="02020603050405020304" pitchFamily="18" charset="0"/>
                <a:ea typeface="微软雅黑" panose="020B0503020204020204" pitchFamily="34" charset="-122"/>
                <a:cs typeface="Times New Roman" panose="02020603050405020304" pitchFamily="18" charset="0"/>
              </a:rPr>
              <a:t>（左：水平面；</a:t>
            </a:r>
            <a:r>
              <a:rPr lang="zh-CN" altLang="en-US" sz="1200" b="1" kern="100" dirty="0">
                <a:effectLst/>
                <a:latin typeface="Times New Roman" panose="02020603050405020304" pitchFamily="18" charset="0"/>
                <a:ea typeface="微软雅黑" panose="020B0503020204020204" pitchFamily="34" charset="-122"/>
                <a:cs typeface="Times New Roman" panose="02020603050405020304" pitchFamily="18" charset="0"/>
              </a:rPr>
              <a:t>右</a:t>
            </a:r>
            <a:r>
              <a:rPr lang="zh-CN" altLang="en-US" sz="1200" b="1" kern="1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200" b="1" kern="100" dirty="0">
                <a:effectLst/>
                <a:latin typeface="Times New Roman" panose="02020603050405020304" pitchFamily="18" charset="0"/>
                <a:ea typeface="微软雅黑" panose="020B0503020204020204" pitchFamily="34" charset="-122"/>
                <a:cs typeface="Times New Roman" panose="02020603050405020304" pitchFamily="18" charset="0"/>
              </a:rPr>
              <a:t>束高平面）</a:t>
            </a:r>
            <a:endParaRPr lang="zh-CN" altLang="zh-CN" sz="1200" b="1" kern="100" dirty="0">
              <a:effectLst/>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7272157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A0AD7-7E87-498F-EE60-FE0C0C46E86B}"/>
            </a:ext>
          </a:extLst>
        </p:cNvPr>
        <p:cNvGrpSpPr/>
        <p:nvPr/>
      </p:nvGrpSpPr>
      <p:grpSpPr>
        <a:xfrm>
          <a:off x="0" y="0"/>
          <a:ext cx="0" cy="0"/>
          <a:chOff x="0" y="0"/>
          <a:chExt cx="0" cy="0"/>
        </a:xfrm>
      </p:grpSpPr>
      <p:sp>
        <p:nvSpPr>
          <p:cNvPr id="3" name="内容占位符 2">
            <a:extLst>
              <a:ext uri="{FF2B5EF4-FFF2-40B4-BE49-F238E27FC236}">
                <a16:creationId xmlns:a16="http://schemas.microsoft.com/office/drawing/2014/main" id="{FF0EFD0B-3BEC-4906-E917-BBECCDEE1A9D}"/>
              </a:ext>
            </a:extLst>
          </p:cNvPr>
          <p:cNvSpPr>
            <a:spLocks noGrp="1"/>
          </p:cNvSpPr>
          <p:nvPr>
            <p:ph idx="1"/>
          </p:nvPr>
        </p:nvSpPr>
        <p:spPr>
          <a:xfrm>
            <a:off x="55417" y="1163782"/>
            <a:ext cx="5464921" cy="4202800"/>
          </a:xfrm>
        </p:spPr>
        <p:txBody>
          <a:bodyPr>
            <a:noAutofit/>
          </a:bodyPr>
          <a:lstStyle/>
          <a:p>
            <a:pPr marL="0" lvl="1" indent="0" fontAlgn="base">
              <a:lnSpc>
                <a:spcPct val="110000"/>
              </a:lnSpc>
              <a:spcBef>
                <a:spcPts val="0"/>
              </a:spcBef>
              <a:spcAft>
                <a:spcPts val="750"/>
              </a:spcAft>
              <a:buClr>
                <a:srgbClr val="FFC000"/>
              </a:buClr>
              <a:buSzPct val="80000"/>
              <a:buNone/>
              <a:defRPr/>
            </a:pPr>
            <a:r>
              <a:rPr lang="en-US" altLang="zh-CN" sz="2400" b="1" dirty="0">
                <a:latin typeface="微软雅黑" panose="020B0503020204020204" pitchFamily="34" charset="-122"/>
              </a:rPr>
              <a:t>3.</a:t>
            </a:r>
            <a:r>
              <a:rPr lang="zh-CN" altLang="en-US" sz="2400" b="1" dirty="0">
                <a:latin typeface="微软雅黑" panose="020B0503020204020204" pitchFamily="34" charset="-122"/>
              </a:rPr>
              <a:t>辐照终端的屏蔽设计</a:t>
            </a:r>
          </a:p>
          <a:p>
            <a:pPr marL="342900" lvl="1" indent="-342900" eaLnBrk="0" hangingPunct="0">
              <a:lnSpc>
                <a:spcPct val="110000"/>
              </a:lnSpc>
              <a:spcBef>
                <a:spcPct val="30000"/>
              </a:spcBef>
              <a:spcAft>
                <a:spcPct val="20000"/>
              </a:spcAft>
              <a:buClr>
                <a:schemeClr val="tx1"/>
              </a:buClr>
              <a:buFont typeface="Wingdings" panose="05000000000000000000" pitchFamily="2" charset="2"/>
              <a:buChar char="n"/>
            </a:pPr>
            <a:r>
              <a:rPr lang="zh-CN" altLang="en-US" kern="0" dirty="0">
                <a:solidFill>
                  <a:srgbClr val="1679BA"/>
                </a:solidFill>
                <a:latin typeface="微软雅黑" panose="020B0503020204020204" pitchFamily="34" charset="-122"/>
                <a:sym typeface="+mn-ea"/>
              </a:rPr>
              <a:t>降能器</a:t>
            </a:r>
            <a:r>
              <a:rPr lang="en-US" altLang="zh-CN" kern="0" dirty="0">
                <a:solidFill>
                  <a:srgbClr val="1679BA"/>
                </a:solidFill>
                <a:latin typeface="微软雅黑" panose="020B0503020204020204" pitchFamily="34" charset="-122"/>
                <a:sym typeface="+mn-ea"/>
              </a:rPr>
              <a:t>&amp;</a:t>
            </a:r>
            <a:r>
              <a:rPr lang="zh-CN" altLang="en-US" kern="0" dirty="0">
                <a:solidFill>
                  <a:srgbClr val="1679BA"/>
                </a:solidFill>
                <a:latin typeface="微软雅黑" panose="020B0503020204020204" pitchFamily="34" charset="-122"/>
                <a:sym typeface="+mn-ea"/>
              </a:rPr>
              <a:t>限流器</a:t>
            </a:r>
          </a:p>
          <a:p>
            <a:pPr marL="642620" lvl="2" indent="-342900" eaLnBrk="0" hangingPunct="0">
              <a:lnSpc>
                <a:spcPct val="110000"/>
              </a:lnSpc>
              <a:spcBef>
                <a:spcPts val="0"/>
              </a:spcBef>
              <a:spcAft>
                <a:spcPct val="20000"/>
              </a:spcAft>
              <a:buClr>
                <a:schemeClr val="tx1"/>
              </a:buClr>
              <a:buFont typeface="Wingdings" panose="05000000000000000000" pitchFamily="2" charset="2"/>
              <a:buChar char="Ø"/>
            </a:pPr>
            <a:r>
              <a:rPr lang="zh-CN" altLang="en-US" sz="1600" kern="0" dirty="0">
                <a:latin typeface="微软雅黑" panose="020B0503020204020204" pitchFamily="34" charset="-122"/>
                <a:sym typeface="+mn-ea"/>
              </a:rPr>
              <a:t>计算条件：束流能量</a:t>
            </a:r>
            <a:r>
              <a:rPr lang="en-US" altLang="zh-CN" sz="1600" kern="0" dirty="0">
                <a:latin typeface="微软雅黑" panose="020B0503020204020204" pitchFamily="34" charset="-122"/>
                <a:sym typeface="+mn-ea"/>
              </a:rPr>
              <a:t>300MeV</a:t>
            </a:r>
            <a:r>
              <a:rPr lang="zh-CN" altLang="en-US" sz="1600" kern="0" dirty="0">
                <a:latin typeface="微软雅黑" panose="020B0503020204020204" pitchFamily="34" charset="-122"/>
                <a:sym typeface="+mn-ea"/>
              </a:rPr>
              <a:t>，功率为</a:t>
            </a:r>
            <a:r>
              <a:rPr lang="en-US" altLang="zh-CN" sz="1600" kern="0" dirty="0">
                <a:latin typeface="微软雅黑" panose="020B0503020204020204" pitchFamily="34" charset="-122"/>
                <a:sym typeface="+mn-ea"/>
              </a:rPr>
              <a:t>1kW</a:t>
            </a:r>
            <a:endParaRPr lang="zh-CN" altLang="en-US" sz="1600" kern="0" dirty="0">
              <a:latin typeface="微软雅黑" panose="020B0503020204020204" pitchFamily="34" charset="-122"/>
              <a:sym typeface="+mn-ea"/>
            </a:endParaRPr>
          </a:p>
          <a:p>
            <a:pPr marL="642620" lvl="2" indent="-342900" eaLnBrk="0" hangingPunct="0">
              <a:lnSpc>
                <a:spcPct val="110000"/>
              </a:lnSpc>
              <a:spcBef>
                <a:spcPts val="0"/>
              </a:spcBef>
              <a:spcAft>
                <a:spcPct val="20000"/>
              </a:spcAft>
              <a:buClr>
                <a:schemeClr val="tx1"/>
              </a:buClr>
              <a:buFont typeface="Wingdings" panose="05000000000000000000" pitchFamily="2" charset="2"/>
              <a:buChar char="Ø"/>
            </a:pPr>
            <a:r>
              <a:rPr lang="zh-CN" altLang="en-US" sz="1600" kern="0" dirty="0">
                <a:latin typeface="微软雅黑" panose="020B0503020204020204" pitchFamily="34" charset="-122"/>
                <a:sym typeface="+mn-ea"/>
              </a:rPr>
              <a:t>限流器：</a:t>
            </a:r>
            <a:r>
              <a:rPr lang="en-US" altLang="zh-CN" sz="1600" kern="0" dirty="0">
                <a:latin typeface="微软雅黑" panose="020B0503020204020204" pitchFamily="34" charset="-122"/>
                <a:sym typeface="+mn-ea"/>
              </a:rPr>
              <a:t>6*6*26cm</a:t>
            </a:r>
            <a:r>
              <a:rPr lang="zh-CN" altLang="en-US" sz="1600" kern="0" dirty="0">
                <a:latin typeface="微软雅黑" panose="020B0503020204020204" pitchFamily="34" charset="-122"/>
                <a:sym typeface="+mn-ea"/>
              </a:rPr>
              <a:t>铁，降能器：</a:t>
            </a:r>
            <a:r>
              <a:rPr lang="en-US" altLang="zh-CN" sz="1600" kern="0" dirty="0">
                <a:latin typeface="微软雅黑" panose="020B0503020204020204" pitchFamily="34" charset="-122"/>
                <a:sym typeface="+mn-ea"/>
              </a:rPr>
              <a:t>6*6*26cm</a:t>
            </a:r>
            <a:r>
              <a:rPr lang="zh-CN" altLang="en-US" sz="1600" kern="0" dirty="0">
                <a:latin typeface="微软雅黑" panose="020B0503020204020204" pitchFamily="34" charset="-122"/>
                <a:sym typeface="+mn-ea"/>
              </a:rPr>
              <a:t>石墨</a:t>
            </a:r>
          </a:p>
          <a:p>
            <a:pPr marL="342900" lvl="1" indent="-342900" eaLnBrk="0" hangingPunct="0">
              <a:lnSpc>
                <a:spcPct val="110000"/>
              </a:lnSpc>
              <a:spcBef>
                <a:spcPct val="30000"/>
              </a:spcBef>
              <a:spcAft>
                <a:spcPct val="20000"/>
              </a:spcAft>
              <a:buClr>
                <a:schemeClr val="tx1"/>
              </a:buClr>
              <a:buFont typeface="Wingdings" panose="05000000000000000000" pitchFamily="2" charset="2"/>
              <a:buChar char="n"/>
            </a:pPr>
            <a:r>
              <a:rPr lang="zh-CN" altLang="en-US" kern="0" dirty="0">
                <a:solidFill>
                  <a:srgbClr val="1679BA"/>
                </a:solidFill>
                <a:latin typeface="微软雅黑" panose="020B0503020204020204" pitchFamily="34" charset="-122"/>
                <a:sym typeface="+mn-ea"/>
              </a:rPr>
              <a:t>高本底实验厅</a:t>
            </a:r>
          </a:p>
          <a:p>
            <a:pPr marL="642620" lvl="2" indent="-342900" eaLnBrk="0" hangingPunct="0">
              <a:lnSpc>
                <a:spcPct val="110000"/>
              </a:lnSpc>
              <a:spcBef>
                <a:spcPts val="0"/>
              </a:spcBef>
              <a:spcAft>
                <a:spcPct val="20000"/>
              </a:spcAft>
              <a:buClr>
                <a:schemeClr val="tx1"/>
              </a:buClr>
              <a:buFont typeface="Wingdings" panose="05000000000000000000" pitchFamily="2" charset="2"/>
              <a:buChar char="Ø"/>
            </a:pPr>
            <a:r>
              <a:rPr lang="zh-CN" altLang="en-US" sz="1600" kern="0" dirty="0">
                <a:latin typeface="微软雅黑" panose="020B0503020204020204" pitchFamily="34" charset="-122"/>
                <a:sym typeface="+mn-ea"/>
              </a:rPr>
              <a:t>计算条件：束流能量</a:t>
            </a:r>
            <a:r>
              <a:rPr lang="en-US" altLang="zh-CN" sz="1600" kern="0" dirty="0">
                <a:latin typeface="微软雅黑" panose="020B0503020204020204" pitchFamily="34" charset="-122"/>
                <a:sym typeface="+mn-ea"/>
              </a:rPr>
              <a:t>300MeV</a:t>
            </a:r>
            <a:r>
              <a:rPr lang="zh-CN" altLang="en-US" sz="1600" kern="0" dirty="0">
                <a:latin typeface="微软雅黑" panose="020B0503020204020204" pitchFamily="34" charset="-122"/>
                <a:sym typeface="+mn-ea"/>
              </a:rPr>
              <a:t>，功率为</a:t>
            </a:r>
            <a:r>
              <a:rPr lang="en-US" altLang="zh-CN" sz="1600" kern="0" dirty="0">
                <a:latin typeface="微软雅黑" panose="020B0503020204020204" pitchFamily="34" charset="-122"/>
                <a:sym typeface="+mn-ea"/>
              </a:rPr>
              <a:t>500W</a:t>
            </a:r>
          </a:p>
          <a:p>
            <a:pPr marL="642620" lvl="2" indent="-342900" eaLnBrk="0" hangingPunct="0">
              <a:lnSpc>
                <a:spcPct val="110000"/>
              </a:lnSpc>
              <a:spcBef>
                <a:spcPts val="0"/>
              </a:spcBef>
              <a:spcAft>
                <a:spcPct val="20000"/>
              </a:spcAft>
              <a:buClr>
                <a:schemeClr val="tx1"/>
              </a:buClr>
              <a:buFont typeface="Wingdings" panose="05000000000000000000" pitchFamily="2" charset="2"/>
              <a:buChar char="Ø"/>
            </a:pPr>
            <a:r>
              <a:rPr lang="zh-CN" altLang="en-US" sz="1600" kern="0" dirty="0">
                <a:latin typeface="微软雅黑" panose="020B0503020204020204" pitchFamily="34" charset="-122"/>
                <a:sym typeface="+mn-ea"/>
              </a:rPr>
              <a:t>靶：直径</a:t>
            </a:r>
            <a:r>
              <a:rPr lang="en-US" altLang="zh-CN" sz="1600" kern="0" dirty="0">
                <a:latin typeface="微软雅黑" panose="020B0503020204020204" pitchFamily="34" charset="-122"/>
                <a:sym typeface="+mn-ea"/>
              </a:rPr>
              <a:t>1.5cm</a:t>
            </a:r>
            <a:r>
              <a:rPr lang="zh-CN" altLang="en-US" sz="1600" kern="0" dirty="0">
                <a:latin typeface="微软雅黑" panose="020B0503020204020204" pitchFamily="34" charset="-122"/>
                <a:sym typeface="+mn-ea"/>
              </a:rPr>
              <a:t>，厚度</a:t>
            </a:r>
            <a:r>
              <a:rPr lang="en-US" altLang="zh-CN" sz="1600" kern="0" dirty="0">
                <a:latin typeface="微软雅黑" panose="020B0503020204020204" pitchFamily="34" charset="-122"/>
                <a:sym typeface="+mn-ea"/>
              </a:rPr>
              <a:t>0.1mm</a:t>
            </a:r>
            <a:r>
              <a:rPr lang="zh-CN" altLang="en-US" sz="1600" kern="0" dirty="0">
                <a:latin typeface="微软雅黑" panose="020B0503020204020204" pitchFamily="34" charset="-122"/>
                <a:sym typeface="+mn-ea"/>
              </a:rPr>
              <a:t>硅片</a:t>
            </a:r>
            <a:endParaRPr lang="en-US" altLang="zh-CN" sz="1600" kern="0" dirty="0">
              <a:latin typeface="微软雅黑" panose="020B0503020204020204" pitchFamily="34" charset="-122"/>
              <a:sym typeface="+mn-ea"/>
            </a:endParaRPr>
          </a:p>
          <a:p>
            <a:pPr marL="342900" lvl="1" indent="-342900" eaLnBrk="0" hangingPunct="0">
              <a:lnSpc>
                <a:spcPct val="110000"/>
              </a:lnSpc>
              <a:spcBef>
                <a:spcPct val="30000"/>
              </a:spcBef>
              <a:spcAft>
                <a:spcPct val="20000"/>
              </a:spcAft>
              <a:buClr>
                <a:schemeClr val="tx1"/>
              </a:buClr>
              <a:buFont typeface="Wingdings" panose="05000000000000000000" pitchFamily="2" charset="2"/>
              <a:buChar char="n"/>
            </a:pPr>
            <a:r>
              <a:rPr lang="zh-CN" altLang="en-US" kern="0" dirty="0">
                <a:solidFill>
                  <a:srgbClr val="1679BA"/>
                </a:solidFill>
                <a:latin typeface="微软雅黑" panose="020B0503020204020204" pitchFamily="34" charset="-122"/>
                <a:sym typeface="+mn-ea"/>
              </a:rPr>
              <a:t>总结</a:t>
            </a:r>
          </a:p>
          <a:p>
            <a:pPr marL="642620" lvl="2" indent="-342900" eaLnBrk="0" hangingPunct="0">
              <a:lnSpc>
                <a:spcPct val="110000"/>
              </a:lnSpc>
              <a:spcBef>
                <a:spcPts val="0"/>
              </a:spcBef>
              <a:spcAft>
                <a:spcPct val="20000"/>
              </a:spcAft>
              <a:buClr>
                <a:schemeClr val="tx1"/>
              </a:buClr>
              <a:buFont typeface="Wingdings" panose="05000000000000000000" pitchFamily="2" charset="2"/>
              <a:buChar char="Ø"/>
            </a:pPr>
            <a:r>
              <a:rPr lang="zh-CN" altLang="en-US" sz="1600" kern="0" dirty="0">
                <a:latin typeface="微软雅黑" panose="020B0503020204020204" pitchFamily="34" charset="-122"/>
                <a:sym typeface="+mn-ea"/>
              </a:rPr>
              <a:t>在不同工况下系统性完成了辐照终端的初步屏蔽设计，验证其满足剂量限值</a:t>
            </a:r>
          </a:p>
        </p:txBody>
      </p:sp>
      <p:sp>
        <p:nvSpPr>
          <p:cNvPr id="4" name="灯片编号占位符 3">
            <a:extLst>
              <a:ext uri="{FF2B5EF4-FFF2-40B4-BE49-F238E27FC236}">
                <a16:creationId xmlns:a16="http://schemas.microsoft.com/office/drawing/2014/main" id="{6BA867D4-FAB5-1EC0-1CED-CF7D00A24C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2144F8-3D16-45AB-BE48-A1449B11D708}" type="slidenum">
              <a:rPr kumimoji="0" lang="zh-CN" altLang="en-US" sz="9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9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15" name="Rectangle 2">
            <a:extLst>
              <a:ext uri="{FF2B5EF4-FFF2-40B4-BE49-F238E27FC236}">
                <a16:creationId xmlns:a16="http://schemas.microsoft.com/office/drawing/2014/main" id="{3987FBB0-B830-5975-CADA-B7E10461C4B5}"/>
              </a:ext>
            </a:extLst>
          </p:cNvPr>
          <p:cNvSpPr>
            <a:spLocks noGrp="1" noChangeArrowheads="1"/>
          </p:cNvSpPr>
          <p:nvPr>
            <p:ph type="title"/>
          </p:nvPr>
        </p:nvSpPr>
        <p:spPr>
          <a:xfrm>
            <a:off x="666750" y="142875"/>
            <a:ext cx="10763250" cy="7254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rmAutofit fontScale="90000"/>
          </a:bodyPr>
          <a:lstStyle/>
          <a:p>
            <a:pPr algn="ctr"/>
            <a:r>
              <a:rPr lang="zh-CN" altLang="en-US" sz="4400" dirty="0">
                <a:solidFill>
                  <a:schemeClr val="accent6">
                    <a:lumMod val="60000"/>
                    <a:lumOff val="40000"/>
                  </a:schemeClr>
                </a:solidFill>
                <a:latin typeface="华文楷体" panose="02010600040101010101" pitchFamily="2" charset="-122"/>
                <a:ea typeface="华文楷体" panose="02010600040101010101" pitchFamily="2" charset="-122"/>
              </a:rPr>
              <a:t>三</a:t>
            </a:r>
            <a:r>
              <a:rPr lang="en-US" altLang="zh-CN" sz="4400" kern="1200" dirty="0">
                <a:solidFill>
                  <a:schemeClr val="accent6">
                    <a:lumMod val="60000"/>
                    <a:lumOff val="40000"/>
                  </a:schemeClr>
                </a:solidFill>
                <a:latin typeface="华文楷体" panose="02010600040101010101" pitchFamily="2" charset="-122"/>
                <a:ea typeface="华文楷体" panose="02010600040101010101" pitchFamily="2" charset="-122"/>
              </a:rPr>
              <a:t>. </a:t>
            </a:r>
            <a:r>
              <a:rPr lang="zh-CN" altLang="en-US" sz="4400" kern="1200" dirty="0">
                <a:solidFill>
                  <a:schemeClr val="accent6">
                    <a:lumMod val="60000"/>
                    <a:lumOff val="40000"/>
                  </a:schemeClr>
                </a:solidFill>
                <a:latin typeface="华文楷体" panose="02010600040101010101" pitchFamily="2" charset="-122"/>
                <a:ea typeface="华文楷体" panose="02010600040101010101" pitchFamily="2" charset="-122"/>
              </a:rPr>
              <a:t>同位素生产</a:t>
            </a:r>
            <a:r>
              <a:rPr lang="zh-CN" altLang="en-US" sz="4400" dirty="0">
                <a:solidFill>
                  <a:schemeClr val="accent6">
                    <a:lumMod val="60000"/>
                    <a:lumOff val="40000"/>
                  </a:schemeClr>
                </a:solidFill>
                <a:latin typeface="华文楷体" panose="02010600040101010101" pitchFamily="2" charset="-122"/>
                <a:ea typeface="华文楷体" panose="02010600040101010101" pitchFamily="2" charset="-122"/>
              </a:rPr>
              <a:t>辐射防护工作进展</a:t>
            </a:r>
            <a:r>
              <a:rPr lang="zh-CN" altLang="en-US" sz="4400" kern="1200" dirty="0">
                <a:solidFill>
                  <a:schemeClr val="accent6">
                    <a:lumMod val="60000"/>
                    <a:lumOff val="40000"/>
                  </a:schemeClr>
                </a:solidFill>
                <a:latin typeface="华文楷体" panose="02010600040101010101" pitchFamily="2" charset="-122"/>
                <a:ea typeface="华文楷体" panose="02010600040101010101" pitchFamily="2" charset="-122"/>
              </a:rPr>
              <a:t>情况</a:t>
            </a:r>
            <a:endParaRPr lang="en-US" altLang="zh-CN" sz="4400" kern="1200" dirty="0">
              <a:solidFill>
                <a:schemeClr val="accent6">
                  <a:lumMod val="60000"/>
                  <a:lumOff val="40000"/>
                </a:schemeClr>
              </a:solidFill>
              <a:latin typeface="华文楷体" panose="02010600040101010101" pitchFamily="2" charset="-122"/>
              <a:ea typeface="华文楷体" panose="02010600040101010101" pitchFamily="2" charset="-122"/>
              <a:cs typeface="+mn-cs"/>
            </a:endParaRPr>
          </a:p>
        </p:txBody>
      </p:sp>
      <p:grpSp>
        <p:nvGrpSpPr>
          <p:cNvPr id="31" name="组合 30">
            <a:extLst>
              <a:ext uri="{FF2B5EF4-FFF2-40B4-BE49-F238E27FC236}">
                <a16:creationId xmlns:a16="http://schemas.microsoft.com/office/drawing/2014/main" id="{B74325A6-9C2D-44FB-984C-D6F1F5CEC5C9}"/>
              </a:ext>
            </a:extLst>
          </p:cNvPr>
          <p:cNvGrpSpPr/>
          <p:nvPr/>
        </p:nvGrpSpPr>
        <p:grpSpPr>
          <a:xfrm>
            <a:off x="7580060" y="4483212"/>
            <a:ext cx="2907161" cy="2102240"/>
            <a:chOff x="7999727" y="759435"/>
            <a:chExt cx="3094579" cy="2905443"/>
          </a:xfrm>
        </p:grpSpPr>
        <p:pic>
          <p:nvPicPr>
            <p:cNvPr id="32" name="图片 31">
              <a:extLst>
                <a:ext uri="{FF2B5EF4-FFF2-40B4-BE49-F238E27FC236}">
                  <a16:creationId xmlns:a16="http://schemas.microsoft.com/office/drawing/2014/main" id="{62D538FB-89F7-48AE-A620-F998F7E0A195}"/>
                </a:ext>
              </a:extLst>
            </p:cNvPr>
            <p:cNvPicPr>
              <a:picLocks noChangeAspect="1"/>
            </p:cNvPicPr>
            <p:nvPr/>
          </p:nvPicPr>
          <p:blipFill>
            <a:blip r:embed="rId3"/>
            <a:stretch>
              <a:fillRect/>
            </a:stretch>
          </p:blipFill>
          <p:spPr>
            <a:xfrm>
              <a:off x="7999727" y="759435"/>
              <a:ext cx="3094579" cy="2905443"/>
            </a:xfrm>
            <a:prstGeom prst="rect">
              <a:avLst/>
            </a:prstGeom>
          </p:spPr>
        </p:pic>
        <p:sp>
          <p:nvSpPr>
            <p:cNvPr id="33" name="矩形 32">
              <a:extLst>
                <a:ext uri="{FF2B5EF4-FFF2-40B4-BE49-F238E27FC236}">
                  <a16:creationId xmlns:a16="http://schemas.microsoft.com/office/drawing/2014/main" id="{6CD76BB6-5387-41DD-91FC-0718FC0A8CF8}"/>
                </a:ext>
              </a:extLst>
            </p:cNvPr>
            <p:cNvSpPr/>
            <p:nvPr/>
          </p:nvSpPr>
          <p:spPr>
            <a:xfrm>
              <a:off x="8708325" y="802371"/>
              <a:ext cx="2340373" cy="1282504"/>
            </a:xfrm>
            <a:prstGeom prst="rect">
              <a:avLst/>
            </a:prstGeom>
            <a:noFill/>
            <a:ln w="254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4" name="组合 33">
            <a:extLst>
              <a:ext uri="{FF2B5EF4-FFF2-40B4-BE49-F238E27FC236}">
                <a16:creationId xmlns:a16="http://schemas.microsoft.com/office/drawing/2014/main" id="{F2A54318-5059-48E1-AF62-02BC897B2D9F}"/>
              </a:ext>
            </a:extLst>
          </p:cNvPr>
          <p:cNvGrpSpPr/>
          <p:nvPr/>
        </p:nvGrpSpPr>
        <p:grpSpPr>
          <a:xfrm>
            <a:off x="5562074" y="901177"/>
            <a:ext cx="6742569" cy="3515866"/>
            <a:chOff x="4006210" y="2523391"/>
            <a:chExt cx="7187836" cy="4100619"/>
          </a:xfrm>
        </p:grpSpPr>
        <p:grpSp>
          <p:nvGrpSpPr>
            <p:cNvPr id="35" name="组合 34">
              <a:extLst>
                <a:ext uri="{FF2B5EF4-FFF2-40B4-BE49-F238E27FC236}">
                  <a16:creationId xmlns:a16="http://schemas.microsoft.com/office/drawing/2014/main" id="{755A1349-3F04-414B-860B-4B4171D11B40}"/>
                </a:ext>
              </a:extLst>
            </p:cNvPr>
            <p:cNvGrpSpPr/>
            <p:nvPr/>
          </p:nvGrpSpPr>
          <p:grpSpPr>
            <a:xfrm>
              <a:off x="4006210" y="2822521"/>
              <a:ext cx="7187836" cy="3801489"/>
              <a:chOff x="4813656" y="2749826"/>
              <a:chExt cx="7187836" cy="3801489"/>
            </a:xfrm>
          </p:grpSpPr>
          <p:grpSp>
            <p:nvGrpSpPr>
              <p:cNvPr id="38" name="组合 37">
                <a:extLst>
                  <a:ext uri="{FF2B5EF4-FFF2-40B4-BE49-F238E27FC236}">
                    <a16:creationId xmlns:a16="http://schemas.microsoft.com/office/drawing/2014/main" id="{019E6D04-A5F7-46AF-9B2A-B592D4E278EE}"/>
                  </a:ext>
                </a:extLst>
              </p:cNvPr>
              <p:cNvGrpSpPr/>
              <p:nvPr/>
            </p:nvGrpSpPr>
            <p:grpSpPr>
              <a:xfrm>
                <a:off x="5017928" y="2749826"/>
                <a:ext cx="6983564" cy="3801489"/>
                <a:chOff x="3488321" y="2233317"/>
                <a:chExt cx="7296624" cy="4122925"/>
              </a:xfrm>
            </p:grpSpPr>
            <p:grpSp>
              <p:nvGrpSpPr>
                <p:cNvPr id="40" name="组合 39">
                  <a:extLst>
                    <a:ext uri="{FF2B5EF4-FFF2-40B4-BE49-F238E27FC236}">
                      <a16:creationId xmlns:a16="http://schemas.microsoft.com/office/drawing/2014/main" id="{4BD29CBA-A991-4A4C-BCD7-0CD3185853D9}"/>
                    </a:ext>
                  </a:extLst>
                </p:cNvPr>
                <p:cNvGrpSpPr/>
                <p:nvPr/>
              </p:nvGrpSpPr>
              <p:grpSpPr>
                <a:xfrm>
                  <a:off x="3488321" y="5403904"/>
                  <a:ext cx="7296624" cy="952338"/>
                  <a:chOff x="5236438" y="4471574"/>
                  <a:chExt cx="7296624" cy="952338"/>
                </a:xfrm>
              </p:grpSpPr>
              <p:pic>
                <p:nvPicPr>
                  <p:cNvPr id="42" name="图片 41">
                    <a:extLst>
                      <a:ext uri="{FF2B5EF4-FFF2-40B4-BE49-F238E27FC236}">
                        <a16:creationId xmlns:a16="http://schemas.microsoft.com/office/drawing/2014/main" id="{0A468289-F452-4C23-BEC0-F7CD9C0302B9}"/>
                      </a:ext>
                    </a:extLst>
                  </p:cNvPr>
                  <p:cNvPicPr>
                    <a:picLocks noChangeAspect="1"/>
                  </p:cNvPicPr>
                  <p:nvPr/>
                </p:nvPicPr>
                <p:blipFill>
                  <a:blip r:embed="rId4"/>
                  <a:stretch>
                    <a:fillRect/>
                  </a:stretch>
                </p:blipFill>
                <p:spPr>
                  <a:xfrm>
                    <a:off x="5236438" y="4471574"/>
                    <a:ext cx="4268198" cy="715005"/>
                  </a:xfrm>
                  <a:prstGeom prst="rect">
                    <a:avLst/>
                  </a:prstGeom>
                </p:spPr>
              </p:pic>
              <p:cxnSp>
                <p:nvCxnSpPr>
                  <p:cNvPr id="43" name="直接连接符 42">
                    <a:extLst>
                      <a:ext uri="{FF2B5EF4-FFF2-40B4-BE49-F238E27FC236}">
                        <a16:creationId xmlns:a16="http://schemas.microsoft.com/office/drawing/2014/main" id="{FA653EB0-EB80-4FE2-A61F-D4EEBF3D10B5}"/>
                      </a:ext>
                    </a:extLst>
                  </p:cNvPr>
                  <p:cNvCxnSpPr>
                    <a:cxnSpLocks/>
                  </p:cNvCxnSpPr>
                  <p:nvPr/>
                </p:nvCxnSpPr>
                <p:spPr>
                  <a:xfrm>
                    <a:off x="6459572" y="4588134"/>
                    <a:ext cx="0" cy="481884"/>
                  </a:xfrm>
                  <a:prstGeom prst="line">
                    <a:avLst/>
                  </a:prstGeom>
                  <a:ln w="25400">
                    <a:solidFill>
                      <a:srgbClr val="FA07F8"/>
                    </a:solidFill>
                  </a:ln>
                </p:spPr>
                <p:style>
                  <a:lnRef idx="1">
                    <a:schemeClr val="accent1"/>
                  </a:lnRef>
                  <a:fillRef idx="0">
                    <a:schemeClr val="accent1"/>
                  </a:fillRef>
                  <a:effectRef idx="0">
                    <a:schemeClr val="accent1"/>
                  </a:effectRef>
                  <a:fontRef idx="minor">
                    <a:schemeClr val="tx1"/>
                  </a:fontRef>
                </p:style>
              </p:cxnSp>
              <p:sp>
                <p:nvSpPr>
                  <p:cNvPr id="44" name="文本框 43">
                    <a:extLst>
                      <a:ext uri="{FF2B5EF4-FFF2-40B4-BE49-F238E27FC236}">
                        <a16:creationId xmlns:a16="http://schemas.microsoft.com/office/drawing/2014/main" id="{23BF294A-D479-492C-9836-020692676708}"/>
                      </a:ext>
                    </a:extLst>
                  </p:cNvPr>
                  <p:cNvSpPr txBox="1"/>
                  <p:nvPr/>
                </p:nvSpPr>
                <p:spPr>
                  <a:xfrm>
                    <a:off x="7105170" y="5110406"/>
                    <a:ext cx="1270631" cy="307777"/>
                  </a:xfrm>
                  <a:prstGeom prst="rect">
                    <a:avLst/>
                  </a:prstGeom>
                  <a:noFill/>
                </p:spPr>
                <p:txBody>
                  <a:bodyPr wrap="square" rtlCol="0">
                    <a:spAutoFit/>
                  </a:bodyPr>
                  <a:lstStyle/>
                  <a:p>
                    <a:r>
                      <a:rPr lang="en-US" altLang="zh-CN" sz="1400" b="1" dirty="0">
                        <a:latin typeface="Times New Roman" panose="02020603050405020304" pitchFamily="18" charset="0"/>
                        <a:ea typeface="宋体" panose="02010600030101010101" pitchFamily="2" charset="-122"/>
                        <a:cs typeface="Times New Roman" panose="02020603050405020304" pitchFamily="18" charset="0"/>
                      </a:rPr>
                      <a:t>5.5 mSv/h</a:t>
                    </a:r>
                    <a:endParaRPr lang="zh-CN" altLang="en-US" sz="1400" b="1"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45" name="文本框 44">
                    <a:extLst>
                      <a:ext uri="{FF2B5EF4-FFF2-40B4-BE49-F238E27FC236}">
                        <a16:creationId xmlns:a16="http://schemas.microsoft.com/office/drawing/2014/main" id="{2D5E65BD-587B-4844-B7DE-59A90447C506}"/>
                      </a:ext>
                    </a:extLst>
                  </p:cNvPr>
                  <p:cNvSpPr txBox="1"/>
                  <p:nvPr/>
                </p:nvSpPr>
                <p:spPr>
                  <a:xfrm>
                    <a:off x="9504636" y="4718810"/>
                    <a:ext cx="3028426" cy="367181"/>
                  </a:xfrm>
                  <a:prstGeom prst="rect">
                    <a:avLst/>
                  </a:prstGeom>
                  <a:noFill/>
                </p:spPr>
                <p:txBody>
                  <a:bodyPr wrap="square" rtlCol="0">
                    <a:spAutoFit/>
                  </a:bodyPr>
                  <a:lstStyle/>
                  <a:p>
                    <a:r>
                      <a:rPr lang="zh-CN" altLang="en-US" sz="1600" b="1" dirty="0">
                        <a:latin typeface="Times New Roman" panose="02020603050405020304" pitchFamily="18" charset="0"/>
                        <a:ea typeface="宋体" panose="02010600030101010101" pitchFamily="2" charset="-122"/>
                        <a:cs typeface="Times New Roman" panose="02020603050405020304" pitchFamily="18" charset="0"/>
                      </a:rPr>
                      <a:t>单位：</a:t>
                    </a:r>
                    <a:r>
                      <a:rPr lang="en-US" altLang="zh-CN" sz="1600" b="1" dirty="0">
                        <a:latin typeface="Times New Roman" panose="02020603050405020304" pitchFamily="18" charset="0"/>
                        <a:ea typeface="宋体" panose="02010600030101010101" pitchFamily="2" charset="-122"/>
                        <a:cs typeface="Times New Roman" panose="02020603050405020304" pitchFamily="18" charset="0"/>
                      </a:rPr>
                      <a:t>mSv/h</a:t>
                    </a:r>
                    <a:endParaRPr lang="zh-CN" altLang="en-US" sz="1600" b="1" dirty="0">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46" name="直接连接符 45">
                    <a:extLst>
                      <a:ext uri="{FF2B5EF4-FFF2-40B4-BE49-F238E27FC236}">
                        <a16:creationId xmlns:a16="http://schemas.microsoft.com/office/drawing/2014/main" id="{2CFD1C6F-BF8C-4DF3-A757-390277104F93}"/>
                      </a:ext>
                    </a:extLst>
                  </p:cNvPr>
                  <p:cNvCxnSpPr>
                    <a:cxnSpLocks/>
                  </p:cNvCxnSpPr>
                  <p:nvPr/>
                </p:nvCxnSpPr>
                <p:spPr>
                  <a:xfrm>
                    <a:off x="7031935" y="4666166"/>
                    <a:ext cx="0" cy="452344"/>
                  </a:xfrm>
                  <a:prstGeom prst="line">
                    <a:avLst/>
                  </a:prstGeom>
                  <a:ln w="25400">
                    <a:solidFill>
                      <a:srgbClr val="7C4390"/>
                    </a:solidFill>
                  </a:ln>
                </p:spPr>
                <p:style>
                  <a:lnRef idx="1">
                    <a:schemeClr val="accent1"/>
                  </a:lnRef>
                  <a:fillRef idx="0">
                    <a:schemeClr val="accent1"/>
                  </a:fillRef>
                  <a:effectRef idx="0">
                    <a:schemeClr val="accent1"/>
                  </a:effectRef>
                  <a:fontRef idx="minor">
                    <a:schemeClr val="tx1"/>
                  </a:fontRef>
                </p:style>
              </p:cxnSp>
              <p:sp>
                <p:nvSpPr>
                  <p:cNvPr id="47" name="文本框 46">
                    <a:extLst>
                      <a:ext uri="{FF2B5EF4-FFF2-40B4-BE49-F238E27FC236}">
                        <a16:creationId xmlns:a16="http://schemas.microsoft.com/office/drawing/2014/main" id="{BC5E1DF9-7C13-4E90-B9EB-95E036A9BDBD}"/>
                      </a:ext>
                    </a:extLst>
                  </p:cNvPr>
                  <p:cNvSpPr txBox="1"/>
                  <p:nvPr/>
                </p:nvSpPr>
                <p:spPr>
                  <a:xfrm>
                    <a:off x="5393293" y="5105848"/>
                    <a:ext cx="1205296" cy="307777"/>
                  </a:xfrm>
                  <a:prstGeom prst="rect">
                    <a:avLst/>
                  </a:prstGeom>
                  <a:noFill/>
                </p:spPr>
                <p:txBody>
                  <a:bodyPr wrap="square" rtlCol="0">
                    <a:spAutoFit/>
                  </a:bodyPr>
                  <a:lstStyle/>
                  <a:p>
                    <a:r>
                      <a:rPr lang="en-US" altLang="zh-CN" sz="1400" b="1" dirty="0">
                        <a:latin typeface="Times New Roman" panose="02020603050405020304" pitchFamily="18" charset="0"/>
                        <a:ea typeface="宋体" panose="02010600030101010101" pitchFamily="2" charset="-122"/>
                        <a:cs typeface="Times New Roman" panose="02020603050405020304" pitchFamily="18" charset="0"/>
                      </a:rPr>
                      <a:t>2.5 µ</a:t>
                    </a:r>
                    <a:r>
                      <a:rPr lang="en-US" altLang="zh-CN" sz="1400" b="1" dirty="0" err="1">
                        <a:latin typeface="Times New Roman" panose="02020603050405020304" pitchFamily="18" charset="0"/>
                        <a:ea typeface="宋体" panose="02010600030101010101" pitchFamily="2" charset="-122"/>
                        <a:cs typeface="Times New Roman" panose="02020603050405020304" pitchFamily="18" charset="0"/>
                      </a:rPr>
                      <a:t>Sv</a:t>
                    </a:r>
                    <a:r>
                      <a:rPr lang="en-US" altLang="zh-CN" sz="1400" b="1" dirty="0">
                        <a:latin typeface="Times New Roman" panose="02020603050405020304" pitchFamily="18" charset="0"/>
                        <a:ea typeface="宋体" panose="02010600030101010101" pitchFamily="2" charset="-122"/>
                        <a:cs typeface="Times New Roman" panose="02020603050405020304" pitchFamily="18" charset="0"/>
                      </a:rPr>
                      <a:t>/h</a:t>
                    </a:r>
                    <a:endParaRPr lang="zh-CN" altLang="en-US" sz="1400" b="1" dirty="0">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48" name="直接连接符 47">
                    <a:extLst>
                      <a:ext uri="{FF2B5EF4-FFF2-40B4-BE49-F238E27FC236}">
                        <a16:creationId xmlns:a16="http://schemas.microsoft.com/office/drawing/2014/main" id="{044D1664-0CC7-40D1-9367-881C3E9E6F2F}"/>
                      </a:ext>
                    </a:extLst>
                  </p:cNvPr>
                  <p:cNvCxnSpPr>
                    <a:cxnSpLocks/>
                  </p:cNvCxnSpPr>
                  <p:nvPr/>
                </p:nvCxnSpPr>
                <p:spPr>
                  <a:xfrm>
                    <a:off x="6217314" y="4604106"/>
                    <a:ext cx="0" cy="481884"/>
                  </a:xfrm>
                  <a:prstGeom prst="line">
                    <a:avLst/>
                  </a:prstGeom>
                  <a:ln/>
                </p:spPr>
                <p:style>
                  <a:lnRef idx="3">
                    <a:schemeClr val="accent1"/>
                  </a:lnRef>
                  <a:fillRef idx="0">
                    <a:schemeClr val="accent1"/>
                  </a:fillRef>
                  <a:effectRef idx="2">
                    <a:schemeClr val="accent1"/>
                  </a:effectRef>
                  <a:fontRef idx="minor">
                    <a:schemeClr val="tx1"/>
                  </a:fontRef>
                </p:style>
              </p:cxnSp>
              <p:sp>
                <p:nvSpPr>
                  <p:cNvPr id="49" name="文本框 48">
                    <a:extLst>
                      <a:ext uri="{FF2B5EF4-FFF2-40B4-BE49-F238E27FC236}">
                        <a16:creationId xmlns:a16="http://schemas.microsoft.com/office/drawing/2014/main" id="{5F7F1DF5-A0F3-4A82-930B-A3464C3F9390}"/>
                      </a:ext>
                    </a:extLst>
                  </p:cNvPr>
                  <p:cNvSpPr txBox="1"/>
                  <p:nvPr/>
                </p:nvSpPr>
                <p:spPr>
                  <a:xfrm>
                    <a:off x="6165241" y="5116135"/>
                    <a:ext cx="1205296" cy="307777"/>
                  </a:xfrm>
                  <a:prstGeom prst="rect">
                    <a:avLst/>
                  </a:prstGeom>
                  <a:noFill/>
                </p:spPr>
                <p:txBody>
                  <a:bodyPr wrap="square" rtlCol="0">
                    <a:spAutoFit/>
                  </a:bodyPr>
                  <a:lstStyle/>
                  <a:p>
                    <a:r>
                      <a:rPr lang="en-US" altLang="zh-CN" sz="1400" b="1" dirty="0">
                        <a:latin typeface="Times New Roman" panose="02020603050405020304" pitchFamily="18" charset="0"/>
                        <a:ea typeface="宋体" panose="02010600030101010101" pitchFamily="2" charset="-122"/>
                        <a:cs typeface="Times New Roman" panose="02020603050405020304" pitchFamily="18" charset="0"/>
                      </a:rPr>
                      <a:t>25 µ</a:t>
                    </a:r>
                    <a:r>
                      <a:rPr lang="en-US" altLang="zh-CN" sz="1400" b="1" dirty="0" err="1">
                        <a:latin typeface="Times New Roman" panose="02020603050405020304" pitchFamily="18" charset="0"/>
                        <a:ea typeface="宋体" panose="02010600030101010101" pitchFamily="2" charset="-122"/>
                        <a:cs typeface="Times New Roman" panose="02020603050405020304" pitchFamily="18" charset="0"/>
                      </a:rPr>
                      <a:t>Sv</a:t>
                    </a:r>
                    <a:r>
                      <a:rPr lang="en-US" altLang="zh-CN" sz="1400" b="1" dirty="0">
                        <a:latin typeface="Times New Roman" panose="02020603050405020304" pitchFamily="18" charset="0"/>
                        <a:ea typeface="宋体" panose="02010600030101010101" pitchFamily="2" charset="-122"/>
                        <a:cs typeface="Times New Roman" panose="02020603050405020304" pitchFamily="18" charset="0"/>
                      </a:rPr>
                      <a:t>/h</a:t>
                    </a:r>
                    <a:endParaRPr lang="zh-CN" altLang="en-US" sz="1400" b="1" dirty="0">
                      <a:latin typeface="Times New Roman" panose="02020603050405020304" pitchFamily="18" charset="0"/>
                      <a:ea typeface="宋体" panose="02010600030101010101" pitchFamily="2" charset="-122"/>
                      <a:cs typeface="Times New Roman" panose="02020603050405020304" pitchFamily="18" charset="0"/>
                    </a:endParaRPr>
                  </a:p>
                </p:txBody>
              </p:sp>
            </p:grpSp>
            <p:pic>
              <p:nvPicPr>
                <p:cNvPr id="41" name="图片 40">
                  <a:extLst>
                    <a:ext uri="{FF2B5EF4-FFF2-40B4-BE49-F238E27FC236}">
                      <a16:creationId xmlns:a16="http://schemas.microsoft.com/office/drawing/2014/main" id="{518680FA-1577-40A5-A294-87EE45364D3E}"/>
                    </a:ext>
                  </a:extLst>
                </p:cNvPr>
                <p:cNvPicPr>
                  <a:picLocks noChangeAspect="1"/>
                </p:cNvPicPr>
                <p:nvPr/>
              </p:nvPicPr>
              <p:blipFill rotWithShape="1">
                <a:blip r:embed="rId5"/>
                <a:srcRect r="3473" b="17783"/>
                <a:stretch/>
              </p:blipFill>
              <p:spPr>
                <a:xfrm>
                  <a:off x="6627684" y="2233317"/>
                  <a:ext cx="3694852" cy="3096791"/>
                </a:xfrm>
                <a:prstGeom prst="rect">
                  <a:avLst/>
                </a:prstGeom>
              </p:spPr>
            </p:pic>
          </p:grpSp>
          <p:pic>
            <p:nvPicPr>
              <p:cNvPr id="39" name="图片 38">
                <a:extLst>
                  <a:ext uri="{FF2B5EF4-FFF2-40B4-BE49-F238E27FC236}">
                    <a16:creationId xmlns:a16="http://schemas.microsoft.com/office/drawing/2014/main" id="{F5A033CA-B74E-4D34-95E1-1A2075F163E4}"/>
                  </a:ext>
                </a:extLst>
              </p:cNvPr>
              <p:cNvPicPr>
                <a:picLocks noChangeAspect="1"/>
              </p:cNvPicPr>
              <p:nvPr/>
            </p:nvPicPr>
            <p:blipFill>
              <a:blip r:embed="rId6"/>
              <a:stretch>
                <a:fillRect/>
              </a:stretch>
            </p:blipFill>
            <p:spPr>
              <a:xfrm>
                <a:off x="4813656" y="2755108"/>
                <a:ext cx="3208942" cy="2890093"/>
              </a:xfrm>
              <a:prstGeom prst="rect">
                <a:avLst/>
              </a:prstGeom>
            </p:spPr>
          </p:pic>
        </p:grpSp>
        <p:sp>
          <p:nvSpPr>
            <p:cNvPr id="36" name="文本框 35">
              <a:extLst>
                <a:ext uri="{FF2B5EF4-FFF2-40B4-BE49-F238E27FC236}">
                  <a16:creationId xmlns:a16="http://schemas.microsoft.com/office/drawing/2014/main" id="{83B625AF-95A9-492A-940E-E9ECC3760181}"/>
                </a:ext>
              </a:extLst>
            </p:cNvPr>
            <p:cNvSpPr txBox="1"/>
            <p:nvPr/>
          </p:nvSpPr>
          <p:spPr>
            <a:xfrm>
              <a:off x="4977789" y="2545214"/>
              <a:ext cx="1697570" cy="307777"/>
            </a:xfrm>
            <a:prstGeom prst="rect">
              <a:avLst/>
            </a:prstGeom>
            <a:noFill/>
          </p:spPr>
          <p:txBody>
            <a:bodyPr wrap="square" rtlCol="0">
              <a:spAutoFit/>
            </a:bodyPr>
            <a:lstStyle/>
            <a:p>
              <a:r>
                <a:rPr lang="zh-CN" altLang="en-US" sz="1400" b="1" dirty="0">
                  <a:latin typeface="Times New Roman" panose="02020603050405020304" pitchFamily="18" charset="0"/>
                  <a:ea typeface="宋体" panose="02010600030101010101" pitchFamily="2" charset="-122"/>
                  <a:cs typeface="Times New Roman" panose="02020603050405020304" pitchFamily="18" charset="0"/>
                </a:rPr>
                <a:t>辐照终端</a:t>
              </a:r>
              <a:r>
                <a:rPr lang="en-US" altLang="zh-CN" sz="1400" b="1"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1400" b="1" dirty="0">
                  <a:latin typeface="Times New Roman" panose="02020603050405020304" pitchFamily="18" charset="0"/>
                  <a:ea typeface="宋体" panose="02010600030101010101" pitchFamily="2" charset="-122"/>
                  <a:cs typeface="Times New Roman" panose="02020603050405020304" pitchFamily="18" charset="0"/>
                </a:rPr>
                <a:t>降能器</a:t>
              </a:r>
            </a:p>
          </p:txBody>
        </p:sp>
        <p:sp>
          <p:nvSpPr>
            <p:cNvPr id="37" name="文本框 36">
              <a:extLst>
                <a:ext uri="{FF2B5EF4-FFF2-40B4-BE49-F238E27FC236}">
                  <a16:creationId xmlns:a16="http://schemas.microsoft.com/office/drawing/2014/main" id="{64B55DE1-C586-49FD-9548-F5D1AB9FB1B2}"/>
                </a:ext>
              </a:extLst>
            </p:cNvPr>
            <p:cNvSpPr txBox="1"/>
            <p:nvPr/>
          </p:nvSpPr>
          <p:spPr>
            <a:xfrm>
              <a:off x="8600825" y="2523391"/>
              <a:ext cx="1697570" cy="307777"/>
            </a:xfrm>
            <a:prstGeom prst="rect">
              <a:avLst/>
            </a:prstGeom>
            <a:noFill/>
          </p:spPr>
          <p:txBody>
            <a:bodyPr wrap="square" rtlCol="0">
              <a:spAutoFit/>
            </a:bodyPr>
            <a:lstStyle/>
            <a:p>
              <a:r>
                <a:rPr lang="zh-CN" altLang="en-US" sz="1400" b="1" dirty="0">
                  <a:latin typeface="Times New Roman" panose="02020603050405020304" pitchFamily="18" charset="0"/>
                  <a:ea typeface="宋体" panose="02010600030101010101" pitchFamily="2" charset="-122"/>
                  <a:cs typeface="Times New Roman" panose="02020603050405020304" pitchFamily="18" charset="0"/>
                </a:rPr>
                <a:t>废束站</a:t>
              </a:r>
            </a:p>
          </p:txBody>
        </p:sp>
      </p:grpSp>
    </p:spTree>
    <p:extLst>
      <p:ext uri="{BB962C8B-B14F-4D97-AF65-F5344CB8AC3E}">
        <p14:creationId xmlns:p14="http://schemas.microsoft.com/office/powerpoint/2010/main" val="23411820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2144F8-3D16-45AB-BE48-A1449B11D708}" type="slidenum">
              <a:rPr kumimoji="0" lang="zh-CN" altLang="en-US" sz="9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9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内容占位符 4">
            <a:extLst>
              <a:ext uri="{FF2B5EF4-FFF2-40B4-BE49-F238E27FC236}">
                <a16:creationId xmlns:a16="http://schemas.microsoft.com/office/drawing/2014/main" id="{DE45075B-1028-4D7A-A8E9-C6F769F185F1}"/>
              </a:ext>
            </a:extLst>
          </p:cNvPr>
          <p:cNvSpPr txBox="1">
            <a:spLocks/>
          </p:cNvSpPr>
          <p:nvPr/>
        </p:nvSpPr>
        <p:spPr>
          <a:xfrm>
            <a:off x="601784" y="1045589"/>
            <a:ext cx="10972800" cy="5073429"/>
          </a:xfrm>
          <a:prstGeom prst="rect">
            <a:avLst/>
          </a:prstGeom>
        </p:spPr>
        <p:txBody>
          <a:bodyPr vert="horz" lIns="91440" tIns="45720" rIns="91440" bIns="45720" rtlCol="0">
            <a:normAutofit/>
          </a:bodyPr>
          <a:lstStyle>
            <a:lvl1pPr marL="257175" indent="-257175" algn="l" defTabSz="685800" rtl="0" eaLnBrk="1" latinLnBrk="0" hangingPunct="1">
              <a:lnSpc>
                <a:spcPct val="110000"/>
              </a:lnSpc>
              <a:spcBef>
                <a:spcPts val="0"/>
              </a:spcBef>
              <a:spcAft>
                <a:spcPts val="750"/>
              </a:spcAft>
              <a:buClr>
                <a:srgbClr val="FFC000"/>
              </a:buClr>
              <a:buSzPct val="80000"/>
              <a:buFont typeface="Wingdings" panose="05000000000000000000" pitchFamily="2" charset="2"/>
              <a:buChar char="n"/>
              <a:defRPr sz="2100" b="0" kern="1200" baseline="0">
                <a:solidFill>
                  <a:schemeClr val="tx1"/>
                </a:solidFill>
                <a:latin typeface="Arial" panose="020B0604020202020204" pitchFamily="34" charset="0"/>
                <a:ea typeface="微软雅黑" panose="020B0503020204020204" pitchFamily="34" charset="-122"/>
                <a:cs typeface="+mn-cs"/>
              </a:defRPr>
            </a:lvl1pPr>
            <a:lvl2pPr marL="557530" indent="-214630" algn="l" defTabSz="685800" rtl="0" eaLnBrk="1" latinLnBrk="0" hangingPunct="1">
              <a:spcBef>
                <a:spcPct val="20000"/>
              </a:spcBef>
              <a:buFont typeface="Arial" panose="020B0604020202020204" pitchFamily="34" charset="0"/>
              <a:buChar char="–"/>
              <a:defRPr sz="1800" kern="1200" baseline="0">
                <a:solidFill>
                  <a:schemeClr val="tx1"/>
                </a:solidFill>
                <a:latin typeface="Arial" panose="020B0604020202020204" pitchFamily="34" charset="0"/>
                <a:ea typeface="微软雅黑" panose="020B0503020204020204" pitchFamily="34" charset="-122"/>
                <a:cs typeface="+mn-cs"/>
              </a:defRPr>
            </a:lvl2pPr>
            <a:lvl3pPr marL="857250" indent="-171450" algn="l" defTabSz="6858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baseline="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baseline="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fontAlgn="base">
              <a:buNone/>
            </a:pPr>
            <a:r>
              <a:rPr lang="en-US" altLang="zh-CN" sz="2400" b="1" dirty="0">
                <a:latin typeface="微软雅黑" panose="020B0503020204020204" pitchFamily="34" charset="-122"/>
              </a:rPr>
              <a:t>4. </a:t>
            </a:r>
            <a:r>
              <a:rPr lang="zh-CN" altLang="en-US" sz="2400" b="1" dirty="0">
                <a:latin typeface="微软雅黑" panose="020B0503020204020204" pitchFamily="34" charset="-122"/>
              </a:rPr>
              <a:t>表面污染监测系统</a:t>
            </a:r>
            <a:endParaRPr lang="en-US" altLang="zh-CN" sz="2400" b="1" dirty="0">
              <a:latin typeface="微软雅黑" panose="020B0503020204020204" pitchFamily="34" charset="-122"/>
            </a:endParaRPr>
          </a:p>
          <a:p>
            <a:pPr fontAlgn="base">
              <a:buClrTx/>
              <a:buSzPct val="100000"/>
            </a:pPr>
            <a:r>
              <a:rPr lang="zh-CN" altLang="en-US" sz="1800" b="1" dirty="0">
                <a:latin typeface="微软雅黑" panose="020B0503020204020204" pitchFamily="34" charset="-122"/>
              </a:rPr>
              <a:t>同位素本年度增加放射性气溶胶、碘同位素、</a:t>
            </a:r>
            <a:r>
              <a:rPr lang="en-US" altLang="zh-CN" sz="1800" b="1" dirty="0">
                <a:latin typeface="微软雅黑" panose="020B0503020204020204" pitchFamily="34" charset="-122"/>
              </a:rPr>
              <a:t>α</a:t>
            </a:r>
            <a:r>
              <a:rPr lang="zh-CN" altLang="en-US" sz="1800" b="1" dirty="0">
                <a:latin typeface="微软雅黑" panose="020B0503020204020204" pitchFamily="34" charset="-122"/>
              </a:rPr>
              <a:t>核素、手脚沾污仪等监测仪器</a:t>
            </a: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3120" y="3982331"/>
            <a:ext cx="2528286" cy="2081452"/>
          </a:xfrm>
          <a:prstGeom prst="rect">
            <a:avLst/>
          </a:prstGeom>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5600" y="2197001"/>
            <a:ext cx="1742431" cy="3831932"/>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942" y="2641838"/>
            <a:ext cx="2000748" cy="3889930"/>
          </a:xfrm>
          <a:prstGeom prst="rect">
            <a:avLst/>
          </a:prstGeom>
        </p:spPr>
      </p:pic>
      <p:sp>
        <p:nvSpPr>
          <p:cNvPr id="10" name="文本框 9"/>
          <p:cNvSpPr txBox="1"/>
          <p:nvPr/>
        </p:nvSpPr>
        <p:spPr>
          <a:xfrm>
            <a:off x="1238228" y="2305247"/>
            <a:ext cx="1584176" cy="307777"/>
          </a:xfrm>
          <a:prstGeom prst="rect">
            <a:avLst/>
          </a:prstGeom>
          <a:noFill/>
        </p:spPr>
        <p:txBody>
          <a:bodyPr wrap="square" rtlCol="0">
            <a:spAutoFit/>
          </a:bodyPr>
          <a:lstStyle/>
          <a:p>
            <a:r>
              <a:rPr lang="zh-CN" altLang="en-US" dirty="0"/>
              <a:t>移动式碘监测仪</a:t>
            </a:r>
          </a:p>
        </p:txBody>
      </p:sp>
      <p:sp>
        <p:nvSpPr>
          <p:cNvPr id="12" name="文本框 11"/>
          <p:cNvSpPr txBox="1"/>
          <p:nvPr/>
        </p:nvSpPr>
        <p:spPr>
          <a:xfrm>
            <a:off x="3794727" y="5858279"/>
            <a:ext cx="1584176" cy="523220"/>
          </a:xfrm>
          <a:prstGeom prst="rect">
            <a:avLst/>
          </a:prstGeom>
          <a:noFill/>
        </p:spPr>
        <p:txBody>
          <a:bodyPr wrap="square" rtlCol="0">
            <a:spAutoFit/>
          </a:bodyPr>
          <a:lstStyle/>
          <a:p>
            <a:r>
              <a:rPr lang="zh-CN" altLang="en-US" dirty="0"/>
              <a:t>移动式气溶胶</a:t>
            </a:r>
            <a:r>
              <a:rPr lang="en-US" altLang="zh-CN" dirty="0"/>
              <a:t>αβ</a:t>
            </a:r>
            <a:r>
              <a:rPr lang="zh-CN" altLang="en-US" dirty="0"/>
              <a:t>监测仪</a:t>
            </a:r>
          </a:p>
        </p:txBody>
      </p:sp>
      <p:sp>
        <p:nvSpPr>
          <p:cNvPr id="13" name="文本框 12"/>
          <p:cNvSpPr txBox="1"/>
          <p:nvPr/>
        </p:nvSpPr>
        <p:spPr>
          <a:xfrm>
            <a:off x="6328719" y="3122009"/>
            <a:ext cx="1584176" cy="369332"/>
          </a:xfrm>
          <a:prstGeom prst="rect">
            <a:avLst/>
          </a:prstGeom>
          <a:noFill/>
        </p:spPr>
        <p:txBody>
          <a:bodyPr wrap="square" rtlCol="0">
            <a:spAutoFit/>
          </a:bodyPr>
          <a:lstStyle/>
          <a:p>
            <a:r>
              <a:rPr lang="en-US" altLang="zh-CN" dirty="0"/>
              <a:t>α</a:t>
            </a:r>
            <a:r>
              <a:rPr lang="zh-CN" altLang="en-US" dirty="0"/>
              <a:t>谱仪</a:t>
            </a:r>
          </a:p>
        </p:txBody>
      </p:sp>
      <p:pic>
        <p:nvPicPr>
          <p:cNvPr id="14" name="图片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96496" y="2019302"/>
            <a:ext cx="2149808" cy="3796469"/>
          </a:xfrm>
          <a:prstGeom prst="rect">
            <a:avLst/>
          </a:prstGeom>
        </p:spPr>
      </p:pic>
      <p:sp>
        <p:nvSpPr>
          <p:cNvPr id="16" name="文本框 15"/>
          <p:cNvSpPr txBox="1"/>
          <p:nvPr/>
        </p:nvSpPr>
        <p:spPr>
          <a:xfrm>
            <a:off x="9050207" y="5802173"/>
            <a:ext cx="1584176" cy="523220"/>
          </a:xfrm>
          <a:prstGeom prst="rect">
            <a:avLst/>
          </a:prstGeom>
          <a:noFill/>
        </p:spPr>
        <p:txBody>
          <a:bodyPr wrap="square" rtlCol="0">
            <a:spAutoFit/>
          </a:bodyPr>
          <a:lstStyle/>
          <a:p>
            <a:r>
              <a:rPr lang="zh-CN" altLang="en-US" dirty="0"/>
              <a:t>手脚表面污染监测仪</a:t>
            </a:r>
          </a:p>
        </p:txBody>
      </p:sp>
      <p:sp>
        <p:nvSpPr>
          <p:cNvPr id="15" name="Rectangle 2">
            <a:extLst>
              <a:ext uri="{FF2B5EF4-FFF2-40B4-BE49-F238E27FC236}">
                <a16:creationId xmlns:a16="http://schemas.microsoft.com/office/drawing/2014/main" id="{3987FBB0-B830-5975-CADA-B7E10461C4B5}"/>
              </a:ext>
            </a:extLst>
          </p:cNvPr>
          <p:cNvSpPr>
            <a:spLocks noGrp="1" noChangeArrowheads="1"/>
          </p:cNvSpPr>
          <p:nvPr>
            <p:ph type="title"/>
          </p:nvPr>
        </p:nvSpPr>
        <p:spPr>
          <a:xfrm>
            <a:off x="666750" y="142875"/>
            <a:ext cx="10763250" cy="7254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rmAutofit fontScale="90000"/>
          </a:bodyPr>
          <a:lstStyle/>
          <a:p>
            <a:pPr algn="ctr"/>
            <a:r>
              <a:rPr lang="zh-CN" altLang="en-US" sz="4400" dirty="0">
                <a:solidFill>
                  <a:schemeClr val="accent6">
                    <a:lumMod val="60000"/>
                    <a:lumOff val="40000"/>
                  </a:schemeClr>
                </a:solidFill>
                <a:latin typeface="华文楷体" panose="02010600040101010101" pitchFamily="2" charset="-122"/>
                <a:ea typeface="华文楷体" panose="02010600040101010101" pitchFamily="2" charset="-122"/>
              </a:rPr>
              <a:t>三</a:t>
            </a:r>
            <a:r>
              <a:rPr lang="en-US" altLang="zh-CN" sz="4400" kern="1200" dirty="0">
                <a:solidFill>
                  <a:schemeClr val="accent6">
                    <a:lumMod val="60000"/>
                    <a:lumOff val="40000"/>
                  </a:schemeClr>
                </a:solidFill>
                <a:latin typeface="华文楷体" panose="02010600040101010101" pitchFamily="2" charset="-122"/>
                <a:ea typeface="华文楷体" panose="02010600040101010101" pitchFamily="2" charset="-122"/>
              </a:rPr>
              <a:t>. </a:t>
            </a:r>
            <a:r>
              <a:rPr lang="zh-CN" altLang="en-US" sz="4400" kern="1200" dirty="0">
                <a:solidFill>
                  <a:schemeClr val="accent6">
                    <a:lumMod val="60000"/>
                    <a:lumOff val="40000"/>
                  </a:schemeClr>
                </a:solidFill>
                <a:latin typeface="华文楷体" panose="02010600040101010101" pitchFamily="2" charset="-122"/>
                <a:ea typeface="华文楷体" panose="02010600040101010101" pitchFamily="2" charset="-122"/>
              </a:rPr>
              <a:t>同位素生产</a:t>
            </a:r>
            <a:r>
              <a:rPr lang="zh-CN" altLang="en-US" sz="4400" dirty="0">
                <a:solidFill>
                  <a:schemeClr val="accent6">
                    <a:lumMod val="60000"/>
                    <a:lumOff val="40000"/>
                  </a:schemeClr>
                </a:solidFill>
                <a:latin typeface="华文楷体" panose="02010600040101010101" pitchFamily="2" charset="-122"/>
                <a:ea typeface="华文楷体" panose="02010600040101010101" pitchFamily="2" charset="-122"/>
              </a:rPr>
              <a:t>辐射防护工作进展</a:t>
            </a:r>
            <a:r>
              <a:rPr lang="zh-CN" altLang="en-US" sz="4400" kern="1200" dirty="0">
                <a:solidFill>
                  <a:schemeClr val="accent6">
                    <a:lumMod val="60000"/>
                    <a:lumOff val="40000"/>
                  </a:schemeClr>
                </a:solidFill>
                <a:latin typeface="华文楷体" panose="02010600040101010101" pitchFamily="2" charset="-122"/>
                <a:ea typeface="华文楷体" panose="02010600040101010101" pitchFamily="2" charset="-122"/>
              </a:rPr>
              <a:t>情况</a:t>
            </a:r>
            <a:endParaRPr lang="en-US" altLang="zh-CN" sz="4400" kern="1200" dirty="0">
              <a:solidFill>
                <a:schemeClr val="accent6">
                  <a:lumMod val="60000"/>
                  <a:lumOff val="40000"/>
                </a:schemeClr>
              </a:solidFill>
              <a:latin typeface="华文楷体" panose="02010600040101010101" pitchFamily="2" charset="-122"/>
              <a:ea typeface="华文楷体" panose="02010600040101010101" pitchFamily="2" charset="-122"/>
              <a:cs typeface="+mn-cs"/>
            </a:endParaRPr>
          </a:p>
        </p:txBody>
      </p:sp>
    </p:spTree>
    <p:extLst>
      <p:ext uri="{BB962C8B-B14F-4D97-AF65-F5344CB8AC3E}">
        <p14:creationId xmlns:p14="http://schemas.microsoft.com/office/powerpoint/2010/main" val="15595329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2144F8-3D16-45AB-BE48-A1449B11D708}" type="slidenum">
              <a:rPr kumimoji="0" lang="zh-CN" altLang="en-US" sz="9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9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15" name="Rectangle 2">
            <a:extLst>
              <a:ext uri="{FF2B5EF4-FFF2-40B4-BE49-F238E27FC236}">
                <a16:creationId xmlns:a16="http://schemas.microsoft.com/office/drawing/2014/main" id="{01687A88-412D-5988-6F84-1174C17101D3}"/>
              </a:ext>
            </a:extLst>
          </p:cNvPr>
          <p:cNvSpPr>
            <a:spLocks noGrp="1" noChangeArrowheads="1"/>
          </p:cNvSpPr>
          <p:nvPr>
            <p:ph type="title"/>
          </p:nvPr>
        </p:nvSpPr>
        <p:spPr>
          <a:xfrm>
            <a:off x="666750" y="142875"/>
            <a:ext cx="10763250" cy="7254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rmAutofit fontScale="90000"/>
          </a:bodyPr>
          <a:lstStyle/>
          <a:p>
            <a:pPr algn="ctr"/>
            <a:r>
              <a:rPr lang="zh-CN" altLang="en-US" sz="4400" dirty="0">
                <a:solidFill>
                  <a:schemeClr val="accent6">
                    <a:lumMod val="60000"/>
                    <a:lumOff val="40000"/>
                  </a:schemeClr>
                </a:solidFill>
                <a:latin typeface="华文楷体" panose="02010600040101010101" pitchFamily="2" charset="-122"/>
                <a:ea typeface="华文楷体" panose="02010600040101010101" pitchFamily="2" charset="-122"/>
              </a:rPr>
              <a:t>四</a:t>
            </a:r>
            <a:r>
              <a:rPr lang="en-US" altLang="zh-CN" sz="4400" kern="1200" dirty="0">
                <a:solidFill>
                  <a:schemeClr val="accent6">
                    <a:lumMod val="60000"/>
                    <a:lumOff val="40000"/>
                  </a:schemeClr>
                </a:solidFill>
                <a:latin typeface="华文楷体" panose="02010600040101010101" pitchFamily="2" charset="-122"/>
                <a:ea typeface="华文楷体" panose="02010600040101010101" pitchFamily="2" charset="-122"/>
              </a:rPr>
              <a:t>.</a:t>
            </a:r>
            <a:r>
              <a:rPr lang="zh-CN" altLang="en-US" sz="4400" dirty="0">
                <a:solidFill>
                  <a:schemeClr val="accent6">
                    <a:lumMod val="60000"/>
                    <a:lumOff val="40000"/>
                  </a:schemeClr>
                </a:solidFill>
                <a:latin typeface="华文楷体" panose="02010600040101010101" pitchFamily="2" charset="-122"/>
                <a:ea typeface="华文楷体" panose="02010600040101010101" pitchFamily="2" charset="-122"/>
              </a:rPr>
              <a:t>辐射防护工作能力提升</a:t>
            </a:r>
            <a:endParaRPr lang="en-US" altLang="zh-CN" sz="4400" kern="1200" dirty="0">
              <a:solidFill>
                <a:schemeClr val="accent6">
                  <a:lumMod val="60000"/>
                  <a:lumOff val="40000"/>
                </a:schemeClr>
              </a:solidFill>
              <a:latin typeface="华文楷体" panose="02010600040101010101" pitchFamily="2" charset="-122"/>
              <a:ea typeface="华文楷体" panose="02010600040101010101" pitchFamily="2" charset="-122"/>
              <a:cs typeface="+mn-cs"/>
            </a:endParaRPr>
          </a:p>
        </p:txBody>
      </p:sp>
      <p:sp>
        <p:nvSpPr>
          <p:cNvPr id="11" name="文本框 10">
            <a:extLst>
              <a:ext uri="{FF2B5EF4-FFF2-40B4-BE49-F238E27FC236}">
                <a16:creationId xmlns:a16="http://schemas.microsoft.com/office/drawing/2014/main" id="{E22D8BA2-B29D-43C9-805D-CBF82AA384FD}"/>
              </a:ext>
            </a:extLst>
          </p:cNvPr>
          <p:cNvSpPr txBox="1"/>
          <p:nvPr>
            <p:custDataLst>
              <p:tags r:id="rId1"/>
            </p:custDataLst>
          </p:nvPr>
        </p:nvSpPr>
        <p:spPr>
          <a:xfrm>
            <a:off x="78739" y="1020445"/>
            <a:ext cx="10320319" cy="1319336"/>
          </a:xfrm>
          <a:prstGeom prst="rect">
            <a:avLst/>
          </a:prstGeom>
          <a:noFill/>
        </p:spPr>
        <p:txBody>
          <a:bodyPr wrap="square" rtlCol="0" anchor="t">
            <a:spAutoFit/>
          </a:bodyPr>
          <a:lstStyle/>
          <a:p>
            <a:pPr marL="0" marR="0" lvl="1" indent="0" algn="l" defTabSz="685800" rtl="0" eaLnBrk="1" fontAlgn="base" latinLnBrk="0" hangingPunct="1">
              <a:lnSpc>
                <a:spcPct val="110000"/>
              </a:lnSpc>
              <a:spcBef>
                <a:spcPts val="0"/>
              </a:spcBef>
              <a:spcAft>
                <a:spcPts val="750"/>
              </a:spcAft>
              <a:buClr>
                <a:srgbClr val="FFC000"/>
              </a:buClr>
              <a:buSzPct val="80000"/>
              <a:buFont typeface="Arial" panose="020B0604020202020204" pitchFamily="34" charset="0"/>
              <a:buNone/>
              <a:tabLst/>
              <a:defRPr/>
            </a:pPr>
            <a:r>
              <a:rPr kumimoji="0" lang="en-US" altLang="zh-CN"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1. </a:t>
            </a:r>
            <a:r>
              <a:rPr kumimoji="0" lang="zh-CN" altLang="en-US"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环境影响评价工程师和注册核安全工程师</a:t>
            </a:r>
            <a:endParaRPr kumimoji="0" lang="en-US" altLang="zh-CN" sz="1800" b="1" i="0" u="none" strike="noStrike" kern="1200" cap="none" spc="0" normalizeH="0" baseline="0" noProof="0" dirty="0">
              <a:ln>
                <a:noFill/>
              </a:ln>
              <a:solidFill>
                <a:srgbClr val="4D5E68"/>
              </a:solidFill>
              <a:effectLst/>
              <a:uLnTx/>
              <a:uFillTx/>
              <a:latin typeface="Calibri"/>
              <a:ea typeface="宋体" panose="02010600030101010101" pitchFamily="2" charset="-122"/>
              <a:cs typeface="+mn-cs"/>
              <a:sym typeface="+mn-ea"/>
            </a:endParaRPr>
          </a:p>
          <a:p>
            <a:pPr marL="802640" lvl="2" indent="-285750">
              <a:lnSpc>
                <a:spcPts val="2500"/>
              </a:lnSpc>
              <a:spcBef>
                <a:spcPts val="300"/>
              </a:spcBef>
              <a:buFont typeface="Wingdings" panose="05000000000000000000" pitchFamily="2" charset="2"/>
              <a:buChar char="n"/>
              <a:defRPr/>
            </a:pPr>
            <a:r>
              <a:rPr lang="zh-CN" altLang="en-US" b="1" dirty="0">
                <a:solidFill>
                  <a:srgbClr val="4D5E68"/>
                </a:solidFill>
                <a:latin typeface="Calibri"/>
                <a:ea typeface="宋体" panose="02010600030101010101" pitchFamily="2" charset="-122"/>
                <a:sym typeface="+mn-ea"/>
              </a:rPr>
              <a:t>根据研究部的发展需求，需要增加注册核安全工程师的人数以及考取环境影响评价工程师</a:t>
            </a:r>
            <a:endParaRPr lang="en-US" altLang="zh-CN" b="1" dirty="0">
              <a:solidFill>
                <a:srgbClr val="4D5E68"/>
              </a:solidFill>
              <a:latin typeface="Calibri"/>
              <a:ea typeface="宋体" panose="02010600030101010101" pitchFamily="2" charset="-122"/>
              <a:sym typeface="+mn-ea"/>
            </a:endParaRPr>
          </a:p>
          <a:p>
            <a:pPr marL="802640" lvl="2" indent="-285750">
              <a:lnSpc>
                <a:spcPts val="2500"/>
              </a:lnSpc>
              <a:spcBef>
                <a:spcPts val="300"/>
              </a:spcBef>
              <a:buFont typeface="Arial" panose="020B0604020202020204" pitchFamily="34" charset="0"/>
              <a:buChar char="•"/>
              <a:defRPr/>
            </a:pPr>
            <a:r>
              <a:rPr lang="zh-CN" altLang="en-US" b="1" dirty="0">
                <a:solidFill>
                  <a:srgbClr val="4D5E68"/>
                </a:solidFill>
                <a:sym typeface="+mn-ea"/>
              </a:rPr>
              <a:t>目前正按照计划推进中，组织了组内部分同志认真准备，应对这两项考试</a:t>
            </a:r>
            <a:endParaRPr lang="en-US" altLang="zh-CN" b="1" dirty="0">
              <a:solidFill>
                <a:srgbClr val="4D5E68"/>
              </a:solidFill>
              <a:latin typeface="Calibri"/>
              <a:ea typeface="宋体" panose="02010600030101010101" pitchFamily="2" charset="-122"/>
              <a:sym typeface="+mn-ea"/>
            </a:endParaRPr>
          </a:p>
        </p:txBody>
      </p:sp>
      <p:sp>
        <p:nvSpPr>
          <p:cNvPr id="5" name="文本框 4">
            <a:extLst>
              <a:ext uri="{FF2B5EF4-FFF2-40B4-BE49-F238E27FC236}">
                <a16:creationId xmlns:a16="http://schemas.microsoft.com/office/drawing/2014/main" id="{E22D8BA2-B29D-43C9-805D-CBF82AA384FD}"/>
              </a:ext>
            </a:extLst>
          </p:cNvPr>
          <p:cNvSpPr txBox="1"/>
          <p:nvPr>
            <p:custDataLst>
              <p:tags r:id="rId2"/>
            </p:custDataLst>
          </p:nvPr>
        </p:nvSpPr>
        <p:spPr>
          <a:xfrm>
            <a:off x="78738" y="2660381"/>
            <a:ext cx="10320319" cy="2358081"/>
          </a:xfrm>
          <a:prstGeom prst="rect">
            <a:avLst/>
          </a:prstGeom>
          <a:noFill/>
        </p:spPr>
        <p:txBody>
          <a:bodyPr wrap="square" rtlCol="0" anchor="t">
            <a:spAutoFit/>
          </a:bodyPr>
          <a:lstStyle/>
          <a:p>
            <a:pPr marL="0" lvl="1" defTabSz="685800" fontAlgn="base">
              <a:lnSpc>
                <a:spcPct val="110000"/>
              </a:lnSpc>
              <a:spcAft>
                <a:spcPts val="750"/>
              </a:spcAft>
              <a:buClr>
                <a:srgbClr val="FFC000"/>
              </a:buClr>
              <a:buSzPct val="80000"/>
              <a:defRPr/>
            </a:pPr>
            <a:r>
              <a:rPr lang="en-US" altLang="zh-CN" sz="2400" b="1" dirty="0">
                <a:solidFill>
                  <a:prstClr val="black"/>
                </a:solidFill>
                <a:latin typeface="微软雅黑" panose="020B0503020204020204" pitchFamily="34" charset="-122"/>
                <a:ea typeface="微软雅黑" panose="020B0503020204020204" pitchFamily="34" charset="-122"/>
              </a:rPr>
              <a:t>2. </a:t>
            </a:r>
            <a:r>
              <a:rPr lang="zh-CN" altLang="en-US" sz="2400" b="1" dirty="0">
                <a:solidFill>
                  <a:prstClr val="black"/>
                </a:solidFill>
                <a:latin typeface="微软雅黑" panose="020B0503020204020204" pitchFamily="34" charset="-122"/>
                <a:ea typeface="微软雅黑" panose="020B0503020204020204" pitchFamily="34" charset="-122"/>
              </a:rPr>
              <a:t>服务用户能力提升</a:t>
            </a:r>
            <a:endParaRPr lang="en-US" altLang="zh-CN" b="1" dirty="0">
              <a:solidFill>
                <a:srgbClr val="4D5E68"/>
              </a:solidFill>
              <a:sym typeface="+mn-ea"/>
            </a:endParaRPr>
          </a:p>
          <a:p>
            <a:pPr marL="802640" lvl="2" indent="-285750">
              <a:lnSpc>
                <a:spcPts val="2500"/>
              </a:lnSpc>
              <a:spcBef>
                <a:spcPts val="300"/>
              </a:spcBef>
              <a:buFont typeface="Wingdings" panose="05000000000000000000" pitchFamily="2" charset="2"/>
              <a:buChar char="n"/>
              <a:defRPr/>
            </a:pPr>
            <a:r>
              <a:rPr lang="zh-CN" altLang="en-US" b="1" dirty="0">
                <a:solidFill>
                  <a:srgbClr val="4D5E68"/>
                </a:solidFill>
                <a:sym typeface="+mn-ea"/>
              </a:rPr>
              <a:t>根据研究部管理要求，样品携出园区必须由防护组测量剩余剂量，确认安全签字后放行</a:t>
            </a:r>
            <a:endParaRPr lang="en-US" altLang="zh-CN" b="1" dirty="0">
              <a:solidFill>
                <a:srgbClr val="4D5E68"/>
              </a:solidFill>
              <a:sym typeface="+mn-ea"/>
            </a:endParaRPr>
          </a:p>
          <a:p>
            <a:pPr marL="802640" lvl="2" indent="-285750">
              <a:lnSpc>
                <a:spcPts val="2500"/>
              </a:lnSpc>
              <a:spcBef>
                <a:spcPts val="300"/>
              </a:spcBef>
              <a:buFont typeface="Wingdings" panose="05000000000000000000" pitchFamily="2" charset="2"/>
              <a:buChar char="n"/>
              <a:defRPr/>
            </a:pPr>
            <a:r>
              <a:rPr lang="zh-CN" altLang="en-US" b="1" dirty="0">
                <a:solidFill>
                  <a:srgbClr val="4D5E68"/>
                </a:solidFill>
                <a:sym typeface="+mn-ea"/>
              </a:rPr>
              <a:t>随着运行的谱仪数量增加，到访的用户和产生的实验样品增加，需要全时人员负责测量样品剩余剂量</a:t>
            </a:r>
            <a:endParaRPr lang="en-US" altLang="zh-CN" b="1" dirty="0">
              <a:solidFill>
                <a:srgbClr val="4D5E68"/>
              </a:solidFill>
              <a:sym typeface="+mn-ea"/>
            </a:endParaRPr>
          </a:p>
          <a:p>
            <a:pPr marL="802640" lvl="2" indent="-285750">
              <a:lnSpc>
                <a:spcPts val="2500"/>
              </a:lnSpc>
              <a:spcBef>
                <a:spcPts val="300"/>
              </a:spcBef>
              <a:buFont typeface="Arial" panose="020B0604020202020204" pitchFamily="34" charset="0"/>
              <a:buChar char="•"/>
              <a:defRPr/>
            </a:pPr>
            <a:r>
              <a:rPr lang="zh-CN" altLang="en-US" b="1" dirty="0">
                <a:solidFill>
                  <a:srgbClr val="4D5E68"/>
                </a:solidFill>
                <a:sym typeface="+mn-ea"/>
              </a:rPr>
              <a:t>研制自动化的测量系统</a:t>
            </a:r>
            <a:endParaRPr lang="en-US" altLang="zh-CN" b="1" dirty="0">
              <a:solidFill>
                <a:srgbClr val="4D5E68"/>
              </a:solidFill>
              <a:sym typeface="+mn-ea"/>
            </a:endParaRPr>
          </a:p>
          <a:p>
            <a:pPr marL="802640" lvl="2" indent="-285750">
              <a:lnSpc>
                <a:spcPts val="2500"/>
              </a:lnSpc>
              <a:spcBef>
                <a:spcPts val="300"/>
              </a:spcBef>
              <a:buFont typeface="Arial" panose="020B0604020202020204" pitchFamily="34" charset="0"/>
              <a:buChar char="•"/>
              <a:defRPr/>
            </a:pPr>
            <a:r>
              <a:rPr lang="zh-CN" altLang="en-US" b="1" dirty="0">
                <a:solidFill>
                  <a:srgbClr val="4D5E68"/>
                </a:solidFill>
                <a:sym typeface="+mn-ea"/>
              </a:rPr>
              <a:t>增加</a:t>
            </a:r>
            <a:r>
              <a:rPr lang="en-US" altLang="zh-CN" b="1" dirty="0">
                <a:solidFill>
                  <a:srgbClr val="4D5E68"/>
                </a:solidFill>
                <a:sym typeface="+mn-ea"/>
              </a:rPr>
              <a:t>1</a:t>
            </a:r>
            <a:r>
              <a:rPr lang="zh-CN" altLang="en-US" b="1" dirty="0">
                <a:solidFill>
                  <a:srgbClr val="4D5E68"/>
                </a:solidFill>
                <a:sym typeface="+mn-ea"/>
              </a:rPr>
              <a:t>名科研助理，实现每天</a:t>
            </a:r>
            <a:r>
              <a:rPr lang="en-US" altLang="zh-CN" b="1" dirty="0">
                <a:solidFill>
                  <a:srgbClr val="4D5E68"/>
                </a:solidFill>
                <a:sym typeface="+mn-ea"/>
              </a:rPr>
              <a:t>8:00~18:00</a:t>
            </a:r>
            <a:r>
              <a:rPr lang="zh-CN" altLang="en-US" b="1" dirty="0">
                <a:solidFill>
                  <a:srgbClr val="4D5E68"/>
                </a:solidFill>
                <a:sym typeface="+mn-ea"/>
              </a:rPr>
              <a:t>，每周</a:t>
            </a:r>
            <a:r>
              <a:rPr lang="en-US" altLang="zh-CN" b="1" dirty="0">
                <a:solidFill>
                  <a:srgbClr val="4D5E68"/>
                </a:solidFill>
                <a:sym typeface="+mn-ea"/>
              </a:rPr>
              <a:t>7</a:t>
            </a:r>
            <a:r>
              <a:rPr lang="zh-CN" altLang="en-US" b="1" dirty="0">
                <a:solidFill>
                  <a:srgbClr val="4D5E68"/>
                </a:solidFill>
                <a:sym typeface="+mn-ea"/>
              </a:rPr>
              <a:t>天的排班（总共</a:t>
            </a:r>
            <a:r>
              <a:rPr lang="en-US" altLang="zh-CN" b="1" dirty="0">
                <a:solidFill>
                  <a:srgbClr val="4D5E68"/>
                </a:solidFill>
                <a:sym typeface="+mn-ea"/>
              </a:rPr>
              <a:t>2</a:t>
            </a:r>
            <a:r>
              <a:rPr lang="zh-CN" altLang="en-US" b="1" dirty="0">
                <a:solidFill>
                  <a:srgbClr val="4D5E68"/>
                </a:solidFill>
                <a:sym typeface="+mn-ea"/>
              </a:rPr>
              <a:t>人）</a:t>
            </a:r>
            <a:endParaRPr lang="en-US" altLang="zh-CN" b="1" dirty="0">
              <a:solidFill>
                <a:srgbClr val="4D5E68"/>
              </a:solidFill>
              <a:sym typeface="+mn-ea"/>
            </a:endParaRPr>
          </a:p>
        </p:txBody>
      </p:sp>
    </p:spTree>
    <p:extLst>
      <p:ext uri="{BB962C8B-B14F-4D97-AF65-F5344CB8AC3E}">
        <p14:creationId xmlns:p14="http://schemas.microsoft.com/office/powerpoint/2010/main" val="1129467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68941" y="1163782"/>
            <a:ext cx="11609294" cy="5272877"/>
          </a:xfrm>
        </p:spPr>
        <p:txBody>
          <a:bodyPr>
            <a:noAutofit/>
          </a:bodyPr>
          <a:lstStyle/>
          <a:p>
            <a:pPr>
              <a:lnSpc>
                <a:spcPct val="150000"/>
              </a:lnSpc>
              <a:spcBef>
                <a:spcPts val="600"/>
              </a:spcBef>
              <a:spcAft>
                <a:spcPts val="0"/>
              </a:spcAft>
              <a:buClr>
                <a:schemeClr val="tx1"/>
              </a:buClr>
              <a:buSzPct val="100000"/>
              <a:defRPr/>
            </a:pPr>
            <a:r>
              <a:rPr lang="zh-CN" altLang="en-US" sz="2000" b="1" kern="100" dirty="0">
                <a:latin typeface="Times New Roman" panose="02020603050405020304" pitchFamily="18" charset="0"/>
                <a:ea typeface="宋体" panose="02010600030101010101" pitchFamily="2" charset="-122"/>
              </a:rPr>
              <a:t>本年度辐射防护各系统运行稳定；</a:t>
            </a:r>
          </a:p>
          <a:p>
            <a:pPr>
              <a:lnSpc>
                <a:spcPct val="150000"/>
              </a:lnSpc>
              <a:spcBef>
                <a:spcPts val="600"/>
              </a:spcBef>
              <a:spcAft>
                <a:spcPts val="0"/>
              </a:spcAft>
              <a:buClr>
                <a:schemeClr val="tx1"/>
              </a:buClr>
              <a:buSzPct val="100000"/>
              <a:defRPr/>
            </a:pPr>
            <a:r>
              <a:rPr lang="zh-CN" altLang="en-US" sz="2000" b="1" kern="100" dirty="0">
                <a:latin typeface="Times New Roman" panose="02020603050405020304" pitchFamily="18" charset="0"/>
                <a:ea typeface="宋体" panose="02010600030101010101" pitchFamily="2" charset="-122"/>
              </a:rPr>
              <a:t>工作场所剂量率处于本底水平；</a:t>
            </a:r>
          </a:p>
          <a:p>
            <a:pPr>
              <a:lnSpc>
                <a:spcPct val="150000"/>
              </a:lnSpc>
              <a:spcBef>
                <a:spcPts val="600"/>
              </a:spcBef>
              <a:spcAft>
                <a:spcPts val="0"/>
              </a:spcAft>
              <a:buClr>
                <a:schemeClr val="tx1"/>
              </a:buClr>
              <a:buSzPct val="100000"/>
              <a:defRPr/>
            </a:pPr>
            <a:r>
              <a:rPr lang="zh-CN" altLang="en-US" sz="2000" b="1" kern="100" dirty="0">
                <a:latin typeface="Times New Roman" panose="02020603050405020304" pitchFamily="18" charset="0"/>
                <a:ea typeface="宋体" panose="02010600030101010101" pitchFamily="2" charset="-122"/>
              </a:rPr>
              <a:t>个人剂量未出现超年剂量管理目标值人员；</a:t>
            </a:r>
          </a:p>
          <a:p>
            <a:pPr>
              <a:lnSpc>
                <a:spcPct val="150000"/>
              </a:lnSpc>
              <a:spcBef>
                <a:spcPts val="600"/>
              </a:spcBef>
              <a:spcAft>
                <a:spcPts val="0"/>
              </a:spcAft>
              <a:buClr>
                <a:schemeClr val="tx1"/>
              </a:buClr>
              <a:buSzPct val="100000"/>
              <a:defRPr/>
            </a:pPr>
            <a:r>
              <a:rPr lang="zh-CN" altLang="en-US" sz="2000" b="1" kern="100" dirty="0">
                <a:latin typeface="Times New Roman" panose="02020603050405020304" pitchFamily="18" charset="0"/>
                <a:ea typeface="宋体" panose="02010600030101010101" pitchFamily="2" charset="-122"/>
              </a:rPr>
              <a:t>控制区表面污染未向外迁移；放射性废水目前排放量比排放限值小</a:t>
            </a:r>
            <a:r>
              <a:rPr lang="en-US" altLang="zh-CN" sz="2000" b="1" kern="100" dirty="0">
                <a:latin typeface="Times New Roman" panose="02020603050405020304" pitchFamily="18" charset="0"/>
                <a:ea typeface="宋体" panose="02010600030101010101" pitchFamily="2" charset="-122"/>
              </a:rPr>
              <a:t>1</a:t>
            </a:r>
            <a:r>
              <a:rPr lang="zh-CN" altLang="en-US" sz="2000" b="1" kern="100" dirty="0">
                <a:latin typeface="Times New Roman" panose="02020603050405020304" pitchFamily="18" charset="0"/>
                <a:ea typeface="宋体" panose="02010600030101010101" pitchFamily="2" charset="-122"/>
              </a:rPr>
              <a:t>个量级以上；</a:t>
            </a:r>
          </a:p>
          <a:p>
            <a:pPr>
              <a:lnSpc>
                <a:spcPct val="150000"/>
              </a:lnSpc>
              <a:spcBef>
                <a:spcPts val="600"/>
              </a:spcBef>
              <a:spcAft>
                <a:spcPts val="0"/>
              </a:spcAft>
              <a:buClr>
                <a:schemeClr val="tx1"/>
              </a:buClr>
              <a:buSzPct val="100000"/>
              <a:defRPr/>
            </a:pPr>
            <a:r>
              <a:rPr lang="en-US" altLang="zh-CN" sz="2000" b="1" kern="100" dirty="0">
                <a:latin typeface="Times New Roman" panose="02020603050405020304" pitchFamily="18" charset="0"/>
                <a:ea typeface="宋体" panose="02010600030101010101" pitchFamily="2" charset="-122"/>
              </a:rPr>
              <a:t>CSNS</a:t>
            </a:r>
            <a:r>
              <a:rPr lang="zh-CN" altLang="en-US" sz="2000" b="1" kern="100" dirty="0">
                <a:latin typeface="Times New Roman" panose="02020603050405020304" pitchFamily="18" charset="0"/>
                <a:ea typeface="宋体" panose="02010600030101010101" pitchFamily="2" charset="-122"/>
              </a:rPr>
              <a:t>空气活化排放量较环评计算值小</a:t>
            </a:r>
            <a:r>
              <a:rPr lang="en-US" altLang="zh-CN" sz="2000" b="1" kern="100" dirty="0">
                <a:latin typeface="Times New Roman" panose="02020603050405020304" pitchFamily="18" charset="0"/>
                <a:ea typeface="宋体" panose="02010600030101010101" pitchFamily="2" charset="-122"/>
              </a:rPr>
              <a:t>8</a:t>
            </a:r>
            <a:r>
              <a:rPr lang="zh-CN" altLang="en-US" sz="2000" b="1" kern="100" dirty="0">
                <a:latin typeface="Times New Roman" panose="02020603050405020304" pitchFamily="18" charset="0"/>
                <a:ea typeface="宋体" panose="02010600030101010101" pitchFamily="2" charset="-122"/>
              </a:rPr>
              <a:t>倍；</a:t>
            </a:r>
            <a:endParaRPr lang="en-US" altLang="zh-CN" sz="2000" b="1" kern="100" dirty="0">
              <a:latin typeface="Times New Roman" panose="02020603050405020304" pitchFamily="18" charset="0"/>
              <a:ea typeface="宋体" panose="02010600030101010101" pitchFamily="2" charset="-122"/>
            </a:endParaRPr>
          </a:p>
          <a:p>
            <a:pPr>
              <a:lnSpc>
                <a:spcPct val="150000"/>
              </a:lnSpc>
              <a:spcBef>
                <a:spcPts val="600"/>
              </a:spcBef>
              <a:spcAft>
                <a:spcPts val="0"/>
              </a:spcAft>
              <a:buClr>
                <a:schemeClr val="tx1"/>
              </a:buClr>
              <a:buSzPct val="100000"/>
              <a:defRPr/>
            </a:pPr>
            <a:r>
              <a:rPr lang="zh-CN" altLang="en-US" sz="2000" b="1" kern="100" dirty="0">
                <a:latin typeface="Times New Roman" panose="02020603050405020304" pitchFamily="18" charset="0"/>
                <a:ea typeface="宋体" panose="02010600030101010101" pitchFamily="2" charset="-122"/>
              </a:rPr>
              <a:t>同位素较常规加速器辐射防护带来了新的挑战，特别是同位素的空气活化，因在打靶和溶靶过程中存在多种非常规气载核素的排放，所排核素存在多种</a:t>
            </a:r>
            <a:r>
              <a:rPr lang="en-US" altLang="zh-CN" sz="2000" b="1" kern="100" dirty="0">
                <a:latin typeface="Times New Roman" panose="02020603050405020304" pitchFamily="18" charset="0"/>
                <a:ea typeface="宋体" panose="02010600030101010101" pitchFamily="2" charset="-122"/>
              </a:rPr>
              <a:t>α</a:t>
            </a:r>
            <a:r>
              <a:rPr lang="zh-CN" altLang="en-US" sz="2000" b="1" kern="100" dirty="0">
                <a:latin typeface="Times New Roman" panose="02020603050405020304" pitchFamily="18" charset="0"/>
                <a:ea typeface="宋体" panose="02010600030101010101" pitchFamily="2" charset="-122"/>
              </a:rPr>
              <a:t>、</a:t>
            </a:r>
            <a:r>
              <a:rPr lang="en-US" altLang="zh-CN" sz="2000" b="1" kern="100" dirty="0">
                <a:latin typeface="Times New Roman" panose="02020603050405020304" pitchFamily="18" charset="0"/>
                <a:ea typeface="宋体" panose="02010600030101010101" pitchFamily="2" charset="-122"/>
              </a:rPr>
              <a:t>β</a:t>
            </a:r>
            <a:r>
              <a:rPr lang="zh-CN" altLang="en-US" sz="2000" b="1" kern="100" dirty="0">
                <a:latin typeface="Times New Roman" panose="02020603050405020304" pitchFamily="18" charset="0"/>
                <a:ea typeface="宋体" panose="02010600030101010101" pitchFamily="2" charset="-122"/>
              </a:rPr>
              <a:t>衰变链，内照射风险大，需额外关注，确保气载核素的辐射安全；</a:t>
            </a:r>
            <a:endParaRPr lang="en-US" altLang="zh-CN" sz="2000" b="1" kern="100" dirty="0">
              <a:latin typeface="Times New Roman" panose="02020603050405020304" pitchFamily="18" charset="0"/>
              <a:ea typeface="宋体" panose="02010600030101010101" pitchFamily="2" charset="-122"/>
            </a:endParaRPr>
          </a:p>
          <a:p>
            <a:pPr>
              <a:lnSpc>
                <a:spcPct val="150000"/>
              </a:lnSpc>
              <a:spcBef>
                <a:spcPts val="600"/>
              </a:spcBef>
              <a:spcAft>
                <a:spcPts val="0"/>
              </a:spcAft>
              <a:buClr>
                <a:schemeClr val="tx1"/>
              </a:buClr>
              <a:buSzPct val="100000"/>
              <a:defRPr/>
            </a:pPr>
            <a:r>
              <a:rPr lang="zh-CN" altLang="en-US" sz="2000" b="1" kern="100" dirty="0">
                <a:latin typeface="Times New Roman" panose="02020603050405020304" pitchFamily="18" charset="0"/>
                <a:ea typeface="宋体" panose="02010600030101010101" pitchFamily="2" charset="-122"/>
              </a:rPr>
              <a:t>通过 </a:t>
            </a:r>
            <a:r>
              <a:rPr lang="en-US" altLang="zh-CN" sz="2000" b="1" kern="100" dirty="0">
                <a:latin typeface="Times New Roman" panose="02020603050405020304" pitchFamily="18" charset="0"/>
                <a:ea typeface="宋体" panose="02010600030101010101" pitchFamily="2" charset="-122"/>
              </a:rPr>
              <a:t>FLUKA </a:t>
            </a:r>
            <a:r>
              <a:rPr lang="zh-CN" altLang="en-US" sz="2000" b="1" kern="100" dirty="0">
                <a:latin typeface="Times New Roman" panose="02020603050405020304" pitchFamily="18" charset="0"/>
                <a:ea typeface="宋体" panose="02010600030101010101" pitchFamily="2" charset="-122"/>
              </a:rPr>
              <a:t>模拟分析，系统优化了铁与铁矿石混凝土等复合屏蔽结构的厚度设计；</a:t>
            </a:r>
            <a:endParaRPr lang="en-US" altLang="zh-CN" sz="2000" b="1" kern="100" dirty="0">
              <a:latin typeface="Times New Roman" panose="02020603050405020304" pitchFamily="18" charset="0"/>
              <a:ea typeface="宋体" panose="02010600030101010101" pitchFamily="2" charset="-122"/>
            </a:endParaRPr>
          </a:p>
          <a:p>
            <a:pPr>
              <a:lnSpc>
                <a:spcPct val="150000"/>
              </a:lnSpc>
              <a:spcBef>
                <a:spcPts val="600"/>
              </a:spcBef>
              <a:spcAft>
                <a:spcPts val="0"/>
              </a:spcAft>
              <a:buClr>
                <a:schemeClr val="tx1"/>
              </a:buClr>
              <a:buSzPct val="100000"/>
              <a:defRPr/>
            </a:pPr>
            <a:r>
              <a:rPr lang="zh-CN" altLang="en-US" sz="2000" b="1" kern="100" dirty="0">
                <a:latin typeface="Times New Roman" panose="02020603050405020304" pitchFamily="18" charset="0"/>
                <a:ea typeface="宋体" panose="02010600030101010101" pitchFamily="2" charset="-122"/>
              </a:rPr>
              <a:t>完成了高功率靶站及辐照终端的初步屏蔽设计，为靶站机械结构及后续工程优化提供了数据支撑。</a:t>
            </a:r>
            <a:endParaRPr lang="en-US" altLang="zh-CN" sz="2000" b="1" kern="100" dirty="0">
              <a:latin typeface="Times New Roman" panose="02020603050405020304" pitchFamily="18" charset="0"/>
              <a:ea typeface="宋体" panose="02010600030101010101" pitchFamily="2" charset="-122"/>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2144F8-3D16-45AB-BE48-A1449B11D708}" type="slidenum">
              <a:rPr kumimoji="0" lang="zh-CN" altLang="en-US" sz="9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9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Rectangle 2">
            <a:extLst>
              <a:ext uri="{FF2B5EF4-FFF2-40B4-BE49-F238E27FC236}">
                <a16:creationId xmlns:a16="http://schemas.microsoft.com/office/drawing/2014/main" id="{00AD4A46-EC87-517C-8C84-3BF0BAC532BE}"/>
              </a:ext>
            </a:extLst>
          </p:cNvPr>
          <p:cNvSpPr>
            <a:spLocks noGrp="1" noChangeArrowheads="1"/>
          </p:cNvSpPr>
          <p:nvPr>
            <p:ph type="title"/>
          </p:nvPr>
        </p:nvSpPr>
        <p:spPr>
          <a:xfrm>
            <a:off x="666750" y="142875"/>
            <a:ext cx="10763250" cy="7254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rmAutofit fontScale="90000"/>
          </a:bodyPr>
          <a:lstStyle/>
          <a:p>
            <a:pPr algn="ctr" eaLnBrk="1" hangingPunct="1"/>
            <a:r>
              <a:rPr lang="zh-CN" altLang="en-US" sz="4400" dirty="0">
                <a:solidFill>
                  <a:schemeClr val="accent6">
                    <a:lumMod val="60000"/>
                    <a:lumOff val="40000"/>
                  </a:schemeClr>
                </a:solidFill>
                <a:latin typeface="华文楷体" panose="02010600040101010101" pitchFamily="2" charset="-122"/>
                <a:ea typeface="华文楷体" panose="02010600040101010101" pitchFamily="2" charset="-122"/>
              </a:rPr>
              <a:t>五</a:t>
            </a:r>
            <a:r>
              <a:rPr lang="en-US" altLang="zh-CN" sz="4400" kern="1200" dirty="0">
                <a:solidFill>
                  <a:schemeClr val="accent6">
                    <a:lumMod val="60000"/>
                    <a:lumOff val="40000"/>
                  </a:schemeClr>
                </a:solidFill>
                <a:latin typeface="华文楷体" panose="02010600040101010101" pitchFamily="2" charset="-122"/>
                <a:ea typeface="华文楷体" panose="02010600040101010101" pitchFamily="2" charset="-122"/>
              </a:rPr>
              <a:t>. </a:t>
            </a:r>
            <a:r>
              <a:rPr lang="zh-CN" altLang="en-US" sz="4400" kern="1200" dirty="0">
                <a:solidFill>
                  <a:schemeClr val="accent6">
                    <a:lumMod val="60000"/>
                    <a:lumOff val="40000"/>
                  </a:schemeClr>
                </a:solidFill>
                <a:latin typeface="华文楷体" panose="02010600040101010101" pitchFamily="2" charset="-122"/>
                <a:ea typeface="华文楷体" panose="02010600040101010101" pitchFamily="2" charset="-122"/>
              </a:rPr>
              <a:t>总结</a:t>
            </a:r>
            <a:endParaRPr lang="en-US" altLang="zh-CN" sz="4400" kern="1200" dirty="0">
              <a:solidFill>
                <a:schemeClr val="accent6">
                  <a:lumMod val="60000"/>
                  <a:lumOff val="40000"/>
                </a:schemeClr>
              </a:solidFill>
              <a:latin typeface="华文楷体" panose="02010600040101010101" pitchFamily="2" charset="-122"/>
              <a:ea typeface="华文楷体" panose="02010600040101010101" pitchFamily="2" charset="-122"/>
              <a:cs typeface="+mn-cs"/>
            </a:endParaRPr>
          </a:p>
        </p:txBody>
      </p:sp>
    </p:spTree>
    <p:extLst>
      <p:ext uri="{BB962C8B-B14F-4D97-AF65-F5344CB8AC3E}">
        <p14:creationId xmlns:p14="http://schemas.microsoft.com/office/powerpoint/2010/main" val="39289729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063552" y="1772817"/>
            <a:ext cx="8280920" cy="1708160"/>
          </a:xfrm>
          <a:prstGeom prst="rect">
            <a:avLst/>
          </a:prstGeom>
          <a:noFill/>
          <a:ln>
            <a:noFill/>
          </a:ln>
          <a:effectLst>
            <a:glow rad="228600">
              <a:schemeClr val="accent4">
                <a:satMod val="175000"/>
                <a:alpha val="40000"/>
              </a:schemeClr>
            </a:glow>
            <a:reflection blurRad="6350" stA="50000" endA="300" endPos="38500" dist="50800" dir="5400000" sy="-100000" algn="bl" rotWithShape="0"/>
          </a:effectLst>
        </p:spPr>
        <p:txBody>
          <a:bodyPr wrap="square">
            <a:spAutoFit/>
          </a:bodyPr>
          <a:lstStyle/>
          <a:p>
            <a:pPr algn="ctr" fontAlgn="base">
              <a:lnSpc>
                <a:spcPct val="200000"/>
              </a:lnSpc>
              <a:spcBef>
                <a:spcPct val="0"/>
              </a:spcBef>
              <a:spcAft>
                <a:spcPct val="0"/>
              </a:spcAft>
            </a:pPr>
            <a:r>
              <a:rPr lang="zh-CN" altLang="en-US" sz="6000" dirty="0">
                <a:solidFill>
                  <a:srgbClr val="FFFFFF"/>
                </a:solidFill>
                <a:latin typeface="华文行楷" panose="02010800040101010101" pitchFamily="2" charset="-122"/>
                <a:ea typeface="华文行楷" panose="02010800040101010101" pitchFamily="2" charset="-122"/>
              </a:rPr>
              <a:t>欢迎讨论指正，谢谢！</a:t>
            </a:r>
            <a:endParaRPr lang="en-US" altLang="zh-CN" sz="6000" dirty="0">
              <a:solidFill>
                <a:srgbClr val="FFFFFF"/>
              </a:solidFill>
              <a:latin typeface="华文行楷" panose="02010800040101010101" pitchFamily="2" charset="-122"/>
              <a:ea typeface="华文行楷" panose="02010800040101010101" pitchFamily="2" charset="-122"/>
            </a:endParaRPr>
          </a:p>
        </p:txBody>
      </p:sp>
      <p:sp>
        <p:nvSpPr>
          <p:cNvPr id="6" name="文本框 5">
            <a:extLst>
              <a:ext uri="{FF2B5EF4-FFF2-40B4-BE49-F238E27FC236}">
                <a16:creationId xmlns:a16="http://schemas.microsoft.com/office/drawing/2014/main" id="{0BE67827-55AF-0902-2295-6E1B90D7BDB9}"/>
              </a:ext>
            </a:extLst>
          </p:cNvPr>
          <p:cNvSpPr txBox="1"/>
          <p:nvPr/>
        </p:nvSpPr>
        <p:spPr>
          <a:xfrm>
            <a:off x="702327" y="2250708"/>
            <a:ext cx="10095544" cy="1366528"/>
          </a:xfrm>
          <a:prstGeom prst="rect">
            <a:avLst/>
          </a:prstGeom>
          <a:noFill/>
        </p:spPr>
        <p:txBody>
          <a:bodyPr wrap="square">
            <a:spAutoFit/>
          </a:bodyPr>
          <a:lstStyle/>
          <a:p>
            <a:pPr indent="457200" algn="ctr">
              <a:lnSpc>
                <a:spcPct val="120000"/>
              </a:lnSpc>
              <a:spcBef>
                <a:spcPts val="600"/>
              </a:spcBef>
            </a:pPr>
            <a:r>
              <a:rPr lang="zh-CN" altLang="en-US" sz="7200" dirty="0">
                <a:solidFill>
                  <a:srgbClr val="1679BA"/>
                </a:solidFill>
                <a:latin typeface="华文行楷" panose="02010800040101010101" pitchFamily="2" charset="-122"/>
                <a:ea typeface="华文行楷" panose="02010800040101010101" pitchFamily="2" charset="-122"/>
              </a:rPr>
              <a:t>感谢聆听！</a:t>
            </a:r>
            <a:endParaRPr lang="zh-CN" altLang="en-US" sz="7200" dirty="0">
              <a:solidFill>
                <a:srgbClr val="1679BA"/>
              </a:solidFill>
            </a:endParaRP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132144F8-3D16-45AB-BE48-A1449B11D708}" type="slidenum">
              <a:rPr lang="zh-CN" altLang="en-US" smtClean="0"/>
              <a:t>3</a:t>
            </a:fld>
            <a:endParaRPr lang="zh-CN" altLang="en-US"/>
          </a:p>
        </p:txBody>
      </p:sp>
      <p:sp>
        <p:nvSpPr>
          <p:cNvPr id="5" name="内容占位符 4">
            <a:extLst>
              <a:ext uri="{FF2B5EF4-FFF2-40B4-BE49-F238E27FC236}">
                <a16:creationId xmlns:a16="http://schemas.microsoft.com/office/drawing/2014/main" id="{4D268C91-C254-982C-6B92-3298D21ECD97}"/>
              </a:ext>
            </a:extLst>
          </p:cNvPr>
          <p:cNvSpPr>
            <a:spLocks noGrp="1"/>
          </p:cNvSpPr>
          <p:nvPr>
            <p:ph idx="1"/>
          </p:nvPr>
        </p:nvSpPr>
        <p:spPr>
          <a:xfrm>
            <a:off x="214685" y="1073426"/>
            <a:ext cx="11767931" cy="3390998"/>
          </a:xfrm>
        </p:spPr>
        <p:txBody>
          <a:bodyPr>
            <a:normAutofit/>
          </a:bodyPr>
          <a:lstStyle/>
          <a:p>
            <a:pPr marL="0" indent="0">
              <a:buNone/>
            </a:pPr>
            <a:r>
              <a:rPr lang="en-US" altLang="zh-CN" sz="2400" b="1" dirty="0">
                <a:latin typeface="微软雅黑" panose="020B0503020204020204" pitchFamily="34" charset="-122"/>
              </a:rPr>
              <a:t>1. </a:t>
            </a:r>
            <a:r>
              <a:rPr lang="zh-CN" altLang="en-US" sz="2400" b="1" dirty="0">
                <a:latin typeface="微软雅黑" panose="020B0503020204020204" pitchFamily="34" charset="-122"/>
              </a:rPr>
              <a:t>人身安全联锁系统</a:t>
            </a:r>
            <a:endParaRPr lang="en-US" altLang="zh-CN" sz="2400" b="1" dirty="0">
              <a:latin typeface="微软雅黑" panose="020B0503020204020204" pitchFamily="34" charset="-122"/>
            </a:endParaRPr>
          </a:p>
          <a:p>
            <a:pPr marL="342900" lvl="1" indent="-342900" eaLnBrk="0" hangingPunct="0">
              <a:lnSpc>
                <a:spcPct val="110000"/>
              </a:lnSpc>
              <a:spcBef>
                <a:spcPct val="30000"/>
              </a:spcBef>
              <a:spcAft>
                <a:spcPct val="20000"/>
              </a:spcAft>
              <a:buClr>
                <a:schemeClr val="tx1"/>
              </a:buClr>
              <a:buFont typeface="Wingdings" panose="05000000000000000000" pitchFamily="2" charset="2"/>
              <a:buChar char="n"/>
            </a:pPr>
            <a:r>
              <a:rPr lang="zh-CN" altLang="en-US" kern="0" dirty="0">
                <a:solidFill>
                  <a:srgbClr val="1679BA"/>
                </a:solidFill>
                <a:latin typeface="微软雅黑" panose="020B0503020204020204" pitchFamily="34" charset="-122"/>
                <a:sym typeface="+mn-ea"/>
              </a:rPr>
              <a:t>本年度，</a:t>
            </a:r>
            <a:r>
              <a:rPr lang="en-US" altLang="zh-CN" kern="0" dirty="0">
                <a:solidFill>
                  <a:srgbClr val="1679BA"/>
                </a:solidFill>
                <a:latin typeface="微软雅黑" panose="020B0503020204020204" pitchFamily="34" charset="-122"/>
                <a:sym typeface="+mn-ea"/>
              </a:rPr>
              <a:t>PPS</a:t>
            </a:r>
            <a:r>
              <a:rPr lang="zh-CN" altLang="en-US" kern="0" dirty="0">
                <a:solidFill>
                  <a:srgbClr val="1679BA"/>
                </a:solidFill>
                <a:latin typeface="微软雅黑" panose="020B0503020204020204" pitchFamily="34" charset="-122"/>
                <a:sym typeface="+mn-ea"/>
              </a:rPr>
              <a:t>运行稳定，未发生切束故障。</a:t>
            </a:r>
            <a:endParaRPr lang="en-US" altLang="zh-CN" kern="0" dirty="0">
              <a:solidFill>
                <a:srgbClr val="1679BA"/>
              </a:solidFill>
              <a:latin typeface="微软雅黑" panose="020B0503020204020204" pitchFamily="34" charset="-122"/>
              <a:sym typeface="+mn-ea"/>
            </a:endParaRPr>
          </a:p>
          <a:p>
            <a:pPr marL="342900" lvl="1" indent="-342900" eaLnBrk="0" hangingPunct="0">
              <a:lnSpc>
                <a:spcPct val="110000"/>
              </a:lnSpc>
              <a:spcBef>
                <a:spcPct val="30000"/>
              </a:spcBef>
              <a:spcAft>
                <a:spcPct val="20000"/>
              </a:spcAft>
              <a:buClr>
                <a:schemeClr val="tx1"/>
              </a:buClr>
              <a:buFont typeface="Wingdings" panose="05000000000000000000" pitchFamily="2" charset="2"/>
              <a:buChar char="n"/>
            </a:pPr>
            <a:r>
              <a:rPr lang="zh-CN" altLang="en-US" kern="0" dirty="0">
                <a:solidFill>
                  <a:srgbClr val="1679BA"/>
                </a:solidFill>
                <a:latin typeface="微软雅黑" panose="020B0503020204020204" pitchFamily="34" charset="-122"/>
              </a:rPr>
              <a:t>常规维护</a:t>
            </a:r>
            <a:endParaRPr lang="en-US" altLang="zh-CN" kern="0" dirty="0">
              <a:solidFill>
                <a:srgbClr val="1679BA"/>
              </a:solidFill>
              <a:latin typeface="微软雅黑" panose="020B0503020204020204" pitchFamily="34" charset="-122"/>
            </a:endParaRPr>
          </a:p>
          <a:p>
            <a:pPr marL="642620" lvl="2" indent="-342900" eaLnBrk="0" hangingPunct="0">
              <a:lnSpc>
                <a:spcPct val="110000"/>
              </a:lnSpc>
              <a:spcBef>
                <a:spcPts val="0"/>
              </a:spcBef>
              <a:spcAft>
                <a:spcPct val="20000"/>
              </a:spcAft>
              <a:buClr>
                <a:schemeClr val="tx1"/>
              </a:buClr>
              <a:buFont typeface="Wingdings" panose="05000000000000000000" pitchFamily="2" charset="2"/>
              <a:buChar char="Ø"/>
            </a:pPr>
            <a:r>
              <a:rPr lang="zh-CN" altLang="en-US" kern="0" dirty="0">
                <a:latin typeface="Times New Roman" panose="02020603050405020304" pitchFamily="18" charset="0"/>
                <a:cs typeface="Times New Roman" panose="02020603050405020304" pitchFamily="18" charset="0"/>
              </a:rPr>
              <a:t>联锁门禁系统巡检（</a:t>
            </a:r>
            <a:r>
              <a:rPr lang="en-US" altLang="zh-CN" kern="0" dirty="0">
                <a:latin typeface="Times New Roman" panose="02020603050405020304" pitchFamily="18" charset="0"/>
                <a:cs typeface="Times New Roman" panose="02020603050405020304" pitchFamily="18" charset="0"/>
              </a:rPr>
              <a:t>4</a:t>
            </a:r>
            <a:r>
              <a:rPr lang="zh-CN" altLang="en-US" kern="0" dirty="0">
                <a:latin typeface="Times New Roman" panose="02020603050405020304" pitchFamily="18" charset="0"/>
                <a:cs typeface="Times New Roman" panose="02020603050405020304" pitchFamily="18" charset="0"/>
              </a:rPr>
              <a:t>次），全面检查、处理摄像机掉线、更换老化读卡器、交换机等</a:t>
            </a:r>
            <a:endParaRPr lang="en-US" altLang="zh-CN" kern="0" dirty="0">
              <a:latin typeface="Times New Roman" panose="02020603050405020304" pitchFamily="18" charset="0"/>
              <a:cs typeface="Times New Roman" panose="02020603050405020304" pitchFamily="18" charset="0"/>
            </a:endParaRPr>
          </a:p>
          <a:p>
            <a:pPr marL="642620" lvl="2" indent="-342900" eaLnBrk="0" hangingPunct="0">
              <a:lnSpc>
                <a:spcPct val="110000"/>
              </a:lnSpc>
              <a:spcBef>
                <a:spcPts val="0"/>
              </a:spcBef>
              <a:spcAft>
                <a:spcPct val="20000"/>
              </a:spcAft>
              <a:buClr>
                <a:schemeClr val="tx1"/>
              </a:buClr>
              <a:buFont typeface="Wingdings" panose="05000000000000000000" pitchFamily="2" charset="2"/>
              <a:buChar char="Ø"/>
            </a:pPr>
            <a:r>
              <a:rPr lang="zh-CN" altLang="en-US" kern="0" dirty="0">
                <a:latin typeface="Times New Roman" panose="02020603050405020304" pitchFamily="18" charset="0"/>
                <a:cs typeface="Times New Roman" panose="02020603050405020304" pitchFamily="18" charset="0"/>
              </a:rPr>
              <a:t>联锁门维护保养，检查门轴、门锁、行程开关等，添加润滑，更换老化配件</a:t>
            </a:r>
            <a:endParaRPr lang="en-US" altLang="zh-CN" kern="0" dirty="0">
              <a:latin typeface="Times New Roman" panose="02020603050405020304" pitchFamily="18" charset="0"/>
              <a:cs typeface="Times New Roman" panose="02020603050405020304" pitchFamily="18" charset="0"/>
            </a:endParaRPr>
          </a:p>
          <a:p>
            <a:pPr marL="642620" lvl="2" indent="-342900" eaLnBrk="0" hangingPunct="0">
              <a:lnSpc>
                <a:spcPct val="110000"/>
              </a:lnSpc>
              <a:spcBef>
                <a:spcPts val="0"/>
              </a:spcBef>
              <a:spcAft>
                <a:spcPct val="20000"/>
              </a:spcAft>
              <a:buClr>
                <a:schemeClr val="tx1"/>
              </a:buClr>
              <a:buFont typeface="Wingdings" panose="05000000000000000000" pitchFamily="2" charset="2"/>
              <a:buChar char="Ø"/>
            </a:pPr>
            <a:r>
              <a:rPr lang="en-US" altLang="zh-CN" kern="0" dirty="0">
                <a:latin typeface="Times New Roman" panose="02020603050405020304" pitchFamily="18" charset="0"/>
                <a:cs typeface="Times New Roman" panose="02020603050405020304" pitchFamily="18" charset="0"/>
              </a:rPr>
              <a:t>1#</a:t>
            </a:r>
            <a:r>
              <a:rPr lang="zh-CN" altLang="en-US" kern="0" dirty="0">
                <a:latin typeface="Times New Roman" panose="02020603050405020304" pitchFamily="18" charset="0"/>
                <a:cs typeface="Times New Roman" panose="02020603050405020304" pitchFamily="18" charset="0"/>
              </a:rPr>
              <a:t>线和</a:t>
            </a:r>
            <a:r>
              <a:rPr lang="en-US" altLang="zh-CN" kern="0" dirty="0">
                <a:latin typeface="Times New Roman" panose="02020603050405020304" pitchFamily="18" charset="0"/>
                <a:cs typeface="Times New Roman" panose="02020603050405020304" pitchFamily="18" charset="0"/>
              </a:rPr>
              <a:t>18#</a:t>
            </a:r>
            <a:r>
              <a:rPr lang="zh-CN" altLang="en-US" kern="0" dirty="0">
                <a:latin typeface="Times New Roman" panose="02020603050405020304" pitchFamily="18" charset="0"/>
                <a:cs typeface="Times New Roman" panose="02020603050405020304" pitchFamily="18" charset="0"/>
              </a:rPr>
              <a:t>线中子开关远程控制箱面板更换，更换中子开关控制钥匙</a:t>
            </a:r>
            <a:endParaRPr lang="en-US" altLang="zh-CN" kern="0" dirty="0">
              <a:latin typeface="Times New Roman" panose="02020603050405020304" pitchFamily="18" charset="0"/>
              <a:cs typeface="Times New Roman" panose="02020603050405020304" pitchFamily="18" charset="0"/>
            </a:endParaRPr>
          </a:p>
          <a:p>
            <a:pPr marL="642620" lvl="2" indent="-342900" eaLnBrk="0" hangingPunct="0">
              <a:lnSpc>
                <a:spcPct val="110000"/>
              </a:lnSpc>
              <a:spcBef>
                <a:spcPts val="0"/>
              </a:spcBef>
              <a:spcAft>
                <a:spcPct val="20000"/>
              </a:spcAft>
              <a:buClr>
                <a:schemeClr val="tx1"/>
              </a:buClr>
              <a:buFont typeface="Wingdings" panose="05000000000000000000" pitchFamily="2" charset="2"/>
              <a:buChar char="Ø"/>
            </a:pPr>
            <a:r>
              <a:rPr lang="zh-CN" altLang="en-US" kern="0" dirty="0">
                <a:latin typeface="Times New Roman" panose="02020603050405020304" pitchFamily="18" charset="0"/>
                <a:cs typeface="Times New Roman" panose="02020603050405020304" pitchFamily="18" charset="0"/>
              </a:rPr>
              <a:t>更换</a:t>
            </a:r>
            <a:r>
              <a:rPr lang="en-US" altLang="zh-CN" kern="0" dirty="0">
                <a:latin typeface="Times New Roman" panose="02020603050405020304" pitchFamily="18" charset="0"/>
                <a:cs typeface="Times New Roman" panose="02020603050405020304" pitchFamily="18" charset="0"/>
              </a:rPr>
              <a:t>11#</a:t>
            </a:r>
            <a:r>
              <a:rPr lang="zh-CN" altLang="en-US" kern="0" dirty="0">
                <a:latin typeface="Times New Roman" panose="02020603050405020304" pitchFamily="18" charset="0"/>
                <a:cs typeface="Times New Roman" panose="02020603050405020304" pitchFamily="18" charset="0"/>
              </a:rPr>
              <a:t>线和</a:t>
            </a:r>
            <a:r>
              <a:rPr lang="en-US" altLang="zh-CN" kern="0" dirty="0">
                <a:latin typeface="Times New Roman" panose="02020603050405020304" pitchFamily="18" charset="0"/>
                <a:cs typeface="Times New Roman" panose="02020603050405020304" pitchFamily="18" charset="0"/>
              </a:rPr>
              <a:t>16#</a:t>
            </a:r>
            <a:r>
              <a:rPr lang="zh-CN" altLang="en-US" kern="0" dirty="0">
                <a:latin typeface="Times New Roman" panose="02020603050405020304" pitchFamily="18" charset="0"/>
                <a:cs typeface="Times New Roman" panose="02020603050405020304" pitchFamily="18" charset="0"/>
              </a:rPr>
              <a:t>线出现卡顿的联锁钥匙</a:t>
            </a:r>
            <a:endParaRPr lang="en-US" altLang="zh-CN" kern="0" dirty="0">
              <a:latin typeface="Times New Roman" panose="02020603050405020304" pitchFamily="18" charset="0"/>
              <a:cs typeface="Times New Roman" panose="02020603050405020304" pitchFamily="18" charset="0"/>
            </a:endParaRPr>
          </a:p>
          <a:p>
            <a:pPr marL="642620" lvl="2" indent="-342900" eaLnBrk="0" hangingPunct="0">
              <a:lnSpc>
                <a:spcPct val="110000"/>
              </a:lnSpc>
              <a:spcBef>
                <a:spcPts val="0"/>
              </a:spcBef>
              <a:spcAft>
                <a:spcPct val="20000"/>
              </a:spcAft>
              <a:buClr>
                <a:schemeClr val="tx1"/>
              </a:buClr>
              <a:buFont typeface="Wingdings" panose="05000000000000000000" pitchFamily="2" charset="2"/>
              <a:buChar char="Ø"/>
            </a:pPr>
            <a:r>
              <a:rPr lang="zh-CN" altLang="en-US"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配合</a:t>
            </a:r>
            <a:r>
              <a:rPr lang="en-US" altLang="zh-CN"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4#</a:t>
            </a:r>
            <a:r>
              <a:rPr lang="zh-CN" altLang="en-US"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线建造，为提供屏蔽空间，迁移</a:t>
            </a:r>
            <a:r>
              <a:rPr lang="en-US" altLang="zh-CN"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5#</a:t>
            </a:r>
            <a:r>
              <a:rPr lang="zh-CN" altLang="en-US"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线联锁门综合控制柜</a:t>
            </a:r>
            <a:endParaRPr lang="en-US" altLang="zh-CN"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Rectangle 2">
            <a:extLst>
              <a:ext uri="{FF2B5EF4-FFF2-40B4-BE49-F238E27FC236}">
                <a16:creationId xmlns:a16="http://schemas.microsoft.com/office/drawing/2014/main" id="{CAB2E79E-2E7C-9784-5F78-3FC765225FF9}"/>
              </a:ext>
            </a:extLst>
          </p:cNvPr>
          <p:cNvSpPr>
            <a:spLocks noGrp="1" noChangeArrowheads="1"/>
          </p:cNvSpPr>
          <p:nvPr>
            <p:ph type="title"/>
          </p:nvPr>
        </p:nvSpPr>
        <p:spPr>
          <a:xfrm>
            <a:off x="666750" y="142875"/>
            <a:ext cx="10763250" cy="7254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rmAutofit fontScale="90000"/>
          </a:bodyPr>
          <a:lstStyle/>
          <a:p>
            <a:pPr algn="ctr" eaLnBrk="1" hangingPunct="1"/>
            <a:r>
              <a:rPr lang="zh-CN" altLang="en-US" sz="4400" kern="1200" dirty="0">
                <a:solidFill>
                  <a:schemeClr val="accent6">
                    <a:lumMod val="60000"/>
                    <a:lumOff val="40000"/>
                  </a:schemeClr>
                </a:solidFill>
                <a:latin typeface="华文楷体" panose="02010600040101010101" pitchFamily="2" charset="-122"/>
                <a:ea typeface="华文楷体" panose="02010600040101010101" pitchFamily="2" charset="-122"/>
              </a:rPr>
              <a:t>一</a:t>
            </a:r>
            <a:r>
              <a:rPr lang="en-US" altLang="zh-CN" sz="4400" kern="1200" dirty="0">
                <a:solidFill>
                  <a:schemeClr val="accent6">
                    <a:lumMod val="60000"/>
                    <a:lumOff val="40000"/>
                  </a:schemeClr>
                </a:solidFill>
                <a:latin typeface="华文楷体" panose="02010600040101010101" pitchFamily="2" charset="-122"/>
                <a:ea typeface="华文楷体" panose="02010600040101010101" pitchFamily="2" charset="-122"/>
              </a:rPr>
              <a:t>. </a:t>
            </a:r>
            <a:r>
              <a:rPr lang="zh-CN" altLang="en-US" sz="4400" kern="1200" dirty="0">
                <a:solidFill>
                  <a:schemeClr val="accent6">
                    <a:lumMod val="60000"/>
                    <a:lumOff val="40000"/>
                  </a:schemeClr>
                </a:solidFill>
                <a:latin typeface="华文楷体" panose="02010600040101010101" pitchFamily="2" charset="-122"/>
                <a:ea typeface="华文楷体" panose="02010600040101010101" pitchFamily="2" charset="-122"/>
              </a:rPr>
              <a:t>辐射防护各系统运维情况</a:t>
            </a:r>
            <a:endParaRPr lang="en-US" altLang="zh-CN" sz="4400" kern="1200" dirty="0">
              <a:solidFill>
                <a:schemeClr val="accent6">
                  <a:lumMod val="60000"/>
                  <a:lumOff val="40000"/>
                </a:schemeClr>
              </a:solidFill>
              <a:latin typeface="华文楷体" panose="02010600040101010101" pitchFamily="2" charset="-122"/>
              <a:ea typeface="华文楷体" panose="02010600040101010101" pitchFamily="2" charset="-122"/>
              <a:cs typeface="+mn-cs"/>
            </a:endParaRPr>
          </a:p>
        </p:txBody>
      </p:sp>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216" t="784"/>
          <a:stretch/>
        </p:blipFill>
        <p:spPr>
          <a:xfrm>
            <a:off x="8715161" y="4456864"/>
            <a:ext cx="2985247" cy="2225303"/>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7234" y="4448200"/>
            <a:ext cx="2950619" cy="2212099"/>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t="6535" b="9543"/>
          <a:stretch/>
        </p:blipFill>
        <p:spPr>
          <a:xfrm>
            <a:off x="6277886" y="4448200"/>
            <a:ext cx="1980674" cy="2217151"/>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b="10789"/>
          <a:stretch/>
        </p:blipFill>
        <p:spPr>
          <a:xfrm>
            <a:off x="666750" y="4449193"/>
            <a:ext cx="1858156" cy="2211106"/>
          </a:xfrm>
          <a:prstGeom prst="rect">
            <a:avLst/>
          </a:prstGeom>
        </p:spPr>
      </p:pic>
    </p:spTree>
    <p:extLst>
      <p:ext uri="{BB962C8B-B14F-4D97-AF65-F5344CB8AC3E}">
        <p14:creationId xmlns:p14="http://schemas.microsoft.com/office/powerpoint/2010/main" val="506373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132144F8-3D16-45AB-BE48-A1449B11D708}" type="slidenum">
              <a:rPr lang="zh-CN" altLang="en-US" smtClean="0"/>
              <a:t>4</a:t>
            </a:fld>
            <a:endParaRPr lang="zh-CN" altLang="en-US"/>
          </a:p>
        </p:txBody>
      </p:sp>
      <p:sp>
        <p:nvSpPr>
          <p:cNvPr id="5" name="内容占位符 4">
            <a:extLst>
              <a:ext uri="{FF2B5EF4-FFF2-40B4-BE49-F238E27FC236}">
                <a16:creationId xmlns:a16="http://schemas.microsoft.com/office/drawing/2014/main" id="{4D268C91-C254-982C-6B92-3298D21ECD97}"/>
              </a:ext>
            </a:extLst>
          </p:cNvPr>
          <p:cNvSpPr>
            <a:spLocks noGrp="1"/>
          </p:cNvSpPr>
          <p:nvPr>
            <p:ph idx="1"/>
          </p:nvPr>
        </p:nvSpPr>
        <p:spPr>
          <a:xfrm>
            <a:off x="214685" y="1073425"/>
            <a:ext cx="11860773" cy="5641699"/>
          </a:xfrm>
        </p:spPr>
        <p:txBody>
          <a:bodyPr>
            <a:normAutofit/>
          </a:bodyPr>
          <a:lstStyle/>
          <a:p>
            <a:pPr marL="0" indent="0">
              <a:buNone/>
            </a:pPr>
            <a:r>
              <a:rPr lang="en-US" altLang="zh-CN" sz="2400" b="1" dirty="0">
                <a:latin typeface="微软雅黑" panose="020B0503020204020204" pitchFamily="34" charset="-122"/>
              </a:rPr>
              <a:t>2. </a:t>
            </a:r>
            <a:r>
              <a:rPr lang="zh-CN" altLang="en-US" sz="2400" b="1" dirty="0">
                <a:latin typeface="微软雅黑" panose="020B0503020204020204" pitchFamily="34" charset="-122"/>
              </a:rPr>
              <a:t>剂量监测系统</a:t>
            </a:r>
            <a:endParaRPr lang="en-US" altLang="zh-CN" sz="2400" b="1" dirty="0">
              <a:latin typeface="微软雅黑" panose="020B0503020204020204" pitchFamily="34" charset="-122"/>
            </a:endParaRPr>
          </a:p>
          <a:p>
            <a:pPr marL="252000" indent="-252000" algn="just" eaLnBrk="1" hangingPunct="1">
              <a:lnSpc>
                <a:spcPts val="3000"/>
              </a:lnSpc>
              <a:spcBef>
                <a:spcPts val="0"/>
              </a:spcBef>
              <a:spcAft>
                <a:spcPts val="0"/>
              </a:spcAft>
              <a:buClr>
                <a:schemeClr val="tx1"/>
              </a:buClr>
              <a:buSzPct val="100000"/>
              <a:buFont typeface="Wingdings" pitchFamily="2" charset="2"/>
              <a:buChar char="n"/>
              <a:defRPr/>
            </a:pPr>
            <a:r>
              <a:rPr lang="zh-CN" altLang="en-US" sz="1800" kern="0" dirty="0">
                <a:solidFill>
                  <a:srgbClr val="1679BA"/>
                </a:solidFill>
                <a:latin typeface="微软雅黑" panose="020B0503020204020204" pitchFamily="34" charset="-122"/>
              </a:rPr>
              <a:t>剂量监测系统整体运行良好</a:t>
            </a:r>
            <a:endParaRPr lang="en-US" altLang="zh-CN" sz="1800" kern="0" dirty="0">
              <a:solidFill>
                <a:srgbClr val="1679BA"/>
              </a:solidFill>
              <a:latin typeface="微软雅黑" panose="020B0503020204020204" pitchFamily="34" charset="-122"/>
            </a:endParaRPr>
          </a:p>
          <a:p>
            <a:pPr marL="252000" indent="-252000" algn="just">
              <a:lnSpc>
                <a:spcPts val="3000"/>
              </a:lnSpc>
              <a:spcAft>
                <a:spcPts val="0"/>
              </a:spcAft>
              <a:buClr>
                <a:schemeClr val="tx1"/>
              </a:buClr>
              <a:buSzPct val="100000"/>
              <a:defRPr/>
            </a:pPr>
            <a:r>
              <a:rPr lang="zh-CN" altLang="en-US" sz="1800" kern="0" dirty="0">
                <a:solidFill>
                  <a:srgbClr val="1679BA"/>
                </a:solidFill>
                <a:latin typeface="微软雅黑" panose="020B0503020204020204" pitchFamily="34" charset="-122"/>
              </a:rPr>
              <a:t>日常维护</a:t>
            </a:r>
            <a:endParaRPr lang="en-US" altLang="zh-CN" sz="1800" b="0" kern="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marL="586105" lvl="1" indent="-285750" algn="just">
              <a:lnSpc>
                <a:spcPts val="3000"/>
              </a:lnSpc>
              <a:buClr>
                <a:schemeClr val="tx1"/>
              </a:buClr>
              <a:buFont typeface="Wingdings" panose="05000000000000000000" pitchFamily="2" charset="2"/>
              <a:buChar char="Ø"/>
              <a:defRPr/>
            </a:pPr>
            <a:r>
              <a:rPr lang="zh-CN" altLang="en-US" kern="0" dirty="0">
                <a:latin typeface="Times New Roman" panose="02020603050405020304" pitchFamily="18" charset="0"/>
                <a:ea typeface="宋体" panose="02010600030101010101" pitchFamily="2" charset="-122"/>
                <a:cs typeface="Times New Roman" panose="02020603050405020304" pitchFamily="18" charset="0"/>
              </a:rPr>
              <a:t>维修损坏的剂量监测器，更换</a:t>
            </a:r>
            <a:r>
              <a:rPr lang="en-US" altLang="zh-CN" kern="0" dirty="0">
                <a:latin typeface="Times New Roman" panose="02020603050405020304" pitchFamily="18" charset="0"/>
                <a:ea typeface="宋体" panose="02010600030101010101" pitchFamily="2" charset="-122"/>
                <a:cs typeface="Times New Roman" panose="02020603050405020304" pitchFamily="18" charset="0"/>
              </a:rPr>
              <a:t>3</a:t>
            </a:r>
            <a:r>
              <a:rPr lang="zh-CN" altLang="en-US" kern="0" dirty="0">
                <a:latin typeface="Times New Roman" panose="02020603050405020304" pitchFamily="18" charset="0"/>
                <a:ea typeface="宋体" panose="02010600030101010101" pitchFamily="2" charset="-122"/>
                <a:cs typeface="Times New Roman" panose="02020603050405020304" pitchFamily="18" charset="0"/>
              </a:rPr>
              <a:t>台剂量监测器的数据处理电路，更换</a:t>
            </a:r>
            <a:r>
              <a:rPr lang="en-US" altLang="zh-CN" kern="0" dirty="0">
                <a:latin typeface="Times New Roman" panose="02020603050405020304" pitchFamily="18" charset="0"/>
                <a:ea typeface="宋体" panose="02010600030101010101" pitchFamily="2" charset="-122"/>
                <a:cs typeface="Times New Roman" panose="02020603050405020304" pitchFamily="18" charset="0"/>
              </a:rPr>
              <a:t>2</a:t>
            </a:r>
            <a:r>
              <a:rPr lang="zh-CN" altLang="en-US" kern="0" dirty="0">
                <a:latin typeface="Times New Roman" panose="02020603050405020304" pitchFamily="18" charset="0"/>
                <a:ea typeface="宋体" panose="02010600030101010101" pitchFamily="2" charset="-122"/>
                <a:cs typeface="Times New Roman" panose="02020603050405020304" pitchFamily="18" charset="0"/>
              </a:rPr>
              <a:t>台中子剂量监测器的控制电路</a:t>
            </a:r>
            <a:endParaRPr lang="en-US" altLang="zh-CN" sz="2400" dirty="0"/>
          </a:p>
          <a:p>
            <a:pPr marL="586105" lvl="1" indent="-285750" algn="just">
              <a:lnSpc>
                <a:spcPts val="3000"/>
              </a:lnSpc>
              <a:buClr>
                <a:schemeClr val="tx1"/>
              </a:buClr>
              <a:buFont typeface="Wingdings" panose="05000000000000000000" pitchFamily="2" charset="2"/>
              <a:buChar char="Ø"/>
              <a:defRPr/>
            </a:pPr>
            <a:r>
              <a:rPr lang="zh-CN" altLang="en-US" kern="0" dirty="0">
                <a:latin typeface="Times New Roman" panose="02020603050405020304" pitchFamily="18" charset="0"/>
                <a:ea typeface="宋体" panose="02010600030101010101" pitchFamily="2" charset="-122"/>
                <a:cs typeface="Times New Roman" panose="02020603050405020304" pitchFamily="18" charset="0"/>
              </a:rPr>
              <a:t>中控室剂量监测系统上位机无显示，数据连接设备损坏，更换设备后，显示恢复正常</a:t>
            </a:r>
            <a:endParaRPr lang="en-US" altLang="zh-CN" kern="0" dirty="0">
              <a:latin typeface="Times New Roman" panose="02020603050405020304" pitchFamily="18" charset="0"/>
              <a:ea typeface="宋体" panose="02010600030101010101" pitchFamily="2" charset="-122"/>
              <a:cs typeface="Times New Roman" panose="02020603050405020304" pitchFamily="18" charset="0"/>
            </a:endParaRPr>
          </a:p>
          <a:p>
            <a:pPr marL="586105" lvl="1" indent="-285750" algn="just">
              <a:lnSpc>
                <a:spcPts val="3000"/>
              </a:lnSpc>
              <a:buClr>
                <a:schemeClr val="tx1"/>
              </a:buClr>
              <a:buFont typeface="Wingdings" panose="05000000000000000000" pitchFamily="2" charset="2"/>
              <a:buChar char="Ø"/>
              <a:defRPr/>
            </a:pPr>
            <a:r>
              <a:rPr lang="zh-CN" altLang="en-US" kern="0" dirty="0">
                <a:latin typeface="Times New Roman" panose="02020603050405020304" pitchFamily="18" charset="0"/>
                <a:ea typeface="宋体" panose="02010600030101010101" pitchFamily="2" charset="-122"/>
                <a:cs typeface="Times New Roman" panose="02020603050405020304" pitchFamily="18" charset="0"/>
              </a:rPr>
              <a:t>暑期检修期间对剂量监测器进行例行的刻度并且对剂量监测系统的强电和弱点线路进行检修</a:t>
            </a:r>
            <a:endParaRPr lang="en-US" altLang="zh-CN" kern="0" dirty="0">
              <a:latin typeface="Times New Roman" panose="02020603050405020304" pitchFamily="18" charset="0"/>
              <a:ea typeface="宋体" panose="02010600030101010101" pitchFamily="2" charset="-122"/>
              <a:cs typeface="Times New Roman" panose="02020603050405020304" pitchFamily="18" charset="0"/>
            </a:endParaRPr>
          </a:p>
          <a:p>
            <a:pPr marL="586105" lvl="1" indent="-285750" algn="just">
              <a:lnSpc>
                <a:spcPts val="3000"/>
              </a:lnSpc>
              <a:buClr>
                <a:schemeClr val="tx1"/>
              </a:buClr>
              <a:buFont typeface="Wingdings" panose="05000000000000000000" pitchFamily="2" charset="2"/>
              <a:buChar char="Ø"/>
              <a:defRPr/>
            </a:pPr>
            <a:r>
              <a:rPr lang="zh-CN" altLang="en-US" kern="0" dirty="0">
                <a:latin typeface="Times New Roman" panose="02020603050405020304" pitchFamily="18" charset="0"/>
                <a:ea typeface="宋体" panose="02010600030101010101" pitchFamily="2" charset="-122"/>
                <a:cs typeface="Times New Roman" panose="02020603050405020304" pitchFamily="18" charset="0"/>
              </a:rPr>
              <a:t>因为施工需求，挪动两处监测点位的位置</a:t>
            </a:r>
            <a:endParaRPr lang="en-US" altLang="zh-CN" kern="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Rectangle 2">
            <a:extLst>
              <a:ext uri="{FF2B5EF4-FFF2-40B4-BE49-F238E27FC236}">
                <a16:creationId xmlns:a16="http://schemas.microsoft.com/office/drawing/2014/main" id="{CAB2E79E-2E7C-9784-5F78-3FC765225FF9}"/>
              </a:ext>
            </a:extLst>
          </p:cNvPr>
          <p:cNvSpPr>
            <a:spLocks noGrp="1" noChangeArrowheads="1"/>
          </p:cNvSpPr>
          <p:nvPr>
            <p:ph type="title"/>
          </p:nvPr>
        </p:nvSpPr>
        <p:spPr>
          <a:xfrm>
            <a:off x="666750" y="142875"/>
            <a:ext cx="10763250" cy="7254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rmAutofit fontScale="90000"/>
          </a:bodyPr>
          <a:lstStyle/>
          <a:p>
            <a:pPr algn="ctr"/>
            <a:r>
              <a:rPr lang="zh-CN" altLang="en-US" sz="4400" kern="1200" dirty="0">
                <a:solidFill>
                  <a:schemeClr val="accent6">
                    <a:lumMod val="60000"/>
                    <a:lumOff val="40000"/>
                  </a:schemeClr>
                </a:solidFill>
                <a:latin typeface="华文楷体" panose="02010600040101010101" pitchFamily="2" charset="-122"/>
                <a:ea typeface="华文楷体" panose="02010600040101010101" pitchFamily="2" charset="-122"/>
              </a:rPr>
              <a:t>一</a:t>
            </a:r>
            <a:r>
              <a:rPr lang="en-US" altLang="zh-CN" sz="4400" kern="1200" dirty="0">
                <a:solidFill>
                  <a:schemeClr val="accent6">
                    <a:lumMod val="60000"/>
                    <a:lumOff val="40000"/>
                  </a:schemeClr>
                </a:solidFill>
                <a:latin typeface="华文楷体" panose="02010600040101010101" pitchFamily="2" charset="-122"/>
                <a:ea typeface="华文楷体" panose="02010600040101010101" pitchFamily="2" charset="-122"/>
              </a:rPr>
              <a:t>. </a:t>
            </a:r>
            <a:r>
              <a:rPr lang="zh-CN" altLang="en-US" sz="4400" dirty="0">
                <a:solidFill>
                  <a:schemeClr val="accent6">
                    <a:lumMod val="60000"/>
                    <a:lumOff val="40000"/>
                  </a:schemeClr>
                </a:solidFill>
                <a:latin typeface="华文楷体" panose="02010600040101010101" pitchFamily="2" charset="-122"/>
                <a:ea typeface="华文楷体" panose="02010600040101010101" pitchFamily="2" charset="-122"/>
              </a:rPr>
              <a:t>辐射防护各</a:t>
            </a:r>
            <a:r>
              <a:rPr lang="zh-CN" altLang="en-US" sz="4400" kern="1200" dirty="0">
                <a:solidFill>
                  <a:schemeClr val="accent6">
                    <a:lumMod val="60000"/>
                    <a:lumOff val="40000"/>
                  </a:schemeClr>
                </a:solidFill>
                <a:latin typeface="华文楷体" panose="02010600040101010101" pitchFamily="2" charset="-122"/>
                <a:ea typeface="华文楷体" panose="02010600040101010101" pitchFamily="2" charset="-122"/>
              </a:rPr>
              <a:t>系统运维情况</a:t>
            </a:r>
            <a:endParaRPr lang="en-US" altLang="zh-CN" sz="4400" kern="1200" dirty="0">
              <a:solidFill>
                <a:schemeClr val="accent6">
                  <a:lumMod val="60000"/>
                  <a:lumOff val="40000"/>
                </a:schemeClr>
              </a:solidFill>
              <a:latin typeface="华文楷体" panose="02010600040101010101" pitchFamily="2" charset="-122"/>
              <a:ea typeface="华文楷体" panose="02010600040101010101" pitchFamily="2" charset="-122"/>
              <a:cs typeface="+mn-cs"/>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0307" y="4171384"/>
            <a:ext cx="1835234" cy="2446979"/>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98091" y="4175934"/>
            <a:ext cx="1831822" cy="2442429"/>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6353" y="4268279"/>
            <a:ext cx="3004250" cy="2253188"/>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3661" y="4171384"/>
            <a:ext cx="1568278" cy="2446979"/>
          </a:xfrm>
          <a:prstGeom prst="rect">
            <a:avLst/>
          </a:prstGeom>
        </p:spPr>
      </p:pic>
    </p:spTree>
    <p:extLst>
      <p:ext uri="{BB962C8B-B14F-4D97-AF65-F5344CB8AC3E}">
        <p14:creationId xmlns:p14="http://schemas.microsoft.com/office/powerpoint/2010/main" val="2497624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132144F8-3D16-45AB-BE48-A1449B11D708}" type="slidenum">
              <a:rPr lang="zh-CN" altLang="en-US" smtClean="0"/>
              <a:t>5</a:t>
            </a:fld>
            <a:endParaRPr lang="zh-CN" altLang="en-US"/>
          </a:p>
        </p:txBody>
      </p:sp>
      <p:sp>
        <p:nvSpPr>
          <p:cNvPr id="5" name="内容占位符 4">
            <a:extLst>
              <a:ext uri="{FF2B5EF4-FFF2-40B4-BE49-F238E27FC236}">
                <a16:creationId xmlns:a16="http://schemas.microsoft.com/office/drawing/2014/main" id="{4D268C91-C254-982C-6B92-3298D21ECD97}"/>
              </a:ext>
            </a:extLst>
          </p:cNvPr>
          <p:cNvSpPr>
            <a:spLocks noGrp="1"/>
          </p:cNvSpPr>
          <p:nvPr>
            <p:ph idx="1"/>
          </p:nvPr>
        </p:nvSpPr>
        <p:spPr>
          <a:xfrm>
            <a:off x="214685" y="1073426"/>
            <a:ext cx="5573866" cy="5648052"/>
          </a:xfrm>
        </p:spPr>
        <p:txBody>
          <a:bodyPr>
            <a:normAutofit/>
          </a:bodyPr>
          <a:lstStyle/>
          <a:p>
            <a:pPr marL="0" indent="0">
              <a:buNone/>
            </a:pPr>
            <a:r>
              <a:rPr lang="en-US" altLang="zh-CN" sz="2400" b="1" dirty="0">
                <a:latin typeface="微软雅黑" panose="020B0503020204020204" pitchFamily="34" charset="-122"/>
              </a:rPr>
              <a:t>2. </a:t>
            </a:r>
            <a:r>
              <a:rPr lang="zh-CN" altLang="en-US" sz="2400" b="1" dirty="0">
                <a:latin typeface="微软雅黑" panose="020B0503020204020204" pitchFamily="34" charset="-122"/>
              </a:rPr>
              <a:t>剂量监测系统</a:t>
            </a:r>
            <a:endParaRPr lang="en-US" altLang="zh-CN" sz="2400" b="1" dirty="0">
              <a:latin typeface="微软雅黑" panose="020B0503020204020204" pitchFamily="34" charset="-122"/>
            </a:endParaRPr>
          </a:p>
          <a:p>
            <a:pPr marL="252000" lvl="1" indent="-252000" algn="just" fontAlgn="base">
              <a:lnSpc>
                <a:spcPts val="3000"/>
              </a:lnSpc>
              <a:spcBef>
                <a:spcPts val="0"/>
              </a:spcBef>
              <a:buClr>
                <a:schemeClr val="tx1"/>
              </a:buClr>
              <a:buSzPct val="100000"/>
              <a:buFont typeface="Wingdings" panose="05000000000000000000" pitchFamily="2" charset="2"/>
              <a:buChar char="n"/>
              <a:defRPr/>
            </a:pPr>
            <a:r>
              <a:rPr lang="zh-CN" altLang="en-US" kern="0" dirty="0">
                <a:solidFill>
                  <a:srgbClr val="1679BA"/>
                </a:solidFill>
                <a:latin typeface="微软雅黑" panose="020B0503020204020204" pitchFamily="34" charset="-122"/>
              </a:rPr>
              <a:t>监测数据没有出现超限值情况，均为天然本底水平。</a:t>
            </a:r>
            <a:endParaRPr lang="en-US" altLang="zh-CN" kern="0" dirty="0">
              <a:solidFill>
                <a:srgbClr val="1679BA"/>
              </a:solidFill>
              <a:latin typeface="微软雅黑" panose="020B0503020204020204" pitchFamily="34" charset="-122"/>
            </a:endParaRPr>
          </a:p>
          <a:p>
            <a:pPr marL="299720" lvl="2" indent="0" fontAlgn="base">
              <a:lnSpc>
                <a:spcPct val="150000"/>
              </a:lnSpc>
              <a:spcBef>
                <a:spcPts val="0"/>
              </a:spcBef>
              <a:buClr>
                <a:srgbClr val="005CE7"/>
              </a:buClr>
              <a:buSzPct val="80000"/>
              <a:buNone/>
              <a:defRPr/>
            </a:pPr>
            <a:r>
              <a:rPr lang="zh-CN" altLang="en-US" dirty="0">
                <a:latin typeface="+mn-ea"/>
                <a:ea typeface="+mn-ea"/>
              </a:rPr>
              <a:t>中子：≤ </a:t>
            </a: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0.01 </a:t>
            </a:r>
            <a:r>
              <a:rPr lang="el-GR"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μ</a:t>
            </a:r>
            <a:r>
              <a:rPr lang="en-US" altLang="zh-CN"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Sv</a:t>
            </a: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/h</a:t>
            </a:r>
          </a:p>
          <a:p>
            <a:pPr marL="299720" lvl="2" indent="0" fontAlgn="base">
              <a:lnSpc>
                <a:spcPct val="150000"/>
              </a:lnSpc>
              <a:spcBef>
                <a:spcPts val="0"/>
              </a:spcBef>
              <a:buClr>
                <a:srgbClr val="005CE7"/>
              </a:buClr>
              <a:buSzPct val="80000"/>
              <a:buNone/>
              <a:defRPr/>
            </a:pPr>
            <a:r>
              <a:rPr lang="zh-CN" altLang="en-US" dirty="0">
                <a:latin typeface="+mn-ea"/>
                <a:ea typeface="+mn-ea"/>
              </a:rPr>
              <a:t>伽马：≤ </a:t>
            </a: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0.17 </a:t>
            </a:r>
            <a:r>
              <a:rPr lang="el-GR"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μ</a:t>
            </a:r>
            <a:r>
              <a:rPr lang="en-US" altLang="zh-CN"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Sv</a:t>
            </a: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/h</a:t>
            </a:r>
          </a:p>
          <a:p>
            <a:pPr marL="0" lvl="1" indent="0" algn="just" fontAlgn="base">
              <a:lnSpc>
                <a:spcPts val="3000"/>
              </a:lnSpc>
              <a:spcBef>
                <a:spcPts val="0"/>
              </a:spcBef>
              <a:buClr>
                <a:srgbClr val="005CE7"/>
              </a:buClr>
              <a:buSzPct val="80000"/>
              <a:buNone/>
              <a:defRPr/>
            </a:pPr>
            <a:endParaRPr lang="zh-CN" altLang="en-US" sz="2400" dirty="0"/>
          </a:p>
        </p:txBody>
      </p:sp>
      <p:sp>
        <p:nvSpPr>
          <p:cNvPr id="9" name="Rectangle 2">
            <a:extLst>
              <a:ext uri="{FF2B5EF4-FFF2-40B4-BE49-F238E27FC236}">
                <a16:creationId xmlns:a16="http://schemas.microsoft.com/office/drawing/2014/main" id="{CAB2E79E-2E7C-9784-5F78-3FC765225FF9}"/>
              </a:ext>
            </a:extLst>
          </p:cNvPr>
          <p:cNvSpPr>
            <a:spLocks noGrp="1" noChangeArrowheads="1"/>
          </p:cNvSpPr>
          <p:nvPr>
            <p:ph type="title"/>
          </p:nvPr>
        </p:nvSpPr>
        <p:spPr>
          <a:xfrm>
            <a:off x="666750" y="142875"/>
            <a:ext cx="10763250" cy="7254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rmAutofit fontScale="90000"/>
          </a:bodyPr>
          <a:lstStyle/>
          <a:p>
            <a:pPr algn="ctr" eaLnBrk="1" hangingPunct="1"/>
            <a:r>
              <a:rPr lang="zh-CN" altLang="en-US" sz="4400" kern="1200" dirty="0">
                <a:solidFill>
                  <a:schemeClr val="accent6">
                    <a:lumMod val="60000"/>
                    <a:lumOff val="40000"/>
                  </a:schemeClr>
                </a:solidFill>
                <a:latin typeface="华文楷体" panose="02010600040101010101" pitchFamily="2" charset="-122"/>
                <a:ea typeface="华文楷体" panose="02010600040101010101" pitchFamily="2" charset="-122"/>
              </a:rPr>
              <a:t>一</a:t>
            </a:r>
            <a:r>
              <a:rPr lang="en-US" altLang="zh-CN" sz="4400" kern="1200" dirty="0">
                <a:solidFill>
                  <a:schemeClr val="accent6">
                    <a:lumMod val="60000"/>
                    <a:lumOff val="40000"/>
                  </a:schemeClr>
                </a:solidFill>
                <a:latin typeface="华文楷体" panose="02010600040101010101" pitchFamily="2" charset="-122"/>
                <a:ea typeface="华文楷体" panose="02010600040101010101" pitchFamily="2" charset="-122"/>
              </a:rPr>
              <a:t>. </a:t>
            </a:r>
            <a:r>
              <a:rPr lang="zh-CN" altLang="en-US" sz="4400" dirty="0">
                <a:solidFill>
                  <a:schemeClr val="accent6">
                    <a:lumMod val="60000"/>
                    <a:lumOff val="40000"/>
                  </a:schemeClr>
                </a:solidFill>
                <a:latin typeface="华文楷体" panose="02010600040101010101" pitchFamily="2" charset="-122"/>
                <a:ea typeface="华文楷体" panose="02010600040101010101" pitchFamily="2" charset="-122"/>
              </a:rPr>
              <a:t>辐射防护各</a:t>
            </a:r>
            <a:r>
              <a:rPr lang="zh-CN" altLang="en-US" sz="4400" kern="1200" dirty="0">
                <a:solidFill>
                  <a:schemeClr val="accent6">
                    <a:lumMod val="60000"/>
                    <a:lumOff val="40000"/>
                  </a:schemeClr>
                </a:solidFill>
                <a:latin typeface="华文楷体" panose="02010600040101010101" pitchFamily="2" charset="-122"/>
                <a:ea typeface="华文楷体" panose="02010600040101010101" pitchFamily="2" charset="-122"/>
              </a:rPr>
              <a:t>系统运维情况</a:t>
            </a:r>
            <a:endParaRPr lang="en-US" altLang="zh-CN" sz="4400" kern="1200" dirty="0">
              <a:solidFill>
                <a:schemeClr val="accent6">
                  <a:lumMod val="60000"/>
                  <a:lumOff val="40000"/>
                </a:schemeClr>
              </a:solidFill>
              <a:latin typeface="华文楷体" panose="02010600040101010101" pitchFamily="2" charset="-122"/>
              <a:ea typeface="华文楷体" panose="02010600040101010101" pitchFamily="2" charset="-122"/>
              <a:cs typeface="+mn-cs"/>
            </a:endParaRPr>
          </a:p>
        </p:txBody>
      </p:sp>
      <p:graphicFrame>
        <p:nvGraphicFramePr>
          <p:cNvPr id="7" name="表格 6">
            <a:extLst>
              <a:ext uri="{FF2B5EF4-FFF2-40B4-BE49-F238E27FC236}">
                <a16:creationId xmlns:a16="http://schemas.microsoft.com/office/drawing/2014/main" id="{ED8E6F88-D915-4DE6-AB07-1C4B559B16E8}"/>
              </a:ext>
            </a:extLst>
          </p:cNvPr>
          <p:cNvGraphicFramePr>
            <a:graphicFrameLocks noGrp="1"/>
          </p:cNvGraphicFramePr>
          <p:nvPr>
            <p:extLst>
              <p:ext uri="{D42A27DB-BD31-4B8C-83A1-F6EECF244321}">
                <p14:modId xmlns:p14="http://schemas.microsoft.com/office/powerpoint/2010/main" val="3137312594"/>
              </p:ext>
            </p:extLst>
          </p:nvPr>
        </p:nvGraphicFramePr>
        <p:xfrm>
          <a:off x="207447" y="3252790"/>
          <a:ext cx="5675124" cy="3286125"/>
        </p:xfrm>
        <a:graphic>
          <a:graphicData uri="http://schemas.openxmlformats.org/drawingml/2006/table">
            <a:tbl>
              <a:tblPr/>
              <a:tblGrid>
                <a:gridCol w="810732">
                  <a:extLst>
                    <a:ext uri="{9D8B030D-6E8A-4147-A177-3AD203B41FA5}">
                      <a16:colId xmlns:a16="http://schemas.microsoft.com/office/drawing/2014/main" val="1426722479"/>
                    </a:ext>
                  </a:extLst>
                </a:gridCol>
                <a:gridCol w="810732">
                  <a:extLst>
                    <a:ext uri="{9D8B030D-6E8A-4147-A177-3AD203B41FA5}">
                      <a16:colId xmlns:a16="http://schemas.microsoft.com/office/drawing/2014/main" val="2615175357"/>
                    </a:ext>
                  </a:extLst>
                </a:gridCol>
                <a:gridCol w="810732">
                  <a:extLst>
                    <a:ext uri="{9D8B030D-6E8A-4147-A177-3AD203B41FA5}">
                      <a16:colId xmlns:a16="http://schemas.microsoft.com/office/drawing/2014/main" val="3822123061"/>
                    </a:ext>
                  </a:extLst>
                </a:gridCol>
                <a:gridCol w="810732">
                  <a:extLst>
                    <a:ext uri="{9D8B030D-6E8A-4147-A177-3AD203B41FA5}">
                      <a16:colId xmlns:a16="http://schemas.microsoft.com/office/drawing/2014/main" val="3355436242"/>
                    </a:ext>
                  </a:extLst>
                </a:gridCol>
                <a:gridCol w="810732">
                  <a:extLst>
                    <a:ext uri="{9D8B030D-6E8A-4147-A177-3AD203B41FA5}">
                      <a16:colId xmlns:a16="http://schemas.microsoft.com/office/drawing/2014/main" val="3106738797"/>
                    </a:ext>
                  </a:extLst>
                </a:gridCol>
                <a:gridCol w="810732">
                  <a:extLst>
                    <a:ext uri="{9D8B030D-6E8A-4147-A177-3AD203B41FA5}">
                      <a16:colId xmlns:a16="http://schemas.microsoft.com/office/drawing/2014/main" val="4237769097"/>
                    </a:ext>
                  </a:extLst>
                </a:gridCol>
                <a:gridCol w="810732">
                  <a:extLst>
                    <a:ext uri="{9D8B030D-6E8A-4147-A177-3AD203B41FA5}">
                      <a16:colId xmlns:a16="http://schemas.microsoft.com/office/drawing/2014/main" val="2338819772"/>
                    </a:ext>
                  </a:extLst>
                </a:gridCol>
              </a:tblGrid>
              <a:tr h="210933">
                <a:tc gridSpan="7">
                  <a:txBody>
                    <a:bodyPr/>
                    <a:lstStyle/>
                    <a:p>
                      <a:pPr algn="ctr" rtl="0" fontAlgn="ctr"/>
                      <a:r>
                        <a:rPr lang="en-US" altLang="zh-CN" sz="1400" b="0" i="0" u="none" strike="noStrike">
                          <a:solidFill>
                            <a:srgbClr val="000000"/>
                          </a:solidFill>
                          <a:effectLst/>
                          <a:latin typeface="宋体" panose="02010600030101010101" pitchFamily="2" charset="-122"/>
                          <a:ea typeface="宋体" panose="02010600030101010101" pitchFamily="2" charset="-122"/>
                        </a:rPr>
                        <a:t>CSNS</a:t>
                      </a:r>
                      <a:r>
                        <a:rPr lang="zh-CN" altLang="en-US" sz="1400" b="0" i="0" u="none" strike="noStrike">
                          <a:solidFill>
                            <a:srgbClr val="000000"/>
                          </a:solidFill>
                          <a:effectLst/>
                          <a:latin typeface="宋体" panose="02010600030101010101" pitchFamily="2" charset="-122"/>
                          <a:ea typeface="宋体" panose="02010600030101010101" pitchFamily="2" charset="-122"/>
                        </a:rPr>
                        <a:t>监督区场所剂量监测情况</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655158183"/>
                  </a:ext>
                </a:extLst>
              </a:tr>
              <a:tr h="614772">
                <a:tc>
                  <a:txBody>
                    <a:bodyPr/>
                    <a:lstStyle/>
                    <a:p>
                      <a:pPr algn="ctr" rtl="0" fontAlgn="ctr"/>
                      <a:r>
                        <a:rPr lang="zh-CN" altLang="en-US" sz="1400" b="0" i="0" u="none" strike="noStrike">
                          <a:solidFill>
                            <a:srgbClr val="000000"/>
                          </a:solidFill>
                          <a:effectLst/>
                          <a:latin typeface="宋体" panose="02010600030101010101" pitchFamily="2" charset="-122"/>
                          <a:ea typeface="宋体" panose="02010600030101010101" pitchFamily="2" charset="-122"/>
                        </a:rPr>
                        <a:t>序号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400" b="0" i="0" u="none" strike="noStrike" dirty="0">
                          <a:solidFill>
                            <a:srgbClr val="000000"/>
                          </a:solidFill>
                          <a:effectLst/>
                          <a:latin typeface="宋体" panose="02010600030101010101" pitchFamily="2" charset="-122"/>
                          <a:ea typeface="宋体" panose="02010600030101010101" pitchFamily="2" charset="-122"/>
                        </a:rPr>
                        <a:t>区域</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400" b="0" i="0" u="none" strike="noStrike" dirty="0">
                          <a:solidFill>
                            <a:srgbClr val="000000"/>
                          </a:solidFill>
                          <a:effectLst/>
                          <a:latin typeface="宋体" panose="02010600030101010101" pitchFamily="2" charset="-122"/>
                          <a:ea typeface="宋体" panose="02010600030101010101" pitchFamily="2" charset="-122"/>
                        </a:rPr>
                        <a:t>监测点数量</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400" b="0" i="0" u="none" strike="noStrike">
                          <a:solidFill>
                            <a:srgbClr val="000000"/>
                          </a:solidFill>
                          <a:effectLst/>
                          <a:latin typeface="宋体" panose="02010600030101010101" pitchFamily="2" charset="-122"/>
                          <a:ea typeface="宋体" panose="02010600030101010101" pitchFamily="2" charset="-122"/>
                        </a:rPr>
                        <a:t>中子剂量率最大值（</a:t>
                      </a:r>
                      <a:r>
                        <a:rPr lang="en-US" altLang="zh-CN" sz="1400" b="0" i="0" u="none" strike="noStrike">
                          <a:solidFill>
                            <a:srgbClr val="000000"/>
                          </a:solidFill>
                          <a:effectLst/>
                          <a:latin typeface="宋体" panose="02010600030101010101" pitchFamily="2" charset="-122"/>
                          <a:ea typeface="宋体" panose="02010600030101010101" pitchFamily="2" charset="-122"/>
                        </a:rPr>
                        <a:t>uSv/h</a:t>
                      </a:r>
                      <a:r>
                        <a:rPr lang="zh-CN" altLang="en-US" sz="1400" b="0" i="0" u="none" strike="noStrike">
                          <a:solidFill>
                            <a:srgbClr val="000000"/>
                          </a:solidFill>
                          <a:effectLst/>
                          <a:latin typeface="宋体" panose="02010600030101010101" pitchFamily="2" charset="-122"/>
                          <a:ea typeface="宋体" panose="02010600030101010101" pitchFamily="2" charset="-122"/>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400" b="0" i="0" u="none" strike="noStrike">
                          <a:solidFill>
                            <a:srgbClr val="000000"/>
                          </a:solidFill>
                          <a:effectLst/>
                          <a:latin typeface="宋体" panose="02010600030101010101" pitchFamily="2" charset="-122"/>
                          <a:ea typeface="宋体" panose="02010600030101010101" pitchFamily="2" charset="-122"/>
                        </a:rPr>
                        <a:t>中子剂量率平均值（</a:t>
                      </a:r>
                      <a:r>
                        <a:rPr lang="en-US" altLang="zh-CN" sz="1400" b="0" i="0" u="none" strike="noStrike">
                          <a:solidFill>
                            <a:srgbClr val="000000"/>
                          </a:solidFill>
                          <a:effectLst/>
                          <a:latin typeface="宋体" panose="02010600030101010101" pitchFamily="2" charset="-122"/>
                          <a:ea typeface="宋体" panose="02010600030101010101" pitchFamily="2" charset="-122"/>
                        </a:rPr>
                        <a:t>uSv/h</a:t>
                      </a:r>
                      <a:r>
                        <a:rPr lang="zh-CN" altLang="en-US" sz="1400" b="0" i="0" u="none" strike="noStrike">
                          <a:solidFill>
                            <a:srgbClr val="000000"/>
                          </a:solidFill>
                          <a:effectLst/>
                          <a:latin typeface="宋体" panose="02010600030101010101" pitchFamily="2" charset="-122"/>
                          <a:ea typeface="宋体" panose="02010600030101010101" pitchFamily="2" charset="-122"/>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400" b="0" i="0" u="none" strike="noStrike">
                          <a:solidFill>
                            <a:srgbClr val="000000"/>
                          </a:solidFill>
                          <a:effectLst/>
                          <a:latin typeface="宋体" panose="02010600030101010101" pitchFamily="2" charset="-122"/>
                          <a:ea typeface="宋体" panose="02010600030101010101" pitchFamily="2" charset="-122"/>
                        </a:rPr>
                        <a:t>伽马剂量率最大值（</a:t>
                      </a:r>
                      <a:r>
                        <a:rPr lang="en-US" altLang="zh-CN" sz="1400" b="0" i="0" u="none" strike="noStrike">
                          <a:solidFill>
                            <a:srgbClr val="000000"/>
                          </a:solidFill>
                          <a:effectLst/>
                          <a:latin typeface="宋体" panose="02010600030101010101" pitchFamily="2" charset="-122"/>
                          <a:ea typeface="宋体" panose="02010600030101010101" pitchFamily="2" charset="-122"/>
                        </a:rPr>
                        <a:t>uSv/h</a:t>
                      </a:r>
                      <a:r>
                        <a:rPr lang="zh-CN" altLang="en-US" sz="1400" b="0" i="0" u="none" strike="noStrike">
                          <a:solidFill>
                            <a:srgbClr val="000000"/>
                          </a:solidFill>
                          <a:effectLst/>
                          <a:latin typeface="宋体" panose="02010600030101010101" pitchFamily="2" charset="-122"/>
                          <a:ea typeface="宋体" panose="02010600030101010101" pitchFamily="2" charset="-122"/>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400" b="0" i="0" u="none" strike="noStrike">
                          <a:solidFill>
                            <a:srgbClr val="000000"/>
                          </a:solidFill>
                          <a:effectLst/>
                          <a:latin typeface="宋体" panose="02010600030101010101" pitchFamily="2" charset="-122"/>
                          <a:ea typeface="宋体" panose="02010600030101010101" pitchFamily="2" charset="-122"/>
                        </a:rPr>
                        <a:t>伽马剂量率平均值（</a:t>
                      </a:r>
                      <a:r>
                        <a:rPr lang="en-US" altLang="zh-CN" sz="1400" b="0" i="0" u="none" strike="noStrike">
                          <a:solidFill>
                            <a:srgbClr val="000000"/>
                          </a:solidFill>
                          <a:effectLst/>
                          <a:latin typeface="宋体" panose="02010600030101010101" pitchFamily="2" charset="-122"/>
                          <a:ea typeface="宋体" panose="02010600030101010101" pitchFamily="2" charset="-122"/>
                        </a:rPr>
                        <a:t>uSv/h</a:t>
                      </a:r>
                      <a:r>
                        <a:rPr lang="zh-CN" altLang="en-US" sz="1400" b="0" i="0" u="none" strike="noStrike">
                          <a:solidFill>
                            <a:srgbClr val="000000"/>
                          </a:solidFill>
                          <a:effectLst/>
                          <a:latin typeface="宋体" panose="02010600030101010101" pitchFamily="2" charset="-122"/>
                          <a:ea typeface="宋体" panose="02010600030101010101" pitchFamily="2" charset="-122"/>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5091996"/>
                  </a:ext>
                </a:extLst>
              </a:tr>
              <a:tr h="412852">
                <a:tc>
                  <a:txBody>
                    <a:bodyPr/>
                    <a:lstStyle/>
                    <a:p>
                      <a:pPr algn="ctr" rtl="0" fontAlgn="ctr"/>
                      <a:r>
                        <a:rPr lang="en-US" altLang="zh-CN" sz="1400" b="0" i="0" u="none" strike="noStrike">
                          <a:solidFill>
                            <a:srgbClr val="000000"/>
                          </a:solidFill>
                          <a:effectLst/>
                          <a:latin typeface="Times New Roman" panose="02020603050405020304" pitchFamily="18" charset="0"/>
                          <a:ea typeface="等线" panose="02010600030101010101" pitchFamily="2" charset="-122"/>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400" b="0" i="0" u="none" strike="noStrike">
                          <a:solidFill>
                            <a:srgbClr val="000000"/>
                          </a:solidFill>
                          <a:effectLst/>
                          <a:latin typeface="宋体" panose="02010600030101010101" pitchFamily="2" charset="-122"/>
                          <a:ea typeface="宋体" panose="02010600030101010101" pitchFamily="2" charset="-122"/>
                        </a:rPr>
                        <a:t>直线加速器</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400" b="0" i="0" u="none" strike="noStrike" dirty="0">
                          <a:solidFill>
                            <a:srgbClr val="000000"/>
                          </a:solidFill>
                          <a:effectLst/>
                          <a:latin typeface="Times New Roman" panose="02020603050405020304" pitchFamily="18" charset="0"/>
                          <a:ea typeface="等线" panose="02010600030101010101" pitchFamily="2" charset="-122"/>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400" b="0" i="0" u="none" strike="noStrike">
                          <a:solidFill>
                            <a:srgbClr val="000000"/>
                          </a:solidFill>
                          <a:effectLst/>
                          <a:latin typeface="Times New Roman" panose="02020603050405020304" pitchFamily="18" charset="0"/>
                          <a:ea typeface="等线" panose="02010600030101010101" pitchFamily="2" charset="-122"/>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400" b="0" i="0" u="none" strike="noStrike">
                          <a:solidFill>
                            <a:srgbClr val="000000"/>
                          </a:solidFill>
                          <a:effectLst/>
                          <a:latin typeface="Times New Roman" panose="02020603050405020304" pitchFamily="18" charset="0"/>
                          <a:ea typeface="等线" panose="02010600030101010101" pitchFamily="2" charset="-122"/>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400" b="0" i="0" u="none" strike="noStrike" dirty="0">
                          <a:solidFill>
                            <a:srgbClr val="000000"/>
                          </a:solidFill>
                          <a:effectLst/>
                          <a:latin typeface="Times New Roman" panose="02020603050405020304" pitchFamily="18" charset="0"/>
                          <a:ea typeface="等线" panose="02010600030101010101" pitchFamily="2" charset="-122"/>
                        </a:rPr>
                        <a:t>0.16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400" b="0" i="0" u="none" strike="noStrike" dirty="0">
                          <a:solidFill>
                            <a:srgbClr val="000000"/>
                          </a:solidFill>
                          <a:effectLst/>
                          <a:latin typeface="Times New Roman" panose="02020603050405020304" pitchFamily="18" charset="0"/>
                          <a:ea typeface="等线" panose="02010600030101010101" pitchFamily="2" charset="-122"/>
                        </a:rPr>
                        <a:t>0.16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9956718"/>
                  </a:ext>
                </a:extLst>
              </a:tr>
              <a:tr h="210933">
                <a:tc>
                  <a:txBody>
                    <a:bodyPr/>
                    <a:lstStyle/>
                    <a:p>
                      <a:pPr algn="ctr" rtl="0" fontAlgn="ctr"/>
                      <a:r>
                        <a:rPr lang="en-US" altLang="zh-CN" sz="1400" b="0" i="0" u="none" strike="noStrike" dirty="0">
                          <a:solidFill>
                            <a:srgbClr val="000000"/>
                          </a:solidFill>
                          <a:effectLst/>
                          <a:latin typeface="Times New Roman" panose="02020603050405020304" pitchFamily="18" charset="0"/>
                          <a:ea typeface="等线" panose="02010600030101010101" pitchFamily="2" charset="-122"/>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400" b="0" i="0" u="none" strike="noStrike">
                          <a:solidFill>
                            <a:srgbClr val="000000"/>
                          </a:solidFill>
                          <a:effectLst/>
                          <a:latin typeface="Times New Roman" panose="02020603050405020304" pitchFamily="18" charset="0"/>
                          <a:ea typeface="等线" panose="02010600030101010101" pitchFamily="2" charset="-122"/>
                        </a:rPr>
                        <a:t>RCS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400" b="0" i="0" u="none" strike="noStrike">
                          <a:solidFill>
                            <a:srgbClr val="000000"/>
                          </a:solidFill>
                          <a:effectLst/>
                          <a:latin typeface="Times New Roman" panose="02020603050405020304" pitchFamily="18" charset="0"/>
                          <a:ea typeface="等线" panose="02010600030101010101" pitchFamily="2" charset="-122"/>
                        </a:rPr>
                        <a:t>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400" b="0" i="0" u="none" strike="noStrike">
                          <a:solidFill>
                            <a:srgbClr val="000000"/>
                          </a:solidFill>
                          <a:effectLst/>
                          <a:latin typeface="Times New Roman" panose="02020603050405020304" pitchFamily="18" charset="0"/>
                          <a:ea typeface="等线" panose="02010600030101010101" pitchFamily="2" charset="-122"/>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400" b="0" i="0" u="none" strike="noStrike">
                          <a:solidFill>
                            <a:srgbClr val="000000"/>
                          </a:solidFill>
                          <a:effectLst/>
                          <a:latin typeface="Times New Roman" panose="02020603050405020304" pitchFamily="18" charset="0"/>
                          <a:ea typeface="等线" panose="02010600030101010101" pitchFamily="2" charset="-122"/>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400" b="0" i="0" u="none" strike="noStrike" dirty="0">
                          <a:solidFill>
                            <a:srgbClr val="000000"/>
                          </a:solidFill>
                          <a:effectLst/>
                          <a:latin typeface="Times New Roman" panose="02020603050405020304" pitchFamily="18" charset="0"/>
                          <a:ea typeface="等线" panose="02010600030101010101" pitchFamily="2" charset="-122"/>
                        </a:rPr>
                        <a:t>0.17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400" b="0" i="0" u="none" strike="noStrike" dirty="0">
                          <a:solidFill>
                            <a:srgbClr val="000000"/>
                          </a:solidFill>
                          <a:effectLst/>
                          <a:latin typeface="Times New Roman" panose="02020603050405020304" pitchFamily="18" charset="0"/>
                          <a:ea typeface="等线" panose="02010600030101010101" pitchFamily="2" charset="-122"/>
                        </a:rPr>
                        <a:t>0.17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4286682"/>
                  </a:ext>
                </a:extLst>
              </a:tr>
              <a:tr h="210933">
                <a:tc>
                  <a:txBody>
                    <a:bodyPr/>
                    <a:lstStyle/>
                    <a:p>
                      <a:pPr algn="ctr" rtl="0" fontAlgn="ctr"/>
                      <a:r>
                        <a:rPr lang="en-US" altLang="zh-CN" sz="1400" b="0" i="0" u="none" strike="noStrike">
                          <a:solidFill>
                            <a:srgbClr val="000000"/>
                          </a:solidFill>
                          <a:effectLst/>
                          <a:latin typeface="Times New Roman" panose="02020603050405020304" pitchFamily="18" charset="0"/>
                          <a:ea typeface="等线" panose="02010600030101010101" pitchFamily="2" charset="-122"/>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400" b="0" i="0" u="none" strike="noStrike">
                          <a:solidFill>
                            <a:srgbClr val="000000"/>
                          </a:solidFill>
                          <a:effectLst/>
                          <a:latin typeface="Times New Roman" panose="02020603050405020304" pitchFamily="18" charset="0"/>
                          <a:ea typeface="等线" panose="02010600030101010101" pitchFamily="2" charset="-122"/>
                        </a:rPr>
                        <a:t>LRBT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400" b="0" i="0" u="none" strike="noStrike">
                          <a:solidFill>
                            <a:srgbClr val="000000"/>
                          </a:solidFill>
                          <a:effectLst/>
                          <a:latin typeface="Times New Roman" panose="02020603050405020304" pitchFamily="18" charset="0"/>
                          <a:ea typeface="等线" panose="02010600030101010101" pitchFamily="2" charset="-122"/>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400" b="0" i="0" u="none" strike="noStrike">
                          <a:solidFill>
                            <a:srgbClr val="000000"/>
                          </a:solidFill>
                          <a:effectLst/>
                          <a:latin typeface="Times New Roman" panose="02020603050405020304" pitchFamily="18" charset="0"/>
                          <a:ea typeface="等线" panose="02010600030101010101" pitchFamily="2" charset="-122"/>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400" b="0" i="0" u="none" strike="noStrike">
                          <a:solidFill>
                            <a:srgbClr val="000000"/>
                          </a:solidFill>
                          <a:effectLst/>
                          <a:latin typeface="Times New Roman" panose="02020603050405020304" pitchFamily="18" charset="0"/>
                          <a:ea typeface="等线" panose="02010600030101010101" pitchFamily="2" charset="-122"/>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400" b="0" i="0" u="none" strike="noStrike" dirty="0">
                          <a:solidFill>
                            <a:srgbClr val="000000"/>
                          </a:solidFill>
                          <a:effectLst/>
                          <a:latin typeface="Times New Roman" panose="02020603050405020304" pitchFamily="18" charset="0"/>
                          <a:ea typeface="等线" panose="02010600030101010101" pitchFamily="2" charset="-122"/>
                        </a:rPr>
                        <a:t>0.17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400" b="0" i="0" u="none" strike="noStrike" dirty="0">
                          <a:solidFill>
                            <a:srgbClr val="000000"/>
                          </a:solidFill>
                          <a:effectLst/>
                          <a:latin typeface="Times New Roman" panose="02020603050405020304" pitchFamily="18" charset="0"/>
                          <a:ea typeface="等线" panose="02010600030101010101" pitchFamily="2" charset="-122"/>
                        </a:rPr>
                        <a:t>0.16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5401115"/>
                  </a:ext>
                </a:extLst>
              </a:tr>
              <a:tr h="210933">
                <a:tc>
                  <a:txBody>
                    <a:bodyPr/>
                    <a:lstStyle/>
                    <a:p>
                      <a:pPr algn="ctr" rtl="0" fontAlgn="ctr"/>
                      <a:r>
                        <a:rPr lang="en-US" altLang="zh-CN" sz="1400" b="0" i="0" u="none" strike="noStrike">
                          <a:solidFill>
                            <a:srgbClr val="000000"/>
                          </a:solidFill>
                          <a:effectLst/>
                          <a:latin typeface="Times New Roman" panose="02020603050405020304" pitchFamily="18" charset="0"/>
                          <a:ea typeface="等线" panose="02010600030101010101" pitchFamily="2" charset="-122"/>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400" b="0" i="0" u="none" strike="noStrike">
                          <a:solidFill>
                            <a:srgbClr val="000000"/>
                          </a:solidFill>
                          <a:effectLst/>
                          <a:latin typeface="Times New Roman" panose="02020603050405020304" pitchFamily="18" charset="0"/>
                          <a:ea typeface="等线" panose="02010600030101010101" pitchFamily="2" charset="-122"/>
                        </a:rPr>
                        <a:t>RTBT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400" b="0" i="0" u="none" strike="noStrike">
                          <a:solidFill>
                            <a:srgbClr val="000000"/>
                          </a:solidFill>
                          <a:effectLst/>
                          <a:latin typeface="Times New Roman" panose="02020603050405020304" pitchFamily="18" charset="0"/>
                          <a:ea typeface="等线" panose="02010600030101010101" pitchFamily="2" charset="-122"/>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400" b="0" i="0" u="none" strike="noStrike">
                          <a:solidFill>
                            <a:srgbClr val="000000"/>
                          </a:solidFill>
                          <a:effectLst/>
                          <a:latin typeface="Times New Roman" panose="02020603050405020304" pitchFamily="18" charset="0"/>
                          <a:ea typeface="等线" panose="02010600030101010101" pitchFamily="2" charset="-122"/>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400" b="0" i="0" u="none" strike="noStrike">
                          <a:solidFill>
                            <a:srgbClr val="000000"/>
                          </a:solidFill>
                          <a:effectLst/>
                          <a:latin typeface="Times New Roman" panose="02020603050405020304" pitchFamily="18" charset="0"/>
                          <a:ea typeface="等线" panose="02010600030101010101" pitchFamily="2" charset="-122"/>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400" b="0" i="0" u="none" strike="noStrike" dirty="0">
                          <a:solidFill>
                            <a:srgbClr val="000000"/>
                          </a:solidFill>
                          <a:effectLst/>
                          <a:latin typeface="Times New Roman" panose="02020603050405020304" pitchFamily="18" charset="0"/>
                          <a:ea typeface="等线" panose="02010600030101010101" pitchFamily="2" charset="-122"/>
                        </a:rPr>
                        <a:t>0.14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400" b="0" i="0" u="none" strike="noStrike" dirty="0">
                          <a:solidFill>
                            <a:srgbClr val="000000"/>
                          </a:solidFill>
                          <a:effectLst/>
                          <a:latin typeface="Times New Roman" panose="02020603050405020304" pitchFamily="18" charset="0"/>
                          <a:ea typeface="等线" panose="02010600030101010101" pitchFamily="2" charset="-122"/>
                        </a:rPr>
                        <a:t>0.13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5618808"/>
                  </a:ext>
                </a:extLst>
              </a:tr>
              <a:tr h="412852">
                <a:tc>
                  <a:txBody>
                    <a:bodyPr/>
                    <a:lstStyle/>
                    <a:p>
                      <a:pPr algn="ctr" rtl="0" fontAlgn="ctr"/>
                      <a:r>
                        <a:rPr lang="en-US" altLang="zh-CN" sz="1400" b="0" i="0" u="none" strike="noStrike">
                          <a:solidFill>
                            <a:srgbClr val="000000"/>
                          </a:solidFill>
                          <a:effectLst/>
                          <a:latin typeface="Times New Roman" panose="02020603050405020304" pitchFamily="18" charset="0"/>
                          <a:ea typeface="等线" panose="02010600030101010101" pitchFamily="2" charset="-122"/>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400" b="0" i="0" u="none" strike="noStrike">
                          <a:solidFill>
                            <a:srgbClr val="000000"/>
                          </a:solidFill>
                          <a:effectLst/>
                          <a:latin typeface="宋体" panose="02010600030101010101" pitchFamily="2" charset="-122"/>
                          <a:ea typeface="宋体" panose="02010600030101010101" pitchFamily="2" charset="-122"/>
                        </a:rPr>
                        <a:t>靶站地下室</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400" b="0" i="0" u="none" strike="noStrike">
                          <a:solidFill>
                            <a:srgbClr val="000000"/>
                          </a:solidFill>
                          <a:effectLst/>
                          <a:latin typeface="Times New Roman" panose="02020603050405020304" pitchFamily="18" charset="0"/>
                          <a:ea typeface="等线" panose="02010600030101010101" pitchFamily="2" charset="-122"/>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400" b="0" i="0" u="none" strike="noStrike">
                          <a:solidFill>
                            <a:srgbClr val="000000"/>
                          </a:solidFill>
                          <a:effectLst/>
                          <a:latin typeface="Times New Roman" panose="02020603050405020304" pitchFamily="18" charset="0"/>
                          <a:ea typeface="等线" panose="02010600030101010101" pitchFamily="2" charset="-122"/>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400" b="0" i="0" u="none" strike="noStrike">
                          <a:solidFill>
                            <a:srgbClr val="000000"/>
                          </a:solidFill>
                          <a:effectLst/>
                          <a:latin typeface="Times New Roman" panose="02020603050405020304" pitchFamily="18" charset="0"/>
                          <a:ea typeface="等线" panose="02010600030101010101" pitchFamily="2" charset="-122"/>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400" b="0" i="0" u="none" strike="noStrike" dirty="0">
                          <a:solidFill>
                            <a:srgbClr val="000000"/>
                          </a:solidFill>
                          <a:effectLst/>
                          <a:latin typeface="Times New Roman" panose="02020603050405020304" pitchFamily="18" charset="0"/>
                          <a:ea typeface="等线" panose="02010600030101010101" pitchFamily="2" charset="-122"/>
                        </a:rPr>
                        <a:t>0.17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400" b="0" i="0" u="none" strike="noStrike">
                          <a:solidFill>
                            <a:srgbClr val="000000"/>
                          </a:solidFill>
                          <a:effectLst/>
                          <a:latin typeface="Times New Roman" panose="02020603050405020304" pitchFamily="18" charset="0"/>
                          <a:ea typeface="等线" panose="02010600030101010101" pitchFamily="2" charset="-122"/>
                        </a:rPr>
                        <a:t>0.16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0140016"/>
                  </a:ext>
                </a:extLst>
              </a:tr>
              <a:tr h="412852">
                <a:tc>
                  <a:txBody>
                    <a:bodyPr/>
                    <a:lstStyle/>
                    <a:p>
                      <a:pPr algn="ctr" rtl="0" fontAlgn="ctr"/>
                      <a:r>
                        <a:rPr lang="en-US" altLang="zh-CN" sz="1400" b="0" i="0" u="none" strike="noStrike">
                          <a:solidFill>
                            <a:srgbClr val="000000"/>
                          </a:solidFill>
                          <a:effectLst/>
                          <a:latin typeface="Times New Roman" panose="02020603050405020304" pitchFamily="18" charset="0"/>
                          <a:ea typeface="等线" panose="02010600030101010101" pitchFamily="2" charset="-122"/>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400" b="0" i="0" u="none" strike="noStrike">
                          <a:solidFill>
                            <a:srgbClr val="000000"/>
                          </a:solidFill>
                          <a:effectLst/>
                          <a:latin typeface="宋体" panose="02010600030101010101" pitchFamily="2" charset="-122"/>
                          <a:ea typeface="宋体" panose="02010600030101010101" pitchFamily="2" charset="-122"/>
                        </a:rPr>
                        <a:t>靶站谱仪大厅</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400" b="0" i="0" u="none" strike="noStrike">
                          <a:solidFill>
                            <a:srgbClr val="000000"/>
                          </a:solidFill>
                          <a:effectLst/>
                          <a:latin typeface="Times New Roman" panose="02020603050405020304" pitchFamily="18" charset="0"/>
                          <a:ea typeface="等线" panose="02010600030101010101" pitchFamily="2" charset="-122"/>
                        </a:rPr>
                        <a:t>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400" b="0" i="0" u="none" strike="noStrike">
                          <a:solidFill>
                            <a:srgbClr val="000000"/>
                          </a:solidFill>
                          <a:effectLst/>
                          <a:latin typeface="Times New Roman" panose="02020603050405020304" pitchFamily="18" charset="0"/>
                          <a:ea typeface="等线" panose="02010600030101010101" pitchFamily="2" charset="-122"/>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400" b="0" i="0" u="none" strike="noStrike">
                          <a:solidFill>
                            <a:srgbClr val="000000"/>
                          </a:solidFill>
                          <a:effectLst/>
                          <a:latin typeface="Times New Roman" panose="02020603050405020304" pitchFamily="18" charset="0"/>
                          <a:ea typeface="等线" panose="02010600030101010101" pitchFamily="2" charset="-122"/>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400" b="0" i="0" u="none" strike="noStrike" dirty="0">
                          <a:solidFill>
                            <a:srgbClr val="000000"/>
                          </a:solidFill>
                          <a:effectLst/>
                          <a:latin typeface="Times New Roman" panose="02020603050405020304" pitchFamily="18" charset="0"/>
                          <a:ea typeface="等线" panose="02010600030101010101" pitchFamily="2" charset="-122"/>
                        </a:rPr>
                        <a:t>0.15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400" b="0" i="0" u="none" strike="noStrike" dirty="0">
                          <a:solidFill>
                            <a:srgbClr val="000000"/>
                          </a:solidFill>
                          <a:effectLst/>
                          <a:latin typeface="Times New Roman" panose="02020603050405020304" pitchFamily="18" charset="0"/>
                          <a:ea typeface="等线" panose="02010600030101010101" pitchFamily="2" charset="-122"/>
                        </a:rPr>
                        <a:t>0.14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0606714"/>
                  </a:ext>
                </a:extLst>
              </a:tr>
              <a:tr h="412852">
                <a:tc>
                  <a:txBody>
                    <a:bodyPr/>
                    <a:lstStyle/>
                    <a:p>
                      <a:pPr algn="ctr" rtl="0" fontAlgn="ctr"/>
                      <a:r>
                        <a:rPr lang="en-US" altLang="zh-CN" sz="1400" b="0" i="0" u="none" strike="noStrike">
                          <a:solidFill>
                            <a:srgbClr val="000000"/>
                          </a:solidFill>
                          <a:effectLst/>
                          <a:latin typeface="Times New Roman" panose="02020603050405020304" pitchFamily="18" charset="0"/>
                          <a:ea typeface="等线" panose="02010600030101010101" pitchFamily="2" charset="-122"/>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400" b="0" i="0" u="none" strike="noStrike">
                          <a:solidFill>
                            <a:srgbClr val="000000"/>
                          </a:solidFill>
                          <a:effectLst/>
                          <a:latin typeface="宋体" panose="02010600030101010101" pitchFamily="2" charset="-122"/>
                          <a:ea typeface="宋体" panose="02010600030101010101" pitchFamily="2" charset="-122"/>
                        </a:rPr>
                        <a:t>靶站顶部大厅</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400" b="0" i="0" u="none" strike="noStrike">
                          <a:solidFill>
                            <a:srgbClr val="000000"/>
                          </a:solidFill>
                          <a:effectLst/>
                          <a:latin typeface="Times New Roman" panose="02020603050405020304" pitchFamily="18" charset="0"/>
                          <a:ea typeface="等线" panose="02010600030101010101" pitchFamily="2" charset="-122"/>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400" b="0" i="0" u="none" strike="noStrike">
                          <a:solidFill>
                            <a:srgbClr val="000000"/>
                          </a:solidFill>
                          <a:effectLst/>
                          <a:latin typeface="Times New Roman" panose="02020603050405020304" pitchFamily="18" charset="0"/>
                          <a:ea typeface="等线" panose="02010600030101010101" pitchFamily="2" charset="-122"/>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400" b="0" i="0" u="none" strike="noStrike">
                          <a:solidFill>
                            <a:srgbClr val="000000"/>
                          </a:solidFill>
                          <a:effectLst/>
                          <a:latin typeface="Times New Roman" panose="02020603050405020304" pitchFamily="18" charset="0"/>
                          <a:ea typeface="等线" panose="02010600030101010101" pitchFamily="2" charset="-122"/>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400" b="0" i="0" u="none" strike="noStrike" dirty="0">
                          <a:solidFill>
                            <a:srgbClr val="000000"/>
                          </a:solidFill>
                          <a:effectLst/>
                          <a:latin typeface="Times New Roman" panose="02020603050405020304" pitchFamily="18" charset="0"/>
                          <a:ea typeface="等线" panose="02010600030101010101" pitchFamily="2" charset="-122"/>
                        </a:rPr>
                        <a:t>0.17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400" b="0" i="0" u="none" strike="noStrike" dirty="0">
                          <a:solidFill>
                            <a:srgbClr val="000000"/>
                          </a:solidFill>
                          <a:effectLst/>
                          <a:latin typeface="Times New Roman" panose="02020603050405020304" pitchFamily="18" charset="0"/>
                          <a:ea typeface="等线" panose="02010600030101010101" pitchFamily="2" charset="-122"/>
                        </a:rPr>
                        <a:t>0.17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9969241"/>
                  </a:ext>
                </a:extLst>
              </a:tr>
            </a:tbl>
          </a:graphicData>
        </a:graphic>
      </p:graphicFrame>
      <p:graphicFrame>
        <p:nvGraphicFramePr>
          <p:cNvPr id="8" name="表格 7">
            <a:extLst>
              <a:ext uri="{FF2B5EF4-FFF2-40B4-BE49-F238E27FC236}">
                <a16:creationId xmlns:a16="http://schemas.microsoft.com/office/drawing/2014/main" id="{43576086-992C-4EB0-BC38-D6D164BDF76B}"/>
              </a:ext>
            </a:extLst>
          </p:cNvPr>
          <p:cNvGraphicFramePr>
            <a:graphicFrameLocks noGrp="1"/>
          </p:cNvGraphicFramePr>
          <p:nvPr>
            <p:extLst>
              <p:ext uri="{D42A27DB-BD31-4B8C-83A1-F6EECF244321}">
                <p14:modId xmlns:p14="http://schemas.microsoft.com/office/powerpoint/2010/main" val="2236106300"/>
              </p:ext>
            </p:extLst>
          </p:nvPr>
        </p:nvGraphicFramePr>
        <p:xfrm>
          <a:off x="6048375" y="3565584"/>
          <a:ext cx="5953038" cy="2660536"/>
        </p:xfrm>
        <a:graphic>
          <a:graphicData uri="http://schemas.openxmlformats.org/drawingml/2006/table">
            <a:tbl>
              <a:tblPr/>
              <a:tblGrid>
                <a:gridCol w="850434">
                  <a:extLst>
                    <a:ext uri="{9D8B030D-6E8A-4147-A177-3AD203B41FA5}">
                      <a16:colId xmlns:a16="http://schemas.microsoft.com/office/drawing/2014/main" val="2929636472"/>
                    </a:ext>
                  </a:extLst>
                </a:gridCol>
                <a:gridCol w="850434">
                  <a:extLst>
                    <a:ext uri="{9D8B030D-6E8A-4147-A177-3AD203B41FA5}">
                      <a16:colId xmlns:a16="http://schemas.microsoft.com/office/drawing/2014/main" val="686538320"/>
                    </a:ext>
                  </a:extLst>
                </a:gridCol>
                <a:gridCol w="850434">
                  <a:extLst>
                    <a:ext uri="{9D8B030D-6E8A-4147-A177-3AD203B41FA5}">
                      <a16:colId xmlns:a16="http://schemas.microsoft.com/office/drawing/2014/main" val="1421769162"/>
                    </a:ext>
                  </a:extLst>
                </a:gridCol>
                <a:gridCol w="850434">
                  <a:extLst>
                    <a:ext uri="{9D8B030D-6E8A-4147-A177-3AD203B41FA5}">
                      <a16:colId xmlns:a16="http://schemas.microsoft.com/office/drawing/2014/main" val="1255391874"/>
                    </a:ext>
                  </a:extLst>
                </a:gridCol>
                <a:gridCol w="850434">
                  <a:extLst>
                    <a:ext uri="{9D8B030D-6E8A-4147-A177-3AD203B41FA5}">
                      <a16:colId xmlns:a16="http://schemas.microsoft.com/office/drawing/2014/main" val="2739741875"/>
                    </a:ext>
                  </a:extLst>
                </a:gridCol>
                <a:gridCol w="850434">
                  <a:extLst>
                    <a:ext uri="{9D8B030D-6E8A-4147-A177-3AD203B41FA5}">
                      <a16:colId xmlns:a16="http://schemas.microsoft.com/office/drawing/2014/main" val="4154583853"/>
                    </a:ext>
                  </a:extLst>
                </a:gridCol>
                <a:gridCol w="850434">
                  <a:extLst>
                    <a:ext uri="{9D8B030D-6E8A-4147-A177-3AD203B41FA5}">
                      <a16:colId xmlns:a16="http://schemas.microsoft.com/office/drawing/2014/main" val="2513909105"/>
                    </a:ext>
                  </a:extLst>
                </a:gridCol>
              </a:tblGrid>
              <a:tr h="170367">
                <a:tc gridSpan="7">
                  <a:txBody>
                    <a:bodyPr/>
                    <a:lstStyle/>
                    <a:p>
                      <a:pPr algn="ctr" rtl="0" fontAlgn="ctr"/>
                      <a:r>
                        <a:rPr lang="en-US" altLang="zh-CN" sz="1400" b="0" i="0" u="none" strike="noStrike">
                          <a:solidFill>
                            <a:srgbClr val="000000"/>
                          </a:solidFill>
                          <a:effectLst/>
                          <a:latin typeface="宋体" panose="02010600030101010101" pitchFamily="2" charset="-122"/>
                          <a:ea typeface="宋体" panose="02010600030101010101" pitchFamily="2" charset="-122"/>
                        </a:rPr>
                        <a:t>CSNS</a:t>
                      </a:r>
                      <a:r>
                        <a:rPr lang="zh-CN" altLang="en-US" sz="1400" b="0" i="0" u="none" strike="noStrike">
                          <a:solidFill>
                            <a:srgbClr val="000000"/>
                          </a:solidFill>
                          <a:effectLst/>
                          <a:latin typeface="宋体" panose="02010600030101010101" pitchFamily="2" charset="-122"/>
                          <a:ea typeface="宋体" panose="02010600030101010101" pitchFamily="2" charset="-122"/>
                        </a:rPr>
                        <a:t>环境剂量监测系统运行情况</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2203759766"/>
                  </a:ext>
                </a:extLst>
              </a:tr>
              <a:tr h="851834">
                <a:tc>
                  <a:txBody>
                    <a:bodyPr/>
                    <a:lstStyle/>
                    <a:p>
                      <a:pPr algn="ctr" rtl="0" fontAlgn="ctr"/>
                      <a:r>
                        <a:rPr lang="zh-CN" altLang="en-US" sz="1400" b="0" i="0" u="none" strike="noStrike">
                          <a:solidFill>
                            <a:srgbClr val="000000"/>
                          </a:solidFill>
                          <a:effectLst/>
                          <a:latin typeface="宋体" panose="02010600030101010101" pitchFamily="2" charset="-122"/>
                          <a:ea typeface="宋体" panose="02010600030101010101" pitchFamily="2" charset="-122"/>
                        </a:rPr>
                        <a:t>序号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400" b="0" i="0" u="none" strike="noStrike" dirty="0">
                          <a:solidFill>
                            <a:srgbClr val="000000"/>
                          </a:solidFill>
                          <a:effectLst/>
                          <a:latin typeface="宋体" panose="02010600030101010101" pitchFamily="2" charset="-122"/>
                          <a:ea typeface="宋体" panose="02010600030101010101" pitchFamily="2" charset="-122"/>
                        </a:rPr>
                        <a:t>区域</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400" b="0" i="0" u="none" strike="noStrike">
                          <a:solidFill>
                            <a:srgbClr val="000000"/>
                          </a:solidFill>
                          <a:effectLst/>
                          <a:latin typeface="宋体" panose="02010600030101010101" pitchFamily="2" charset="-122"/>
                          <a:ea typeface="宋体" panose="02010600030101010101" pitchFamily="2" charset="-122"/>
                        </a:rPr>
                        <a:t>监测点数量</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400" b="0" i="0" u="none" strike="noStrike">
                          <a:solidFill>
                            <a:srgbClr val="000000"/>
                          </a:solidFill>
                          <a:effectLst/>
                          <a:latin typeface="宋体" panose="02010600030101010101" pitchFamily="2" charset="-122"/>
                          <a:ea typeface="宋体" panose="02010600030101010101" pitchFamily="2" charset="-122"/>
                        </a:rPr>
                        <a:t>中子剂量率最大值（</a:t>
                      </a:r>
                      <a:r>
                        <a:rPr lang="en-US" altLang="zh-CN" sz="1400" b="0" i="0" u="none" strike="noStrike">
                          <a:solidFill>
                            <a:srgbClr val="000000"/>
                          </a:solidFill>
                          <a:effectLst/>
                          <a:latin typeface="宋体" panose="02010600030101010101" pitchFamily="2" charset="-122"/>
                          <a:ea typeface="宋体" panose="02010600030101010101" pitchFamily="2" charset="-122"/>
                        </a:rPr>
                        <a:t>uSv/h</a:t>
                      </a:r>
                      <a:r>
                        <a:rPr lang="zh-CN" altLang="en-US" sz="1400" b="0" i="0" u="none" strike="noStrike">
                          <a:solidFill>
                            <a:srgbClr val="000000"/>
                          </a:solidFill>
                          <a:effectLst/>
                          <a:latin typeface="宋体" panose="02010600030101010101" pitchFamily="2" charset="-122"/>
                          <a:ea typeface="宋体" panose="02010600030101010101" pitchFamily="2" charset="-122"/>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400" b="0" i="0" u="none" strike="noStrike">
                          <a:solidFill>
                            <a:srgbClr val="000000"/>
                          </a:solidFill>
                          <a:effectLst/>
                          <a:latin typeface="宋体" panose="02010600030101010101" pitchFamily="2" charset="-122"/>
                          <a:ea typeface="宋体" panose="02010600030101010101" pitchFamily="2" charset="-122"/>
                        </a:rPr>
                        <a:t>中子剂量率最小值（</a:t>
                      </a:r>
                      <a:r>
                        <a:rPr lang="en-US" altLang="zh-CN" sz="1400" b="0" i="0" u="none" strike="noStrike">
                          <a:solidFill>
                            <a:srgbClr val="000000"/>
                          </a:solidFill>
                          <a:effectLst/>
                          <a:latin typeface="宋体" panose="02010600030101010101" pitchFamily="2" charset="-122"/>
                          <a:ea typeface="宋体" panose="02010600030101010101" pitchFamily="2" charset="-122"/>
                        </a:rPr>
                        <a:t>uSv/h</a:t>
                      </a:r>
                      <a:r>
                        <a:rPr lang="zh-CN" altLang="en-US" sz="1400" b="0" i="0" u="none" strike="noStrike">
                          <a:solidFill>
                            <a:srgbClr val="000000"/>
                          </a:solidFill>
                          <a:effectLst/>
                          <a:latin typeface="宋体" panose="02010600030101010101" pitchFamily="2" charset="-122"/>
                          <a:ea typeface="宋体" panose="02010600030101010101" pitchFamily="2" charset="-122"/>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400" b="0" i="0" u="none" strike="noStrike">
                          <a:solidFill>
                            <a:srgbClr val="000000"/>
                          </a:solidFill>
                          <a:effectLst/>
                          <a:latin typeface="宋体" panose="02010600030101010101" pitchFamily="2" charset="-122"/>
                          <a:ea typeface="宋体" panose="02010600030101010101" pitchFamily="2" charset="-122"/>
                        </a:rPr>
                        <a:t>伽马剂量率最大值（</a:t>
                      </a:r>
                      <a:r>
                        <a:rPr lang="en-US" altLang="zh-CN" sz="1400" b="0" i="0" u="none" strike="noStrike">
                          <a:solidFill>
                            <a:srgbClr val="000000"/>
                          </a:solidFill>
                          <a:effectLst/>
                          <a:latin typeface="宋体" panose="02010600030101010101" pitchFamily="2" charset="-122"/>
                          <a:ea typeface="宋体" panose="02010600030101010101" pitchFamily="2" charset="-122"/>
                        </a:rPr>
                        <a:t>uSv/h</a:t>
                      </a:r>
                      <a:r>
                        <a:rPr lang="zh-CN" altLang="en-US" sz="1400" b="0" i="0" u="none" strike="noStrike">
                          <a:solidFill>
                            <a:srgbClr val="000000"/>
                          </a:solidFill>
                          <a:effectLst/>
                          <a:latin typeface="宋体" panose="02010600030101010101" pitchFamily="2" charset="-122"/>
                          <a:ea typeface="宋体" panose="02010600030101010101" pitchFamily="2" charset="-122"/>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400" b="0" i="0" u="none" strike="noStrike">
                          <a:solidFill>
                            <a:srgbClr val="000000"/>
                          </a:solidFill>
                          <a:effectLst/>
                          <a:latin typeface="宋体" panose="02010600030101010101" pitchFamily="2" charset="-122"/>
                          <a:ea typeface="宋体" panose="02010600030101010101" pitchFamily="2" charset="-122"/>
                        </a:rPr>
                        <a:t>伽马剂量率最小值（</a:t>
                      </a:r>
                      <a:r>
                        <a:rPr lang="en-US" altLang="zh-CN" sz="1400" b="0" i="0" u="none" strike="noStrike">
                          <a:solidFill>
                            <a:srgbClr val="000000"/>
                          </a:solidFill>
                          <a:effectLst/>
                          <a:latin typeface="宋体" panose="02010600030101010101" pitchFamily="2" charset="-122"/>
                          <a:ea typeface="宋体" panose="02010600030101010101" pitchFamily="2" charset="-122"/>
                        </a:rPr>
                        <a:t>uSv/h</a:t>
                      </a:r>
                      <a:r>
                        <a:rPr lang="zh-CN" altLang="en-US" sz="1400" b="0" i="0" u="none" strike="noStrike">
                          <a:solidFill>
                            <a:srgbClr val="000000"/>
                          </a:solidFill>
                          <a:effectLst/>
                          <a:latin typeface="宋体" panose="02010600030101010101" pitchFamily="2" charset="-122"/>
                          <a:ea typeface="宋体" panose="02010600030101010101" pitchFamily="2" charset="-122"/>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8078521"/>
                  </a:ext>
                </a:extLst>
              </a:tr>
              <a:tr h="340733">
                <a:tc>
                  <a:txBody>
                    <a:bodyPr/>
                    <a:lstStyle/>
                    <a:p>
                      <a:pPr algn="ctr" rtl="0" fontAlgn="ctr"/>
                      <a:r>
                        <a:rPr lang="en-US" altLang="zh-CN" sz="1400" b="0" i="0" u="none" strike="noStrike">
                          <a:solidFill>
                            <a:srgbClr val="000000"/>
                          </a:solidFill>
                          <a:effectLst/>
                          <a:latin typeface="Times New Roman" panose="02020603050405020304" pitchFamily="18" charset="0"/>
                          <a:ea typeface="等线" panose="02010600030101010101" pitchFamily="2" charset="-122"/>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400" b="0" i="0" u="none" strike="noStrike">
                          <a:solidFill>
                            <a:srgbClr val="000000"/>
                          </a:solidFill>
                          <a:effectLst/>
                          <a:latin typeface="宋体" panose="02010600030101010101" pitchFamily="2" charset="-122"/>
                          <a:ea typeface="宋体" panose="02010600030101010101" pitchFamily="2" charset="-122"/>
                        </a:rPr>
                        <a:t>环境站</a:t>
                      </a:r>
                      <a:r>
                        <a:rPr lang="en-US" altLang="zh-CN" sz="1400" b="0" i="0" u="none" strike="noStrike">
                          <a:solidFill>
                            <a:srgbClr val="000000"/>
                          </a:solidFill>
                          <a:effectLst/>
                          <a:latin typeface="宋体" panose="02010600030101010101" pitchFamily="2" charset="-122"/>
                          <a:ea typeface="宋体" panose="02010600030101010101" pitchFamily="2" charset="-122"/>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400" b="0" i="0" u="none" strike="noStrike" dirty="0">
                          <a:solidFill>
                            <a:srgbClr val="000000"/>
                          </a:solidFill>
                          <a:effectLst/>
                          <a:latin typeface="Times New Roman" panose="02020603050405020304" pitchFamily="18" charset="0"/>
                          <a:ea typeface="等线" panose="02010600030101010101" pitchFamily="2" charset="-122"/>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400" b="0" i="0" u="none" strike="noStrike">
                          <a:solidFill>
                            <a:srgbClr val="000000"/>
                          </a:solidFill>
                          <a:effectLst/>
                          <a:latin typeface="Times New Roman" panose="02020603050405020304" pitchFamily="18" charset="0"/>
                          <a:ea typeface="等线" panose="02010600030101010101" pitchFamily="2" charset="-122"/>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400" b="0" i="0" u="none" strike="noStrike">
                          <a:solidFill>
                            <a:srgbClr val="000000"/>
                          </a:solidFill>
                          <a:effectLst/>
                          <a:latin typeface="Times New Roman" panose="02020603050405020304" pitchFamily="18" charset="0"/>
                          <a:ea typeface="等线" panose="02010600030101010101" pitchFamily="2" charset="-122"/>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400" b="0" i="0" u="none" strike="noStrike" dirty="0">
                          <a:solidFill>
                            <a:srgbClr val="000000"/>
                          </a:solidFill>
                          <a:effectLst/>
                          <a:latin typeface="Times New Roman" panose="02020603050405020304" pitchFamily="18" charset="0"/>
                          <a:ea typeface="等线" panose="02010600030101010101" pitchFamily="2" charset="-122"/>
                        </a:rPr>
                        <a:t>0.09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400" b="0" i="0" u="none" strike="noStrike" dirty="0">
                          <a:solidFill>
                            <a:srgbClr val="000000"/>
                          </a:solidFill>
                          <a:effectLst/>
                          <a:latin typeface="Times New Roman" panose="02020603050405020304" pitchFamily="18" charset="0"/>
                          <a:ea typeface="等线" panose="02010600030101010101" pitchFamily="2" charset="-122"/>
                        </a:rPr>
                        <a:t>0.09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9144180"/>
                  </a:ext>
                </a:extLst>
              </a:tr>
              <a:tr h="340733">
                <a:tc>
                  <a:txBody>
                    <a:bodyPr/>
                    <a:lstStyle/>
                    <a:p>
                      <a:pPr algn="ctr" rtl="0" fontAlgn="ctr"/>
                      <a:r>
                        <a:rPr lang="en-US" altLang="zh-CN" sz="1400" b="0" i="0" u="none" strike="noStrike">
                          <a:solidFill>
                            <a:srgbClr val="000000"/>
                          </a:solidFill>
                          <a:effectLst/>
                          <a:latin typeface="Times New Roman" panose="02020603050405020304" pitchFamily="18" charset="0"/>
                          <a:ea typeface="等线" panose="02010600030101010101" pitchFamily="2" charset="-122"/>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400" b="0" i="0" u="none" strike="noStrike" dirty="0">
                          <a:solidFill>
                            <a:srgbClr val="000000"/>
                          </a:solidFill>
                          <a:effectLst/>
                          <a:latin typeface="宋体" panose="02010600030101010101" pitchFamily="2" charset="-122"/>
                          <a:ea typeface="宋体" panose="02010600030101010101" pitchFamily="2" charset="-122"/>
                        </a:rPr>
                        <a:t>环境站</a:t>
                      </a:r>
                      <a:r>
                        <a:rPr lang="en-US" altLang="zh-CN" sz="1400" b="0" i="0" u="none" strike="noStrike" dirty="0">
                          <a:solidFill>
                            <a:srgbClr val="000000"/>
                          </a:solidFill>
                          <a:effectLst/>
                          <a:latin typeface="宋体" panose="02010600030101010101" pitchFamily="2" charset="-122"/>
                          <a:ea typeface="宋体" panose="02010600030101010101" pitchFamily="2" charset="-122"/>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400" b="0" i="0" u="none" strike="noStrike">
                          <a:solidFill>
                            <a:srgbClr val="000000"/>
                          </a:solidFill>
                          <a:effectLst/>
                          <a:latin typeface="Times New Roman" panose="02020603050405020304" pitchFamily="18" charset="0"/>
                          <a:ea typeface="等线" panose="02010600030101010101" pitchFamily="2" charset="-122"/>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400" b="0" i="0" u="none" strike="noStrike">
                          <a:solidFill>
                            <a:srgbClr val="000000"/>
                          </a:solidFill>
                          <a:effectLst/>
                          <a:latin typeface="Times New Roman" panose="02020603050405020304" pitchFamily="18" charset="0"/>
                          <a:ea typeface="等线" panose="02010600030101010101" pitchFamily="2" charset="-122"/>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400" b="0" i="0" u="none" strike="noStrike">
                          <a:solidFill>
                            <a:srgbClr val="000000"/>
                          </a:solidFill>
                          <a:effectLst/>
                          <a:latin typeface="Times New Roman" panose="02020603050405020304" pitchFamily="18" charset="0"/>
                          <a:ea typeface="等线" panose="02010600030101010101" pitchFamily="2" charset="-122"/>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400" b="0" i="0" u="none" strike="noStrike" dirty="0">
                          <a:solidFill>
                            <a:srgbClr val="000000"/>
                          </a:solidFill>
                          <a:effectLst/>
                          <a:latin typeface="Times New Roman" panose="02020603050405020304" pitchFamily="18" charset="0"/>
                          <a:ea typeface="等线" panose="02010600030101010101" pitchFamily="2" charset="-122"/>
                        </a:rPr>
                        <a:t>0.10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400" b="0" i="0" u="none" strike="noStrike" dirty="0">
                          <a:solidFill>
                            <a:srgbClr val="000000"/>
                          </a:solidFill>
                          <a:effectLst/>
                          <a:latin typeface="Times New Roman" panose="02020603050405020304" pitchFamily="18" charset="0"/>
                          <a:ea typeface="等线" panose="02010600030101010101" pitchFamily="2" charset="-122"/>
                        </a:rPr>
                        <a:t>0.10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9038411"/>
                  </a:ext>
                </a:extLst>
              </a:tr>
              <a:tr h="340733">
                <a:tc>
                  <a:txBody>
                    <a:bodyPr/>
                    <a:lstStyle/>
                    <a:p>
                      <a:pPr algn="ctr" rtl="0" fontAlgn="ctr"/>
                      <a:r>
                        <a:rPr lang="en-US" altLang="zh-CN" sz="1400" b="0" i="0" u="none" strike="noStrike">
                          <a:solidFill>
                            <a:srgbClr val="000000"/>
                          </a:solidFill>
                          <a:effectLst/>
                          <a:latin typeface="Times New Roman" panose="02020603050405020304" pitchFamily="18" charset="0"/>
                          <a:ea typeface="等线" panose="02010600030101010101" pitchFamily="2" charset="-122"/>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400" b="0" i="0" u="none" strike="noStrike">
                          <a:solidFill>
                            <a:srgbClr val="000000"/>
                          </a:solidFill>
                          <a:effectLst/>
                          <a:latin typeface="宋体" panose="02010600030101010101" pitchFamily="2" charset="-122"/>
                          <a:ea typeface="宋体" panose="02010600030101010101" pitchFamily="2" charset="-122"/>
                        </a:rPr>
                        <a:t>环境站</a:t>
                      </a:r>
                      <a:r>
                        <a:rPr lang="en-US" altLang="zh-CN" sz="1400" b="0" i="0" u="none" strike="noStrike">
                          <a:solidFill>
                            <a:srgbClr val="000000"/>
                          </a:solidFill>
                          <a:effectLst/>
                          <a:latin typeface="宋体" panose="02010600030101010101" pitchFamily="2" charset="-122"/>
                          <a:ea typeface="宋体" panose="02010600030101010101" pitchFamily="2" charset="-122"/>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400" b="0" i="0" u="none" strike="noStrike">
                          <a:solidFill>
                            <a:srgbClr val="000000"/>
                          </a:solidFill>
                          <a:effectLst/>
                          <a:latin typeface="Times New Roman" panose="02020603050405020304" pitchFamily="18" charset="0"/>
                          <a:ea typeface="等线" panose="02010600030101010101" pitchFamily="2" charset="-122"/>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400" b="0" i="0" u="none" strike="noStrike">
                          <a:solidFill>
                            <a:srgbClr val="000000"/>
                          </a:solidFill>
                          <a:effectLst/>
                          <a:latin typeface="Times New Roman" panose="02020603050405020304" pitchFamily="18" charset="0"/>
                          <a:ea typeface="等线" panose="02010600030101010101" pitchFamily="2" charset="-122"/>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400" b="0" i="0" u="none" strike="noStrike">
                          <a:solidFill>
                            <a:srgbClr val="000000"/>
                          </a:solidFill>
                          <a:effectLst/>
                          <a:latin typeface="Times New Roman" panose="02020603050405020304" pitchFamily="18" charset="0"/>
                          <a:ea typeface="等线" panose="02010600030101010101" pitchFamily="2" charset="-122"/>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400" b="0" i="0" u="none" strike="noStrike" dirty="0">
                          <a:solidFill>
                            <a:srgbClr val="000000"/>
                          </a:solidFill>
                          <a:effectLst/>
                          <a:latin typeface="Times New Roman" panose="02020603050405020304" pitchFamily="18" charset="0"/>
                          <a:ea typeface="等线" panose="02010600030101010101" pitchFamily="2" charset="-122"/>
                        </a:rPr>
                        <a:t>0.10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400" b="0" i="0" u="none" strike="noStrike" dirty="0">
                          <a:solidFill>
                            <a:srgbClr val="000000"/>
                          </a:solidFill>
                          <a:effectLst/>
                          <a:latin typeface="Times New Roman" panose="02020603050405020304" pitchFamily="18" charset="0"/>
                          <a:ea typeface="等线" panose="02010600030101010101" pitchFamily="2" charset="-122"/>
                        </a:rPr>
                        <a:t>0.10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0589821"/>
                  </a:ext>
                </a:extLst>
              </a:tr>
              <a:tr h="340733">
                <a:tc>
                  <a:txBody>
                    <a:bodyPr/>
                    <a:lstStyle/>
                    <a:p>
                      <a:pPr algn="ctr" rtl="0" fontAlgn="ctr"/>
                      <a:r>
                        <a:rPr lang="en-US" altLang="zh-CN" sz="1400" b="0" i="0" u="none" strike="noStrike">
                          <a:solidFill>
                            <a:srgbClr val="000000"/>
                          </a:solidFill>
                          <a:effectLst/>
                          <a:latin typeface="Times New Roman" panose="02020603050405020304" pitchFamily="18" charset="0"/>
                          <a:ea typeface="等线" panose="02010600030101010101" pitchFamily="2" charset="-122"/>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400" b="0" i="0" u="none" strike="noStrike">
                          <a:solidFill>
                            <a:srgbClr val="000000"/>
                          </a:solidFill>
                          <a:effectLst/>
                          <a:latin typeface="宋体" panose="02010600030101010101" pitchFamily="2" charset="-122"/>
                          <a:ea typeface="宋体" panose="02010600030101010101" pitchFamily="2" charset="-122"/>
                        </a:rPr>
                        <a:t>环境站</a:t>
                      </a:r>
                      <a:r>
                        <a:rPr lang="en-US" altLang="zh-CN" sz="1400" b="0" i="0" u="none" strike="noStrike">
                          <a:solidFill>
                            <a:srgbClr val="000000"/>
                          </a:solidFill>
                          <a:effectLst/>
                          <a:latin typeface="宋体" panose="02010600030101010101" pitchFamily="2" charset="-122"/>
                          <a:ea typeface="宋体" panose="02010600030101010101" pitchFamily="2" charset="-122"/>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400" b="0" i="0" u="none" strike="noStrike">
                          <a:solidFill>
                            <a:srgbClr val="000000"/>
                          </a:solidFill>
                          <a:effectLst/>
                          <a:latin typeface="Times New Roman" panose="02020603050405020304" pitchFamily="18" charset="0"/>
                          <a:ea typeface="等线" panose="02010600030101010101" pitchFamily="2" charset="-122"/>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400" b="0" i="0" u="none" strike="noStrike">
                          <a:solidFill>
                            <a:srgbClr val="000000"/>
                          </a:solidFill>
                          <a:effectLst/>
                          <a:latin typeface="Times New Roman" panose="02020603050405020304" pitchFamily="18" charset="0"/>
                          <a:ea typeface="等线" panose="02010600030101010101" pitchFamily="2" charset="-122"/>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400" b="0" i="0" u="none" strike="noStrike">
                          <a:solidFill>
                            <a:srgbClr val="000000"/>
                          </a:solidFill>
                          <a:effectLst/>
                          <a:latin typeface="Times New Roman" panose="02020603050405020304" pitchFamily="18" charset="0"/>
                          <a:ea typeface="等线" panose="02010600030101010101" pitchFamily="2" charset="-122"/>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400" b="0" i="0" u="none" strike="noStrike">
                          <a:solidFill>
                            <a:srgbClr val="000000"/>
                          </a:solidFill>
                          <a:effectLst/>
                          <a:latin typeface="Times New Roman" panose="02020603050405020304" pitchFamily="18" charset="0"/>
                          <a:ea typeface="等线" panose="02010600030101010101" pitchFamily="2" charset="-122"/>
                        </a:rPr>
                        <a:t>0.10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400" b="0" i="0" u="none" strike="noStrike">
                          <a:solidFill>
                            <a:srgbClr val="000000"/>
                          </a:solidFill>
                          <a:effectLst/>
                          <a:latin typeface="Times New Roman" panose="02020603050405020304" pitchFamily="18" charset="0"/>
                          <a:ea typeface="等线" panose="02010600030101010101" pitchFamily="2" charset="-122"/>
                        </a:rPr>
                        <a:t>0.10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0797213"/>
                  </a:ext>
                </a:extLst>
              </a:tr>
              <a:tr h="170367">
                <a:tc>
                  <a:txBody>
                    <a:bodyPr/>
                    <a:lstStyle/>
                    <a:p>
                      <a:pPr algn="ctr" rtl="0" fontAlgn="ctr"/>
                      <a:r>
                        <a:rPr lang="en-US" altLang="zh-CN" sz="1400" b="0" i="0" u="none" strike="noStrike">
                          <a:solidFill>
                            <a:srgbClr val="000000"/>
                          </a:solidFill>
                          <a:effectLst/>
                          <a:latin typeface="Times New Roman" panose="02020603050405020304" pitchFamily="18" charset="0"/>
                          <a:ea typeface="等线" panose="02010600030101010101" pitchFamily="2" charset="-122"/>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CN" altLang="en-US" sz="1400" b="0" i="0" u="none" strike="noStrike">
                          <a:solidFill>
                            <a:srgbClr val="000000"/>
                          </a:solidFill>
                          <a:effectLst/>
                          <a:latin typeface="宋体" panose="02010600030101010101" pitchFamily="2" charset="-122"/>
                          <a:ea typeface="宋体" panose="02010600030101010101" pitchFamily="2" charset="-122"/>
                        </a:rPr>
                        <a:t>参考站</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400" b="0" i="0" u="none" strike="noStrike">
                          <a:solidFill>
                            <a:srgbClr val="000000"/>
                          </a:solidFill>
                          <a:effectLst/>
                          <a:latin typeface="Times New Roman" panose="02020603050405020304" pitchFamily="18" charset="0"/>
                          <a:ea typeface="等线" panose="02010600030101010101" pitchFamily="2" charset="-122"/>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400" b="0" i="0" u="none" strike="noStrike">
                          <a:solidFill>
                            <a:srgbClr val="000000"/>
                          </a:solidFill>
                          <a:effectLst/>
                          <a:latin typeface="Times New Roman" panose="02020603050405020304" pitchFamily="18" charset="0"/>
                          <a:ea typeface="等线" panose="02010600030101010101" pitchFamily="2" charset="-122"/>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400" b="0" i="0" u="none" strike="noStrike">
                          <a:solidFill>
                            <a:srgbClr val="000000"/>
                          </a:solidFill>
                          <a:effectLst/>
                          <a:latin typeface="Times New Roman" panose="02020603050405020304" pitchFamily="18" charset="0"/>
                          <a:ea typeface="等线" panose="02010600030101010101" pitchFamily="2" charset="-122"/>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400" b="0" i="0" u="none" strike="noStrike">
                          <a:solidFill>
                            <a:srgbClr val="000000"/>
                          </a:solidFill>
                          <a:effectLst/>
                          <a:latin typeface="Times New Roman" panose="02020603050405020304" pitchFamily="18" charset="0"/>
                          <a:ea typeface="等线" panose="02010600030101010101" pitchFamily="2" charset="-122"/>
                        </a:rPr>
                        <a:t>0.10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CN" sz="1400" b="0" i="0" u="none" strike="noStrike" dirty="0">
                          <a:solidFill>
                            <a:srgbClr val="000000"/>
                          </a:solidFill>
                          <a:effectLst/>
                          <a:latin typeface="Times New Roman" panose="02020603050405020304" pitchFamily="18" charset="0"/>
                          <a:ea typeface="等线" panose="02010600030101010101" pitchFamily="2" charset="-122"/>
                        </a:rPr>
                        <a:t>0.10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1722028"/>
                  </a:ext>
                </a:extLst>
              </a:tr>
            </a:tbl>
          </a:graphicData>
        </a:graphic>
      </p:graphicFrame>
    </p:spTree>
    <p:extLst>
      <p:ext uri="{BB962C8B-B14F-4D97-AF65-F5344CB8AC3E}">
        <p14:creationId xmlns:p14="http://schemas.microsoft.com/office/powerpoint/2010/main" val="18874414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132144F8-3D16-45AB-BE48-A1449B11D708}" type="slidenum">
              <a:rPr lang="zh-CN" altLang="en-US" smtClean="0"/>
              <a:t>6</a:t>
            </a:fld>
            <a:endParaRPr lang="zh-CN" altLang="en-US"/>
          </a:p>
        </p:txBody>
      </p:sp>
      <p:sp>
        <p:nvSpPr>
          <p:cNvPr id="5" name="内容占位符 4">
            <a:extLst>
              <a:ext uri="{FF2B5EF4-FFF2-40B4-BE49-F238E27FC236}">
                <a16:creationId xmlns:a16="http://schemas.microsoft.com/office/drawing/2014/main" id="{4D268C91-C254-982C-6B92-3298D21ECD97}"/>
              </a:ext>
            </a:extLst>
          </p:cNvPr>
          <p:cNvSpPr>
            <a:spLocks noGrp="1"/>
          </p:cNvSpPr>
          <p:nvPr>
            <p:ph idx="1"/>
          </p:nvPr>
        </p:nvSpPr>
        <p:spPr>
          <a:xfrm>
            <a:off x="214685" y="1073426"/>
            <a:ext cx="11819926" cy="5648052"/>
          </a:xfrm>
        </p:spPr>
        <p:txBody>
          <a:bodyPr>
            <a:normAutofit/>
          </a:bodyPr>
          <a:lstStyle/>
          <a:p>
            <a:pPr marL="0" indent="0">
              <a:buNone/>
            </a:pPr>
            <a:r>
              <a:rPr lang="en-US" altLang="zh-CN" sz="2400" b="1" dirty="0">
                <a:latin typeface="微软雅黑" panose="020B0503020204020204" pitchFamily="34" charset="-122"/>
              </a:rPr>
              <a:t>3. </a:t>
            </a:r>
            <a:r>
              <a:rPr lang="zh-CN" altLang="en-US" sz="2400" b="1" dirty="0">
                <a:latin typeface="微软雅黑" panose="020B0503020204020204" pitchFamily="34" charset="-122"/>
              </a:rPr>
              <a:t>空气活化监测系统</a:t>
            </a:r>
            <a:endParaRPr lang="en-US" altLang="zh-CN" sz="2400" b="1" dirty="0">
              <a:latin typeface="微软雅黑" panose="020B0503020204020204" pitchFamily="34" charset="-122"/>
            </a:endParaRPr>
          </a:p>
          <a:p>
            <a:pPr marL="252000" lvl="1" indent="-252000" algn="just" fontAlgn="base">
              <a:lnSpc>
                <a:spcPts val="3000"/>
              </a:lnSpc>
              <a:spcBef>
                <a:spcPts val="0"/>
              </a:spcBef>
              <a:buClr>
                <a:schemeClr val="tx1"/>
              </a:buClr>
              <a:buSzPct val="100000"/>
              <a:buFont typeface="Wingdings" panose="05000000000000000000" pitchFamily="2" charset="2"/>
              <a:buChar char="n"/>
              <a:defRPr/>
            </a:pPr>
            <a:r>
              <a:rPr lang="zh-CN" altLang="en-US"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系统总体运行正常</a:t>
            </a:r>
            <a:endParaRPr lang="en-US" altLang="zh-CN"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252000" lvl="1" indent="-252000" fontAlgn="base">
              <a:lnSpc>
                <a:spcPts val="3000"/>
              </a:lnSpc>
              <a:spcBef>
                <a:spcPts val="0"/>
              </a:spcBef>
              <a:buClr>
                <a:schemeClr val="tx1"/>
              </a:buClr>
              <a:buSzPct val="100000"/>
              <a:buFont typeface="Wingdings" panose="05000000000000000000" pitchFamily="2" charset="2"/>
              <a:buChar char="n"/>
              <a:defRPr/>
            </a:pPr>
            <a:r>
              <a:rPr lang="zh-CN" altLang="en-US" sz="1800" b="1" dirty="0">
                <a:effectLst/>
                <a:latin typeface="Times New Roman" panose="02020603050405020304" pitchFamily="18" charset="0"/>
                <a:ea typeface="宋体" panose="02010600030101010101" pitchFamily="2" charset="-122"/>
                <a:cs typeface="Times New Roman" panose="02020603050405020304" pitchFamily="18" charset="0"/>
              </a:rPr>
              <a:t>系统维护</a:t>
            </a:r>
            <a:r>
              <a:rPr lang="zh-CN" altLang="zh-CN" sz="1800" b="1"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800" dirty="0">
                <a:effectLst/>
                <a:latin typeface="Times New Roman" panose="02020603050405020304" pitchFamily="18" charset="0"/>
                <a:ea typeface="宋体" panose="02010600030101010101" pitchFamily="2" charset="-122"/>
              </a:rPr>
              <a:t>1</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en-US" dirty="0">
                <a:latin typeface="Times New Roman" panose="02020603050405020304" pitchFamily="18" charset="0"/>
                <a:ea typeface="宋体" panose="02010600030101010101" pitchFamily="2" charset="-122"/>
                <a:cs typeface="Times New Roman" panose="02020603050405020304" pitchFamily="18" charset="0"/>
              </a:rPr>
              <a:t>修复中控界面查询历史数据需重启系统软件的</a:t>
            </a:r>
            <a:r>
              <a:rPr lang="en-US" altLang="zh-CN" dirty="0">
                <a:latin typeface="Times New Roman" panose="02020603050405020304" pitchFamily="18" charset="0"/>
                <a:ea typeface="宋体" panose="02010600030101010101" pitchFamily="2" charset="-122"/>
                <a:cs typeface="Times New Roman" panose="02020603050405020304" pitchFamily="18" charset="0"/>
              </a:rPr>
              <a:t>bug</a:t>
            </a:r>
            <a:r>
              <a:rPr lang="zh-CN" altLang="en-US" dirty="0">
                <a:latin typeface="Times New Roman" panose="02020603050405020304" pitchFamily="18" charset="0"/>
                <a:ea typeface="宋体" panose="02010600030101010101" pitchFamily="2" charset="-122"/>
                <a:cs typeface="Times New Roman" panose="02020603050405020304" pitchFamily="18" charset="0"/>
              </a:rPr>
              <a:t>；</a:t>
            </a:r>
            <a:r>
              <a:rPr lang="zh-CN" altLang="zh-CN"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dirty="0">
                <a:latin typeface="Times New Roman" panose="02020603050405020304" pitchFamily="18" charset="0"/>
                <a:ea typeface="宋体" panose="02010600030101010101" pitchFamily="2" charset="-122"/>
                <a:cs typeface="Times New Roman" panose="02020603050405020304" pitchFamily="18" charset="0"/>
              </a:rPr>
              <a:t>2</a:t>
            </a:r>
            <a:r>
              <a:rPr lang="zh-CN" altLang="zh-CN" dirty="0">
                <a:latin typeface="Times New Roman" panose="02020603050405020304" pitchFamily="18" charset="0"/>
                <a:ea typeface="宋体" panose="02010600030101010101" pitchFamily="2" charset="-122"/>
                <a:cs typeface="Times New Roman" panose="02020603050405020304" pitchFamily="18" charset="0"/>
              </a:rPr>
              <a:t>）</a:t>
            </a:r>
            <a:r>
              <a:rPr lang="zh-CN" altLang="en-US" dirty="0">
                <a:latin typeface="Times New Roman" panose="02020603050405020304" pitchFamily="18" charset="0"/>
                <a:ea typeface="宋体" panose="02010600030101010101" pitchFamily="2" charset="-122"/>
                <a:cs typeface="Times New Roman" panose="02020603050405020304" pitchFamily="18" charset="0"/>
              </a:rPr>
              <a:t>更换了新的流量计和空气泵，解决样品流量降低问题</a:t>
            </a:r>
            <a:endParaRPr lang="en-US" altLang="zh-CN" dirty="0">
              <a:latin typeface="Times New Roman" panose="02020603050405020304" pitchFamily="18" charset="0"/>
              <a:ea typeface="宋体" panose="02010600030101010101" pitchFamily="2" charset="-122"/>
              <a:cs typeface="Times New Roman" panose="02020603050405020304" pitchFamily="18" charset="0"/>
            </a:endParaRPr>
          </a:p>
          <a:p>
            <a:pPr marL="252000" lvl="1" indent="-252000" fontAlgn="base">
              <a:lnSpc>
                <a:spcPts val="3000"/>
              </a:lnSpc>
              <a:spcBef>
                <a:spcPts val="0"/>
              </a:spcBef>
              <a:buClr>
                <a:schemeClr val="tx1"/>
              </a:buClr>
              <a:buSzPct val="100000"/>
              <a:buFont typeface="Wingdings" panose="05000000000000000000" pitchFamily="2" charset="2"/>
              <a:buChar char="n"/>
              <a:defRPr/>
            </a:pPr>
            <a:r>
              <a:rPr lang="zh-CN" altLang="en-US" b="1" dirty="0">
                <a:latin typeface="Times New Roman" panose="02020603050405020304" pitchFamily="18" charset="0"/>
                <a:ea typeface="宋体" panose="02010600030101010101" pitchFamily="2" charset="-122"/>
                <a:cs typeface="Times New Roman" panose="02020603050405020304" pitchFamily="18" charset="0"/>
              </a:rPr>
              <a:t>监测结果</a:t>
            </a:r>
            <a:r>
              <a:rPr lang="en-US" altLang="zh-CN" b="1" dirty="0">
                <a:latin typeface="Times New Roman" panose="02020603050405020304" pitchFamily="18" charset="0"/>
                <a:ea typeface="宋体" panose="02010600030101010101" pitchFamily="2" charset="-122"/>
                <a:cs typeface="Times New Roman" panose="02020603050405020304" pitchFamily="18" charset="0"/>
              </a:rPr>
              <a:t>1</a:t>
            </a:r>
            <a:r>
              <a:rPr lang="zh-CN" altLang="en-US" b="1" dirty="0">
                <a:latin typeface="Times New Roman" panose="02020603050405020304" pitchFamily="18" charset="0"/>
                <a:ea typeface="宋体" panose="02010600030101010101" pitchFamily="2" charset="-122"/>
                <a:cs typeface="Times New Roman" panose="02020603050405020304" pitchFamily="18" charset="0"/>
              </a:rPr>
              <a:t>（</a:t>
            </a:r>
            <a:r>
              <a:rPr lang="en-US" altLang="zh-CN" b="1" dirty="0">
                <a:latin typeface="Times New Roman" panose="02020603050405020304" pitchFamily="18" charset="0"/>
                <a:ea typeface="宋体" panose="02010600030101010101" pitchFamily="2" charset="-122"/>
                <a:cs typeface="Times New Roman" panose="02020603050405020304" pitchFamily="18" charset="0"/>
              </a:rPr>
              <a:t>CSNS</a:t>
            </a:r>
            <a:r>
              <a:rPr lang="zh-CN" altLang="en-US" b="1" dirty="0">
                <a:latin typeface="Times New Roman" panose="02020603050405020304" pitchFamily="18" charset="0"/>
                <a:ea typeface="宋体" panose="02010600030101010101" pitchFamily="2" charset="-122"/>
                <a:cs typeface="Times New Roman" panose="02020603050405020304" pitchFamily="18" charset="0"/>
              </a:rPr>
              <a:t>活化空气的监测结果）</a:t>
            </a:r>
            <a:endParaRPr lang="en-US" altLang="zh-CN" b="1" dirty="0">
              <a:latin typeface="Times New Roman" panose="02020603050405020304" pitchFamily="18" charset="0"/>
              <a:ea typeface="宋体" panose="02010600030101010101" pitchFamily="2" charset="-122"/>
              <a:cs typeface="Times New Roman" panose="02020603050405020304" pitchFamily="18" charset="0"/>
            </a:endParaRPr>
          </a:p>
          <a:p>
            <a:pPr marL="285750" lvl="1" indent="-285750" defTabSz="914400" fontAlgn="base">
              <a:lnSpc>
                <a:spcPct val="160000"/>
              </a:lnSpc>
              <a:spcBef>
                <a:spcPct val="0"/>
              </a:spcBef>
              <a:spcAft>
                <a:spcPct val="0"/>
              </a:spcAft>
              <a:buClr>
                <a:schemeClr val="tx1"/>
              </a:buClr>
              <a:buSzPct val="100000"/>
              <a:buFont typeface="Wingdings" panose="05000000000000000000" pitchFamily="2" charset="2"/>
              <a:buChar char="Ø"/>
              <a:defRPr/>
            </a:pP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2024</a:t>
            </a:r>
            <a:r>
              <a:rPr lang="zh-CN" altLang="en-US"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年</a:t>
            </a:r>
            <a:r>
              <a:rPr lang="zh-CN"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四种主要核素年排放量为</a:t>
            </a: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2.20E+12 Bq</a:t>
            </a:r>
            <a:r>
              <a:rPr lang="zh-CN" altLang="en-US"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zh-CN"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比环评</a:t>
            </a:r>
            <a:r>
              <a:rPr lang="zh-CN" altLang="en-US"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值</a:t>
            </a:r>
            <a:r>
              <a:rPr lang="zh-CN"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小</a:t>
            </a: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8</a:t>
            </a:r>
            <a:r>
              <a:rPr lang="zh-CN" altLang="en-US"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倍</a:t>
            </a:r>
            <a:endPar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285750" lvl="1" indent="-285750" defTabSz="914400" fontAlgn="base">
              <a:lnSpc>
                <a:spcPct val="160000"/>
              </a:lnSpc>
              <a:spcBef>
                <a:spcPct val="0"/>
              </a:spcBef>
              <a:spcAft>
                <a:spcPct val="0"/>
              </a:spcAft>
              <a:buClr>
                <a:schemeClr val="tx1"/>
              </a:buClr>
              <a:buSzPct val="100000"/>
              <a:buFont typeface="Wingdings" panose="05000000000000000000" pitchFamily="2" charset="2"/>
              <a:buChar char="Ø"/>
              <a:defRPr/>
            </a:pP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2024</a:t>
            </a:r>
            <a:r>
              <a:rPr lang="zh-CN" altLang="en-US"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年暑期检修结束后，发现</a:t>
            </a: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#6 HOG</a:t>
            </a:r>
            <a:r>
              <a:rPr lang="zh-CN" altLang="en-US"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的</a:t>
            </a: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C-11</a:t>
            </a:r>
            <a:r>
              <a:rPr lang="zh-CN" altLang="en-US"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浓度异常增高，多部门联合分析，但未查找到原因</a:t>
            </a:r>
            <a:endParaRPr lang="zh-CN"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252000" lvl="1" indent="-252000" fontAlgn="base">
              <a:lnSpc>
                <a:spcPts val="3000"/>
              </a:lnSpc>
              <a:spcBef>
                <a:spcPts val="0"/>
              </a:spcBef>
              <a:buClr>
                <a:schemeClr val="tx1"/>
              </a:buClr>
              <a:buSzPct val="100000"/>
              <a:buFont typeface="Wingdings" panose="05000000000000000000" pitchFamily="2" charset="2"/>
              <a:buChar char="n"/>
              <a:defRPr/>
            </a:pPr>
            <a:endParaRPr lang="en-US" altLang="zh-CN"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Rectangle 2">
            <a:extLst>
              <a:ext uri="{FF2B5EF4-FFF2-40B4-BE49-F238E27FC236}">
                <a16:creationId xmlns:a16="http://schemas.microsoft.com/office/drawing/2014/main" id="{CAB2E79E-2E7C-9784-5F78-3FC765225FF9}"/>
              </a:ext>
            </a:extLst>
          </p:cNvPr>
          <p:cNvSpPr>
            <a:spLocks noGrp="1" noChangeArrowheads="1"/>
          </p:cNvSpPr>
          <p:nvPr>
            <p:ph type="title"/>
          </p:nvPr>
        </p:nvSpPr>
        <p:spPr>
          <a:xfrm>
            <a:off x="666750" y="142875"/>
            <a:ext cx="10763250" cy="7254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rmAutofit fontScale="90000"/>
          </a:bodyPr>
          <a:lstStyle/>
          <a:p>
            <a:pPr algn="ctr"/>
            <a:r>
              <a:rPr lang="zh-CN" altLang="en-US" sz="4400" kern="1200" dirty="0">
                <a:solidFill>
                  <a:schemeClr val="accent6">
                    <a:lumMod val="60000"/>
                    <a:lumOff val="40000"/>
                  </a:schemeClr>
                </a:solidFill>
                <a:latin typeface="华文楷体" panose="02010600040101010101" pitchFamily="2" charset="-122"/>
                <a:ea typeface="华文楷体" panose="02010600040101010101" pitchFamily="2" charset="-122"/>
              </a:rPr>
              <a:t>一</a:t>
            </a:r>
            <a:r>
              <a:rPr lang="en-US" altLang="zh-CN" sz="4400" kern="1200" dirty="0">
                <a:solidFill>
                  <a:schemeClr val="accent6">
                    <a:lumMod val="60000"/>
                    <a:lumOff val="40000"/>
                  </a:schemeClr>
                </a:solidFill>
                <a:latin typeface="华文楷体" panose="02010600040101010101" pitchFamily="2" charset="-122"/>
                <a:ea typeface="华文楷体" panose="02010600040101010101" pitchFamily="2" charset="-122"/>
              </a:rPr>
              <a:t>. </a:t>
            </a:r>
            <a:r>
              <a:rPr lang="zh-CN" altLang="en-US" sz="4400" dirty="0">
                <a:solidFill>
                  <a:schemeClr val="accent6">
                    <a:lumMod val="60000"/>
                    <a:lumOff val="40000"/>
                  </a:schemeClr>
                </a:solidFill>
                <a:latin typeface="华文楷体" panose="02010600040101010101" pitchFamily="2" charset="-122"/>
                <a:ea typeface="华文楷体" panose="02010600040101010101" pitchFamily="2" charset="-122"/>
              </a:rPr>
              <a:t>辐射防护各</a:t>
            </a:r>
            <a:r>
              <a:rPr lang="zh-CN" altLang="en-US" sz="4400" kern="1200" dirty="0">
                <a:solidFill>
                  <a:schemeClr val="accent6">
                    <a:lumMod val="60000"/>
                    <a:lumOff val="40000"/>
                  </a:schemeClr>
                </a:solidFill>
                <a:latin typeface="华文楷体" panose="02010600040101010101" pitchFamily="2" charset="-122"/>
                <a:ea typeface="华文楷体" panose="02010600040101010101" pitchFamily="2" charset="-122"/>
              </a:rPr>
              <a:t>系统运维情况</a:t>
            </a:r>
            <a:endParaRPr lang="en-US" altLang="zh-CN" sz="4400" kern="1200" dirty="0">
              <a:solidFill>
                <a:schemeClr val="accent6">
                  <a:lumMod val="60000"/>
                  <a:lumOff val="40000"/>
                </a:schemeClr>
              </a:solidFill>
              <a:latin typeface="华文楷体" panose="02010600040101010101" pitchFamily="2" charset="-122"/>
              <a:ea typeface="华文楷体" panose="02010600040101010101" pitchFamily="2" charset="-122"/>
              <a:cs typeface="+mn-cs"/>
            </a:endParaRPr>
          </a:p>
        </p:txBody>
      </p:sp>
      <p:pic>
        <p:nvPicPr>
          <p:cNvPr id="15" name="图片 14">
            <a:extLst>
              <a:ext uri="{FF2B5EF4-FFF2-40B4-BE49-F238E27FC236}">
                <a16:creationId xmlns:a16="http://schemas.microsoft.com/office/drawing/2014/main" id="{E4FA1D6C-2A80-3C45-A0C0-F542534D54CC}"/>
              </a:ext>
            </a:extLst>
          </p:cNvPr>
          <p:cNvPicPr>
            <a:picLocks noChangeAspect="1"/>
          </p:cNvPicPr>
          <p:nvPr/>
        </p:nvPicPr>
        <p:blipFill>
          <a:blip r:embed="rId3"/>
          <a:stretch>
            <a:fillRect/>
          </a:stretch>
        </p:blipFill>
        <p:spPr>
          <a:xfrm>
            <a:off x="484302" y="4206983"/>
            <a:ext cx="7264773" cy="2121009"/>
          </a:xfrm>
          <a:prstGeom prst="rect">
            <a:avLst/>
          </a:prstGeom>
        </p:spPr>
      </p:pic>
      <p:pic>
        <p:nvPicPr>
          <p:cNvPr id="17" name="图片 16">
            <a:extLst>
              <a:ext uri="{FF2B5EF4-FFF2-40B4-BE49-F238E27FC236}">
                <a16:creationId xmlns:a16="http://schemas.microsoft.com/office/drawing/2014/main" id="{58CD6043-E993-F432-3412-0CDD78CE1461}"/>
              </a:ext>
            </a:extLst>
          </p:cNvPr>
          <p:cNvPicPr>
            <a:picLocks noChangeAspect="1"/>
          </p:cNvPicPr>
          <p:nvPr/>
        </p:nvPicPr>
        <p:blipFill>
          <a:blip r:embed="rId4"/>
          <a:stretch>
            <a:fillRect/>
          </a:stretch>
        </p:blipFill>
        <p:spPr>
          <a:xfrm>
            <a:off x="8038368" y="4030773"/>
            <a:ext cx="3706949" cy="2508142"/>
          </a:xfrm>
          <a:prstGeom prst="rect">
            <a:avLst/>
          </a:prstGeom>
        </p:spPr>
      </p:pic>
    </p:spTree>
    <p:extLst>
      <p:ext uri="{BB962C8B-B14F-4D97-AF65-F5344CB8AC3E}">
        <p14:creationId xmlns:p14="http://schemas.microsoft.com/office/powerpoint/2010/main" val="19829827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5417" y="1025718"/>
            <a:ext cx="7117745" cy="5689407"/>
          </a:xfrm>
        </p:spPr>
        <p:txBody>
          <a:bodyPr>
            <a:noAutofit/>
          </a:bodyPr>
          <a:lstStyle/>
          <a:p>
            <a:pPr marL="0" lvl="1" indent="0" fontAlgn="base">
              <a:lnSpc>
                <a:spcPct val="110000"/>
              </a:lnSpc>
              <a:spcBef>
                <a:spcPts val="0"/>
              </a:spcBef>
              <a:spcAft>
                <a:spcPts val="750"/>
              </a:spcAft>
              <a:buClr>
                <a:srgbClr val="FFC000"/>
              </a:buClr>
              <a:buSzPct val="80000"/>
              <a:buNone/>
              <a:defRPr/>
            </a:pPr>
            <a:r>
              <a:rPr lang="en-US" altLang="zh-CN" sz="2400" b="1" dirty="0">
                <a:latin typeface="微软雅黑" panose="020B0503020204020204" pitchFamily="34" charset="-122"/>
              </a:rPr>
              <a:t>3. </a:t>
            </a:r>
            <a:r>
              <a:rPr lang="zh-CN" altLang="en-US" sz="2400" b="1" dirty="0">
                <a:latin typeface="微软雅黑" panose="020B0503020204020204" pitchFamily="34" charset="-122"/>
              </a:rPr>
              <a:t>空气活化监测系统</a:t>
            </a:r>
            <a:endParaRPr lang="en-US" altLang="zh-CN" sz="2400" b="1" dirty="0">
              <a:latin typeface="微软雅黑" panose="020B0503020204020204" pitchFamily="34" charset="-122"/>
            </a:endParaRPr>
          </a:p>
          <a:p>
            <a:pPr marL="252000" lvl="1" indent="-252000" fontAlgn="base">
              <a:lnSpc>
                <a:spcPts val="3000"/>
              </a:lnSpc>
              <a:spcBef>
                <a:spcPts val="0"/>
              </a:spcBef>
              <a:buClr>
                <a:schemeClr val="tx1"/>
              </a:buClr>
              <a:buSzPct val="100000"/>
              <a:buFont typeface="Wingdings" panose="05000000000000000000" pitchFamily="2" charset="2"/>
              <a:buChar char="n"/>
              <a:defRPr/>
            </a:pPr>
            <a:r>
              <a:rPr lang="zh-CN" altLang="en-US" b="1" dirty="0">
                <a:latin typeface="Times New Roman" panose="02020603050405020304" pitchFamily="18" charset="0"/>
                <a:ea typeface="宋体" panose="02010600030101010101" pitchFamily="2" charset="-122"/>
                <a:cs typeface="Times New Roman" panose="02020603050405020304" pitchFamily="18" charset="0"/>
              </a:rPr>
              <a:t>监测结果</a:t>
            </a:r>
            <a:r>
              <a:rPr lang="en-US" altLang="zh-CN" b="1" dirty="0">
                <a:latin typeface="Times New Roman" panose="02020603050405020304" pitchFamily="18" charset="0"/>
                <a:ea typeface="宋体" panose="02010600030101010101" pitchFamily="2" charset="-122"/>
                <a:cs typeface="Times New Roman" panose="02020603050405020304" pitchFamily="18" charset="0"/>
              </a:rPr>
              <a:t>2</a:t>
            </a:r>
            <a:r>
              <a:rPr lang="zh-CN" altLang="en-US" b="1" dirty="0">
                <a:latin typeface="Times New Roman" panose="02020603050405020304" pitchFamily="18" charset="0"/>
                <a:ea typeface="宋体" panose="02010600030101010101" pitchFamily="2" charset="-122"/>
                <a:cs typeface="Times New Roman" panose="02020603050405020304" pitchFamily="18" charset="0"/>
              </a:rPr>
              <a:t>（同位素打靶实验活化空气的监测结果）</a:t>
            </a:r>
            <a:endParaRPr lang="en-US" altLang="zh-CN" b="1" dirty="0">
              <a:latin typeface="Times New Roman" panose="02020603050405020304" pitchFamily="18" charset="0"/>
              <a:ea typeface="宋体" panose="02010600030101010101" pitchFamily="2" charset="-122"/>
              <a:cs typeface="Times New Roman" panose="02020603050405020304" pitchFamily="18" charset="0"/>
            </a:endParaRPr>
          </a:p>
          <a:p>
            <a:pPr marL="342900" lvl="1" indent="0">
              <a:spcBef>
                <a:spcPts val="600"/>
              </a:spcBef>
              <a:buNone/>
              <a:defRPr/>
            </a:pPr>
            <a:r>
              <a:rPr lang="en-US" altLang="zh-CN" kern="0" dirty="0">
                <a:solidFill>
                  <a:prstClr val="black"/>
                </a:solidFill>
                <a:latin typeface="宋体" panose="02010600030101010101" pitchFamily="2" charset="-122"/>
                <a:ea typeface="宋体" panose="02010600030101010101" pitchFamily="2" charset="-122"/>
              </a:rPr>
              <a:t>6</a:t>
            </a:r>
            <a:r>
              <a:rPr lang="zh-CN" altLang="en-US" kern="0" dirty="0">
                <a:solidFill>
                  <a:prstClr val="black"/>
                </a:solidFill>
                <a:latin typeface="宋体" panose="02010600030101010101" pitchFamily="2" charset="-122"/>
                <a:ea typeface="宋体" panose="02010600030101010101" pitchFamily="2" charset="-122"/>
              </a:rPr>
              <a:t>月</a:t>
            </a:r>
            <a:r>
              <a:rPr lang="en-US" altLang="zh-CN" kern="0" dirty="0">
                <a:solidFill>
                  <a:prstClr val="black"/>
                </a:solidFill>
                <a:latin typeface="宋体" panose="02010600030101010101" pitchFamily="2" charset="-122"/>
                <a:ea typeface="宋体" panose="02010600030101010101" pitchFamily="2" charset="-122"/>
              </a:rPr>
              <a:t>11</a:t>
            </a:r>
            <a:r>
              <a:rPr lang="zh-CN" altLang="en-US" kern="0" dirty="0">
                <a:solidFill>
                  <a:prstClr val="black"/>
                </a:solidFill>
                <a:latin typeface="宋体" panose="02010600030101010101" pitchFamily="2" charset="-122"/>
                <a:ea typeface="宋体" panose="02010600030101010101" pitchFamily="2" charset="-122"/>
              </a:rPr>
              <a:t>日</a:t>
            </a:r>
            <a:r>
              <a:rPr lang="en-US" altLang="zh-CN" kern="0" dirty="0">
                <a:solidFill>
                  <a:prstClr val="black"/>
                </a:solidFill>
                <a:latin typeface="宋体" panose="02010600030101010101" pitchFamily="2" charset="-122"/>
                <a:ea typeface="宋体" panose="02010600030101010101" pitchFamily="2" charset="-122"/>
              </a:rPr>
              <a:t>~6</a:t>
            </a:r>
            <a:r>
              <a:rPr lang="zh-CN" altLang="en-US" kern="0" dirty="0">
                <a:solidFill>
                  <a:prstClr val="black"/>
                </a:solidFill>
                <a:latin typeface="宋体" panose="02010600030101010101" pitchFamily="2" charset="-122"/>
                <a:ea typeface="宋体" panose="02010600030101010101" pitchFamily="2" charset="-122"/>
              </a:rPr>
              <a:t>月</a:t>
            </a:r>
            <a:r>
              <a:rPr lang="en-US" altLang="zh-CN" kern="0" dirty="0">
                <a:solidFill>
                  <a:prstClr val="black"/>
                </a:solidFill>
                <a:latin typeface="宋体" panose="02010600030101010101" pitchFamily="2" charset="-122"/>
                <a:ea typeface="宋体" panose="02010600030101010101" pitchFamily="2" charset="-122"/>
              </a:rPr>
              <a:t>20</a:t>
            </a:r>
            <a:r>
              <a:rPr lang="zh-CN" altLang="en-US" kern="0" dirty="0">
                <a:solidFill>
                  <a:prstClr val="black"/>
                </a:solidFill>
                <a:latin typeface="宋体" panose="02010600030101010101" pitchFamily="2" charset="-122"/>
                <a:ea typeface="宋体" panose="02010600030101010101" pitchFamily="2" charset="-122"/>
              </a:rPr>
              <a:t>日，开展</a:t>
            </a:r>
            <a:r>
              <a:rPr lang="en-US" altLang="zh-CN" kern="0" dirty="0">
                <a:solidFill>
                  <a:prstClr val="black"/>
                </a:solidFill>
                <a:latin typeface="宋体" panose="02010600030101010101" pitchFamily="2" charset="-122"/>
                <a:ea typeface="宋体" panose="02010600030101010101" pitchFamily="2" charset="-122"/>
              </a:rPr>
              <a:t>mCi</a:t>
            </a:r>
            <a:r>
              <a:rPr lang="en-US" altLang="zh-CN" kern="0" baseline="30000" dirty="0">
                <a:solidFill>
                  <a:prstClr val="black"/>
                </a:solidFill>
                <a:latin typeface="宋体" panose="02010600030101010101" pitchFamily="2" charset="-122"/>
                <a:ea typeface="宋体" panose="02010600030101010101" pitchFamily="2" charset="-122"/>
              </a:rPr>
              <a:t>225</a:t>
            </a:r>
            <a:r>
              <a:rPr lang="en-US" altLang="zh-CN" kern="0" dirty="0">
                <a:solidFill>
                  <a:prstClr val="black"/>
                </a:solidFill>
                <a:latin typeface="宋体" panose="02010600030101010101" pitchFamily="2" charset="-122"/>
                <a:ea typeface="宋体" panose="02010600030101010101" pitchFamily="2" charset="-122"/>
              </a:rPr>
              <a:t>Ac</a:t>
            </a:r>
            <a:r>
              <a:rPr lang="zh-CN" altLang="en-US" kern="0" dirty="0">
                <a:solidFill>
                  <a:prstClr val="black"/>
                </a:solidFill>
                <a:latin typeface="宋体" panose="02010600030101010101" pitchFamily="2" charset="-122"/>
                <a:ea typeface="宋体" panose="02010600030101010101" pitchFamily="2" charset="-122"/>
              </a:rPr>
              <a:t>产额打靶实验，监测发现</a:t>
            </a:r>
            <a:endParaRPr lang="en-US" altLang="zh-CN" kern="0" dirty="0">
              <a:solidFill>
                <a:prstClr val="black"/>
              </a:solidFill>
              <a:latin typeface="宋体" panose="02010600030101010101" pitchFamily="2" charset="-122"/>
              <a:ea typeface="宋体" panose="02010600030101010101" pitchFamily="2" charset="-122"/>
            </a:endParaRPr>
          </a:p>
          <a:p>
            <a:pPr lvl="1">
              <a:lnSpc>
                <a:spcPct val="120000"/>
              </a:lnSpc>
              <a:spcBef>
                <a:spcPts val="600"/>
              </a:spcBef>
              <a:buFont typeface="Arial" panose="020B0604020202020204" pitchFamily="34" charset="0"/>
              <a:buChar char="•"/>
              <a:defRPr/>
            </a:pPr>
            <a:r>
              <a:rPr lang="zh-CN" altLang="en-US" kern="0" dirty="0">
                <a:latin typeface="宋体" panose="02010600030101010101" pitchFamily="2" charset="-122"/>
                <a:ea typeface="宋体" panose="02010600030101010101" pitchFamily="2" charset="-122"/>
              </a:rPr>
              <a:t>打靶过程：析出了</a:t>
            </a:r>
            <a:r>
              <a:rPr lang="en-US" altLang="zh-CN" kern="0" baseline="30000" dirty="0">
                <a:latin typeface="宋体" panose="02010600030101010101" pitchFamily="2" charset="-122"/>
                <a:ea typeface="宋体" panose="02010600030101010101" pitchFamily="2" charset="-122"/>
              </a:rPr>
              <a:t>212</a:t>
            </a:r>
            <a:r>
              <a:rPr lang="en-US" altLang="zh-CN" kern="0" dirty="0">
                <a:latin typeface="宋体" panose="02010600030101010101" pitchFamily="2" charset="-122"/>
                <a:ea typeface="宋体" panose="02010600030101010101" pitchFamily="2" charset="-122"/>
              </a:rPr>
              <a:t>Pb</a:t>
            </a:r>
            <a:r>
              <a:rPr lang="zh-CN" altLang="en-US" kern="0" dirty="0">
                <a:latin typeface="宋体" panose="02010600030101010101" pitchFamily="2" charset="-122"/>
                <a:ea typeface="宋体" panose="02010600030101010101" pitchFamily="2" charset="-122"/>
              </a:rPr>
              <a:t>等非常规气载核素，排放量在</a:t>
            </a:r>
            <a:r>
              <a:rPr lang="en-US" altLang="zh-CN" kern="0" dirty="0">
                <a:latin typeface="宋体" panose="02010600030101010101" pitchFamily="2" charset="-122"/>
                <a:ea typeface="宋体" panose="02010600030101010101" pitchFamily="2" charset="-122"/>
              </a:rPr>
              <a:t>10</a:t>
            </a:r>
            <a:r>
              <a:rPr lang="en-US" altLang="zh-CN" kern="0" baseline="30000" dirty="0">
                <a:latin typeface="宋体" panose="02010600030101010101" pitchFamily="2" charset="-122"/>
                <a:ea typeface="宋体" panose="02010600030101010101" pitchFamily="2" charset="-122"/>
              </a:rPr>
              <a:t>10</a:t>
            </a:r>
            <a:r>
              <a:rPr lang="en-US" altLang="zh-CN" kern="0" dirty="0">
                <a:latin typeface="宋体" panose="02010600030101010101" pitchFamily="2" charset="-122"/>
                <a:ea typeface="宋体" panose="02010600030101010101" pitchFamily="2" charset="-122"/>
              </a:rPr>
              <a:t>Bq</a:t>
            </a:r>
            <a:r>
              <a:rPr lang="zh-CN" altLang="en-US" kern="0" dirty="0">
                <a:latin typeface="宋体" panose="02010600030101010101" pitchFamily="2" charset="-122"/>
                <a:ea typeface="宋体" panose="02010600030101010101" pitchFamily="2" charset="-122"/>
              </a:rPr>
              <a:t>量级</a:t>
            </a:r>
            <a:endParaRPr lang="en-US" altLang="zh-CN" kern="0" dirty="0">
              <a:latin typeface="宋体" panose="02010600030101010101" pitchFamily="2" charset="-122"/>
              <a:ea typeface="宋体" panose="02010600030101010101" pitchFamily="2" charset="-122"/>
            </a:endParaRPr>
          </a:p>
          <a:p>
            <a:pPr lvl="1">
              <a:lnSpc>
                <a:spcPct val="120000"/>
              </a:lnSpc>
              <a:spcBef>
                <a:spcPts val="600"/>
              </a:spcBef>
              <a:buFont typeface="Arial" panose="020B0604020202020204" pitchFamily="34" charset="0"/>
              <a:buChar char="•"/>
              <a:defRPr/>
            </a:pPr>
            <a:r>
              <a:rPr lang="zh-CN" altLang="en-US" kern="0" dirty="0">
                <a:latin typeface="宋体" panose="02010600030101010101" pitchFamily="2" charset="-122"/>
                <a:ea typeface="宋体" panose="02010600030101010101" pitchFamily="2" charset="-122"/>
              </a:rPr>
              <a:t>溶靶过程：析出了</a:t>
            </a:r>
            <a:r>
              <a:rPr lang="en-US" altLang="zh-CN" kern="0" dirty="0">
                <a:latin typeface="宋体" panose="02010600030101010101" pitchFamily="2" charset="-122"/>
                <a:ea typeface="宋体" panose="02010600030101010101" pitchFamily="2" charset="-122"/>
              </a:rPr>
              <a:t>Sb-214</a:t>
            </a:r>
            <a:r>
              <a:rPr lang="zh-CN" altLang="en-US" kern="0" dirty="0">
                <a:latin typeface="宋体" panose="02010600030101010101" pitchFamily="2" charset="-122"/>
                <a:ea typeface="宋体" panose="02010600030101010101" pitchFamily="2" charset="-122"/>
              </a:rPr>
              <a:t>、</a:t>
            </a:r>
            <a:r>
              <a:rPr lang="en-US" altLang="zh-CN" kern="0" dirty="0">
                <a:latin typeface="宋体" panose="02010600030101010101" pitchFamily="2" charset="-122"/>
                <a:ea typeface="宋体" panose="02010600030101010101" pitchFamily="2" charset="-122"/>
              </a:rPr>
              <a:t>Sb-216</a:t>
            </a:r>
            <a:r>
              <a:rPr lang="zh-CN" altLang="en-US" kern="0" dirty="0">
                <a:latin typeface="宋体" panose="02010600030101010101" pitchFamily="2" charset="-122"/>
                <a:ea typeface="宋体" panose="02010600030101010101" pitchFamily="2" charset="-122"/>
              </a:rPr>
              <a:t>等非常规气载核素，活度与目标核素在同一量级</a:t>
            </a:r>
            <a:endParaRPr lang="en-US" altLang="zh-CN" kern="0" dirty="0">
              <a:latin typeface="宋体" panose="02010600030101010101" pitchFamily="2" charset="-122"/>
              <a:ea typeface="宋体" panose="02010600030101010101" pitchFamily="2" charset="-122"/>
            </a:endParaRPr>
          </a:p>
          <a:p>
            <a:pPr marL="252000" lvl="1" indent="-252000" fontAlgn="base">
              <a:lnSpc>
                <a:spcPts val="3000"/>
              </a:lnSpc>
              <a:spcBef>
                <a:spcPts val="0"/>
              </a:spcBef>
              <a:buClr>
                <a:schemeClr val="tx1"/>
              </a:buClr>
              <a:buSzPct val="100000"/>
              <a:buFont typeface="Wingdings" panose="05000000000000000000" pitchFamily="2" charset="2"/>
              <a:buChar char="n"/>
              <a:defRPr/>
            </a:pPr>
            <a:r>
              <a:rPr lang="zh-CN" altLang="en-US" b="1" dirty="0">
                <a:latin typeface="Times New Roman" panose="02020603050405020304" pitchFamily="18" charset="0"/>
                <a:ea typeface="宋体" panose="02010600030101010101" pitchFamily="2" charset="-122"/>
                <a:cs typeface="Times New Roman" panose="02020603050405020304" pitchFamily="18" charset="0"/>
              </a:rPr>
              <a:t>发现的问题</a:t>
            </a:r>
            <a:endParaRPr lang="en-US" altLang="zh-CN" b="1" dirty="0">
              <a:latin typeface="Times New Roman" panose="02020603050405020304" pitchFamily="18" charset="0"/>
              <a:ea typeface="宋体" panose="02010600030101010101" pitchFamily="2" charset="-122"/>
              <a:cs typeface="Times New Roman" panose="02020603050405020304" pitchFamily="18" charset="0"/>
            </a:endParaRPr>
          </a:p>
          <a:p>
            <a:pPr lvl="1">
              <a:lnSpc>
                <a:spcPct val="150000"/>
              </a:lnSpc>
              <a:spcBef>
                <a:spcPts val="0"/>
              </a:spcBef>
              <a:buFont typeface="Wingdings" panose="05000000000000000000" pitchFamily="2" charset="2"/>
              <a:buChar char="Ø"/>
              <a:defRPr/>
            </a:pPr>
            <a:r>
              <a:rPr lang="zh-CN" altLang="en-US" kern="0" dirty="0">
                <a:latin typeface="宋体" panose="02010600030101010101" pitchFamily="2" charset="-122"/>
                <a:ea typeface="宋体" panose="02010600030101010101" pitchFamily="2" charset="-122"/>
              </a:rPr>
              <a:t>产生的核素种类多，比加速器多</a:t>
            </a:r>
            <a:r>
              <a:rPr lang="en-US" altLang="zh-CN" kern="0" dirty="0">
                <a:latin typeface="宋体" panose="02010600030101010101" pitchFamily="2" charset="-122"/>
                <a:ea typeface="宋体" panose="02010600030101010101" pitchFamily="2" charset="-122"/>
              </a:rPr>
              <a:t>1</a:t>
            </a:r>
            <a:r>
              <a:rPr lang="zh-CN" altLang="en-US" kern="0" dirty="0">
                <a:latin typeface="宋体" panose="02010600030101010101" pitchFamily="2" charset="-122"/>
                <a:ea typeface="宋体" panose="02010600030101010101" pitchFamily="2" charset="-122"/>
              </a:rPr>
              <a:t>个量级，达</a:t>
            </a:r>
            <a:r>
              <a:rPr lang="en-US" altLang="zh-CN" kern="0" dirty="0">
                <a:latin typeface="宋体" panose="02010600030101010101" pitchFamily="2" charset="-122"/>
                <a:ea typeface="宋体" panose="02010600030101010101" pitchFamily="2" charset="-122"/>
              </a:rPr>
              <a:t>1000</a:t>
            </a:r>
            <a:r>
              <a:rPr lang="zh-CN" altLang="en-US" kern="0" dirty="0">
                <a:latin typeface="宋体" panose="02010600030101010101" pitchFamily="2" charset="-122"/>
                <a:ea typeface="宋体" panose="02010600030101010101" pitchFamily="2" charset="-122"/>
              </a:rPr>
              <a:t>多种（</a:t>
            </a:r>
            <a:r>
              <a:rPr lang="en-US" altLang="zh-CN" kern="0" dirty="0">
                <a:latin typeface="宋体" panose="02010600030101010101" pitchFamily="2" charset="-122"/>
                <a:ea typeface="宋体" panose="02010600030101010101" pitchFamily="2" charset="-122"/>
              </a:rPr>
              <a:t>T&gt;1s)</a:t>
            </a:r>
          </a:p>
          <a:p>
            <a:pPr lvl="1">
              <a:lnSpc>
                <a:spcPct val="150000"/>
              </a:lnSpc>
              <a:spcBef>
                <a:spcPts val="0"/>
              </a:spcBef>
              <a:buFont typeface="Wingdings" panose="05000000000000000000" pitchFamily="2" charset="2"/>
              <a:buChar char="Ø"/>
              <a:defRPr/>
            </a:pPr>
            <a:r>
              <a:rPr lang="en-US" altLang="zh-CN" sz="2000" kern="0" dirty="0">
                <a:latin typeface="宋体" panose="02010600030101010101" pitchFamily="2" charset="-122"/>
                <a:ea typeface="宋体" panose="02010600030101010101" pitchFamily="2" charset="-122"/>
              </a:rPr>
              <a:t>α</a:t>
            </a:r>
            <a:r>
              <a:rPr lang="zh-CN" altLang="en-US" sz="2000" kern="0" dirty="0">
                <a:latin typeface="宋体" panose="02010600030101010101" pitchFamily="2" charset="-122"/>
                <a:ea typeface="宋体" panose="02010600030101010101" pitchFamily="2" charset="-122"/>
              </a:rPr>
              <a:t>、</a:t>
            </a:r>
            <a:r>
              <a:rPr lang="en-US" altLang="zh-CN" sz="2000" kern="0" dirty="0">
                <a:latin typeface="宋体" panose="02010600030101010101" pitchFamily="2" charset="-122"/>
                <a:ea typeface="宋体" panose="02010600030101010101" pitchFamily="2" charset="-122"/>
              </a:rPr>
              <a:t>β</a:t>
            </a:r>
            <a:r>
              <a:rPr lang="zh-CN" altLang="en-US" sz="2000" kern="0" dirty="0">
                <a:latin typeface="宋体" panose="02010600030101010101" pitchFamily="2" charset="-122"/>
                <a:ea typeface="宋体" panose="02010600030101010101" pitchFamily="2" charset="-122"/>
              </a:rPr>
              <a:t>核素多，表面污染和活化空气的内照射风险大</a:t>
            </a:r>
            <a:endParaRPr kumimoji="0" lang="en-US" altLang="zh-CN" sz="2000" b="0" i="0" u="none" strike="noStrike" kern="0" cap="none" spc="0" normalizeH="0" baseline="0" noProof="0" dirty="0">
              <a:ln>
                <a:noFill/>
              </a:ln>
              <a:effectLst/>
              <a:uLnTx/>
              <a:uFillTx/>
              <a:latin typeface="宋体" panose="02010600030101010101" pitchFamily="2" charset="-122"/>
              <a:ea typeface="宋体" panose="02010600030101010101" pitchFamily="2" charset="-122"/>
            </a:endParaRPr>
          </a:p>
          <a:p>
            <a:pPr marL="557530" marR="0" lvl="1" indent="-214630" algn="l" defTabSz="6858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zh-CN" altLang="en-US" sz="2000" b="0" i="0" u="none" strike="noStrike" kern="0" cap="none" spc="0" normalizeH="0" baseline="0" noProof="0" dirty="0">
                <a:ln>
                  <a:noFill/>
                </a:ln>
                <a:effectLst/>
                <a:uLnTx/>
                <a:uFillTx/>
                <a:latin typeface="宋体" panose="02010600030101010101" pitchFamily="2" charset="-122"/>
                <a:ea typeface="宋体" panose="02010600030101010101" pitchFamily="2" charset="-122"/>
                <a:cs typeface="+mn-cs"/>
              </a:rPr>
              <a:t>测量、分析和辐射评估困难：多种衰变链（子体难以确定活度）、难以确定核素形态和防护标准</a:t>
            </a:r>
            <a:endParaRPr kumimoji="0" lang="en-US" altLang="zh-CN" sz="2000" b="0" i="0" u="none" strike="noStrike" kern="0" cap="none" spc="0" normalizeH="0" baseline="0" noProof="0" dirty="0">
              <a:ln>
                <a:noFill/>
              </a:ln>
              <a:effectLst/>
              <a:uLnTx/>
              <a:uFillTx/>
              <a:latin typeface="宋体" panose="02010600030101010101" pitchFamily="2" charset="-122"/>
              <a:ea typeface="宋体" panose="02010600030101010101" pitchFamily="2" charset="-122"/>
              <a:cs typeface="+mn-cs"/>
            </a:endParaRPr>
          </a:p>
          <a:p>
            <a:pPr marL="252000" marR="0" lvl="1" indent="-252000" fontAlgn="base">
              <a:lnSpc>
                <a:spcPts val="3000"/>
              </a:lnSpc>
              <a:spcBef>
                <a:spcPts val="0"/>
              </a:spcBef>
              <a:spcAft>
                <a:spcPts val="0"/>
              </a:spcAft>
              <a:buClr>
                <a:schemeClr val="tx1"/>
              </a:buClr>
              <a:buSzPct val="100000"/>
              <a:buFont typeface="Wingdings" panose="05000000000000000000" pitchFamily="2" charset="2"/>
              <a:buChar char="n"/>
              <a:tabLst/>
              <a:defRPr/>
            </a:pPr>
            <a:r>
              <a:rPr lang="zh-CN" altLang="en-US" b="1" dirty="0">
                <a:latin typeface="Times New Roman" panose="02020603050405020304" pitchFamily="18" charset="0"/>
                <a:ea typeface="宋体" panose="02010600030101010101" pitchFamily="2" charset="-122"/>
                <a:cs typeface="Times New Roman" panose="02020603050405020304" pitchFamily="18" charset="0"/>
              </a:rPr>
              <a:t>解决方案：</a:t>
            </a:r>
            <a:r>
              <a:rPr lang="zh-CN" altLang="en-US" dirty="0">
                <a:latin typeface="Times New Roman" panose="02020603050405020304" pitchFamily="18" charset="0"/>
                <a:ea typeface="宋体" panose="02010600030101010101" pitchFamily="2" charset="-122"/>
                <a:cs typeface="Times New Roman" panose="02020603050405020304" pitchFamily="18" charset="0"/>
              </a:rPr>
              <a:t>（</a:t>
            </a:r>
            <a:r>
              <a:rPr lang="en-US" altLang="zh-CN" dirty="0">
                <a:latin typeface="Times New Roman" panose="02020603050405020304" pitchFamily="18" charset="0"/>
                <a:ea typeface="宋体" panose="02010600030101010101" pitchFamily="2" charset="-122"/>
                <a:cs typeface="Times New Roman" panose="02020603050405020304" pitchFamily="18" charset="0"/>
              </a:rPr>
              <a:t>1</a:t>
            </a:r>
            <a:r>
              <a:rPr lang="zh-CN" altLang="en-US" dirty="0">
                <a:latin typeface="Times New Roman" panose="02020603050405020304" pitchFamily="18" charset="0"/>
                <a:ea typeface="宋体" panose="02010600030101010101" pitchFamily="2" charset="-122"/>
                <a:cs typeface="Times New Roman" panose="02020603050405020304" pitchFamily="18" charset="0"/>
              </a:rPr>
              <a:t>）研制高分辨活化空气监测系统（高纯锗探头），测出气载核素种类；（</a:t>
            </a:r>
            <a:r>
              <a:rPr lang="en-US" altLang="zh-CN" dirty="0">
                <a:latin typeface="Times New Roman" panose="02020603050405020304" pitchFamily="18" charset="0"/>
                <a:ea typeface="宋体" panose="02010600030101010101" pitchFamily="2" charset="-122"/>
                <a:cs typeface="Times New Roman" panose="02020603050405020304" pitchFamily="18" charset="0"/>
              </a:rPr>
              <a:t>2</a:t>
            </a:r>
            <a:r>
              <a:rPr lang="zh-CN" altLang="en-US" dirty="0">
                <a:latin typeface="Times New Roman" panose="02020603050405020304" pitchFamily="18" charset="0"/>
                <a:ea typeface="宋体" panose="02010600030101010101" pitchFamily="2" charset="-122"/>
                <a:cs typeface="Times New Roman" panose="02020603050405020304" pitchFamily="18" charset="0"/>
              </a:rPr>
              <a:t>）测出气载核素的析出率、过滤效率等关键参数； （</a:t>
            </a:r>
            <a:r>
              <a:rPr lang="en-US" altLang="zh-CN" dirty="0">
                <a:latin typeface="Times New Roman" panose="02020603050405020304" pitchFamily="18" charset="0"/>
                <a:ea typeface="宋体" panose="02010600030101010101" pitchFamily="2" charset="-122"/>
                <a:cs typeface="Times New Roman" panose="02020603050405020304" pitchFamily="18" charset="0"/>
              </a:rPr>
              <a:t>3</a:t>
            </a:r>
            <a:r>
              <a:rPr lang="zh-CN" altLang="en-US" dirty="0">
                <a:latin typeface="Times New Roman" panose="02020603050405020304" pitchFamily="18" charset="0"/>
                <a:ea typeface="宋体" panose="02010600030101010101" pitchFamily="2" charset="-122"/>
                <a:cs typeface="Times New Roman" panose="02020603050405020304" pitchFamily="18" charset="0"/>
              </a:rPr>
              <a:t>）完善气载核素的扩散模型和剂量转换因子</a:t>
            </a:r>
            <a:endParaRPr lang="en-US" altLang="zh-CN" dirty="0">
              <a:latin typeface="Times New Roman" panose="02020603050405020304" pitchFamily="18" charset="0"/>
              <a:ea typeface="宋体" panose="02010600030101010101" pitchFamily="2" charset="-122"/>
              <a:cs typeface="Times New Roman" panose="02020603050405020304" pitchFamily="18" charset="0"/>
            </a:endParaRPr>
          </a:p>
          <a:p>
            <a:pPr lvl="1">
              <a:lnSpc>
                <a:spcPct val="120000"/>
              </a:lnSpc>
              <a:spcBef>
                <a:spcPts val="600"/>
              </a:spcBef>
              <a:buFont typeface="Arial" panose="020B0604020202020204" pitchFamily="34" charset="0"/>
              <a:buChar char="•"/>
              <a:defRPr/>
            </a:pPr>
            <a:endParaRPr lang="en-US" altLang="zh-CN" kern="0" dirty="0">
              <a:solidFill>
                <a:prstClr val="black"/>
              </a:solidFill>
              <a:latin typeface="宋体" panose="02010600030101010101" pitchFamily="2" charset="-122"/>
              <a:ea typeface="宋体" panose="02010600030101010101" pitchFamily="2" charset="-122"/>
            </a:endParaRPr>
          </a:p>
          <a:p>
            <a:pPr marL="0" indent="0">
              <a:lnSpc>
                <a:spcPct val="150000"/>
              </a:lnSpc>
              <a:spcBef>
                <a:spcPts val="1200"/>
              </a:spcBef>
              <a:spcAft>
                <a:spcPts val="0"/>
              </a:spcAft>
              <a:buNone/>
            </a:pPr>
            <a:endParaRPr lang="zh-CN" altLang="zh-CN" sz="2000" kern="100" dirty="0">
              <a:solidFill>
                <a:srgbClr val="7030A0"/>
              </a:solidFill>
              <a:latin typeface="Times New Roman" panose="02020603050405020304" pitchFamily="18" charset="0"/>
              <a:ea typeface="宋体" panose="02010600030101010101" pitchFamily="2" charset="-122"/>
            </a:endParaRPr>
          </a:p>
          <a:p>
            <a:pPr>
              <a:lnSpc>
                <a:spcPct val="150000"/>
              </a:lnSpc>
              <a:spcAft>
                <a:spcPts val="0"/>
              </a:spcAft>
              <a:buFont typeface="Wingdings" panose="05000000000000000000" pitchFamily="2" charset="2"/>
              <a:buChar char="l"/>
            </a:pPr>
            <a:endParaRPr lang="zh-CN" altLang="zh-CN" sz="1800" kern="100" dirty="0">
              <a:effectLst/>
              <a:latin typeface="Times New Roman" panose="02020603050405020304" pitchFamily="18" charset="0"/>
              <a:ea typeface="宋体" panose="02010600030101010101" pitchFamily="2" charset="-122"/>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2144F8-3D16-45AB-BE48-A1449B11D708}" type="slidenum">
              <a:rPr kumimoji="0" lang="zh-CN" altLang="en-US" sz="9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9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15" name="Rectangle 2">
            <a:extLst>
              <a:ext uri="{FF2B5EF4-FFF2-40B4-BE49-F238E27FC236}">
                <a16:creationId xmlns:a16="http://schemas.microsoft.com/office/drawing/2014/main" id="{01687A88-412D-5988-6F84-1174C17101D3}"/>
              </a:ext>
            </a:extLst>
          </p:cNvPr>
          <p:cNvSpPr>
            <a:spLocks noGrp="1" noChangeArrowheads="1"/>
          </p:cNvSpPr>
          <p:nvPr>
            <p:ph type="title"/>
          </p:nvPr>
        </p:nvSpPr>
        <p:spPr>
          <a:xfrm>
            <a:off x="666750" y="142875"/>
            <a:ext cx="10763250" cy="7254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rmAutofit fontScale="90000"/>
          </a:bodyPr>
          <a:lstStyle/>
          <a:p>
            <a:pPr algn="ctr"/>
            <a:r>
              <a:rPr lang="zh-CN" altLang="en-US" sz="4400" kern="1200" dirty="0">
                <a:solidFill>
                  <a:schemeClr val="accent6">
                    <a:lumMod val="60000"/>
                    <a:lumOff val="40000"/>
                  </a:schemeClr>
                </a:solidFill>
                <a:latin typeface="华文楷体" panose="02010600040101010101" pitchFamily="2" charset="-122"/>
                <a:ea typeface="华文楷体" panose="02010600040101010101" pitchFamily="2" charset="-122"/>
              </a:rPr>
              <a:t>一</a:t>
            </a:r>
            <a:r>
              <a:rPr lang="en-US" altLang="zh-CN" sz="4400" kern="1200" dirty="0">
                <a:solidFill>
                  <a:schemeClr val="accent6">
                    <a:lumMod val="60000"/>
                    <a:lumOff val="40000"/>
                  </a:schemeClr>
                </a:solidFill>
                <a:latin typeface="华文楷体" panose="02010600040101010101" pitchFamily="2" charset="-122"/>
                <a:ea typeface="华文楷体" panose="02010600040101010101" pitchFamily="2" charset="-122"/>
              </a:rPr>
              <a:t>. </a:t>
            </a:r>
            <a:r>
              <a:rPr lang="zh-CN" altLang="en-US" sz="4400" dirty="0">
                <a:solidFill>
                  <a:schemeClr val="accent6">
                    <a:lumMod val="60000"/>
                    <a:lumOff val="40000"/>
                  </a:schemeClr>
                </a:solidFill>
                <a:latin typeface="华文楷体" panose="02010600040101010101" pitchFamily="2" charset="-122"/>
                <a:ea typeface="华文楷体" panose="02010600040101010101" pitchFamily="2" charset="-122"/>
              </a:rPr>
              <a:t>辐射防护各</a:t>
            </a:r>
            <a:r>
              <a:rPr lang="zh-CN" altLang="en-US" sz="4400" kern="1200" dirty="0">
                <a:solidFill>
                  <a:schemeClr val="accent6">
                    <a:lumMod val="60000"/>
                    <a:lumOff val="40000"/>
                  </a:schemeClr>
                </a:solidFill>
                <a:latin typeface="华文楷体" panose="02010600040101010101" pitchFamily="2" charset="-122"/>
                <a:ea typeface="华文楷体" panose="02010600040101010101" pitchFamily="2" charset="-122"/>
              </a:rPr>
              <a:t>系统运维情况</a:t>
            </a:r>
            <a:endParaRPr lang="en-US" altLang="zh-CN" sz="4400" kern="1200" dirty="0">
              <a:solidFill>
                <a:schemeClr val="accent6">
                  <a:lumMod val="60000"/>
                  <a:lumOff val="40000"/>
                </a:schemeClr>
              </a:solidFill>
              <a:latin typeface="华文楷体" panose="02010600040101010101" pitchFamily="2" charset="-122"/>
              <a:ea typeface="华文楷体" panose="02010600040101010101" pitchFamily="2" charset="-122"/>
              <a:cs typeface="+mn-cs"/>
            </a:endParaRPr>
          </a:p>
        </p:txBody>
      </p:sp>
      <p:pic>
        <p:nvPicPr>
          <p:cNvPr id="2" name="图片 1">
            <a:extLst>
              <a:ext uri="{FF2B5EF4-FFF2-40B4-BE49-F238E27FC236}">
                <a16:creationId xmlns:a16="http://schemas.microsoft.com/office/drawing/2014/main" id="{6798BF52-C6BB-434B-D783-BEAF6894F65D}"/>
              </a:ext>
            </a:extLst>
          </p:cNvPr>
          <p:cNvPicPr>
            <a:picLocks noChangeAspect="1"/>
          </p:cNvPicPr>
          <p:nvPr/>
        </p:nvPicPr>
        <p:blipFill>
          <a:blip r:embed="rId2"/>
          <a:stretch>
            <a:fillRect/>
          </a:stretch>
        </p:blipFill>
        <p:spPr>
          <a:xfrm>
            <a:off x="7173162" y="1138860"/>
            <a:ext cx="2556537" cy="1834934"/>
          </a:xfrm>
          <a:prstGeom prst="rect">
            <a:avLst/>
          </a:prstGeom>
        </p:spPr>
      </p:pic>
      <p:pic>
        <p:nvPicPr>
          <p:cNvPr id="14" name="图片 13">
            <a:extLst>
              <a:ext uri="{FF2B5EF4-FFF2-40B4-BE49-F238E27FC236}">
                <a16:creationId xmlns:a16="http://schemas.microsoft.com/office/drawing/2014/main" id="{CD012070-47B6-FB7A-146D-441873F24C63}"/>
              </a:ext>
            </a:extLst>
          </p:cNvPr>
          <p:cNvPicPr>
            <a:picLocks noChangeAspect="1"/>
          </p:cNvPicPr>
          <p:nvPr/>
        </p:nvPicPr>
        <p:blipFill>
          <a:blip r:embed="rId3" cstate="print">
            <a:extLst>
              <a:ext uri="{28A0092B-C50C-407E-A947-70E740481C1C}">
                <a14:useLocalDpi xmlns:a14="http://schemas.microsoft.com/office/drawing/2010/main" val="0"/>
              </a:ext>
            </a:extLst>
          </a:blip>
          <a:srcRect b="9239"/>
          <a:stretch>
            <a:fillRect/>
          </a:stretch>
        </p:blipFill>
        <p:spPr>
          <a:xfrm>
            <a:off x="7173163" y="3148884"/>
            <a:ext cx="4716766" cy="3566241"/>
          </a:xfrm>
          <a:prstGeom prst="rect">
            <a:avLst/>
          </a:prstGeom>
        </p:spPr>
      </p:pic>
      <p:pic>
        <p:nvPicPr>
          <p:cNvPr id="16" name="图片 15">
            <a:extLst>
              <a:ext uri="{FF2B5EF4-FFF2-40B4-BE49-F238E27FC236}">
                <a16:creationId xmlns:a16="http://schemas.microsoft.com/office/drawing/2014/main" id="{31242D53-9C9C-FA18-88FA-0FC4503D3C68}"/>
              </a:ext>
            </a:extLst>
          </p:cNvPr>
          <p:cNvPicPr>
            <a:picLocks noChangeAspect="1"/>
          </p:cNvPicPr>
          <p:nvPr/>
        </p:nvPicPr>
        <p:blipFill>
          <a:blip r:embed="rId4"/>
          <a:stretch>
            <a:fillRect/>
          </a:stretch>
        </p:blipFill>
        <p:spPr>
          <a:xfrm>
            <a:off x="9496757" y="1571944"/>
            <a:ext cx="2695243" cy="1489395"/>
          </a:xfrm>
          <a:prstGeom prst="rect">
            <a:avLst/>
          </a:prstGeom>
        </p:spPr>
      </p:pic>
      <p:pic>
        <p:nvPicPr>
          <p:cNvPr id="19" name="图片 18">
            <a:extLst>
              <a:ext uri="{FF2B5EF4-FFF2-40B4-BE49-F238E27FC236}">
                <a16:creationId xmlns:a16="http://schemas.microsoft.com/office/drawing/2014/main" id="{0DA9AADE-7991-1D21-84B7-6A49EB00C4EE}"/>
              </a:ext>
            </a:extLst>
          </p:cNvPr>
          <p:cNvPicPr>
            <a:picLocks noChangeAspect="1"/>
          </p:cNvPicPr>
          <p:nvPr/>
        </p:nvPicPr>
        <p:blipFill>
          <a:blip r:embed="rId5"/>
          <a:stretch>
            <a:fillRect/>
          </a:stretch>
        </p:blipFill>
        <p:spPr>
          <a:xfrm>
            <a:off x="10266631" y="4727829"/>
            <a:ext cx="1718955" cy="1913963"/>
          </a:xfrm>
          <a:prstGeom prst="rect">
            <a:avLst/>
          </a:prstGeom>
        </p:spPr>
      </p:pic>
      <p:sp>
        <p:nvSpPr>
          <p:cNvPr id="21" name="文本框 20">
            <a:extLst>
              <a:ext uri="{FF2B5EF4-FFF2-40B4-BE49-F238E27FC236}">
                <a16:creationId xmlns:a16="http://schemas.microsoft.com/office/drawing/2014/main" id="{B530601F-5255-112F-EFFB-4474859016DB}"/>
              </a:ext>
            </a:extLst>
          </p:cNvPr>
          <p:cNvSpPr txBox="1"/>
          <p:nvPr/>
        </p:nvSpPr>
        <p:spPr>
          <a:xfrm>
            <a:off x="9794537" y="955908"/>
            <a:ext cx="2332625" cy="830997"/>
          </a:xfrm>
          <a:prstGeom prst="rect">
            <a:avLst/>
          </a:prstGeom>
          <a:noFill/>
        </p:spPr>
        <p:txBody>
          <a:bodyPr wrap="square">
            <a:spAutoFit/>
          </a:bodyPr>
          <a:lstStyle/>
          <a:p>
            <a:r>
              <a:rPr lang="zh-CN" altLang="en-US" sz="1200" dirty="0">
                <a:solidFill>
                  <a:srgbClr val="000000"/>
                </a:solidFill>
              </a:rPr>
              <a:t>：</a:t>
            </a:r>
            <a:r>
              <a:rPr lang="zh-CN" altLang="en-US" sz="1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钍靶活化产生的气载核素：</a:t>
            </a:r>
            <a:r>
              <a:rPr lang="en-US" altLang="zh-CN" sz="1200" b="1" baseline="30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212</a:t>
            </a:r>
            <a:r>
              <a:rPr lang="en-US" altLang="zh-CN" sz="1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Pb(</a:t>
            </a:r>
            <a:r>
              <a:rPr lang="en-US" altLang="zh-CN" sz="1200" b="1" baseline="30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220</a:t>
            </a:r>
            <a:r>
              <a:rPr lang="en-US" altLang="zh-CN" sz="1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Rn)</a:t>
            </a:r>
            <a:r>
              <a:rPr lang="zh-CN" altLang="en-US" sz="1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200" b="1" baseline="30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214</a:t>
            </a:r>
            <a:r>
              <a:rPr lang="en-US" altLang="zh-CN" sz="1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Pb</a:t>
            </a:r>
            <a:r>
              <a:rPr lang="zh-CN" altLang="en-US" sz="1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200" b="1" baseline="30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214</a:t>
            </a:r>
            <a:r>
              <a:rPr lang="en-US" altLang="zh-CN" sz="1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Bi(</a:t>
            </a:r>
            <a:r>
              <a:rPr lang="en-US" altLang="zh-CN" sz="1200" b="1" baseline="30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222</a:t>
            </a:r>
            <a:r>
              <a:rPr lang="en-US" altLang="zh-CN" sz="1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Rn) </a:t>
            </a:r>
            <a:r>
              <a:rPr lang="zh-CN" altLang="en-US" sz="1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及其子体、</a:t>
            </a:r>
            <a:r>
              <a:rPr lang="en-US" altLang="zh-CN" sz="1200" b="1" baseline="30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138</a:t>
            </a:r>
            <a:r>
              <a:rPr lang="en-US" altLang="zh-CN" sz="1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Xe</a:t>
            </a:r>
            <a:r>
              <a:rPr lang="zh-CN" altLang="en-US" sz="1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200" b="1" kern="100" baseline="30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88</a:t>
            </a:r>
            <a:r>
              <a:rPr lang="en-US" altLang="zh-CN" sz="1200" b="1" kern="1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Kr</a:t>
            </a:r>
            <a:r>
              <a:rPr lang="zh-CN" altLang="en-US" sz="1200" b="1" kern="1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200" b="1" kern="1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200" b="1" kern="100" baseline="30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89</a:t>
            </a:r>
            <a:r>
              <a:rPr lang="en-US" altLang="zh-CN" sz="1200" b="1" kern="1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Kr</a:t>
            </a:r>
            <a:r>
              <a:rPr lang="zh-CN" altLang="en-US" sz="1200" b="1" kern="1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200" b="1" kern="100" baseline="30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131</a:t>
            </a:r>
            <a:r>
              <a:rPr lang="en-US" altLang="zh-CN" sz="1200" b="1" kern="1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I</a:t>
            </a:r>
            <a:r>
              <a:rPr lang="zh-CN" altLang="en-US" sz="1200" b="1" kern="1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200" b="1" kern="100" baseline="30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200" b="1" kern="100" baseline="30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134</a:t>
            </a:r>
            <a:r>
              <a:rPr lang="en-US" altLang="zh-CN" sz="1200" b="1" kern="1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I </a:t>
            </a:r>
            <a:endParaRPr lang="zh-CN" altLang="en-US" sz="1200" dirty="0"/>
          </a:p>
        </p:txBody>
      </p:sp>
    </p:spTree>
    <p:extLst>
      <p:ext uri="{BB962C8B-B14F-4D97-AF65-F5344CB8AC3E}">
        <p14:creationId xmlns:p14="http://schemas.microsoft.com/office/powerpoint/2010/main" val="21299871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132144F8-3D16-45AB-BE48-A1449B11D708}" type="slidenum">
              <a:rPr lang="zh-CN" altLang="en-US" smtClean="0"/>
              <a:t>8</a:t>
            </a:fld>
            <a:endParaRPr lang="zh-CN" altLang="en-US"/>
          </a:p>
        </p:txBody>
      </p:sp>
      <p:sp>
        <p:nvSpPr>
          <p:cNvPr id="5" name="内容占位符 4">
            <a:extLst>
              <a:ext uri="{FF2B5EF4-FFF2-40B4-BE49-F238E27FC236}">
                <a16:creationId xmlns:a16="http://schemas.microsoft.com/office/drawing/2014/main" id="{4D268C91-C254-982C-6B92-3298D21ECD97}"/>
              </a:ext>
            </a:extLst>
          </p:cNvPr>
          <p:cNvSpPr>
            <a:spLocks noGrp="1"/>
          </p:cNvSpPr>
          <p:nvPr>
            <p:ph idx="1"/>
          </p:nvPr>
        </p:nvSpPr>
        <p:spPr>
          <a:xfrm>
            <a:off x="214686" y="1073426"/>
            <a:ext cx="11608903" cy="5648052"/>
          </a:xfrm>
        </p:spPr>
        <p:txBody>
          <a:bodyPr>
            <a:normAutofit/>
          </a:bodyPr>
          <a:lstStyle/>
          <a:p>
            <a:pPr marL="0" indent="0">
              <a:buNone/>
            </a:pPr>
            <a:r>
              <a:rPr lang="en-US" altLang="zh-CN" sz="2400" b="1" dirty="0">
                <a:latin typeface="微软雅黑" panose="020B0503020204020204" pitchFamily="34" charset="-122"/>
              </a:rPr>
              <a:t>4. </a:t>
            </a:r>
            <a:r>
              <a:rPr lang="zh-CN" altLang="en-US" sz="2400" b="1" dirty="0">
                <a:latin typeface="微软雅黑" panose="020B0503020204020204" pitchFamily="34" charset="-122"/>
              </a:rPr>
              <a:t>表面污染监测系统</a:t>
            </a:r>
          </a:p>
          <a:p>
            <a:pPr marL="285750" indent="-285750" defTabSz="914400" fontAlgn="base">
              <a:lnSpc>
                <a:spcPct val="150000"/>
              </a:lnSpc>
              <a:spcBef>
                <a:spcPct val="0"/>
              </a:spcBef>
              <a:spcAft>
                <a:spcPct val="0"/>
              </a:spcAft>
              <a:buClrTx/>
              <a:buSzTx/>
              <a:buFont typeface="Wingdings" panose="05000000000000000000" pitchFamily="2" charset="2"/>
              <a:buChar char="Ø"/>
            </a:pPr>
            <a:r>
              <a:rPr lang="en-US" altLang="zh-CN" sz="1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CSNS</a:t>
            </a:r>
            <a:r>
              <a:rPr lang="zh-CN" altLang="en-US" sz="1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在靶维护和同位素伴生质子打靶期间分别检出放射性核素沾污情况，同位素靶转移后在现场测出最高约</a:t>
            </a:r>
            <a:r>
              <a:rPr lang="en-US" altLang="zh-CN" sz="1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2.6kcps</a:t>
            </a:r>
            <a:r>
              <a:rPr lang="zh-CN" altLang="en-US" sz="1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的</a:t>
            </a:r>
            <a:r>
              <a:rPr lang="en-US" altLang="zh-CN" sz="1800" dirty="0">
                <a:latin typeface="Times New Roman" panose="02020603050405020304" pitchFamily="18" charset="0"/>
                <a:ea typeface="宋体" panose="02010600030101010101" pitchFamily="2" charset="-122"/>
                <a:cs typeface="Times New Roman" panose="02020603050405020304" pitchFamily="18" charset="0"/>
              </a:rPr>
              <a:t>α</a:t>
            </a:r>
            <a:r>
              <a:rPr lang="zh-CN" altLang="en-US" sz="1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污染和</a:t>
            </a:r>
            <a:r>
              <a:rPr lang="en-US" altLang="zh-CN" sz="1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10.9kcps</a:t>
            </a:r>
            <a:r>
              <a:rPr lang="zh-CN" altLang="en-US" sz="1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的</a:t>
            </a:r>
            <a:r>
              <a:rPr lang="en-US" altLang="zh-CN" sz="1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β</a:t>
            </a:r>
            <a:r>
              <a:rPr lang="zh-CN" altLang="en-US" sz="1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污染</a:t>
            </a:r>
            <a:endParaRPr lang="en-US" altLang="zh-CN" sz="1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285750" indent="-285750" defTabSz="914400" fontAlgn="base">
              <a:lnSpc>
                <a:spcPct val="150000"/>
              </a:lnSpc>
              <a:spcBef>
                <a:spcPct val="0"/>
              </a:spcBef>
              <a:spcAft>
                <a:spcPct val="0"/>
              </a:spcAft>
              <a:buClrTx/>
              <a:buSzTx/>
              <a:buFont typeface="Wingdings" panose="05000000000000000000" pitchFamily="2" charset="2"/>
              <a:buChar char="Ø"/>
            </a:pPr>
            <a:r>
              <a:rPr lang="zh-CN" altLang="en-US" sz="1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本年度进行了系统维护和检定，在用仪器重复性和相对固有误差均在</a:t>
            </a:r>
            <a:r>
              <a:rPr lang="en-US" altLang="zh-CN" sz="1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30%</a:t>
            </a:r>
            <a:r>
              <a:rPr lang="zh-CN" altLang="en-US" sz="1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以内，性能保持良好</a:t>
            </a:r>
            <a:endParaRPr lang="en-US" altLang="zh-CN" sz="1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285750" indent="-285750" defTabSz="914400" fontAlgn="base">
              <a:lnSpc>
                <a:spcPct val="150000"/>
              </a:lnSpc>
              <a:spcBef>
                <a:spcPct val="0"/>
              </a:spcBef>
              <a:spcAft>
                <a:spcPct val="0"/>
              </a:spcAft>
              <a:buClrTx/>
              <a:buSzTx/>
              <a:buFont typeface="Wingdings" panose="05000000000000000000" pitchFamily="2" charset="2"/>
              <a:buChar char="Ø"/>
            </a:pPr>
            <a:r>
              <a:rPr lang="zh-CN" altLang="en-US" sz="1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由于系统运行工作年限较久，本年度大规模的备件更换</a:t>
            </a:r>
            <a:endParaRPr lang="zh-CN" altLang="en-US" sz="2400" dirty="0"/>
          </a:p>
        </p:txBody>
      </p:sp>
      <p:sp>
        <p:nvSpPr>
          <p:cNvPr id="9" name="Rectangle 2">
            <a:extLst>
              <a:ext uri="{FF2B5EF4-FFF2-40B4-BE49-F238E27FC236}">
                <a16:creationId xmlns:a16="http://schemas.microsoft.com/office/drawing/2014/main" id="{CAB2E79E-2E7C-9784-5F78-3FC765225FF9}"/>
              </a:ext>
            </a:extLst>
          </p:cNvPr>
          <p:cNvSpPr>
            <a:spLocks noGrp="1" noChangeArrowheads="1"/>
          </p:cNvSpPr>
          <p:nvPr>
            <p:ph type="title"/>
          </p:nvPr>
        </p:nvSpPr>
        <p:spPr>
          <a:xfrm>
            <a:off x="666750" y="142875"/>
            <a:ext cx="10763250" cy="7254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rmAutofit fontScale="90000"/>
          </a:bodyPr>
          <a:lstStyle/>
          <a:p>
            <a:pPr algn="ctr"/>
            <a:r>
              <a:rPr lang="zh-CN" altLang="en-US" sz="4400" kern="1200" dirty="0">
                <a:solidFill>
                  <a:schemeClr val="accent6">
                    <a:lumMod val="60000"/>
                    <a:lumOff val="40000"/>
                  </a:schemeClr>
                </a:solidFill>
                <a:latin typeface="华文楷体" panose="02010600040101010101" pitchFamily="2" charset="-122"/>
                <a:ea typeface="华文楷体" panose="02010600040101010101" pitchFamily="2" charset="-122"/>
              </a:rPr>
              <a:t>一</a:t>
            </a:r>
            <a:r>
              <a:rPr lang="en-US" altLang="zh-CN" sz="4400" kern="1200" dirty="0">
                <a:solidFill>
                  <a:schemeClr val="accent6">
                    <a:lumMod val="60000"/>
                    <a:lumOff val="40000"/>
                  </a:schemeClr>
                </a:solidFill>
                <a:latin typeface="华文楷体" panose="02010600040101010101" pitchFamily="2" charset="-122"/>
                <a:ea typeface="华文楷体" panose="02010600040101010101" pitchFamily="2" charset="-122"/>
              </a:rPr>
              <a:t>. </a:t>
            </a:r>
            <a:r>
              <a:rPr lang="zh-CN" altLang="en-US" sz="4400" dirty="0">
                <a:solidFill>
                  <a:schemeClr val="accent6">
                    <a:lumMod val="60000"/>
                    <a:lumOff val="40000"/>
                  </a:schemeClr>
                </a:solidFill>
                <a:latin typeface="华文楷体" panose="02010600040101010101" pitchFamily="2" charset="-122"/>
                <a:ea typeface="华文楷体" panose="02010600040101010101" pitchFamily="2" charset="-122"/>
              </a:rPr>
              <a:t>辐射防护各</a:t>
            </a:r>
            <a:r>
              <a:rPr lang="zh-CN" altLang="en-US" sz="4400" kern="1200" dirty="0">
                <a:solidFill>
                  <a:schemeClr val="accent6">
                    <a:lumMod val="60000"/>
                    <a:lumOff val="40000"/>
                  </a:schemeClr>
                </a:solidFill>
                <a:latin typeface="华文楷体" panose="02010600040101010101" pitchFamily="2" charset="-122"/>
                <a:ea typeface="华文楷体" panose="02010600040101010101" pitchFamily="2" charset="-122"/>
              </a:rPr>
              <a:t>系统运维情况</a:t>
            </a:r>
            <a:endParaRPr lang="en-US" altLang="zh-CN" sz="4400" kern="1200" dirty="0">
              <a:solidFill>
                <a:schemeClr val="accent6">
                  <a:lumMod val="60000"/>
                  <a:lumOff val="40000"/>
                </a:schemeClr>
              </a:solidFill>
              <a:latin typeface="华文楷体" panose="02010600040101010101" pitchFamily="2" charset="-122"/>
              <a:ea typeface="华文楷体" panose="02010600040101010101" pitchFamily="2" charset="-122"/>
              <a:cs typeface="+mn-cs"/>
            </a:endParaRPr>
          </a:p>
        </p:txBody>
      </p:sp>
      <p:pic>
        <p:nvPicPr>
          <p:cNvPr id="16" name="Picture 11">
            <a:extLst>
              <a:ext uri="{FF2B5EF4-FFF2-40B4-BE49-F238E27FC236}">
                <a16:creationId xmlns:a16="http://schemas.microsoft.com/office/drawing/2014/main" id="{39A3915E-C39A-35EC-8C98-AD74B53DC9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587" y="3391916"/>
            <a:ext cx="4334253" cy="2927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6">
            <a:extLst>
              <a:ext uri="{FF2B5EF4-FFF2-40B4-BE49-F238E27FC236}">
                <a16:creationId xmlns:a16="http://schemas.microsoft.com/office/drawing/2014/main" id="{1064729F-CA4E-F62F-6A01-39157A4A129A}"/>
              </a:ext>
            </a:extLst>
          </p:cNvPr>
          <p:cNvSpPr txBox="1">
            <a:spLocks noChangeArrowheads="1"/>
          </p:cNvSpPr>
          <p:nvPr/>
        </p:nvSpPr>
        <p:spPr bwMode="auto">
          <a:xfrm>
            <a:off x="503588" y="3325633"/>
            <a:ext cx="167506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sz="2000"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sz="2000"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ct val="0"/>
              </a:spcBef>
              <a:spcAft>
                <a:spcPct val="0"/>
              </a:spcAft>
              <a:buClrTx/>
              <a:buSzTx/>
              <a:buFontTx/>
              <a:buNone/>
              <a:tabLst/>
              <a:defRPr/>
            </a:pPr>
            <a:r>
              <a:rPr kumimoji="0" lang="zh-CN" altLang="en-US" sz="1600" i="0" u="none" strike="noStrike" kern="0" cap="none" spc="0" normalizeH="0" baseline="0" noProof="0" dirty="0">
                <a:ln>
                  <a:noFill/>
                </a:ln>
                <a:solidFill>
                  <a:srgbClr val="FF0000"/>
                </a:solidFill>
                <a:effectLst/>
                <a:uLnTx/>
                <a:uFillTx/>
                <a:latin typeface="Arial" panose="020B0604020202020204" pitchFamily="34" charset="0"/>
                <a:ea typeface="宋体" panose="02010600030101010101" pitchFamily="2" charset="-122"/>
              </a:rPr>
              <a:t>手脚沾污仪</a:t>
            </a:r>
          </a:p>
        </p:txBody>
      </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939064" y="2516804"/>
            <a:ext cx="2927351" cy="4677576"/>
          </a:xfrm>
          <a:prstGeom prst="rect">
            <a:avLst/>
          </a:prstGeom>
        </p:spPr>
      </p:pic>
    </p:spTree>
    <p:extLst>
      <p:ext uri="{BB962C8B-B14F-4D97-AF65-F5344CB8AC3E}">
        <p14:creationId xmlns:p14="http://schemas.microsoft.com/office/powerpoint/2010/main" val="4956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132144F8-3D16-45AB-BE48-A1449B11D708}" type="slidenum">
              <a:rPr lang="zh-CN" altLang="en-US" smtClean="0"/>
              <a:t>9</a:t>
            </a:fld>
            <a:endParaRPr lang="zh-CN" altLang="en-US"/>
          </a:p>
        </p:txBody>
      </p:sp>
      <p:sp>
        <p:nvSpPr>
          <p:cNvPr id="5" name="内容占位符 4">
            <a:extLst>
              <a:ext uri="{FF2B5EF4-FFF2-40B4-BE49-F238E27FC236}">
                <a16:creationId xmlns:a16="http://schemas.microsoft.com/office/drawing/2014/main" id="{4D268C91-C254-982C-6B92-3298D21ECD97}"/>
              </a:ext>
            </a:extLst>
          </p:cNvPr>
          <p:cNvSpPr>
            <a:spLocks noGrp="1"/>
          </p:cNvSpPr>
          <p:nvPr>
            <p:ph idx="1"/>
          </p:nvPr>
        </p:nvSpPr>
        <p:spPr>
          <a:xfrm>
            <a:off x="214684" y="1073426"/>
            <a:ext cx="11367716" cy="5648052"/>
          </a:xfrm>
        </p:spPr>
        <p:txBody>
          <a:bodyPr>
            <a:normAutofit/>
          </a:bodyPr>
          <a:lstStyle/>
          <a:p>
            <a:pPr marL="0" indent="0">
              <a:buNone/>
            </a:pPr>
            <a:r>
              <a:rPr lang="en-US" altLang="zh-CN" sz="2400" b="1" dirty="0">
                <a:latin typeface="微软雅黑" panose="020B0503020204020204" pitchFamily="34" charset="-122"/>
              </a:rPr>
              <a:t>4. </a:t>
            </a:r>
            <a:r>
              <a:rPr lang="zh-CN" altLang="en-US" sz="2400" b="1" dirty="0">
                <a:latin typeface="微软雅黑" panose="020B0503020204020204" pitchFamily="34" charset="-122"/>
              </a:rPr>
              <a:t>表面污染监测系统</a:t>
            </a:r>
            <a:endParaRPr lang="en-US" altLang="zh-CN" sz="2400" b="1" dirty="0">
              <a:latin typeface="微软雅黑" panose="020B0503020204020204" pitchFamily="34" charset="-122"/>
            </a:endParaRPr>
          </a:p>
          <a:p>
            <a:pPr>
              <a:buClrTx/>
              <a:buSzPct val="100000"/>
            </a:pPr>
            <a:r>
              <a:rPr lang="zh-CN" altLang="en-US" sz="1800" b="1" dirty="0">
                <a:latin typeface="微软雅黑" panose="020B0503020204020204" pitchFamily="34" charset="-122"/>
              </a:rPr>
              <a:t>液态流出物监测结果</a:t>
            </a:r>
            <a:endParaRPr lang="en-US" altLang="zh-CN" sz="1800" b="1" dirty="0">
              <a:latin typeface="微软雅黑" panose="020B0503020204020204" pitchFamily="34" charset="-122"/>
            </a:endParaRPr>
          </a:p>
          <a:p>
            <a:pPr marL="0" lvl="1" indent="0" algn="just" fontAlgn="base">
              <a:lnSpc>
                <a:spcPts val="3000"/>
              </a:lnSpc>
              <a:spcBef>
                <a:spcPts val="0"/>
              </a:spcBef>
              <a:buClr>
                <a:schemeClr val="tx1"/>
              </a:buClr>
              <a:buSzPct val="100000"/>
              <a:buNone/>
              <a:defRPr/>
            </a:pPr>
            <a:r>
              <a:rPr lang="zh-CN" altLang="en-US" kern="0" dirty="0">
                <a:solidFill>
                  <a:srgbClr val="1679BA"/>
                </a:solidFill>
                <a:latin typeface="微软雅黑" panose="020B0503020204020204" pitchFamily="34" charset="-122"/>
              </a:rPr>
              <a:t>放射性废水排放前按监管部门要求取样监测：</a:t>
            </a:r>
            <a:endParaRPr lang="en-US" altLang="zh-CN" kern="0" dirty="0">
              <a:solidFill>
                <a:srgbClr val="1679BA"/>
              </a:solidFill>
              <a:latin typeface="微软雅黑" panose="020B0503020204020204" pitchFamily="34" charset="-122"/>
            </a:endParaRPr>
          </a:p>
          <a:p>
            <a:pPr marL="285750" lvl="1" indent="-285750" defTabSz="914400" fontAlgn="base">
              <a:lnSpc>
                <a:spcPct val="160000"/>
              </a:lnSpc>
              <a:spcBef>
                <a:spcPct val="0"/>
              </a:spcBef>
              <a:spcAft>
                <a:spcPct val="0"/>
              </a:spcAft>
              <a:buClr>
                <a:schemeClr val="tx1"/>
              </a:buClr>
              <a:buSzPct val="100000"/>
              <a:buFont typeface="Wingdings" panose="05000000000000000000" pitchFamily="2" charset="2"/>
              <a:buChar char="Ø"/>
              <a:defRPr/>
            </a:pP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H-3</a:t>
            </a:r>
            <a:r>
              <a:rPr lang="zh-CN" altLang="en-US"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是流出物的主要核素，排放总量远高于总</a:t>
            </a: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α</a:t>
            </a:r>
            <a:r>
              <a:rPr lang="zh-CN" altLang="en-US"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、总</a:t>
            </a: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β</a:t>
            </a:r>
            <a:r>
              <a:rPr lang="zh-CN" altLang="en-US"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和</a:t>
            </a: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γ</a:t>
            </a:r>
            <a:r>
              <a:rPr lang="zh-CN" altLang="en-US"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核素</a:t>
            </a:r>
            <a:endPar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285750" lvl="1" indent="-285750" defTabSz="914400" fontAlgn="base">
              <a:lnSpc>
                <a:spcPct val="160000"/>
              </a:lnSpc>
              <a:spcBef>
                <a:spcPct val="0"/>
              </a:spcBef>
              <a:spcAft>
                <a:spcPct val="0"/>
              </a:spcAft>
              <a:buClr>
                <a:schemeClr val="tx1"/>
              </a:buClr>
              <a:buSzPct val="100000"/>
              <a:buFont typeface="Wingdings" panose="05000000000000000000" pitchFamily="2" charset="2"/>
              <a:buChar char="Ø"/>
              <a:defRPr/>
            </a:pP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γ</a:t>
            </a:r>
            <a:r>
              <a:rPr lang="zh-CN" altLang="en-US"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核素含量较低，偶尔有</a:t>
            </a: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Be-7</a:t>
            </a:r>
            <a:r>
              <a:rPr lang="zh-CN" altLang="en-US"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检出</a:t>
            </a:r>
            <a:endPar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285750" lvl="1" indent="-285750" defTabSz="914400" fontAlgn="base">
              <a:lnSpc>
                <a:spcPct val="160000"/>
              </a:lnSpc>
              <a:spcBef>
                <a:spcPct val="0"/>
              </a:spcBef>
              <a:spcAft>
                <a:spcPct val="0"/>
              </a:spcAft>
              <a:buClr>
                <a:schemeClr val="tx1"/>
              </a:buClr>
              <a:buSzPct val="100000"/>
              <a:buFont typeface="Wingdings" panose="05000000000000000000" pitchFamily="2" charset="2"/>
              <a:buChar char="Ø"/>
              <a:defRPr/>
            </a:pPr>
            <a:r>
              <a:rPr lang="zh-CN" altLang="en-US"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需要关注</a:t>
            </a: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H-3</a:t>
            </a:r>
            <a:r>
              <a:rPr lang="zh-CN" altLang="en-US"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活度浓度，</a:t>
            </a: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RCS</a:t>
            </a:r>
            <a:r>
              <a:rPr lang="zh-CN" altLang="en-US"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区域</a:t>
            </a: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H-3</a:t>
            </a:r>
            <a:r>
              <a:rPr lang="zh-CN" altLang="en-US"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活度浓度在</a:t>
            </a: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10</a:t>
            </a:r>
            <a:r>
              <a:rPr lang="en-US" altLang="zh-CN" baseline="30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2</a:t>
            </a:r>
            <a:r>
              <a:rPr lang="zh-CN" altLang="en-US"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量级，高于L</a:t>
            </a: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RBT</a:t>
            </a:r>
            <a:r>
              <a:rPr lang="zh-CN" altLang="en-US"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区域，靶站区域受工况影响波动较大</a:t>
            </a:r>
            <a:endPar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285750" lvl="1" indent="-285750" defTabSz="914400" fontAlgn="base">
              <a:lnSpc>
                <a:spcPct val="160000"/>
              </a:lnSpc>
              <a:spcBef>
                <a:spcPct val="0"/>
              </a:spcBef>
              <a:spcAft>
                <a:spcPct val="0"/>
              </a:spcAft>
              <a:buClr>
                <a:schemeClr val="tx1"/>
              </a:buClr>
              <a:buSzPct val="100000"/>
              <a:buFont typeface="Wingdings" panose="05000000000000000000" pitchFamily="2" charset="2"/>
              <a:buChar char="Ø"/>
              <a:defRPr/>
            </a:pPr>
            <a:r>
              <a:rPr lang="zh-CN" altLang="en-US"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从排放限值来看，所有核素均未接近排放限值（小</a:t>
            </a: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1</a:t>
            </a:r>
            <a:r>
              <a:rPr lang="zh-CN" altLang="en-US"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个量级以上）</a:t>
            </a:r>
            <a:endPar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285750" lvl="1" indent="-285750" defTabSz="914400" fontAlgn="base">
              <a:lnSpc>
                <a:spcPct val="160000"/>
              </a:lnSpc>
              <a:spcBef>
                <a:spcPct val="0"/>
              </a:spcBef>
              <a:spcAft>
                <a:spcPct val="0"/>
              </a:spcAft>
              <a:buClr>
                <a:srgbClr val="005CE7"/>
              </a:buClr>
              <a:buSzPct val="80000"/>
              <a:buFont typeface="Wingdings" panose="05000000000000000000" pitchFamily="2" charset="2"/>
              <a:buChar char="Ø"/>
              <a:defRPr/>
            </a:pPr>
            <a:endPar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0" lvl="1" indent="0" algn="just" fontAlgn="base">
              <a:lnSpc>
                <a:spcPts val="3000"/>
              </a:lnSpc>
              <a:spcBef>
                <a:spcPts val="0"/>
              </a:spcBef>
              <a:buClr>
                <a:srgbClr val="005CE7"/>
              </a:buClr>
              <a:buSzPct val="80000"/>
              <a:buNone/>
              <a:defRPr/>
            </a:pPr>
            <a:endParaRPr lang="en-US" altLang="zh-CN" kern="0" dirty="0">
              <a:solidFill>
                <a:srgbClr val="1679BA"/>
              </a:solidFill>
              <a:latin typeface="微软雅黑" panose="020B0503020204020204" pitchFamily="34" charset="-122"/>
            </a:endParaRPr>
          </a:p>
        </p:txBody>
      </p:sp>
      <p:sp>
        <p:nvSpPr>
          <p:cNvPr id="9" name="Rectangle 2">
            <a:extLst>
              <a:ext uri="{FF2B5EF4-FFF2-40B4-BE49-F238E27FC236}">
                <a16:creationId xmlns:a16="http://schemas.microsoft.com/office/drawing/2014/main" id="{CAB2E79E-2E7C-9784-5F78-3FC765225FF9}"/>
              </a:ext>
            </a:extLst>
          </p:cNvPr>
          <p:cNvSpPr>
            <a:spLocks noGrp="1" noChangeArrowheads="1"/>
          </p:cNvSpPr>
          <p:nvPr>
            <p:ph type="title"/>
          </p:nvPr>
        </p:nvSpPr>
        <p:spPr>
          <a:xfrm>
            <a:off x="666750" y="142875"/>
            <a:ext cx="10763250" cy="7254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rmAutofit fontScale="90000"/>
          </a:bodyPr>
          <a:lstStyle/>
          <a:p>
            <a:pPr algn="ctr"/>
            <a:r>
              <a:rPr lang="zh-CN" altLang="en-US" sz="4400" kern="1200" dirty="0">
                <a:solidFill>
                  <a:schemeClr val="accent6">
                    <a:lumMod val="60000"/>
                    <a:lumOff val="40000"/>
                  </a:schemeClr>
                </a:solidFill>
                <a:latin typeface="华文楷体" panose="02010600040101010101" pitchFamily="2" charset="-122"/>
                <a:ea typeface="华文楷体" panose="02010600040101010101" pitchFamily="2" charset="-122"/>
              </a:rPr>
              <a:t>一</a:t>
            </a:r>
            <a:r>
              <a:rPr lang="en-US" altLang="zh-CN" sz="4400" kern="1200" dirty="0">
                <a:solidFill>
                  <a:schemeClr val="accent6">
                    <a:lumMod val="60000"/>
                    <a:lumOff val="40000"/>
                  </a:schemeClr>
                </a:solidFill>
                <a:latin typeface="华文楷体" panose="02010600040101010101" pitchFamily="2" charset="-122"/>
                <a:ea typeface="华文楷体" panose="02010600040101010101" pitchFamily="2" charset="-122"/>
              </a:rPr>
              <a:t>. </a:t>
            </a:r>
            <a:r>
              <a:rPr lang="zh-CN" altLang="en-US" sz="4400" dirty="0">
                <a:solidFill>
                  <a:schemeClr val="accent6">
                    <a:lumMod val="60000"/>
                    <a:lumOff val="40000"/>
                  </a:schemeClr>
                </a:solidFill>
                <a:latin typeface="华文楷体" panose="02010600040101010101" pitchFamily="2" charset="-122"/>
                <a:ea typeface="华文楷体" panose="02010600040101010101" pitchFamily="2" charset="-122"/>
              </a:rPr>
              <a:t>辐射防护各</a:t>
            </a:r>
            <a:r>
              <a:rPr lang="zh-CN" altLang="en-US" sz="4400" kern="1200" dirty="0">
                <a:solidFill>
                  <a:schemeClr val="accent6">
                    <a:lumMod val="60000"/>
                    <a:lumOff val="40000"/>
                  </a:schemeClr>
                </a:solidFill>
                <a:latin typeface="华文楷体" panose="02010600040101010101" pitchFamily="2" charset="-122"/>
                <a:ea typeface="华文楷体" panose="02010600040101010101" pitchFamily="2" charset="-122"/>
              </a:rPr>
              <a:t>系统运维情况</a:t>
            </a:r>
            <a:endParaRPr lang="en-US" altLang="zh-CN" sz="4400" kern="1200" dirty="0">
              <a:solidFill>
                <a:schemeClr val="accent6">
                  <a:lumMod val="60000"/>
                  <a:lumOff val="40000"/>
                </a:schemeClr>
              </a:solidFill>
              <a:latin typeface="华文楷体" panose="02010600040101010101" pitchFamily="2" charset="-122"/>
              <a:ea typeface="华文楷体" panose="02010600040101010101" pitchFamily="2" charset="-122"/>
              <a:cs typeface="+mn-cs"/>
            </a:endParaRPr>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803" y="4221461"/>
            <a:ext cx="4807692" cy="2403846"/>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1495" y="4207856"/>
            <a:ext cx="5027243" cy="2513622"/>
          </a:xfrm>
          <a:prstGeom prst="rect">
            <a:avLst/>
          </a:prstGeom>
        </p:spPr>
      </p:pic>
    </p:spTree>
    <p:extLst>
      <p:ext uri="{BB962C8B-B14F-4D97-AF65-F5344CB8AC3E}">
        <p14:creationId xmlns:p14="http://schemas.microsoft.com/office/powerpoint/2010/main" val="27280960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MMONDATA" val="eyJoZGlkIjoiMzE1NTRjMzE2NDgwZWUxZDE3MmJlMjg4NjY4ZjBiNmQifQ=="/>
  <p:tag name="KSO_WPP_MARK_KEY" val="84944c5f-683c-46e1-ab09-4ddba7c0350a"/>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SNS讲演稿母板">
  <a:themeElements>
    <a:clrScheme name="1_CSNS讲演稿母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spPr>
      <a:bodyPr vert="horz" wrap="none" lIns="91440" tIns="45720" rIns="91440" bIns="45720" numCol="1" anchor="ctr"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zh-CN" altLang="en-US" sz="14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spPr>
      <a:bodyPr vert="horz" wrap="none" lIns="91440" tIns="45720" rIns="91440" bIns="45720" numCol="1" anchor="ctr"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zh-CN" altLang="en-US" sz="14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1_CSNS讲演稿母板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CSNS讲演稿母板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CSNS讲演稿母板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SNS讲演稿母板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CSNS讲演稿母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CSNS讲演稿母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CSNS讲演稿母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24632</TotalTime>
  <Words>3695</Words>
  <Application>Microsoft Office PowerPoint</Application>
  <PresentationFormat>宽屏</PresentationFormat>
  <Paragraphs>635</Paragraphs>
  <Slides>28</Slides>
  <Notes>17</Notes>
  <HiddenSlides>0</HiddenSlides>
  <MMClips>0</MMClips>
  <ScaleCrop>false</ScaleCrop>
  <HeadingPairs>
    <vt:vector size="6" baseType="variant">
      <vt:variant>
        <vt:lpstr>已用的字体</vt:lpstr>
      </vt:variant>
      <vt:variant>
        <vt:i4>13</vt:i4>
      </vt:variant>
      <vt:variant>
        <vt:lpstr>主题</vt:lpstr>
      </vt:variant>
      <vt:variant>
        <vt:i4>2</vt:i4>
      </vt:variant>
      <vt:variant>
        <vt:lpstr>幻灯片标题</vt:lpstr>
      </vt:variant>
      <vt:variant>
        <vt:i4>28</vt:i4>
      </vt:variant>
    </vt:vector>
  </HeadingPairs>
  <TitlesOfParts>
    <vt:vector size="43" baseType="lpstr">
      <vt:lpstr>等线</vt:lpstr>
      <vt:lpstr>黑体</vt:lpstr>
      <vt:lpstr>华文楷体</vt:lpstr>
      <vt:lpstr>华文行楷</vt:lpstr>
      <vt:lpstr>宋体</vt:lpstr>
      <vt:lpstr>微软雅黑</vt:lpstr>
      <vt:lpstr>Arial</vt:lpstr>
      <vt:lpstr>Arial Black</vt:lpstr>
      <vt:lpstr>Calibri</vt:lpstr>
      <vt:lpstr>Franklin Gothic Heavy</vt:lpstr>
      <vt:lpstr>Impact</vt:lpstr>
      <vt:lpstr>Times New Roman</vt:lpstr>
      <vt:lpstr>Wingdings</vt:lpstr>
      <vt:lpstr>Office 主题</vt:lpstr>
      <vt:lpstr>1_CSNS讲演稿母板</vt:lpstr>
      <vt:lpstr>CSNS辐射防护系统年度运行情况</vt:lpstr>
      <vt:lpstr>主要内容</vt:lpstr>
      <vt:lpstr>一. 辐射防护各系统运维情况</vt:lpstr>
      <vt:lpstr>一. 辐射防护各系统运维情况</vt:lpstr>
      <vt:lpstr>一. 辐射防护各系统运维情况</vt:lpstr>
      <vt:lpstr>一. 辐射防护各系统运维情况</vt:lpstr>
      <vt:lpstr>一. 辐射防护各系统运维情况</vt:lpstr>
      <vt:lpstr>一. 辐射防护各系统运维情况</vt:lpstr>
      <vt:lpstr>一. 辐射防护各系统运维情况</vt:lpstr>
      <vt:lpstr>一. 辐射防护各系统运维情况</vt:lpstr>
      <vt:lpstr>一. 辐射防护各系统运维情况</vt:lpstr>
      <vt:lpstr>一. 辐射防护各系统运维情况</vt:lpstr>
      <vt:lpstr>一. 辐射防护各系统运维情况</vt:lpstr>
      <vt:lpstr>二. CSNS Ⅱ辐射防护工作进展情况</vt:lpstr>
      <vt:lpstr>二. CSNS Ⅱ辐射防护工作进展情况</vt:lpstr>
      <vt:lpstr>二. CSNS Ⅱ辐射防护工作进展情况</vt:lpstr>
      <vt:lpstr>二. CSNS Ⅱ辐射防护工作进展情况</vt:lpstr>
      <vt:lpstr>二. CSNS Ⅱ辐射防护工作进展情况</vt:lpstr>
      <vt:lpstr>二. CSNS Ⅱ辐射防护工作进展情况</vt:lpstr>
      <vt:lpstr>二. CSNS Ⅱ辐射防护工作进展情况</vt:lpstr>
      <vt:lpstr>二. CSNS Ⅱ辐射防护工作进展情况</vt:lpstr>
      <vt:lpstr>三. 同位素生产辐射防护工作进展情况</vt:lpstr>
      <vt:lpstr>三. 同位素生产辐射防护工作进展情况</vt:lpstr>
      <vt:lpstr>三. 同位素生产辐射防护工作进展情况</vt:lpstr>
      <vt:lpstr>三. 同位素生产辐射防护工作进展情况</vt:lpstr>
      <vt:lpstr>四.辐射防护工作能力提升</vt:lpstr>
      <vt:lpstr>五. 总结</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横向准直器与动量准直器屏蔽设计</dc:title>
  <dc:creator>zz</dc:creator>
  <cp:lastModifiedBy>ZhuanZ（无密码）</cp:lastModifiedBy>
  <cp:revision>1567</cp:revision>
  <dcterms:created xsi:type="dcterms:W3CDTF">2022-04-20T04:55:00Z</dcterms:created>
  <dcterms:modified xsi:type="dcterms:W3CDTF">2025-10-12T13:40:57Z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E2B3E9A6744944EDA690E0D4EF125ED1</vt:lpwstr>
  </property>
  <property fmtid="{D5CDD505-2E9C-101B-9397-08002B2CF9AE}" pid="3" name="KSOProductBuildVer">
    <vt:lpwstr>2052-11.1.0.12970</vt:lpwstr>
  </property>
</Properties>
</file>