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643" r:id="rId3"/>
    <p:sldId id="600" r:id="rId4"/>
    <p:sldId id="644" r:id="rId5"/>
    <p:sldId id="659" r:id="rId6"/>
    <p:sldId id="645" r:id="rId7"/>
    <p:sldId id="674" r:id="rId8"/>
    <p:sldId id="646" r:id="rId9"/>
    <p:sldId id="647" r:id="rId10"/>
    <p:sldId id="673" r:id="rId11"/>
    <p:sldId id="648" r:id="rId12"/>
    <p:sldId id="649" r:id="rId13"/>
    <p:sldId id="661" r:id="rId14"/>
    <p:sldId id="662" r:id="rId15"/>
    <p:sldId id="667" r:id="rId16"/>
    <p:sldId id="652" r:id="rId17"/>
    <p:sldId id="675" r:id="rId18"/>
    <p:sldId id="653" r:id="rId19"/>
    <p:sldId id="654" r:id="rId20"/>
    <p:sldId id="655" r:id="rId21"/>
    <p:sldId id="657" r:id="rId22"/>
    <p:sldId id="658" r:id="rId23"/>
  </p:sldIdLst>
  <p:sldSz cx="9144000" cy="5143500" type="screen16x9"/>
  <p:notesSz cx="6742113" cy="9875838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 userDrawn="1">
          <p15:clr>
            <a:srgbClr val="A4A3A4"/>
          </p15:clr>
        </p15:guide>
        <p15:guide id="2" orient="horz" pos="1610" userDrawn="1">
          <p15:clr>
            <a:srgbClr val="A4A3A4"/>
          </p15:clr>
        </p15:guide>
        <p15:guide id="3" pos="28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.江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6DFAB"/>
    <a:srgbClr val="2BCEF8"/>
    <a:srgbClr val="2433F8"/>
    <a:srgbClr val="0819F6"/>
    <a:srgbClr val="E927DB"/>
    <a:srgbClr val="0033CC"/>
    <a:srgbClr val="333399"/>
    <a:srgbClr val="1388FB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355" autoAdjust="0"/>
  </p:normalViewPr>
  <p:slideViewPr>
    <p:cSldViewPr showGuides="1">
      <p:cViewPr varScale="1">
        <p:scale>
          <a:sx n="105" d="100"/>
          <a:sy n="105" d="100"/>
        </p:scale>
        <p:origin x="48" y="137"/>
      </p:cViewPr>
      <p:guideLst>
        <p:guide orient="horz" pos="1894"/>
        <p:guide orient="horz" pos="1610"/>
        <p:guide pos="2858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600" b="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</a:rPr>
              <a:t>故障时间统计</a:t>
            </a:r>
          </a:p>
        </c:rich>
      </c:tx>
      <c:layout>
        <c:manualLayout>
          <c:xMode val="edge"/>
          <c:yMode val="edge"/>
          <c:x val="0.36378452493300817"/>
          <c:y val="6.0367459332187484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14512992567416E-2"/>
          <c:y val="0.28092829509058131"/>
          <c:w val="0.73828522250816675"/>
          <c:h val="0.719071704909418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故障时间统计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2F9-41D9-8982-52FE2A377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2F9-41D9-8982-52FE2A377D1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D2F9-41D9-8982-52FE2A377D1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D2F9-41D9-8982-52FE2A377D1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D2F9-41D9-8982-52FE2A377D1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D2F9-41D9-8982-52FE2A377D1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D2F9-41D9-8982-52FE2A377D1A}"/>
              </c:ext>
            </c:extLst>
          </c:dPt>
          <c:dLbls>
            <c:dLbl>
              <c:idx val="0"/>
              <c:layout>
                <c:manualLayout>
                  <c:x val="0.27684535001189892"/>
                  <c:y val="9.59637033129902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13517596314535"/>
                      <c:h val="0.15749007936507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F9-41D9-8982-52FE2A377D1A}"/>
                </c:ext>
              </c:extLst>
            </c:dLbl>
            <c:dLbl>
              <c:idx val="1"/>
              <c:layout>
                <c:manualLayout>
                  <c:x val="-0.29820455093482029"/>
                  <c:y val="-8.59855238431408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9-41D9-8982-52FE2A377D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电源系统</c:v>
                </c:pt>
                <c:pt idx="1">
                  <c:v>其他系统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2.1387167699380372E-2</c:v>
                </c:pt>
                <c:pt idx="1">
                  <c:v>0.97861283230061957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F9-41D9-8982-52FE2A377D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081597553528014"/>
          <c:y val="0.66113194179908708"/>
          <c:w val="0.2067293102841011"/>
          <c:h val="0.20314213933066619"/>
        </c:manualLayout>
      </c:layout>
      <c:overlay val="0"/>
      <c:txPr>
        <a:bodyPr/>
        <a:lstStyle/>
        <a:p>
          <a:pPr>
            <a:defRPr sz="1200"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dirty="0">
                <a:solidFill>
                  <a:schemeClr val="tx1"/>
                </a:solidFill>
              </a:rPr>
              <a:t>年度故障时间（</a:t>
            </a:r>
            <a:r>
              <a:rPr lang="en-US" altLang="zh-CN" sz="1800" b="1" dirty="0">
                <a:solidFill>
                  <a:schemeClr val="tx1"/>
                </a:solidFill>
              </a:rPr>
              <a:t>h</a:t>
            </a:r>
            <a:r>
              <a:rPr lang="zh-CN" altLang="en-US" sz="1800" b="1" dirty="0">
                <a:solidFill>
                  <a:schemeClr val="tx1"/>
                </a:solidFill>
              </a:rPr>
              <a:t>）</a:t>
            </a:r>
            <a:endParaRPr lang="en-US" altLang="zh-CN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4163549868766406E-2"/>
          <c:y val="0.15473449803149603"/>
          <c:w val="0.89134891781966374"/>
          <c:h val="0.6853570374015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故障时间（h）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2018~2019</c:v>
                </c:pt>
                <c:pt idx="1">
                  <c:v>2019~2020</c:v>
                </c:pt>
                <c:pt idx="2">
                  <c:v>2020~2021</c:v>
                </c:pt>
                <c:pt idx="3">
                  <c:v>2021~2022</c:v>
                </c:pt>
                <c:pt idx="4">
                  <c:v>2022~2023</c:v>
                </c:pt>
                <c:pt idx="5">
                  <c:v>2023~2024</c:v>
                </c:pt>
                <c:pt idx="6">
                  <c:v>2024~2025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42.4</c:v>
                </c:pt>
                <c:pt idx="1">
                  <c:v>33.1</c:v>
                </c:pt>
                <c:pt idx="2">
                  <c:v>34.42</c:v>
                </c:pt>
                <c:pt idx="3">
                  <c:v>17.5</c:v>
                </c:pt>
                <c:pt idx="4">
                  <c:v>35.020000000000003</c:v>
                </c:pt>
                <c:pt idx="5">
                  <c:v>32.42</c:v>
                </c:pt>
                <c:pt idx="6">
                  <c:v>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E-4538-A226-A2E3749F95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1793976"/>
        <c:axId val="541795152"/>
      </c:barChart>
      <c:catAx>
        <c:axId val="5417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41795152"/>
        <c:crosses val="autoZero"/>
        <c:auto val="1"/>
        <c:lblAlgn val="ctr"/>
        <c:lblOffset val="100"/>
        <c:noMultiLvlLbl val="0"/>
      </c:catAx>
      <c:valAx>
        <c:axId val="54179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179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5210898736053"/>
          <c:y val="2.5474072187673714E-2"/>
          <c:w val="0.8548478502076835"/>
          <c:h val="0.70824987221039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2018~2019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0.56999999999999995</c:v>
                </c:pt>
                <c:pt idx="1">
                  <c:v>0.8</c:v>
                </c:pt>
                <c:pt idx="2">
                  <c:v>3.6</c:v>
                </c:pt>
                <c:pt idx="3">
                  <c:v>3.8</c:v>
                </c:pt>
                <c:pt idx="4">
                  <c:v>3.8</c:v>
                </c:pt>
                <c:pt idx="5">
                  <c:v>22.7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3-4B41-B007-ABE3746926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2019~2020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5.73</c:v>
                </c:pt>
                <c:pt idx="1">
                  <c:v>0</c:v>
                </c:pt>
                <c:pt idx="2">
                  <c:v>0</c:v>
                </c:pt>
                <c:pt idx="3">
                  <c:v>3.18</c:v>
                </c:pt>
                <c:pt idx="4">
                  <c:v>2.95</c:v>
                </c:pt>
                <c:pt idx="5">
                  <c:v>18.420000000000002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83-4B41-B007-ABE3746926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2020~2021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3.55</c:v>
                </c:pt>
                <c:pt idx="1">
                  <c:v>0</c:v>
                </c:pt>
                <c:pt idx="2">
                  <c:v>1.62</c:v>
                </c:pt>
                <c:pt idx="3">
                  <c:v>8.75</c:v>
                </c:pt>
                <c:pt idx="4">
                  <c:v>2.27</c:v>
                </c:pt>
                <c:pt idx="5">
                  <c:v>13.75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3-4B41-B007-ABE3746926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2021~2022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0.12</c:v>
                </c:pt>
                <c:pt idx="1">
                  <c:v>0.43</c:v>
                </c:pt>
                <c:pt idx="2">
                  <c:v>0</c:v>
                </c:pt>
                <c:pt idx="3">
                  <c:v>3.62</c:v>
                </c:pt>
                <c:pt idx="4">
                  <c:v>1.22</c:v>
                </c:pt>
                <c:pt idx="5">
                  <c:v>11.07</c:v>
                </c:pt>
                <c:pt idx="6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83-4B41-B007-ABE37469265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2022~2023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0.02</c:v>
                </c:pt>
                <c:pt idx="1">
                  <c:v>1.93</c:v>
                </c:pt>
                <c:pt idx="2">
                  <c:v>0.52</c:v>
                </c:pt>
                <c:pt idx="3">
                  <c:v>2.8</c:v>
                </c:pt>
                <c:pt idx="4">
                  <c:v>3.65</c:v>
                </c:pt>
                <c:pt idx="5">
                  <c:v>26.1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3-4B41-B007-ABE37469265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2023~2024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0.28000000000000003</c:v>
                </c:pt>
                <c:pt idx="1">
                  <c:v>0</c:v>
                </c:pt>
                <c:pt idx="2">
                  <c:v>1.1499999999999999</c:v>
                </c:pt>
                <c:pt idx="3">
                  <c:v>0.88</c:v>
                </c:pt>
                <c:pt idx="4">
                  <c:v>4.2</c:v>
                </c:pt>
                <c:pt idx="5">
                  <c:v>25.15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83-4B41-B007-ABE37469265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2024~2025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离子源</c:v>
                </c:pt>
                <c:pt idx="1">
                  <c:v>直线</c:v>
                </c:pt>
                <c:pt idx="2">
                  <c:v>LRBT</c:v>
                </c:pt>
                <c:pt idx="3">
                  <c:v>Injection</c:v>
                </c:pt>
                <c:pt idx="4">
                  <c:v>RCS</c:v>
                </c:pt>
                <c:pt idx="5">
                  <c:v>Extraction</c:v>
                </c:pt>
                <c:pt idx="6">
                  <c:v>RTBT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0.4</c:v>
                </c:pt>
                <c:pt idx="1">
                  <c:v>0.02</c:v>
                </c:pt>
                <c:pt idx="2">
                  <c:v>0</c:v>
                </c:pt>
                <c:pt idx="3">
                  <c:v>0.05</c:v>
                </c:pt>
                <c:pt idx="4">
                  <c:v>1.05</c:v>
                </c:pt>
                <c:pt idx="5">
                  <c:v>2.62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6-4352-A4FD-CD0733EBAC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6"/>
        <c:overlap val="-50"/>
        <c:axId val="541797504"/>
        <c:axId val="545692560"/>
      </c:barChart>
      <c:catAx>
        <c:axId val="5417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5692560"/>
        <c:crosses val="autoZero"/>
        <c:auto val="1"/>
        <c:lblAlgn val="ctr"/>
        <c:lblOffset val="100"/>
        <c:noMultiLvlLbl val="0"/>
      </c:catAx>
      <c:valAx>
        <c:axId val="54569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1797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09686609686612E-2"/>
          <c:y val="0.16457777777777777"/>
          <c:w val="0.87912878159497265"/>
          <c:h val="0.6656246905708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故障时间(H)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074298487251499E-3"/>
                  <c:y val="9.89629925162159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9-482B-82AB-0ECDF008D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Kicker01</c:v>
                </c:pt>
                <c:pt idx="1">
                  <c:v>Kicker02</c:v>
                </c:pt>
                <c:pt idx="2">
                  <c:v>Kicker03</c:v>
                </c:pt>
                <c:pt idx="3">
                  <c:v>Kicker04</c:v>
                </c:pt>
                <c:pt idx="4">
                  <c:v>Kicker05</c:v>
                </c:pt>
                <c:pt idx="5">
                  <c:v>Kicker06</c:v>
                </c:pt>
                <c:pt idx="6">
                  <c:v>Kicker07</c:v>
                </c:pt>
                <c:pt idx="7">
                  <c:v>Kicker08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1.62</c:v>
                </c:pt>
                <c:pt idx="1">
                  <c:v>0</c:v>
                </c:pt>
                <c:pt idx="2">
                  <c:v>0.47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0.17</c:v>
                </c:pt>
                <c:pt idx="6">
                  <c:v>0.02</c:v>
                </c:pt>
                <c:pt idx="7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9-482B-82AB-0ECDF008DE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故障次数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Kicker01</c:v>
                </c:pt>
                <c:pt idx="1">
                  <c:v>Kicker02</c:v>
                </c:pt>
                <c:pt idx="2">
                  <c:v>Kicker03</c:v>
                </c:pt>
                <c:pt idx="3">
                  <c:v>Kicker04</c:v>
                </c:pt>
                <c:pt idx="4">
                  <c:v>Kicker05</c:v>
                </c:pt>
                <c:pt idx="5">
                  <c:v>Kicker06</c:v>
                </c:pt>
                <c:pt idx="6">
                  <c:v>Kicker07</c:v>
                </c:pt>
                <c:pt idx="7">
                  <c:v>Kicker08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</c:v>
                </c:pt>
                <c:pt idx="1">
                  <c:v>0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  <c:pt idx="5">
                  <c:v>9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E9-482B-82AB-0ECDF008D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1653312"/>
        <c:axId val="546788280"/>
      </c:barChart>
      <c:catAx>
        <c:axId val="5416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46788280"/>
        <c:crosses val="autoZero"/>
        <c:auto val="1"/>
        <c:lblAlgn val="ctr"/>
        <c:lblOffset val="100"/>
        <c:noMultiLvlLbl val="0"/>
      </c:catAx>
      <c:valAx>
        <c:axId val="546788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165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331149097815765"/>
          <c:y val="8.0509526310858476E-2"/>
          <c:w val="0.28775023741690409"/>
          <c:h val="0.14150113234624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897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  <a:t>2025/10/12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</p:spPr>
        <p:txBody>
          <a:bodyPr vert="horz" lIns="91522" tIns="45761" rIns="91522" bIns="45761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3" cy="493792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8970" y="9380332"/>
            <a:ext cx="2921583" cy="493792"/>
          </a:xfrm>
          <a:prstGeom prst="rect">
            <a:avLst/>
          </a:prstGeom>
        </p:spPr>
        <p:txBody>
          <a:bodyPr vert="horz" wrap="square" lIns="91522" tIns="45761" rIns="91522" bIns="45761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945-95FD-4340-AC95-868156AD12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598D-9B25-41F2-B008-9EA8DB91FF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83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E28F-C52D-4A97-95D4-C0569AAA1E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46089"/>
            <a:ext cx="7886700" cy="3893096"/>
          </a:xfrm>
        </p:spPr>
        <p:txBody>
          <a:bodyPr/>
          <a:lstStyle>
            <a:lvl1pPr marL="171450" indent="-171450">
              <a:lnSpc>
                <a:spcPct val="110000"/>
              </a:lnSpc>
              <a:buFont typeface="Wingdings" panose="05000000000000000000" pitchFamily="2" charset="2"/>
              <a:buChar char="n"/>
              <a:defRPr sz="18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defRPr sz="15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73528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36564"/>
            <a:ext cx="7859456" cy="43696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951" y="120317"/>
            <a:ext cx="961371" cy="3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2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5DDF-294A-47C7-9938-98EB7AF5D866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1" name="图片 18" descr="图片1副本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039" y="130782"/>
            <a:ext cx="960107" cy="43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130782"/>
            <a:ext cx="6881826" cy="431953"/>
          </a:xfrm>
        </p:spPr>
        <p:txBody>
          <a:bodyPr/>
          <a:lstStyle>
            <a:lvl1pPr algn="l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矩形 6"/>
          <p:cNvSpPr/>
          <p:nvPr userDrawn="1"/>
        </p:nvSpPr>
        <p:spPr>
          <a:xfrm>
            <a:off x="395537" y="586542"/>
            <a:ext cx="8496944" cy="81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4" name="圆角矩形 7"/>
          <p:cNvSpPr/>
          <p:nvPr userDrawn="1"/>
        </p:nvSpPr>
        <p:spPr>
          <a:xfrm>
            <a:off x="195216" y="497941"/>
            <a:ext cx="200320" cy="172675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1"/>
            <a:ext cx="7772400" cy="102155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4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5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6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7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8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FD9-E225-4027-8A39-47BB1E8B30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8E55-4005-43B9-AF5B-63A4A6F5E9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400" b="1"/>
            </a:lvl4pPr>
            <a:lvl5pPr marL="1524000" indent="0">
              <a:buNone/>
              <a:defRPr sz="1400" b="1"/>
            </a:lvl5pPr>
            <a:lvl6pPr marL="1905000" indent="0">
              <a:buNone/>
              <a:defRPr sz="1400" b="1"/>
            </a:lvl6pPr>
            <a:lvl7pPr marL="2286000" indent="0">
              <a:buNone/>
              <a:defRPr sz="1400" b="1"/>
            </a:lvl7pPr>
            <a:lvl8pPr marL="2667000" indent="0">
              <a:buNone/>
              <a:defRPr sz="1400" b="1"/>
            </a:lvl8pPr>
            <a:lvl9pPr marL="30480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700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400" b="1"/>
            </a:lvl4pPr>
            <a:lvl5pPr marL="1524000" indent="0">
              <a:buNone/>
              <a:defRPr sz="1400" b="1"/>
            </a:lvl5pPr>
            <a:lvl6pPr marL="1905000" indent="0">
              <a:buNone/>
              <a:defRPr sz="1400" b="1"/>
            </a:lvl6pPr>
            <a:lvl7pPr marL="2286000" indent="0">
              <a:buNone/>
              <a:defRPr sz="1400" b="1"/>
            </a:lvl7pPr>
            <a:lvl8pPr marL="2667000" indent="0">
              <a:buNone/>
              <a:defRPr sz="1400" b="1"/>
            </a:lvl8pPr>
            <a:lvl9pPr marL="3048000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7009-F018-417B-A00B-621B4BA5E7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9ED-2AB0-4A45-9A5F-8F7C8E8494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20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2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4000" indent="0">
              <a:buNone/>
              <a:defRPr sz="700"/>
            </a:lvl5pPr>
            <a:lvl6pPr marL="1905000" indent="0">
              <a:buNone/>
              <a:defRPr sz="700"/>
            </a:lvl6pPr>
            <a:lvl7pPr marL="2286000" indent="0">
              <a:buNone/>
              <a:defRPr sz="700"/>
            </a:lvl7pPr>
            <a:lvl8pPr marL="2667000" indent="0">
              <a:buNone/>
              <a:defRPr sz="700"/>
            </a:lvl8pPr>
            <a:lvl9pPr marL="30480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2F39D-253D-47DE-8C96-79F70A04D7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1000" indent="0">
              <a:buNone/>
              <a:defRPr sz="2300"/>
            </a:lvl2pPr>
            <a:lvl3pPr marL="762000" indent="0">
              <a:buNone/>
              <a:defRPr sz="2000"/>
            </a:lvl3pPr>
            <a:lvl4pPr marL="1143000" indent="0">
              <a:buNone/>
              <a:defRPr sz="1700"/>
            </a:lvl4pPr>
            <a:lvl5pPr marL="1524000" indent="0">
              <a:buNone/>
              <a:defRPr sz="1700"/>
            </a:lvl5pPr>
            <a:lvl6pPr marL="1905000" indent="0">
              <a:buNone/>
              <a:defRPr sz="1700"/>
            </a:lvl6pPr>
            <a:lvl7pPr marL="2286000" indent="0">
              <a:buNone/>
              <a:defRPr sz="1700"/>
            </a:lvl7pPr>
            <a:lvl8pPr marL="2667000" indent="0">
              <a:buNone/>
              <a:defRPr sz="1700"/>
            </a:lvl8pPr>
            <a:lvl9pPr marL="3048000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381000" indent="0">
              <a:buNone/>
              <a:defRPr sz="1000"/>
            </a:lvl2pPr>
            <a:lvl3pPr marL="762000" indent="0">
              <a:buNone/>
              <a:defRPr sz="800"/>
            </a:lvl3pPr>
            <a:lvl4pPr marL="1143000" indent="0">
              <a:buNone/>
              <a:defRPr sz="700"/>
            </a:lvl4pPr>
            <a:lvl5pPr marL="1524000" indent="0">
              <a:buNone/>
              <a:defRPr sz="700"/>
            </a:lvl5pPr>
            <a:lvl6pPr marL="1905000" indent="0">
              <a:buNone/>
              <a:defRPr sz="700"/>
            </a:lvl6pPr>
            <a:lvl7pPr marL="2286000" indent="0">
              <a:buNone/>
              <a:defRPr sz="700"/>
            </a:lvl7pPr>
            <a:lvl8pPr marL="2667000" indent="0">
              <a:buNone/>
              <a:defRPr sz="700"/>
            </a:lvl8pPr>
            <a:lvl9pPr marL="30480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0104-07A5-48B5-BEDE-05F658D4D2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7"/>
            <a:ext cx="2133600" cy="273844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7"/>
            <a:ext cx="2895600" cy="273844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 eaLnBrk="1" hangingPunct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/>
          <a:lstStyle>
            <a:lvl1pPr algn="r" eaLnBrk="1" hangingPunct="1"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4A90C-E326-4071-A758-2EBBA93615F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81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62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143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524000" algn="ctr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381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2" cy="27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35" y="179785"/>
            <a:ext cx="113466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" y="1981332"/>
            <a:ext cx="9144002" cy="1975812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7" name="标题 3"/>
          <p:cNvSpPr txBox="1">
            <a:spLocks noChangeArrowheads="1"/>
          </p:cNvSpPr>
          <p:nvPr/>
        </p:nvSpPr>
        <p:spPr>
          <a:xfrm>
            <a:off x="1040976" y="2053169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磁铁电源系统运行总结</a:t>
            </a:r>
            <a:endParaRPr lang="en-US" altLang="zh-CN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华文楷体" panose="02010600040101010101" charset="-122"/>
              </a:rPr>
              <a:t>黄 远</a:t>
            </a:r>
            <a:endParaRPr lang="en-US" altLang="zh-CN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中国散裂中子源 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Wingdings" panose="05000000000000000000"/>
              </a:rPr>
              <a:t>• 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  <a:sym typeface="Wingdings" panose="05000000000000000000"/>
              </a:rPr>
              <a:t>高能所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东莞研究部加速器技术部</a:t>
            </a:r>
            <a:endParaRPr lang="en-US" altLang="zh-CN" sz="1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2025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10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13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日</a:t>
            </a:r>
            <a:endParaRPr lang="zh-CN" altLang="en-US" sz="25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CFDC6-78D8-007A-B7CF-1A1A348D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F31E4CAE-3CFB-0EE0-D0F6-F99BAD22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3E8B35BC-A4E4-685B-C6D4-6AEA619164F9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10</a:t>
            </a:fld>
            <a:endParaRPr lang="en-US" altLang="zh-CN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A1AABC-DFE0-CA99-867B-0D8760DED82B}"/>
              </a:ext>
            </a:extLst>
          </p:cNvPr>
          <p:cNvSpPr/>
          <p:nvPr/>
        </p:nvSpPr>
        <p:spPr>
          <a:xfrm>
            <a:off x="251520" y="740606"/>
            <a:ext cx="6624736" cy="328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主磁铁电源（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QPS04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）故障，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故障原因：信号调理版光耦老化，上午停机期间误报故障，下午更换备件时已到供束时间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深刻教训：需及时和运行组沟通，避免误会供束时间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注入直流电源（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ISEP01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）故障，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IGBT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过热，当时可复位运行，利用周一停机更换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IGBT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交流六极磁铁电源（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R2SPS01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）故障，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偶发误报，可复位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700B3AA-A640-434E-92FB-9F69749C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923678"/>
            <a:ext cx="1874342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5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54F5F886-F86D-4C1D-B392-88402BC9FCB4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11</a:t>
            </a:fld>
            <a:endParaRPr lang="en-US" altLang="zh-CN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1D30EA-89C9-4DF7-9646-4FEA021E105E}"/>
              </a:ext>
            </a:extLst>
          </p:cNvPr>
          <p:cNvSpPr/>
          <p:nvPr/>
        </p:nvSpPr>
        <p:spPr>
          <a:xfrm>
            <a:off x="395536" y="699542"/>
            <a:ext cx="8424936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非供束故障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ISEPPS02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前级滤波电抗器漏水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故障现象：水冷电抗器焊缝缺陷，有砂眼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解决方法：该电源为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模块并联自然均流，断开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路，功率余量仍够供束，避免标准化到最大电流。电抗器焊接修复后，恢复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模块运行。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A47BDE-7DD8-4F5C-BA87-572EFDC9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43758"/>
            <a:ext cx="3411343" cy="2017994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6DE52D6F-248C-41E8-A58F-BFD8D556382F}"/>
              </a:ext>
            </a:extLst>
          </p:cNvPr>
          <p:cNvSpPr/>
          <p:nvPr/>
        </p:nvSpPr>
        <p:spPr>
          <a:xfrm rot="1383000">
            <a:off x="3756735" y="2731263"/>
            <a:ext cx="574457" cy="1347207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75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、引出电源厅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9FBA73C0-AB52-426D-8CF2-712589ED3917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12</a:t>
            </a:fld>
            <a:endParaRPr lang="en-US" altLang="zh-CN" sz="9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F92B1A8-0B3B-4744-99ED-A26D9F675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1070"/>
              </p:ext>
            </p:extLst>
          </p:nvPr>
        </p:nvGraphicFramePr>
        <p:xfrm>
          <a:off x="899592" y="2355726"/>
          <a:ext cx="7092169" cy="2544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6990644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3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故障问题</a:t>
                      </a:r>
                    </a:p>
                  </a:txBody>
                  <a:tcPr marL="3572" marR="3572" marT="3572" marB="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故障电源</a:t>
                      </a:r>
                    </a:p>
                  </a:txBody>
                  <a:tcPr marL="3572" marR="3572" marT="3572" marB="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r>
                        <a:rPr lang="en-US" altLang="zh-CN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原因</a:t>
                      </a:r>
                    </a:p>
                  </a:txBody>
                  <a:tcPr marL="3572" marR="3572" marT="3572" marB="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故障次数</a:t>
                      </a:r>
                    </a:p>
                  </a:txBody>
                  <a:tcPr marL="3572" marR="3572" marT="3572" marB="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solidFill>
                            <a:schemeClr val="bg1"/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故障时间（小时）</a:t>
                      </a:r>
                    </a:p>
                  </a:txBody>
                  <a:tcPr marL="3572" marR="3572" marT="3572" marB="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7">
                <a:tc rowSpan="3"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结构件及工艺</a:t>
                      </a:r>
                      <a:endParaRPr lang="en-US" altLang="zh-CN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K3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高压电缆头和高压连接座处打火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机器研究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18250"/>
                  </a:ext>
                </a:extLst>
              </a:tr>
              <a:tr h="3063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K6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高压电缆头有烧蚀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机器研究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07527"/>
                  </a:ext>
                </a:extLst>
              </a:tr>
              <a:tr h="306397">
                <a:tc vMerge="1"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K4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K8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输出电缆抱箍加工不良，安装困难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842443"/>
                  </a:ext>
                </a:extLst>
              </a:tr>
              <a:tr h="306397"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误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</a:t>
                      </a:r>
                      <a:r>
                        <a:rPr lang="en-US" altLang="zh-C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漏触发</a:t>
                      </a:r>
                      <a:endParaRPr lang="en-US" altLang="zh-CN" sz="1200" b="0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K1~K8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波形跳变或者幅值跌落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闸流管特性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2.09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912030"/>
                  </a:ext>
                </a:extLst>
              </a:tr>
              <a:tr h="399727"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PLC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K1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油冷机误报模拟量过温，继电器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联锁正常，屏蔽模拟量后继续运行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0.53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786720"/>
                  </a:ext>
                </a:extLst>
              </a:tr>
              <a:tr h="306397"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高压充电机</a:t>
                      </a:r>
                      <a:endParaRPr lang="en-US" altLang="zh-CN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高压充电机损坏，</a:t>
                      </a: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K1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跳闸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机器研究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988623"/>
                  </a:ext>
                </a:extLst>
              </a:tr>
              <a:tr h="306397"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元件老化</a:t>
                      </a:r>
                      <a:endParaRPr lang="en-US" altLang="zh-CN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K5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PFN</a:t>
                      </a:r>
                      <a:r>
                        <a:rPr lang="zh-CN" altLang="en-US" sz="1200" b="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组件电容击穿</a:t>
                      </a:r>
                      <a:endParaRPr lang="en-US" altLang="zh-CN" sz="120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机器研究</a:t>
                      </a:r>
                      <a:endParaRPr lang="zh-CN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72" marR="3572" marT="3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11069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F4D4698-C826-4317-A9B4-EDD62D356B96}"/>
              </a:ext>
            </a:extLst>
          </p:cNvPr>
          <p:cNvSpPr/>
          <p:nvPr/>
        </p:nvSpPr>
        <p:spPr>
          <a:xfrm>
            <a:off x="107504" y="577297"/>
            <a:ext cx="885698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套电源：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系统故障率和总故障时长大幅下降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供束期间故障时间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2.62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，次数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次，占电源总故障时间的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61.09%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54">
            <a:extLst>
              <a:ext uri="{FF2B5EF4-FFF2-40B4-BE49-F238E27FC236}">
                <a16:creationId xmlns:a16="http://schemas.microsoft.com/office/drawing/2014/main" id="{7202BCDE-6A32-4A98-90B1-8F4111DFD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41756"/>
              </p:ext>
            </p:extLst>
          </p:nvPr>
        </p:nvGraphicFramePr>
        <p:xfrm>
          <a:off x="530283" y="1419622"/>
          <a:ext cx="808343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39">
                  <a:extLst>
                    <a:ext uri="{9D8B030D-6E8A-4147-A177-3AD203B41FA5}">
                      <a16:colId xmlns:a16="http://schemas.microsoft.com/office/drawing/2014/main" val="3931736261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2113581749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796970673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2127597864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3438628115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4085677626"/>
                    </a:ext>
                  </a:extLst>
                </a:gridCol>
              </a:tblGrid>
              <a:tr h="269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运行年度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2020-2021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2021-2022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2022-2023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2023-2024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2024-2025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08228"/>
                  </a:ext>
                </a:extLst>
              </a:tr>
              <a:tr h="269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故障时间（小时）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13.75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11.07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26.1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25.15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2.62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6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4">
            <a:extLst>
              <a:ext uri="{FF2B5EF4-FFF2-40B4-BE49-F238E27FC236}">
                <a16:creationId xmlns:a16="http://schemas.microsoft.com/office/drawing/2014/main" id="{567D95C3-C58A-4606-9F06-9AB86B047A00}"/>
              </a:ext>
            </a:extLst>
          </p:cNvPr>
          <p:cNvSpPr txBox="1"/>
          <p:nvPr/>
        </p:nvSpPr>
        <p:spPr>
          <a:xfrm>
            <a:off x="5739243" y="2327703"/>
            <a:ext cx="58309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误触发</a:t>
            </a: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、引出电源厅</a:t>
            </a:r>
          </a:p>
        </p:txBody>
      </p:sp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97758DBB-7090-42C2-B36A-782C8ADE24B7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13</a:t>
            </a:fld>
            <a:endParaRPr lang="en-US" altLang="zh-CN" sz="9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8E0321-D076-461A-8679-9AD0DADE9E3F}"/>
              </a:ext>
            </a:extLst>
          </p:cNvPr>
          <p:cNvSpPr/>
          <p:nvPr/>
        </p:nvSpPr>
        <p:spPr>
          <a:xfrm>
            <a:off x="107504" y="577297"/>
            <a:ext cx="871296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6.1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闸流管误漏触发故障（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次，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2.09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内容占位符 1">
            <a:extLst>
              <a:ext uri="{FF2B5EF4-FFF2-40B4-BE49-F238E27FC236}">
                <a16:creationId xmlns:a16="http://schemas.microsoft.com/office/drawing/2014/main" id="{B3C4C029-F814-4F32-B29E-45EC0327A76B}"/>
              </a:ext>
            </a:extLst>
          </p:cNvPr>
          <p:cNvSpPr txBox="1">
            <a:spLocks/>
          </p:cNvSpPr>
          <p:nvPr/>
        </p:nvSpPr>
        <p:spPr bwMode="auto">
          <a:xfrm>
            <a:off x="336235" y="962811"/>
            <a:ext cx="8807765" cy="344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及时统计，建立运行数据，逐渐积累经验（氢流氢压、管子运行时间）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 descr="http://elog.csns.ihep.ac.cn/Shift/190106_075538/Kicker8_curves.PNG">
            <a:extLst>
              <a:ext uri="{FF2B5EF4-FFF2-40B4-BE49-F238E27FC236}">
                <a16:creationId xmlns:a16="http://schemas.microsoft.com/office/drawing/2014/main" id="{31346DEE-9F1C-408F-9611-44987417ABC7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16" y="1300955"/>
            <a:ext cx="2461957" cy="149609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DF014E6A-567C-4AFF-97DF-4CEAB3ABF328}"/>
              </a:ext>
            </a:extLst>
          </p:cNvPr>
          <p:cNvSpPr txBox="1"/>
          <p:nvPr/>
        </p:nvSpPr>
        <p:spPr>
          <a:xfrm>
            <a:off x="624104" y="2305408"/>
            <a:ext cx="7075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漏触发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4704E33-3EB3-47C4-9FE5-CC83FAB0344D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0474" y="1794926"/>
            <a:ext cx="576171" cy="547912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图片 25" descr="http://elog.csns.ihep.ac.cn/Shift/190106_075529/Kicker6-2_curves.PNG">
            <a:extLst>
              <a:ext uri="{FF2B5EF4-FFF2-40B4-BE49-F238E27FC236}">
                <a16:creationId xmlns:a16="http://schemas.microsoft.com/office/drawing/2014/main" id="{435FE871-63B2-47F0-993A-8994B5AC8ACB}"/>
              </a:ext>
            </a:extLst>
          </p:cNvPr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077" y="1299243"/>
            <a:ext cx="2461957" cy="149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 descr="http://elog.csns.ihep.ac.cn/Shift/190106_085017/Kicker8_curves.PNG">
            <a:extLst>
              <a:ext uri="{FF2B5EF4-FFF2-40B4-BE49-F238E27FC236}">
                <a16:creationId xmlns:a16="http://schemas.microsoft.com/office/drawing/2014/main" id="{9D06F9DB-A2EC-4F15-854F-1EB880F920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546" y="1299244"/>
            <a:ext cx="2461957" cy="1496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3CE0500-012F-4EF6-885D-FDE8315542E8}"/>
              </a:ext>
            </a:extLst>
          </p:cNvPr>
          <p:cNvCxnSpPr>
            <a:cxnSpLocks/>
          </p:cNvCxnSpPr>
          <p:nvPr/>
        </p:nvCxnSpPr>
        <p:spPr bwMode="auto">
          <a:xfrm flipV="1">
            <a:off x="6242671" y="2139854"/>
            <a:ext cx="291797" cy="344497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8151920-85D8-4272-B2CB-DF78F626C18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93057" y="2003977"/>
            <a:ext cx="779954" cy="470384"/>
          </a:xfrm>
          <a:prstGeom prst="straightConnector1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8" name="图表 37">
            <a:extLst>
              <a:ext uri="{FF2B5EF4-FFF2-40B4-BE49-F238E27FC236}">
                <a16:creationId xmlns:a16="http://schemas.microsoft.com/office/drawing/2014/main" id="{D0DE0CEC-E67A-48F0-87D7-0E0AA503A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0826"/>
              </p:ext>
            </p:extLst>
          </p:nvPr>
        </p:nvGraphicFramePr>
        <p:xfrm>
          <a:off x="624104" y="2759227"/>
          <a:ext cx="8424000" cy="225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429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、引出电源厅</a:t>
            </a:r>
          </a:p>
        </p:txBody>
      </p:sp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97758DBB-7090-42C2-B36A-782C8ADE24B7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14</a:t>
            </a:fld>
            <a:endParaRPr lang="en-US" altLang="zh-CN" sz="9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0E6780-4CBD-44D5-A5CF-1780F010D8EB}"/>
              </a:ext>
            </a:extLst>
          </p:cNvPr>
          <p:cNvSpPr/>
          <p:nvPr/>
        </p:nvSpPr>
        <p:spPr>
          <a:xfrm>
            <a:off x="107504" y="577297"/>
            <a:ext cx="871296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6.2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结构件及工艺问题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9A58CB8-1D1B-4CCD-AE31-0FA25B69BE9A}"/>
              </a:ext>
            </a:extLst>
          </p:cNvPr>
          <p:cNvSpPr/>
          <p:nvPr/>
        </p:nvSpPr>
        <p:spPr>
          <a:xfrm>
            <a:off x="395536" y="915566"/>
            <a:ext cx="8136904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高压电缆头和高压连接座处打火（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，机器研究时间）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1AAD55-9C63-4667-BAFE-D455B20A3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4" y="1532005"/>
            <a:ext cx="1303455" cy="231725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E60D020-2EAD-4FDA-AFE5-14E89E0A09D7}"/>
              </a:ext>
            </a:extLst>
          </p:cNvPr>
          <p:cNvSpPr/>
          <p:nvPr/>
        </p:nvSpPr>
        <p:spPr>
          <a:xfrm>
            <a:off x="479037" y="4011910"/>
            <a:ext cx="8185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解决方案：每月需检查连接座内密封硅胶情况，添加绝缘硅胶，及时清除干燥的硅胶，确保硅胶湿润，才能防止爬电打火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93BE61A-C109-47EC-985F-999A6F783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60" y="1532005"/>
            <a:ext cx="1303455" cy="2317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4CB0E9-2A56-4C82-B117-5CE4ECDEF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12" y="1532005"/>
            <a:ext cx="3091696" cy="23178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0188A9A-5AA2-44E2-8186-F5372BE6A8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825" y="1532005"/>
            <a:ext cx="1737261" cy="23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、引出电源厅</a:t>
            </a:r>
          </a:p>
        </p:txBody>
      </p:sp>
      <p:sp>
        <p:nvSpPr>
          <p:cNvPr id="14" name="灯片编号占位符 2">
            <a:extLst>
              <a:ext uri="{FF2B5EF4-FFF2-40B4-BE49-F238E27FC236}">
                <a16:creationId xmlns:a16="http://schemas.microsoft.com/office/drawing/2014/main" id="{97758DBB-7090-42C2-B36A-782C8ADE24B7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15</a:t>
            </a:fld>
            <a:endParaRPr lang="en-US" altLang="zh-CN" sz="9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CBA73C-F32A-4F5D-A325-6363C8697644}"/>
              </a:ext>
            </a:extLst>
          </p:cNvPr>
          <p:cNvSpPr/>
          <p:nvPr/>
        </p:nvSpPr>
        <p:spPr>
          <a:xfrm>
            <a:off x="107504" y="577297"/>
            <a:ext cx="871296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6.3 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器件及组件老化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239828-475E-4BB6-B1C2-BF3EE4149C5D}"/>
              </a:ext>
            </a:extLst>
          </p:cNvPr>
          <p:cNvSpPr/>
          <p:nvPr/>
        </p:nvSpPr>
        <p:spPr>
          <a:xfrm>
            <a:off x="395536" y="915566"/>
            <a:ext cx="8136904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组件电容击穿（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次，机器研究时间）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故障现象：加高压至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4kV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时高压充电电源显示电流过大（几百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mA/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20mA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排查过程：充电机      线缆及高压座      反峰电阻组件      闸流管      反峰二极管组件  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PFN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故障定位：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组件一个电容击穿（总共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个电容），容值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13nF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，绝缘耐压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3kV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出现大漏电流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解剖电容：电容内部打火烧蚀严重，无绝缘油（碳化干）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FDE6E687-8C7E-49C4-9783-253A5C1D54E6}"/>
              </a:ext>
            </a:extLst>
          </p:cNvPr>
          <p:cNvSpPr/>
          <p:nvPr/>
        </p:nvSpPr>
        <p:spPr>
          <a:xfrm flipH="1">
            <a:off x="2508152" y="1707654"/>
            <a:ext cx="169269" cy="131511"/>
          </a:xfrm>
          <a:prstGeom prst="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4C3F2ECF-16A2-45D4-AE66-54B38BFB29F8}"/>
              </a:ext>
            </a:extLst>
          </p:cNvPr>
          <p:cNvSpPr/>
          <p:nvPr/>
        </p:nvSpPr>
        <p:spPr>
          <a:xfrm flipH="1">
            <a:off x="3894429" y="1707654"/>
            <a:ext cx="169269" cy="131511"/>
          </a:xfrm>
          <a:prstGeom prst="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4ED0468E-9EE1-4097-B38A-146FE35C2AA9}"/>
              </a:ext>
            </a:extLst>
          </p:cNvPr>
          <p:cNvSpPr/>
          <p:nvPr/>
        </p:nvSpPr>
        <p:spPr>
          <a:xfrm flipH="1">
            <a:off x="5292080" y="1709948"/>
            <a:ext cx="169269" cy="131511"/>
          </a:xfrm>
          <a:prstGeom prst="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1505241-D96D-4130-BE8A-569912B90648}"/>
              </a:ext>
            </a:extLst>
          </p:cNvPr>
          <p:cNvSpPr/>
          <p:nvPr/>
        </p:nvSpPr>
        <p:spPr>
          <a:xfrm flipH="1">
            <a:off x="6128799" y="1707653"/>
            <a:ext cx="169269" cy="131511"/>
          </a:xfrm>
          <a:prstGeom prst="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C9B0085C-0F84-4F68-A73E-AFB42B0D9BA0}"/>
              </a:ext>
            </a:extLst>
          </p:cNvPr>
          <p:cNvSpPr/>
          <p:nvPr/>
        </p:nvSpPr>
        <p:spPr>
          <a:xfrm flipH="1">
            <a:off x="7690187" y="1707653"/>
            <a:ext cx="169269" cy="131511"/>
          </a:xfrm>
          <a:prstGeom prst="rightArrow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08E787C-F94E-4552-95FD-997BDDFDB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780561"/>
            <a:ext cx="1441770" cy="18920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275C61-5DAC-45DE-97FC-4D4230FB9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787774"/>
            <a:ext cx="1451830" cy="18920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CE7A977-5871-4877-B234-F4292DE906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841" y="2780561"/>
            <a:ext cx="1422085" cy="18968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F542A1D-7FB2-413F-BF6E-0AE5E2C20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65" y="2785370"/>
            <a:ext cx="1545869" cy="18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0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电源厅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FA88D634-45CC-4C65-9D4D-43EE489E8095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16</a:t>
            </a:fld>
            <a:endParaRPr lang="en-US" altLang="zh-CN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32D2042-44F7-4E3B-9259-38FCEA9F84C9}"/>
              </a:ext>
            </a:extLst>
          </p:cNvPr>
          <p:cNvSpPr/>
          <p:nvPr/>
        </p:nvSpPr>
        <p:spPr>
          <a:xfrm>
            <a:off x="107504" y="577297"/>
            <a:ext cx="892899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59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台电源：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台，二极磁铁电源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台，八极磁铁电源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台，校正二极磁铁电源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台，铁温保护系统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供束期间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0.15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（同一台电源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次），占电源总故障时间的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3.5%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55ACB6-2DA8-45DF-8354-3C9D74ED9053}"/>
              </a:ext>
            </a:extLst>
          </p:cNvPr>
          <p:cNvSpPr/>
          <p:nvPr/>
        </p:nvSpPr>
        <p:spPr>
          <a:xfrm>
            <a:off x="395536" y="1707654"/>
            <a:ext cx="6840760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供束故障：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日夜班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RTQPS22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母线电压异常，复位后一段时间又报。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故障原因：主板光耦老化，更换主板解决。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机器研究：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日夜班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RTQPS22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母线电压异常，复位后一段时间又报。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故障原因：现场观察母线电压联锁继电器内灯亮，认为继电器正常，怀疑控制箱背板光耦故障，更换后无效。拆机检查联锁继电器内灯亮，但触点未闭合，更换新继电器，恢复。</a:t>
            </a:r>
          </a:p>
        </p:txBody>
      </p:sp>
      <p:pic>
        <p:nvPicPr>
          <p:cNvPr id="1026" name="Picture 2" descr="继电器的工作原理与作用详解">
            <a:extLst>
              <a:ext uri="{FF2B5EF4-FFF2-40B4-BE49-F238E27FC236}">
                <a16:creationId xmlns:a16="http://schemas.microsoft.com/office/drawing/2014/main" id="{EBF3F60F-6135-4C2B-B6D1-968E89C1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00719"/>
            <a:ext cx="1157610" cy="11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6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电源厅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FA88D634-45CC-4C65-9D4D-43EE489E8095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17</a:t>
            </a:fld>
            <a:endParaRPr lang="en-US" altLang="zh-CN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55ACB6-2DA8-45DF-8354-3C9D74ED9053}"/>
              </a:ext>
            </a:extLst>
          </p:cNvPr>
          <p:cNvSpPr/>
          <p:nvPr/>
        </p:nvSpPr>
        <p:spPr>
          <a:xfrm>
            <a:off x="395536" y="771550"/>
            <a:ext cx="5904656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停机期间发现故障：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日处理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RTBPS01/02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模式联锁信号受干扰误报故障时，无意中发现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RTBPS02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60A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电流运行时出现异常啸叫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故障现象：电源在小电流工作时，输出电流有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±8A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的震荡。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故障原因（推测、未证实）：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82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日该电源输出母排磁环异常发热，原因未查明，后发现全部磁环外形已有明显过热痕迹，拆除损坏的磁环，无其他故障。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828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年暑期检修更换新磁环后，因运行工作点电流较高，当时未发现小电流工作点异常。怀疑新磁环的磁性参数变化导致电流震荡。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54037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解决：现场调节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参数消除震荡。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493671-43D4-473D-9AC8-3DA3D0804643}"/>
              </a:ext>
            </a:extLst>
          </p:cNvPr>
          <p:cNvSpPr/>
          <p:nvPr/>
        </p:nvSpPr>
        <p:spPr>
          <a:xfrm>
            <a:off x="6612352" y="875350"/>
            <a:ext cx="2208119" cy="3856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DD5A93-A854-4C1C-95E5-93AC3F577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987574"/>
            <a:ext cx="1936928" cy="35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电源夏季维护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4CC9ADE1-20C4-421A-892D-B0E9960504F7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18</a:t>
            </a:fld>
            <a:endParaRPr lang="en-US" altLang="zh-CN" sz="900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EB8CAEFC-C8BE-4A59-9EA9-A2CA7D3CAD13}"/>
              </a:ext>
            </a:extLst>
          </p:cNvPr>
          <p:cNvSpPr txBox="1">
            <a:spLocks/>
          </p:cNvSpPr>
          <p:nvPr/>
        </p:nvSpPr>
        <p:spPr bwMode="auto">
          <a:xfrm>
            <a:off x="1387681" y="1131591"/>
            <a:ext cx="5992631" cy="2376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常规检查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关键及重点位置检查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更换老化的器件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整合备品备件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根据运行中出现的问题，确认故障原因，实施优化方案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CSNSII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设备安装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9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、离子源和直线、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LRBT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、注入引出电源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276C79C6-B3E7-4D70-ADB7-99CD1D422B33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19</a:t>
            </a:fld>
            <a:endParaRPr lang="en-US" altLang="zh-CN" sz="900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05FF6CF6-7DFC-4F62-A6FE-B6957D7BB641}"/>
              </a:ext>
            </a:extLst>
          </p:cNvPr>
          <p:cNvSpPr txBox="1">
            <a:spLocks/>
          </p:cNvSpPr>
          <p:nvPr/>
        </p:nvSpPr>
        <p:spPr bwMode="auto">
          <a:xfrm>
            <a:off x="282447" y="627534"/>
            <a:ext cx="8538025" cy="432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离子源厅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双向切束电源（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开关模块排查、更换、常规检修、备件测试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源引出电源（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除尘、常规检修、备件测试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螺线管和导向铁电源（前级支撑电容容值测量、</a:t>
            </a: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除尘、常规检修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直线电源厅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49263" indent="-2667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更换全部电源接触器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LRBT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LRBT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输运线二极磁铁电源全部拆除更新，四极和校正电源保留一半，其余拆除更新，不进行常规检修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RTBT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电源厅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运行稳定， 无需检修（仅返厂维修故障前级直流模块）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注入凸轨电源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080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全部拆除更新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9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Kicker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电源检修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08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绝缘油打压测试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滤油、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电容测试及系统元器件检测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>
            <a:spLocks noGrp="1"/>
          </p:cNvSpPr>
          <p:nvPr>
            <p:ph sz="quarter" idx="4294967295"/>
          </p:nvPr>
        </p:nvSpPr>
        <p:spPr>
          <a:xfrm>
            <a:off x="2257749" y="582958"/>
            <a:ext cx="4499162" cy="3997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电源系统负责的在线运行设备共计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392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套，分布于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个电源厅内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517499" y="1002314"/>
            <a:ext cx="4222853" cy="28877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引出电源和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切束电源（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17499" y="1419622"/>
            <a:ext cx="4222853" cy="296714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注入凸轨电源（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517499" y="1851670"/>
            <a:ext cx="4222853" cy="287114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引出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697691" y="1002313"/>
            <a:ext cx="918000" cy="1135427"/>
          </a:xfrm>
          <a:prstGeom prst="roundRect">
            <a:avLst>
              <a:gd name="adj" fmla="val 10343"/>
            </a:avLst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tx1"/>
                </a:solidFill>
              </a:rPr>
              <a:t>脉冲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tx1"/>
                </a:solidFill>
              </a:rPr>
              <a:t>电源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517499" y="2283718"/>
            <a:ext cx="4222853" cy="43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套）、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MEBT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DTL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套）、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LRBT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  <a:endParaRPr lang="en-US" altLang="zh-CN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RTBT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套）、注入引出直流电源（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套）（共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697692" y="2283718"/>
            <a:ext cx="918000" cy="4307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直流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电源</a:t>
            </a:r>
          </a:p>
        </p:txBody>
      </p:sp>
      <p:cxnSp>
        <p:nvCxnSpPr>
          <p:cNvPr id="24" name="直接连接符 23"/>
          <p:cNvCxnSpPr>
            <a:cxnSpLocks/>
            <a:stCxn id="17" idx="3"/>
            <a:endCxn id="14" idx="1"/>
          </p:cNvCxnSpPr>
          <p:nvPr/>
        </p:nvCxnSpPr>
        <p:spPr>
          <a:xfrm>
            <a:off x="2615692" y="2499080"/>
            <a:ext cx="901807" cy="638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>
            <a:cxnSpLocks/>
            <a:stCxn id="7" idx="3"/>
            <a:endCxn id="2" idx="1"/>
          </p:cNvCxnSpPr>
          <p:nvPr/>
        </p:nvCxnSpPr>
        <p:spPr>
          <a:xfrm flipV="1">
            <a:off x="2615691" y="1146699"/>
            <a:ext cx="901808" cy="42332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cxnSpLocks/>
            <a:stCxn id="7" idx="3"/>
            <a:endCxn id="6" idx="1"/>
          </p:cNvCxnSpPr>
          <p:nvPr/>
        </p:nvCxnSpPr>
        <p:spPr>
          <a:xfrm>
            <a:off x="2615691" y="1570027"/>
            <a:ext cx="901808" cy="42520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>
            <a:cxnSpLocks/>
            <a:stCxn id="7" idx="3"/>
            <a:endCxn id="5" idx="1"/>
          </p:cNvCxnSpPr>
          <p:nvPr/>
        </p:nvCxnSpPr>
        <p:spPr>
          <a:xfrm flipV="1">
            <a:off x="2615691" y="1567979"/>
            <a:ext cx="901808" cy="204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3517499" y="3379406"/>
            <a:ext cx="4222853" cy="857891"/>
          </a:xfrm>
          <a:prstGeom prst="roundRect">
            <a:avLst>
              <a:gd name="adj" fmla="val 6249"/>
            </a:avLst>
          </a:prstGeom>
          <a:solidFill>
            <a:srgbClr val="00B0F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校正二极磁铁电源（风冷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台，水冷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台）</a:t>
            </a:r>
            <a:endParaRPr lang="en-US" altLang="zh-CN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校正四极磁铁电源（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台）</a:t>
            </a:r>
            <a:endParaRPr lang="en-US" altLang="zh-CN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交流六极磁铁电源（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台）</a:t>
            </a:r>
            <a:endParaRPr lang="en-US" altLang="zh-CN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交流八极磁铁电源（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台）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697691" y="2877287"/>
            <a:ext cx="918000" cy="1135427"/>
          </a:xfrm>
          <a:prstGeom prst="roundRect">
            <a:avLst>
              <a:gd name="adj" fmla="val 10343"/>
            </a:avLst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25Hz</a:t>
            </a: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动态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电源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3517498" y="2861057"/>
            <a:ext cx="4222853" cy="432000"/>
          </a:xfrm>
          <a:prstGeom prst="roundRect">
            <a:avLst/>
          </a:prstGeom>
          <a:solidFill>
            <a:srgbClr val="00B0F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RCS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主磁铁电源：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10kV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变压器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台、主磁铁电源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台、谐振电抗器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台、谐振电容器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cxnSp>
        <p:nvCxnSpPr>
          <p:cNvPr id="41" name="肘形连接符 40"/>
          <p:cNvCxnSpPr>
            <a:cxnSpLocks/>
            <a:stCxn id="36" idx="3"/>
            <a:endCxn id="35" idx="1"/>
          </p:cNvCxnSpPr>
          <p:nvPr/>
        </p:nvCxnSpPr>
        <p:spPr>
          <a:xfrm>
            <a:off x="2615691" y="3445001"/>
            <a:ext cx="901808" cy="36335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连接符 42"/>
          <p:cNvCxnSpPr>
            <a:cxnSpLocks/>
            <a:stCxn id="36" idx="3"/>
            <a:endCxn id="38" idx="1"/>
          </p:cNvCxnSpPr>
          <p:nvPr/>
        </p:nvCxnSpPr>
        <p:spPr>
          <a:xfrm flipV="1">
            <a:off x="2615691" y="3077057"/>
            <a:ext cx="901807" cy="36794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3522760" y="4371950"/>
            <a:ext cx="4222853" cy="235592"/>
          </a:xfrm>
          <a:prstGeom prst="roundRect">
            <a:avLst/>
          </a:prstGeom>
          <a:solidFill>
            <a:srgbClr val="4FD1CE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普通铁温保护系统（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1697691" y="4371950"/>
            <a:ext cx="918000" cy="561284"/>
          </a:xfrm>
          <a:prstGeom prst="roundRect">
            <a:avLst/>
          </a:prstGeom>
          <a:solidFill>
            <a:srgbClr val="4FD1CE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保护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系统</a:t>
            </a:r>
            <a:endParaRPr lang="en-US" altLang="zh-CN" sz="1400" b="1" dirty="0">
              <a:solidFill>
                <a:schemeClr val="tx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3517499" y="4689966"/>
            <a:ext cx="4222853" cy="243267"/>
          </a:xfrm>
          <a:prstGeom prst="roundRect">
            <a:avLst/>
          </a:prstGeom>
          <a:solidFill>
            <a:srgbClr val="4FD1CE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谐振负载保护系统（</a:t>
            </a:r>
            <a:r>
              <a: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套）</a:t>
            </a:r>
          </a:p>
        </p:txBody>
      </p:sp>
      <p:cxnSp>
        <p:nvCxnSpPr>
          <p:cNvPr id="47" name="肘形连接符 46"/>
          <p:cNvCxnSpPr>
            <a:cxnSpLocks/>
            <a:stCxn id="45" idx="3"/>
            <a:endCxn id="44" idx="1"/>
          </p:cNvCxnSpPr>
          <p:nvPr/>
        </p:nvCxnSpPr>
        <p:spPr>
          <a:xfrm flipV="1">
            <a:off x="2615691" y="4489746"/>
            <a:ext cx="907069" cy="16284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cxnSpLocks/>
            <a:stCxn id="45" idx="3"/>
            <a:endCxn id="46" idx="1"/>
          </p:cNvCxnSpPr>
          <p:nvPr/>
        </p:nvCxnSpPr>
        <p:spPr>
          <a:xfrm>
            <a:off x="2615691" y="4652592"/>
            <a:ext cx="901808" cy="1590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2">
            <a:extLst>
              <a:ext uri="{FF2B5EF4-FFF2-40B4-BE49-F238E27FC236}">
                <a16:creationId xmlns:a16="http://schemas.microsoft.com/office/drawing/2014/main" id="{BE5386F7-117C-42B0-9852-21711330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电源系统运行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灯片编号占位符 2">
            <a:extLst>
              <a:ext uri="{FF2B5EF4-FFF2-40B4-BE49-F238E27FC236}">
                <a16:creationId xmlns:a16="http://schemas.microsoft.com/office/drawing/2014/main" id="{EB5593D2-FA9B-4513-84B8-8A6A2F5AB540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2</a:t>
            </a:fld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1171339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7DA0B018-0A63-4E98-A8E0-FDC3CDD43AB1}"/>
              </a:ext>
            </a:extLst>
          </p:cNvPr>
          <p:cNvSpPr/>
          <p:nvPr/>
        </p:nvSpPr>
        <p:spPr>
          <a:xfrm>
            <a:off x="5805272" y="3003798"/>
            <a:ext cx="3024336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D3A5EA-8817-4906-B032-E4318AAFD731}"/>
              </a:ext>
            </a:extLst>
          </p:cNvPr>
          <p:cNvSpPr/>
          <p:nvPr/>
        </p:nvSpPr>
        <p:spPr>
          <a:xfrm>
            <a:off x="5796136" y="771550"/>
            <a:ext cx="3024336" cy="1872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电源厅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1BE7FACF-8F81-4783-8E10-44FE38C6CFA2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20</a:t>
            </a:fld>
            <a:endParaRPr lang="en-US" altLang="zh-CN" sz="900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2DE1D7C1-6E6F-4789-95F3-F739C49FBB68}"/>
              </a:ext>
            </a:extLst>
          </p:cNvPr>
          <p:cNvSpPr txBox="1">
            <a:spLocks/>
          </p:cNvSpPr>
          <p:nvPr/>
        </p:nvSpPr>
        <p:spPr bwMode="auto">
          <a:xfrm>
            <a:off x="282447" y="577297"/>
            <a:ext cx="5513689" cy="1694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10kV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变压器检修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）柜内检查及除尘（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）预防性试验：绝缘电阻测试、交流耐压试验、直流电阻测试、变压器绝缘吸收比测试（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）接地装置试验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9388" indent="-1793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直流大功率电源：除引出直流电源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ESEP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外，全部拆除更新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0E64B02-04BE-4070-A010-95905E8F7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48" y="3120180"/>
            <a:ext cx="938724" cy="1639444"/>
          </a:xfrm>
          <a:prstGeom prst="rect">
            <a:avLst/>
          </a:prstGeom>
        </p:spPr>
      </p:pic>
      <p:sp>
        <p:nvSpPr>
          <p:cNvPr id="8" name="内容占位符 1">
            <a:extLst>
              <a:ext uri="{FF2B5EF4-FFF2-40B4-BE49-F238E27FC236}">
                <a16:creationId xmlns:a16="http://schemas.microsoft.com/office/drawing/2014/main" id="{2AFE6C6A-35DC-4175-80FF-4311298D042B}"/>
              </a:ext>
            </a:extLst>
          </p:cNvPr>
          <p:cNvSpPr txBox="1">
            <a:spLocks/>
          </p:cNvSpPr>
          <p:nvPr/>
        </p:nvSpPr>
        <p:spPr bwMode="auto">
          <a:xfrm>
            <a:off x="282446" y="2271600"/>
            <a:ext cx="5369674" cy="2820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主磁铁电源：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）例行检修，包括储能电容容值检测、各接触器动作、断路器接触电阻、各部件对地绝缘等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RCSQPS03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改造更新：原采用普通油浸式薄膜电容器，更换为内置热电偶的电容器，可以在线监测支撑电容温度，并监测多个关键位置温度。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及其操作界面由西门子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S7-200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更换为国产汇川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PLC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和威纶通触摸屏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5C2CAB-6C5C-474D-A73B-4F09A3D0C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915566"/>
            <a:ext cx="1174886" cy="15665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687F86-5F1B-4737-A086-65FB960A9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440" y="915566"/>
            <a:ext cx="1320786" cy="15665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3D139F-CC77-43F6-A558-ABAACAF0C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120180"/>
            <a:ext cx="1229583" cy="16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A114E3D-2B52-4C60-A43C-69C6F8C843D2}"/>
              </a:ext>
            </a:extLst>
          </p:cNvPr>
          <p:cNvSpPr/>
          <p:nvPr/>
        </p:nvSpPr>
        <p:spPr>
          <a:xfrm>
            <a:off x="179512" y="1419622"/>
            <a:ext cx="8784975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、谐振网络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EF6E25FE-4253-4FAC-9E58-3E82521BFAA4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21</a:t>
            </a:fld>
            <a:endParaRPr lang="en-US" altLang="zh-CN" sz="900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05E2938F-7ADF-4A91-8D11-5FDAB5CE2A6B}"/>
              </a:ext>
            </a:extLst>
          </p:cNvPr>
          <p:cNvSpPr txBox="1">
            <a:spLocks/>
          </p:cNvSpPr>
          <p:nvPr/>
        </p:nvSpPr>
        <p:spPr bwMode="auto">
          <a:xfrm>
            <a:off x="282447" y="483518"/>
            <a:ext cx="8538025" cy="818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谐振电容器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对谐振电容值进行了静态测试，计入谐振电容值运行数据库，供故障判断及预警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41739-DD4C-4754-9C53-9085EF729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540641"/>
            <a:ext cx="1399299" cy="12649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DDDC26-041E-49F0-BEC4-432AC83C5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91" y="1540641"/>
            <a:ext cx="1694158" cy="12649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04F287-ED41-4164-BA00-7FC8F6493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40073"/>
            <a:ext cx="2635655" cy="1251212"/>
          </a:xfrm>
          <a:prstGeom prst="rect">
            <a:avLst/>
          </a:prstGeom>
        </p:spPr>
      </p:pic>
      <p:pic>
        <p:nvPicPr>
          <p:cNvPr id="10" name="Picture 2" descr="谐振容值测量结果1.png (712×369)">
            <a:extLst>
              <a:ext uri="{FF2B5EF4-FFF2-40B4-BE49-F238E27FC236}">
                <a16:creationId xmlns:a16="http://schemas.microsoft.com/office/drawing/2014/main" id="{4935DABD-A5AE-4773-BDF5-C2D108F5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40073"/>
            <a:ext cx="2407489" cy="12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CB35C39C-DE14-49D6-BEAD-1C40BE892C8C}"/>
              </a:ext>
            </a:extLst>
          </p:cNvPr>
          <p:cNvSpPr txBox="1">
            <a:spLocks/>
          </p:cNvSpPr>
          <p:nvPr/>
        </p:nvSpPr>
        <p:spPr bwMode="auto">
          <a:xfrm>
            <a:off x="282447" y="3075806"/>
            <a:ext cx="3425457" cy="168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谐振电抗器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）进行常规维护、油样测试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）为应对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CSNSII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物理工作点提升，在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年暑期分二批完成电抗器加装风机改造，提高额定电流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9BC281A-EC3C-4494-AAAE-94AE1EB781F9}"/>
              </a:ext>
            </a:extLst>
          </p:cNvPr>
          <p:cNvSpPr/>
          <p:nvPr/>
        </p:nvSpPr>
        <p:spPr>
          <a:xfrm>
            <a:off x="3995935" y="3363838"/>
            <a:ext cx="4968552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EAB254B-EA40-4BDE-8CBB-236BB3EA7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566" y="3512127"/>
            <a:ext cx="2585454" cy="12241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E2668FD-F042-416A-BFA1-A8BD32145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266" y="3502725"/>
            <a:ext cx="1153871" cy="12335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1DCAFCE-5D35-469D-9294-A2C5DBBEE5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006" y="3501748"/>
            <a:ext cx="732465" cy="12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三、下一年度工作计划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84795E15-4AA1-4EB6-AEEC-0D8C34EA9A02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22</a:t>
            </a:fld>
            <a:endParaRPr lang="en-US" altLang="zh-CN" sz="9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4F3F397-CE98-4042-8A97-467E85E1C6ED}"/>
              </a:ext>
            </a:extLst>
          </p:cNvPr>
          <p:cNvSpPr/>
          <p:nvPr/>
        </p:nvSpPr>
        <p:spPr>
          <a:xfrm>
            <a:off x="1115616" y="1049987"/>
            <a:ext cx="7416824" cy="328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减少电源设备故障，提高电源系统运行效率，全力保障加速器运行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66700" indent="-2667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CSNSII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全面开工，保障新旧设备平稳切换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掌握新增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LRBT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电源、注入凸轨磁铁电源、直流大功率电源原理和维护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斩束器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Chopper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电源、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DTL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四极磁铁电源样机在线安装、试用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主磁铁电源改造更新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66700" indent="-26670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Kicker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设备改进与研制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国产化闸流管运行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新触发盒试验（高稳定度光纤定时信号）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自动老练程序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11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kumimoji="1"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、整体运行情况</a:t>
            </a:r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B4B836A4-2A4A-4E4D-8698-73D59F3CDD88}"/>
              </a:ext>
            </a:extLst>
          </p:cNvPr>
          <p:cNvSpPr txBox="1">
            <a:spLocks/>
          </p:cNvSpPr>
          <p:nvPr/>
        </p:nvSpPr>
        <p:spPr bwMode="auto">
          <a:xfrm>
            <a:off x="179512" y="626585"/>
            <a:ext cx="3517596" cy="10810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9" tIns="45719" rIns="91439" bIns="45719" numCol="1" anchor="t" anchorCtr="0" compatLnSpc="1"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indent="-190500" algn="l" defTabSz="7620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~2025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月供束期间，加速器总故障时间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200.12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小时，电源故障时间为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4.28</a:t>
            </a:r>
            <a:r>
              <a:rPr lang="zh-CN" altLang="en-US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小时，占总故障时间的</a:t>
            </a:r>
            <a:r>
              <a:rPr lang="en-US" altLang="zh-CN" sz="1400" kern="100" spc="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2.1%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0A4A1616-431C-4D2B-A59E-363FD2B76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15325"/>
              </p:ext>
            </p:extLst>
          </p:nvPr>
        </p:nvGraphicFramePr>
        <p:xfrm>
          <a:off x="4067944" y="565505"/>
          <a:ext cx="5076056" cy="199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24E8DF14-109D-4391-A8C3-7DF6E9D99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761319"/>
              </p:ext>
            </p:extLst>
          </p:nvPr>
        </p:nvGraphicFramePr>
        <p:xfrm>
          <a:off x="202545" y="2499742"/>
          <a:ext cx="8615662" cy="264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灯片编号占位符 2">
            <a:extLst>
              <a:ext uri="{FF2B5EF4-FFF2-40B4-BE49-F238E27FC236}">
                <a16:creationId xmlns:a16="http://schemas.microsoft.com/office/drawing/2014/main" id="{70D4F65F-9F5B-4D56-A198-8DEB8FADD1C6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3</a:t>
            </a:fld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110110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2F47770-CD41-44EC-929D-99AEF74B1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86776"/>
              </p:ext>
            </p:extLst>
          </p:nvPr>
        </p:nvGraphicFramePr>
        <p:xfrm>
          <a:off x="-36512" y="1275606"/>
          <a:ext cx="8748464" cy="365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、整体运行情况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5685A5F-BCA3-4D3D-B65E-76CB937C1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13823"/>
              </p:ext>
            </p:extLst>
          </p:nvPr>
        </p:nvGraphicFramePr>
        <p:xfrm>
          <a:off x="344618" y="699542"/>
          <a:ext cx="8454763" cy="76117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04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电源厅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离子源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直线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LRBT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Injection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RCS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Extraction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RTBT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故障时间（小时）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2.62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故障次数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93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百分比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9.34%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0.39%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1.17%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24.51%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61.09%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3.5%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灯片编号占位符 2">
            <a:extLst>
              <a:ext uri="{FF2B5EF4-FFF2-40B4-BE49-F238E27FC236}">
                <a16:creationId xmlns:a16="http://schemas.microsoft.com/office/drawing/2014/main" id="{F0896013-9DDD-40AB-A24D-41912B72F0AD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4</a:t>
            </a:fld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309688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BFAB97A-4057-41DB-8339-58264FB45DD6}"/>
              </a:ext>
            </a:extLst>
          </p:cNvPr>
          <p:cNvSpPr/>
          <p:nvPr/>
        </p:nvSpPr>
        <p:spPr>
          <a:xfrm>
            <a:off x="6440944" y="3041509"/>
            <a:ext cx="2431225" cy="1861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、离子源厅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6A9E0299-9DF9-4082-9504-DD6EA7E4FAD1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5</a:t>
            </a:fld>
            <a:endParaRPr lang="en-US" altLang="zh-CN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2608D4-D932-4F7C-B5E5-9EBFED7FBCB6}"/>
              </a:ext>
            </a:extLst>
          </p:cNvPr>
          <p:cNvSpPr/>
          <p:nvPr/>
        </p:nvSpPr>
        <p:spPr>
          <a:xfrm>
            <a:off x="107504" y="577297"/>
            <a:ext cx="7632848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台电源：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RF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引出电源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螺线管电源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台，导向铁电源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切束电源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切束电源供束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0.4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次）占电源总故障时间的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9.34%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B070FBC-77A7-4545-86C2-89F3AC4D73DF}"/>
              </a:ext>
            </a:extLst>
          </p:cNvPr>
          <p:cNvSpPr/>
          <p:nvPr/>
        </p:nvSpPr>
        <p:spPr>
          <a:xfrm>
            <a:off x="395536" y="1883307"/>
            <a:ext cx="5527415" cy="231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小时）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故障现象：高压开关模块故障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故障原因：偶发误报，可复位，但如果远程复位不成功需本地手动断电，放电后才能复位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EF50FF-40DB-46CA-8641-667A45BA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45" y="1061558"/>
            <a:ext cx="2222112" cy="1861548"/>
          </a:xfrm>
          <a:prstGeom prst="rect">
            <a:avLst/>
          </a:prstGeom>
        </p:spPr>
      </p:pic>
      <p:pic>
        <p:nvPicPr>
          <p:cNvPr id="11" name="图片 10" descr="切束改造.jpg">
            <a:extLst>
              <a:ext uri="{FF2B5EF4-FFF2-40B4-BE49-F238E27FC236}">
                <a16:creationId xmlns:a16="http://schemas.microsoft.com/office/drawing/2014/main" id="{2D148FC7-FCA8-4D06-BFCB-013BE2DD2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03362" y="2951301"/>
            <a:ext cx="1492203" cy="20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1B8AB48-B6DE-400E-ABF5-5CD414847FF1}"/>
              </a:ext>
            </a:extLst>
          </p:cNvPr>
          <p:cNvSpPr/>
          <p:nvPr/>
        </p:nvSpPr>
        <p:spPr>
          <a:xfrm>
            <a:off x="1183616" y="3291830"/>
            <a:ext cx="2956336" cy="1608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73D8A0-E226-4687-85D3-4BFAE1BA5BB7}"/>
              </a:ext>
            </a:extLst>
          </p:cNvPr>
          <p:cNvSpPr/>
          <p:nvPr/>
        </p:nvSpPr>
        <p:spPr>
          <a:xfrm>
            <a:off x="7228280" y="1563343"/>
            <a:ext cx="1745940" cy="3095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、直线和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LRBT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电源厅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393EAA4A-D8FB-4544-A214-64DE5C827433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6</a:t>
            </a:fld>
            <a:endParaRPr lang="en-US" altLang="zh-CN" sz="9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19331F-8A93-472D-8056-10BECAB83FE8}"/>
              </a:ext>
            </a:extLst>
          </p:cNvPr>
          <p:cNvSpPr/>
          <p:nvPr/>
        </p:nvSpPr>
        <p:spPr>
          <a:xfrm>
            <a:off x="107504" y="577297"/>
            <a:ext cx="892899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173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台电源：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台，校正电源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DTL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四极磁铁（含辅助绕组）电源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LRBT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台，四极磁铁电源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台，校正电源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年更新后）。各厅有铁温保护系统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次），占电源总故障时间的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0.39%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EE8FA2-622D-4A6C-B4E9-F03E36EACEE7}"/>
              </a:ext>
            </a:extLst>
          </p:cNvPr>
          <p:cNvSpPr/>
          <p:nvPr/>
        </p:nvSpPr>
        <p:spPr>
          <a:xfrm>
            <a:off x="246654" y="2139702"/>
            <a:ext cx="6917634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供束故障：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DTLQPS70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电流波动（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337.4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回读变为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339.5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）导致停束。远程重启后恢复。故障无法复现，怀疑驱动板光耦老化丢失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PWM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波引起的过冲。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C92165-C2EF-42E5-8558-983402D34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96" y="1669691"/>
            <a:ext cx="1492693" cy="19902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8A33DE9-4F2F-45FA-9952-C5C72587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722612" y="3419668"/>
            <a:ext cx="757276" cy="1509712"/>
          </a:xfrm>
          <a:prstGeom prst="rect">
            <a:avLst/>
          </a:prstGeom>
        </p:spPr>
      </p:pic>
      <p:pic>
        <p:nvPicPr>
          <p:cNvPr id="2049" name="Picture 1" descr="https://opendoc.ihep.ac.cn/weboffice/api/v3/office/copy/RERDRFBuZnNUS0EzWXlRK2swQWJmOERvQkNHN3ZHK0dSRTJBNklUQlJVNzU0S3VvdWVVNXAyenk4MUJ1T3RlRExlakxKTWs4V05xcEx1TWx5aUVBb25NLzVtQXcrOEp6SW5HR0d4Z3VmZUNLMmxMeUF0bi9OQzJzL1NnSk5LRUx2bVlRZXhWOTFNUi8wL3ZFVWhKektYTDRBeE12cGFRTGo3N21WUzlJU2lhcmtuRDN5UGxBZ1JKU0JSbDBHYVljcEdGcWRZRzBrd3dyVEZyeVdZc0dUdjQ1TDIvV1dqSnRLU0hvdnZXSFltcXBBSGFmZDd0REQwNDdOYjBWVFNDQlpETWpONzQ0UTdlQXd0WXgxOUNEcXRGN1o0WHZsSW8raERpR3NlMUlkd3E3Yit4bmsxR3VYOVQ1aVRrPQ==/attach/object/4f8b95107a6803f469d4da6cb6c75544b117cb32?__doc_route_key=0">
            <a:extLst>
              <a:ext uri="{FF2B5EF4-FFF2-40B4-BE49-F238E27FC236}">
                <a16:creationId xmlns:a16="http://schemas.microsoft.com/office/drawing/2014/main" id="{8492E94D-2994-4B25-91F7-ADA08EF1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86141"/>
            <a:ext cx="2362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873D8A0-E226-4687-85D3-4BFAE1BA5BB7}"/>
              </a:ext>
            </a:extLst>
          </p:cNvPr>
          <p:cNvSpPr/>
          <p:nvPr/>
        </p:nvSpPr>
        <p:spPr>
          <a:xfrm>
            <a:off x="7290556" y="1470273"/>
            <a:ext cx="1745940" cy="3095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、直线和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LRBT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电源厅</a:t>
            </a:r>
            <a:endParaRPr kumimoji="1"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393EAA4A-D8FB-4544-A214-64DE5C827433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7</a:t>
            </a:fld>
            <a:endParaRPr lang="en-US" altLang="zh-CN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9EE8FA2-622D-4A6C-B4E9-F03E36EACEE7}"/>
              </a:ext>
            </a:extLst>
          </p:cNvPr>
          <p:cNvSpPr/>
          <p:nvPr/>
        </p:nvSpPr>
        <p:spPr>
          <a:xfrm>
            <a:off x="249861" y="699542"/>
            <a:ext cx="6840760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机器研究期间故障：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LRSWBPS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电源接插件松动，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无数据，造成无反馈，输出过流保护。原因为该批次电源铝合金面板加工精度低，插槽导轨易老化断裂。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日：当天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LRQPS 160A/20V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电源标准化到较大电流时，无故障降零。原因为该电源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IGBT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驱动板使用的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TLP250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系列光耦老化，丢失信号。</a:t>
            </a:r>
          </a:p>
          <a:p>
            <a:pPr marL="539750" indent="-2714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解决：利用停机检修时间，逐步更换新光耦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年上半年，先后共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350A/10V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水冷电源发生开机后接触器不吸合，动铁芯卡滞导致接触器线圈过热烧毁、给线圈供电的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铜箔烧断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9750" indent="-2714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台电源全部更换新接触器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C92165-C2EF-42E5-8558-983402D34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572" y="1576621"/>
            <a:ext cx="1492693" cy="19902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8A33DE9-4F2F-45FA-9952-C5C725872E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784888" y="3326598"/>
            <a:ext cx="757276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AF4A1DF4-9ECC-4DC3-8C0B-E91F589236B3}"/>
              </a:ext>
            </a:extLst>
          </p:cNvPr>
          <p:cNvSpPr/>
          <p:nvPr/>
        </p:nvSpPr>
        <p:spPr>
          <a:xfrm>
            <a:off x="5533539" y="2545252"/>
            <a:ext cx="3274166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、注入脉冲电源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947190E4-15E3-4D85-AFAF-58FF4D6D155E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8</a:t>
            </a:fld>
            <a:endParaRPr lang="en-US" altLang="zh-CN" sz="900" dirty="0"/>
          </a:p>
        </p:txBody>
      </p:sp>
      <p:graphicFrame>
        <p:nvGraphicFramePr>
          <p:cNvPr id="5" name="表格 54">
            <a:extLst>
              <a:ext uri="{FF2B5EF4-FFF2-40B4-BE49-F238E27FC236}">
                <a16:creationId xmlns:a16="http://schemas.microsoft.com/office/drawing/2014/main" id="{8A7F0643-2094-49F4-A497-7D6707D98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45468"/>
              </p:ext>
            </p:extLst>
          </p:nvPr>
        </p:nvGraphicFramePr>
        <p:xfrm>
          <a:off x="449004" y="1779633"/>
          <a:ext cx="808343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239">
                  <a:extLst>
                    <a:ext uri="{9D8B030D-6E8A-4147-A177-3AD203B41FA5}">
                      <a16:colId xmlns:a16="http://schemas.microsoft.com/office/drawing/2014/main" val="3931736261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2113581749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796970673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2127597864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3438628115"/>
                    </a:ext>
                  </a:extLst>
                </a:gridCol>
                <a:gridCol w="1347239">
                  <a:extLst>
                    <a:ext uri="{9D8B030D-6E8A-4147-A177-3AD203B41FA5}">
                      <a16:colId xmlns:a16="http://schemas.microsoft.com/office/drawing/2014/main" val="4085677626"/>
                    </a:ext>
                  </a:extLst>
                </a:gridCol>
              </a:tblGrid>
              <a:tr h="269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运行年度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2020-2021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2021-2022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2022-2023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2023-2024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2024-2025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08228"/>
                  </a:ext>
                </a:extLst>
              </a:tr>
              <a:tr h="2693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故障时间（小时）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8.75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3.18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2.79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9429"/>
                  </a:ext>
                </a:extLst>
              </a:tr>
            </a:tbl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35857E01-6C91-47A6-BC08-76FFAC59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50" y="4492798"/>
            <a:ext cx="4762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09CF40-35E4-4BD9-8DC6-206E77C0D5EB}"/>
              </a:ext>
            </a:extLst>
          </p:cNvPr>
          <p:cNvSpPr/>
          <p:nvPr/>
        </p:nvSpPr>
        <p:spPr>
          <a:xfrm>
            <a:off x="107504" y="577297"/>
            <a:ext cx="892899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台电源：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水平涂抹凸轨磁铁脉冲电源（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BHPS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）和垂直涂抹凸轨磁铁脉冲电源（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BVPS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），运行至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年暑期停机后，已退库，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CSNSII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注入脉冲电源设备更新为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BCHPS1-4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BVPS1-2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LRBDPS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供束期间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0.05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次），占电源总故障时间的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1.17%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98586B3-4F75-48AF-A8DE-6DA5837D88FC}"/>
              </a:ext>
            </a:extLst>
          </p:cNvPr>
          <p:cNvSpPr/>
          <p:nvPr/>
        </p:nvSpPr>
        <p:spPr>
          <a:xfrm>
            <a:off x="353319" y="2815228"/>
            <a:ext cx="5151503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日：功率模块误报故障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故障原因：偶发故障，可复位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7A1B732-B6C8-46ED-9A35-E1B96C26B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425" y="2656064"/>
            <a:ext cx="1646347" cy="21021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97E047-BC07-4E12-9003-742945C2B5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375" y="2656064"/>
            <a:ext cx="1182443" cy="210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8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819D4950-BDFB-4ED5-A18E-2A67573B3A5C}"/>
              </a:ext>
            </a:extLst>
          </p:cNvPr>
          <p:cNvSpPr/>
          <p:nvPr/>
        </p:nvSpPr>
        <p:spPr>
          <a:xfrm>
            <a:off x="796018" y="3435845"/>
            <a:ext cx="6728310" cy="15860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B3B73AFD-84E0-40EF-9F83-EE435404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59456" cy="577297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EC431E8E-F6CA-4885-A690-B60CDA0C9D3F}"/>
              </a:ext>
            </a:extLst>
          </p:cNvPr>
          <p:cNvSpPr txBox="1">
            <a:spLocks/>
          </p:cNvSpPr>
          <p:nvPr/>
        </p:nvSpPr>
        <p:spPr>
          <a:xfrm>
            <a:off x="8820472" y="4900232"/>
            <a:ext cx="323528" cy="24326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13E9945-95FD-4340-AC95-868156AD12A9}" type="slidenum">
              <a:rPr lang="en-US" altLang="zh-CN" sz="900" smtClean="0"/>
              <a:pPr>
                <a:defRPr/>
              </a:pPr>
              <a:t>9</a:t>
            </a:fld>
            <a:endParaRPr lang="en-US" altLang="zh-CN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DC429C6-26B1-4153-9B90-4B82AAA611F5}"/>
              </a:ext>
            </a:extLst>
          </p:cNvPr>
          <p:cNvSpPr/>
          <p:nvPr/>
        </p:nvSpPr>
        <p:spPr>
          <a:xfrm>
            <a:off x="107504" y="577297"/>
            <a:ext cx="892899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共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78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套电源：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主极铁电源系统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套，注入引出直流电源及辅助电源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年暑期改为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套），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25Hz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校正电源（风冷二极）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25Hz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校正电源（水冷二极、四极、六极、八极）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套，谐振单元保护系统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供束期间故障时间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1.05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小时（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，占电源总故障时间的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24.51%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E6081D6-A29A-4183-8C31-72247414BBBD}"/>
              </a:ext>
            </a:extLst>
          </p:cNvPr>
          <p:cNvSpPr/>
          <p:nvPr/>
        </p:nvSpPr>
        <p:spPr>
          <a:xfrm>
            <a:off x="395536" y="1635646"/>
            <a:ext cx="828092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RCS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二极校正电源（小功率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25Hz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电源）故障，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0.37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故障原因：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DC420V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前级直流源老化，带载输出时，模块内部欠压保护</a:t>
            </a:r>
          </a:p>
          <a:p>
            <a:pPr marL="536575" indent="-2682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优化措施：保持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DC420V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前级直流源备用电路板充足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3B8C34C-8ECF-40A3-AD1C-72B6858D8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54" y="3539535"/>
            <a:ext cx="2419018" cy="13606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789161A-0C5A-4B12-9065-A0417FBC1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39534"/>
            <a:ext cx="1360698" cy="13606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B52EF6-0011-4229-9AB1-58B6F717E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539534"/>
            <a:ext cx="1814264" cy="13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3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05774c6-a976-4f13-a7a1-3b5797b3ccd2"/>
  <p:tag name="COMMONDATA" val="eyJoZGlkIjoiODIxYTRhYzI3YWY1ZmViNmQ2MTMwMmE1OTYxY2VlN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12D86"/>
            </a:gs>
            <a:gs pos="100000">
              <a:srgbClr val="0E2557"/>
            </a:gs>
          </a:gsLst>
          <a:lin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>
            <a:rot lat="0" lon="0" rev="10800000"/>
          </a:camera>
          <a:lightRig rig="threePt" dir="t"/>
        </a:scene3d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</a:ln>
      </a:spPr>
      <a:bodyPr/>
      <a:lstStyle>
        <a:defPPr marL="342900" indent="-342900" algn="ctr" eaLnBrk="0" hangingPunct="0">
          <a:spcBef>
            <a:spcPts val="600"/>
          </a:spcBef>
          <a:buClr>
            <a:schemeClr val="tx1"/>
          </a:buClr>
          <a:defRPr sz="2800" b="1" dirty="0" smtClean="0">
            <a:ln>
              <a:solidFill>
                <a:srgbClr val="FFFF00"/>
              </a:solidFill>
            </a:ln>
            <a:solidFill>
              <a:srgbClr val="2433F8"/>
            </a:solidFill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28025</TotalTime>
  <Words>2378</Words>
  <Application>Microsoft Office PowerPoint</Application>
  <PresentationFormat>全屏显示(16:9)</PresentationFormat>
  <Paragraphs>287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华文楷体</vt:lpstr>
      <vt:lpstr>宋体</vt:lpstr>
      <vt:lpstr>微软雅黑</vt:lpstr>
      <vt:lpstr>微软雅黑 Light</vt:lpstr>
      <vt:lpstr>Arial</vt:lpstr>
      <vt:lpstr>Arial Black</vt:lpstr>
      <vt:lpstr>Calibri</vt:lpstr>
      <vt:lpstr>Times New Roman</vt:lpstr>
      <vt:lpstr>Wingdings</vt:lpstr>
      <vt:lpstr>Office 主题</vt:lpstr>
      <vt:lpstr> </vt:lpstr>
      <vt:lpstr>一、CSNS电源系统运行</vt:lpstr>
      <vt:lpstr> 1、整体运行情况</vt:lpstr>
      <vt:lpstr> 1、整体运行情况</vt:lpstr>
      <vt:lpstr> 2、离子源厅</vt:lpstr>
      <vt:lpstr> 3、直线和LRBT电源厅</vt:lpstr>
      <vt:lpstr> 3、直线和LRBT电源厅</vt:lpstr>
      <vt:lpstr> 4、注入脉冲电源</vt:lpstr>
      <vt:lpstr> 5、RCS电源</vt:lpstr>
      <vt:lpstr> 5、RCS电源</vt:lpstr>
      <vt:lpstr> 5、RCS电源</vt:lpstr>
      <vt:lpstr> 6、引出电源厅</vt:lpstr>
      <vt:lpstr> 6、引出电源厅</vt:lpstr>
      <vt:lpstr> 6、引出电源厅</vt:lpstr>
      <vt:lpstr> 6、引出电源厅</vt:lpstr>
      <vt:lpstr> 7、RTBT电源厅</vt:lpstr>
      <vt:lpstr> 7、RTBT电源厅</vt:lpstr>
      <vt:lpstr>二、2025年CSNS电源夏季维护</vt:lpstr>
      <vt:lpstr> 1、离子源和直线、LRBT、RTBT、注入引出电源</vt:lpstr>
      <vt:lpstr> 2、RCS电源厅</vt:lpstr>
      <vt:lpstr> 3、谐振网络</vt:lpstr>
      <vt:lpstr>三、下一年度工作计划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cipir Huang</cp:lastModifiedBy>
  <cp:revision>7949</cp:revision>
  <dcterms:created xsi:type="dcterms:W3CDTF">2011-02-21T08:42:00Z</dcterms:created>
  <dcterms:modified xsi:type="dcterms:W3CDTF">2025-10-12T15:22:32Z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B4099D5E91B84D939B85039F275488BE_13</vt:lpwstr>
  </property>
  <property fmtid="{D5CDD505-2E9C-101B-9397-08002B2CF9AE}" pid="3" name="KSOProductBuildVer">
    <vt:lpwstr>2052-12.1.0.16929</vt:lpwstr>
  </property>
</Properties>
</file>