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7" r:id="rId3"/>
    <p:sldId id="258" r:id="rId4"/>
    <p:sldId id="262" r:id="rId5"/>
    <p:sldId id="308" r:id="rId6"/>
    <p:sldId id="287" r:id="rId8"/>
    <p:sldId id="259" r:id="rId9"/>
    <p:sldId id="301" r:id="rId10"/>
    <p:sldId id="261" r:id="rId11"/>
    <p:sldId id="270" r:id="rId12"/>
    <p:sldId id="263" r:id="rId13"/>
    <p:sldId id="279" r:id="rId14"/>
    <p:sldId id="281" r:id="rId15"/>
    <p:sldId id="302" r:id="rId16"/>
    <p:sldId id="280" r:id="rId17"/>
    <p:sldId id="303" r:id="rId18"/>
    <p:sldId id="277" r:id="rId19"/>
    <p:sldId id="298" r:id="rId20"/>
    <p:sldId id="304" r:id="rId21"/>
    <p:sldId id="274" r:id="rId22"/>
    <p:sldId id="297" r:id="rId23"/>
    <p:sldId id="275" r:id="rId24"/>
    <p:sldId id="306" r:id="rId25"/>
    <p:sldId id="290" r:id="rId26"/>
    <p:sldId id="293" r:id="rId27"/>
    <p:sldId id="296" r:id="rId28"/>
    <p:sldId id="292" r:id="rId29"/>
    <p:sldId id="278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33"/>
    <a:srgbClr val="990099"/>
    <a:srgbClr val="F2F2F2"/>
    <a:srgbClr val="9999FF"/>
    <a:srgbClr val="8B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>
        <p:scale>
          <a:sx n="107" d="100"/>
          <a:sy n="107" d="100"/>
        </p:scale>
        <p:origin x="96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BF861-45F8-4644-8A67-748E171F64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13A08-3DC7-4DC4-9D0B-42DD9470B6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15364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BA0C5F-0A4D-47FC-A336-386BA2830660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213-393C-444D-987C-37CCD28FF2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114C-D6CB-49E7-A867-C9C66DA1E7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213-393C-444D-987C-37CCD28FF2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114C-D6CB-49E7-A867-C9C66DA1E7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213-393C-444D-987C-37CCD28FF2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114C-D6CB-49E7-A867-C9C66DA1E7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213-393C-444D-987C-37CCD28FF2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114C-D6CB-49E7-A867-C9C66DA1E7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213-393C-444D-987C-37CCD28FF2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114C-D6CB-49E7-A867-C9C66DA1E7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213-393C-444D-987C-37CCD28FF2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114C-D6CB-49E7-A867-C9C66DA1E7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213-393C-444D-987C-37CCD28FF2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114C-D6CB-49E7-A867-C9C66DA1E7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213-393C-444D-987C-37CCD28FF2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114C-D6CB-49E7-A867-C9C66DA1E7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213-393C-444D-987C-37CCD28FF2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114C-D6CB-49E7-A867-C9C66DA1E7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213-393C-444D-987C-37CCD28FF2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114C-D6CB-49E7-A867-C9C66DA1E7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213-393C-444D-987C-37CCD28FF2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4114C-D6CB-49E7-A867-C9C66DA1E7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B4213-393C-444D-987C-37CCD28FF2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4114C-D6CB-49E7-A867-C9C66DA1E7B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39.wdp"/><Relationship Id="rId3" Type="http://schemas.openxmlformats.org/officeDocument/2006/relationships/image" Target="../media/image38.png"/><Relationship Id="rId2" Type="http://schemas.microsoft.com/office/2007/relationships/hdphoto" Target="../media/image37.wdp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microsoft.com/office/2007/relationships/hdphoto" Target="../media/image50.wdp"/><Relationship Id="rId3" Type="http://schemas.openxmlformats.org/officeDocument/2006/relationships/image" Target="../media/image49.png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1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7.png"/><Relationship Id="rId7" Type="http://schemas.openxmlformats.org/officeDocument/2006/relationships/image" Target="../media/image16.jpeg"/><Relationship Id="rId6" Type="http://schemas.microsoft.com/office/2007/relationships/hdphoto" Target="../media/image1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"/>
                    </a14:imgEffect>
                    <a14:imgEffect>
                      <a14:colorTemperature colorTemp="66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  <a:solidFill>
            <a:schemeClr val="bg1"/>
          </a:solidFill>
          <a:effectLst>
            <a:softEdge rad="0"/>
          </a:effectLst>
        </p:spPr>
      </p:pic>
      <p:sp>
        <p:nvSpPr>
          <p:cNvPr id="5" name="标题 1"/>
          <p:cNvSpPr txBox="1"/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fontAlgn="base" hangingPunct="0">
              <a:spcAft>
                <a:spcPct val="0"/>
              </a:spcAft>
            </a:pPr>
            <a:r>
              <a:rPr lang="en-US" altLang="zh-CN" sz="66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BEPCII</a:t>
            </a:r>
            <a:endParaRPr lang="en-US" altLang="zh-CN" sz="6600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eaLnBrk="0" fontAlgn="base" hangingPunct="0">
              <a:spcAft>
                <a:spcPct val="0"/>
              </a:spcAft>
            </a:pPr>
            <a:r>
              <a:rPr lang="en-US" altLang="zh-CN" sz="66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r>
              <a:rPr lang="zh-CN" altLang="en-US" sz="66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年度储存环运行总结</a:t>
            </a:r>
            <a:endParaRPr lang="zh-CN" altLang="en-US" sz="6600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副标题 2"/>
          <p:cNvSpPr txBox="1"/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魏彦茹</a:t>
            </a:r>
            <a:endParaRPr lang="en-US" altLang="zh-CN" sz="36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1200"/>
              </a:spcAft>
              <a:buNone/>
            </a:pP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2025.10.13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521003" y="1100236"/>
            <a:ext cx="73146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rgbClr val="3333CC"/>
                </a:solidFill>
                <a:latin typeface="Calibri" panose="020F0502020204030204" pitchFamily="34" charset="0"/>
                <a:ea typeface="仿宋_GB2312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rgbClr val="660033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rgbClr val="000066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6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E-Beam current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E+Beam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current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000" dirty="0">
                <a:solidFill>
                  <a:srgbClr val="33CC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</a:t>
            </a:r>
            <a:r>
              <a:rPr lang="en-US" altLang="zh-CN" sz="2000" dirty="0">
                <a:solidFill>
                  <a:srgbClr val="33CC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Luminosity</a:t>
            </a:r>
            <a:endParaRPr lang="en-US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l="1" r="464"/>
          <a:stretch>
            <a:fillRect/>
          </a:stretch>
        </p:blipFill>
        <p:spPr>
          <a:xfrm>
            <a:off x="0" y="1500346"/>
            <a:ext cx="12130644" cy="403949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5659" y="183010"/>
            <a:ext cx="5926622" cy="5949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高能物理运行</a:t>
            </a: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—2025.5-2025.8</a:t>
            </a:r>
            <a:endParaRPr lang="en-US" altLang="zh-CN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8442" y="5717028"/>
            <a:ext cx="11881262" cy="830997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完成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256BPMs BBA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测量</a:t>
            </a:r>
            <a:endParaRPr lang="en-US" altLang="zh-CN" sz="2400" b="1" dirty="0">
              <a:latin typeface="+mn-ea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最高亮度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3.288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  <a:sym typeface="Symbol" panose="05050102010706020507" pitchFamily="18" charset="2"/>
              </a:rPr>
              <a:t>  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10</a:t>
            </a:r>
            <a:r>
              <a:rPr lang="en-US" altLang="zh-CN" sz="2400" b="1" baseline="30000" dirty="0">
                <a:latin typeface="+mn-ea"/>
                <a:cs typeface="Times New Roman" panose="02020603050405020304" pitchFamily="18" charset="0"/>
              </a:rPr>
              <a:t>32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/cm</a:t>
            </a:r>
            <a:r>
              <a:rPr lang="en-US" altLang="zh-CN" sz="2400" b="1" baseline="30000" dirty="0">
                <a:latin typeface="+mn-ea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s</a:t>
            </a:r>
            <a:r>
              <a:rPr lang="en-US" altLang="zh-CN" sz="2400" b="1" baseline="30000" dirty="0">
                <a:latin typeface="+mn-ea"/>
                <a:cs typeface="Times New Roman" panose="02020603050405020304" pitchFamily="18" charset="0"/>
              </a:rPr>
              <a:t>-1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(481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643mA)</a:t>
            </a:r>
            <a:endParaRPr lang="en-US" altLang="zh-CN" sz="2400" b="1" dirty="0"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2693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高能物理运行</a:t>
            </a: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—2025.8-2025.10</a:t>
            </a:r>
            <a:endParaRPr lang="zh-CN" altLang="en-US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484" r="363"/>
          <a:stretch>
            <a:fillRect/>
          </a:stretch>
        </p:blipFill>
        <p:spPr>
          <a:xfrm>
            <a:off x="65314" y="1690688"/>
            <a:ext cx="12126686" cy="396036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11827" y="1206949"/>
            <a:ext cx="6124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◆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E-Beam current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◆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E+Beam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current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◆ </a:t>
            </a:r>
            <a:r>
              <a:rPr lang="en-US" altLang="zh-CN" sz="20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Luminosity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8442" y="5812444"/>
            <a:ext cx="11869387" cy="830997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日储存环开机，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日硬件就绪，实现正负电子累积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最高亮度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3.8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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altLang="zh-C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，最高流强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725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725mA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94541"/>
            <a:ext cx="10515600" cy="80308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高能物理运行</a:t>
            </a: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—2025.8-2025.10</a:t>
            </a:r>
            <a:endParaRPr lang="zh-CN" altLang="en-US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81548"/>
            <a:ext cx="12112831" cy="424757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34615" y="1253609"/>
            <a:ext cx="47227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E-Beam current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solidFill>
                  <a:srgbClr val="99009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</a:t>
            </a:r>
            <a:r>
              <a:rPr lang="en-US" altLang="zh-CN" sz="2000" b="1" dirty="0" err="1">
                <a:solidFill>
                  <a:srgbClr val="99009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Vaccum</a:t>
            </a:r>
            <a:r>
              <a:rPr lang="zh-CN" altLang="en-US" sz="2000" b="1" dirty="0">
                <a:solidFill>
                  <a:srgbClr val="66FF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</a:t>
            </a:r>
            <a:r>
              <a:rPr lang="en-US" altLang="zh-CN" sz="2000" b="1" dirty="0" err="1">
                <a:solidFill>
                  <a:srgbClr val="66FF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Vaccum</a:t>
            </a:r>
            <a:endParaRPr lang="en-US" altLang="en-US" sz="2000" b="1" dirty="0">
              <a:solidFill>
                <a:srgbClr val="66FF33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127" y="6141988"/>
            <a:ext cx="11910951" cy="46166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电子环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4W2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处真空优于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6E-9torr(725mA)</a:t>
            </a:r>
            <a:endParaRPr lang="en-US" altLang="zh-CN" sz="2400" b="1" dirty="0"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9347"/>
            <a:ext cx="10515600" cy="88564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高能物理运行</a:t>
            </a: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—2025.5-2025.10</a:t>
            </a:r>
            <a:endParaRPr lang="zh-CN" altLang="en-US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9070" y="6151993"/>
            <a:ext cx="11732821" cy="46166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暗电流控制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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12A &amp;&amp;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可接受噪声水平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75" y="1905000"/>
            <a:ext cx="5857875" cy="37890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5" y="1798320"/>
            <a:ext cx="6076950" cy="383095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581400" y="1228725"/>
            <a:ext cx="5343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◆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E-Beam current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◆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E+Beam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current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◆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S5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25" y="-67423"/>
            <a:ext cx="10515600" cy="13255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高能物理运行</a:t>
            </a: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—2025.5-2025.10</a:t>
            </a:r>
            <a:endParaRPr lang="en-US" altLang="zh-CN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5334" t="17162" r="3928" b="24668"/>
          <a:stretch>
            <a:fillRect/>
          </a:stretch>
        </p:blipFill>
        <p:spPr>
          <a:xfrm>
            <a:off x="225425" y="926465"/>
            <a:ext cx="5454015" cy="2182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790" y="874395"/>
            <a:ext cx="5633720" cy="2373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24691" y="5610775"/>
            <a:ext cx="11910951" cy="119888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indent="0" algn="ctr">
              <a:buFont typeface="Arial" panose="020B0604020202020204" pitchFamily="34" charset="0"/>
              <a:buNone/>
            </a:pPr>
            <a:r>
              <a:rPr lang="zh-CN" altLang="en-US" sz="2400" b="1" dirty="0" smtClean="0">
                <a:latin typeface="Comic Sans MS" panose="030F0702030302020204" pitchFamily="66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自主研发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一套超导高频腔模组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&amp;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固态放大器在线应用</a:t>
            </a:r>
            <a:endParaRPr lang="en-US" altLang="zh-CN" sz="2400" b="1" dirty="0">
              <a:latin typeface="+mn-ea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7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28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日实现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正电子高频腔带束双腔运行</a:t>
            </a:r>
            <a:endParaRPr lang="en-US" altLang="zh-CN" sz="2400" b="1" dirty="0">
              <a:latin typeface="+mn-ea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9</a:t>
            </a:r>
            <a:r>
              <a:rPr lang="zh-CN" altLang="en-US" sz="2400" b="1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CN" sz="2400" b="1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6</a:t>
            </a:r>
            <a:r>
              <a:rPr lang="zh-CN" altLang="en-US" sz="2400" b="1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日实现</a:t>
            </a:r>
            <a:r>
              <a:rPr lang="zh-CN" altLang="en-US" sz="2400" b="1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电子高频腔带束双腔运行</a:t>
            </a:r>
            <a:endParaRPr lang="zh-CN" altLang="en-US" sz="2400" b="1" dirty="0">
              <a:solidFill>
                <a:prstClr val="black"/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15926" r="10725" b="53519"/>
          <a:stretch>
            <a:fillRect/>
          </a:stretch>
        </p:blipFill>
        <p:spPr>
          <a:xfrm>
            <a:off x="225425" y="3400425"/>
            <a:ext cx="5373370" cy="2171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790" y="3338195"/>
            <a:ext cx="5633720" cy="2258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左右箭头 4"/>
          <p:cNvSpPr/>
          <p:nvPr/>
        </p:nvSpPr>
        <p:spPr>
          <a:xfrm>
            <a:off x="5679762" y="2146852"/>
            <a:ext cx="514304" cy="302150"/>
          </a:xfrm>
          <a:prstGeom prst="left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左右箭头 10"/>
          <p:cNvSpPr/>
          <p:nvPr/>
        </p:nvSpPr>
        <p:spPr>
          <a:xfrm>
            <a:off x="5726286" y="4580678"/>
            <a:ext cx="514304" cy="302150"/>
          </a:xfrm>
          <a:prstGeom prst="left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140" y="0"/>
            <a:ext cx="10515600" cy="8179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高能物理运行</a:t>
            </a: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总结</a:t>
            </a:r>
            <a:endParaRPr lang="zh-CN" altLang="en-US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2128" y="1418007"/>
            <a:ext cx="5548588" cy="20490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285B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u="sng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BEPCII</a:t>
            </a:r>
            <a:r>
              <a:rPr lang="zh-CN" altLang="en-US" sz="2800" b="1" u="sng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升级改造完成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74511" y="1418007"/>
            <a:ext cx="6055360" cy="2049091"/>
          </a:xfrm>
          <a:prstGeom prst="rect">
            <a:avLst/>
          </a:prstGeom>
          <a:solidFill>
            <a:srgbClr val="F2F5FB"/>
          </a:solidFill>
          <a:ln>
            <a:solidFill>
              <a:srgbClr val="285B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u="sng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2025</a:t>
            </a:r>
            <a:r>
              <a:rPr lang="zh-CN" altLang="en-US" sz="2800" b="1" u="sng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年度运行</a:t>
            </a:r>
            <a:r>
              <a:rPr lang="en-US" altLang="zh-CN" sz="2800" b="1" u="sng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3000</a:t>
            </a:r>
            <a:r>
              <a:rPr lang="zh-CN" altLang="en-US" sz="2800" b="1" u="sng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小时，最高流强达到</a:t>
            </a:r>
            <a:r>
              <a:rPr lang="en-US" altLang="zh-CN" sz="2800" b="1" u="sng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725mA</a:t>
            </a:r>
            <a:r>
              <a:rPr lang="zh-CN" altLang="en-US" sz="2800" b="1" u="sng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，暗电流控制</a:t>
            </a:r>
            <a:r>
              <a:rPr lang="zh-CN" altLang="en-US" sz="2800" b="1" u="sng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  <a:sym typeface="Symbol" panose="05050102010706020507" pitchFamily="18" charset="2"/>
              </a:rPr>
              <a:t></a:t>
            </a:r>
            <a:r>
              <a:rPr lang="en-US" altLang="zh-CN" sz="2800" b="1" u="sng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  <a:sym typeface="Symbol" panose="05050102010706020507" pitchFamily="18" charset="2"/>
              </a:rPr>
              <a:t>12A;</a:t>
            </a:r>
            <a:endParaRPr lang="en-US" altLang="zh-CN" sz="2800" b="1" u="sng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  <a:p>
            <a:pPr algn="ctr"/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5874511" y="3542922"/>
            <a:ext cx="6055360" cy="1897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285B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u="sng" dirty="0">
                <a:solidFill>
                  <a:schemeClr val="tx1"/>
                </a:solidFill>
                <a:latin typeface="+mn-ea"/>
              </a:rPr>
              <a:t>实现高频双腔带束稳定运行</a:t>
            </a:r>
            <a:endParaRPr lang="zh-CN" altLang="en-US" sz="2800" b="1" u="sng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2128" y="3551349"/>
            <a:ext cx="5548588" cy="1888644"/>
          </a:xfrm>
          <a:prstGeom prst="rect">
            <a:avLst/>
          </a:prstGeom>
          <a:solidFill>
            <a:srgbClr val="F2F5FB"/>
          </a:solidFill>
          <a:ln>
            <a:solidFill>
              <a:srgbClr val="285B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u="sng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8</a:t>
            </a:r>
            <a:r>
              <a:rPr lang="zh-CN" altLang="en-US" sz="2800" b="1" u="sng" kern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条束线实现“兼用光运行”，同步支撑高能物理实验与同步辐射应用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3780" y="2599663"/>
            <a:ext cx="2668121" cy="1535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6675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束流调试</a:t>
            </a: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整体运行</a:t>
            </a:r>
            <a:endParaRPr lang="zh-CN" altLang="en-US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aphicFrame>
        <p:nvGraphicFramePr>
          <p:cNvPr id="4" name="内容占位符 3"/>
          <p:cNvGraphicFramePr/>
          <p:nvPr/>
        </p:nvGraphicFramePr>
        <p:xfrm>
          <a:off x="67666" y="590044"/>
          <a:ext cx="12048133" cy="626795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554000"/>
                <a:gridCol w="8494133"/>
              </a:tblGrid>
              <a:tr h="4503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Date</a:t>
                      </a:r>
                      <a:endParaRPr 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9" marR="91439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Task</a:t>
                      </a:r>
                      <a:endParaRPr 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9" marR="91439" marT="45715" marB="45715"/>
                </a:tc>
              </a:tr>
              <a:tr h="42302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隧道下储存环所有磁铁极性测量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9" marR="91439" marT="45715" marB="45715"/>
                </a:tc>
              </a:tr>
              <a:tr h="42302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储存环多圈调试及在线软件测试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9" marR="91439" marT="45715" marB="4571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302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硬件就位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9" marR="91439" marT="45715" marB="45715"/>
                </a:tc>
              </a:tr>
              <a:tr h="36435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</a:t>
                      </a:r>
                      <a:endParaRPr lang="en-US" sz="2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4" marR="4174" marT="417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实现电子累积</a:t>
                      </a:r>
                      <a:endParaRPr lang="en-US" sz="2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4" marR="4174" marT="417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435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实现正电子累积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/>
                </a:tc>
              </a:tr>
              <a:tr h="364358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</a:t>
                      </a:r>
                      <a:endParaRPr lang="en-US" altLang="zh-CN" sz="2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4" marR="4174" marT="417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电子环校正到理论模式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+fudge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模式（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0.53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）及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BPM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BBA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测量</a:t>
                      </a:r>
                      <a:endParaRPr lang="en-US" altLang="zh-CN" sz="24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74" marR="4174" marT="417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435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正电子环校正到理论模式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+fudge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模式（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0.53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）及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BPM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的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BBA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测量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/>
                </a:tc>
              </a:tr>
              <a:tr h="36435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加入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1W1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，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4W1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435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完成加入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1W1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，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4W1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模式校正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/>
                </a:tc>
              </a:tr>
              <a:tr h="36435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同步辐射光束线调光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435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同步辐射装置正式运行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/>
                </a:tc>
              </a:tr>
              <a:tr h="36435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首次实现正负电子对撞</a:t>
                      </a:r>
                      <a:endParaRPr lang="en-US" altLang="zh-CN" sz="24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435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北京谱仪正式取数运行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/>
                </a:tc>
              </a:tr>
              <a:tr h="36435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耦合校正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435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月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完成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256 BPMs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的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BBA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测量，正负电子模式校正（</a:t>
                      </a:r>
                      <a:r>
                        <a:rPr lang="en-US" altLang="zh-CN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0.507</a:t>
                      </a:r>
                      <a:r>
                        <a:rPr lang="zh-CN" altLang="en-US" sz="2400" b="0" u="none" strike="noStrike" kern="1200" dirty="0">
                          <a:solidFill>
                            <a:schemeClr val="tx1"/>
                          </a:solidFill>
                          <a:effectLst/>
                        </a:rPr>
                        <a:t>）</a:t>
                      </a:r>
                      <a:endParaRPr lang="en-US" altLang="zh-CN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88707" y="-204559"/>
            <a:ext cx="12097592" cy="13255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束流调试</a:t>
            </a: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极性测量及校正子电源一一对应检查</a:t>
            </a:r>
            <a:endParaRPr lang="zh-CN" altLang="en-US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6436" y="5066810"/>
            <a:ext cx="11951157" cy="179119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p"/>
            </a:pPr>
            <a:endParaRPr lang="en-US" altLang="zh-CN" sz="2000" b="1" dirty="0"/>
          </a:p>
          <a:p>
            <a:pPr>
              <a:buFont typeface="Wingdings" panose="05000000000000000000" pitchFamily="2" charset="2"/>
              <a:buChar char="p"/>
            </a:pP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880" y="978835"/>
            <a:ext cx="3026953" cy="4037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903308" y="3916485"/>
            <a:ext cx="193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R3ISKQ03</a:t>
            </a:r>
            <a:r>
              <a:rPr lang="zh-CN" altLang="en-US" b="1" dirty="0">
                <a:solidFill>
                  <a:srgbClr val="FF0000"/>
                </a:solidFill>
              </a:rPr>
              <a:t>短接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3" y="978835"/>
            <a:ext cx="2992603" cy="3991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3" b="23923"/>
          <a:stretch>
            <a:fillRect/>
          </a:stretch>
        </p:blipFill>
        <p:spPr>
          <a:xfrm>
            <a:off x="7998213" y="933017"/>
            <a:ext cx="3677462" cy="4037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51530" y="5083746"/>
            <a:ext cx="12140470" cy="156966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25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日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-2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28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日完成所有磁铁极性测量及复测（首次测量发现：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R2IQ02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、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R1OQ15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和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R1IQ15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极性错误，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R3IBV02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、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R4IBV02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、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R1IBV01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、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R2OBV02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极性错误，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R3ISKQ03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极性错误且这个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SKQ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有一个极头磁场明显偏低）；</a:t>
            </a:r>
            <a:endParaRPr lang="zh-CN" altLang="en-US" sz="2400" b="1" dirty="0">
              <a:latin typeface="+mn-ea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28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日核对所有校正子电源一一对应关系（发现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R2OBV11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与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R2OBV15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电源机箱装反）</a:t>
            </a:r>
            <a:endParaRPr lang="zh-CN" altLang="en-US" sz="2400" b="1" dirty="0"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667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束流调试</a:t>
            </a: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多圈调试</a:t>
            </a:r>
            <a:endParaRPr lang="zh-CN" altLang="en-US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3152775" y="1173956"/>
            <a:ext cx="2619375" cy="9525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+mn-ea"/>
                <a:cs typeface="Times New Roman" panose="02020603050405020304" pitchFamily="18" charset="0"/>
              </a:rPr>
              <a:t>3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CN" b="1" dirty="0">
                <a:latin typeface="+mn-ea"/>
                <a:cs typeface="Times New Roman" panose="02020603050405020304" pitchFamily="18" charset="0"/>
              </a:rPr>
              <a:t>6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</a:rPr>
              <a:t>日，电子环多圈信号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  <a:sym typeface="Symbol" panose="05050102010706020507" pitchFamily="18" charset="2"/>
              </a:rPr>
              <a:t></a:t>
            </a:r>
            <a:r>
              <a:rPr lang="en-US" altLang="zh-CN" b="1" dirty="0">
                <a:latin typeface="+mn-ea"/>
                <a:cs typeface="Times New Roman" panose="02020603050405020304" pitchFamily="18" charset="0"/>
              </a:rPr>
              <a:t>100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</a:rPr>
              <a:t>圈</a:t>
            </a:r>
            <a:endParaRPr lang="en-US" altLang="zh-CN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5343525" y="1173956"/>
            <a:ext cx="2619375" cy="9525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+mn-ea"/>
                <a:cs typeface="Times New Roman" panose="02020603050405020304" pitchFamily="18" charset="0"/>
              </a:rPr>
              <a:t>3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CN" b="1" dirty="0">
                <a:latin typeface="+mn-ea"/>
                <a:cs typeface="Times New Roman" panose="02020603050405020304" pitchFamily="18" charset="0"/>
              </a:rPr>
              <a:t>7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</a:rPr>
              <a:t>日，调试正电子多圈信号</a:t>
            </a:r>
            <a:endParaRPr lang="en-US" altLang="zh-CN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7524750" y="1173587"/>
            <a:ext cx="2619375" cy="9525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+mn-ea"/>
                <a:cs typeface="Times New Roman" panose="02020603050405020304" pitchFamily="18" charset="0"/>
              </a:rPr>
              <a:t>3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CN" b="1" dirty="0">
                <a:latin typeface="+mn-ea"/>
                <a:cs typeface="Times New Roman" panose="02020603050405020304" pitchFamily="18" charset="0"/>
              </a:rPr>
              <a:t>8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</a:rPr>
              <a:t>日，正电子多圈信号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  <a:sym typeface="Symbol" panose="05050102010706020507" pitchFamily="18" charset="2"/>
              </a:rPr>
              <a:t> </a:t>
            </a:r>
            <a:r>
              <a:rPr lang="en-US" altLang="zh-CN" b="1" dirty="0">
                <a:latin typeface="+mn-ea"/>
                <a:cs typeface="Times New Roman" panose="02020603050405020304" pitchFamily="18" charset="0"/>
              </a:rPr>
              <a:t>40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</a:rPr>
              <a:t>圈</a:t>
            </a:r>
            <a:endParaRPr lang="en-US" altLang="zh-CN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" name="燕尾形 6"/>
          <p:cNvSpPr/>
          <p:nvPr/>
        </p:nvSpPr>
        <p:spPr>
          <a:xfrm>
            <a:off x="2275295" y="5026819"/>
            <a:ext cx="3790950" cy="9525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>
              <a:latin typeface="+mn-ea"/>
              <a:cs typeface="Times New Roman" panose="02020603050405020304" pitchFamily="18" charset="0"/>
            </a:endParaRPr>
          </a:p>
          <a:p>
            <a:pPr algn="ctr"/>
            <a:r>
              <a:rPr lang="en-US" altLang="zh-CN" b="1" dirty="0">
                <a:latin typeface="+mn-ea"/>
                <a:cs typeface="Times New Roman" panose="02020603050405020304" pitchFamily="18" charset="0"/>
              </a:rPr>
              <a:t>3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CN" b="1" dirty="0">
                <a:latin typeface="+mn-ea"/>
                <a:cs typeface="Times New Roman" panose="02020603050405020304" pitchFamily="18" charset="0"/>
              </a:rPr>
              <a:t>31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</a:rPr>
              <a:t>日，多圈信号</a:t>
            </a:r>
            <a:r>
              <a:rPr lang="en-US" altLang="zh-CN" b="1" dirty="0">
                <a:latin typeface="+mn-ea"/>
                <a:cs typeface="Times New Roman" panose="02020603050405020304" pitchFamily="18" charset="0"/>
              </a:rPr>
              <a:t>BPM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</a:rPr>
              <a:t>更换大增益放大器，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</a:rPr>
              <a:t>再次尝试正电子多圈调试</a:t>
            </a:r>
            <a:endParaRPr lang="en-US" altLang="zh-CN" b="1" dirty="0">
              <a:latin typeface="+mn-ea"/>
              <a:cs typeface="Times New Roman" panose="02020603050405020304" pitchFamily="18" charset="0"/>
            </a:endParaRPr>
          </a:p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燕尾形 7"/>
          <p:cNvSpPr/>
          <p:nvPr/>
        </p:nvSpPr>
        <p:spPr>
          <a:xfrm>
            <a:off x="1009650" y="1173956"/>
            <a:ext cx="2581275" cy="9525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+mn-ea"/>
                <a:cs typeface="Times New Roman" panose="02020603050405020304" pitchFamily="18" charset="0"/>
              </a:rPr>
              <a:t>3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CN" b="1" dirty="0">
                <a:latin typeface="+mn-ea"/>
                <a:cs typeface="Times New Roman" panose="02020603050405020304" pitchFamily="18" charset="0"/>
              </a:rPr>
              <a:t>5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</a:rPr>
              <a:t>日，调试电子多圈信号</a:t>
            </a:r>
            <a:endParaRPr lang="en-US" altLang="zh-CN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9" name="燕尾形 8"/>
          <p:cNvSpPr/>
          <p:nvPr/>
        </p:nvSpPr>
        <p:spPr>
          <a:xfrm>
            <a:off x="5629275" y="5026819"/>
            <a:ext cx="3790950" cy="9525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b="1" dirty="0">
              <a:latin typeface="+mn-ea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4</a:t>
            </a:r>
            <a:r>
              <a:rPr lang="zh-CN" altLang="en-US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CN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1</a:t>
            </a:r>
            <a:r>
              <a:rPr lang="zh-CN" altLang="en-US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日，正电子多圈信号</a:t>
            </a:r>
            <a:r>
              <a:rPr lang="zh-CN" altLang="en-US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  <a:sym typeface="Symbol" panose="05050102010706020507" pitchFamily="18" charset="2"/>
              </a:rPr>
              <a:t> </a:t>
            </a:r>
            <a:r>
              <a:rPr lang="en-US" altLang="zh-CN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100</a:t>
            </a:r>
            <a:r>
              <a:rPr lang="zh-CN" altLang="en-US" b="1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圈，电子多圈信号</a:t>
            </a:r>
            <a:r>
              <a:rPr lang="zh-CN" altLang="en-US" b="1" dirty="0">
                <a:solidFill>
                  <a:schemeClr val="bg1"/>
                </a:solidFill>
                <a:latin typeface="等线" panose="02010600030101010101" charset="-122"/>
                <a:cs typeface="Times New Roman" panose="02020603050405020304" pitchFamily="18" charset="0"/>
                <a:sym typeface="Symbol" panose="05050102010706020507" pitchFamily="18" charset="2"/>
              </a:rPr>
              <a:t> </a:t>
            </a:r>
            <a:r>
              <a:rPr lang="en-US" altLang="zh-CN" b="1" dirty="0">
                <a:solidFill>
                  <a:schemeClr val="bg1"/>
                </a:solidFill>
                <a:latin typeface="等线" panose="02010600030101010101" charset="-122"/>
                <a:cs typeface="Times New Roman" panose="02020603050405020304" pitchFamily="18" charset="0"/>
              </a:rPr>
              <a:t>150</a:t>
            </a:r>
            <a:r>
              <a:rPr lang="zh-CN" altLang="en-US" b="1" dirty="0">
                <a:solidFill>
                  <a:schemeClr val="bg1"/>
                </a:solidFill>
                <a:latin typeface="等线" panose="02010600030101010101" charset="-122"/>
                <a:cs typeface="Times New Roman" panose="02020603050405020304" pitchFamily="18" charset="0"/>
              </a:rPr>
              <a:t>圈</a:t>
            </a:r>
            <a:endParaRPr lang="en-US" altLang="zh-CN" b="1" dirty="0">
              <a:solidFill>
                <a:schemeClr val="bg1"/>
              </a:solidFill>
              <a:latin typeface="等线" panose="02010600030101010101" charset="-122"/>
              <a:cs typeface="Times New Roman" panose="02020603050405020304" pitchFamily="18" charset="0"/>
            </a:endParaRPr>
          </a:p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256" y="6120551"/>
            <a:ext cx="12029704" cy="46166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400" b="1" dirty="0">
                <a:solidFill>
                  <a:prstClr val="black"/>
                </a:solidFill>
                <a:latin typeface="等线" panose="02010600030101010101" charset="-122"/>
                <a:cs typeface="Times New Roman" panose="02020603050405020304" pitchFamily="18" charset="0"/>
              </a:rPr>
              <a:t>调试方向：输运线所有铁，储存环校正子及</a:t>
            </a:r>
            <a:r>
              <a:rPr lang="en-US" altLang="zh-CN" sz="2400" b="1" dirty="0">
                <a:solidFill>
                  <a:prstClr val="black"/>
                </a:solidFill>
                <a:latin typeface="等线" panose="02010600030101010101" charset="-122"/>
                <a:cs typeface="Times New Roman" panose="02020603050405020304" pitchFamily="18" charset="0"/>
              </a:rPr>
              <a:t>Q</a:t>
            </a:r>
            <a:r>
              <a:rPr lang="zh-CN" altLang="en-US" sz="2400" b="1" dirty="0">
                <a:solidFill>
                  <a:prstClr val="black"/>
                </a:solidFill>
                <a:latin typeface="等线" panose="02010600030101010101" charset="-122"/>
                <a:cs typeface="Times New Roman" panose="02020603050405020304" pitchFamily="18" charset="0"/>
              </a:rPr>
              <a:t>铁（</a:t>
            </a:r>
            <a:r>
              <a:rPr lang="en-US" altLang="zh-CN" sz="2400" b="1" dirty="0">
                <a:solidFill>
                  <a:prstClr val="black"/>
                </a:solidFill>
                <a:latin typeface="等线" panose="02010600030101010101" charset="-122"/>
                <a:cs typeface="Times New Roman" panose="02020603050405020304" pitchFamily="18" charset="0"/>
              </a:rPr>
              <a:t>Q</a:t>
            </a:r>
            <a:r>
              <a:rPr lang="zh-CN" altLang="en-US" sz="2400" b="1" dirty="0">
                <a:solidFill>
                  <a:prstClr val="black"/>
                </a:solidFill>
                <a:latin typeface="等线" panose="02010600030101010101" charset="-122"/>
                <a:cs typeface="Times New Roman" panose="02020603050405020304" pitchFamily="18" charset="0"/>
              </a:rPr>
              <a:t>铁效果相对更显著）</a:t>
            </a:r>
            <a:endParaRPr lang="en-US" altLang="zh-CN" sz="2400" b="1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5" y="2126087"/>
            <a:ext cx="5249333" cy="2952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775" y="60235"/>
            <a:ext cx="10515600" cy="73510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束流调试</a:t>
            </a: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多圈调试</a:t>
            </a:r>
            <a:endParaRPr lang="zh-CN" altLang="en-US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59" y="1223492"/>
            <a:ext cx="6047141" cy="3844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" y="1223493"/>
            <a:ext cx="6048372" cy="3844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667855" y="5238154"/>
            <a:ext cx="3123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e+ &gt; 100 turns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81060" y="5190656"/>
            <a:ext cx="3123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 &gt; 150 turns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4775" y="5869890"/>
            <a:ext cx="11896725" cy="830997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5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日硬件系统未到位前，进行了正负电子环多圈调试，在纯理论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lattice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基础上调试出多圈信号；同时进行了调束软件测试</a:t>
            </a:r>
            <a:endParaRPr lang="zh-CN" altLang="en-US" sz="2400" b="1" dirty="0"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8800" b="1" dirty="0">
                <a:solidFill>
                  <a:srgbClr val="0000FF"/>
                </a:solidFill>
                <a:latin typeface="+mn-ea"/>
                <a:ea typeface="+mn-ea"/>
                <a:cs typeface="Times New Roman" panose="02020603050405020304" pitchFamily="18" charset="0"/>
              </a:rPr>
              <a:t>目录</a:t>
            </a:r>
            <a:endParaRPr lang="zh-CN" altLang="en-US" sz="8800" b="1" dirty="0">
              <a:solidFill>
                <a:srgbClr val="0000FF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42713" y="1690688"/>
            <a:ext cx="5458156" cy="35730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8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BEPCII</a:t>
            </a:r>
            <a:r>
              <a:rPr lang="zh-CN" altLang="en-US" sz="48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升级改造</a:t>
            </a:r>
            <a:endParaRPr lang="en-US" altLang="zh-CN" sz="48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8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2025</a:t>
            </a:r>
            <a:r>
              <a:rPr lang="zh-CN" altLang="en-US" sz="48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运行概述</a:t>
            </a:r>
            <a:endParaRPr lang="en-US" altLang="zh-CN" sz="48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8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高能物理运行</a:t>
            </a:r>
            <a:endParaRPr lang="en-US" altLang="zh-CN" sz="48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48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束流调试</a:t>
            </a:r>
            <a:endParaRPr lang="en-US" altLang="zh-CN" sz="48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8485660" cy="81532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束流调试</a:t>
            </a: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调束软件在线测试</a:t>
            </a:r>
            <a:endParaRPr lang="zh-CN" altLang="en-US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762500" y="3571875"/>
            <a:ext cx="2095500" cy="632962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调束软件在线测试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24691" y="1151624"/>
            <a:ext cx="4142509" cy="2005463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校正子电源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+kicker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电源更换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数字电源校正子电源及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kicker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控制界面更改在线测试</a:t>
            </a:r>
            <a:endParaRPr lang="en-US" altLang="zh-C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355758" y="4758504"/>
            <a:ext cx="4129902" cy="2005463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磁铁扩容及磁测曲线更新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物理数据库在线测试（新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110Q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、新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SCQ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AS1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AS2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AS3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、扩容的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105Q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铁、新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SKQ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222782" y="1151623"/>
            <a:ext cx="4844527" cy="2005463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物理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更改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调束程序在线测试（耦合校正、工作点调节、响应矩阵测量、亮度优化、黄金轨道、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BPM offset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测量、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校模式程序）</a:t>
            </a:r>
            <a:endParaRPr lang="en-US" altLang="zh-C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H="1" flipV="1">
            <a:off x="4202457" y="3035870"/>
            <a:ext cx="560043" cy="60699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6696075" y="3086102"/>
            <a:ext cx="638175" cy="48577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4" idx="2"/>
          </p:cNvCxnSpPr>
          <p:nvPr/>
        </p:nvCxnSpPr>
        <p:spPr>
          <a:xfrm flipH="1">
            <a:off x="5729288" y="4204837"/>
            <a:ext cx="80962" cy="55366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946" y="5206352"/>
            <a:ext cx="3653495" cy="1651648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290946" y="3251436"/>
            <a:ext cx="3638414" cy="1794618"/>
            <a:chOff x="0" y="0"/>
            <a:chExt cx="6195796" cy="3895725"/>
          </a:xfrm>
        </p:grpSpPr>
        <p:pic>
          <p:nvPicPr>
            <p:cNvPr id="34" name="Picture 2" descr="20150528_0337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195796" cy="3895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1" name="Picture 18" descr="20150528_034354-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136" r="3838"/>
            <a:stretch>
              <a:fillRect/>
            </a:stretch>
          </p:blipFill>
          <p:spPr>
            <a:xfrm>
              <a:off x="5266888" y="2535452"/>
              <a:ext cx="861181" cy="76133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4" name="右箭头 43"/>
          <p:cNvSpPr/>
          <p:nvPr/>
        </p:nvSpPr>
        <p:spPr>
          <a:xfrm rot="5400000">
            <a:off x="2102379" y="5029200"/>
            <a:ext cx="327805" cy="266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0" name="图片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9" t="798" r="504" b="7086"/>
          <a:stretch>
            <a:fillRect/>
          </a:stretch>
        </p:blipFill>
        <p:spPr bwMode="auto">
          <a:xfrm>
            <a:off x="4365282" y="1238202"/>
            <a:ext cx="2778467" cy="171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7927" y="3302897"/>
            <a:ext cx="3027391" cy="348631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00013"/>
            <a:ext cx="10515600" cy="9286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束流调试</a:t>
            </a: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束流积累</a:t>
            </a:r>
            <a:endParaRPr lang="zh-CN" altLang="en-US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205" y="1556955"/>
            <a:ext cx="5965794" cy="3947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733" y="1557016"/>
            <a:ext cx="5871100" cy="3947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30205" y="6058715"/>
            <a:ext cx="11909628" cy="46166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5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日硬件就位，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5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日实现电子束流累积，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5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4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日实现正电子束流累积</a:t>
            </a:r>
            <a:endParaRPr lang="zh-CN" altLang="en-US" sz="2400" b="1" dirty="0"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30571"/>
            <a:ext cx="10515600" cy="98307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束流调试</a:t>
            </a: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对撞调试</a:t>
            </a:r>
            <a:endParaRPr lang="zh-CN" altLang="en-US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94" t="1528" r="8037" b="6528"/>
          <a:stretch>
            <a:fillRect/>
          </a:stretch>
        </p:blipFill>
        <p:spPr>
          <a:xfrm>
            <a:off x="117695" y="1253476"/>
            <a:ext cx="3326370" cy="3401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7" t="4027" r="10328" b="1528"/>
          <a:stretch>
            <a:fillRect/>
          </a:stretch>
        </p:blipFill>
        <p:spPr>
          <a:xfrm>
            <a:off x="3458350" y="1247538"/>
            <a:ext cx="3428064" cy="3401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圆角矩形 6"/>
          <p:cNvSpPr/>
          <p:nvPr/>
        </p:nvSpPr>
        <p:spPr>
          <a:xfrm>
            <a:off x="219075" y="3628168"/>
            <a:ext cx="1209675" cy="4371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981575" y="3634108"/>
            <a:ext cx="1212393" cy="4371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714" y="1247538"/>
            <a:ext cx="5191286" cy="3401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117475" y="5304155"/>
            <a:ext cx="11874500" cy="117729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5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16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日通过束束作用扫描实现正负电子首次对撞</a:t>
            </a:r>
            <a:endParaRPr lang="zh-CN" altLang="en-US" sz="2400" b="1" dirty="0">
              <a:latin typeface="+mn-ea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5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17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日谱仪给出端盖亮度，开始正式取数运行</a:t>
            </a:r>
            <a:endParaRPr lang="zh-CN" altLang="en-US" sz="2400" b="1" dirty="0"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l="8341" r="6054"/>
          <a:stretch>
            <a:fillRect/>
          </a:stretch>
        </p:blipFill>
        <p:spPr>
          <a:xfrm>
            <a:off x="4198907" y="1386557"/>
            <a:ext cx="3990122" cy="32396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105" y="60994"/>
            <a:ext cx="10515600" cy="13255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束流调试</a:t>
            </a: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问题聚焦</a:t>
            </a:r>
            <a:endParaRPr lang="zh-CN" altLang="en-US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6382"/>
          <a:stretch>
            <a:fillRect/>
          </a:stretch>
        </p:blipFill>
        <p:spPr>
          <a:xfrm>
            <a:off x="106030" y="1386557"/>
            <a:ext cx="4292600" cy="329910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04225" y="4673194"/>
            <a:ext cx="779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BER</a:t>
            </a:r>
            <a:endParaRPr lang="zh-CN" altLang="en-US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9111059" y="4539736"/>
            <a:ext cx="219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n-ea"/>
              </a:rPr>
              <a:t>BPR</a:t>
            </a:r>
            <a:r>
              <a:rPr lang="zh-CN" altLang="en-US" b="1" dirty="0">
                <a:latin typeface="+mn-ea"/>
              </a:rPr>
              <a:t>磁铁处理后</a:t>
            </a:r>
            <a:endParaRPr lang="zh-CN" altLang="en-US" b="1" dirty="0">
              <a:latin typeface="+mn-ea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788820" y="3536691"/>
            <a:ext cx="659958" cy="8110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5914084" y="1642687"/>
            <a:ext cx="659958" cy="1016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13252" t="9949" r="8547" b="8392"/>
          <a:stretch>
            <a:fillRect/>
          </a:stretch>
        </p:blipFill>
        <p:spPr>
          <a:xfrm>
            <a:off x="8130529" y="1585356"/>
            <a:ext cx="3829050" cy="2753377"/>
          </a:xfrm>
          <a:prstGeom prst="rect">
            <a:avLst/>
          </a:prstGeom>
        </p:spPr>
      </p:pic>
      <p:sp>
        <p:nvSpPr>
          <p:cNvPr id="14" name="燕尾形箭头 13"/>
          <p:cNvSpPr/>
          <p:nvPr/>
        </p:nvSpPr>
        <p:spPr>
          <a:xfrm>
            <a:off x="7889471" y="3080534"/>
            <a:ext cx="400050" cy="267299"/>
          </a:xfrm>
          <a:prstGeom prst="notch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9761905" y="1632472"/>
            <a:ext cx="659958" cy="1016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347905" y="4633743"/>
            <a:ext cx="219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n-ea"/>
              </a:rPr>
              <a:t>BPR</a:t>
            </a:r>
            <a:r>
              <a:rPr lang="zh-CN" altLang="en-US" b="1" dirty="0">
                <a:latin typeface="+mn-ea"/>
              </a:rPr>
              <a:t>磁铁处理前</a:t>
            </a:r>
            <a:endParaRPr lang="zh-CN" altLang="en-US" b="1" dirty="0">
              <a:latin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95602" y="5388744"/>
            <a:ext cx="11596732" cy="1200329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针对亮度及束束作用参数偏低：</a:t>
            </a:r>
            <a:endParaRPr lang="zh-CN" altLang="en-US" sz="2400" b="1" dirty="0">
              <a:latin typeface="+mn-ea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正负电子环模式校正中有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4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块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fudge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偏大铁检查，电源检查后仅发现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R4IQ17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电阻值与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BEPCII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相比变化大，处理后恢复正常，尚未发现电子环三块磁铁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fudge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大的原因</a:t>
            </a:r>
            <a:endParaRPr lang="zh-CN" altLang="en-US" sz="2400" b="1" dirty="0"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" y="57387"/>
            <a:ext cx="9867900" cy="99593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束流调试</a:t>
            </a: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问题聚焦</a:t>
            </a:r>
            <a:endParaRPr lang="zh-CN" altLang="en-US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 t="25290" r="4811" b="35980"/>
          <a:stretch>
            <a:fillRect/>
          </a:stretch>
        </p:blipFill>
        <p:spPr>
          <a:xfrm>
            <a:off x="101102" y="1196942"/>
            <a:ext cx="6544434" cy="1540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74" y="1180239"/>
            <a:ext cx="5350172" cy="1571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文本框 5"/>
          <p:cNvSpPr txBox="1"/>
          <p:nvPr/>
        </p:nvSpPr>
        <p:spPr>
          <a:xfrm>
            <a:off x="1017374" y="2795763"/>
            <a:ext cx="5008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n-ea"/>
              </a:rPr>
              <a:t>0604BER</a:t>
            </a:r>
            <a:r>
              <a:rPr lang="zh-CN" altLang="en-US" b="1" dirty="0">
                <a:latin typeface="+mn-ea"/>
              </a:rPr>
              <a:t>耦合实测数据</a:t>
            </a:r>
            <a:r>
              <a:rPr lang="en-US" altLang="zh-CN" b="1" dirty="0">
                <a:latin typeface="+mn-ea"/>
              </a:rPr>
              <a:t>:</a:t>
            </a:r>
            <a:r>
              <a:rPr lang="zh-CN" altLang="en-US" b="1" dirty="0">
                <a:latin typeface="+mn-ea"/>
              </a:rPr>
              <a:t>实测（红），计算（蓝）</a:t>
            </a:r>
            <a:endParaRPr lang="zh-CN" altLang="en-US" b="1" dirty="0">
              <a:latin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08"/>
          <a:stretch>
            <a:fillRect/>
          </a:stretch>
        </p:blipFill>
        <p:spPr>
          <a:xfrm>
            <a:off x="6708636" y="3137247"/>
            <a:ext cx="5402847" cy="1503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t="3194" b="52022"/>
          <a:stretch>
            <a:fillRect/>
          </a:stretch>
        </p:blipFill>
        <p:spPr>
          <a:xfrm>
            <a:off x="101762" y="3127703"/>
            <a:ext cx="6543774" cy="1564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文本框 11"/>
          <p:cNvSpPr txBox="1"/>
          <p:nvPr/>
        </p:nvSpPr>
        <p:spPr>
          <a:xfrm>
            <a:off x="7029450" y="2762987"/>
            <a:ext cx="5302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n-ea"/>
              </a:rPr>
              <a:t>0715BER</a:t>
            </a:r>
            <a:r>
              <a:rPr lang="zh-CN" altLang="en-US" b="1" dirty="0">
                <a:latin typeface="+mn-ea"/>
              </a:rPr>
              <a:t>耦合实测数据</a:t>
            </a:r>
            <a:r>
              <a:rPr lang="en-US" altLang="zh-CN" b="1" dirty="0">
                <a:latin typeface="+mn-ea"/>
              </a:rPr>
              <a:t>:</a:t>
            </a:r>
            <a:r>
              <a:rPr lang="zh-CN" altLang="en-US" b="1" dirty="0">
                <a:latin typeface="+mn-ea"/>
              </a:rPr>
              <a:t>实测（红），计算（蓝）</a:t>
            </a:r>
            <a:endParaRPr lang="zh-CN" altLang="en-US" b="1" dirty="0">
              <a:latin typeface="+mn-ea"/>
            </a:endParaRPr>
          </a:p>
          <a:p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076325" y="4726996"/>
            <a:ext cx="5953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0604BPR</a:t>
            </a:r>
            <a:r>
              <a:rPr lang="zh-CN" altLang="en-US" b="1" dirty="0"/>
              <a:t>耦合实测数据</a:t>
            </a:r>
            <a:r>
              <a:rPr lang="en-US" altLang="zh-CN" b="1" dirty="0">
                <a:latin typeface="+mn-ea"/>
              </a:rPr>
              <a:t>:</a:t>
            </a:r>
            <a:r>
              <a:rPr lang="zh-CN" altLang="en-US" b="1" dirty="0">
                <a:latin typeface="+mn-ea"/>
              </a:rPr>
              <a:t>实测（红），计算（蓝）</a:t>
            </a:r>
            <a:endParaRPr lang="zh-CN" altLang="en-US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7134226" y="4726996"/>
            <a:ext cx="5198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n-ea"/>
              </a:rPr>
              <a:t>0715BPR</a:t>
            </a:r>
            <a:r>
              <a:rPr lang="zh-CN" altLang="en-US" b="1" dirty="0">
                <a:latin typeface="+mn-ea"/>
              </a:rPr>
              <a:t>耦合实测数据</a:t>
            </a:r>
            <a:r>
              <a:rPr lang="en-US" altLang="zh-CN" b="1" dirty="0">
                <a:latin typeface="+mn-ea"/>
              </a:rPr>
              <a:t>:</a:t>
            </a:r>
            <a:r>
              <a:rPr lang="zh-CN" altLang="en-US" b="1" dirty="0">
                <a:latin typeface="+mn-ea"/>
              </a:rPr>
              <a:t>实测（红），计算（蓝）</a:t>
            </a:r>
            <a:endParaRPr lang="zh-CN" altLang="en-US" b="1" dirty="0">
              <a:latin typeface="+mn-ea"/>
            </a:endParaRPr>
          </a:p>
          <a:p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227044" y="5196926"/>
            <a:ext cx="11596732" cy="1550168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针对亮度及束束作用参数偏低：</a:t>
            </a:r>
            <a:endParaRPr lang="en-US" altLang="zh-CN" sz="2400" b="1" dirty="0">
              <a:latin typeface="+mn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0715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色品测量发现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BPR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理论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0.4/0.9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；实际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-0.3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/0.9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；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0604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实测耦合和色散，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0715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实测耦合和色散，正电子环耦合明显变大一倍，且全环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SKQ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使用值对比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BEPCII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时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SKQ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使用值均大。核对发现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R23OS4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电阻较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BEPCII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有明显变化。</a:t>
            </a:r>
            <a:endParaRPr lang="zh-CN" altLang="en-US" sz="2400" b="1" dirty="0"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束流调试</a:t>
            </a: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问题聚焦</a:t>
            </a:r>
            <a:endParaRPr lang="zh-CN" altLang="en-US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4" b="39583"/>
          <a:stretch>
            <a:fillRect/>
          </a:stretch>
        </p:blipFill>
        <p:spPr>
          <a:xfrm>
            <a:off x="0" y="1387476"/>
            <a:ext cx="5801866" cy="2951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061" y="1336993"/>
            <a:ext cx="6235768" cy="295116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9579" y="4402465"/>
            <a:ext cx="3571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n-ea"/>
              </a:rPr>
              <a:t>有无螺线管补偿对全环</a:t>
            </a:r>
            <a:r>
              <a:rPr lang="en-US" altLang="zh-CN" b="1" dirty="0">
                <a:latin typeface="+mn-ea"/>
              </a:rPr>
              <a:t>β</a:t>
            </a:r>
            <a:r>
              <a:rPr lang="zh-CN" altLang="en-US" b="1" dirty="0">
                <a:latin typeface="+mn-ea"/>
              </a:rPr>
              <a:t>函数</a:t>
            </a:r>
            <a:endParaRPr lang="zh-CN" altLang="en-US" b="1" dirty="0"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54463" y="4379819"/>
            <a:ext cx="2295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n-ea"/>
              </a:rPr>
              <a:t>SCQ</a:t>
            </a:r>
            <a:r>
              <a:rPr lang="zh-CN" altLang="en-US" b="1" dirty="0">
                <a:latin typeface="+mn-ea"/>
              </a:rPr>
              <a:t>新旧</a:t>
            </a:r>
            <a:r>
              <a:rPr lang="en-US" altLang="zh-CN" b="1" dirty="0" err="1">
                <a:latin typeface="+mn-ea"/>
              </a:rPr>
              <a:t>Bz</a:t>
            </a:r>
            <a:r>
              <a:rPr lang="zh-CN" altLang="en-US" b="1" dirty="0">
                <a:latin typeface="+mn-ea"/>
              </a:rPr>
              <a:t>场差别</a:t>
            </a:r>
            <a:endParaRPr lang="zh-CN" altLang="en-US" b="1" dirty="0">
              <a:latin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9220" y="5461635"/>
            <a:ext cx="11973560" cy="88392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针对亮度及束束作用参数偏低：</a:t>
            </a:r>
            <a:endParaRPr lang="zh-CN" altLang="en-US" sz="2400" b="1" dirty="0">
              <a:latin typeface="+mn-ea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推测亮度偏低可能与螺线管补偿，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SCQ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系数或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AS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抵消磁场有关，需要进一步核实验证。</a:t>
            </a:r>
            <a:endParaRPr lang="zh-CN" altLang="en-US" sz="2400" b="1" dirty="0"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24450" y="2406648"/>
            <a:ext cx="2381251" cy="1634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16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束流调试</a:t>
            </a: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总结</a:t>
            </a:r>
            <a:endParaRPr lang="zh-CN" altLang="en-US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100" y="1746045"/>
            <a:ext cx="5191125" cy="3127375"/>
          </a:xfrm>
          <a:prstGeom prst="rect">
            <a:avLst/>
          </a:prstGeom>
          <a:solidFill>
            <a:srgbClr val="F2F5FB"/>
          </a:solidFill>
          <a:ln>
            <a:solidFill>
              <a:srgbClr val="285B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在硬件设施配置齐全后，</a:t>
            </a:r>
            <a:r>
              <a:rPr lang="en-US" altLang="zh-CN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BEPCIIU</a:t>
            </a:r>
            <a:r>
              <a:rPr lang="zh-CN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虽已实现束流积累，但最高束束作用参数仅为 </a:t>
            </a:r>
            <a:r>
              <a:rPr lang="en-US" altLang="zh-CN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0.02</a:t>
            </a:r>
            <a:r>
              <a:rPr lang="zh-CN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，尚未达到项目验收所规定的技术指标要求。</a:t>
            </a:r>
            <a:endParaRPr lang="en-US" altLang="zh-CN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00925" y="1746044"/>
            <a:ext cx="4703381" cy="3127375"/>
          </a:xfrm>
          <a:prstGeom prst="rect">
            <a:avLst/>
          </a:prstGeom>
          <a:solidFill>
            <a:srgbClr val="F2F5FB"/>
          </a:solidFill>
          <a:ln>
            <a:solidFill>
              <a:srgbClr val="285B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当前，</a:t>
            </a:r>
            <a:r>
              <a:rPr lang="en-US" altLang="zh-CN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BEPCIIU</a:t>
            </a:r>
            <a:r>
              <a:rPr lang="zh-CN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的调试工作仍处于初期阶段，在技术优化与运行稳定性提升等方面，仍存在诸多待探索的问题与待攻克的技术难点。</a:t>
            </a:r>
            <a:endParaRPr lang="en-US" altLang="zh-CN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4935" y="5698660"/>
            <a:ext cx="114949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BEPCII</a:t>
            </a:r>
            <a:r>
              <a:rPr lang="zh-CN" alt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是在运行的装置，有着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既定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BESIII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取数任务和急迫切地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BSRF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用光需求</a:t>
            </a:r>
            <a:r>
              <a:rPr lang="zh-CN" alt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，导致升级工程在开机后加速器的专用调束时间严重不足。</a:t>
            </a:r>
            <a:endParaRPr lang="en-US" altLang="zh-CN" sz="28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675"/>
            <a:ext cx="12310533" cy="69246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99964" y="1687502"/>
            <a:ext cx="63106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 sz="9600" b="1" dirty="0">
                <a:solidFill>
                  <a:srgbClr val="0000CC"/>
                </a:solidFill>
              </a:rPr>
              <a:t>     谢  谢！</a:t>
            </a:r>
            <a:endParaRPr lang="en-US" altLang="zh-CN" sz="9600" b="1" dirty="0">
              <a:solidFill>
                <a:srgbClr val="0000CC"/>
              </a:solidFill>
            </a:endParaRPr>
          </a:p>
          <a:p>
            <a:pPr algn="just"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 sz="2400" b="1" dirty="0">
                <a:solidFill>
                  <a:srgbClr val="0000CC"/>
                </a:solidFill>
              </a:rPr>
              <a:t>“</a:t>
            </a:r>
            <a:r>
              <a:rPr lang="en-US" altLang="zh-CN" sz="2400" b="1" dirty="0">
                <a:solidFill>
                  <a:srgbClr val="0000CC"/>
                </a:solidFill>
              </a:rPr>
              <a:t>BEPCII-U</a:t>
            </a:r>
            <a:r>
              <a:rPr lang="zh-CN" altLang="en-US" sz="2400" b="1" dirty="0">
                <a:solidFill>
                  <a:srgbClr val="0000CC"/>
                </a:solidFill>
              </a:rPr>
              <a:t>仍处于调试初期阶段，后续仍需攻坚克难，需要大家鼎力相助，推进验收！</a:t>
            </a:r>
            <a:endParaRPr lang="zh-CN" altLang="en-US" sz="24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87229"/>
            <a:ext cx="12192000" cy="70346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117" y="13397"/>
            <a:ext cx="10515600" cy="996976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</a:pP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BEPCII</a:t>
            </a: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升级改造</a:t>
            </a:r>
            <a:endParaRPr lang="zh-CN" altLang="en-US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/>
              <p:cNvGraphicFramePr>
                <a:graphicFrameLocks noGrp="1"/>
              </p:cNvGraphicFramePr>
              <p:nvPr/>
            </p:nvGraphicFramePr>
            <p:xfrm>
              <a:off x="289559" y="1825233"/>
              <a:ext cx="5506498" cy="47240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54716"/>
                    <a:gridCol w="957650"/>
                    <a:gridCol w="1197066"/>
                    <a:gridCol w="1197066"/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zh-CN" altLang="en-US" sz="1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BEPCII</a:t>
                          </a:r>
                          <a:endParaRPr lang="en-US" altLang="zh-CN" sz="16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@ 2.35GeV</a:t>
                          </a:r>
                          <a:endParaRPr lang="zh-CN" altLang="en-US" sz="12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BEPCII-U</a:t>
                          </a:r>
                          <a:endParaRPr lang="en-US" altLang="zh-CN" sz="16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@ 2.35GeV</a:t>
                          </a:r>
                          <a:endParaRPr lang="zh-CN" altLang="en-US" sz="12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BEPCII-U</a:t>
                          </a:r>
                          <a:endParaRPr lang="en-US" altLang="zh-CN" sz="16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@ 2.8GeV</a:t>
                          </a:r>
                          <a:endParaRPr lang="zh-CN" altLang="en-US" sz="12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 </a:t>
                          </a:r>
                          <a:r>
                            <a:rPr lang="zh-CN" altLang="en-US" sz="1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altLang="zh-CN" sz="1200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sSup>
                                <m:sSup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2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200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3.5</a:t>
                          </a:r>
                          <a:endParaRPr lang="zh-CN" altLang="en-US" sz="2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  <a:endParaRPr lang="zh-CN" altLang="en-US" sz="24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3.7</a:t>
                          </a:r>
                          <a:endParaRPr lang="zh-CN" altLang="en-US" sz="24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[cm]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</a:t>
                          </a:r>
                          <a:endParaRPr lang="zh-CN" altLang="en-US" sz="18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1.35</a:t>
                          </a:r>
                          <a:endParaRPr lang="zh-CN" altLang="en-US" sz="18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</a:t>
                          </a:r>
                          <a:endParaRPr lang="zh-CN" altLang="en-US" sz="18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current [mA]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900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450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SR Power [kW]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110</a:t>
                          </a:r>
                          <a:endParaRPr lang="zh-CN" altLang="en-US" sz="18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</a:t>
                          </a:r>
                          <a:endParaRPr lang="zh-CN" altLang="en-US" sz="18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</a:t>
                          </a:r>
                          <a:endParaRPr lang="zh-CN" altLang="en-US" sz="18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lum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0.029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0.043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Emittance </a:t>
                          </a:r>
                          <a:r>
                            <a:rPr lang="en-US" altLang="zh-CN" sz="1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</a:t>
                          </a:r>
                          <a:r>
                            <a:rPr lang="en-US" altLang="zh-CN" sz="1200" b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nmrad</a:t>
                          </a:r>
                          <a:r>
                            <a:rPr lang="en-US" altLang="zh-CN" sz="1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12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147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152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Couping</a:t>
                          </a:r>
                          <a:r>
                            <a:rPr lang="zh-CN" alt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[%]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0.53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0.35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Bucket Height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0.0069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0.011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0.009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[cm]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1.54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1.07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[cm]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1.69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1.22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Voltage [MV]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FF33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</a:t>
                          </a:r>
                          <a:endParaRPr lang="zh-CN" altLang="en-US" sz="1800" b="1" dirty="0">
                            <a:solidFill>
                              <a:srgbClr val="FF33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FF33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</a:t>
                          </a:r>
                          <a:endParaRPr lang="zh-CN" altLang="en-US" sz="1800" b="1" dirty="0">
                            <a:solidFill>
                              <a:srgbClr val="FF33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FF33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</a:t>
                          </a:r>
                          <a:endParaRPr lang="zh-CN" altLang="en-US" sz="1800" b="1" dirty="0">
                            <a:solidFill>
                              <a:srgbClr val="FF33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/>
              <p:cNvGraphicFramePr>
                <a:graphicFrameLocks noGrp="1"/>
              </p:cNvGraphicFramePr>
              <p:nvPr/>
            </p:nvGraphicFramePr>
            <p:xfrm>
              <a:off x="289559" y="1825233"/>
              <a:ext cx="5506498" cy="47240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54716"/>
                    <a:gridCol w="957650"/>
                    <a:gridCol w="1197066"/>
                    <a:gridCol w="1197066"/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zh-CN" altLang="en-US" sz="1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BEPCII</a:t>
                          </a:r>
                          <a:endParaRPr lang="en-US" altLang="zh-CN" sz="16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@ 2.35GeV</a:t>
                          </a:r>
                          <a:endParaRPr lang="zh-CN" altLang="en-US" sz="12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BEPCII-U</a:t>
                          </a:r>
                          <a:endParaRPr lang="en-US" altLang="zh-CN" sz="16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@ 2.35GeV</a:t>
                          </a:r>
                          <a:endParaRPr lang="zh-CN" altLang="en-US" sz="12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BEPCII-U</a:t>
                          </a:r>
                          <a:endParaRPr lang="en-US" altLang="zh-CN" sz="16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2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@ 2.8GeV</a:t>
                          </a:r>
                          <a:endParaRPr lang="zh-CN" altLang="en-US" sz="12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3.5</a:t>
                          </a:r>
                          <a:endParaRPr lang="zh-CN" altLang="en-US" sz="2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  <a:endParaRPr lang="zh-CN" altLang="en-US" sz="24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3.7</a:t>
                          </a:r>
                          <a:endParaRPr lang="zh-CN" altLang="en-US" sz="24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8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</a:t>
                          </a:r>
                          <a:endParaRPr lang="zh-CN" altLang="en-US" sz="18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1.35</a:t>
                          </a:r>
                          <a:endParaRPr lang="zh-CN" altLang="en-US" sz="18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</a:t>
                          </a:r>
                          <a:endParaRPr lang="zh-CN" altLang="en-US" sz="18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current [mA]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900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450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SR Power [kW]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110</a:t>
                          </a:r>
                          <a:endParaRPr lang="zh-CN" altLang="en-US" sz="18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</a:t>
                          </a:r>
                          <a:endParaRPr lang="zh-CN" altLang="en-US" sz="18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</a:t>
                          </a:r>
                          <a:endParaRPr lang="zh-CN" altLang="en-US" sz="18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0.029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0.043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Emittance </a:t>
                          </a:r>
                          <a:r>
                            <a:rPr lang="en-US" altLang="zh-CN" sz="1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</a:t>
                          </a:r>
                          <a:r>
                            <a:rPr lang="en-US" altLang="zh-CN" sz="1200" b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nmrad</a:t>
                          </a:r>
                          <a:r>
                            <a:rPr lang="en-US" altLang="zh-CN" sz="1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12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147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152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Couping</a:t>
                          </a:r>
                          <a:r>
                            <a:rPr lang="zh-CN" alt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[%]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0.53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0.35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Bucket Height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0.0069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0.011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0.009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867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1.54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1.07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1.69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1.22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Voltage [MV]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FF33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</a:t>
                          </a:r>
                          <a:endParaRPr lang="zh-CN" altLang="en-US" sz="1800" b="1" dirty="0">
                            <a:solidFill>
                              <a:srgbClr val="FF33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FF33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</a:t>
                          </a:r>
                          <a:endParaRPr lang="zh-CN" altLang="en-US" sz="1800" b="1" dirty="0">
                            <a:solidFill>
                              <a:srgbClr val="FF33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FF33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</a:t>
                          </a:r>
                          <a:endParaRPr lang="zh-CN" altLang="en-US" sz="1800" b="1" dirty="0">
                            <a:solidFill>
                              <a:srgbClr val="FF33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矩形 6"/>
          <p:cNvSpPr/>
          <p:nvPr/>
        </p:nvSpPr>
        <p:spPr>
          <a:xfrm>
            <a:off x="3689969" y="1077349"/>
            <a:ext cx="6056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+mn-ea"/>
                <a:sym typeface="Symbol" panose="05050102010706020507" pitchFamily="18" charset="2"/>
              </a:rPr>
              <a:t>能量升级</a:t>
            </a:r>
            <a:r>
              <a:rPr lang="en-US" altLang="zh-CN" sz="2800" b="1" dirty="0">
                <a:latin typeface="+mn-ea"/>
                <a:sym typeface="Symbol" panose="05050102010706020507" pitchFamily="18" charset="2"/>
              </a:rPr>
              <a:t>&amp;</a:t>
            </a:r>
            <a:r>
              <a:rPr lang="zh-CN" altLang="en-US" sz="2800" b="1" dirty="0">
                <a:latin typeface="+mn-ea"/>
                <a:sym typeface="Symbol" panose="05050102010706020507" pitchFamily="18" charset="2"/>
              </a:rPr>
              <a:t>物理升级</a:t>
            </a:r>
            <a:r>
              <a:rPr lang="en-US" altLang="zh-CN" sz="2800" b="1" dirty="0">
                <a:latin typeface="+mn-ea"/>
                <a:sym typeface="Symbol" panose="05050102010706020507" pitchFamily="18" charset="2"/>
              </a:rPr>
              <a:t>&amp;</a:t>
            </a:r>
            <a:r>
              <a:rPr lang="zh-CN" altLang="en-US" sz="2800" b="1" dirty="0">
                <a:latin typeface="+mn-ea"/>
                <a:sym typeface="Symbol" panose="05050102010706020507" pitchFamily="18" charset="2"/>
              </a:rPr>
              <a:t>磁铁强度升级</a:t>
            </a:r>
            <a:endParaRPr lang="en-US" altLang="zh-CN" sz="2800" b="1" dirty="0"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82372" y="6004055"/>
            <a:ext cx="6309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BSRF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取消专用光运行，全部采用兼用光运行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232" y="1690689"/>
            <a:ext cx="4873213" cy="43133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r="1803"/>
          <a:stretch>
            <a:fillRect/>
          </a:stretch>
        </p:blipFill>
        <p:spPr>
          <a:xfrm>
            <a:off x="6259195" y="5227955"/>
            <a:ext cx="5932805" cy="13862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1988" y="35043"/>
            <a:ext cx="988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CN" sz="36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BEPCII</a:t>
            </a:r>
            <a:r>
              <a:rPr lang="zh-CN" altLang="en-US" sz="36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升级改造</a:t>
            </a:r>
            <a:endParaRPr lang="en-US" altLang="zh-CN" sz="3600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0495" y="946746"/>
            <a:ext cx="96673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2.35GeV</a:t>
            </a:r>
            <a:r>
              <a:rPr lang="zh-C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亮度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最高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束流</a:t>
            </a:r>
            <a:r>
              <a:rPr lang="zh-C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2.47GeV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2.80GeV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5" y="2066127"/>
            <a:ext cx="5944255" cy="420039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797" y="658011"/>
            <a:ext cx="5278754" cy="375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b="52632"/>
          <a:stretch>
            <a:fillRect/>
          </a:stretch>
        </p:blipFill>
        <p:spPr>
          <a:xfrm>
            <a:off x="6459855" y="4631690"/>
            <a:ext cx="5326380" cy="7258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937301" y="6415742"/>
            <a:ext cx="3545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物理布局变动及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695" y="6347162"/>
            <a:ext cx="3600421" cy="51083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942" y="4999618"/>
            <a:ext cx="1747519" cy="130497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35172" y="183762"/>
            <a:ext cx="4325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BEPCII</a:t>
            </a: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升级改造</a:t>
            </a:r>
            <a:endParaRPr lang="zh-CN" altLang="en-US" sz="3600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169" y="2800517"/>
            <a:ext cx="3479396" cy="100736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/>
          <a:srcRect t="10978" r="52822" b="12959"/>
          <a:stretch>
            <a:fillRect/>
          </a:stretch>
        </p:blipFill>
        <p:spPr>
          <a:xfrm>
            <a:off x="8249819" y="4939353"/>
            <a:ext cx="1681686" cy="14275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819" y="3922921"/>
            <a:ext cx="3538746" cy="9691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456" r="3874"/>
          <a:stretch>
            <a:fillRect/>
          </a:stretch>
        </p:blipFill>
        <p:spPr>
          <a:xfrm>
            <a:off x="8309169" y="1586394"/>
            <a:ext cx="1555774" cy="1144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 descr="功率源正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4942" y="1586394"/>
            <a:ext cx="1923623" cy="11447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9169" y="161076"/>
            <a:ext cx="3479397" cy="1355982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21819" y="1010665"/>
          <a:ext cx="8128000" cy="452310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432118"/>
                <a:gridCol w="6695882"/>
              </a:tblGrid>
              <a:tr h="372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</a:rPr>
                        <a:t>系统类别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升级内容</a:t>
                      </a:r>
                      <a:endParaRPr lang="en-US" altLang="zh-CN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b="0" dirty="0">
                          <a:latin typeface="+mn-ea"/>
                          <a:ea typeface="+mn-ea"/>
                        </a:rPr>
                        <a:t>谱仪</a:t>
                      </a:r>
                      <a:endParaRPr lang="zh-CN" altLang="en-US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CGEM</a:t>
                      </a:r>
                      <a:r>
                        <a:rPr lang="zh-CN" altLang="en-US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更换</a:t>
                      </a:r>
                      <a:endParaRPr lang="en-US" altLang="zh-CN" sz="1800" b="0" dirty="0"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latin typeface="+mn-ea"/>
                          <a:ea typeface="+mn-ea"/>
                        </a:rPr>
                        <a:t>高频</a:t>
                      </a:r>
                      <a:endParaRPr lang="zh-CN" altLang="en-US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新加工高频腔</a:t>
                      </a:r>
                      <a:r>
                        <a:rPr lang="en-US" altLang="zh-CN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个</a:t>
                      </a:r>
                      <a:r>
                        <a:rPr lang="en-US" altLang="zh-CN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CN" altLang="en-US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新增</a:t>
                      </a:r>
                      <a:r>
                        <a:rPr lang="en-US" altLang="zh-CN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套固态功率源</a:t>
                      </a:r>
                      <a:endParaRPr lang="en-US" altLang="zh-CN" sz="1800" b="0" dirty="0"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latin typeface="+mn-ea"/>
                          <a:ea typeface="+mn-ea"/>
                        </a:rPr>
                        <a:t>低温</a:t>
                      </a:r>
                      <a:endParaRPr lang="zh-CN" altLang="en-US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高频腔处</a:t>
                      </a:r>
                      <a:r>
                        <a:rPr lang="en-US" altLang="zh-CN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 500W@4.5K</a:t>
                      </a:r>
                      <a:r>
                        <a:rPr lang="zh-CN" altLang="en-US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制冷机替换为</a:t>
                      </a:r>
                      <a:r>
                        <a:rPr lang="en-US" altLang="zh-CN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1000W@4.5K</a:t>
                      </a:r>
                      <a:r>
                        <a:rPr lang="zh-CN" altLang="en-US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制冷机</a:t>
                      </a:r>
                      <a:endParaRPr lang="zh-CN" altLang="en-US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latin typeface="+mn-ea"/>
                          <a:ea typeface="+mn-ea"/>
                        </a:rPr>
                        <a:t>SCQ</a:t>
                      </a:r>
                      <a:endParaRPr lang="zh-CN" altLang="en-US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新加工对撞区超导聚焦四极铁 </a:t>
                      </a:r>
                      <a:r>
                        <a:rPr lang="en-US" altLang="zh-CN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SCQ</a:t>
                      </a:r>
                      <a:r>
                        <a:rPr lang="zh-CN" altLang="en-US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自研</a:t>
                      </a:r>
                      <a:r>
                        <a:rPr lang="zh-CN" altLang="en-US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sz="1800" b="0" dirty="0"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真空系统</a:t>
                      </a:r>
                      <a:endParaRPr lang="zh-CN" altLang="en-US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全环约 </a:t>
                      </a:r>
                      <a:r>
                        <a:rPr lang="en-US" altLang="zh-CN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80% </a:t>
                      </a:r>
                      <a:r>
                        <a:rPr lang="zh-CN" altLang="en-US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光子吸收器更换和部分真空盒更换</a:t>
                      </a:r>
                      <a:endParaRPr lang="zh-CN" altLang="en-US" sz="1800" b="0" dirty="0"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latin typeface="+mn-ea"/>
                          <a:ea typeface="+mn-ea"/>
                        </a:rPr>
                        <a:t>磁铁</a:t>
                      </a:r>
                      <a:endParaRPr lang="zh-CN" altLang="en-US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b="0" dirty="0">
                          <a:latin typeface="+mn-ea"/>
                          <a:ea typeface="+mn-ea"/>
                        </a:rPr>
                        <a:t>新</a:t>
                      </a:r>
                      <a:r>
                        <a:rPr lang="en-US" altLang="zh-CN" b="0" dirty="0">
                          <a:latin typeface="+mn-ea"/>
                          <a:ea typeface="+mn-ea"/>
                        </a:rPr>
                        <a:t>110Q*6</a:t>
                      </a:r>
                      <a:r>
                        <a:rPr lang="zh-CN" altLang="en-US" b="0" dirty="0">
                          <a:latin typeface="+mn-ea"/>
                          <a:ea typeface="+mn-ea"/>
                        </a:rPr>
                        <a:t>，</a:t>
                      </a:r>
                      <a:r>
                        <a:rPr lang="en-US" altLang="zh-CN" b="0" dirty="0">
                          <a:latin typeface="+mn-ea"/>
                          <a:ea typeface="+mn-ea"/>
                        </a:rPr>
                        <a:t>SKQ*8</a:t>
                      </a:r>
                      <a:endParaRPr lang="zh-CN" altLang="en-US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latin typeface="+mn-ea"/>
                          <a:ea typeface="+mn-ea"/>
                        </a:rPr>
                        <a:t>电源</a:t>
                      </a:r>
                      <a:endParaRPr lang="zh-CN" altLang="en-US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b="0" dirty="0">
                          <a:latin typeface="+mn-ea"/>
                          <a:ea typeface="+mn-ea"/>
                        </a:rPr>
                        <a:t>校正子电源全部更换为数字电源，且部分校正子电源（主要是对撞区垂直校正子）扩容</a:t>
                      </a:r>
                      <a:endParaRPr lang="zh-CN" altLang="en-US" b="0" dirty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b="0" dirty="0">
                          <a:latin typeface="+mn-ea"/>
                          <a:ea typeface="+mn-ea"/>
                        </a:rPr>
                        <a:t>部分</a:t>
                      </a:r>
                      <a:r>
                        <a:rPr lang="en-US" altLang="zh-CN" b="0" dirty="0">
                          <a:latin typeface="+mn-ea"/>
                          <a:ea typeface="+mn-ea"/>
                        </a:rPr>
                        <a:t>Q</a:t>
                      </a:r>
                      <a:r>
                        <a:rPr lang="zh-CN" altLang="en-US" b="0" dirty="0">
                          <a:latin typeface="+mn-ea"/>
                          <a:ea typeface="+mn-ea"/>
                        </a:rPr>
                        <a:t>铁电源扩容</a:t>
                      </a:r>
                      <a:endParaRPr lang="en-US" altLang="zh-CN" b="0" dirty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注入</a:t>
                      </a:r>
                      <a:r>
                        <a:rPr lang="en-US" altLang="zh-CN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kicker</a:t>
                      </a:r>
                      <a:r>
                        <a:rPr lang="zh-CN" altLang="en-US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电源升级为数字电源</a:t>
                      </a:r>
                      <a:endParaRPr lang="zh-CN" altLang="en-US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latin typeface="+mn-ea"/>
                          <a:ea typeface="+mn-ea"/>
                        </a:rPr>
                        <a:t>注入</a:t>
                      </a:r>
                      <a:endParaRPr lang="zh-CN" altLang="en-US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注入 </a:t>
                      </a:r>
                      <a:r>
                        <a:rPr lang="en-US" altLang="zh-CN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kicker </a:t>
                      </a:r>
                      <a:r>
                        <a:rPr lang="zh-CN" altLang="en-US" sz="1800" b="0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：镀膜陶瓷板升级为新的金属条方案</a:t>
                      </a:r>
                      <a:endParaRPr lang="zh-CN" altLang="en-US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0" dirty="0">
                          <a:latin typeface="+mn-ea"/>
                          <a:ea typeface="+mn-ea"/>
                        </a:rPr>
                        <a:t>控制</a:t>
                      </a:r>
                      <a:endParaRPr lang="zh-CN" altLang="en-US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b="0" dirty="0">
                          <a:latin typeface="+mn-ea"/>
                          <a:ea typeface="+mn-ea"/>
                        </a:rPr>
                        <a:t>安全联锁，校正子电源控制</a:t>
                      </a:r>
                      <a:endParaRPr lang="zh-CN" altLang="en-US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95415"/>
            <a:ext cx="10515600" cy="1325563"/>
          </a:xfrm>
        </p:spPr>
        <p:txBody>
          <a:bodyPr>
            <a:normAutofit/>
          </a:bodyPr>
          <a:lstStyle/>
          <a:p>
            <a:pPr indent="-5715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2025</a:t>
            </a: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运行概述</a:t>
            </a:r>
            <a:endParaRPr lang="zh-CN" altLang="en-US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graphicFrame>
        <p:nvGraphicFramePr>
          <p:cNvPr id="4" name="内容占位符 3"/>
          <p:cNvGraphicFramePr/>
          <p:nvPr/>
        </p:nvGraphicFramePr>
        <p:xfrm>
          <a:off x="1062886" y="1108798"/>
          <a:ext cx="10290913" cy="324562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035649"/>
                <a:gridCol w="7255264"/>
              </a:tblGrid>
              <a:tr h="48667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Date</a:t>
                      </a:r>
                      <a:endParaRPr 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Task</a:t>
                      </a:r>
                      <a:endParaRPr 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78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2025.01.02</a:t>
                      </a:r>
                      <a:endParaRPr lang="en-US" altLang="zh-CN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直线加速器正式带束运行；储存环开始设备调试。</a:t>
                      </a: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378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2025.5.02</a:t>
                      </a: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储存环正式带束运行</a:t>
                      </a: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378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2025.5.15</a:t>
                      </a:r>
                      <a:endParaRPr lang="en-US" altLang="zh-CN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同步辐射装置正式运行</a:t>
                      </a: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378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2025.05.16</a:t>
                      </a:r>
                      <a:endParaRPr lang="en-US" altLang="zh-CN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实现首次对撞</a:t>
                      </a:r>
                      <a:endParaRPr lang="en-US" altLang="zh-CN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378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2025.05.17</a:t>
                      </a:r>
                      <a:endParaRPr lang="en-US" altLang="zh-CN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北京谱仪正式取数运行</a:t>
                      </a:r>
                      <a:endParaRPr lang="en-US" altLang="zh-CN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378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2025.07.29</a:t>
                      </a:r>
                      <a:endParaRPr lang="en-US" altLang="zh-CN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储存环停机检修</a:t>
                      </a:r>
                      <a:endParaRPr lang="en-US" altLang="zh-CN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378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2025.08.25</a:t>
                      </a:r>
                      <a:endParaRPr lang="en-US" altLang="zh-CN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储存环本轮开机</a:t>
                      </a:r>
                      <a:endParaRPr lang="zh-CN" alt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174" marR="4174" marT="41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185288" y="4778774"/>
            <a:ext cx="10046108" cy="98488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高能物理取数 </a:t>
            </a:r>
            <a:endParaRPr lang="en-US" altLang="zh-CN" sz="2400" b="1" dirty="0">
              <a:latin typeface="+mn-ea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在高能物理实验的同时开展兼用光模式运行</a:t>
            </a:r>
            <a:endParaRPr lang="zh-CN" altLang="en-US" sz="2400" dirty="0"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6326" y="1228041"/>
            <a:ext cx="10665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b="1" dirty="0">
                <a:solidFill>
                  <a:srgbClr val="0000FF"/>
                </a:solidFill>
                <a:latin typeface="Comic Sans MS" panose="030F0702030302020204" pitchFamily="66" charset="0"/>
                <a:ea typeface="楷体_GB2312" pitchFamily="49" charset="-122"/>
              </a:rPr>
              <a:t> </a:t>
            </a:r>
            <a:endParaRPr lang="en-US" altLang="zh-CN" b="1" kern="100" dirty="0">
              <a:solidFill>
                <a:srgbClr val="0000FF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053" y="87556"/>
            <a:ext cx="2896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2025</a:t>
            </a: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运行概述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5298225"/>
            <a:ext cx="12191998" cy="15081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0502-0728</a:t>
            </a:r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0825-0930</a:t>
            </a:r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，高能物理取数能量点</a:t>
            </a:r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1.843GeV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 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(3686)</a:t>
            </a:r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0729-0824</a:t>
            </a:r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，暑期检修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总运行机时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3000</a:t>
            </a:r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小时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(125</a:t>
            </a:r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天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，暑期检修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27</a:t>
            </a:r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天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" y="1111885"/>
            <a:ext cx="12004040" cy="41135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22844"/>
            <a:ext cx="10515600" cy="856195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2025</a:t>
            </a: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运行概述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05470" y="720096"/>
            <a:ext cx="105810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</a:t>
            </a:r>
            <a:r>
              <a:rPr lang="zh-CN" altLang="en-US" sz="40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US" altLang="zh-CN" sz="40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40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日至</a:t>
            </a:r>
            <a:r>
              <a:rPr lang="en-US" altLang="zh-CN" sz="40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zh-CN" altLang="en-US" sz="40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US" altLang="zh-CN" sz="40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28</a:t>
            </a:r>
            <a:r>
              <a:rPr lang="zh-CN" altLang="en-US" sz="40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日，</a:t>
            </a:r>
            <a:r>
              <a:rPr lang="en-US" altLang="zh-CN" sz="40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r>
              <a:rPr lang="zh-CN" altLang="en-US" sz="40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US" altLang="zh-CN" sz="40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25</a:t>
            </a:r>
            <a:r>
              <a:rPr lang="zh-CN" altLang="en-US" sz="40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日至</a:t>
            </a:r>
            <a:r>
              <a:rPr lang="en-US" altLang="zh-CN" sz="40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9</a:t>
            </a:r>
            <a:r>
              <a:rPr lang="zh-CN" altLang="en-US" sz="40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US" altLang="zh-CN" sz="40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30</a:t>
            </a:r>
            <a:r>
              <a:rPr lang="zh-CN" altLang="en-US" sz="40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日</a:t>
            </a:r>
            <a:endParaRPr lang="en-US" altLang="zh-CN" sz="40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储存运行年度整体统计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842387" y="2371725"/>
            <a:ext cx="15903" cy="4401305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49800" y="5772390"/>
            <a:ext cx="1089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机时分布统计                                           故障统计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42826" y="2569523"/>
            <a:ext cx="5567906" cy="28464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11" y="2576983"/>
            <a:ext cx="5392640" cy="283154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3" y="-174586"/>
            <a:ext cx="10515600" cy="13255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zh-CN" altLang="en-US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高能物理运行</a:t>
            </a:r>
            <a:r>
              <a:rPr lang="en-US" altLang="zh-CN" sz="3600" b="1" dirty="0">
                <a:solidFill>
                  <a:srgbClr val="CC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—2025.5-2025.8</a:t>
            </a:r>
            <a:endParaRPr lang="zh-CN" altLang="en-US" sz="3600" b="1" dirty="0">
              <a:solidFill>
                <a:srgbClr val="CC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b="1800"/>
          <a:stretch>
            <a:fillRect/>
          </a:stretch>
        </p:blipFill>
        <p:spPr>
          <a:xfrm>
            <a:off x="6694" y="1779032"/>
            <a:ext cx="12141386" cy="37433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51009" y="1335643"/>
            <a:ext cx="11145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◆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E-Beam current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◆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E+Beam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current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solidFill>
                  <a:srgbClr val="8BE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◆</a:t>
            </a:r>
            <a:r>
              <a:rPr lang="en-US" altLang="zh-CN" b="1" dirty="0">
                <a:solidFill>
                  <a:srgbClr val="8BE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E+</a:t>
            </a:r>
            <a:r>
              <a:rPr lang="zh-CN" altLang="en-US" b="1" dirty="0">
                <a:solidFill>
                  <a:srgbClr val="8BE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8BE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</a:t>
            </a:r>
            <a:r>
              <a:rPr lang="en-US" altLang="zh-CN" b="1" dirty="0" err="1">
                <a:solidFill>
                  <a:srgbClr val="8BE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Vaccum</a:t>
            </a:r>
            <a:r>
              <a:rPr lang="zh-CN" altLang="en-US" b="1" dirty="0">
                <a:solidFill>
                  <a:srgbClr val="99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◆</a:t>
            </a:r>
            <a:r>
              <a:rPr lang="en-US" altLang="zh-CN" b="1" dirty="0">
                <a:solidFill>
                  <a:srgbClr val="99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zh-CN" altLang="en-US" b="1" dirty="0">
                <a:solidFill>
                  <a:srgbClr val="99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99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</a:t>
            </a:r>
            <a:r>
              <a:rPr lang="en-US" altLang="zh-CN" b="1" dirty="0" err="1">
                <a:solidFill>
                  <a:srgbClr val="99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Vaccum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◆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Vaccum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◆</a:t>
            </a:r>
            <a:r>
              <a:rPr lang="en-US" altLang="zh-CN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E+</a:t>
            </a:r>
            <a:r>
              <a:rPr lang="zh-CN" altLang="en-US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Vaccum</a:t>
            </a:r>
            <a:endParaRPr lang="en-US" altLang="en-US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003" y="5701659"/>
            <a:ext cx="11946576" cy="830997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扫真空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+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对撞取数，最高流强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580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  <a:sym typeface="Symbol" panose="05050102010706020507" pitchFamily="18" charset="2"/>
              </a:rPr>
              <a:t> 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  <a:sym typeface="Symbol" panose="05050102010706020507" pitchFamily="18" charset="2"/>
              </a:rPr>
              <a:t>700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  <a:sym typeface="Symbol" panose="05050102010706020507" pitchFamily="18" charset="2"/>
              </a:rPr>
              <a:t>mA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BPR 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  <a:sym typeface="Symbol" panose="05050102010706020507" pitchFamily="18" charset="2"/>
              </a:rPr>
              <a:t> 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BER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）</a:t>
            </a:r>
            <a:endParaRPr lang="en-US" altLang="zh-CN" sz="2400" b="1" dirty="0">
              <a:latin typeface="+mn-ea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高流强下高频东西腔真空优于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2E-7Pa</a:t>
            </a:r>
            <a:r>
              <a:rPr lang="zh-CN" altLang="en-US" sz="2400" b="1" dirty="0">
                <a:latin typeface="+mn-ea"/>
                <a:cs typeface="Times New Roman" panose="02020603050405020304" pitchFamily="18" charset="0"/>
              </a:rPr>
              <a:t>；正负电子环真空优于</a:t>
            </a:r>
            <a:r>
              <a:rPr lang="en-US" altLang="zh-CN" sz="2400" b="1" dirty="0">
                <a:latin typeface="+mn-ea"/>
                <a:cs typeface="Times New Roman" panose="02020603050405020304" pitchFamily="18" charset="0"/>
              </a:rPr>
              <a:t>1.1E-8Torr</a:t>
            </a:r>
            <a:endParaRPr lang="zh-CN" altLang="en-US" sz="2400" b="1" dirty="0"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3654</Words>
  <Application>WPS 演示</Application>
  <PresentationFormat>宽屏</PresentationFormat>
  <Paragraphs>435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6" baseType="lpstr">
      <vt:lpstr>Arial</vt:lpstr>
      <vt:lpstr>宋体</vt:lpstr>
      <vt:lpstr>Wingdings</vt:lpstr>
      <vt:lpstr>Times New Roman</vt:lpstr>
      <vt:lpstr>华文楷体</vt:lpstr>
      <vt:lpstr>Cambria Math</vt:lpstr>
      <vt:lpstr>Symbol</vt:lpstr>
      <vt:lpstr>Calibri</vt:lpstr>
      <vt:lpstr>Comic Sans MS</vt:lpstr>
      <vt:lpstr>楷体_GB2312</vt:lpstr>
      <vt:lpstr>新宋体</vt:lpstr>
      <vt:lpstr>华文仿宋</vt:lpstr>
      <vt:lpstr>微软雅黑</vt:lpstr>
      <vt:lpstr>仿宋_GB2312</vt:lpstr>
      <vt:lpstr>仿宋</vt:lpstr>
      <vt:lpstr>等线</vt:lpstr>
      <vt:lpstr>Arial Unicode MS</vt:lpstr>
      <vt:lpstr>等线 Light</vt:lpstr>
      <vt:lpstr>Office 主题​​</vt:lpstr>
      <vt:lpstr>PowerPoint 演示文稿</vt:lpstr>
      <vt:lpstr>目录</vt:lpstr>
      <vt:lpstr>BEPCII升级改造</vt:lpstr>
      <vt:lpstr>PowerPoint 演示文稿</vt:lpstr>
      <vt:lpstr>PowerPoint 演示文稿</vt:lpstr>
      <vt:lpstr>2025运行概述</vt:lpstr>
      <vt:lpstr>PowerPoint 演示文稿</vt:lpstr>
      <vt:lpstr>2025运行概述</vt:lpstr>
      <vt:lpstr>高能物理运行—2025.5-2025.8</vt:lpstr>
      <vt:lpstr>PowerPoint 演示文稿</vt:lpstr>
      <vt:lpstr>高能物理运行—2025.8-2025.10</vt:lpstr>
      <vt:lpstr>高能物理运行—2025.8-2025.10</vt:lpstr>
      <vt:lpstr>高能物理运行—2025.5-2025.10</vt:lpstr>
      <vt:lpstr>高能物理运行—2025.5-2025.10</vt:lpstr>
      <vt:lpstr>高能物理运行—总结</vt:lpstr>
      <vt:lpstr>束流调试—整体运行</vt:lpstr>
      <vt:lpstr>束流调试—极性测量及校正子电源一一对应检查</vt:lpstr>
      <vt:lpstr>束流调试—多圈调试</vt:lpstr>
      <vt:lpstr>束流调试—多圈调试</vt:lpstr>
      <vt:lpstr>束流调试—调束软件在线测试</vt:lpstr>
      <vt:lpstr>束流调试—束流积累</vt:lpstr>
      <vt:lpstr>束流调试—对撞调试</vt:lpstr>
      <vt:lpstr>束流调试—问题聚焦</vt:lpstr>
      <vt:lpstr>束流调试—问题聚焦</vt:lpstr>
      <vt:lpstr>束流调试—问题聚焦</vt:lpstr>
      <vt:lpstr>束流调试—总结</vt:lpstr>
      <vt:lpstr>PowerPoint 演示文稿</vt:lpstr>
    </vt:vector>
  </TitlesOfParts>
  <Company>HP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魏彦茹</dc:creator>
  <cp:lastModifiedBy>86183</cp:lastModifiedBy>
  <cp:revision>296</cp:revision>
  <dcterms:created xsi:type="dcterms:W3CDTF">2025-09-28T06:20:00Z</dcterms:created>
  <dcterms:modified xsi:type="dcterms:W3CDTF">2025-10-12T11:24:31Z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8A2C5D94CA0143B7BCA5CAB91B508744_12</vt:lpwstr>
  </property>
  <property fmtid="{D5CDD505-2E9C-101B-9397-08002B2CF9AE}" pid="3" name="KSOProductBuildVer">
    <vt:lpwstr>2052-12.1.0.22089</vt:lpwstr>
  </property>
</Properties>
</file>