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953" r:id="rId2"/>
    <p:sldId id="907" r:id="rId3"/>
    <p:sldId id="946" r:id="rId4"/>
    <p:sldId id="257" r:id="rId5"/>
    <p:sldId id="256" r:id="rId6"/>
    <p:sldId id="259" r:id="rId7"/>
    <p:sldId id="1020" r:id="rId8"/>
    <p:sldId id="1017" r:id="rId9"/>
    <p:sldId id="961" r:id="rId10"/>
    <p:sldId id="1016" r:id="rId11"/>
    <p:sldId id="1018" r:id="rId12"/>
    <p:sldId id="1019" r:id="rId13"/>
    <p:sldId id="1015" r:id="rId14"/>
    <p:sldId id="1012" r:id="rId15"/>
    <p:sldId id="403" r:id="rId16"/>
    <p:sldId id="1014" r:id="rId17"/>
    <p:sldId id="1013" r:id="rId18"/>
    <p:sldId id="932" r:id="rId19"/>
    <p:sldId id="983" r:id="rId20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沙 鹏" initials="沙" lastIdx="1" clrIdx="0">
    <p:extLst>
      <p:ext uri="{19B8F6BF-5375-455C-9EA6-DF929625EA0E}">
        <p15:presenceInfo xmlns:p15="http://schemas.microsoft.com/office/powerpoint/2012/main" userId="b8608ec0e979a9e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FFFFFF"/>
    <a:srgbClr val="003399"/>
    <a:srgbClr val="E6E6E6"/>
    <a:srgbClr val="0070C0"/>
    <a:srgbClr val="4D8357"/>
    <a:srgbClr val="005800"/>
    <a:srgbClr val="008400"/>
    <a:srgbClr val="FDCC6D"/>
    <a:srgbClr val="00A2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中度样式 4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33" autoAdjust="0"/>
    <p:restoredTop sz="91732" autoAdjust="0"/>
  </p:normalViewPr>
  <p:slideViewPr>
    <p:cSldViewPr>
      <p:cViewPr varScale="1">
        <p:scale>
          <a:sx n="90" d="100"/>
          <a:sy n="90" d="100"/>
        </p:scale>
        <p:origin x="156" y="51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9182"/>
    </p:cViewPr>
  </p:sorterViewPr>
  <p:notesViewPr>
    <p:cSldViewPr>
      <p:cViewPr varScale="1">
        <p:scale>
          <a:sx n="53" d="100"/>
          <a:sy n="53" d="100"/>
        </p:scale>
        <p:origin x="3312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E6D00-2C1C-47F1-8495-043F093F9ED6}" type="datetimeFigureOut">
              <a:rPr lang="zh-CN" altLang="en-US" smtClean="0"/>
              <a:t>2025/10/13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A05AE-EECD-457A-A033-312F4EB81B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86177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A3E0D183-6031-4C32-B44B-14746A336CF0}" type="datetimeFigureOut">
              <a:rPr lang="zh-CN" altLang="en-US" smtClean="0"/>
              <a:pPr/>
              <a:t>2025/10/13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03A1DF17-A28C-4D46-829F-D8D110C0931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9462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1384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4667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40132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57321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44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27784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06577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44367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99506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76976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65244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01056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4190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21308" y="1718148"/>
            <a:ext cx="10363200" cy="1470025"/>
          </a:xfrm>
        </p:spPr>
        <p:txBody>
          <a:bodyPr>
            <a:noAutofit/>
          </a:bodyPr>
          <a:lstStyle>
            <a:lvl1pPr>
              <a:defRPr lang="zh-CN" altLang="en-US" sz="6600" b="1" kern="1200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25400" stA="30000" endPos="30000" dist="50800" dir="5400000" sy="-100000" algn="bl" rotWithShape="0"/>
                </a:effectLst>
                <a:latin typeface="微软雅黑" pitchFamily="34" charset="-122"/>
                <a:ea typeface="微软雅黑" pitchFamily="34" charset="-122"/>
                <a:cs typeface="+mn-cs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30B2B-8DAF-4635-9F01-0B9C458933E3}" type="datetime1">
              <a:rPr lang="zh-CN" altLang="en-US" smtClean="0"/>
              <a:t>2025/10/13</a:t>
            </a:fld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6750024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9" name="矩形 8"/>
          <p:cNvSpPr/>
          <p:nvPr userDrawn="1"/>
        </p:nvSpPr>
        <p:spPr>
          <a:xfrm>
            <a:off x="2476476" y="6750024"/>
            <a:ext cx="9715525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0" name="矩形 9"/>
          <p:cNvSpPr/>
          <p:nvPr userDrawn="1"/>
        </p:nvSpPr>
        <p:spPr>
          <a:xfrm>
            <a:off x="-1" y="0"/>
            <a:ext cx="12192000" cy="216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1" name="矩形 10"/>
          <p:cNvSpPr/>
          <p:nvPr userDrawn="1"/>
        </p:nvSpPr>
        <p:spPr>
          <a:xfrm>
            <a:off x="9239272" y="-2"/>
            <a:ext cx="2952728" cy="216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733552" y="6356351"/>
            <a:ext cx="4738712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zh-CN"/>
              <a:t>CEPC Accelerator TDR International Review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9179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285861"/>
            <a:ext cx="10972800" cy="4840303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baseline="0">
                <a:latin typeface="Arial" panose="020B0604020202020204" pitchFamily="34" charset="0"/>
                <a:ea typeface="微软雅黑" pitchFamily="34" charset="-122"/>
              </a:defRPr>
            </a:lvl1pPr>
            <a:lvl2pPr>
              <a:defRPr sz="2400" baseline="0">
                <a:latin typeface="Arial" panose="020B0604020202020204" pitchFamily="34" charset="0"/>
                <a:ea typeface="微软雅黑" pitchFamily="34" charset="-122"/>
              </a:defRPr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B315D-5845-4E10-96EE-900B6420E4E9}" type="datetime1">
              <a:rPr lang="zh-CN" altLang="en-US" smtClean="0"/>
              <a:t>2025/10/13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6712" y="142852"/>
            <a:ext cx="10763325" cy="725470"/>
          </a:xfrm>
        </p:spPr>
        <p:txBody>
          <a:bodyPr>
            <a:normAutofit/>
          </a:bodyPr>
          <a:lstStyle>
            <a:lvl1pPr algn="l">
              <a:defRPr sz="3000" b="1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微软雅黑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5" name="矩形 14"/>
          <p:cNvSpPr/>
          <p:nvPr userDrawn="1"/>
        </p:nvSpPr>
        <p:spPr>
          <a:xfrm>
            <a:off x="0" y="6750024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6" name="矩形 15"/>
          <p:cNvSpPr/>
          <p:nvPr userDrawn="1"/>
        </p:nvSpPr>
        <p:spPr>
          <a:xfrm>
            <a:off x="2476476" y="6750024"/>
            <a:ext cx="9715525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8" name="矩形 17"/>
          <p:cNvSpPr/>
          <p:nvPr userDrawn="1"/>
        </p:nvSpPr>
        <p:spPr>
          <a:xfrm>
            <a:off x="-1" y="937526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3" name="矩形 22"/>
          <p:cNvSpPr/>
          <p:nvPr userDrawn="1"/>
        </p:nvSpPr>
        <p:spPr>
          <a:xfrm>
            <a:off x="0" y="0"/>
            <a:ext cx="285709" cy="91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r>
              <a:rPr lang="en-US" altLang="zh-CN"/>
              <a:t>CEPC Accelerator TDR International Review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D2C3-E4EE-4507-8B92-8AE7B7B616F4}" type="datetime1">
              <a:rPr lang="zh-CN" altLang="en-US" smtClean="0"/>
              <a:t>2025/10/13</a:t>
            </a:fld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r>
              <a:rPr lang="en-US" altLang="zh-CN"/>
              <a:t>CEPC Accelerator TDR International Review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92942-8651-4956-B7C0-A7B74FFC6096}" type="datetime1">
              <a:rPr lang="zh-CN" altLang="en-US" smtClean="0"/>
              <a:t>2025/10/13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CEPC Accelerator TDR International Review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552FA-C358-4F70-9CE8-3E41459FCE3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9675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CE2C9-0858-40D0-852F-2215466EB8FC}" type="datetime1">
              <a:rPr lang="zh-CN" altLang="en-US" smtClean="0"/>
              <a:t>2025/10/13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dirty="0"/>
              <a:t>CEPC Accelerator TDR International Review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50" r:id="rId2"/>
    <p:sldLayoutId id="2147483655" r:id="rId3"/>
    <p:sldLayoutId id="2147483674" r:id="rId4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0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3"/>
          <p:cNvSpPr txBox="1">
            <a:spLocks/>
          </p:cNvSpPr>
          <p:nvPr/>
        </p:nvSpPr>
        <p:spPr>
          <a:xfrm>
            <a:off x="587387" y="2099948"/>
            <a:ext cx="11017224" cy="238859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800" dirty="0">
                <a:solidFill>
                  <a:srgbClr val="C00000"/>
                </a:solidFill>
              </a:rPr>
              <a:t>BEPCII</a:t>
            </a:r>
            <a:r>
              <a:rPr lang="zh-CN" altLang="en-US" sz="4800" dirty="0">
                <a:solidFill>
                  <a:srgbClr val="C00000"/>
                </a:solidFill>
              </a:rPr>
              <a:t>束流本底实验与分析</a:t>
            </a:r>
            <a:endParaRPr lang="en-US" altLang="zh-CN" sz="4800" dirty="0">
              <a:solidFill>
                <a:srgbClr val="C00000"/>
              </a:solidFill>
            </a:endParaRPr>
          </a:p>
        </p:txBody>
      </p:sp>
      <p:sp>
        <p:nvSpPr>
          <p:cNvPr id="7" name="文本框 7">
            <a:extLst>
              <a:ext uri="{FF2B5EF4-FFF2-40B4-BE49-F238E27FC236}">
                <a16:creationId xmlns:a16="http://schemas.microsoft.com/office/drawing/2014/main" id="{785816F2-AEF2-4FFE-A0DA-84B4490709A4}"/>
              </a:ext>
            </a:extLst>
          </p:cNvPr>
          <p:cNvSpPr txBox="1"/>
          <p:nvPr/>
        </p:nvSpPr>
        <p:spPr>
          <a:xfrm>
            <a:off x="2306640" y="4250875"/>
            <a:ext cx="7578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王斌</a:t>
            </a:r>
            <a:endParaRPr lang="en-US" altLang="zh-CN" sz="28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5" y="6457890"/>
            <a:ext cx="12191365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2025</a:t>
            </a:r>
            <a:r>
              <a:rPr lang="zh-CN" altLang="en-US" dirty="0">
                <a:solidFill>
                  <a:schemeClr val="bg1"/>
                </a:solidFill>
              </a:rPr>
              <a:t>年高能物理研究所加速器装置联合年会，</a:t>
            </a:r>
            <a:r>
              <a:rPr lang="en-US" altLang="zh-CN" dirty="0">
                <a:solidFill>
                  <a:schemeClr val="bg1"/>
                </a:solidFill>
              </a:rPr>
              <a:t>2025.10.12-14</a:t>
            </a:r>
            <a:r>
              <a:rPr lang="zh-CN" altLang="en-US" dirty="0">
                <a:solidFill>
                  <a:schemeClr val="bg1"/>
                </a:solidFill>
              </a:rPr>
              <a:t>，河南郑州</a:t>
            </a:r>
          </a:p>
        </p:txBody>
      </p:sp>
      <p:pic>
        <p:nvPicPr>
          <p:cNvPr id="11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248683"/>
            <a:ext cx="3552825" cy="672912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161CF2DF-9DCC-4C45-AC41-F0EB04B89C02}"/>
              </a:ext>
            </a:extLst>
          </p:cNvPr>
          <p:cNvSpPr txBox="1"/>
          <p:nvPr/>
        </p:nvSpPr>
        <p:spPr>
          <a:xfrm>
            <a:off x="5015880" y="4949994"/>
            <a:ext cx="20403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/>
              <a:t>2025.10.13</a:t>
            </a:r>
          </a:p>
        </p:txBody>
      </p:sp>
    </p:spTree>
    <p:extLst>
      <p:ext uri="{BB962C8B-B14F-4D97-AF65-F5344CB8AC3E}">
        <p14:creationId xmlns:p14="http://schemas.microsoft.com/office/powerpoint/2010/main" val="169239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56"/>
    </mc:Choice>
    <mc:Fallback xmlns="">
      <p:transition spd="slow" advTm="8556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69808" y="6338623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10</a:t>
            </a:fld>
            <a:endParaRPr lang="zh-CN" altLang="en-US" dirty="0"/>
          </a:p>
        </p:txBody>
      </p:sp>
      <p:sp>
        <p:nvSpPr>
          <p:cNvPr id="7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407368" y="73386"/>
            <a:ext cx="11690652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zh-CN" altLang="en-US" b="1" dirty="0">
                <a:solidFill>
                  <a:srgbClr val="C00000"/>
                </a:solidFill>
              </a:rPr>
              <a:t>单束流本底实验数据分析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CC630C1-AAD6-436C-A325-177128EFA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286363"/>
            <a:ext cx="11064552" cy="2232248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>
                <a:solidFill>
                  <a:schemeClr val="tx1"/>
                </a:solidFill>
              </a:rPr>
              <a:t> 2025.06.05 </a:t>
            </a:r>
            <a:r>
              <a:rPr lang="zh-CN" altLang="en-US" sz="2000" dirty="0">
                <a:solidFill>
                  <a:schemeClr val="tx1"/>
                </a:solidFill>
              </a:rPr>
              <a:t>单束流实验数据：数据库中只有正电子的那一段实验数据。拟合结果表明，确实主要成分是来自于束气本底（</a:t>
            </a:r>
            <a:r>
              <a:rPr lang="zh-CN" altLang="en-US" sz="2000" b="1" dirty="0">
                <a:solidFill>
                  <a:srgbClr val="FF0000"/>
                </a:solidFill>
              </a:rPr>
              <a:t>束气本底占</a:t>
            </a:r>
            <a:r>
              <a:rPr lang="en-US" altLang="zh-CN" sz="2000" b="1" dirty="0">
                <a:solidFill>
                  <a:srgbClr val="FF0000"/>
                </a:solidFill>
              </a:rPr>
              <a:t>80%</a:t>
            </a:r>
            <a:r>
              <a:rPr lang="zh-CN" altLang="en-US" sz="2000" b="1" dirty="0">
                <a:solidFill>
                  <a:srgbClr val="FF0000"/>
                </a:solidFill>
              </a:rPr>
              <a:t>以上</a:t>
            </a:r>
            <a:r>
              <a:rPr lang="zh-CN" altLang="en-US" sz="2000" dirty="0">
                <a:solidFill>
                  <a:schemeClr val="tx1"/>
                </a:solidFill>
              </a:rPr>
              <a:t>）。</a:t>
            </a:r>
            <a:endParaRPr lang="en-US" altLang="zh-CN" sz="2000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endParaRPr lang="zh-CN" alt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3775ACFA-067C-425D-B992-C17B5DD2D9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98" y="2546077"/>
            <a:ext cx="8699398" cy="3380454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52084752-E91F-4E4A-9AD3-04AC519013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4307" y="1899010"/>
            <a:ext cx="883645" cy="230298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4684688C-6B7E-4684-88D8-8E2197BB2A8C}"/>
              </a:ext>
            </a:extLst>
          </p:cNvPr>
          <p:cNvCxnSpPr>
            <a:cxnSpLocks/>
          </p:cNvCxnSpPr>
          <p:nvPr/>
        </p:nvCxnSpPr>
        <p:spPr>
          <a:xfrm flipH="1">
            <a:off x="5015880" y="3428999"/>
            <a:ext cx="2902688" cy="1872209"/>
          </a:xfrm>
          <a:prstGeom prst="straightConnector1">
            <a:avLst/>
          </a:prstGeom>
          <a:ln w="3810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图片 18">
            <a:extLst>
              <a:ext uri="{FF2B5EF4-FFF2-40B4-BE49-F238E27FC236}">
                <a16:creationId xmlns:a16="http://schemas.microsoft.com/office/drawing/2014/main" id="{445B175B-7BE2-4793-9975-643258DC01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8648" y="2044867"/>
            <a:ext cx="2992500" cy="2160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65B2703-F23D-48AC-92CC-5A33FA99B8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60296" y="4298080"/>
            <a:ext cx="3240000" cy="2223105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5062974E-8DEE-4232-844F-A27DD0F83C9A}"/>
              </a:ext>
            </a:extLst>
          </p:cNvPr>
          <p:cNvSpPr txBox="1"/>
          <p:nvPr/>
        </p:nvSpPr>
        <p:spPr>
          <a:xfrm>
            <a:off x="10114532" y="4365104"/>
            <a:ext cx="20403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/>
              <a:t>升级前</a:t>
            </a:r>
            <a:endParaRPr lang="en-US" altLang="zh-CN" sz="2800" b="1" dirty="0"/>
          </a:p>
        </p:txBody>
      </p:sp>
    </p:spTree>
    <p:extLst>
      <p:ext uri="{BB962C8B-B14F-4D97-AF65-F5344CB8AC3E}">
        <p14:creationId xmlns:p14="http://schemas.microsoft.com/office/powerpoint/2010/main" val="175968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837"/>
    </mc:Choice>
    <mc:Fallback xmlns="">
      <p:transition spd="slow" advTm="155837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69808" y="6338623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11</a:t>
            </a:fld>
            <a:endParaRPr lang="zh-CN" altLang="en-US" dirty="0"/>
          </a:p>
        </p:txBody>
      </p:sp>
      <p:sp>
        <p:nvSpPr>
          <p:cNvPr id="7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407368" y="73386"/>
            <a:ext cx="11690652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zh-CN" altLang="en-US" b="1" dirty="0">
                <a:solidFill>
                  <a:srgbClr val="C00000"/>
                </a:solidFill>
              </a:rPr>
              <a:t>单束流本底实验数据分析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97F24D6D-082B-4E3A-B40B-CC9B839803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2608" y="1673669"/>
            <a:ext cx="3164651" cy="2160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44A7F64D-49ED-4F6C-9B66-4DC1B3A0EA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6264" y="1690076"/>
            <a:ext cx="3144069" cy="2160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8FAA1841-69FA-42AD-87D6-6B43EB306E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3004" y="4057781"/>
            <a:ext cx="3115862" cy="216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内容占位符 1">
                <a:extLst>
                  <a:ext uri="{FF2B5EF4-FFF2-40B4-BE49-F238E27FC236}">
                    <a16:creationId xmlns:a16="http://schemas.microsoft.com/office/drawing/2014/main" id="{734F27F2-D22C-4019-AA5D-60262E92E517}"/>
                  </a:ext>
                </a:extLst>
              </p:cNvPr>
              <p:cNvSpPr>
                <a:spLocks noGrp="1"/>
              </p:cNvSpPr>
              <p:nvPr/>
            </p:nvSpPr>
            <p:spPr>
              <a:xfrm>
                <a:off x="373222" y="1844824"/>
                <a:ext cx="7420525" cy="4703298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kumimoji="1" lang="en-US" altLang="zh-CN" sz="1800" baseline="0" dirty="0">
                    <a:latin typeface="Georgia" charset="0"/>
                    <a:ea typeface="Georgia" charset="0"/>
                    <a:cs typeface="Georgia" charset="0"/>
                  </a:rPr>
                  <a:t> Touschek fit: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800" i="1" baseline="0" smtClean="0">
                            <a:latin typeface="Cambria Math" panose="02040503050406030204" pitchFamily="18" charset="0"/>
                            <a:ea typeface="Georgia" charset="0"/>
                            <a:cs typeface="Georgia" charset="0"/>
                          </a:rPr>
                        </m:ctrlPr>
                      </m:sSubPr>
                      <m:e>
                        <m:r>
                          <a:rPr kumimoji="1" lang="en-US" altLang="zh-CN" sz="1800" b="0" i="1" baseline="0" smtClean="0">
                            <a:latin typeface="Cambria Math" charset="0"/>
                            <a:ea typeface="Georgia" charset="0"/>
                            <a:cs typeface="Georgia" charset="0"/>
                          </a:rPr>
                          <m:t>𝑂</m:t>
                        </m:r>
                      </m:e>
                      <m:sub>
                        <m:r>
                          <a:rPr kumimoji="1" lang="en-US" altLang="zh-CN" sz="1800" b="0" i="1" baseline="0" smtClean="0">
                            <a:latin typeface="Cambria Math" charset="0"/>
                            <a:ea typeface="Georgia" charset="0"/>
                            <a:cs typeface="Georgia" charset="0"/>
                          </a:rPr>
                          <m:t>𝑜𝑏</m:t>
                        </m:r>
                      </m:sub>
                    </m:sSub>
                    <m:r>
                      <a:rPr kumimoji="1" lang="en-US" altLang="zh-CN" sz="1800" b="0" i="1" baseline="0" smtClean="0">
                        <a:latin typeface="Cambria Math" charset="0"/>
                        <a:ea typeface="Georgia" charset="0"/>
                        <a:cs typeface="Georgia" charset="0"/>
                      </a:rPr>
                      <m:t>=</m:t>
                    </m:r>
                    <m:r>
                      <a:rPr kumimoji="1" lang="en-US" altLang="zh-CN" sz="1800" b="0" i="1" baseline="0" smtClean="0">
                        <a:latin typeface="Cambria Math" charset="0"/>
                        <a:ea typeface="Georgia" charset="0"/>
                        <a:cs typeface="Georgia" charset="0"/>
                      </a:rPr>
                      <m:t>𝑘</m:t>
                    </m:r>
                    <m:r>
                      <a:rPr kumimoji="1" lang="en-US" altLang="zh-CN" sz="1800" b="0" i="1" baseline="0" smtClean="0">
                        <a:latin typeface="Cambria Math" charset="0"/>
                        <a:ea typeface="Georgia" charset="0"/>
                        <a:cs typeface="Georgia" charset="0"/>
                      </a:rPr>
                      <m:t>∙</m:t>
                    </m:r>
                    <m:sSub>
                      <m:sSubPr>
                        <m:ctrlPr>
                          <a:rPr kumimoji="1" lang="en-US" altLang="zh-CN" sz="1800" b="0" i="1" baseline="0" smtClean="0">
                            <a:latin typeface="Cambria Math" panose="02040503050406030204" pitchFamily="18" charset="0"/>
                            <a:ea typeface="Georgia" charset="0"/>
                            <a:cs typeface="Georgia" charset="0"/>
                          </a:rPr>
                        </m:ctrlPr>
                      </m:sSubPr>
                      <m:e>
                        <m:r>
                          <a:rPr kumimoji="1" lang="en-US" altLang="zh-CN" sz="1800" b="0" i="1" baseline="0" smtClean="0">
                            <a:latin typeface="Cambria Math" charset="0"/>
                            <a:ea typeface="Georgia" charset="0"/>
                            <a:cs typeface="Georgia" charset="0"/>
                          </a:rPr>
                          <m:t>𝐼</m:t>
                        </m:r>
                      </m:e>
                      <m:sub>
                        <m:r>
                          <a:rPr kumimoji="1" lang="en-US" altLang="zh-CN" sz="1800" b="0" i="1" baseline="0" smtClean="0">
                            <a:latin typeface="Cambria Math" charset="0"/>
                            <a:ea typeface="Georgia" charset="0"/>
                            <a:cs typeface="Georgia" charset="0"/>
                          </a:rPr>
                          <m:t>𝑏</m:t>
                        </m:r>
                      </m:sub>
                    </m:sSub>
                    <m:r>
                      <a:rPr kumimoji="1" lang="en-US" altLang="zh-CN" sz="1800" b="0" i="1" baseline="0" smtClean="0">
                        <a:latin typeface="Cambria Math" charset="0"/>
                        <a:ea typeface="Georgia" charset="0"/>
                        <a:cs typeface="Georgia" charset="0"/>
                      </a:rPr>
                      <m:t>+</m:t>
                    </m:r>
                    <m:sSub>
                      <m:sSubPr>
                        <m:ctrlPr>
                          <a:rPr kumimoji="1" lang="en-US" altLang="zh-CN" sz="1800" b="0" i="1" baseline="0" smtClean="0">
                            <a:latin typeface="Cambria Math" panose="02040503050406030204" pitchFamily="18" charset="0"/>
                            <a:ea typeface="Georgia" charset="0"/>
                            <a:cs typeface="Georgia" charset="0"/>
                          </a:rPr>
                        </m:ctrlPr>
                      </m:sSubPr>
                      <m:e>
                        <m:r>
                          <a:rPr kumimoji="1" lang="en-US" altLang="zh-CN" sz="1800" b="0" i="1" baseline="0" smtClean="0">
                            <a:latin typeface="Cambria Math" charset="0"/>
                            <a:ea typeface="Georgia" charset="0"/>
                            <a:cs typeface="Georgia" charset="0"/>
                          </a:rPr>
                          <m:t>𝑏</m:t>
                        </m:r>
                      </m:e>
                      <m:sub>
                        <m:r>
                          <a:rPr kumimoji="1" lang="en-US" altLang="zh-CN" sz="1800" b="0" i="1" baseline="0" smtClean="0">
                            <a:latin typeface="Cambria Math" charset="0"/>
                            <a:ea typeface="Georgia" charset="0"/>
                            <a:cs typeface="Georgia" charset="0"/>
                          </a:rPr>
                          <m:t>𝑔𝑎𝑠</m:t>
                        </m:r>
                      </m:sub>
                    </m:sSub>
                    <m:r>
                      <a:rPr kumimoji="1" lang="en-US" altLang="zh-CN" sz="1800" b="0" i="1" baseline="0" smtClean="0">
                        <a:latin typeface="Cambria Math" charset="0"/>
                        <a:ea typeface="Georgia" charset="0"/>
                        <a:cs typeface="Georgia" charset="0"/>
                      </a:rPr>
                      <m:t>+</m:t>
                    </m:r>
                    <m:sSub>
                      <m:sSubPr>
                        <m:ctrlPr>
                          <a:rPr kumimoji="1" lang="en-US" altLang="zh-CN" sz="1800" b="0" i="1" baseline="0" smtClean="0">
                            <a:latin typeface="Cambria Math" panose="02040503050406030204" pitchFamily="18" charset="0"/>
                            <a:ea typeface="Georgia" charset="0"/>
                            <a:cs typeface="Georgia" charset="0"/>
                          </a:rPr>
                        </m:ctrlPr>
                      </m:sSubPr>
                      <m:e>
                        <m:r>
                          <a:rPr kumimoji="1" lang="en-US" altLang="zh-CN" sz="1800" b="0" i="1" baseline="0" smtClean="0">
                            <a:latin typeface="Cambria Math" charset="0"/>
                            <a:ea typeface="Georgia" charset="0"/>
                            <a:cs typeface="Georgia" charset="0"/>
                          </a:rPr>
                          <m:t>𝑏</m:t>
                        </m:r>
                      </m:e>
                      <m:sub>
                        <m:r>
                          <a:rPr kumimoji="1" lang="en-US" altLang="zh-CN" sz="1800" b="0" i="1" baseline="0" smtClean="0">
                            <a:latin typeface="Cambria Math" charset="0"/>
                            <a:ea typeface="Georgia" charset="0"/>
                            <a:cs typeface="Georgia" charset="0"/>
                          </a:rPr>
                          <m:t>𝑐𝑜𝑛𝑠𝑡</m:t>
                        </m:r>
                      </m:sub>
                    </m:sSub>
                  </m:oMath>
                </a14:m>
                <a:endParaRPr kumimoji="1" lang="en-US" altLang="zh-CN" sz="1800" baseline="0" dirty="0">
                  <a:latin typeface="Georgia" charset="0"/>
                  <a:ea typeface="Georgia" charset="0"/>
                  <a:cs typeface="Georgia" charset="0"/>
                </a:endParaRPr>
              </a:p>
              <a:p>
                <a:pPr algn="just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sz="1800" dirty="0"/>
                  <a:t> </a:t>
                </a:r>
                <a:r>
                  <a:rPr kumimoji="1" lang="en-US" altLang="zh-CN" sz="1800" baseline="0" dirty="0">
                    <a:latin typeface="Georgia" charset="0"/>
                    <a:ea typeface="Georgia" charset="0"/>
                    <a:cs typeface="Georgia" charset="0"/>
                  </a:rPr>
                  <a:t>Constant: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800" i="1" baseline="0">
                            <a:latin typeface="Cambria Math" panose="02040503050406030204" pitchFamily="18" charset="0"/>
                            <a:ea typeface="Georgia" charset="0"/>
                            <a:cs typeface="Georgia" charset="0"/>
                          </a:rPr>
                        </m:ctrlPr>
                      </m:sSubPr>
                      <m:e>
                        <m:r>
                          <a:rPr kumimoji="1" lang="en-US" altLang="zh-CN" sz="1800" i="1" baseline="0">
                            <a:latin typeface="Cambria Math" charset="0"/>
                            <a:ea typeface="Georgia" charset="0"/>
                            <a:cs typeface="Georgia" charset="0"/>
                          </a:rPr>
                          <m:t>𝑏</m:t>
                        </m:r>
                      </m:e>
                      <m:sub>
                        <m:r>
                          <a:rPr kumimoji="1" lang="en-US" altLang="zh-CN" sz="1800" i="1" baseline="0">
                            <a:latin typeface="Cambria Math" charset="0"/>
                            <a:ea typeface="Georgia" charset="0"/>
                            <a:cs typeface="Georgia" charset="0"/>
                          </a:rPr>
                          <m:t>𝑐𝑜𝑛𝑠𝑡</m:t>
                        </m:r>
                      </m:sub>
                    </m:sSub>
                  </m:oMath>
                </a14:m>
                <a:r>
                  <a:rPr kumimoji="1" lang="en-US" altLang="zh-CN" sz="1800" baseline="0" dirty="0">
                    <a:latin typeface="Georgia" charset="0"/>
                    <a:ea typeface="Georgia" charset="0"/>
                    <a:cs typeface="Georgia" charset="0"/>
                  </a:rPr>
                  <a:t> from cosmic ray</a:t>
                </a:r>
                <a:r>
                  <a:rPr kumimoji="1" lang="zh-CN" altLang="en-US" sz="1800" baseline="0" dirty="0">
                    <a:latin typeface="Georgia" charset="0"/>
                    <a:ea typeface="Georgia" charset="0"/>
                    <a:cs typeface="Georgia" charset="0"/>
                  </a:rPr>
                  <a:t> </a:t>
                </a:r>
                <a:r>
                  <a:rPr kumimoji="1" lang="en-US" altLang="zh-CN" sz="1800" baseline="0" dirty="0">
                    <a:latin typeface="Georgia" charset="0"/>
                    <a:ea typeface="Georgia" charset="0"/>
                    <a:cs typeface="Georgia" charset="0"/>
                  </a:rPr>
                  <a:t>experiment</a:t>
                </a:r>
              </a:p>
              <a:p>
                <a:pPr algn="just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sz="1800" dirty="0"/>
                  <a:t> </a:t>
                </a:r>
                <a:r>
                  <a:rPr kumimoji="1" lang="en-US" altLang="zh-CN" sz="1800" baseline="0" dirty="0">
                    <a:latin typeface="Georgia" charset="0"/>
                    <a:ea typeface="Georgia" charset="0"/>
                    <a:cs typeface="Georgia" charset="0"/>
                  </a:rPr>
                  <a:t>Beam-gas: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800" i="1" baseline="0" smtClean="0">
                            <a:latin typeface="Cambria Math" panose="02040503050406030204" pitchFamily="18" charset="0"/>
                            <a:ea typeface="Georgia" charset="0"/>
                            <a:cs typeface="Georgia" charset="0"/>
                          </a:rPr>
                        </m:ctrlPr>
                      </m:sSubPr>
                      <m:e>
                        <m:r>
                          <a:rPr kumimoji="1" lang="en-US" altLang="zh-CN" sz="1800" b="0" i="1" baseline="0" smtClean="0">
                            <a:latin typeface="Cambria Math" charset="0"/>
                            <a:ea typeface="Georgia" charset="0"/>
                            <a:cs typeface="Georgia" charset="0"/>
                          </a:rPr>
                          <m:t>𝑏</m:t>
                        </m:r>
                      </m:e>
                      <m:sub>
                        <m:r>
                          <a:rPr kumimoji="1" lang="en-US" altLang="zh-CN" sz="1800" b="0" i="1" baseline="0" smtClean="0">
                            <a:latin typeface="Cambria Math" charset="0"/>
                            <a:ea typeface="Georgia" charset="0"/>
                            <a:cs typeface="Georgia" charset="0"/>
                          </a:rPr>
                          <m:t>𝑓𝑖𝑡</m:t>
                        </m:r>
                      </m:sub>
                    </m:sSub>
                    <m:r>
                      <a:rPr kumimoji="1" lang="en-US" altLang="zh-CN" sz="1800" b="0" i="1" baseline="0" smtClean="0">
                        <a:latin typeface="Cambria Math" charset="0"/>
                        <a:ea typeface="Georgia" charset="0"/>
                        <a:cs typeface="Georgia" charset="0"/>
                      </a:rPr>
                      <m:t>−</m:t>
                    </m:r>
                    <m:sSub>
                      <m:sSubPr>
                        <m:ctrlPr>
                          <a:rPr kumimoji="1" lang="en-US" altLang="zh-CN" sz="1800" b="0" i="1" baseline="0" smtClean="0">
                            <a:latin typeface="Cambria Math" panose="02040503050406030204" pitchFamily="18" charset="0"/>
                            <a:ea typeface="Georgia" charset="0"/>
                            <a:cs typeface="Georgia" charset="0"/>
                          </a:rPr>
                        </m:ctrlPr>
                      </m:sSubPr>
                      <m:e>
                        <m:r>
                          <a:rPr kumimoji="1" lang="en-US" altLang="zh-CN" sz="1800" b="0" i="1" baseline="0" smtClean="0">
                            <a:latin typeface="Cambria Math" charset="0"/>
                            <a:ea typeface="Georgia" charset="0"/>
                            <a:cs typeface="Georgia" charset="0"/>
                          </a:rPr>
                          <m:t>𝑏</m:t>
                        </m:r>
                      </m:e>
                      <m:sub>
                        <m:r>
                          <a:rPr kumimoji="1" lang="en-US" altLang="zh-CN" sz="1800" b="0" i="1" baseline="0" smtClean="0">
                            <a:latin typeface="Cambria Math" charset="0"/>
                            <a:ea typeface="Georgia" charset="0"/>
                            <a:cs typeface="Georgia" charset="0"/>
                          </a:rPr>
                          <m:t>𝑐𝑜𝑛𝑠𝑡</m:t>
                        </m:r>
                      </m:sub>
                    </m:sSub>
                  </m:oMath>
                </a14:m>
                <a:endParaRPr kumimoji="1" lang="en-US" altLang="zh-CN" sz="1800" baseline="0" dirty="0">
                  <a:latin typeface="Georgia" charset="0"/>
                  <a:ea typeface="Georgia" charset="0"/>
                  <a:cs typeface="Georgia" charset="0"/>
                </a:endParaRPr>
              </a:p>
              <a:p>
                <a:pPr algn="just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dirty="0"/>
                  <a:t> </a:t>
                </a:r>
                <a:r>
                  <a:rPr lang="zh-CN" altLang="en-US" dirty="0"/>
                  <a:t>观测单束团流强为</a:t>
                </a:r>
                <a:r>
                  <a:rPr lang="en-US" altLang="zh-CN" dirty="0"/>
                  <a:t>6mA</a:t>
                </a:r>
                <a:r>
                  <a:rPr lang="zh-CN" altLang="en-US" dirty="0"/>
                  <a:t>时，所有</a:t>
                </a:r>
                <a:r>
                  <a:rPr lang="en-US" altLang="zh-CN" dirty="0"/>
                  <a:t>MDC</a:t>
                </a:r>
                <a:r>
                  <a:rPr lang="zh-CN" altLang="en-US" dirty="0"/>
                  <a:t>层中不同本底来源的计数率。</a:t>
                </a:r>
                <a:endParaRPr lang="en-US" altLang="zh-CN" dirty="0"/>
              </a:p>
              <a:p>
                <a:pPr algn="just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dirty="0"/>
                  <a:t> </a:t>
                </a:r>
                <a:r>
                  <a:rPr lang="zh-CN" altLang="en-US" dirty="0"/>
                  <a:t>结果表明，</a:t>
                </a:r>
                <a:r>
                  <a:rPr lang="en-US" altLang="zh-CN" dirty="0"/>
                  <a:t>Touschek</a:t>
                </a:r>
                <a:r>
                  <a:rPr lang="zh-CN" altLang="en-US" dirty="0"/>
                  <a:t>本底在所有</a:t>
                </a:r>
                <a:r>
                  <a:rPr lang="en-US" altLang="zh-CN" dirty="0"/>
                  <a:t>MDC</a:t>
                </a:r>
                <a:r>
                  <a:rPr lang="zh-CN" altLang="en-US" dirty="0"/>
                  <a:t>层中都是占主导地位的，而束</a:t>
                </a:r>
                <a:r>
                  <a:rPr lang="en-US" altLang="zh-CN" dirty="0"/>
                  <a:t>-</a:t>
                </a:r>
                <a:r>
                  <a:rPr lang="zh-CN" altLang="en-US" dirty="0"/>
                  <a:t>气本底只占很小一部分，特别是在外层。</a:t>
                </a:r>
                <a:r>
                  <a:rPr lang="en-US" altLang="zh-CN" dirty="0"/>
                  <a:t> </a:t>
                </a:r>
              </a:p>
              <a:p>
                <a:pPr algn="just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dirty="0"/>
                  <a:t> MDC</a:t>
                </a:r>
                <a:r>
                  <a:rPr lang="zh-CN" altLang="en-US" dirty="0"/>
                  <a:t>第一层的本底由</a:t>
                </a:r>
                <a:r>
                  <a:rPr lang="en-US" altLang="zh-CN" dirty="0"/>
                  <a:t>75.1%</a:t>
                </a:r>
                <a:r>
                  <a:rPr lang="zh-CN" altLang="en-US" dirty="0"/>
                  <a:t>的</a:t>
                </a:r>
                <a:r>
                  <a:rPr lang="en-US" altLang="zh-CN" dirty="0"/>
                  <a:t>Touschek</a:t>
                </a:r>
                <a:r>
                  <a:rPr lang="zh-CN" altLang="en-US" dirty="0"/>
                  <a:t>本底、</a:t>
                </a:r>
                <a:r>
                  <a:rPr lang="en-US" altLang="zh-CN" dirty="0"/>
                  <a:t>15.4%</a:t>
                </a:r>
                <a:r>
                  <a:rPr lang="zh-CN" altLang="en-US" dirty="0"/>
                  <a:t>的束</a:t>
                </a:r>
                <a:r>
                  <a:rPr lang="en-US" altLang="zh-CN" dirty="0"/>
                  <a:t>-</a:t>
                </a:r>
                <a:r>
                  <a:rPr lang="zh-CN" altLang="en-US" dirty="0"/>
                  <a:t>气本底和</a:t>
                </a:r>
                <a:r>
                  <a:rPr lang="en-US" altLang="zh-CN" dirty="0"/>
                  <a:t>9.5%</a:t>
                </a:r>
                <a:r>
                  <a:rPr lang="zh-CN" altLang="en-US" dirty="0"/>
                  <a:t>的恒本底组成。</a:t>
                </a:r>
                <a:endParaRPr lang="en-US" altLang="zh-CN" dirty="0"/>
              </a:p>
            </p:txBody>
          </p:sp>
        </mc:Choice>
        <mc:Fallback xmlns="">
          <p:sp>
            <p:nvSpPr>
              <p:cNvPr id="15" name="内容占位符 1">
                <a:extLst>
                  <a:ext uri="{FF2B5EF4-FFF2-40B4-BE49-F238E27FC236}">
                    <a16:creationId xmlns:a16="http://schemas.microsoft.com/office/drawing/2014/main" id="{734F27F2-D22C-4019-AA5D-60262E92E5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222" y="1844824"/>
                <a:ext cx="7420525" cy="4703298"/>
              </a:xfrm>
              <a:prstGeom prst="rect">
                <a:avLst/>
              </a:prstGeom>
              <a:blipFill>
                <a:blip r:embed="rId6"/>
                <a:stretch>
                  <a:fillRect l="-1970" r="-550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文本框 19">
            <a:extLst>
              <a:ext uri="{FF2B5EF4-FFF2-40B4-BE49-F238E27FC236}">
                <a16:creationId xmlns:a16="http://schemas.microsoft.com/office/drawing/2014/main" id="{D7A17DD6-6E42-49B2-9A26-9B52127454FF}"/>
              </a:ext>
            </a:extLst>
          </p:cNvPr>
          <p:cNvSpPr txBox="1"/>
          <p:nvPr/>
        </p:nvSpPr>
        <p:spPr>
          <a:xfrm>
            <a:off x="4546098" y="1089482"/>
            <a:ext cx="20403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/>
              <a:t>BEPCII</a:t>
            </a:r>
            <a:r>
              <a:rPr lang="zh-CN" altLang="en-US" sz="2800" b="1" dirty="0"/>
              <a:t>时期</a:t>
            </a:r>
            <a:endParaRPr lang="en-US" altLang="zh-CN" sz="2800" b="1" dirty="0"/>
          </a:p>
        </p:txBody>
      </p:sp>
    </p:spTree>
    <p:extLst>
      <p:ext uri="{BB962C8B-B14F-4D97-AF65-F5344CB8AC3E}">
        <p14:creationId xmlns:p14="http://schemas.microsoft.com/office/powerpoint/2010/main" val="3201564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837"/>
    </mc:Choice>
    <mc:Fallback xmlns="">
      <p:transition spd="slow" advTm="155837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/>
          </p:nvPr>
        </p:nvSpPr>
        <p:spPr>
          <a:xfrm>
            <a:off x="2121448" y="67537"/>
            <a:ext cx="7916416" cy="1036506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zh-CN" altLang="en-US" sz="6000" kern="0" dirty="0">
                <a:latin typeface="Arial Black" panose="020B0A04020102020204" pitchFamily="34" charset="0"/>
              </a:rPr>
              <a:t>提纲</a:t>
            </a:r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335360" y="1412777"/>
            <a:ext cx="10578570" cy="53776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endParaRPr lang="en-US" altLang="zh-CN" b="1" dirty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8EA6B6CE-E267-44FA-B282-7400FC9B7C26}"/>
              </a:ext>
            </a:extLst>
          </p:cNvPr>
          <p:cNvSpPr txBox="1">
            <a:spLocks/>
          </p:cNvSpPr>
          <p:nvPr/>
        </p:nvSpPr>
        <p:spPr>
          <a:xfrm>
            <a:off x="487760" y="1565177"/>
            <a:ext cx="10578570" cy="5104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2024-2025</a:t>
            </a:r>
            <a:r>
              <a:rPr lang="zh-CN" altLang="en-US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年束流本底实验和数据分析</a:t>
            </a:r>
            <a:endParaRPr lang="en-US" altLang="zh-CN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BEPCII-U</a:t>
            </a:r>
            <a:r>
              <a:rPr lang="zh-CN" altLang="en-US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束流本底与真空度的评估</a:t>
            </a:r>
            <a:endParaRPr lang="en-US" altLang="zh-CN" b="1" dirty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zh-CN" altLang="en-US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总结和展望</a:t>
            </a:r>
            <a:endParaRPr lang="en-US" altLang="zh-CN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317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378"/>
    </mc:Choice>
    <mc:Fallback xmlns="">
      <p:transition spd="slow" advTm="57378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69808" y="6338623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13</a:t>
            </a:fld>
            <a:endParaRPr lang="zh-CN" altLang="en-US" dirty="0"/>
          </a:p>
        </p:txBody>
      </p:sp>
      <p:sp>
        <p:nvSpPr>
          <p:cNvPr id="7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407368" y="73386"/>
            <a:ext cx="11690652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b="1" dirty="0">
                <a:solidFill>
                  <a:srgbClr val="C00000"/>
                </a:solidFill>
              </a:rPr>
              <a:t>BEPCII-U</a:t>
            </a:r>
            <a:r>
              <a:rPr lang="zh-CN" altLang="en-US" b="1" dirty="0">
                <a:solidFill>
                  <a:srgbClr val="C00000"/>
                </a:solidFill>
              </a:rPr>
              <a:t>束流本底与真空度的评估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B4D48795-287A-4F5D-A403-A81149C329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28" y="1844824"/>
            <a:ext cx="7413989" cy="457196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6FA7579-C6FE-4BC2-9A98-CFFDF60ABA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9564" y="2805221"/>
            <a:ext cx="4249696" cy="3429000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CC630C1-AAD6-436C-A325-177128EFA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590" y="1124744"/>
            <a:ext cx="11064552" cy="223224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去年高流强</a:t>
            </a:r>
            <a:r>
              <a:rPr lang="en-US" altLang="zh-CN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zh-CN" alt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活动挡块推入的稳定运行期间，我们提取真空放气前后的运行数据进行分析。</a:t>
            </a:r>
          </a:p>
          <a:p>
            <a:pPr algn="just">
              <a:lnSpc>
                <a:spcPct val="150000"/>
              </a:lnSpc>
            </a:pPr>
            <a:endParaRPr lang="zh-CN" alt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603C648C-C29F-48FA-B762-1FAA1C77C4DF}"/>
              </a:ext>
            </a:extLst>
          </p:cNvPr>
          <p:cNvSpPr txBox="1"/>
          <p:nvPr/>
        </p:nvSpPr>
        <p:spPr>
          <a:xfrm>
            <a:off x="7896200" y="1966981"/>
            <a:ext cx="20403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/>
              <a:t>2024.01.16</a:t>
            </a:r>
          </a:p>
        </p:txBody>
      </p:sp>
    </p:spTree>
    <p:extLst>
      <p:ext uri="{BB962C8B-B14F-4D97-AF65-F5344CB8AC3E}">
        <p14:creationId xmlns:p14="http://schemas.microsoft.com/office/powerpoint/2010/main" val="3934589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837"/>
    </mc:Choice>
    <mc:Fallback xmlns="">
      <p:transition spd="slow" advTm="155837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69808" y="6338623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14</a:t>
            </a:fld>
            <a:endParaRPr lang="zh-CN" altLang="en-US" dirty="0"/>
          </a:p>
        </p:txBody>
      </p:sp>
      <p:sp>
        <p:nvSpPr>
          <p:cNvPr id="7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407368" y="73386"/>
            <a:ext cx="11690652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b="1" dirty="0">
                <a:solidFill>
                  <a:srgbClr val="C00000"/>
                </a:solidFill>
              </a:rPr>
              <a:t>BEPCII-U</a:t>
            </a:r>
            <a:r>
              <a:rPr lang="zh-CN" altLang="en-US" b="1" dirty="0">
                <a:solidFill>
                  <a:srgbClr val="C00000"/>
                </a:solidFill>
              </a:rPr>
              <a:t>束流本底与真空度的评估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CC630C1-AAD6-436C-A325-177128EFA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590" y="1124744"/>
            <a:ext cx="11064552" cy="1655963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去年高流强</a:t>
            </a:r>
            <a:r>
              <a:rPr lang="en-US" altLang="zh-CN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zh-CN" alt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活动挡块推入的稳定运行期间，我们提取真空放气前后的运行数据进行分析。</a:t>
            </a:r>
          </a:p>
          <a:p>
            <a:pPr algn="just">
              <a:lnSpc>
                <a:spcPct val="150000"/>
              </a:lnSpc>
            </a:pPr>
            <a:r>
              <a:rPr lang="zh-CN" alt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对于突然放气时的本底暗电流，由于放气</a:t>
            </a:r>
            <a:r>
              <a:rPr lang="en-US" altLang="zh-CN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zh-CN" alt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恢复的时间窗口很小，忽略流强的变化情况下，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暗电流与真空度呈明显的线性关系。</a:t>
            </a:r>
          </a:p>
          <a:p>
            <a:pPr algn="just">
              <a:lnSpc>
                <a:spcPct val="150000"/>
              </a:lnSpc>
            </a:pPr>
            <a:endParaRPr lang="zh-CN" alt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E982DA08-CAFF-4FF2-A59E-99FA80DDF6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5308" y="4400091"/>
            <a:ext cx="2933827" cy="213675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8CDDC994-9A2D-492A-AD3F-3023F904601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661466" y="3204711"/>
            <a:ext cx="4170051" cy="576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C706FB23-A526-4246-A570-26799B2E5C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43345" y="4505964"/>
            <a:ext cx="2655849" cy="1855090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EA161138-6E76-4D3D-9FA9-DE63C5E3751A}"/>
              </a:ext>
            </a:extLst>
          </p:cNvPr>
          <p:cNvSpPr txBox="1"/>
          <p:nvPr/>
        </p:nvSpPr>
        <p:spPr>
          <a:xfrm>
            <a:off x="7064919" y="4027911"/>
            <a:ext cx="1247395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zh-CN" altLang="en-US" sz="1800" dirty="0">
                <a:solidFill>
                  <a:schemeClr val="tx1"/>
                </a:solidFill>
              </a:rPr>
              <a:t>真空放气</a:t>
            </a:r>
            <a:endParaRPr lang="zh-CN" altLang="en-US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44C02C3F-A540-4734-8711-BF9271DD9F2B}"/>
              </a:ext>
            </a:extLst>
          </p:cNvPr>
          <p:cNvSpPr txBox="1"/>
          <p:nvPr/>
        </p:nvSpPr>
        <p:spPr>
          <a:xfrm>
            <a:off x="10161263" y="4114581"/>
            <a:ext cx="1247395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zh-CN" altLang="en-US" dirty="0"/>
              <a:t>正常情况</a:t>
            </a: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BF87DB95-0D08-494D-95BC-BED36BF798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9663" y="2535047"/>
            <a:ext cx="5593746" cy="4249567"/>
          </a:xfrm>
          <a:prstGeom prst="rect">
            <a:avLst/>
          </a:prstGeom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id="{CDDC603A-4FBB-4179-9F42-28E48158DDDA}"/>
              </a:ext>
            </a:extLst>
          </p:cNvPr>
          <p:cNvSpPr/>
          <p:nvPr/>
        </p:nvSpPr>
        <p:spPr>
          <a:xfrm>
            <a:off x="939743" y="4911311"/>
            <a:ext cx="1728192" cy="12241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9D916C63-86D3-47D2-87C5-02B836F8768A}"/>
              </a:ext>
            </a:extLst>
          </p:cNvPr>
          <p:cNvSpPr/>
          <p:nvPr/>
        </p:nvSpPr>
        <p:spPr>
          <a:xfrm>
            <a:off x="3748055" y="4047762"/>
            <a:ext cx="1728192" cy="12241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4311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837"/>
    </mc:Choice>
    <mc:Fallback xmlns="">
      <p:transition spd="slow" advTm="155837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15518936-F56D-4BD3-ADD8-439C197525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9550"/>
            <a:ext cx="12192000" cy="6438900"/>
          </a:xfrm>
          <a:prstGeom prst="rect">
            <a:avLst/>
          </a:prstGeom>
        </p:spPr>
      </p:pic>
      <p:sp>
        <p:nvSpPr>
          <p:cNvPr id="4" name="标题 1">
            <a:extLst>
              <a:ext uri="{FF2B5EF4-FFF2-40B4-BE49-F238E27FC236}">
                <a16:creationId xmlns:a16="http://schemas.microsoft.com/office/drawing/2014/main" id="{2E6A22BA-2670-40AA-951C-0816175D2915}"/>
              </a:ext>
            </a:extLst>
          </p:cNvPr>
          <p:cNvSpPr txBox="1">
            <a:spLocks/>
          </p:cNvSpPr>
          <p:nvPr/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4800" dirty="0"/>
              <a:t>2024.02.02</a:t>
            </a: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E0E839DA-F428-4324-AB05-91E600A93AD3}"/>
              </a:ext>
            </a:extLst>
          </p:cNvPr>
          <p:cNvSpPr/>
          <p:nvPr/>
        </p:nvSpPr>
        <p:spPr>
          <a:xfrm>
            <a:off x="839416" y="2276872"/>
            <a:ext cx="2016224" cy="424847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内容占位符 1">
            <a:extLst>
              <a:ext uri="{FF2B5EF4-FFF2-40B4-BE49-F238E27FC236}">
                <a16:creationId xmlns:a16="http://schemas.microsoft.com/office/drawing/2014/main" id="{12CFA0C0-445D-4E39-B130-587D93D185FD}"/>
              </a:ext>
            </a:extLst>
          </p:cNvPr>
          <p:cNvSpPr txBox="1">
            <a:spLocks/>
          </p:cNvSpPr>
          <p:nvPr/>
        </p:nvSpPr>
        <p:spPr>
          <a:xfrm>
            <a:off x="1199456" y="1846491"/>
            <a:ext cx="1152128" cy="34337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altLang="zh-CN" sz="1400" dirty="0">
                <a:solidFill>
                  <a:schemeClr val="tx1"/>
                </a:solidFill>
              </a:rPr>
              <a:t>Normal data</a:t>
            </a:r>
          </a:p>
        </p:txBody>
      </p:sp>
      <p:sp>
        <p:nvSpPr>
          <p:cNvPr id="7" name="内容占位符 1">
            <a:extLst>
              <a:ext uri="{FF2B5EF4-FFF2-40B4-BE49-F238E27FC236}">
                <a16:creationId xmlns:a16="http://schemas.microsoft.com/office/drawing/2014/main" id="{DFF1C509-13A9-42F2-9068-4E2D6082F330}"/>
              </a:ext>
            </a:extLst>
          </p:cNvPr>
          <p:cNvSpPr txBox="1">
            <a:spLocks/>
          </p:cNvSpPr>
          <p:nvPr/>
        </p:nvSpPr>
        <p:spPr>
          <a:xfrm>
            <a:off x="3323692" y="1858308"/>
            <a:ext cx="1224136" cy="34337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altLang="zh-CN" sz="1400" dirty="0">
                <a:solidFill>
                  <a:schemeClr val="tx1"/>
                </a:solidFill>
              </a:rPr>
              <a:t>High pressure</a:t>
            </a: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1F605872-7037-4D40-A61C-841208197129}"/>
              </a:ext>
            </a:extLst>
          </p:cNvPr>
          <p:cNvSpPr/>
          <p:nvPr/>
        </p:nvSpPr>
        <p:spPr>
          <a:xfrm>
            <a:off x="3215680" y="2213794"/>
            <a:ext cx="1440160" cy="4248472"/>
          </a:xfrm>
          <a:prstGeom prst="round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2C6CBFCA-109F-443F-9D7D-D51EAD2995EB}"/>
              </a:ext>
            </a:extLst>
          </p:cNvPr>
          <p:cNvSpPr/>
          <p:nvPr/>
        </p:nvSpPr>
        <p:spPr>
          <a:xfrm>
            <a:off x="4686320" y="2224148"/>
            <a:ext cx="6810280" cy="4248472"/>
          </a:xfrm>
          <a:prstGeom prst="roundRect">
            <a:avLst/>
          </a:prstGeom>
          <a:noFill/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内容占位符 1">
            <a:extLst>
              <a:ext uri="{FF2B5EF4-FFF2-40B4-BE49-F238E27FC236}">
                <a16:creationId xmlns:a16="http://schemas.microsoft.com/office/drawing/2014/main" id="{9D337ECB-4262-47C1-B0F7-5806C36DDB3F}"/>
              </a:ext>
            </a:extLst>
          </p:cNvPr>
          <p:cNvSpPr txBox="1">
            <a:spLocks/>
          </p:cNvSpPr>
          <p:nvPr/>
        </p:nvSpPr>
        <p:spPr>
          <a:xfrm>
            <a:off x="8328248" y="1840012"/>
            <a:ext cx="762286" cy="34337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altLang="zh-CN" sz="1400" dirty="0">
                <a:solidFill>
                  <a:schemeClr val="tx1"/>
                </a:solidFill>
              </a:rPr>
              <a:t>Others</a:t>
            </a:r>
          </a:p>
        </p:txBody>
      </p:sp>
    </p:spTree>
    <p:extLst>
      <p:ext uri="{BB962C8B-B14F-4D97-AF65-F5344CB8AC3E}">
        <p14:creationId xmlns:p14="http://schemas.microsoft.com/office/powerpoint/2010/main" val="36335791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69808" y="6338623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16</a:t>
            </a:fld>
            <a:endParaRPr lang="zh-CN" altLang="en-US" dirty="0"/>
          </a:p>
        </p:txBody>
      </p:sp>
      <p:sp>
        <p:nvSpPr>
          <p:cNvPr id="7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407368" y="73386"/>
            <a:ext cx="11690652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b="1" dirty="0">
                <a:solidFill>
                  <a:srgbClr val="C00000"/>
                </a:solidFill>
              </a:rPr>
              <a:t>BEPCII-U</a:t>
            </a:r>
            <a:r>
              <a:rPr lang="zh-CN" altLang="en-US" b="1" dirty="0">
                <a:solidFill>
                  <a:srgbClr val="C00000"/>
                </a:solidFill>
              </a:rPr>
              <a:t>束流本底与真空度的评估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4CC630C1-AAD6-436C-A325-177128EFA3F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4590" y="1124744"/>
                <a:ext cx="11064552" cy="1655963"/>
              </a:xfrm>
            </p:spPr>
            <p:txBody>
              <a:bodyPr>
                <a:normAutofit fontScale="92500" lnSpcReduction="20000"/>
              </a:bodyPr>
              <a:lstStyle/>
              <a:p>
                <a:pPr algn="just">
                  <a:lnSpc>
                    <a:spcPct val="120000"/>
                  </a:lnSpc>
                  <a:buFont typeface="Wingdings" panose="05000000000000000000" pitchFamily="2" charset="2"/>
                  <a:buChar char="Ø"/>
                </a:pPr>
                <a:r>
                  <a:rPr lang="zh-CN" alt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zh-CN" altLang="en-US" sz="2000" dirty="0">
                    <a:solidFill>
                      <a:schemeClr val="tx1"/>
                    </a:solidFill>
                  </a:rPr>
                  <a:t>正常运行时期的本底暗电流在</a:t>
                </a:r>
                <a:r>
                  <a:rPr lang="en-US" altLang="zh-CN" sz="2000" dirty="0">
                    <a:solidFill>
                      <a:schemeClr val="tx1"/>
                    </a:solidFill>
                  </a:rPr>
                  <a:t>10</a:t>
                </a:r>
                <a:r>
                  <a:rPr lang="en-US" altLang="zh-CN" sz="2000" dirty="0">
                    <a:solidFill>
                      <a:schemeClr val="tx1"/>
                    </a:solidFill>
                    <a:latin typeface="Symbol" panose="05050102010706020507" pitchFamily="18" charset="2"/>
                  </a:rPr>
                  <a:t>m</a:t>
                </a:r>
                <a:r>
                  <a:rPr lang="en-US" altLang="zh-CN" sz="2000" dirty="0">
                    <a:solidFill>
                      <a:schemeClr val="tx1"/>
                    </a:solidFill>
                  </a:rPr>
                  <a:t>A</a:t>
                </a:r>
                <a:r>
                  <a:rPr lang="zh-CN" altLang="en-US" sz="2000" dirty="0">
                    <a:solidFill>
                      <a:schemeClr val="tx1"/>
                    </a:solidFill>
                  </a:rPr>
                  <a:t>以下，真空度在</a:t>
                </a:r>
                <a:r>
                  <a:rPr lang="en-US" altLang="zh-CN" sz="2000" dirty="0">
                    <a:solidFill>
                      <a:schemeClr val="tx1"/>
                    </a:solidFill>
                  </a:rPr>
                  <a:t>0.5</a:t>
                </a:r>
                <a:r>
                  <a:rPr lang="en-US" altLang="zh-CN" sz="20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−9</m:t>
                        </m:r>
                      </m:sup>
                    </m:sSup>
                  </m:oMath>
                </a14:m>
                <a:r>
                  <a:rPr lang="en-US" altLang="zh-CN" sz="2000" dirty="0">
                    <a:solidFill>
                      <a:schemeClr val="tx1"/>
                    </a:solidFill>
                  </a:rPr>
                  <a:t> Torr </a:t>
                </a:r>
                <a:r>
                  <a:rPr lang="zh-CN" altLang="en-US" sz="2000" dirty="0">
                    <a:solidFill>
                      <a:schemeClr val="tx1"/>
                    </a:solidFill>
                  </a:rPr>
                  <a:t>左右；</a:t>
                </a:r>
                <a:endParaRPr lang="en-US" altLang="zh-CN" sz="2000" dirty="0">
                  <a:solidFill>
                    <a:schemeClr val="tx1"/>
                  </a:solidFill>
                </a:endParaRPr>
              </a:p>
              <a:p>
                <a:pPr algn="just">
                  <a:lnSpc>
                    <a:spcPct val="12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sz="2000" dirty="0">
                    <a:solidFill>
                      <a:schemeClr val="tx1"/>
                    </a:solidFill>
                  </a:rPr>
                  <a:t> </a:t>
                </a:r>
                <a:r>
                  <a:rPr lang="zh-CN" altLang="en-US" sz="2000" dirty="0">
                    <a:solidFill>
                      <a:schemeClr val="tx1"/>
                    </a:solidFill>
                  </a:rPr>
                  <a:t>在真空缓慢恢复期间，当真空度超过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−9</m:t>
                        </m:r>
                      </m:sup>
                    </m:sSup>
                  </m:oMath>
                </a14:m>
                <a:r>
                  <a:rPr lang="en-US" altLang="zh-CN" sz="2000" dirty="0">
                    <a:solidFill>
                      <a:schemeClr val="tx1"/>
                    </a:solidFill>
                  </a:rPr>
                  <a:t>Torr</a:t>
                </a:r>
                <a:r>
                  <a:rPr lang="zh-CN" altLang="en-US" sz="2000" dirty="0">
                    <a:solidFill>
                      <a:schemeClr val="tx1"/>
                    </a:solidFill>
                  </a:rPr>
                  <a:t>时，本底暗电流普遍超过</a:t>
                </a:r>
                <a:r>
                  <a:rPr lang="en-US" altLang="zh-CN" sz="2000" dirty="0">
                    <a:solidFill>
                      <a:schemeClr val="tx1"/>
                    </a:solidFill>
                  </a:rPr>
                  <a:t>15</a:t>
                </a:r>
                <a:r>
                  <a:rPr lang="en-US" altLang="zh-CN" sz="2000" dirty="0">
                    <a:solidFill>
                      <a:schemeClr val="tx1"/>
                    </a:solidFill>
                    <a:latin typeface="Symbol" panose="05050102010706020507" pitchFamily="18" charset="2"/>
                  </a:rPr>
                  <a:t>m</a:t>
                </a:r>
                <a:r>
                  <a:rPr lang="en-US" altLang="zh-CN" sz="2000" dirty="0">
                    <a:solidFill>
                      <a:schemeClr val="tx1"/>
                    </a:solidFill>
                  </a:rPr>
                  <a:t>A</a:t>
                </a:r>
                <a:r>
                  <a:rPr lang="zh-CN" altLang="en-US" sz="2000" dirty="0">
                    <a:solidFill>
                      <a:schemeClr val="tx1"/>
                    </a:solidFill>
                  </a:rPr>
                  <a:t>，几乎贴近探测器的阈值；</a:t>
                </a:r>
                <a:endParaRPr lang="en-US" altLang="zh-CN" sz="2000" dirty="0">
                  <a:solidFill>
                    <a:schemeClr val="tx1"/>
                  </a:solidFill>
                </a:endParaRPr>
              </a:p>
              <a:p>
                <a:pPr algn="just">
                  <a:lnSpc>
                    <a:spcPct val="12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sz="2000" dirty="0">
                    <a:solidFill>
                      <a:schemeClr val="tx1"/>
                    </a:solidFill>
                  </a:rPr>
                  <a:t> </a:t>
                </a:r>
                <a:r>
                  <a:rPr lang="zh-CN" altLang="en-US" sz="2000" dirty="0">
                    <a:solidFill>
                      <a:schemeClr val="tx1"/>
                    </a:solidFill>
                  </a:rPr>
                  <a:t>随着真空的持续恢复，取数趋于稳定，本底暗电流略高于正常运行时期的本底暗电流。</a:t>
                </a:r>
                <a:endParaRPr lang="en-US" altLang="zh-CN" sz="2000" dirty="0">
                  <a:solidFill>
                    <a:schemeClr val="tx1"/>
                  </a:solidFill>
                </a:endParaRPr>
              </a:p>
              <a:p>
                <a:pPr algn="just">
                  <a:lnSpc>
                    <a:spcPct val="150000"/>
                  </a:lnSpc>
                </a:pPr>
                <a:endParaRPr lang="zh-CN" altLang="en-US" sz="20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4CC630C1-AAD6-436C-A325-177128EFA3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4590" y="1124744"/>
                <a:ext cx="11064552" cy="1655963"/>
              </a:xfrm>
              <a:blipFill>
                <a:blip r:embed="rId3"/>
                <a:stretch>
                  <a:fillRect l="-165" t="-2214" r="-5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组合 1">
            <a:extLst>
              <a:ext uri="{FF2B5EF4-FFF2-40B4-BE49-F238E27FC236}">
                <a16:creationId xmlns:a16="http://schemas.microsoft.com/office/drawing/2014/main" id="{84467D38-0C22-40E5-94BA-4258A14A5FB4}"/>
              </a:ext>
            </a:extLst>
          </p:cNvPr>
          <p:cNvGrpSpPr/>
          <p:nvPr/>
        </p:nvGrpSpPr>
        <p:grpSpPr>
          <a:xfrm>
            <a:off x="3359363" y="2708920"/>
            <a:ext cx="5473274" cy="3933056"/>
            <a:chOff x="277392" y="2708920"/>
            <a:chExt cx="5473274" cy="3933056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B931F923-2C25-4013-A7FE-CCBA8CDABEF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7392" y="2708920"/>
              <a:ext cx="5473274" cy="3933056"/>
            </a:xfrm>
            <a:prstGeom prst="rect">
              <a:avLst/>
            </a:prstGeom>
          </p:spPr>
        </p:pic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33DF2B05-44FE-4E19-B997-04586D8C612F}"/>
                </a:ext>
              </a:extLst>
            </p:cNvPr>
            <p:cNvSpPr txBox="1"/>
            <p:nvPr/>
          </p:nvSpPr>
          <p:spPr>
            <a:xfrm>
              <a:off x="1271464" y="3049300"/>
              <a:ext cx="2040331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b="1" dirty="0"/>
                <a:t>2024.02.02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84900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837"/>
    </mc:Choice>
    <mc:Fallback xmlns="">
      <p:transition spd="slow" advTm="155837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69808" y="6338623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17</a:t>
            </a:fld>
            <a:endParaRPr lang="zh-CN" altLang="en-US" dirty="0"/>
          </a:p>
        </p:txBody>
      </p:sp>
      <p:sp>
        <p:nvSpPr>
          <p:cNvPr id="7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407368" y="73386"/>
            <a:ext cx="11690652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b="1" dirty="0">
                <a:solidFill>
                  <a:srgbClr val="C00000"/>
                </a:solidFill>
              </a:rPr>
              <a:t>BEPCII-U</a:t>
            </a:r>
            <a:r>
              <a:rPr lang="zh-CN" altLang="en-US" b="1" dirty="0">
                <a:solidFill>
                  <a:srgbClr val="C00000"/>
                </a:solidFill>
              </a:rPr>
              <a:t>束流本底与真空度的评估</a:t>
            </a: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1425F397-0807-415A-93F0-690790076D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36" y="2474254"/>
            <a:ext cx="7072709" cy="4361504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4CDFE33F-509F-4B59-8D46-BCEA7CB5FA20}"/>
              </a:ext>
            </a:extLst>
          </p:cNvPr>
          <p:cNvGrpSpPr/>
          <p:nvPr/>
        </p:nvGrpSpPr>
        <p:grpSpPr>
          <a:xfrm>
            <a:off x="7538045" y="3429000"/>
            <a:ext cx="4376563" cy="3168654"/>
            <a:chOff x="7336061" y="1794495"/>
            <a:chExt cx="4376563" cy="3168654"/>
          </a:xfrm>
        </p:grpSpPr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D10201DC-E739-4951-AB54-D692EF50AE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36061" y="1794495"/>
              <a:ext cx="4376563" cy="3168654"/>
            </a:xfrm>
            <a:prstGeom prst="rect">
              <a:avLst/>
            </a:prstGeom>
          </p:spPr>
        </p:pic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239FC885-D884-4495-B34C-787740B56DE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984432" y="1794495"/>
              <a:ext cx="1656184" cy="1226006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id="{402E851F-F911-4106-B237-49A8479E2B9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91344" y="1139028"/>
                <a:ext cx="11233248" cy="1245434"/>
              </a:xfrm>
            </p:spPr>
            <p:txBody>
              <a:bodyPr>
                <a:normAutofit fontScale="85000" lnSpcReduction="20000"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zh-CN" alt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/>
                  <a:t>BEPCII-U</a:t>
                </a:r>
                <a:r>
                  <a:rPr lang="zh-CN" altLang="en-US" sz="2000" dirty="0"/>
                  <a:t>稳定运行期间，部分位置的真空度高于去年稳定运行时的真空度一个量级，有些位置的峰值真空度超过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−8</m:t>
                        </m:r>
                      </m:sup>
                    </m:sSup>
                  </m:oMath>
                </a14:m>
                <a:r>
                  <a:rPr lang="en-US" altLang="zh-CN" sz="2000" dirty="0">
                    <a:solidFill>
                      <a:schemeClr val="tx1"/>
                    </a:solidFill>
                  </a:rPr>
                  <a:t>Torr </a:t>
                </a:r>
                <a:r>
                  <a:rPr lang="zh-CN" altLang="en-US" sz="2000" dirty="0"/>
                  <a:t>。</a:t>
                </a:r>
                <a:endParaRPr lang="en-US" altLang="zh-CN" sz="2000" dirty="0"/>
              </a:p>
              <a:p>
                <a:pPr algn="just">
                  <a:lnSpc>
                    <a:spcPct val="150000"/>
                  </a:lnSpc>
                </a:pPr>
                <a:r>
                  <a:rPr lang="zh-CN" altLang="en-US" sz="2000" dirty="0">
                    <a:solidFill>
                      <a:schemeClr val="tx1"/>
                    </a:solidFill>
                  </a:rPr>
                  <a:t>当前的真空度水平以及暗电流和真空度呈现的线性关系，</a:t>
                </a:r>
                <a:r>
                  <a:rPr lang="zh-CN" altLang="en-US" sz="2000" dirty="0"/>
                  <a:t>可以</a:t>
                </a:r>
                <a:r>
                  <a:rPr lang="zh-CN" altLang="en-US" sz="2000" dirty="0">
                    <a:solidFill>
                      <a:schemeClr val="tx1"/>
                    </a:solidFill>
                  </a:rPr>
                  <a:t>认为当前的本底暗电流由</a:t>
                </a:r>
                <a:r>
                  <a:rPr lang="zh-CN" altLang="en-US" sz="2000" b="1" u="sng" dirty="0">
                    <a:solidFill>
                      <a:srgbClr val="FF0000"/>
                    </a:solidFill>
                  </a:rPr>
                  <a:t>束气本底主导</a:t>
                </a:r>
                <a:r>
                  <a:rPr lang="zh-CN" altLang="en-US" sz="2000" dirty="0">
                    <a:solidFill>
                      <a:schemeClr val="tx1"/>
                    </a:solidFill>
                  </a:rPr>
                  <a:t>。</a:t>
                </a:r>
                <a:endParaRPr lang="zh-CN" altLang="en-US" sz="20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id="{402E851F-F911-4106-B237-49A8479E2B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1344" y="1139028"/>
                <a:ext cx="11233248" cy="1245434"/>
              </a:xfrm>
              <a:blipFill>
                <a:blip r:embed="rId6"/>
                <a:stretch>
                  <a:fillRect l="-54" r="-326" b="-29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398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837"/>
    </mc:Choice>
    <mc:Fallback xmlns="">
      <p:transition spd="slow" advTm="155837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349140" y="116632"/>
            <a:ext cx="11690652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zh-CN" altLang="en-US" b="1" dirty="0">
                <a:solidFill>
                  <a:srgbClr val="C00000"/>
                </a:solidFill>
              </a:rPr>
              <a:t>总结和展望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983432" y="1412776"/>
            <a:ext cx="10153128" cy="42077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5F7DF2D3-923D-449A-B585-31AA47EB38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3352" y="1412775"/>
                <a:ext cx="11834668" cy="5112569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  <a:buFont typeface="Wingdings" panose="05000000000000000000" pitchFamily="2" charset="2"/>
                  <a:buChar char="ü"/>
                </a:pPr>
                <a:r>
                  <a:rPr lang="zh-CN" alt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根据上半年的本底实验来看，目前的束流本底以束流</a:t>
                </a:r>
                <a:r>
                  <a:rPr lang="en-US" altLang="zh-CN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zh-CN" alt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气体本底为主，活动挡块不能有效降低本底暗电流。</a:t>
                </a:r>
                <a:endParaRPr lang="en-US" altLang="zh-CN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buFont typeface="Wingdings" panose="05000000000000000000" pitchFamily="2" charset="2"/>
                  <a:buChar char="ü"/>
                </a:pPr>
                <a:r>
                  <a:rPr lang="zh-CN" alt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活动挡块的远程控制界面出现故障，在恢复前可以通过本地控制调节活动挡块的孔径。</a:t>
                </a:r>
                <a:endParaRPr lang="en-US" altLang="zh-CN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buFont typeface="Wingdings" panose="05000000000000000000" pitchFamily="2" charset="2"/>
                  <a:buChar char="ü"/>
                </a:pPr>
                <a:r>
                  <a:rPr lang="zh-CN" alt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对比升级前后的束流本底实验数据，真空度控制在</a:t>
                </a:r>
                <a14:m>
                  <m:oMath xmlns:m="http://schemas.openxmlformats.org/officeDocument/2006/math">
                    <m:r>
                      <a:rPr lang="en-US" altLang="zh-CN" sz="24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4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24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−9</m:t>
                        </m:r>
                      </m:sup>
                    </m:sSup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Torr</a:t>
                </a:r>
                <a:r>
                  <a:rPr lang="zh-CN" alt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水平，束流本底以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Touschek</a:t>
                </a:r>
                <a:r>
                  <a:rPr lang="zh-CN" alt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本底为主时，活动挡块才会开始发挥作用，降低本底暗电流。</a:t>
                </a:r>
                <a:endParaRPr lang="en-US" altLang="zh-CN" sz="2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buFont typeface="Wingdings" panose="05000000000000000000" pitchFamily="2" charset="2"/>
                  <a:buChar char="p"/>
                </a:pPr>
                <a:r>
                  <a:rPr lang="zh-CN" alt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模拟研究不同位置的真空度对于本底暗电流的影响，提供更精细的评估结果。</a:t>
                </a:r>
                <a:endParaRPr lang="en-US" altLang="zh-CN" sz="2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buFont typeface="Wingdings" panose="05000000000000000000" pitchFamily="2" charset="2"/>
                  <a:buChar char="p"/>
                </a:pPr>
                <a:r>
                  <a:rPr lang="zh-CN" alt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采集更多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BEPCII-U</a:t>
                </a:r>
                <a:r>
                  <a:rPr lang="zh-CN" alt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的单束流本底实验数据，更新和优化束流本底模拟程序。</a:t>
                </a:r>
                <a:endParaRPr lang="en-US" altLang="zh-CN" sz="2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5F7DF2D3-923D-449A-B585-31AA47EB38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3352" y="1412775"/>
                <a:ext cx="11834668" cy="5112569"/>
              </a:xfrm>
              <a:blipFill>
                <a:blip r:embed="rId3"/>
                <a:stretch>
                  <a:fillRect l="-360" r="-30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9A4A1DA9-7283-4826-9A85-96497C2FB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9808" y="6338623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18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7645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147"/>
    </mc:Choice>
    <mc:Fallback xmlns="">
      <p:transition spd="slow" advTm="41147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C6B24806-FD01-4B55-9444-A5EAF069EBF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-2593" y="1268760"/>
            <a:ext cx="12197185" cy="4718087"/>
          </a:xfrm>
          <a:prstGeom prst="rect">
            <a:avLst/>
          </a:prstGeom>
        </p:spPr>
      </p:pic>
      <p:sp>
        <p:nvSpPr>
          <p:cNvPr id="6" name="标题 3"/>
          <p:cNvSpPr txBox="1">
            <a:spLocks/>
          </p:cNvSpPr>
          <p:nvPr/>
        </p:nvSpPr>
        <p:spPr>
          <a:xfrm>
            <a:off x="156245" y="2564904"/>
            <a:ext cx="11593288" cy="197439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zh-CN" altLang="en-US" sz="6000" dirty="0"/>
              <a:t>感谢领导及各组同事</a:t>
            </a:r>
            <a:endParaRPr lang="en-US" altLang="zh-CN" sz="6000" dirty="0"/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zh-CN" altLang="en-US" sz="6000" dirty="0"/>
              <a:t>对我们工作的大力支持和帮助！</a:t>
            </a:r>
          </a:p>
        </p:txBody>
      </p:sp>
      <p:pic>
        <p:nvPicPr>
          <p:cNvPr id="11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259560"/>
            <a:ext cx="3552825" cy="672912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552FA-C358-4F70-9CE8-3E41459FCE36}" type="slidenum">
              <a:rPr lang="zh-CN" altLang="en-US" smtClean="0"/>
              <a:t>19</a:t>
            </a:fld>
            <a:endParaRPr lang="zh-CN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EAC949-290A-4F72-8126-286986C5AE1D}"/>
              </a:ext>
            </a:extLst>
          </p:cNvPr>
          <p:cNvSpPr txBox="1"/>
          <p:nvPr/>
        </p:nvSpPr>
        <p:spPr>
          <a:xfrm>
            <a:off x="635" y="6457890"/>
            <a:ext cx="12191365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2025</a:t>
            </a:r>
            <a:r>
              <a:rPr lang="zh-CN" altLang="en-US" dirty="0">
                <a:solidFill>
                  <a:schemeClr val="bg1"/>
                </a:solidFill>
              </a:rPr>
              <a:t>年高能物理研究所加速器装置联合年会，</a:t>
            </a:r>
            <a:r>
              <a:rPr lang="en-US" altLang="zh-CN" dirty="0">
                <a:solidFill>
                  <a:schemeClr val="bg1"/>
                </a:solidFill>
              </a:rPr>
              <a:t>2025.10.12-14</a:t>
            </a:r>
            <a:r>
              <a:rPr lang="zh-CN" altLang="en-US" dirty="0">
                <a:solidFill>
                  <a:schemeClr val="bg1"/>
                </a:solidFill>
              </a:rPr>
              <a:t>，河南郑州</a:t>
            </a:r>
          </a:p>
        </p:txBody>
      </p:sp>
    </p:spTree>
    <p:extLst>
      <p:ext uri="{BB962C8B-B14F-4D97-AF65-F5344CB8AC3E}">
        <p14:creationId xmlns:p14="http://schemas.microsoft.com/office/powerpoint/2010/main" val="138603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56"/>
    </mc:Choice>
    <mc:Fallback xmlns="">
      <p:transition spd="slow" advTm="8556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/>
          </p:nvPr>
        </p:nvSpPr>
        <p:spPr>
          <a:xfrm>
            <a:off x="2121448" y="67537"/>
            <a:ext cx="7916416" cy="1036506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zh-CN" altLang="en-US" sz="6000" kern="0" dirty="0">
                <a:latin typeface="Arial Black" panose="020B0A04020102020204" pitchFamily="34" charset="0"/>
              </a:rPr>
              <a:t>提纲</a:t>
            </a:r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335360" y="1412777"/>
            <a:ext cx="10578570" cy="53776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endParaRPr lang="en-US" altLang="zh-CN" b="1" dirty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8EA6B6CE-E267-44FA-B282-7400FC9B7C26}"/>
              </a:ext>
            </a:extLst>
          </p:cNvPr>
          <p:cNvSpPr txBox="1">
            <a:spLocks/>
          </p:cNvSpPr>
          <p:nvPr/>
        </p:nvSpPr>
        <p:spPr>
          <a:xfrm>
            <a:off x="487760" y="1565177"/>
            <a:ext cx="10578570" cy="5104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2024-2025</a:t>
            </a:r>
            <a:r>
              <a:rPr lang="zh-CN" altLang="en-US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年束流本底实验和数据分析</a:t>
            </a:r>
            <a:endParaRPr lang="en-US" altLang="zh-CN" b="1" dirty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BEPCII-U</a:t>
            </a:r>
            <a:r>
              <a:rPr lang="zh-CN" altLang="en-US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束流本底与真空度的评估</a:t>
            </a:r>
            <a:endParaRPr lang="en-US" altLang="zh-CN" b="1" dirty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zh-CN" altLang="en-US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总结和展望</a:t>
            </a:r>
            <a:endParaRPr lang="en-US" altLang="zh-CN" b="1" dirty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26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378"/>
    </mc:Choice>
    <mc:Fallback xmlns="">
      <p:transition spd="slow" advTm="57378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69808" y="6338623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3</a:t>
            </a:fld>
            <a:endParaRPr lang="zh-CN" altLang="en-US" dirty="0"/>
          </a:p>
        </p:txBody>
      </p:sp>
      <p:sp>
        <p:nvSpPr>
          <p:cNvPr id="7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407368" y="73386"/>
            <a:ext cx="11690652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b="1" dirty="0">
                <a:solidFill>
                  <a:srgbClr val="C00000"/>
                </a:solidFill>
              </a:rPr>
              <a:t>2024-2025</a:t>
            </a:r>
            <a:r>
              <a:rPr lang="zh-CN" altLang="en-US" b="1" dirty="0">
                <a:solidFill>
                  <a:srgbClr val="C00000"/>
                </a:solidFill>
              </a:rPr>
              <a:t>年束流本底实验（</a:t>
            </a:r>
            <a:r>
              <a:rPr lang="en-US" altLang="zh-CN" b="1" dirty="0">
                <a:solidFill>
                  <a:srgbClr val="C00000"/>
                </a:solidFill>
              </a:rPr>
              <a:t>2025.05.28</a:t>
            </a:r>
            <a:r>
              <a:rPr lang="zh-CN" altLang="en-US" b="1" dirty="0">
                <a:solidFill>
                  <a:srgbClr val="C00000"/>
                </a:solidFill>
              </a:rPr>
              <a:t>）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24E0147-92C9-4F88-8850-691DBAEFD8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964" y="1110080"/>
            <a:ext cx="9444072" cy="5741996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0E9A642F-3B03-462D-8059-075396378E8B}"/>
              </a:ext>
            </a:extLst>
          </p:cNvPr>
          <p:cNvSpPr txBox="1"/>
          <p:nvPr/>
        </p:nvSpPr>
        <p:spPr>
          <a:xfrm>
            <a:off x="5303912" y="2564904"/>
            <a:ext cx="2088608" cy="3077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zh-CN" altLang="en-US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升级后第一次移动挡块</a:t>
            </a:r>
            <a:endParaRPr lang="zh-CN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450977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837"/>
    </mc:Choice>
    <mc:Fallback xmlns="">
      <p:transition spd="slow" advTm="155837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26C4D80-ECB0-4C9A-B646-227B0558D7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550"/>
            <a:ext cx="12192000" cy="643890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736666D1-0683-4C85-BEFD-F37F9FF84ED6}"/>
              </a:ext>
            </a:extLst>
          </p:cNvPr>
          <p:cNvSpPr txBox="1"/>
          <p:nvPr/>
        </p:nvSpPr>
        <p:spPr>
          <a:xfrm>
            <a:off x="2230324" y="1481727"/>
            <a:ext cx="2035996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900" dirty="0"/>
              <a:t>逐步推进正电子环的活动挡块， 并没有看到束流本底有明显的降低。</a:t>
            </a:r>
          </a:p>
        </p:txBody>
      </p: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1F4854A6-66EF-496E-90FB-94F9B08312B9}"/>
              </a:ext>
            </a:extLst>
          </p:cNvPr>
          <p:cNvCxnSpPr>
            <a:cxnSpLocks/>
            <a:stCxn id="10" idx="2"/>
          </p:cNvCxnSpPr>
          <p:nvPr/>
        </p:nvCxnSpPr>
        <p:spPr>
          <a:xfrm>
            <a:off x="3248322" y="1851059"/>
            <a:ext cx="108489" cy="3695499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>
            <a:extLst>
              <a:ext uri="{FF2B5EF4-FFF2-40B4-BE49-F238E27FC236}">
                <a16:creationId xmlns:a16="http://schemas.microsoft.com/office/drawing/2014/main" id="{569E5201-A1F4-4C39-8030-D25D73B2C383}"/>
              </a:ext>
            </a:extLst>
          </p:cNvPr>
          <p:cNvSpPr txBox="1"/>
          <p:nvPr/>
        </p:nvSpPr>
        <p:spPr>
          <a:xfrm>
            <a:off x="4266320" y="1772354"/>
            <a:ext cx="2035996" cy="7848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900" dirty="0"/>
              <a:t>逐步推动电子环</a:t>
            </a:r>
            <a:r>
              <a:rPr lang="en-US" altLang="zh-CN" sz="900" dirty="0"/>
              <a:t>IP</a:t>
            </a:r>
            <a:r>
              <a:rPr lang="zh-CN" altLang="en-US" sz="900" dirty="0"/>
              <a:t>上游</a:t>
            </a:r>
            <a:r>
              <a:rPr lang="en-US" altLang="zh-CN" sz="900" dirty="0"/>
              <a:t>-8.2m</a:t>
            </a:r>
            <a:r>
              <a:rPr lang="zh-CN" altLang="en-US" sz="900" dirty="0"/>
              <a:t>处的活动挡块</a:t>
            </a:r>
            <a:r>
              <a:rPr lang="en-US" altLang="zh-CN" sz="900" dirty="0"/>
              <a:t>【</a:t>
            </a:r>
            <a:r>
              <a:rPr lang="zh-CN" altLang="en-US" sz="900" dirty="0"/>
              <a:t>带高压</a:t>
            </a:r>
            <a:r>
              <a:rPr lang="en-US" altLang="zh-CN" sz="900" dirty="0"/>
              <a:t>】</a:t>
            </a:r>
            <a:r>
              <a:rPr lang="zh-CN" altLang="en-US" sz="900" dirty="0"/>
              <a:t>，暗电流急剧增加，寿命也跟着降低。耿会平利用局部凸轨调整轨道，寿命有明显恢复，挡块恢复拉开状态，束流状态恢复。</a:t>
            </a:r>
          </a:p>
        </p:txBody>
      </p: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0F4B018E-FB5A-4957-8481-1C0744177083}"/>
              </a:ext>
            </a:extLst>
          </p:cNvPr>
          <p:cNvCxnSpPr>
            <a:cxnSpLocks/>
          </p:cNvCxnSpPr>
          <p:nvPr/>
        </p:nvCxnSpPr>
        <p:spPr>
          <a:xfrm flipH="1">
            <a:off x="4266320" y="2280185"/>
            <a:ext cx="915077" cy="1272177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>
            <a:extLst>
              <a:ext uri="{FF2B5EF4-FFF2-40B4-BE49-F238E27FC236}">
                <a16:creationId xmlns:a16="http://schemas.microsoft.com/office/drawing/2014/main" id="{338C9672-C977-4443-A49D-FD35C317E9AB}"/>
              </a:ext>
            </a:extLst>
          </p:cNvPr>
          <p:cNvSpPr txBox="1"/>
          <p:nvPr/>
        </p:nvSpPr>
        <p:spPr>
          <a:xfrm>
            <a:off x="6605133" y="1772354"/>
            <a:ext cx="2035996" cy="5078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900" dirty="0"/>
              <a:t>带高压移动正电子的活动挡块，移动范围从最小孔径</a:t>
            </a:r>
            <a:r>
              <a:rPr lang="en-US" altLang="zh-CN" sz="900" dirty="0"/>
              <a:t>+-3mm</a:t>
            </a:r>
            <a:r>
              <a:rPr lang="zh-CN" altLang="en-US" sz="900" dirty="0"/>
              <a:t>至全部拉开，束流和寿命都没有明显的变化。</a:t>
            </a:r>
          </a:p>
        </p:txBody>
      </p: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64374B5C-E34A-4BDA-A34E-926A77E5F4BF}"/>
              </a:ext>
            </a:extLst>
          </p:cNvPr>
          <p:cNvCxnSpPr>
            <a:cxnSpLocks/>
          </p:cNvCxnSpPr>
          <p:nvPr/>
        </p:nvCxnSpPr>
        <p:spPr>
          <a:xfrm flipH="1">
            <a:off x="7062538" y="2280185"/>
            <a:ext cx="541420" cy="3158089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6722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>
            <a:extLst>
              <a:ext uri="{FF2B5EF4-FFF2-40B4-BE49-F238E27FC236}">
                <a16:creationId xmlns:a16="http://schemas.microsoft.com/office/drawing/2014/main" id="{5E1A177A-3AF1-4703-9AB5-4BC393C155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550"/>
            <a:ext cx="12192000" cy="6438900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46AA0082-DF9F-42B6-AE6E-DC75B0444199}"/>
              </a:ext>
            </a:extLst>
          </p:cNvPr>
          <p:cNvSpPr txBox="1"/>
          <p:nvPr/>
        </p:nvSpPr>
        <p:spPr>
          <a:xfrm>
            <a:off x="1286049" y="2536158"/>
            <a:ext cx="2035996" cy="5078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900" dirty="0"/>
              <a:t>降高压继续移动电子环活动挡块，向内移动内挡板</a:t>
            </a:r>
            <a:r>
              <a:rPr lang="en-US" altLang="zh-CN" sz="900" dirty="0"/>
              <a:t>3mm</a:t>
            </a:r>
            <a:r>
              <a:rPr lang="zh-CN" altLang="en-US" sz="900" dirty="0"/>
              <a:t>，寿命继续急剧下降，然后恢复，但是并不能完全恢复。</a:t>
            </a:r>
          </a:p>
        </p:txBody>
      </p: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90A51180-9042-4A2E-B0C6-B60E16FC9EF7}"/>
              </a:ext>
            </a:extLst>
          </p:cNvPr>
          <p:cNvCxnSpPr>
            <a:cxnSpLocks/>
          </p:cNvCxnSpPr>
          <p:nvPr/>
        </p:nvCxnSpPr>
        <p:spPr>
          <a:xfrm>
            <a:off x="2304047" y="3043989"/>
            <a:ext cx="640682" cy="914400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>
            <a:extLst>
              <a:ext uri="{FF2B5EF4-FFF2-40B4-BE49-F238E27FC236}">
                <a16:creationId xmlns:a16="http://schemas.microsoft.com/office/drawing/2014/main" id="{B8E58818-89E5-49C3-A1B3-27D1290E33A2}"/>
              </a:ext>
            </a:extLst>
          </p:cNvPr>
          <p:cNvSpPr txBox="1"/>
          <p:nvPr/>
        </p:nvSpPr>
        <p:spPr>
          <a:xfrm>
            <a:off x="3538614" y="2351492"/>
            <a:ext cx="217001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900" dirty="0"/>
              <a:t>持续往外拉开挡板到初始位置，寿命也在继续下降，没有恢复到移动前的寿命。</a:t>
            </a:r>
          </a:p>
        </p:txBody>
      </p: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18FA0629-6918-41AC-AC3A-A356A7FBA6B9}"/>
              </a:ext>
            </a:extLst>
          </p:cNvPr>
          <p:cNvCxnSpPr>
            <a:cxnSpLocks/>
          </p:cNvCxnSpPr>
          <p:nvPr/>
        </p:nvCxnSpPr>
        <p:spPr>
          <a:xfrm flipH="1">
            <a:off x="3635294" y="2720824"/>
            <a:ext cx="876301" cy="1237565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>
            <a:extLst>
              <a:ext uri="{FF2B5EF4-FFF2-40B4-BE49-F238E27FC236}">
                <a16:creationId xmlns:a16="http://schemas.microsoft.com/office/drawing/2014/main" id="{4458AAEA-BD8C-41C4-A0F3-674F8DF7A9EA}"/>
              </a:ext>
            </a:extLst>
          </p:cNvPr>
          <p:cNvSpPr txBox="1"/>
          <p:nvPr/>
        </p:nvSpPr>
        <p:spPr>
          <a:xfrm>
            <a:off x="5099136" y="1784320"/>
            <a:ext cx="2454364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900" dirty="0"/>
              <a:t>测试外挡板，向内推进</a:t>
            </a:r>
            <a:r>
              <a:rPr lang="en-US" altLang="zh-CN" sz="900" dirty="0"/>
              <a:t>1mm</a:t>
            </a:r>
            <a:r>
              <a:rPr lang="zh-CN" altLang="en-US" sz="900" dirty="0"/>
              <a:t>，寿命持续下降，拉开也跟内挡板一样没有恢复，持续下降。</a:t>
            </a:r>
          </a:p>
        </p:txBody>
      </p:sp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B47253F6-A6C6-4F87-A8F6-24218E2B694B}"/>
              </a:ext>
            </a:extLst>
          </p:cNvPr>
          <p:cNvCxnSpPr>
            <a:cxnSpLocks/>
          </p:cNvCxnSpPr>
          <p:nvPr/>
        </p:nvCxnSpPr>
        <p:spPr>
          <a:xfrm flipH="1">
            <a:off x="4314088" y="2153652"/>
            <a:ext cx="1870053" cy="1983525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>
            <a:extLst>
              <a:ext uri="{FF2B5EF4-FFF2-40B4-BE49-F238E27FC236}">
                <a16:creationId xmlns:a16="http://schemas.microsoft.com/office/drawing/2014/main" id="{0FABA636-FD29-4C08-B7DC-D991DC212240}"/>
              </a:ext>
            </a:extLst>
          </p:cNvPr>
          <p:cNvSpPr txBox="1"/>
          <p:nvPr/>
        </p:nvSpPr>
        <p:spPr>
          <a:xfrm>
            <a:off x="5353119" y="4517699"/>
            <a:ext cx="226419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900" dirty="0"/>
              <a:t>全部拉开挡板之后，寿命突然恢复一大截，但是还没有完全恢复。</a:t>
            </a:r>
          </a:p>
        </p:txBody>
      </p:sp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id="{D5083073-20E1-465B-9501-4734FF7D5D00}"/>
              </a:ext>
            </a:extLst>
          </p:cNvPr>
          <p:cNvCxnSpPr>
            <a:cxnSpLocks/>
            <a:stCxn id="25" idx="0"/>
          </p:cNvCxnSpPr>
          <p:nvPr/>
        </p:nvCxnSpPr>
        <p:spPr>
          <a:xfrm flipH="1" flipV="1">
            <a:off x="6128044" y="3645887"/>
            <a:ext cx="357170" cy="871812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>
            <a:extLst>
              <a:ext uri="{FF2B5EF4-FFF2-40B4-BE49-F238E27FC236}">
                <a16:creationId xmlns:a16="http://schemas.microsoft.com/office/drawing/2014/main" id="{A20B5598-2126-4D79-A9E2-96B33BB7B5DC}"/>
              </a:ext>
            </a:extLst>
          </p:cNvPr>
          <p:cNvSpPr txBox="1"/>
          <p:nvPr/>
        </p:nvSpPr>
        <p:spPr>
          <a:xfrm>
            <a:off x="6707450" y="5574177"/>
            <a:ext cx="2502724" cy="5078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900" dirty="0"/>
              <a:t>初步怀疑是挡板没有完全拉开，刘佳本地手动调整可调孔径最值，限位灯亮起。停机下隧道检查，确认今天做的两个挡块都全部拉开了。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925ECD85-4056-4D13-95D8-0BD42E9D874E}"/>
              </a:ext>
            </a:extLst>
          </p:cNvPr>
          <p:cNvSpPr txBox="1"/>
          <p:nvPr/>
        </p:nvSpPr>
        <p:spPr>
          <a:xfrm>
            <a:off x="9138758" y="2337866"/>
            <a:ext cx="1959699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900" dirty="0"/>
              <a:t>开机后，确认寿命和本底都恢复到挡块实验前的水平。</a:t>
            </a:r>
          </a:p>
        </p:txBody>
      </p:sp>
    </p:spTree>
    <p:extLst>
      <p:ext uri="{BB962C8B-B14F-4D97-AF65-F5344CB8AC3E}">
        <p14:creationId xmlns:p14="http://schemas.microsoft.com/office/powerpoint/2010/main" val="1973155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5E0A3B-388B-4AE5-A24C-CFAC591B7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05.28-29 </a:t>
            </a:r>
            <a:r>
              <a:rPr lang="zh-CN" altLang="en-US" dirty="0"/>
              <a:t>检查记录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E8E2272A-12CF-4760-A394-7C1CF0A9C2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3" y="1686493"/>
            <a:ext cx="5173362" cy="3878505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0ADAD7EE-9339-40C2-8A9F-C0702A7354B1}"/>
              </a:ext>
            </a:extLst>
          </p:cNvPr>
          <p:cNvSpPr txBox="1"/>
          <p:nvPr/>
        </p:nvSpPr>
        <p:spPr>
          <a:xfrm>
            <a:off x="335360" y="5659000"/>
            <a:ext cx="4271489" cy="33772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/>
              <a:t>Mask2</a:t>
            </a:r>
            <a:r>
              <a:rPr lang="zh-CN" altLang="en-US" sz="1200" dirty="0"/>
              <a:t>的设定值、当前位置值不能与本地机箱的数值对应。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A432137F-801B-4E7B-9749-2E113C0C97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647" y="332656"/>
            <a:ext cx="3358688" cy="2520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4C009EFD-CB1C-43E1-BF3A-058605E6A7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648" y="3021713"/>
            <a:ext cx="3358687" cy="252000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8A104859-BDEE-42E9-B5E9-769AA44F7A8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0530" y="3021713"/>
            <a:ext cx="3358687" cy="252000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60EDD09A-087B-43EC-B258-C46815C0001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989" y="332656"/>
            <a:ext cx="3358687" cy="2520000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id="{0216BA9A-96D8-4C4A-9A06-118B5FC255D8}"/>
              </a:ext>
            </a:extLst>
          </p:cNvPr>
          <p:cNvSpPr txBox="1"/>
          <p:nvPr/>
        </p:nvSpPr>
        <p:spPr>
          <a:xfrm>
            <a:off x="7221883" y="5678864"/>
            <a:ext cx="3076212" cy="34118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/>
              <a:t>两组活动挡块的限位情况实拍图。</a:t>
            </a:r>
          </a:p>
        </p:txBody>
      </p:sp>
      <p:sp>
        <p:nvSpPr>
          <p:cNvPr id="27" name="椭圆 26">
            <a:extLst>
              <a:ext uri="{FF2B5EF4-FFF2-40B4-BE49-F238E27FC236}">
                <a16:creationId xmlns:a16="http://schemas.microsoft.com/office/drawing/2014/main" id="{F5AACD92-67B2-415A-9965-D3F3E015A3A6}"/>
              </a:ext>
            </a:extLst>
          </p:cNvPr>
          <p:cNvSpPr/>
          <p:nvPr/>
        </p:nvSpPr>
        <p:spPr>
          <a:xfrm>
            <a:off x="7182853" y="1271117"/>
            <a:ext cx="691815" cy="97455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noFill/>
            </a:endParaRPr>
          </a:p>
        </p:txBody>
      </p:sp>
      <p:sp>
        <p:nvSpPr>
          <p:cNvPr id="28" name="椭圆 27">
            <a:extLst>
              <a:ext uri="{FF2B5EF4-FFF2-40B4-BE49-F238E27FC236}">
                <a16:creationId xmlns:a16="http://schemas.microsoft.com/office/drawing/2014/main" id="{1B04455D-E053-487D-8138-0F676BC879E9}"/>
              </a:ext>
            </a:extLst>
          </p:cNvPr>
          <p:cNvSpPr/>
          <p:nvPr/>
        </p:nvSpPr>
        <p:spPr>
          <a:xfrm>
            <a:off x="10535525" y="1602249"/>
            <a:ext cx="691815" cy="97455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noFill/>
            </a:endParaRPr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9D5DD308-6EDF-4A0A-B66A-A2F3ADDB8B2B}"/>
              </a:ext>
            </a:extLst>
          </p:cNvPr>
          <p:cNvSpPr/>
          <p:nvPr/>
        </p:nvSpPr>
        <p:spPr>
          <a:xfrm>
            <a:off x="10669878" y="3457118"/>
            <a:ext cx="691815" cy="97455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noFill/>
            </a:endParaRPr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D19D4346-616A-47F2-8B5C-0509C3BD7FCB}"/>
              </a:ext>
            </a:extLst>
          </p:cNvPr>
          <p:cNvSpPr/>
          <p:nvPr/>
        </p:nvSpPr>
        <p:spPr>
          <a:xfrm>
            <a:off x="8003006" y="3172106"/>
            <a:ext cx="691815" cy="97455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noFill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9C1C7FF0-4071-4628-A88C-BFBF0770C6DA}"/>
              </a:ext>
            </a:extLst>
          </p:cNvPr>
          <p:cNvSpPr txBox="1"/>
          <p:nvPr/>
        </p:nvSpPr>
        <p:spPr>
          <a:xfrm>
            <a:off x="800512" y="6090723"/>
            <a:ext cx="9649072" cy="6147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b="1" i="0" dirty="0">
                <a:solidFill>
                  <a:srgbClr val="333333"/>
                </a:solidFill>
                <a:effectLst/>
                <a:latin typeface="PingFang SC"/>
              </a:rPr>
              <a:t>05.29</a:t>
            </a:r>
            <a:r>
              <a:rPr lang="zh-CN" altLang="en-US" sz="1200" b="1" i="0" dirty="0">
                <a:solidFill>
                  <a:srgbClr val="333333"/>
                </a:solidFill>
                <a:effectLst/>
                <a:latin typeface="PingFang SC"/>
              </a:rPr>
              <a:t>检查结果显示：四个活动挡块的本地控制功能正常，可精准实现内外双向运动，但其动作状态与远程控制界面存在显示不同步。未来挡块相关实验可以通过本地控制来进行。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531768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5E0A3B-388B-4AE5-A24C-CFAC591B7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05.28-29 </a:t>
            </a:r>
            <a:r>
              <a:rPr lang="zh-CN" altLang="en-US" dirty="0"/>
              <a:t>检查记录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9C1C7FF0-4071-4628-A88C-BFBF0770C6DA}"/>
              </a:ext>
            </a:extLst>
          </p:cNvPr>
          <p:cNvSpPr txBox="1"/>
          <p:nvPr/>
        </p:nvSpPr>
        <p:spPr>
          <a:xfrm>
            <a:off x="614438" y="5744407"/>
            <a:ext cx="9649072" cy="6147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b="1" i="0" dirty="0">
                <a:solidFill>
                  <a:srgbClr val="333333"/>
                </a:solidFill>
                <a:effectLst/>
                <a:latin typeface="PingFang SC"/>
              </a:rPr>
              <a:t>05.29</a:t>
            </a:r>
            <a:r>
              <a:rPr lang="zh-CN" altLang="en-US" sz="1200" b="1" i="0" dirty="0">
                <a:solidFill>
                  <a:srgbClr val="333333"/>
                </a:solidFill>
                <a:effectLst/>
                <a:latin typeface="PingFang SC"/>
              </a:rPr>
              <a:t>检查结果显示：四个活动挡块的本地控制功能正常，可精准实现内外双向运动，但其动作状态与远程控制界面存在显示不同步。未来挡块相关实验可以通过本地控制来进行。</a:t>
            </a:r>
            <a:endParaRPr lang="zh-CN" altLang="en-US" sz="12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2256FB8-8ADD-456C-9B8C-1C523F9697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113593"/>
            <a:ext cx="2881127" cy="2160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4E3E4A09-5456-417D-81C7-B60458B21E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847" y="1113593"/>
            <a:ext cx="2881126" cy="2160000"/>
          </a:xfrm>
          <a:prstGeom prst="rect">
            <a:avLst/>
          </a:prstGeom>
        </p:spPr>
      </p:pic>
      <p:sp>
        <p:nvSpPr>
          <p:cNvPr id="28" name="椭圆 27">
            <a:extLst>
              <a:ext uri="{FF2B5EF4-FFF2-40B4-BE49-F238E27FC236}">
                <a16:creationId xmlns:a16="http://schemas.microsoft.com/office/drawing/2014/main" id="{1B04455D-E053-487D-8138-0F676BC879E9}"/>
              </a:ext>
            </a:extLst>
          </p:cNvPr>
          <p:cNvSpPr/>
          <p:nvPr/>
        </p:nvSpPr>
        <p:spPr>
          <a:xfrm>
            <a:off x="335360" y="1811756"/>
            <a:ext cx="691815" cy="97455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noFill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8FC3B1D1-5C6B-4A77-8244-EE7D9C1578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042" y="1113593"/>
            <a:ext cx="2881126" cy="2160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22F6D96E-2CD8-4D2D-8E87-91618915694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7532" y="1113593"/>
            <a:ext cx="2881126" cy="216000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0044D007-7C14-477C-9342-5AD4209922D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04" y="3344268"/>
            <a:ext cx="2881126" cy="2160000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6BE915B1-9AFA-480E-B1C0-357163CB841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118" y="3333390"/>
            <a:ext cx="2881126" cy="216000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FC54BA87-2C39-41C6-BF03-0D72151282A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313" y="3329759"/>
            <a:ext cx="2881126" cy="2160000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7AAD67BF-E59C-4701-9521-46EDEDBB316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7532" y="3344268"/>
            <a:ext cx="2881126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77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69808" y="6338623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8</a:t>
            </a:fld>
            <a:endParaRPr lang="zh-CN" altLang="en-US" dirty="0"/>
          </a:p>
        </p:txBody>
      </p:sp>
      <p:sp>
        <p:nvSpPr>
          <p:cNvPr id="7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407368" y="73386"/>
            <a:ext cx="11690652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b="1" dirty="0">
                <a:solidFill>
                  <a:srgbClr val="C00000"/>
                </a:solidFill>
              </a:rPr>
              <a:t>2024-2025</a:t>
            </a:r>
            <a:r>
              <a:rPr lang="zh-CN" altLang="en-US" b="1" dirty="0">
                <a:solidFill>
                  <a:srgbClr val="C00000"/>
                </a:solidFill>
              </a:rPr>
              <a:t>年束流本底实验（</a:t>
            </a:r>
            <a:r>
              <a:rPr lang="en-US" altLang="zh-CN" b="1" dirty="0">
                <a:solidFill>
                  <a:srgbClr val="C00000"/>
                </a:solidFill>
              </a:rPr>
              <a:t>2025.07.03</a:t>
            </a:r>
            <a:r>
              <a:rPr lang="zh-CN" altLang="en-US" b="1" dirty="0">
                <a:solidFill>
                  <a:srgbClr val="C00000"/>
                </a:solidFill>
              </a:rPr>
              <a:t>）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DC14FAB-3985-4C42-8273-A5E6198130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919" y="1304609"/>
            <a:ext cx="8880162" cy="5399139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8E6DDF51-5CB3-4605-A6F2-F10C85EB2520}"/>
              </a:ext>
            </a:extLst>
          </p:cNvPr>
          <p:cNvSpPr txBox="1"/>
          <p:nvPr/>
        </p:nvSpPr>
        <p:spPr>
          <a:xfrm>
            <a:off x="4091082" y="2172847"/>
            <a:ext cx="3877125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600" dirty="0"/>
              <a:t>逐步推进正电子环的活动挡块， 并没有看到束流本底有明显的降低。</a:t>
            </a:r>
          </a:p>
        </p:txBody>
      </p: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E8FB4A10-D2CC-48C5-95BB-183618019A66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6029645" y="2757622"/>
            <a:ext cx="30828" cy="2858936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3492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837"/>
    </mc:Choice>
    <mc:Fallback xmlns="">
      <p:transition spd="slow" advTm="155837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69808" y="6338623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9</a:t>
            </a:fld>
            <a:endParaRPr lang="zh-CN" altLang="en-US" dirty="0"/>
          </a:p>
        </p:txBody>
      </p:sp>
      <p:sp>
        <p:nvSpPr>
          <p:cNvPr id="7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407368" y="73386"/>
            <a:ext cx="11690652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zh-CN" altLang="en-US" b="1" dirty="0">
                <a:solidFill>
                  <a:srgbClr val="C00000"/>
                </a:solidFill>
              </a:rPr>
              <a:t>单束流本底实验数据分析（</a:t>
            </a:r>
            <a:r>
              <a:rPr lang="en-US" altLang="zh-CN" b="1" dirty="0">
                <a:solidFill>
                  <a:srgbClr val="C00000"/>
                </a:solidFill>
              </a:rPr>
              <a:t>2024.06.13</a:t>
            </a:r>
            <a:r>
              <a:rPr lang="zh-CN" altLang="en-US" b="1" dirty="0">
                <a:solidFill>
                  <a:srgbClr val="C00000"/>
                </a:solidFill>
              </a:rPr>
              <a:t>）</a:t>
            </a:r>
          </a:p>
        </p:txBody>
      </p:sp>
      <p:sp>
        <p:nvSpPr>
          <p:cNvPr id="34" name="灯片编号占位符 5">
            <a:extLst>
              <a:ext uri="{FF2B5EF4-FFF2-40B4-BE49-F238E27FC236}">
                <a16:creationId xmlns:a16="http://schemas.microsoft.com/office/drawing/2014/main" id="{8CDBA987-DCDF-4F87-A785-0D65F6F1B28A}"/>
              </a:ext>
            </a:extLst>
          </p:cNvPr>
          <p:cNvSpPr txBox="1">
            <a:spLocks/>
          </p:cNvSpPr>
          <p:nvPr/>
        </p:nvSpPr>
        <p:spPr>
          <a:xfrm>
            <a:off x="11501196" y="6076580"/>
            <a:ext cx="661307" cy="43633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B4FE7DE8-5FAF-A942-A211-06B6BD84DCE0}" type="slidenum">
              <a:rPr kumimoji="1" lang="zh-CN" altLang="en-US" b="0">
                <a:ea typeface="宋体" panose="02010600030101010101" pitchFamily="2" charset="-122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kumimoji="1" lang="zh-CN" altLang="en-US" b="0" dirty="0">
              <a:ea typeface="宋体" panose="02010600030101010101" pitchFamily="2" charset="-122"/>
            </a:endParaRPr>
          </a:p>
        </p:txBody>
      </p:sp>
      <p:sp>
        <p:nvSpPr>
          <p:cNvPr id="35" name="内容占位符 1">
            <a:extLst>
              <a:ext uri="{FF2B5EF4-FFF2-40B4-BE49-F238E27FC236}">
                <a16:creationId xmlns:a16="http://schemas.microsoft.com/office/drawing/2014/main" id="{E91AB8E5-F9D1-4EAC-B1BC-EA738CFBB88F}"/>
              </a:ext>
            </a:extLst>
          </p:cNvPr>
          <p:cNvSpPr txBox="1">
            <a:spLocks/>
          </p:cNvSpPr>
          <p:nvPr/>
        </p:nvSpPr>
        <p:spPr>
          <a:xfrm>
            <a:off x="248600" y="5418064"/>
            <a:ext cx="11569877" cy="1269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70000"/>
              </a:lnSpc>
              <a:spcBef>
                <a:spcPts val="0"/>
              </a:spcBef>
              <a:buFont typeface="Wingdings" panose="05000000000000000000" pitchFamily="2" charset="2"/>
              <a:buChar char="p"/>
            </a:pPr>
            <a:r>
              <a:rPr lang="en-US" altLang="zh-CN" sz="1600" dirty="0">
                <a:latin typeface="+mj-lt"/>
              </a:rPr>
              <a:t> </a:t>
            </a:r>
            <a:r>
              <a:rPr lang="zh-CN" altLang="en-US" sz="1600" dirty="0">
                <a:latin typeface="+mj-lt"/>
              </a:rPr>
              <a:t>累计开展了</a:t>
            </a:r>
            <a:r>
              <a:rPr lang="en-US" altLang="zh-CN" sz="1600" dirty="0">
                <a:latin typeface="+mj-lt"/>
              </a:rPr>
              <a:t>17</a:t>
            </a:r>
            <a:r>
              <a:rPr lang="zh-CN" altLang="en-US" sz="1600" dirty="0">
                <a:latin typeface="+mj-lt"/>
              </a:rPr>
              <a:t>个活动挡块相关的子实验，采集了不同挡块孔径下的束流本底实验数据。</a:t>
            </a:r>
            <a:endParaRPr lang="en-US" altLang="zh-CN" sz="1600" dirty="0">
              <a:latin typeface="+mj-lt"/>
            </a:endParaRPr>
          </a:p>
          <a:p>
            <a:pPr marL="285750" indent="-285750" algn="just">
              <a:lnSpc>
                <a:spcPct val="170000"/>
              </a:lnSpc>
              <a:spcBef>
                <a:spcPts val="0"/>
              </a:spcBef>
              <a:buFont typeface="Wingdings" panose="05000000000000000000" pitchFamily="2" charset="2"/>
              <a:buChar char="p"/>
            </a:pPr>
            <a:r>
              <a:rPr lang="zh-CN" altLang="en-US" sz="1600" dirty="0">
                <a:latin typeface="+mj-lt"/>
              </a:rPr>
              <a:t> 扫描活动挡块内外挡板的孔径，得到对应本底暗电流最小时的“最佳孔径”。</a:t>
            </a:r>
            <a:endParaRPr lang="en-US" altLang="zh-CN" sz="1600" dirty="0">
              <a:latin typeface="+mj-lt"/>
            </a:endParaRPr>
          </a:p>
          <a:p>
            <a:pPr marL="285750" indent="-285750" algn="just">
              <a:lnSpc>
                <a:spcPct val="170000"/>
              </a:lnSpc>
              <a:spcBef>
                <a:spcPts val="0"/>
              </a:spcBef>
              <a:buFont typeface="Wingdings" panose="05000000000000000000" pitchFamily="2" charset="2"/>
              <a:buChar char="p"/>
            </a:pPr>
            <a:r>
              <a:rPr lang="en-US" altLang="zh-CN" sz="1600" dirty="0">
                <a:latin typeface="+mj-lt"/>
              </a:rPr>
              <a:t> </a:t>
            </a:r>
            <a:r>
              <a:rPr lang="zh-CN" altLang="en-US" sz="1600" dirty="0">
                <a:latin typeface="+mj-lt"/>
              </a:rPr>
              <a:t>在最佳孔径下运行取数，</a:t>
            </a:r>
            <a:r>
              <a:rPr lang="zh-CN" altLang="en-US" sz="1600" b="1" dirty="0">
                <a:solidFill>
                  <a:srgbClr val="FF0000"/>
                </a:solidFill>
                <a:latin typeface="+mj-lt"/>
              </a:rPr>
              <a:t>束流流强</a:t>
            </a:r>
            <a:r>
              <a:rPr lang="en-US" altLang="zh-CN" sz="1600" b="1" dirty="0">
                <a:solidFill>
                  <a:srgbClr val="FF0000"/>
                </a:solidFill>
                <a:latin typeface="+mj-lt"/>
              </a:rPr>
              <a:t>~900mA</a:t>
            </a:r>
            <a:r>
              <a:rPr lang="zh-CN" altLang="en-US" sz="1600" b="1" dirty="0">
                <a:solidFill>
                  <a:srgbClr val="FF0000"/>
                </a:solidFill>
                <a:latin typeface="+mj-lt"/>
              </a:rPr>
              <a:t>时，本底暗电流从</a:t>
            </a:r>
            <a:r>
              <a:rPr lang="en-US" altLang="zh-CN" sz="1600" b="1" dirty="0">
                <a:solidFill>
                  <a:srgbClr val="FF0000"/>
                </a:solidFill>
                <a:latin typeface="+mj-lt"/>
              </a:rPr>
              <a:t>11</a:t>
            </a:r>
            <a:r>
              <a:rPr lang="en-US" altLang="zh-CN" sz="1600" b="1" dirty="0">
                <a:solidFill>
                  <a:srgbClr val="FF0000"/>
                </a:solidFill>
                <a:latin typeface="Symbol" panose="05050102010706020507" pitchFamily="18" charset="2"/>
              </a:rPr>
              <a:t>m</a:t>
            </a:r>
            <a:r>
              <a:rPr lang="en-US" altLang="zh-CN" sz="1600" b="1" dirty="0">
                <a:solidFill>
                  <a:srgbClr val="FF0000"/>
                </a:solidFill>
                <a:latin typeface="+mj-lt"/>
              </a:rPr>
              <a:t>A</a:t>
            </a:r>
            <a:r>
              <a:rPr lang="zh-CN" altLang="en-US" sz="1600" b="1" dirty="0">
                <a:solidFill>
                  <a:srgbClr val="FF0000"/>
                </a:solidFill>
                <a:latin typeface="+mj-lt"/>
              </a:rPr>
              <a:t>下降至</a:t>
            </a:r>
            <a:r>
              <a:rPr lang="en-US" altLang="zh-CN" sz="1600" b="1" dirty="0">
                <a:solidFill>
                  <a:srgbClr val="FF0000"/>
                </a:solidFill>
                <a:latin typeface="+mj-lt"/>
              </a:rPr>
              <a:t>6</a:t>
            </a:r>
            <a:r>
              <a:rPr lang="en-US" altLang="zh-CN" sz="1600" b="1" dirty="0">
                <a:solidFill>
                  <a:srgbClr val="FF0000"/>
                </a:solidFill>
                <a:latin typeface="Symbol" panose="05050102010706020507" pitchFamily="18" charset="2"/>
              </a:rPr>
              <a:t>m</a:t>
            </a:r>
            <a:r>
              <a:rPr lang="en-US" altLang="zh-CN" sz="1600" b="1" dirty="0">
                <a:solidFill>
                  <a:srgbClr val="FF0000"/>
                </a:solidFill>
                <a:latin typeface="+mj-lt"/>
              </a:rPr>
              <a:t>A</a:t>
            </a:r>
            <a:r>
              <a:rPr lang="zh-CN" altLang="en-US" sz="1600" b="1" dirty="0">
                <a:solidFill>
                  <a:srgbClr val="FF0000"/>
                </a:solidFill>
                <a:latin typeface="+mj-lt"/>
              </a:rPr>
              <a:t>（</a:t>
            </a:r>
            <a:r>
              <a:rPr lang="en-US" altLang="zh-CN" sz="1600" b="1" dirty="0">
                <a:solidFill>
                  <a:srgbClr val="FF0000"/>
                </a:solidFill>
                <a:latin typeface="+mj-lt"/>
              </a:rPr>
              <a:t>~40%</a:t>
            </a:r>
            <a:r>
              <a:rPr lang="zh-CN" altLang="en-US" sz="1600" b="1" dirty="0">
                <a:solidFill>
                  <a:srgbClr val="FF0000"/>
                </a:solidFill>
                <a:latin typeface="+mj-lt"/>
              </a:rPr>
              <a:t>），且束流寿命没有明显变化。</a:t>
            </a:r>
            <a:endParaRPr lang="en-US" altLang="zh-CN" sz="1600" dirty="0">
              <a:latin typeface="+mj-lt"/>
            </a:endParaRPr>
          </a:p>
        </p:txBody>
      </p:sp>
      <p:pic>
        <p:nvPicPr>
          <p:cNvPr id="38" name="图片 37">
            <a:extLst>
              <a:ext uri="{FF2B5EF4-FFF2-40B4-BE49-F238E27FC236}">
                <a16:creationId xmlns:a16="http://schemas.microsoft.com/office/drawing/2014/main" id="{B907CF78-A9B1-45A8-89EC-C5FB74E207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325" y="3727747"/>
            <a:ext cx="2513715" cy="1828614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3A4CF3A1-FB57-4482-95CA-2B726BE4A6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832" y="3742668"/>
            <a:ext cx="2513714" cy="1828614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56684591-B968-4C43-AEDF-BFF84948F7D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5" y="3750517"/>
            <a:ext cx="2454971" cy="1785881"/>
          </a:xfrm>
          <a:prstGeom prst="rect">
            <a:avLst/>
          </a:prstGeom>
        </p:spPr>
      </p:pic>
      <p:pic>
        <p:nvPicPr>
          <p:cNvPr id="44" name="图片 43">
            <a:extLst>
              <a:ext uri="{FF2B5EF4-FFF2-40B4-BE49-F238E27FC236}">
                <a16:creationId xmlns:a16="http://schemas.microsoft.com/office/drawing/2014/main" id="{6C87F512-EF9B-456E-B61B-9458FB0572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24192" y="1333769"/>
            <a:ext cx="3062543" cy="2289250"/>
          </a:xfrm>
          <a:prstGeom prst="rect">
            <a:avLst/>
          </a:prstGeom>
        </p:spPr>
      </p:pic>
      <p:sp>
        <p:nvSpPr>
          <p:cNvPr id="45" name="内容占位符 1">
            <a:extLst>
              <a:ext uri="{FF2B5EF4-FFF2-40B4-BE49-F238E27FC236}">
                <a16:creationId xmlns:a16="http://schemas.microsoft.com/office/drawing/2014/main" id="{FF8D2635-769E-4D4B-8674-D55A5C9EB839}"/>
              </a:ext>
            </a:extLst>
          </p:cNvPr>
          <p:cNvSpPr txBox="1">
            <a:spLocks/>
          </p:cNvSpPr>
          <p:nvPr/>
        </p:nvSpPr>
        <p:spPr>
          <a:xfrm>
            <a:off x="9552384" y="2013434"/>
            <a:ext cx="1135156" cy="4495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zh-CN" altLang="en-US" sz="1600" dirty="0">
                <a:solidFill>
                  <a:srgbClr val="0000FF"/>
                </a:solidFill>
              </a:rPr>
              <a:t>模拟结果</a:t>
            </a:r>
            <a:endParaRPr lang="en-US" altLang="zh-CN" sz="1600" dirty="0">
              <a:solidFill>
                <a:srgbClr val="0000FF"/>
              </a:solidFill>
            </a:endParaRPr>
          </a:p>
        </p:txBody>
      </p:sp>
      <p:sp>
        <p:nvSpPr>
          <p:cNvPr id="43" name="内容占位符 1">
            <a:extLst>
              <a:ext uri="{FF2B5EF4-FFF2-40B4-BE49-F238E27FC236}">
                <a16:creationId xmlns:a16="http://schemas.microsoft.com/office/drawing/2014/main" id="{09D510A2-A68F-44F5-AC84-81D29BB26F0E}"/>
              </a:ext>
            </a:extLst>
          </p:cNvPr>
          <p:cNvSpPr txBox="1">
            <a:spLocks/>
          </p:cNvSpPr>
          <p:nvPr/>
        </p:nvSpPr>
        <p:spPr>
          <a:xfrm>
            <a:off x="8501292" y="3852412"/>
            <a:ext cx="3237340" cy="20860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zh-CN" altLang="en-US" sz="1600" dirty="0"/>
              <a:t>模拟结果同样表明当挡块孔径足够小时，对束流寿命影响很小，但是对</a:t>
            </a:r>
            <a:r>
              <a:rPr lang="en-US" altLang="zh-CN" sz="1600" dirty="0"/>
              <a:t>IP</a:t>
            </a:r>
            <a:r>
              <a:rPr lang="zh-CN" altLang="en-US" sz="1600" dirty="0"/>
              <a:t>附近的丢失粒子数影响巨大，且</a:t>
            </a:r>
            <a:r>
              <a:rPr lang="en-US" altLang="zh-CN" sz="1600" dirty="0"/>
              <a:t>IP</a:t>
            </a:r>
            <a:r>
              <a:rPr lang="zh-CN" altLang="en-US" sz="1600" dirty="0"/>
              <a:t>上游</a:t>
            </a:r>
            <a:r>
              <a:rPr lang="en-US" altLang="zh-CN" sz="1600" dirty="0"/>
              <a:t>8.2m</a:t>
            </a:r>
            <a:r>
              <a:rPr lang="zh-CN" altLang="en-US" sz="1600" dirty="0"/>
              <a:t>处的挡块对本底的影响是非常显著的。</a:t>
            </a:r>
            <a:endParaRPr lang="en-US" altLang="zh-CN" sz="1600" dirty="0"/>
          </a:p>
        </p:txBody>
      </p:sp>
      <p:pic>
        <p:nvPicPr>
          <p:cNvPr id="37" name="图片 36">
            <a:extLst>
              <a:ext uri="{FF2B5EF4-FFF2-40B4-BE49-F238E27FC236}">
                <a16:creationId xmlns:a16="http://schemas.microsoft.com/office/drawing/2014/main" id="{98DE5531-DE4B-428D-8D40-D34A288965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5360" y="1121979"/>
            <a:ext cx="6642144" cy="273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162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837"/>
    </mc:Choice>
    <mc:Fallback xmlns="">
      <p:transition spd="slow" advTm="155837"/>
    </mc:Fallback>
  </mc:AlternateContent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32680</TotalTime>
  <Words>1215</Words>
  <Application>Microsoft Office PowerPoint</Application>
  <PresentationFormat>宽屏</PresentationFormat>
  <Paragraphs>102</Paragraphs>
  <Slides>19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1" baseType="lpstr">
      <vt:lpstr>PingFang SC</vt:lpstr>
      <vt:lpstr>等线</vt:lpstr>
      <vt:lpstr>微软雅黑</vt:lpstr>
      <vt:lpstr>Arial</vt:lpstr>
      <vt:lpstr>Arial Black</vt:lpstr>
      <vt:lpstr>Calibri</vt:lpstr>
      <vt:lpstr>Cambria Math</vt:lpstr>
      <vt:lpstr>Georgia</vt:lpstr>
      <vt:lpstr>Symbol</vt:lpstr>
      <vt:lpstr>Times New Roman</vt:lpstr>
      <vt:lpstr>Wingdings</vt:lpstr>
      <vt:lpstr>Office 主题</vt:lpstr>
      <vt:lpstr>PowerPoint 演示文稿</vt:lpstr>
      <vt:lpstr>提纲</vt:lpstr>
      <vt:lpstr>PowerPoint 演示文稿</vt:lpstr>
      <vt:lpstr>PowerPoint 演示文稿</vt:lpstr>
      <vt:lpstr>PowerPoint 演示文稿</vt:lpstr>
      <vt:lpstr>05.28-29 检查记录</vt:lpstr>
      <vt:lpstr>05.28-29 检查记录</vt:lpstr>
      <vt:lpstr>PowerPoint 演示文稿</vt:lpstr>
      <vt:lpstr>PowerPoint 演示文稿</vt:lpstr>
      <vt:lpstr>PowerPoint 演示文稿</vt:lpstr>
      <vt:lpstr>PowerPoint 演示文稿</vt:lpstr>
      <vt:lpstr>提纲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vivi</dc:creator>
  <cp:lastModifiedBy>Bin Wang</cp:lastModifiedBy>
  <cp:revision>2333</cp:revision>
  <cp:lastPrinted>2022-11-06T05:19:21Z</cp:lastPrinted>
  <dcterms:created xsi:type="dcterms:W3CDTF">2012-09-04T11:33:36Z</dcterms:created>
  <dcterms:modified xsi:type="dcterms:W3CDTF">2025-10-13T05:37:20Z</dcterms:modified>
</cp:coreProperties>
</file>