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70"/>
  </p:notesMasterIdLst>
  <p:sldIdLst>
    <p:sldId id="256" r:id="rId2"/>
    <p:sldId id="415" r:id="rId3"/>
    <p:sldId id="1046" r:id="rId4"/>
    <p:sldId id="1060" r:id="rId5"/>
    <p:sldId id="1061" r:id="rId6"/>
    <p:sldId id="1062" r:id="rId7"/>
    <p:sldId id="1063" r:id="rId8"/>
    <p:sldId id="1064" r:id="rId9"/>
    <p:sldId id="1065" r:id="rId10"/>
    <p:sldId id="1066" r:id="rId11"/>
    <p:sldId id="1067" r:id="rId12"/>
    <p:sldId id="1131" r:id="rId13"/>
    <p:sldId id="1133" r:id="rId14"/>
    <p:sldId id="1051" r:id="rId15"/>
    <p:sldId id="966" r:id="rId16"/>
    <p:sldId id="989" r:id="rId17"/>
    <p:sldId id="1016" r:id="rId18"/>
    <p:sldId id="990" r:id="rId19"/>
    <p:sldId id="1001" r:id="rId20"/>
    <p:sldId id="1026" r:id="rId21"/>
    <p:sldId id="1031" r:id="rId22"/>
    <p:sldId id="1028" r:id="rId23"/>
    <p:sldId id="1032" r:id="rId24"/>
    <p:sldId id="1040" r:id="rId25"/>
    <p:sldId id="994" r:id="rId26"/>
    <p:sldId id="1041" r:id="rId27"/>
    <p:sldId id="1042" r:id="rId28"/>
    <p:sldId id="1043" r:id="rId29"/>
    <p:sldId id="995" r:id="rId30"/>
    <p:sldId id="1000" r:id="rId31"/>
    <p:sldId id="996" r:id="rId32"/>
    <p:sldId id="1045" r:id="rId33"/>
    <p:sldId id="997" r:id="rId34"/>
    <p:sldId id="1082" r:id="rId35"/>
    <p:sldId id="1145" r:id="rId36"/>
    <p:sldId id="1068" r:id="rId37"/>
    <p:sldId id="1070" r:id="rId38"/>
    <p:sldId id="1126" r:id="rId39"/>
    <p:sldId id="1127" r:id="rId40"/>
    <p:sldId id="1110" r:id="rId41"/>
    <p:sldId id="1119" r:id="rId42"/>
    <p:sldId id="1083" r:id="rId43"/>
    <p:sldId id="1121" r:id="rId44"/>
    <p:sldId id="1122" r:id="rId45"/>
    <p:sldId id="1075" r:id="rId46"/>
    <p:sldId id="1090" r:id="rId47"/>
    <p:sldId id="1088" r:id="rId48"/>
    <p:sldId id="1076" r:id="rId49"/>
    <p:sldId id="1123" r:id="rId50"/>
    <p:sldId id="1124" r:id="rId51"/>
    <p:sldId id="1125" r:id="rId52"/>
    <p:sldId id="1078" r:id="rId53"/>
    <p:sldId id="1069" r:id="rId54"/>
    <p:sldId id="1071" r:id="rId55"/>
    <p:sldId id="1072" r:id="rId56"/>
    <p:sldId id="1073" r:id="rId57"/>
    <p:sldId id="1128" r:id="rId58"/>
    <p:sldId id="896" r:id="rId59"/>
    <p:sldId id="934" r:id="rId60"/>
    <p:sldId id="1136" r:id="rId61"/>
    <p:sldId id="1138" r:id="rId62"/>
    <p:sldId id="1139" r:id="rId63"/>
    <p:sldId id="1140" r:id="rId64"/>
    <p:sldId id="1141" r:id="rId65"/>
    <p:sldId id="1142" r:id="rId66"/>
    <p:sldId id="1143" r:id="rId67"/>
    <p:sldId id="1144" r:id="rId68"/>
    <p:sldId id="963" r:id="rId6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A1953"/>
    <a:srgbClr val="B2B2B2"/>
    <a:srgbClr val="FF0000"/>
    <a:srgbClr val="E818C5"/>
    <a:srgbClr val="3DA957"/>
    <a:srgbClr val="92D050"/>
    <a:srgbClr val="8DC9CC"/>
    <a:srgbClr val="008DFD"/>
    <a:srgbClr val="6F7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样式 1 - 强调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50000" autoAdjust="0"/>
  </p:normalViewPr>
  <p:slideViewPr>
    <p:cSldViewPr snapToGrid="0">
      <p:cViewPr varScale="1">
        <p:scale>
          <a:sx n="129" d="100"/>
          <a:sy n="129" d="100"/>
        </p:scale>
        <p:origin x="125" y="163"/>
      </p:cViewPr>
      <p:guideLst>
        <p:guide orient="horz" pos="2160"/>
        <p:guide pos="2880"/>
        <p:guide orient="horz" pos="1620"/>
      </p:guideLst>
    </p:cSldViewPr>
  </p:slideViewPr>
  <p:outlineViewPr>
    <p:cViewPr>
      <p:scale>
        <a:sx n="33" d="100"/>
        <a:sy n="33" d="100"/>
      </p:scale>
      <p:origin x="0" y="15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20540;&#29677;\&#26089;&#20250;&#25253;&#21578;\2025&#24180;9&#26376;\&#26032;&#24314;%20Microsoft%20Excel%20&#24037;&#20316;&#349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20540;&#29677;\&#26089;&#20250;&#25253;&#21578;\2025&#24180;9&#26376;\&#26032;&#24314;%20Microsoft%20Excel%20&#24037;&#20316;&#349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R1QT02</a:t>
            </a:r>
            <a:endParaRPr lang="zh-CN" alt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tx>
            <c:strRef>
              <c:f>Sheet2!$B$1</c:f>
              <c:strCache>
                <c:ptCount val="1"/>
                <c:pt idx="0">
                  <c:v>R1QT02_2024</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Sheet2!$B$2:$B$22</c:f>
              <c:numCache>
                <c:formatCode>General</c:formatCode>
                <c:ptCount val="21"/>
                <c:pt idx="0">
                  <c:v>-1.9076227099999999E-2</c:v>
                </c:pt>
                <c:pt idx="1">
                  <c:v>1.5211488699999999E-2</c:v>
                </c:pt>
                <c:pt idx="2">
                  <c:v>9.4410433999999998E-3</c:v>
                </c:pt>
                <c:pt idx="3">
                  <c:v>-4.9397169999999997E-4</c:v>
                </c:pt>
                <c:pt idx="4">
                  <c:v>-1.0393175000000001E-3</c:v>
                </c:pt>
                <c:pt idx="5">
                  <c:v>6.8201327999999999E-3</c:v>
                </c:pt>
                <c:pt idx="6">
                  <c:v>7.2775310000000003E-3</c:v>
                </c:pt>
                <c:pt idx="7">
                  <c:v>6.2516450000000001E-3</c:v>
                </c:pt>
                <c:pt idx="8">
                  <c:v>5.4232719999999998E-3</c:v>
                </c:pt>
                <c:pt idx="9">
                  <c:v>4.7595129999999999E-3</c:v>
                </c:pt>
                <c:pt idx="10">
                  <c:v>4.2288719999999998E-3</c:v>
                </c:pt>
                <c:pt idx="11">
                  <c:v>3.8046849999999999E-3</c:v>
                </c:pt>
                <c:pt idx="12">
                  <c:v>3.4656169999999998E-3</c:v>
                </c:pt>
                <c:pt idx="13">
                  <c:v>3.1950770000000002E-3</c:v>
                </c:pt>
                <c:pt idx="14">
                  <c:v>2.9803579999999998E-3</c:v>
                </c:pt>
                <c:pt idx="15">
                  <c:v>2.8118349999999999E-3</c:v>
                </c:pt>
                <c:pt idx="16">
                  <c:v>2.6822970000000002E-3</c:v>
                </c:pt>
                <c:pt idx="17">
                  <c:v>2.5864350000000002E-3</c:v>
                </c:pt>
                <c:pt idx="18">
                  <c:v>2.52046E-3</c:v>
                </c:pt>
                <c:pt idx="19">
                  <c:v>2.4818420000000002E-3</c:v>
                </c:pt>
                <c:pt idx="20">
                  <c:v>2.4691270000000002E-3</c:v>
                </c:pt>
              </c:numCache>
            </c:numRef>
          </c:yVal>
          <c:smooth val="0"/>
        </c:ser>
        <c:ser>
          <c:idx val="1"/>
          <c:order val="1"/>
          <c:tx>
            <c:strRef>
              <c:f>Sheet2!$C$1</c:f>
              <c:strCache>
                <c:ptCount val="1"/>
                <c:pt idx="0">
                  <c:v>R1QT02_2025</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Sheet2!$C$2:$C$22</c:f>
              <c:numCache>
                <c:formatCode>General</c:formatCode>
                <c:ptCount val="21"/>
                <c:pt idx="0">
                  <c:v>-2.5184999999999999E-2</c:v>
                </c:pt>
                <c:pt idx="1">
                  <c:v>2.313E-3</c:v>
                </c:pt>
                <c:pt idx="2">
                  <c:v>1.4265E-3</c:v>
                </c:pt>
                <c:pt idx="3">
                  <c:v>1.43359E-2</c:v>
                </c:pt>
                <c:pt idx="4">
                  <c:v>4.5611999999999996E-3</c:v>
                </c:pt>
                <c:pt idx="5">
                  <c:v>6.5880000000000001E-3</c:v>
                </c:pt>
                <c:pt idx="6">
                  <c:v>8.5030000000000001E-3</c:v>
                </c:pt>
                <c:pt idx="7">
                  <c:v>8.1700000000000002E-3</c:v>
                </c:pt>
                <c:pt idx="8">
                  <c:v>8.4469999999999996E-3</c:v>
                </c:pt>
                <c:pt idx="9">
                  <c:v>4.2059999999999997E-3</c:v>
                </c:pt>
                <c:pt idx="10">
                  <c:v>0</c:v>
                </c:pt>
                <c:pt idx="11">
                  <c:v>0</c:v>
                </c:pt>
                <c:pt idx="12">
                  <c:v>0</c:v>
                </c:pt>
                <c:pt idx="13">
                  <c:v>0</c:v>
                </c:pt>
                <c:pt idx="14">
                  <c:v>0</c:v>
                </c:pt>
                <c:pt idx="15">
                  <c:v>0</c:v>
                </c:pt>
                <c:pt idx="16">
                  <c:v>0</c:v>
                </c:pt>
                <c:pt idx="17">
                  <c:v>0</c:v>
                </c:pt>
                <c:pt idx="18">
                  <c:v>0</c:v>
                </c:pt>
                <c:pt idx="19">
                  <c:v>0</c:v>
                </c:pt>
                <c:pt idx="20">
                  <c:v>0</c:v>
                </c:pt>
              </c:numCache>
            </c:numRef>
          </c:yVal>
          <c:smooth val="0"/>
        </c:ser>
        <c:dLbls>
          <c:showLegendKey val="0"/>
          <c:showVal val="0"/>
          <c:showCatName val="0"/>
          <c:showSerName val="0"/>
          <c:showPercent val="0"/>
          <c:showBubbleSize val="0"/>
        </c:dLbls>
        <c:axId val="374040928"/>
        <c:axId val="374038752"/>
      </c:scatterChart>
      <c:valAx>
        <c:axId val="374040928"/>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74038752"/>
        <c:crosses val="autoZero"/>
        <c:crossBetween val="midCat"/>
      </c:valAx>
      <c:valAx>
        <c:axId val="374038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7404092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R1QT05</a:t>
            </a:r>
            <a:endParaRPr lang="zh-CN" alt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lineMarker"/>
        <c:varyColors val="0"/>
        <c:ser>
          <c:idx val="0"/>
          <c:order val="0"/>
          <c:tx>
            <c:strRef>
              <c:f>Sheet2!$E$1</c:f>
              <c:strCache>
                <c:ptCount val="1"/>
                <c:pt idx="0">
                  <c:v>R1QT05_2024</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Sheet2!$E$2:$E$22</c:f>
              <c:numCache>
                <c:formatCode>General</c:formatCode>
                <c:ptCount val="21"/>
                <c:pt idx="0">
                  <c:v>1.07783633E-2</c:v>
                </c:pt>
                <c:pt idx="1">
                  <c:v>1.2930205700000001E-2</c:v>
                </c:pt>
                <c:pt idx="2">
                  <c:v>1.5557281100000001E-2</c:v>
                </c:pt>
                <c:pt idx="3">
                  <c:v>3.7502293E-3</c:v>
                </c:pt>
                <c:pt idx="4">
                  <c:v>-5.0596145000000002E-3</c:v>
                </c:pt>
                <c:pt idx="5">
                  <c:v>4.2721520000000001E-4</c:v>
                </c:pt>
                <c:pt idx="6">
                  <c:v>4.5586699999999999E-4</c:v>
                </c:pt>
                <c:pt idx="7">
                  <c:v>3.91605E-4</c:v>
                </c:pt>
                <c:pt idx="8">
                  <c:v>3.3971499999999998E-4</c:v>
                </c:pt>
                <c:pt idx="9">
                  <c:v>2.9813700000000002E-4</c:v>
                </c:pt>
                <c:pt idx="10">
                  <c:v>2.6489800000000001E-4</c:v>
                </c:pt>
                <c:pt idx="11">
                  <c:v>2.3832700000000001E-4</c:v>
                </c:pt>
                <c:pt idx="12">
                  <c:v>2.17087E-4</c:v>
                </c:pt>
                <c:pt idx="13">
                  <c:v>2.0014100000000001E-4</c:v>
                </c:pt>
                <c:pt idx="14">
                  <c:v>1.8669100000000001E-4</c:v>
                </c:pt>
                <c:pt idx="15">
                  <c:v>1.7613399999999999E-4</c:v>
                </c:pt>
                <c:pt idx="16">
                  <c:v>1.6802000000000001E-4</c:v>
                </c:pt>
                <c:pt idx="17">
                  <c:v>1.62015E-4</c:v>
                </c:pt>
                <c:pt idx="18">
                  <c:v>1.57882E-4</c:v>
                </c:pt>
                <c:pt idx="19">
                  <c:v>1.55463E-4</c:v>
                </c:pt>
                <c:pt idx="20">
                  <c:v>1.5466699999999999E-4</c:v>
                </c:pt>
              </c:numCache>
            </c:numRef>
          </c:yVal>
          <c:smooth val="0"/>
        </c:ser>
        <c:ser>
          <c:idx val="1"/>
          <c:order val="1"/>
          <c:tx>
            <c:strRef>
              <c:f>Sheet2!$F$1</c:f>
              <c:strCache>
                <c:ptCount val="1"/>
                <c:pt idx="0">
                  <c:v>R1QT05_2025</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Sheet2!$F$2:$F$22</c:f>
              <c:numCache>
                <c:formatCode>General</c:formatCode>
                <c:ptCount val="21"/>
                <c:pt idx="0">
                  <c:v>1.8204999999999999E-2</c:v>
                </c:pt>
                <c:pt idx="1">
                  <c:v>1.0658000000000001E-2</c:v>
                </c:pt>
                <c:pt idx="2">
                  <c:v>-1.65135E-2</c:v>
                </c:pt>
                <c:pt idx="3">
                  <c:v>-2.71998E-2</c:v>
                </c:pt>
                <c:pt idx="4">
                  <c:v>5.7092000000000002E-3</c:v>
                </c:pt>
                <c:pt idx="5">
                  <c:v>-6.1955999999999999E-3</c:v>
                </c:pt>
                <c:pt idx="6">
                  <c:v>-5.6470000000000001E-3</c:v>
                </c:pt>
                <c:pt idx="7">
                  <c:v>-4.9670000000000001E-3</c:v>
                </c:pt>
                <c:pt idx="8">
                  <c:v>-5.8409999999999998E-3</c:v>
                </c:pt>
                <c:pt idx="9">
                  <c:v>-2.9150000000000001E-3</c:v>
                </c:pt>
                <c:pt idx="10">
                  <c:v>0</c:v>
                </c:pt>
                <c:pt idx="11">
                  <c:v>0</c:v>
                </c:pt>
                <c:pt idx="12">
                  <c:v>0</c:v>
                </c:pt>
                <c:pt idx="13">
                  <c:v>0</c:v>
                </c:pt>
                <c:pt idx="14">
                  <c:v>0</c:v>
                </c:pt>
                <c:pt idx="15">
                  <c:v>0</c:v>
                </c:pt>
                <c:pt idx="16">
                  <c:v>0</c:v>
                </c:pt>
                <c:pt idx="17">
                  <c:v>0</c:v>
                </c:pt>
                <c:pt idx="18">
                  <c:v>0</c:v>
                </c:pt>
                <c:pt idx="19">
                  <c:v>0</c:v>
                </c:pt>
                <c:pt idx="20">
                  <c:v>0</c:v>
                </c:pt>
              </c:numCache>
            </c:numRef>
          </c:yVal>
          <c:smooth val="0"/>
        </c:ser>
        <c:dLbls>
          <c:showLegendKey val="0"/>
          <c:showVal val="0"/>
          <c:showCatName val="0"/>
          <c:showSerName val="0"/>
          <c:showPercent val="0"/>
          <c:showBubbleSize val="0"/>
        </c:dLbls>
        <c:axId val="374032768"/>
        <c:axId val="374039296"/>
      </c:scatterChart>
      <c:valAx>
        <c:axId val="374032768"/>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74039296"/>
        <c:crosses val="autoZero"/>
        <c:crossBetween val="midCat"/>
      </c:valAx>
      <c:valAx>
        <c:axId val="374039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7403276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8691A-493D-4F77-BB59-AF9323853594}" type="datetimeFigureOut">
              <a:rPr lang="zh-CN" altLang="en-US" smtClean="0"/>
              <a:pPr/>
              <a:t>2025/10/13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E92B7-0882-48A0-95C5-39A8371B447B}" type="slidenum">
              <a:rPr lang="zh-CN" altLang="en-US" smtClean="0"/>
              <a:pPr/>
              <a:t>‹#›</a:t>
            </a:fld>
            <a:endParaRPr lang="zh-CN" altLang="en-US"/>
          </a:p>
        </p:txBody>
      </p:sp>
    </p:spTree>
    <p:extLst>
      <p:ext uri="{BB962C8B-B14F-4D97-AF65-F5344CB8AC3E}">
        <p14:creationId xmlns:p14="http://schemas.microsoft.com/office/powerpoint/2010/main" val="282952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CE92B7-0882-48A0-95C5-39A8371B447B}" type="slidenum">
              <a:rPr lang="zh-CN" altLang="en-US" smtClean="0"/>
              <a:pPr/>
              <a:t>1</a:t>
            </a:fld>
            <a:endParaRPr lang="zh-CN" altLang="en-US"/>
          </a:p>
        </p:txBody>
      </p:sp>
    </p:spTree>
    <p:extLst>
      <p:ext uri="{BB962C8B-B14F-4D97-AF65-F5344CB8AC3E}">
        <p14:creationId xmlns:p14="http://schemas.microsoft.com/office/powerpoint/2010/main" val="2975693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652E756-CFBE-4DB4-9769-AC8800052947}" type="datetimeFigureOut">
              <a:rPr lang="zh-CN" altLang="en-US" smtClean="0"/>
              <a:pPr/>
              <a:t>2025/10/13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AE203A2-D78F-4469-96D9-FE4450EF57DC}" type="slidenum">
              <a:rPr lang="zh-CN" altLang="en-US" smtClean="0"/>
              <a:pPr/>
              <a:t>‹#›</a:t>
            </a:fld>
            <a:endParaRPr lang="zh-CN" altLang="en-US"/>
          </a:p>
        </p:txBody>
      </p:sp>
    </p:spTree>
    <p:extLst>
      <p:ext uri="{BB962C8B-B14F-4D97-AF65-F5344CB8AC3E}">
        <p14:creationId xmlns:p14="http://schemas.microsoft.com/office/powerpoint/2010/main" val="191342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90615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8590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6" name="矩形 5"/>
          <p:cNvSpPr/>
          <p:nvPr userDrawn="1"/>
        </p:nvSpPr>
        <p:spPr>
          <a:xfrm>
            <a:off x="0" y="0"/>
            <a:ext cx="9144000" cy="573528"/>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Title 1"/>
          <p:cNvSpPr>
            <a:spLocks noGrp="1"/>
          </p:cNvSpPr>
          <p:nvPr>
            <p:ph type="title"/>
          </p:nvPr>
        </p:nvSpPr>
        <p:spPr>
          <a:xfrm>
            <a:off x="392980" y="136565"/>
            <a:ext cx="7859456" cy="436964"/>
          </a:xfrm>
        </p:spPr>
        <p:txBody>
          <a:bodyPr>
            <a:normAutofit/>
          </a:bodyPr>
          <a:lstStyle>
            <a:lvl1pPr>
              <a:defRPr sz="2400">
                <a:solidFill>
                  <a:schemeClr val="bg1"/>
                </a:solidFill>
                <a:latin typeface="Arial Black" panose="020B0A04020102020204" pitchFamily="34" charset="0"/>
              </a:defRPr>
            </a:lvl1pPr>
          </a:lstStyle>
          <a:p>
            <a:endParaRPr lang="en-US" altLang="zh-CN" dirty="0"/>
          </a:p>
        </p:txBody>
      </p:sp>
      <p:pic>
        <p:nvPicPr>
          <p:cNvPr id="4" name="图片 3"/>
          <p:cNvPicPr>
            <a:picLocks noChangeAspect="1"/>
          </p:cNvPicPr>
          <p:nvPr userDrawn="1"/>
        </p:nvPicPr>
        <p:blipFill>
          <a:blip r:embed="rId2" cstate="print">
            <a:clrChange>
              <a:clrFrom>
                <a:srgbClr val="FFFFFF"/>
              </a:clrFrom>
              <a:clrTo>
                <a:srgbClr val="FFFFFF">
                  <a:alpha val="0"/>
                </a:srgbClr>
              </a:clrTo>
            </a:clrChange>
            <a:biLevel thresh="25000"/>
          </a:blip>
          <a:stretch>
            <a:fillRect/>
          </a:stretch>
        </p:blipFill>
        <p:spPr>
          <a:xfrm>
            <a:off x="7980951" y="120319"/>
            <a:ext cx="961371" cy="388499"/>
          </a:xfrm>
          <a:prstGeom prst="rect">
            <a:avLst/>
          </a:prstGeom>
        </p:spPr>
      </p:pic>
    </p:spTree>
    <p:extLst>
      <p:ext uri="{BB962C8B-B14F-4D97-AF65-F5344CB8AC3E}">
        <p14:creationId xmlns:p14="http://schemas.microsoft.com/office/powerpoint/2010/main" val="3726723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t-n">
    <p:spTree>
      <p:nvGrpSpPr>
        <p:cNvPr id="1" name=""/>
        <p:cNvGrpSpPr/>
        <p:nvPr/>
      </p:nvGrpSpPr>
      <p:grpSpPr>
        <a:xfrm>
          <a:off x="0" y="0"/>
          <a:ext cx="0" cy="0"/>
          <a:chOff x="0" y="0"/>
          <a:chExt cx="0" cy="0"/>
        </a:xfrm>
      </p:grpSpPr>
      <p:sp>
        <p:nvSpPr>
          <p:cNvPr id="6" name="矩形 5"/>
          <p:cNvSpPr/>
          <p:nvPr userDrawn="1"/>
        </p:nvSpPr>
        <p:spPr>
          <a:xfrm>
            <a:off x="0" y="0"/>
            <a:ext cx="9144000" cy="573528"/>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Title 1"/>
          <p:cNvSpPr>
            <a:spLocks noGrp="1"/>
          </p:cNvSpPr>
          <p:nvPr>
            <p:ph type="title"/>
          </p:nvPr>
        </p:nvSpPr>
        <p:spPr>
          <a:xfrm>
            <a:off x="392980" y="136565"/>
            <a:ext cx="7859456" cy="436964"/>
          </a:xfrm>
        </p:spPr>
        <p:txBody>
          <a:bodyPr>
            <a:normAutofit/>
          </a:bodyPr>
          <a:lstStyle>
            <a:lvl1pPr>
              <a:defRPr sz="2400">
                <a:solidFill>
                  <a:schemeClr val="bg1"/>
                </a:solidFill>
                <a:latin typeface="Arial Black" panose="020B0A04020102020204" pitchFamily="34" charset="0"/>
              </a:defRPr>
            </a:lvl1pPr>
          </a:lstStyle>
          <a:p>
            <a:r>
              <a:rPr lang="zh-CN" altLang="en-US" dirty="0"/>
              <a:t>单击此处编辑母版标题样式</a:t>
            </a:r>
            <a:endParaRPr lang="en-US" dirty="0"/>
          </a:p>
        </p:txBody>
      </p:sp>
      <p:pic>
        <p:nvPicPr>
          <p:cNvPr id="5" name="图片 4"/>
          <p:cNvPicPr>
            <a:picLocks noChangeAspect="1"/>
          </p:cNvPicPr>
          <p:nvPr userDrawn="1"/>
        </p:nvPicPr>
        <p:blipFill>
          <a:blip r:embed="rId2" cstate="print">
            <a:clrChange>
              <a:clrFrom>
                <a:srgbClr val="FFFFFF"/>
              </a:clrFrom>
              <a:clrTo>
                <a:srgbClr val="FFFFFF">
                  <a:alpha val="0"/>
                </a:srgbClr>
              </a:clrTo>
            </a:clrChange>
            <a:biLevel thresh="25000"/>
          </a:blip>
          <a:stretch>
            <a:fillRect/>
          </a:stretch>
        </p:blipFill>
        <p:spPr>
          <a:xfrm>
            <a:off x="7980951" y="120319"/>
            <a:ext cx="961371" cy="388499"/>
          </a:xfrm>
          <a:prstGeom prst="rect">
            <a:avLst/>
          </a:prstGeom>
        </p:spPr>
      </p:pic>
    </p:spTree>
    <p:extLst>
      <p:ext uri="{BB962C8B-B14F-4D97-AF65-F5344CB8AC3E}">
        <p14:creationId xmlns:p14="http://schemas.microsoft.com/office/powerpoint/2010/main" val="3561036201"/>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45324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76877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2436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676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5939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7433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60729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pPr/>
              <a:t>10/13/2025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1534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pPr/>
              <a:t>10/13/2025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pPr/>
              <a:t>‹#›</a:t>
            </a:fld>
            <a:endParaRPr lang="en-US" dirty="0"/>
          </a:p>
        </p:txBody>
      </p:sp>
      <p:sp>
        <p:nvSpPr>
          <p:cNvPr id="7" name="矩形 6">
            <a:extLst>
              <a:ext uri="{FF2B5EF4-FFF2-40B4-BE49-F238E27FC236}">
                <a16:creationId xmlns="" xmlns:a16="http://schemas.microsoft.com/office/drawing/2014/main" id="{144BD754-367F-4894-BFA0-A173FB13CEAF}"/>
              </a:ext>
            </a:extLst>
          </p:cNvPr>
          <p:cNvSpPr/>
          <p:nvPr userDrawn="1"/>
        </p:nvSpPr>
        <p:spPr>
          <a:xfrm>
            <a:off x="8628367" y="4901008"/>
            <a:ext cx="325730" cy="230832"/>
          </a:xfrm>
          <a:prstGeom prst="rect">
            <a:avLst/>
          </a:prstGeom>
        </p:spPr>
        <p:txBody>
          <a:bodyPr wrap="none">
            <a:spAutoFit/>
          </a:bodyPr>
          <a:lstStyle/>
          <a:p>
            <a:pPr marL="0" algn="r" defTabSz="685800" rtl="0" eaLnBrk="1" latinLnBrk="0" hangingPunct="1"/>
            <a:fld id="{AAE203A2-D78F-4469-96D9-FE4450EF57DC}" type="slidenum">
              <a:rPr lang="zh-CN" altLang="en-US" sz="900" kern="1200" cap="all" smtClean="0">
                <a:solidFill>
                  <a:srgbClr val="C0C5CE"/>
                </a:solidFill>
                <a:latin typeface="Arial" panose="020B0604020202020204" pitchFamily="34" charset="0"/>
                <a:ea typeface="+mn-ea"/>
                <a:cs typeface="Arial" panose="020B0604020202020204" pitchFamily="34" charset="0"/>
              </a:rPr>
              <a:pPr marL="0" algn="r" defTabSz="685800" rtl="0" eaLnBrk="1" latinLnBrk="0" hangingPunct="1"/>
              <a:t>‹#›</a:t>
            </a:fld>
            <a:endParaRPr lang="zh-CN" altLang="en-US" sz="900" kern="1200" cap="all" dirty="0">
              <a:solidFill>
                <a:srgbClr val="C0C5C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69480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 Id="rId5" Type="http://schemas.openxmlformats.org/officeDocument/2006/relationships/image" Target="../media/image119.png"/><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1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2.xml"/><Relationship Id="rId5" Type="http://schemas.openxmlformats.org/officeDocument/2006/relationships/image" Target="../media/image146.png"/><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2.xml"/><Relationship Id="rId4" Type="http://schemas.openxmlformats.org/officeDocument/2006/relationships/image" Target="../media/image149.png"/></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6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2.xml"/><Relationship Id="rId4" Type="http://schemas.openxmlformats.org/officeDocument/2006/relationships/image" Target="../media/image156.png"/></Relationships>
</file>

<file path=ppt/slides/_rels/slide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2.xml"/><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0" y="0"/>
            <a:ext cx="9144000" cy="1906262"/>
          </a:xfrm>
          <a:prstGeom prst="rect">
            <a:avLst/>
          </a:prstGeom>
        </p:spPr>
      </p:pic>
      <p:pic>
        <p:nvPicPr>
          <p:cNvPr id="10" name="图片 9"/>
          <p:cNvPicPr>
            <a:picLocks noChangeAspect="1"/>
          </p:cNvPicPr>
          <p:nvPr/>
        </p:nvPicPr>
        <p:blipFill>
          <a:blip r:embed="rId4" cstate="print">
            <a:clrChange>
              <a:clrFrom>
                <a:srgbClr val="FFFFFF"/>
              </a:clrFrom>
              <a:clrTo>
                <a:srgbClr val="FFFFFF">
                  <a:alpha val="0"/>
                </a:srgbClr>
              </a:clrTo>
            </a:clrChange>
          </a:blip>
          <a:stretch>
            <a:fillRect/>
          </a:stretch>
        </p:blipFill>
        <p:spPr>
          <a:xfrm>
            <a:off x="1342276" y="777825"/>
            <a:ext cx="1134225" cy="458351"/>
          </a:xfrm>
          <a:prstGeom prst="rect">
            <a:avLst/>
          </a:prstGeom>
        </p:spPr>
      </p:pic>
      <p:sp>
        <p:nvSpPr>
          <p:cNvPr id="12" name="标题 2">
            <a:extLst>
              <a:ext uri="{FF2B5EF4-FFF2-40B4-BE49-F238E27FC236}">
                <a16:creationId xmlns="" xmlns:a16="http://schemas.microsoft.com/office/drawing/2014/main" id="{D5745C8D-6D21-004B-B730-EB265F7245D6}"/>
              </a:ext>
            </a:extLst>
          </p:cNvPr>
          <p:cNvSpPr>
            <a:spLocks noGrp="1"/>
          </p:cNvSpPr>
          <p:nvPr>
            <p:ph type="ctrTitle"/>
          </p:nvPr>
        </p:nvSpPr>
        <p:spPr>
          <a:xfrm>
            <a:off x="409903" y="1973325"/>
            <a:ext cx="8324193" cy="1421523"/>
          </a:xfrm>
        </p:spPr>
        <p:txBody>
          <a:bodyPr>
            <a:noAutofit/>
          </a:bodyPr>
          <a:lstStyle/>
          <a:p>
            <a:pPr>
              <a:lnSpc>
                <a:spcPct val="120000"/>
              </a:lnSpc>
              <a:spcBef>
                <a:spcPts val="0"/>
              </a:spcBef>
            </a:pPr>
            <a:r>
              <a:rPr lang="en-US" altLang="zh-CN" sz="3600" b="1" dirty="0">
                <a:latin typeface="微软雅黑" pitchFamily="34" charset="-122"/>
                <a:ea typeface="微软雅黑" pitchFamily="34" charset="-122"/>
              </a:rPr>
              <a:t>2025</a:t>
            </a:r>
            <a:r>
              <a:rPr lang="zh-CN" altLang="en-US" sz="3600" b="1" dirty="0">
                <a:latin typeface="微软雅黑" pitchFamily="34" charset="-122"/>
                <a:ea typeface="微软雅黑" pitchFamily="34" charset="-122"/>
              </a:rPr>
              <a:t>年度</a:t>
            </a:r>
            <a:r>
              <a:rPr lang="en-US" altLang="zh-CN" sz="3600" b="1" dirty="0">
                <a:latin typeface="微软雅黑" pitchFamily="34" charset="-122"/>
                <a:ea typeface="微软雅黑" pitchFamily="34" charset="-122"/>
              </a:rPr>
              <a:t>CSNS</a:t>
            </a:r>
            <a:r>
              <a:rPr lang="zh-CN" altLang="en-US" sz="3600" b="1" dirty="0">
                <a:latin typeface="微软雅黑" pitchFamily="34" charset="-122"/>
                <a:ea typeface="微软雅黑" pitchFamily="34" charset="-122"/>
              </a:rPr>
              <a:t>加速器物理调束和机器研究总结</a:t>
            </a:r>
          </a:p>
        </p:txBody>
      </p:sp>
      <p:sp>
        <p:nvSpPr>
          <p:cNvPr id="14" name="副标题 3">
            <a:extLst>
              <a:ext uri="{FF2B5EF4-FFF2-40B4-BE49-F238E27FC236}">
                <a16:creationId xmlns="" xmlns:a16="http://schemas.microsoft.com/office/drawing/2014/main" id="{B8CBC964-4CD9-634B-AA4E-D29746583570}"/>
              </a:ext>
            </a:extLst>
          </p:cNvPr>
          <p:cNvSpPr>
            <a:spLocks noGrp="1"/>
          </p:cNvSpPr>
          <p:nvPr>
            <p:ph type="subTitle" idx="1"/>
          </p:nvPr>
        </p:nvSpPr>
        <p:spPr>
          <a:xfrm>
            <a:off x="2206635" y="3560954"/>
            <a:ext cx="5071266" cy="1484012"/>
          </a:xfrm>
        </p:spPr>
        <p:txBody>
          <a:bodyPr>
            <a:noAutofit/>
          </a:bodyPr>
          <a:lstStyle/>
          <a:p>
            <a:r>
              <a:rPr lang="zh-CN" altLang="en-US" dirty="0">
                <a:latin typeface="微软雅黑" pitchFamily="34" charset="-122"/>
                <a:ea typeface="微软雅黑" pitchFamily="34" charset="-122"/>
                <a:cs typeface="Times New Roman" panose="02020603050405020304" pitchFamily="18" charset="0"/>
              </a:rPr>
              <a:t>黄明阳</a:t>
            </a:r>
            <a:endParaRPr lang="en-US" altLang="zh-CN" dirty="0">
              <a:latin typeface="微软雅黑" pitchFamily="34" charset="-122"/>
              <a:ea typeface="微软雅黑" pitchFamily="34" charset="-122"/>
              <a:cs typeface="Times New Roman" panose="02020603050405020304" pitchFamily="18" charset="0"/>
            </a:endParaRPr>
          </a:p>
          <a:p>
            <a:endParaRPr lang="en-US" altLang="zh-CN" sz="1600" dirty="0">
              <a:latin typeface="微软雅黑" pitchFamily="34" charset="-122"/>
              <a:ea typeface="微软雅黑" pitchFamily="34" charset="-122"/>
              <a:cs typeface="Times New Roman" panose="02020603050405020304" pitchFamily="18" charset="0"/>
            </a:endParaRPr>
          </a:p>
          <a:p>
            <a:r>
              <a:rPr lang="zh-CN" altLang="en-US" sz="1600" dirty="0">
                <a:latin typeface="微软雅黑" pitchFamily="34" charset="-122"/>
                <a:ea typeface="微软雅黑" pitchFamily="34" charset="-122"/>
                <a:cs typeface="Times New Roman" panose="02020603050405020304" pitchFamily="18" charset="0"/>
              </a:rPr>
              <a:t>东莞研究部加速器物理组</a:t>
            </a:r>
            <a:endParaRPr lang="en-US" altLang="zh-CN" sz="1600" dirty="0">
              <a:latin typeface="微软雅黑" pitchFamily="34" charset="-122"/>
              <a:ea typeface="微软雅黑" pitchFamily="34" charset="-122"/>
              <a:cs typeface="Times New Roman" panose="02020603050405020304" pitchFamily="18" charset="0"/>
            </a:endParaRPr>
          </a:p>
          <a:p>
            <a:r>
              <a:rPr lang="en-US" altLang="zh-CN" sz="1600" b="0" dirty="0">
                <a:latin typeface="微软雅黑" pitchFamily="34" charset="-122"/>
                <a:ea typeface="微软雅黑" pitchFamily="34" charset="-122"/>
                <a:cs typeface="Times New Roman" panose="02020603050405020304" pitchFamily="18" charset="0"/>
              </a:rPr>
              <a:t>2025</a:t>
            </a:r>
            <a:r>
              <a:rPr lang="zh-CN" altLang="en-US" sz="1600" b="0" dirty="0">
                <a:latin typeface="微软雅黑" pitchFamily="34" charset="-122"/>
                <a:ea typeface="微软雅黑" pitchFamily="34" charset="-122"/>
                <a:cs typeface="Times New Roman" panose="02020603050405020304" pitchFamily="18" charset="0"/>
              </a:rPr>
              <a:t>年</a:t>
            </a:r>
            <a:r>
              <a:rPr lang="en-US" altLang="zh-CN" sz="1600" dirty="0">
                <a:latin typeface="微软雅黑" pitchFamily="34" charset="-122"/>
                <a:ea typeface="微软雅黑" pitchFamily="34" charset="-122"/>
                <a:cs typeface="Times New Roman" panose="02020603050405020304" pitchFamily="18" charset="0"/>
              </a:rPr>
              <a:t>10</a:t>
            </a:r>
            <a:r>
              <a:rPr lang="zh-CN" altLang="en-US" sz="1600" b="0" dirty="0">
                <a:latin typeface="微软雅黑" pitchFamily="34" charset="-122"/>
                <a:ea typeface="微软雅黑" pitchFamily="34" charset="-122"/>
                <a:cs typeface="Times New Roman" panose="02020603050405020304" pitchFamily="18" charset="0"/>
              </a:rPr>
              <a:t>月</a:t>
            </a:r>
            <a:r>
              <a:rPr lang="en-US" altLang="zh-CN" sz="1600">
                <a:latin typeface="微软雅黑" pitchFamily="34" charset="-122"/>
                <a:ea typeface="微软雅黑" pitchFamily="34" charset="-122"/>
                <a:cs typeface="Times New Roman" panose="02020603050405020304" pitchFamily="18" charset="0"/>
              </a:rPr>
              <a:t>13</a:t>
            </a:r>
            <a:r>
              <a:rPr lang="zh-CN" altLang="en-US" sz="1600" b="0">
                <a:latin typeface="微软雅黑" pitchFamily="34" charset="-122"/>
                <a:ea typeface="微软雅黑" pitchFamily="34" charset="-122"/>
                <a:cs typeface="Times New Roman" panose="02020603050405020304" pitchFamily="18" charset="0"/>
              </a:rPr>
              <a:t>日</a:t>
            </a:r>
            <a:endParaRPr lang="zh-CN" altLang="en-US" sz="1600" b="0" dirty="0">
              <a:latin typeface="微软雅黑" pitchFamily="34" charset="-122"/>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662762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106426" y="64837"/>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不同流强横向发射度优化和测量</a:t>
            </a:r>
          </a:p>
        </p:txBody>
      </p:sp>
      <p:pic>
        <p:nvPicPr>
          <p:cNvPr id="4" name="图片 3">
            <a:extLst>
              <a:ext uri="{FF2B5EF4-FFF2-40B4-BE49-F238E27FC236}">
                <a16:creationId xmlns="" xmlns:a16="http://schemas.microsoft.com/office/drawing/2014/main" id="{49FBE111-3125-4E8F-816E-71E16289456A}"/>
              </a:ext>
            </a:extLst>
          </p:cNvPr>
          <p:cNvPicPr>
            <a:picLocks noChangeAspect="1"/>
          </p:cNvPicPr>
          <p:nvPr/>
        </p:nvPicPr>
        <p:blipFill>
          <a:blip r:embed="rId2"/>
          <a:stretch>
            <a:fillRect/>
          </a:stretch>
        </p:blipFill>
        <p:spPr>
          <a:xfrm>
            <a:off x="359532" y="1215015"/>
            <a:ext cx="1648800" cy="1227121"/>
          </a:xfrm>
          <a:prstGeom prst="rect">
            <a:avLst/>
          </a:prstGeom>
        </p:spPr>
      </p:pic>
      <p:pic>
        <p:nvPicPr>
          <p:cNvPr id="5" name="图片 4">
            <a:extLst>
              <a:ext uri="{FF2B5EF4-FFF2-40B4-BE49-F238E27FC236}">
                <a16:creationId xmlns="" xmlns:a16="http://schemas.microsoft.com/office/drawing/2014/main" id="{15A5FCE4-C7CA-4F04-98CE-0DB829A4331E}"/>
              </a:ext>
            </a:extLst>
          </p:cNvPr>
          <p:cNvPicPr>
            <a:picLocks noChangeAspect="1"/>
          </p:cNvPicPr>
          <p:nvPr/>
        </p:nvPicPr>
        <p:blipFill>
          <a:blip r:embed="rId3"/>
          <a:stretch>
            <a:fillRect/>
          </a:stretch>
        </p:blipFill>
        <p:spPr>
          <a:xfrm>
            <a:off x="2044519" y="1250425"/>
            <a:ext cx="1597867" cy="1191712"/>
          </a:xfrm>
          <a:prstGeom prst="rect">
            <a:avLst/>
          </a:prstGeom>
        </p:spPr>
      </p:pic>
      <p:pic>
        <p:nvPicPr>
          <p:cNvPr id="6" name="图片 5">
            <a:extLst>
              <a:ext uri="{FF2B5EF4-FFF2-40B4-BE49-F238E27FC236}">
                <a16:creationId xmlns="" xmlns:a16="http://schemas.microsoft.com/office/drawing/2014/main" id="{61B6B013-3394-44C3-8D9D-471CCF2F9F44}"/>
              </a:ext>
            </a:extLst>
          </p:cNvPr>
          <p:cNvPicPr>
            <a:picLocks noChangeAspect="1"/>
          </p:cNvPicPr>
          <p:nvPr/>
        </p:nvPicPr>
        <p:blipFill>
          <a:blip r:embed="rId4"/>
          <a:stretch>
            <a:fillRect/>
          </a:stretch>
        </p:blipFill>
        <p:spPr>
          <a:xfrm>
            <a:off x="334793" y="2506943"/>
            <a:ext cx="1709727" cy="1105911"/>
          </a:xfrm>
          <a:prstGeom prst="rect">
            <a:avLst/>
          </a:prstGeom>
        </p:spPr>
      </p:pic>
      <p:pic>
        <p:nvPicPr>
          <p:cNvPr id="7" name="图片 6">
            <a:extLst>
              <a:ext uri="{FF2B5EF4-FFF2-40B4-BE49-F238E27FC236}">
                <a16:creationId xmlns="" xmlns:a16="http://schemas.microsoft.com/office/drawing/2014/main" id="{916D27B3-F411-49BE-AB20-7A60119E5645}"/>
              </a:ext>
            </a:extLst>
          </p:cNvPr>
          <p:cNvPicPr>
            <a:picLocks noChangeAspect="1"/>
          </p:cNvPicPr>
          <p:nvPr/>
        </p:nvPicPr>
        <p:blipFill>
          <a:blip r:embed="rId5"/>
          <a:stretch>
            <a:fillRect/>
          </a:stretch>
        </p:blipFill>
        <p:spPr>
          <a:xfrm>
            <a:off x="2053831" y="2506943"/>
            <a:ext cx="1597868" cy="1140325"/>
          </a:xfrm>
          <a:prstGeom prst="rect">
            <a:avLst/>
          </a:prstGeom>
        </p:spPr>
      </p:pic>
      <p:sp>
        <p:nvSpPr>
          <p:cNvPr id="8" name="文本框 7">
            <a:extLst>
              <a:ext uri="{FF2B5EF4-FFF2-40B4-BE49-F238E27FC236}">
                <a16:creationId xmlns="" xmlns:a16="http://schemas.microsoft.com/office/drawing/2014/main" id="{8CB5FBC5-44E3-4246-8E2F-DE32CBC8B92A}"/>
              </a:ext>
            </a:extLst>
          </p:cNvPr>
          <p:cNvSpPr txBox="1"/>
          <p:nvPr/>
        </p:nvSpPr>
        <p:spPr bwMode="auto">
          <a:xfrm>
            <a:off x="1" y="640484"/>
            <a:ext cx="3806042" cy="369332"/>
          </a:xfrm>
          <a:prstGeom prst="rect">
            <a:avLst/>
          </a:prstGeom>
          <a:noFill/>
          <a:ln w="9525">
            <a:noFill/>
            <a:miter lim="800000"/>
          </a:ln>
        </p:spPr>
        <p:txBody>
          <a:bodyPr wrap="square" rtlCol="0">
            <a:spAutoFit/>
          </a:bodyPr>
          <a:lstStyle/>
          <a:p>
            <a:pPr marL="308610" indent="-308610" eaLnBrk="0" hangingPunct="0">
              <a:spcBef>
                <a:spcPts val="540"/>
              </a:spcBef>
              <a:buClr>
                <a:schemeClr val="tx1"/>
              </a:buClr>
              <a:buFont typeface="Wingdings" panose="05000000000000000000" pitchFamily="2" charset="2"/>
              <a:buChar char="p"/>
            </a:pPr>
            <a:r>
              <a:rPr lang="en-US" altLang="zh-CN" b="1" dirty="0">
                <a:latin typeface="Microsoft YaHei" panose="020B0503020204020204" pitchFamily="34" charset="-122"/>
                <a:ea typeface="Microsoft YaHei" panose="020B0503020204020204" pitchFamily="34" charset="-122"/>
              </a:rPr>
              <a:t>RFQ</a:t>
            </a:r>
            <a:r>
              <a:rPr lang="zh-CN" altLang="en-US" b="1" dirty="0" smtClean="0">
                <a:latin typeface="Microsoft YaHei" panose="020B0503020204020204" pitchFamily="34" charset="-122"/>
                <a:ea typeface="Microsoft YaHei" panose="020B0503020204020204" pitchFamily="34" charset="-122"/>
              </a:rPr>
              <a:t>出口双</a:t>
            </a:r>
            <a:r>
              <a:rPr lang="zh-CN" altLang="en-US" b="1" dirty="0">
                <a:latin typeface="Microsoft YaHei" panose="020B0503020204020204" pitchFamily="34" charset="-122"/>
                <a:ea typeface="Microsoft YaHei" panose="020B0503020204020204" pitchFamily="34" charset="-122"/>
              </a:rPr>
              <a:t>缝发射度测量</a:t>
            </a:r>
            <a:endParaRPr lang="en-US" altLang="zh-CN" dirty="0">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 xmlns:a16="http://schemas.microsoft.com/office/drawing/2014/main" id="{042AD342-2C8D-4DED-900F-6435D6A8693A}"/>
              </a:ext>
            </a:extLst>
          </p:cNvPr>
          <p:cNvSpPr txBox="1"/>
          <p:nvPr/>
        </p:nvSpPr>
        <p:spPr bwMode="auto">
          <a:xfrm>
            <a:off x="3003821" y="1672190"/>
            <a:ext cx="2570418" cy="156453"/>
          </a:xfrm>
          <a:prstGeom prst="rect">
            <a:avLst/>
          </a:prstGeom>
          <a:noFill/>
          <a:ln w="9525">
            <a:noFill/>
            <a:miter lim="800000"/>
          </a:ln>
        </p:spPr>
        <p:txBody>
          <a:bodyPr wrap="square" rtlCol="0">
            <a:spAutoFit/>
          </a:bodyPr>
          <a:lstStyle/>
          <a:p>
            <a:pPr marL="257175" indent="-257175" algn="ctr" eaLnBrk="0" hangingPunct="0">
              <a:lnSpc>
                <a:spcPts val="450"/>
              </a:lnSpc>
              <a:spcBef>
                <a:spcPts val="540"/>
              </a:spcBef>
              <a:buClr>
                <a:srgbClr val="C00000"/>
              </a:buClr>
              <a:buFont typeface="Wingdings" panose="05000000000000000000" pitchFamily="2" charset="2"/>
              <a:buChar char="Ø"/>
            </a:pPr>
            <a:r>
              <a:rPr lang="en-US" altLang="zh-CN" sz="1620" b="1" dirty="0">
                <a:latin typeface="Microsoft YaHei" panose="020B0503020204020204" pitchFamily="34" charset="-122"/>
                <a:ea typeface="Microsoft YaHei" panose="020B0503020204020204" pitchFamily="34" charset="-122"/>
              </a:rPr>
              <a:t>I=15mA</a:t>
            </a:r>
          </a:p>
        </p:txBody>
      </p:sp>
      <p:sp>
        <p:nvSpPr>
          <p:cNvPr id="10" name="文本框 9">
            <a:extLst>
              <a:ext uri="{FF2B5EF4-FFF2-40B4-BE49-F238E27FC236}">
                <a16:creationId xmlns="" xmlns:a16="http://schemas.microsoft.com/office/drawing/2014/main" id="{3DA58CD9-BF8C-44F4-A048-A698B001A8AB}"/>
              </a:ext>
            </a:extLst>
          </p:cNvPr>
          <p:cNvSpPr txBox="1"/>
          <p:nvPr/>
        </p:nvSpPr>
        <p:spPr bwMode="auto">
          <a:xfrm>
            <a:off x="798133" y="2075191"/>
            <a:ext cx="902428" cy="156453"/>
          </a:xfrm>
          <a:prstGeom prst="rect">
            <a:avLst/>
          </a:prstGeom>
          <a:noFill/>
          <a:ln w="9525">
            <a:noFill/>
            <a:miter lim="800000"/>
          </a:ln>
        </p:spPr>
        <p:txBody>
          <a:bodyPr wrap="square" rtlCol="0">
            <a:spAutoFit/>
          </a:bodyPr>
          <a:lstStyle/>
          <a:p>
            <a:pPr algn="ctr" eaLnBrk="0" hangingPunct="0">
              <a:lnSpc>
                <a:spcPts val="450"/>
              </a:lnSpc>
              <a:spcBef>
                <a:spcPts val="540"/>
              </a:spcBef>
              <a:buClr>
                <a:schemeClr val="tx1"/>
              </a:buClr>
            </a:pPr>
            <a:r>
              <a:rPr lang="en-US" altLang="zh-CN" sz="1080" b="1" dirty="0">
                <a:highlight>
                  <a:srgbClr val="FFFF00"/>
                </a:highlight>
                <a:latin typeface="Microsoft YaHei" panose="020B0503020204020204" pitchFamily="34" charset="-122"/>
                <a:ea typeface="Microsoft YaHei" panose="020B0503020204020204" pitchFamily="34" charset="-122"/>
              </a:rPr>
              <a:t>X-X’</a:t>
            </a:r>
          </a:p>
        </p:txBody>
      </p:sp>
      <p:sp>
        <p:nvSpPr>
          <p:cNvPr id="11" name="文本框 10">
            <a:extLst>
              <a:ext uri="{FF2B5EF4-FFF2-40B4-BE49-F238E27FC236}">
                <a16:creationId xmlns="" xmlns:a16="http://schemas.microsoft.com/office/drawing/2014/main" id="{F6BA754F-DDD1-4D7B-8042-25A8CF449B84}"/>
              </a:ext>
            </a:extLst>
          </p:cNvPr>
          <p:cNvSpPr txBox="1"/>
          <p:nvPr/>
        </p:nvSpPr>
        <p:spPr bwMode="auto">
          <a:xfrm>
            <a:off x="2026190" y="2111959"/>
            <a:ext cx="1280655" cy="156453"/>
          </a:xfrm>
          <a:prstGeom prst="rect">
            <a:avLst/>
          </a:prstGeom>
          <a:noFill/>
          <a:ln w="9525">
            <a:noFill/>
            <a:miter lim="800000"/>
          </a:ln>
        </p:spPr>
        <p:txBody>
          <a:bodyPr wrap="square" rtlCol="0">
            <a:spAutoFit/>
          </a:bodyPr>
          <a:lstStyle/>
          <a:p>
            <a:pPr algn="ctr" eaLnBrk="0" hangingPunct="0">
              <a:lnSpc>
                <a:spcPts val="450"/>
              </a:lnSpc>
              <a:spcBef>
                <a:spcPts val="540"/>
              </a:spcBef>
              <a:buClr>
                <a:schemeClr val="tx1"/>
              </a:buClr>
            </a:pPr>
            <a:r>
              <a:rPr lang="en-US" altLang="zh-CN" sz="1080" b="1" dirty="0">
                <a:highlight>
                  <a:srgbClr val="FFFF00"/>
                </a:highlight>
                <a:latin typeface="Microsoft YaHei" panose="020B0503020204020204" pitchFamily="34" charset="-122"/>
                <a:ea typeface="Microsoft YaHei" panose="020B0503020204020204" pitchFamily="34" charset="-122"/>
              </a:rPr>
              <a:t>Y-Y’</a:t>
            </a:r>
          </a:p>
        </p:txBody>
      </p:sp>
      <p:pic>
        <p:nvPicPr>
          <p:cNvPr id="12" name="图片 11">
            <a:extLst>
              <a:ext uri="{FF2B5EF4-FFF2-40B4-BE49-F238E27FC236}">
                <a16:creationId xmlns="" xmlns:a16="http://schemas.microsoft.com/office/drawing/2014/main" id="{BCCF0DEA-205E-4299-B4E8-1DDD79D95C7C}"/>
              </a:ext>
            </a:extLst>
          </p:cNvPr>
          <p:cNvPicPr>
            <a:picLocks noChangeAspect="1"/>
          </p:cNvPicPr>
          <p:nvPr/>
        </p:nvPicPr>
        <p:blipFill>
          <a:blip r:embed="rId6"/>
          <a:stretch>
            <a:fillRect/>
          </a:stretch>
        </p:blipFill>
        <p:spPr>
          <a:xfrm>
            <a:off x="1977133" y="3714774"/>
            <a:ext cx="1665254" cy="1226441"/>
          </a:xfrm>
          <a:prstGeom prst="rect">
            <a:avLst/>
          </a:prstGeom>
        </p:spPr>
      </p:pic>
      <p:pic>
        <p:nvPicPr>
          <p:cNvPr id="13" name="图片 12">
            <a:extLst>
              <a:ext uri="{FF2B5EF4-FFF2-40B4-BE49-F238E27FC236}">
                <a16:creationId xmlns="" xmlns:a16="http://schemas.microsoft.com/office/drawing/2014/main" id="{55FBA59B-81CB-4813-9410-B3266DEB1F5E}"/>
              </a:ext>
            </a:extLst>
          </p:cNvPr>
          <p:cNvPicPr>
            <a:picLocks noChangeAspect="1"/>
          </p:cNvPicPr>
          <p:nvPr/>
        </p:nvPicPr>
        <p:blipFill>
          <a:blip r:embed="rId7"/>
          <a:stretch>
            <a:fillRect/>
          </a:stretch>
        </p:blipFill>
        <p:spPr>
          <a:xfrm>
            <a:off x="334792" y="3701644"/>
            <a:ext cx="1709727" cy="1273082"/>
          </a:xfrm>
          <a:prstGeom prst="rect">
            <a:avLst/>
          </a:prstGeom>
        </p:spPr>
      </p:pic>
      <p:sp>
        <p:nvSpPr>
          <p:cNvPr id="14" name="文本框 13">
            <a:extLst>
              <a:ext uri="{FF2B5EF4-FFF2-40B4-BE49-F238E27FC236}">
                <a16:creationId xmlns="" xmlns:a16="http://schemas.microsoft.com/office/drawing/2014/main" id="{E157065A-AB78-425A-B328-454969CC807B}"/>
              </a:ext>
            </a:extLst>
          </p:cNvPr>
          <p:cNvSpPr txBox="1"/>
          <p:nvPr/>
        </p:nvSpPr>
        <p:spPr bwMode="auto">
          <a:xfrm>
            <a:off x="3003821" y="3034724"/>
            <a:ext cx="2570418" cy="156453"/>
          </a:xfrm>
          <a:prstGeom prst="rect">
            <a:avLst/>
          </a:prstGeom>
          <a:noFill/>
          <a:ln w="9525">
            <a:noFill/>
            <a:miter lim="800000"/>
          </a:ln>
        </p:spPr>
        <p:txBody>
          <a:bodyPr wrap="square" rtlCol="0">
            <a:spAutoFit/>
          </a:bodyPr>
          <a:lstStyle/>
          <a:p>
            <a:pPr marL="257175" indent="-257175" algn="ctr" eaLnBrk="0" hangingPunct="0">
              <a:lnSpc>
                <a:spcPts val="450"/>
              </a:lnSpc>
              <a:spcBef>
                <a:spcPts val="540"/>
              </a:spcBef>
              <a:buClr>
                <a:srgbClr val="C00000"/>
              </a:buClr>
              <a:buFont typeface="Wingdings" panose="05000000000000000000" pitchFamily="2" charset="2"/>
              <a:buChar char="Ø"/>
            </a:pPr>
            <a:r>
              <a:rPr lang="en-US" altLang="zh-CN" sz="1620" b="1" dirty="0">
                <a:latin typeface="Microsoft YaHei" panose="020B0503020204020204" pitchFamily="34" charset="-122"/>
                <a:ea typeface="Microsoft YaHei" panose="020B0503020204020204" pitchFamily="34" charset="-122"/>
              </a:rPr>
              <a:t>I=30mA</a:t>
            </a:r>
          </a:p>
        </p:txBody>
      </p:sp>
      <p:sp>
        <p:nvSpPr>
          <p:cNvPr id="15" name="文本框 14">
            <a:extLst>
              <a:ext uri="{FF2B5EF4-FFF2-40B4-BE49-F238E27FC236}">
                <a16:creationId xmlns="" xmlns:a16="http://schemas.microsoft.com/office/drawing/2014/main" id="{E84B2F3F-5FE2-4686-88E3-01732CF41DE1}"/>
              </a:ext>
            </a:extLst>
          </p:cNvPr>
          <p:cNvSpPr txBox="1"/>
          <p:nvPr/>
        </p:nvSpPr>
        <p:spPr bwMode="auto">
          <a:xfrm>
            <a:off x="3003821" y="4240447"/>
            <a:ext cx="2545544" cy="155561"/>
          </a:xfrm>
          <a:prstGeom prst="rect">
            <a:avLst/>
          </a:prstGeom>
          <a:noFill/>
          <a:ln w="9525">
            <a:noFill/>
            <a:miter lim="800000"/>
          </a:ln>
        </p:spPr>
        <p:txBody>
          <a:bodyPr wrap="square" rtlCol="0">
            <a:spAutoFit/>
          </a:bodyPr>
          <a:lstStyle/>
          <a:p>
            <a:pPr marL="257175" indent="-257175" algn="ctr" eaLnBrk="0" hangingPunct="0">
              <a:lnSpc>
                <a:spcPts val="450"/>
              </a:lnSpc>
              <a:spcBef>
                <a:spcPts val="540"/>
              </a:spcBef>
              <a:buClr>
                <a:srgbClr val="C00000"/>
              </a:buClr>
              <a:buFont typeface="Wingdings" panose="05000000000000000000" pitchFamily="2" charset="2"/>
              <a:buChar char="Ø"/>
            </a:pPr>
            <a:r>
              <a:rPr lang="en-US" altLang="zh-CN" sz="1620" b="1" dirty="0">
                <a:latin typeface="Microsoft YaHei" panose="020B0503020204020204" pitchFamily="34" charset="-122"/>
                <a:ea typeface="Microsoft YaHei" panose="020B0503020204020204" pitchFamily="34" charset="-122"/>
              </a:rPr>
              <a:t>I=40mA</a:t>
            </a:r>
          </a:p>
        </p:txBody>
      </p:sp>
      <mc:AlternateContent xmlns:mc="http://schemas.openxmlformats.org/markup-compatibility/2006" xmlns:a14="http://schemas.microsoft.com/office/drawing/2010/main">
        <mc:Choice Requires="a14">
          <p:graphicFrame>
            <p:nvGraphicFramePr>
              <p:cNvPr id="16" name="表格 15">
                <a:extLst>
                  <a:ext uri="{FF2B5EF4-FFF2-40B4-BE49-F238E27FC236}">
                    <a16:creationId xmlns="" xmlns:a16="http://schemas.microsoft.com/office/drawing/2014/main" id="{A686C776-145C-4B44-A59D-B55A91EA25E5}"/>
                  </a:ext>
                </a:extLst>
              </p:cNvPr>
              <p:cNvGraphicFramePr>
                <a:graphicFrameLocks noGrp="1"/>
              </p:cNvGraphicFramePr>
              <p:nvPr>
                <p:extLst>
                  <p:ext uri="{D42A27DB-BD31-4B8C-83A1-F6EECF244321}">
                    <p14:modId xmlns:p14="http://schemas.microsoft.com/office/powerpoint/2010/main" val="585553946"/>
                  </p:ext>
                </p:extLst>
              </p:nvPr>
            </p:nvGraphicFramePr>
            <p:xfrm>
              <a:off x="5179292" y="1013500"/>
              <a:ext cx="3393503" cy="1199121"/>
            </p:xfrm>
            <a:graphic>
              <a:graphicData uri="http://schemas.openxmlformats.org/drawingml/2006/table">
                <a:tbl>
                  <a:tblPr firstRow="1" bandRow="1">
                    <a:tableStyleId>{5C22544A-7EE6-4342-B048-85BDC9FD1C3A}</a:tableStyleId>
                  </a:tblPr>
                  <a:tblGrid>
                    <a:gridCol w="658540">
                      <a:extLst>
                        <a:ext uri="{9D8B030D-6E8A-4147-A177-3AD203B41FA5}">
                          <a16:colId xmlns="" xmlns:a16="http://schemas.microsoft.com/office/drawing/2014/main" val="2603349295"/>
                        </a:ext>
                      </a:extLst>
                    </a:gridCol>
                    <a:gridCol w="724777">
                      <a:extLst>
                        <a:ext uri="{9D8B030D-6E8A-4147-A177-3AD203B41FA5}">
                          <a16:colId xmlns="" xmlns:a16="http://schemas.microsoft.com/office/drawing/2014/main" val="1682262385"/>
                        </a:ext>
                      </a:extLst>
                    </a:gridCol>
                    <a:gridCol w="719324">
                      <a:extLst>
                        <a:ext uri="{9D8B030D-6E8A-4147-A177-3AD203B41FA5}">
                          <a16:colId xmlns="" xmlns:a16="http://schemas.microsoft.com/office/drawing/2014/main" val="1833321212"/>
                        </a:ext>
                      </a:extLst>
                    </a:gridCol>
                    <a:gridCol w="1290862">
                      <a:extLst>
                        <a:ext uri="{9D8B030D-6E8A-4147-A177-3AD203B41FA5}">
                          <a16:colId xmlns="" xmlns:a16="http://schemas.microsoft.com/office/drawing/2014/main" val="1781534799"/>
                        </a:ext>
                      </a:extLst>
                    </a:gridCol>
                  </a:tblGrid>
                  <a:tr h="540753">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chemeClr val="tx1"/>
                                        </a:solidFill>
                                        <a:latin typeface="Cambria Math" panose="02040503050406030204" pitchFamily="18" charset="0"/>
                                      </a:rPr>
                                    </m:ctrlPr>
                                  </m:sSubPr>
                                  <m:e>
                                    <m:r>
                                      <a:rPr lang="zh-CN" altLang="en-US" sz="1400" i="1" smtClean="0">
                                        <a:solidFill>
                                          <a:schemeClr val="tx1"/>
                                        </a:solidFill>
                                        <a:latin typeface="Cambria Math" panose="02040503050406030204" pitchFamily="18" charset="0"/>
                                      </a:rPr>
                                      <m:t>𝜺</m:t>
                                    </m:r>
                                  </m:e>
                                  <m:sub>
                                    <m:r>
                                      <m:rPr>
                                        <m:sty m:val="p"/>
                                      </m:rPr>
                                      <a:rPr lang="en-US" altLang="zh-CN" sz="1400" i="1" smtClean="0">
                                        <a:solidFill>
                                          <a:schemeClr val="tx1"/>
                                        </a:solidFill>
                                        <a:latin typeface="Cambria Math" panose="02040503050406030204" pitchFamily="18" charset="0"/>
                                      </a:rPr>
                                      <m:t>RMS</m:t>
                                    </m:r>
                                    <m:r>
                                      <a:rPr lang="zh-CN" altLang="en-US" sz="1400" i="1" smtClean="0">
                                        <a:solidFill>
                                          <a:schemeClr val="tx1"/>
                                        </a:solidFill>
                                        <a:latin typeface="Cambria Math" panose="02040503050406030204" pitchFamily="18" charset="0"/>
                                      </a:rPr>
                                      <m:t>，</m:t>
                                    </m:r>
                                    <m:r>
                                      <m:rPr>
                                        <m:sty m:val="p"/>
                                      </m:rPr>
                                      <a:rPr lang="en-US" altLang="zh-CN" sz="1400" i="1" smtClean="0">
                                        <a:solidFill>
                                          <a:schemeClr val="tx1"/>
                                        </a:solidFill>
                                        <a:latin typeface="Cambria Math" panose="02040503050406030204" pitchFamily="18" charset="0"/>
                                      </a:rPr>
                                      <m:t>Norm</m:t>
                                    </m:r>
                                  </m:sub>
                                </m:sSub>
                              </m:oMath>
                            </m:oMathPara>
                          </a14:m>
                          <a:endParaRPr lang="en-US" altLang="zh-CN" sz="1400" dirty="0">
                            <a:solidFill>
                              <a:schemeClr val="tx1"/>
                            </a:solidFill>
                          </a:endParaRPr>
                        </a:p>
                        <a:p>
                          <a:r>
                            <a:rPr lang="en-US" altLang="zh-CN" sz="1400" dirty="0" err="1">
                              <a:solidFill>
                                <a:schemeClr val="tx1"/>
                              </a:solidFill>
                            </a:rPr>
                            <a:t>Pi.mm.mrad</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68378251"/>
                      </a:ext>
                    </a:extLst>
                  </a:tr>
                  <a:tr h="329184">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-0.733</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0.472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0.335</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82482959"/>
                      </a:ext>
                    </a:extLst>
                  </a:tr>
                  <a:tr h="329184">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1.041</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0.484</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0.367</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73981696"/>
                      </a:ext>
                    </a:extLst>
                  </a:tr>
                </a:tbl>
              </a:graphicData>
            </a:graphic>
          </p:graphicFrame>
        </mc:Choice>
        <mc:Fallback xmlns="">
          <p:graphicFrame>
            <p:nvGraphicFramePr>
              <p:cNvPr id="16" name="表格 15">
                <a:extLst>
                  <a:ext uri="{FF2B5EF4-FFF2-40B4-BE49-F238E27FC236}">
                    <a16:creationId xmlns:a16="http://schemas.microsoft.com/office/drawing/2014/main" xmlns:a14="http://schemas.microsoft.com/office/drawing/2010/main" xmlns="" id="{A686C776-145C-4B44-A59D-B55A91EA25E5}"/>
                  </a:ext>
                </a:extLst>
              </p:cNvPr>
              <p:cNvGraphicFramePr>
                <a:graphicFrameLocks noGrp="1"/>
              </p:cNvGraphicFramePr>
              <p:nvPr>
                <p:extLst>
                  <p:ext uri="{D42A27DB-BD31-4B8C-83A1-F6EECF244321}">
                    <p14:modId xmlns:p14="http://schemas.microsoft.com/office/powerpoint/2010/main" val="585553946"/>
                  </p:ext>
                </p:extLst>
              </p:nvPr>
            </p:nvGraphicFramePr>
            <p:xfrm>
              <a:off x="5179292" y="1013500"/>
              <a:ext cx="3393503" cy="1199121"/>
            </p:xfrm>
            <a:graphic>
              <a:graphicData uri="http://schemas.openxmlformats.org/drawingml/2006/table">
                <a:tbl>
                  <a:tblPr firstRow="1" bandRow="1">
                    <a:tableStyleId>{5C22544A-7EE6-4342-B048-85BDC9FD1C3A}</a:tableStyleId>
                  </a:tblPr>
                  <a:tblGrid>
                    <a:gridCol w="658540">
                      <a:extLst>
                        <a:ext uri="{9D8B030D-6E8A-4147-A177-3AD203B41FA5}">
                          <a16:colId xmlns:a16="http://schemas.microsoft.com/office/drawing/2014/main" xmlns:a14="http://schemas.microsoft.com/office/drawing/2010/main" xmlns="" val="2603349295"/>
                        </a:ext>
                      </a:extLst>
                    </a:gridCol>
                    <a:gridCol w="724777">
                      <a:extLst>
                        <a:ext uri="{9D8B030D-6E8A-4147-A177-3AD203B41FA5}">
                          <a16:colId xmlns:a16="http://schemas.microsoft.com/office/drawing/2014/main" xmlns:a14="http://schemas.microsoft.com/office/drawing/2010/main" xmlns="" val="1682262385"/>
                        </a:ext>
                      </a:extLst>
                    </a:gridCol>
                    <a:gridCol w="719324">
                      <a:extLst>
                        <a:ext uri="{9D8B030D-6E8A-4147-A177-3AD203B41FA5}">
                          <a16:colId xmlns:a16="http://schemas.microsoft.com/office/drawing/2014/main" xmlns:a14="http://schemas.microsoft.com/office/drawing/2010/main" xmlns="" val="1833321212"/>
                        </a:ext>
                      </a:extLst>
                    </a:gridCol>
                    <a:gridCol w="1290862">
                      <a:extLst>
                        <a:ext uri="{9D8B030D-6E8A-4147-A177-3AD203B41FA5}">
                          <a16:colId xmlns:a16="http://schemas.microsoft.com/office/drawing/2014/main" xmlns:a14="http://schemas.microsoft.com/office/drawing/2010/main" xmlns="" val="1781534799"/>
                        </a:ext>
                      </a:extLst>
                    </a:gridCol>
                  </a:tblGrid>
                  <a:tr h="540753">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8"/>
                          <a:stretch>
                            <a:fillRect l="-163208" t="-2247" r="-472" b="-135955"/>
                          </a:stretch>
                        </a:blipFill>
                      </a:tcPr>
                    </a:tc>
                    <a:extLst>
                      <a:ext uri="{0D108BD9-81ED-4DB2-BD59-A6C34878D82A}">
                        <a16:rowId xmlns:a16="http://schemas.microsoft.com/office/drawing/2014/main" xmlns:a14="http://schemas.microsoft.com/office/drawing/2010/main" xmlns="" val="468378251"/>
                      </a:ext>
                    </a:extLst>
                  </a:tr>
                  <a:tr h="329184">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-0.733</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0.472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0.335</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3282482959"/>
                      </a:ext>
                    </a:extLst>
                  </a:tr>
                  <a:tr h="329184">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1.041</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0.484</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0.367</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17739816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7" name="表格 16">
                <a:extLst>
                  <a:ext uri="{FF2B5EF4-FFF2-40B4-BE49-F238E27FC236}">
                    <a16:creationId xmlns="" xmlns:a16="http://schemas.microsoft.com/office/drawing/2014/main" id="{42BAD6DB-BC70-445A-B7D9-AE47E79DA4C7}"/>
                  </a:ext>
                </a:extLst>
              </p:cNvPr>
              <p:cNvGraphicFramePr>
                <a:graphicFrameLocks noGrp="1"/>
              </p:cNvGraphicFramePr>
              <p:nvPr>
                <p:extLst>
                  <p:ext uri="{D42A27DB-BD31-4B8C-83A1-F6EECF244321}">
                    <p14:modId xmlns:p14="http://schemas.microsoft.com/office/powerpoint/2010/main" val="2031476074"/>
                  </p:ext>
                </p:extLst>
              </p:nvPr>
            </p:nvGraphicFramePr>
            <p:xfrm>
              <a:off x="5179291" y="2546856"/>
              <a:ext cx="3393503" cy="1060498"/>
            </p:xfrm>
            <a:graphic>
              <a:graphicData uri="http://schemas.openxmlformats.org/drawingml/2006/table">
                <a:tbl>
                  <a:tblPr firstRow="1" bandRow="1">
                    <a:tableStyleId>{5C22544A-7EE6-4342-B048-85BDC9FD1C3A}</a:tableStyleId>
                  </a:tblPr>
                  <a:tblGrid>
                    <a:gridCol w="658540">
                      <a:extLst>
                        <a:ext uri="{9D8B030D-6E8A-4147-A177-3AD203B41FA5}">
                          <a16:colId xmlns="" xmlns:a16="http://schemas.microsoft.com/office/drawing/2014/main" val="2603349295"/>
                        </a:ext>
                      </a:extLst>
                    </a:gridCol>
                    <a:gridCol w="724777">
                      <a:extLst>
                        <a:ext uri="{9D8B030D-6E8A-4147-A177-3AD203B41FA5}">
                          <a16:colId xmlns="" xmlns:a16="http://schemas.microsoft.com/office/drawing/2014/main" val="1682262385"/>
                        </a:ext>
                      </a:extLst>
                    </a:gridCol>
                    <a:gridCol w="719324">
                      <a:extLst>
                        <a:ext uri="{9D8B030D-6E8A-4147-A177-3AD203B41FA5}">
                          <a16:colId xmlns="" xmlns:a16="http://schemas.microsoft.com/office/drawing/2014/main" val="1833321212"/>
                        </a:ext>
                      </a:extLst>
                    </a:gridCol>
                    <a:gridCol w="1290862">
                      <a:extLst>
                        <a:ext uri="{9D8B030D-6E8A-4147-A177-3AD203B41FA5}">
                          <a16:colId xmlns="" xmlns:a16="http://schemas.microsoft.com/office/drawing/2014/main" val="1781534799"/>
                        </a:ext>
                      </a:extLst>
                    </a:gridCol>
                  </a:tblGrid>
                  <a:tr h="408226">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chemeClr val="tx1"/>
                                        </a:solidFill>
                                        <a:latin typeface="Cambria Math" panose="02040503050406030204" pitchFamily="18" charset="0"/>
                                      </a:rPr>
                                    </m:ctrlPr>
                                  </m:sSubPr>
                                  <m:e>
                                    <m:r>
                                      <a:rPr lang="zh-CN" altLang="en-US" sz="1400" i="1" smtClean="0">
                                        <a:solidFill>
                                          <a:schemeClr val="tx1"/>
                                        </a:solidFill>
                                        <a:latin typeface="Cambria Math" panose="02040503050406030204" pitchFamily="18" charset="0"/>
                                      </a:rPr>
                                      <m:t>𝜺</m:t>
                                    </m:r>
                                  </m:e>
                                  <m:sub>
                                    <m:r>
                                      <m:rPr>
                                        <m:sty m:val="p"/>
                                      </m:rPr>
                                      <a:rPr lang="en-US" altLang="zh-CN" sz="1400" i="1" smtClean="0">
                                        <a:solidFill>
                                          <a:schemeClr val="tx1"/>
                                        </a:solidFill>
                                        <a:latin typeface="Cambria Math" panose="02040503050406030204" pitchFamily="18" charset="0"/>
                                      </a:rPr>
                                      <m:t>RMS</m:t>
                                    </m:r>
                                    <m:r>
                                      <a:rPr lang="zh-CN" altLang="en-US" sz="1400" i="1" smtClean="0">
                                        <a:solidFill>
                                          <a:schemeClr val="tx1"/>
                                        </a:solidFill>
                                        <a:latin typeface="Cambria Math" panose="02040503050406030204" pitchFamily="18" charset="0"/>
                                      </a:rPr>
                                      <m:t>，</m:t>
                                    </m:r>
                                    <m:r>
                                      <m:rPr>
                                        <m:sty m:val="p"/>
                                      </m:rPr>
                                      <a:rPr lang="en-US" altLang="zh-CN" sz="1400" i="1" smtClean="0">
                                        <a:solidFill>
                                          <a:schemeClr val="tx1"/>
                                        </a:solidFill>
                                        <a:latin typeface="Cambria Math" panose="02040503050406030204" pitchFamily="18" charset="0"/>
                                      </a:rPr>
                                      <m:t>Norm</m:t>
                                    </m:r>
                                  </m:sub>
                                </m:sSub>
                              </m:oMath>
                            </m:oMathPara>
                          </a14:m>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68378251"/>
                      </a:ext>
                    </a:extLst>
                  </a:tr>
                  <a:tr h="308357">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-1.074</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0.752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0.333</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82482959"/>
                      </a:ext>
                    </a:extLst>
                  </a:tr>
                  <a:tr h="308357">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0.578</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0.365</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0.322</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73981696"/>
                      </a:ext>
                    </a:extLst>
                  </a:tr>
                </a:tbl>
              </a:graphicData>
            </a:graphic>
          </p:graphicFrame>
        </mc:Choice>
        <mc:Fallback xmlns="">
          <p:graphicFrame>
            <p:nvGraphicFramePr>
              <p:cNvPr id="17" name="表格 16">
                <a:extLst>
                  <a:ext uri="{FF2B5EF4-FFF2-40B4-BE49-F238E27FC236}">
                    <a16:creationId xmlns:a16="http://schemas.microsoft.com/office/drawing/2014/main" xmlns:a14="http://schemas.microsoft.com/office/drawing/2010/main" xmlns="" id="{42BAD6DB-BC70-445A-B7D9-AE47E79DA4C7}"/>
                  </a:ext>
                </a:extLst>
              </p:cNvPr>
              <p:cNvGraphicFramePr>
                <a:graphicFrameLocks noGrp="1"/>
              </p:cNvGraphicFramePr>
              <p:nvPr>
                <p:extLst>
                  <p:ext uri="{D42A27DB-BD31-4B8C-83A1-F6EECF244321}">
                    <p14:modId xmlns:p14="http://schemas.microsoft.com/office/powerpoint/2010/main" val="2031476074"/>
                  </p:ext>
                </p:extLst>
              </p:nvPr>
            </p:nvGraphicFramePr>
            <p:xfrm>
              <a:off x="5179291" y="2546856"/>
              <a:ext cx="3393503" cy="1060498"/>
            </p:xfrm>
            <a:graphic>
              <a:graphicData uri="http://schemas.openxmlformats.org/drawingml/2006/table">
                <a:tbl>
                  <a:tblPr firstRow="1" bandRow="1">
                    <a:tableStyleId>{5C22544A-7EE6-4342-B048-85BDC9FD1C3A}</a:tableStyleId>
                  </a:tblPr>
                  <a:tblGrid>
                    <a:gridCol w="658540">
                      <a:extLst>
                        <a:ext uri="{9D8B030D-6E8A-4147-A177-3AD203B41FA5}">
                          <a16:colId xmlns:a16="http://schemas.microsoft.com/office/drawing/2014/main" xmlns:a14="http://schemas.microsoft.com/office/drawing/2010/main" xmlns="" val="2603349295"/>
                        </a:ext>
                      </a:extLst>
                    </a:gridCol>
                    <a:gridCol w="724777">
                      <a:extLst>
                        <a:ext uri="{9D8B030D-6E8A-4147-A177-3AD203B41FA5}">
                          <a16:colId xmlns:a16="http://schemas.microsoft.com/office/drawing/2014/main" xmlns:a14="http://schemas.microsoft.com/office/drawing/2010/main" xmlns="" val="1682262385"/>
                        </a:ext>
                      </a:extLst>
                    </a:gridCol>
                    <a:gridCol w="719324">
                      <a:extLst>
                        <a:ext uri="{9D8B030D-6E8A-4147-A177-3AD203B41FA5}">
                          <a16:colId xmlns:a16="http://schemas.microsoft.com/office/drawing/2014/main" xmlns:a14="http://schemas.microsoft.com/office/drawing/2010/main" xmlns="" val="1833321212"/>
                        </a:ext>
                      </a:extLst>
                    </a:gridCol>
                    <a:gridCol w="1290862">
                      <a:extLst>
                        <a:ext uri="{9D8B030D-6E8A-4147-A177-3AD203B41FA5}">
                          <a16:colId xmlns:a16="http://schemas.microsoft.com/office/drawing/2014/main" xmlns:a14="http://schemas.microsoft.com/office/drawing/2010/main" xmlns="" val="1781534799"/>
                        </a:ext>
                      </a:extLst>
                    </a:gridCol>
                  </a:tblGrid>
                  <a:tr h="408226">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9"/>
                          <a:stretch>
                            <a:fillRect l="-163208" t="-2985" r="-472" b="-182090"/>
                          </a:stretch>
                        </a:blipFill>
                      </a:tcPr>
                    </a:tc>
                    <a:extLst>
                      <a:ext uri="{0D108BD9-81ED-4DB2-BD59-A6C34878D82A}">
                        <a16:rowId xmlns:a16="http://schemas.microsoft.com/office/drawing/2014/main" xmlns:a14="http://schemas.microsoft.com/office/drawing/2010/main" xmlns="" val="468378251"/>
                      </a:ext>
                    </a:extLst>
                  </a:tr>
                  <a:tr h="326136">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-1.074</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0.752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0.333</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3282482959"/>
                      </a:ext>
                    </a:extLst>
                  </a:tr>
                  <a:tr h="326136">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0.578</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0.365</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0.322</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17739816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表格 17">
                <a:extLst>
                  <a:ext uri="{FF2B5EF4-FFF2-40B4-BE49-F238E27FC236}">
                    <a16:creationId xmlns="" xmlns:a16="http://schemas.microsoft.com/office/drawing/2014/main" id="{238CBA74-1774-4D17-82BF-40347844275D}"/>
                  </a:ext>
                </a:extLst>
              </p:cNvPr>
              <p:cNvGraphicFramePr>
                <a:graphicFrameLocks noGrp="1"/>
              </p:cNvGraphicFramePr>
              <p:nvPr>
                <p:extLst>
                  <p:ext uri="{D42A27DB-BD31-4B8C-83A1-F6EECF244321}">
                    <p14:modId xmlns:p14="http://schemas.microsoft.com/office/powerpoint/2010/main" val="2828207535"/>
                  </p:ext>
                </p:extLst>
              </p:nvPr>
            </p:nvGraphicFramePr>
            <p:xfrm>
              <a:off x="5179291" y="4119686"/>
              <a:ext cx="3393503" cy="1003484"/>
            </p:xfrm>
            <a:graphic>
              <a:graphicData uri="http://schemas.openxmlformats.org/drawingml/2006/table">
                <a:tbl>
                  <a:tblPr firstRow="1" bandRow="1">
                    <a:tableStyleId>{5C22544A-7EE6-4342-B048-85BDC9FD1C3A}</a:tableStyleId>
                  </a:tblPr>
                  <a:tblGrid>
                    <a:gridCol w="658540">
                      <a:extLst>
                        <a:ext uri="{9D8B030D-6E8A-4147-A177-3AD203B41FA5}">
                          <a16:colId xmlns="" xmlns:a16="http://schemas.microsoft.com/office/drawing/2014/main" val="2603349295"/>
                        </a:ext>
                      </a:extLst>
                    </a:gridCol>
                    <a:gridCol w="724777">
                      <a:extLst>
                        <a:ext uri="{9D8B030D-6E8A-4147-A177-3AD203B41FA5}">
                          <a16:colId xmlns="" xmlns:a16="http://schemas.microsoft.com/office/drawing/2014/main" val="1682262385"/>
                        </a:ext>
                      </a:extLst>
                    </a:gridCol>
                    <a:gridCol w="719324">
                      <a:extLst>
                        <a:ext uri="{9D8B030D-6E8A-4147-A177-3AD203B41FA5}">
                          <a16:colId xmlns="" xmlns:a16="http://schemas.microsoft.com/office/drawing/2014/main" val="1833321212"/>
                        </a:ext>
                      </a:extLst>
                    </a:gridCol>
                    <a:gridCol w="1290862">
                      <a:extLst>
                        <a:ext uri="{9D8B030D-6E8A-4147-A177-3AD203B41FA5}">
                          <a16:colId xmlns="" xmlns:a16="http://schemas.microsoft.com/office/drawing/2014/main" val="1781534799"/>
                        </a:ext>
                      </a:extLst>
                    </a:gridCol>
                  </a:tblGrid>
                  <a:tr h="351212">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chemeClr val="tx1"/>
                                        </a:solidFill>
                                        <a:latin typeface="Cambria Math" panose="02040503050406030204" pitchFamily="18" charset="0"/>
                                      </a:rPr>
                                    </m:ctrlPr>
                                  </m:sSubPr>
                                  <m:e>
                                    <m:r>
                                      <a:rPr lang="zh-CN" altLang="en-US" sz="1400" i="1" smtClean="0">
                                        <a:solidFill>
                                          <a:schemeClr val="tx1"/>
                                        </a:solidFill>
                                        <a:latin typeface="Cambria Math" panose="02040503050406030204" pitchFamily="18" charset="0"/>
                                      </a:rPr>
                                      <m:t>𝜺</m:t>
                                    </m:r>
                                  </m:e>
                                  <m:sub>
                                    <m:r>
                                      <m:rPr>
                                        <m:sty m:val="p"/>
                                      </m:rPr>
                                      <a:rPr lang="en-US" altLang="zh-CN" sz="1400" i="1" smtClean="0">
                                        <a:solidFill>
                                          <a:schemeClr val="tx1"/>
                                        </a:solidFill>
                                        <a:latin typeface="Cambria Math" panose="02040503050406030204" pitchFamily="18" charset="0"/>
                                      </a:rPr>
                                      <m:t>RMS</m:t>
                                    </m:r>
                                    <m:r>
                                      <a:rPr lang="zh-CN" altLang="en-US" sz="1400" i="1" smtClean="0">
                                        <a:solidFill>
                                          <a:schemeClr val="tx1"/>
                                        </a:solidFill>
                                        <a:latin typeface="Cambria Math" panose="02040503050406030204" pitchFamily="18" charset="0"/>
                                      </a:rPr>
                                      <m:t>，</m:t>
                                    </m:r>
                                    <m:r>
                                      <m:rPr>
                                        <m:sty m:val="p"/>
                                      </m:rPr>
                                      <a:rPr lang="en-US" altLang="zh-CN" sz="1400" i="1" smtClean="0">
                                        <a:solidFill>
                                          <a:schemeClr val="tx1"/>
                                        </a:solidFill>
                                        <a:latin typeface="Cambria Math" panose="02040503050406030204" pitchFamily="18" charset="0"/>
                                      </a:rPr>
                                      <m:t>Norm</m:t>
                                    </m:r>
                                  </m:sub>
                                </m:sSub>
                              </m:oMath>
                            </m:oMathPara>
                          </a14:m>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68378251"/>
                      </a:ext>
                    </a:extLst>
                  </a:tr>
                  <a:tr h="292375">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-1.567</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1.051</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0.391</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82482959"/>
                      </a:ext>
                    </a:extLst>
                  </a:tr>
                  <a:tr h="292375">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0.448</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0.381</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0.372</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73981696"/>
                      </a:ext>
                    </a:extLst>
                  </a:tr>
                </a:tbl>
              </a:graphicData>
            </a:graphic>
          </p:graphicFrame>
        </mc:Choice>
        <mc:Fallback xmlns="">
          <p:graphicFrame>
            <p:nvGraphicFramePr>
              <p:cNvPr id="18" name="表格 17">
                <a:extLst>
                  <a:ext uri="{FF2B5EF4-FFF2-40B4-BE49-F238E27FC236}">
                    <a16:creationId xmlns:a16="http://schemas.microsoft.com/office/drawing/2014/main" xmlns:a14="http://schemas.microsoft.com/office/drawing/2010/main" xmlns="" id="{238CBA74-1774-4D17-82BF-40347844275D}"/>
                  </a:ext>
                </a:extLst>
              </p:cNvPr>
              <p:cNvGraphicFramePr>
                <a:graphicFrameLocks noGrp="1"/>
              </p:cNvGraphicFramePr>
              <p:nvPr>
                <p:extLst>
                  <p:ext uri="{D42A27DB-BD31-4B8C-83A1-F6EECF244321}">
                    <p14:modId xmlns:p14="http://schemas.microsoft.com/office/powerpoint/2010/main" val="2828207535"/>
                  </p:ext>
                </p:extLst>
              </p:nvPr>
            </p:nvGraphicFramePr>
            <p:xfrm>
              <a:off x="5179291" y="4119686"/>
              <a:ext cx="3393503" cy="1003484"/>
            </p:xfrm>
            <a:graphic>
              <a:graphicData uri="http://schemas.openxmlformats.org/drawingml/2006/table">
                <a:tbl>
                  <a:tblPr firstRow="1" bandRow="1">
                    <a:tableStyleId>{5C22544A-7EE6-4342-B048-85BDC9FD1C3A}</a:tableStyleId>
                  </a:tblPr>
                  <a:tblGrid>
                    <a:gridCol w="658540">
                      <a:extLst>
                        <a:ext uri="{9D8B030D-6E8A-4147-A177-3AD203B41FA5}">
                          <a16:colId xmlns:a16="http://schemas.microsoft.com/office/drawing/2014/main" xmlns:a14="http://schemas.microsoft.com/office/drawing/2010/main" xmlns="" val="2603349295"/>
                        </a:ext>
                      </a:extLst>
                    </a:gridCol>
                    <a:gridCol w="724777">
                      <a:extLst>
                        <a:ext uri="{9D8B030D-6E8A-4147-A177-3AD203B41FA5}">
                          <a16:colId xmlns:a16="http://schemas.microsoft.com/office/drawing/2014/main" xmlns:a14="http://schemas.microsoft.com/office/drawing/2010/main" xmlns="" val="1682262385"/>
                        </a:ext>
                      </a:extLst>
                    </a:gridCol>
                    <a:gridCol w="719324">
                      <a:extLst>
                        <a:ext uri="{9D8B030D-6E8A-4147-A177-3AD203B41FA5}">
                          <a16:colId xmlns:a16="http://schemas.microsoft.com/office/drawing/2014/main" xmlns:a14="http://schemas.microsoft.com/office/drawing/2010/main" xmlns="" val="1833321212"/>
                        </a:ext>
                      </a:extLst>
                    </a:gridCol>
                    <a:gridCol w="1290862">
                      <a:extLst>
                        <a:ext uri="{9D8B030D-6E8A-4147-A177-3AD203B41FA5}">
                          <a16:colId xmlns:a16="http://schemas.microsoft.com/office/drawing/2014/main" xmlns:a14="http://schemas.microsoft.com/office/drawing/2010/main" xmlns="" val="1781534799"/>
                        </a:ext>
                      </a:extLst>
                    </a:gridCol>
                  </a:tblGrid>
                  <a:tr h="351212">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10"/>
                          <a:stretch>
                            <a:fillRect l="-163208" t="-3448" r="-472" b="-208621"/>
                          </a:stretch>
                        </a:blipFill>
                      </a:tcPr>
                    </a:tc>
                    <a:extLst>
                      <a:ext uri="{0D108BD9-81ED-4DB2-BD59-A6C34878D82A}">
                        <a16:rowId xmlns:a16="http://schemas.microsoft.com/office/drawing/2014/main" xmlns:a14="http://schemas.microsoft.com/office/drawing/2010/main" xmlns="" val="468378251"/>
                      </a:ext>
                    </a:extLst>
                  </a:tr>
                  <a:tr h="326136">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-1.567</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1.051</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0.391</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3282482959"/>
                      </a:ext>
                    </a:extLst>
                  </a:tr>
                  <a:tr h="326136">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0.448</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0.381</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0.372</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1773981696"/>
                      </a:ext>
                    </a:extLst>
                  </a:tr>
                </a:tbl>
              </a:graphicData>
            </a:graphic>
          </p:graphicFrame>
        </mc:Fallback>
      </mc:AlternateContent>
      <p:sp>
        <p:nvSpPr>
          <p:cNvPr id="19" name="文本框 18">
            <a:extLst>
              <a:ext uri="{FF2B5EF4-FFF2-40B4-BE49-F238E27FC236}">
                <a16:creationId xmlns="" xmlns:a16="http://schemas.microsoft.com/office/drawing/2014/main" id="{AA29FFF0-8AA7-4A21-8359-43E2CA4679D8}"/>
              </a:ext>
            </a:extLst>
          </p:cNvPr>
          <p:cNvSpPr txBox="1"/>
          <p:nvPr/>
        </p:nvSpPr>
        <p:spPr>
          <a:xfrm>
            <a:off x="5704124" y="635913"/>
            <a:ext cx="2164375" cy="341632"/>
          </a:xfrm>
          <a:prstGeom prst="rect">
            <a:avLst/>
          </a:prstGeom>
          <a:noFill/>
        </p:spPr>
        <p:txBody>
          <a:bodyPr wrap="none" rtlCol="0">
            <a:spAutoFit/>
          </a:bodyPr>
          <a:lstStyle/>
          <a:p>
            <a:r>
              <a:rPr lang="zh-CN" altLang="en-US" sz="1620" b="1" i="1" u="sng" dirty="0">
                <a:solidFill>
                  <a:srgbClr val="7030A0"/>
                </a:solidFill>
              </a:rPr>
              <a:t>发射度仪测量</a:t>
            </a:r>
            <a:r>
              <a:rPr lang="en-US" altLang="zh-CN" sz="1620" b="1" i="1" u="sng" dirty="0">
                <a:solidFill>
                  <a:srgbClr val="7030A0"/>
                </a:solidFill>
              </a:rPr>
              <a:t>-I=15mA</a:t>
            </a:r>
            <a:endParaRPr lang="zh-CN" altLang="en-US" sz="1620" b="1" i="1" u="sng" dirty="0">
              <a:solidFill>
                <a:srgbClr val="7030A0"/>
              </a:solidFill>
            </a:endParaRPr>
          </a:p>
        </p:txBody>
      </p:sp>
      <p:sp>
        <p:nvSpPr>
          <p:cNvPr id="20" name="文本框 19">
            <a:extLst>
              <a:ext uri="{FF2B5EF4-FFF2-40B4-BE49-F238E27FC236}">
                <a16:creationId xmlns="" xmlns:a16="http://schemas.microsoft.com/office/drawing/2014/main" id="{C598D770-F16A-4BA9-88F7-9F9A9522BCEA}"/>
              </a:ext>
            </a:extLst>
          </p:cNvPr>
          <p:cNvSpPr txBox="1"/>
          <p:nvPr/>
        </p:nvSpPr>
        <p:spPr>
          <a:xfrm>
            <a:off x="5574239" y="2228864"/>
            <a:ext cx="2164375" cy="341632"/>
          </a:xfrm>
          <a:prstGeom prst="rect">
            <a:avLst/>
          </a:prstGeom>
          <a:noFill/>
        </p:spPr>
        <p:txBody>
          <a:bodyPr wrap="none" rtlCol="0">
            <a:spAutoFit/>
          </a:bodyPr>
          <a:lstStyle/>
          <a:p>
            <a:r>
              <a:rPr lang="zh-CN" altLang="en-US" sz="1620" b="1" i="1" u="sng" dirty="0">
                <a:solidFill>
                  <a:srgbClr val="7030A0"/>
                </a:solidFill>
              </a:rPr>
              <a:t>发射度仪测量</a:t>
            </a:r>
            <a:r>
              <a:rPr lang="en-US" altLang="zh-CN" sz="1620" b="1" i="1" u="sng" dirty="0">
                <a:solidFill>
                  <a:srgbClr val="7030A0"/>
                </a:solidFill>
              </a:rPr>
              <a:t>-I=30mA</a:t>
            </a:r>
            <a:endParaRPr lang="zh-CN" altLang="en-US" sz="1620" b="1" i="1" u="sng" dirty="0">
              <a:solidFill>
                <a:srgbClr val="7030A0"/>
              </a:solidFill>
            </a:endParaRPr>
          </a:p>
        </p:txBody>
      </p:sp>
      <p:sp>
        <p:nvSpPr>
          <p:cNvPr id="21" name="文本框 20">
            <a:extLst>
              <a:ext uri="{FF2B5EF4-FFF2-40B4-BE49-F238E27FC236}">
                <a16:creationId xmlns="" xmlns:a16="http://schemas.microsoft.com/office/drawing/2014/main" id="{52F06C73-BB6E-4844-86B9-D35CDE6613ED}"/>
              </a:ext>
            </a:extLst>
          </p:cNvPr>
          <p:cNvSpPr txBox="1"/>
          <p:nvPr/>
        </p:nvSpPr>
        <p:spPr>
          <a:xfrm>
            <a:off x="5704125" y="3692704"/>
            <a:ext cx="2164375" cy="341632"/>
          </a:xfrm>
          <a:prstGeom prst="rect">
            <a:avLst/>
          </a:prstGeom>
          <a:noFill/>
        </p:spPr>
        <p:txBody>
          <a:bodyPr wrap="none" rtlCol="0">
            <a:spAutoFit/>
          </a:bodyPr>
          <a:lstStyle/>
          <a:p>
            <a:r>
              <a:rPr lang="zh-CN" altLang="en-US" sz="1620" b="1" i="1" u="sng" dirty="0">
                <a:solidFill>
                  <a:srgbClr val="7030A0"/>
                </a:solidFill>
              </a:rPr>
              <a:t>发射度仪测量</a:t>
            </a:r>
            <a:r>
              <a:rPr lang="en-US" altLang="zh-CN" sz="1620" b="1" i="1" u="sng" dirty="0">
                <a:solidFill>
                  <a:srgbClr val="7030A0"/>
                </a:solidFill>
              </a:rPr>
              <a:t>-I=40mA</a:t>
            </a:r>
            <a:endParaRPr lang="zh-CN" altLang="en-US" sz="1620" b="1" i="1" u="sng" dirty="0">
              <a:solidFill>
                <a:srgbClr val="7030A0"/>
              </a:solidFill>
            </a:endParaRPr>
          </a:p>
        </p:txBody>
      </p:sp>
    </p:spTree>
    <p:extLst>
      <p:ext uri="{BB962C8B-B14F-4D97-AF65-F5344CB8AC3E}">
        <p14:creationId xmlns:p14="http://schemas.microsoft.com/office/powerpoint/2010/main" val="994127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27089" y="74550"/>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不同流强横向发射度优化和测量</a:t>
            </a:r>
          </a:p>
        </p:txBody>
      </p:sp>
      <p:sp>
        <p:nvSpPr>
          <p:cNvPr id="4" name="文本框 3">
            <a:extLst>
              <a:ext uri="{FF2B5EF4-FFF2-40B4-BE49-F238E27FC236}">
                <a16:creationId xmlns="" xmlns:a16="http://schemas.microsoft.com/office/drawing/2014/main" id="{8CB5FBC5-44E3-4246-8E2F-DE32CBC8B92A}"/>
              </a:ext>
            </a:extLst>
          </p:cNvPr>
          <p:cNvSpPr txBox="1"/>
          <p:nvPr/>
        </p:nvSpPr>
        <p:spPr bwMode="auto">
          <a:xfrm>
            <a:off x="28231" y="658121"/>
            <a:ext cx="8489743" cy="648896"/>
          </a:xfrm>
          <a:prstGeom prst="rect">
            <a:avLst/>
          </a:prstGeom>
          <a:noFill/>
          <a:ln w="9525">
            <a:noFill/>
            <a:miter lim="800000"/>
          </a:ln>
        </p:spPr>
        <p:txBody>
          <a:bodyPr wrap="square" rtlCol="0">
            <a:spAutoFit/>
          </a:bodyPr>
          <a:lstStyle/>
          <a:p>
            <a:pPr marL="308610" indent="-308610" eaLnBrk="0" hangingPunct="0">
              <a:spcBef>
                <a:spcPts val="540"/>
              </a:spcBef>
              <a:buClr>
                <a:schemeClr val="tx1"/>
              </a:buClr>
              <a:buFont typeface="Wingdings" panose="05000000000000000000" pitchFamily="2" charset="2"/>
              <a:buChar char="p"/>
            </a:pPr>
            <a:r>
              <a:rPr lang="en-US" altLang="zh-CN" sz="1600" b="1" dirty="0">
                <a:latin typeface="Microsoft YaHei" panose="020B0503020204020204" pitchFamily="34" charset="-122"/>
                <a:ea typeface="Microsoft YaHei" panose="020B0503020204020204" pitchFamily="34" charset="-122"/>
              </a:rPr>
              <a:t>DTL</a:t>
            </a:r>
            <a:r>
              <a:rPr lang="zh-CN" altLang="en-US" sz="1600" b="1" dirty="0" smtClean="0">
                <a:latin typeface="Microsoft YaHei" panose="020B0503020204020204" pitchFamily="34" charset="-122"/>
                <a:ea typeface="Microsoft YaHei" panose="020B0503020204020204" pitchFamily="34" charset="-122"/>
              </a:rPr>
              <a:t>出口丝</a:t>
            </a:r>
            <a:r>
              <a:rPr lang="zh-CN" altLang="en-US" sz="1600" b="1" dirty="0">
                <a:latin typeface="Microsoft YaHei" panose="020B0503020204020204" pitchFamily="34" charset="-122"/>
                <a:ea typeface="Microsoft YaHei" panose="020B0503020204020204" pitchFamily="34" charset="-122"/>
              </a:rPr>
              <a:t>靶发射度测量</a:t>
            </a:r>
            <a:endParaRPr lang="en-US" altLang="zh-CN" sz="1600" b="1" dirty="0">
              <a:latin typeface="Microsoft YaHei" panose="020B0503020204020204" pitchFamily="34" charset="-122"/>
              <a:ea typeface="Microsoft YaHei" panose="020B0503020204020204" pitchFamily="34" charset="-122"/>
            </a:endParaRPr>
          </a:p>
          <a:p>
            <a:pPr marL="308610" indent="-308610" eaLnBrk="0" hangingPunct="0">
              <a:spcBef>
                <a:spcPts val="540"/>
              </a:spcBef>
              <a:buClr>
                <a:schemeClr val="tx1"/>
              </a:buClr>
              <a:buFont typeface="Wingdings" panose="05000000000000000000" pitchFamily="2" charset="2"/>
              <a:buChar char="Ø"/>
            </a:pPr>
            <a:r>
              <a:rPr lang="zh-CN" altLang="en-US" sz="1600" b="1" dirty="0">
                <a:latin typeface="Microsoft YaHei" panose="020B0503020204020204" pitchFamily="34" charset="-122"/>
                <a:ea typeface="Microsoft YaHei" panose="020B0503020204020204" pitchFamily="34" charset="-122"/>
              </a:rPr>
              <a:t>随着束流流强增加，束流通过</a:t>
            </a:r>
            <a:r>
              <a:rPr lang="en-US" altLang="zh-CN" sz="1600" b="1" dirty="0">
                <a:latin typeface="Microsoft YaHei" panose="020B0503020204020204" pitchFamily="34" charset="-122"/>
                <a:ea typeface="Microsoft YaHei" panose="020B0503020204020204" pitchFamily="34" charset="-122"/>
              </a:rPr>
              <a:t>DTL</a:t>
            </a:r>
            <a:r>
              <a:rPr lang="zh-CN" altLang="en-US" sz="1600" b="1" dirty="0">
                <a:latin typeface="Microsoft YaHei" panose="020B0503020204020204" pitchFamily="34" charset="-122"/>
                <a:ea typeface="Microsoft YaHei" panose="020B0503020204020204" pitchFamily="34" charset="-122"/>
              </a:rPr>
              <a:t>的横向发射度增长更快</a:t>
            </a:r>
            <a:endParaRPr lang="en-US" altLang="zh-CN" sz="16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 xmlns:a16="http://schemas.microsoft.com/office/drawing/2014/main" id="{042AD342-2C8D-4DED-900F-6435D6A8693A}"/>
              </a:ext>
            </a:extLst>
          </p:cNvPr>
          <p:cNvSpPr txBox="1"/>
          <p:nvPr/>
        </p:nvSpPr>
        <p:spPr bwMode="auto">
          <a:xfrm>
            <a:off x="318034" y="1470323"/>
            <a:ext cx="3110746" cy="156453"/>
          </a:xfrm>
          <a:prstGeom prst="rect">
            <a:avLst/>
          </a:prstGeom>
          <a:noFill/>
          <a:ln w="9525">
            <a:noFill/>
            <a:miter lim="800000"/>
          </a:ln>
        </p:spPr>
        <p:txBody>
          <a:bodyPr wrap="square" rtlCol="0">
            <a:spAutoFit/>
          </a:bodyPr>
          <a:lstStyle/>
          <a:p>
            <a:pPr marL="257175" indent="-257175" algn="ctr" eaLnBrk="0" hangingPunct="0">
              <a:lnSpc>
                <a:spcPts val="450"/>
              </a:lnSpc>
              <a:spcBef>
                <a:spcPts val="540"/>
              </a:spcBef>
              <a:buClr>
                <a:srgbClr val="C00000"/>
              </a:buClr>
              <a:buFont typeface="Wingdings" panose="05000000000000000000" pitchFamily="2" charset="2"/>
              <a:buChar char="Ø"/>
            </a:pPr>
            <a:r>
              <a:rPr lang="en-US" altLang="zh-CN" sz="1620" b="1" dirty="0">
                <a:latin typeface="Microsoft YaHei" panose="020B0503020204020204" pitchFamily="34" charset="-122"/>
                <a:ea typeface="Microsoft YaHei" panose="020B0503020204020204" pitchFamily="34" charset="-122"/>
              </a:rPr>
              <a:t>I=15mA</a:t>
            </a:r>
          </a:p>
        </p:txBody>
      </p:sp>
      <p:sp>
        <p:nvSpPr>
          <p:cNvPr id="6" name="文本框 5">
            <a:extLst>
              <a:ext uri="{FF2B5EF4-FFF2-40B4-BE49-F238E27FC236}">
                <a16:creationId xmlns="" xmlns:a16="http://schemas.microsoft.com/office/drawing/2014/main" id="{E84B2F3F-5FE2-4686-88E3-01732CF41DE1}"/>
              </a:ext>
            </a:extLst>
          </p:cNvPr>
          <p:cNvSpPr txBox="1"/>
          <p:nvPr/>
        </p:nvSpPr>
        <p:spPr bwMode="auto">
          <a:xfrm>
            <a:off x="452302" y="3203866"/>
            <a:ext cx="3110746" cy="156453"/>
          </a:xfrm>
          <a:prstGeom prst="rect">
            <a:avLst/>
          </a:prstGeom>
          <a:noFill/>
          <a:ln w="9525">
            <a:noFill/>
            <a:miter lim="800000"/>
          </a:ln>
        </p:spPr>
        <p:txBody>
          <a:bodyPr wrap="square" rtlCol="0">
            <a:spAutoFit/>
          </a:bodyPr>
          <a:lstStyle/>
          <a:p>
            <a:pPr marL="257175" indent="-257175" algn="ctr" eaLnBrk="0" hangingPunct="0">
              <a:lnSpc>
                <a:spcPts val="450"/>
              </a:lnSpc>
              <a:spcBef>
                <a:spcPts val="540"/>
              </a:spcBef>
              <a:buClr>
                <a:srgbClr val="C00000"/>
              </a:buClr>
              <a:buFont typeface="Wingdings" panose="05000000000000000000" pitchFamily="2" charset="2"/>
              <a:buChar char="Ø"/>
            </a:pPr>
            <a:r>
              <a:rPr lang="en-US" altLang="zh-CN" sz="1620" b="1" dirty="0">
                <a:latin typeface="Microsoft YaHei" panose="020B0503020204020204" pitchFamily="34" charset="-122"/>
                <a:ea typeface="Microsoft YaHei" panose="020B0503020204020204" pitchFamily="34" charset="-122"/>
              </a:rPr>
              <a:t>I=40mA</a:t>
            </a:r>
          </a:p>
        </p:txBody>
      </p:sp>
      <mc:AlternateContent xmlns:mc="http://schemas.openxmlformats.org/markup-compatibility/2006" xmlns:a14="http://schemas.microsoft.com/office/drawing/2010/main">
        <mc:Choice Requires="a14">
          <p:graphicFrame>
            <p:nvGraphicFramePr>
              <p:cNvPr id="7" name="表格 6">
                <a:extLst>
                  <a:ext uri="{FF2B5EF4-FFF2-40B4-BE49-F238E27FC236}">
                    <a16:creationId xmlns="" xmlns:a16="http://schemas.microsoft.com/office/drawing/2014/main" id="{238CBA74-1774-4D17-82BF-40347844275D}"/>
                  </a:ext>
                </a:extLst>
              </p:cNvPr>
              <p:cNvGraphicFramePr>
                <a:graphicFrameLocks noGrp="1"/>
              </p:cNvGraphicFramePr>
              <p:nvPr>
                <p:extLst>
                  <p:ext uri="{D42A27DB-BD31-4B8C-83A1-F6EECF244321}">
                    <p14:modId xmlns:p14="http://schemas.microsoft.com/office/powerpoint/2010/main" val="4046776150"/>
                  </p:ext>
                </p:extLst>
              </p:nvPr>
            </p:nvGraphicFramePr>
            <p:xfrm>
              <a:off x="5194332" y="3601852"/>
              <a:ext cx="3755172" cy="1050530"/>
            </p:xfrm>
            <a:graphic>
              <a:graphicData uri="http://schemas.openxmlformats.org/drawingml/2006/table">
                <a:tbl>
                  <a:tblPr firstRow="1" bandRow="1">
                    <a:tableStyleId>{5C22544A-7EE6-4342-B048-85BDC9FD1C3A}</a:tableStyleId>
                  </a:tblPr>
                  <a:tblGrid>
                    <a:gridCol w="729432">
                      <a:extLst>
                        <a:ext uri="{9D8B030D-6E8A-4147-A177-3AD203B41FA5}">
                          <a16:colId xmlns="" xmlns:a16="http://schemas.microsoft.com/office/drawing/2014/main" val="2603349295"/>
                        </a:ext>
                      </a:extLst>
                    </a:gridCol>
                    <a:gridCol w="802801">
                      <a:extLst>
                        <a:ext uri="{9D8B030D-6E8A-4147-A177-3AD203B41FA5}">
                          <a16:colId xmlns="" xmlns:a16="http://schemas.microsoft.com/office/drawing/2014/main" val="1682262385"/>
                        </a:ext>
                      </a:extLst>
                    </a:gridCol>
                    <a:gridCol w="796760">
                      <a:extLst>
                        <a:ext uri="{9D8B030D-6E8A-4147-A177-3AD203B41FA5}">
                          <a16:colId xmlns="" xmlns:a16="http://schemas.microsoft.com/office/drawing/2014/main" val="1833321212"/>
                        </a:ext>
                      </a:extLst>
                    </a:gridCol>
                    <a:gridCol w="1426179">
                      <a:extLst>
                        <a:ext uri="{9D8B030D-6E8A-4147-A177-3AD203B41FA5}">
                          <a16:colId xmlns="" xmlns:a16="http://schemas.microsoft.com/office/drawing/2014/main" val="1781534799"/>
                        </a:ext>
                      </a:extLst>
                    </a:gridCol>
                  </a:tblGrid>
                  <a:tr h="398258">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chemeClr val="tx1"/>
                                        </a:solidFill>
                                        <a:latin typeface="Cambria Math" panose="02040503050406030204" pitchFamily="18" charset="0"/>
                                      </a:rPr>
                                    </m:ctrlPr>
                                  </m:sSubPr>
                                  <m:e>
                                    <m:r>
                                      <a:rPr lang="zh-CN" altLang="en-US" sz="1400" i="1" smtClean="0">
                                        <a:solidFill>
                                          <a:schemeClr val="tx1"/>
                                        </a:solidFill>
                                        <a:latin typeface="Cambria Math" panose="02040503050406030204" pitchFamily="18" charset="0"/>
                                      </a:rPr>
                                      <m:t>𝜺</m:t>
                                    </m:r>
                                  </m:e>
                                  <m:sub>
                                    <m:r>
                                      <m:rPr>
                                        <m:sty m:val="p"/>
                                      </m:rPr>
                                      <a:rPr lang="en-US" altLang="zh-CN" sz="1400" i="1" smtClean="0">
                                        <a:solidFill>
                                          <a:schemeClr val="tx1"/>
                                        </a:solidFill>
                                        <a:latin typeface="Cambria Math" panose="02040503050406030204" pitchFamily="18" charset="0"/>
                                      </a:rPr>
                                      <m:t>RMS</m:t>
                                    </m:r>
                                    <m:r>
                                      <a:rPr lang="zh-CN" altLang="en-US" sz="1400" i="1" smtClean="0">
                                        <a:solidFill>
                                          <a:schemeClr val="tx1"/>
                                        </a:solidFill>
                                        <a:latin typeface="Cambria Math" panose="02040503050406030204" pitchFamily="18" charset="0"/>
                                      </a:rPr>
                                      <m:t>，</m:t>
                                    </m:r>
                                    <m:r>
                                      <m:rPr>
                                        <m:sty m:val="p"/>
                                      </m:rPr>
                                      <a:rPr lang="en-US" altLang="zh-CN" sz="1400" i="1" smtClean="0">
                                        <a:solidFill>
                                          <a:schemeClr val="tx1"/>
                                        </a:solidFill>
                                        <a:latin typeface="Cambria Math" panose="02040503050406030204" pitchFamily="18" charset="0"/>
                                      </a:rPr>
                                      <m:t>Norm</m:t>
                                    </m:r>
                                  </m:sub>
                                </m:sSub>
                              </m:oMath>
                            </m:oMathPara>
                          </a14:m>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68378251"/>
                      </a:ext>
                    </a:extLst>
                  </a:tr>
                  <a:tr h="292768">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-0.193</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2.998</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0.617</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82482959"/>
                      </a:ext>
                    </a:extLst>
                  </a:tr>
                  <a:tr h="292768">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-0.886</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5.102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0.696  </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73981696"/>
                      </a:ext>
                    </a:extLst>
                  </a:tr>
                </a:tbl>
              </a:graphicData>
            </a:graphic>
          </p:graphicFrame>
        </mc:Choice>
        <mc:Fallback xmlns="">
          <p:graphicFrame>
            <p:nvGraphicFramePr>
              <p:cNvPr id="7" name="表格 6">
                <a:extLst>
                  <a:ext uri="{FF2B5EF4-FFF2-40B4-BE49-F238E27FC236}">
                    <a16:creationId xmlns:a16="http://schemas.microsoft.com/office/drawing/2014/main" xmlns:a14="http://schemas.microsoft.com/office/drawing/2010/main" xmlns="" id="{238CBA74-1774-4D17-82BF-40347844275D}"/>
                  </a:ext>
                </a:extLst>
              </p:cNvPr>
              <p:cNvGraphicFramePr>
                <a:graphicFrameLocks noGrp="1"/>
              </p:cNvGraphicFramePr>
              <p:nvPr>
                <p:extLst>
                  <p:ext uri="{D42A27DB-BD31-4B8C-83A1-F6EECF244321}">
                    <p14:modId xmlns:p14="http://schemas.microsoft.com/office/powerpoint/2010/main" val="4046776150"/>
                  </p:ext>
                </p:extLst>
              </p:nvPr>
            </p:nvGraphicFramePr>
            <p:xfrm>
              <a:off x="5194332" y="3601852"/>
              <a:ext cx="3755172" cy="1050530"/>
            </p:xfrm>
            <a:graphic>
              <a:graphicData uri="http://schemas.openxmlformats.org/drawingml/2006/table">
                <a:tbl>
                  <a:tblPr firstRow="1" bandRow="1">
                    <a:tableStyleId>{5C22544A-7EE6-4342-B048-85BDC9FD1C3A}</a:tableStyleId>
                  </a:tblPr>
                  <a:tblGrid>
                    <a:gridCol w="729432">
                      <a:extLst>
                        <a:ext uri="{9D8B030D-6E8A-4147-A177-3AD203B41FA5}">
                          <a16:colId xmlns:a16="http://schemas.microsoft.com/office/drawing/2014/main" xmlns:a14="http://schemas.microsoft.com/office/drawing/2010/main" xmlns="" val="2603349295"/>
                        </a:ext>
                      </a:extLst>
                    </a:gridCol>
                    <a:gridCol w="802801">
                      <a:extLst>
                        <a:ext uri="{9D8B030D-6E8A-4147-A177-3AD203B41FA5}">
                          <a16:colId xmlns:a16="http://schemas.microsoft.com/office/drawing/2014/main" xmlns:a14="http://schemas.microsoft.com/office/drawing/2010/main" xmlns="" val="1682262385"/>
                        </a:ext>
                      </a:extLst>
                    </a:gridCol>
                    <a:gridCol w="796760">
                      <a:extLst>
                        <a:ext uri="{9D8B030D-6E8A-4147-A177-3AD203B41FA5}">
                          <a16:colId xmlns:a16="http://schemas.microsoft.com/office/drawing/2014/main" xmlns:a14="http://schemas.microsoft.com/office/drawing/2010/main" xmlns="" val="1833321212"/>
                        </a:ext>
                      </a:extLst>
                    </a:gridCol>
                    <a:gridCol w="1426179">
                      <a:extLst>
                        <a:ext uri="{9D8B030D-6E8A-4147-A177-3AD203B41FA5}">
                          <a16:colId xmlns:a16="http://schemas.microsoft.com/office/drawing/2014/main" xmlns:a14="http://schemas.microsoft.com/office/drawing/2010/main" xmlns="" val="1781534799"/>
                        </a:ext>
                      </a:extLst>
                    </a:gridCol>
                  </a:tblGrid>
                  <a:tr h="398258">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2"/>
                          <a:stretch>
                            <a:fillRect l="-163675" t="-3030" r="-427" b="-183333"/>
                          </a:stretch>
                        </a:blipFill>
                      </a:tcPr>
                    </a:tc>
                    <a:extLst>
                      <a:ext uri="{0D108BD9-81ED-4DB2-BD59-A6C34878D82A}">
                        <a16:rowId xmlns:a16="http://schemas.microsoft.com/office/drawing/2014/main" xmlns:a14="http://schemas.microsoft.com/office/drawing/2010/main" xmlns="" val="468378251"/>
                      </a:ext>
                    </a:extLst>
                  </a:tr>
                  <a:tr h="326136">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-0.193</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2.998</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0.617</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3282482959"/>
                      </a:ext>
                    </a:extLst>
                  </a:tr>
                  <a:tr h="326136">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-0.886</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5.102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0.696  </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1773981696"/>
                      </a:ext>
                    </a:extLst>
                  </a:tr>
                </a:tbl>
              </a:graphicData>
            </a:graphic>
          </p:graphicFrame>
        </mc:Fallback>
      </mc:AlternateContent>
      <p:sp>
        <p:nvSpPr>
          <p:cNvPr id="8" name="文本框 7">
            <a:extLst>
              <a:ext uri="{FF2B5EF4-FFF2-40B4-BE49-F238E27FC236}">
                <a16:creationId xmlns="" xmlns:a16="http://schemas.microsoft.com/office/drawing/2014/main" id="{AA29FFF0-8AA7-4A21-8359-43E2CA4679D8}"/>
              </a:ext>
            </a:extLst>
          </p:cNvPr>
          <p:cNvSpPr txBox="1"/>
          <p:nvPr/>
        </p:nvSpPr>
        <p:spPr>
          <a:xfrm>
            <a:off x="6113617" y="961206"/>
            <a:ext cx="1747594" cy="341632"/>
          </a:xfrm>
          <a:prstGeom prst="rect">
            <a:avLst/>
          </a:prstGeom>
          <a:noFill/>
        </p:spPr>
        <p:txBody>
          <a:bodyPr wrap="none" rtlCol="0">
            <a:spAutoFit/>
          </a:bodyPr>
          <a:lstStyle/>
          <a:p>
            <a:r>
              <a:rPr lang="zh-CN" altLang="en-US" sz="1620" b="1" i="1" u="sng" dirty="0">
                <a:solidFill>
                  <a:srgbClr val="7030A0"/>
                </a:solidFill>
              </a:rPr>
              <a:t>丝靶测量</a:t>
            </a:r>
            <a:r>
              <a:rPr lang="en-US" altLang="zh-CN" sz="1620" b="1" i="1" u="sng" dirty="0">
                <a:solidFill>
                  <a:srgbClr val="7030A0"/>
                </a:solidFill>
              </a:rPr>
              <a:t>-I=15mA</a:t>
            </a:r>
            <a:endParaRPr lang="zh-CN" altLang="en-US" sz="1620" b="1" i="1" u="sng" dirty="0">
              <a:solidFill>
                <a:srgbClr val="7030A0"/>
              </a:solidFill>
            </a:endParaRPr>
          </a:p>
        </p:txBody>
      </p:sp>
      <p:sp>
        <p:nvSpPr>
          <p:cNvPr id="9" name="文本框 8">
            <a:extLst>
              <a:ext uri="{FF2B5EF4-FFF2-40B4-BE49-F238E27FC236}">
                <a16:creationId xmlns="" xmlns:a16="http://schemas.microsoft.com/office/drawing/2014/main" id="{52F06C73-BB6E-4844-86B9-D35CDE6613ED}"/>
              </a:ext>
            </a:extLst>
          </p:cNvPr>
          <p:cNvSpPr txBox="1"/>
          <p:nvPr/>
        </p:nvSpPr>
        <p:spPr>
          <a:xfrm>
            <a:off x="6113617" y="3033050"/>
            <a:ext cx="1747594" cy="341632"/>
          </a:xfrm>
          <a:prstGeom prst="rect">
            <a:avLst/>
          </a:prstGeom>
          <a:noFill/>
        </p:spPr>
        <p:txBody>
          <a:bodyPr wrap="none" rtlCol="0">
            <a:spAutoFit/>
          </a:bodyPr>
          <a:lstStyle/>
          <a:p>
            <a:r>
              <a:rPr lang="zh-CN" altLang="en-US" sz="1620" b="1" i="1" u="sng" dirty="0">
                <a:solidFill>
                  <a:srgbClr val="7030A0"/>
                </a:solidFill>
              </a:rPr>
              <a:t>丝靶测量</a:t>
            </a:r>
            <a:r>
              <a:rPr lang="en-US" altLang="zh-CN" sz="1620" b="1" i="1" u="sng" dirty="0">
                <a:solidFill>
                  <a:srgbClr val="7030A0"/>
                </a:solidFill>
              </a:rPr>
              <a:t>-I=40mA</a:t>
            </a:r>
            <a:endParaRPr lang="zh-CN" altLang="en-US" sz="1620" b="1" i="1" u="sng" dirty="0">
              <a:solidFill>
                <a:srgbClr val="7030A0"/>
              </a:solidFill>
            </a:endParaRPr>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 xmlns:a16="http://schemas.microsoft.com/office/drawing/2014/main" id="{8F87BCE7-F123-4BDF-89C2-6629D8A4D41C}"/>
                  </a:ext>
                </a:extLst>
              </p:cNvPr>
              <p:cNvGraphicFramePr>
                <a:graphicFrameLocks noGrp="1"/>
              </p:cNvGraphicFramePr>
              <p:nvPr>
                <p:extLst>
                  <p:ext uri="{D42A27DB-BD31-4B8C-83A1-F6EECF244321}">
                    <p14:modId xmlns:p14="http://schemas.microsoft.com/office/powerpoint/2010/main" val="2798119822"/>
                  </p:ext>
                </p:extLst>
              </p:nvPr>
            </p:nvGraphicFramePr>
            <p:xfrm>
              <a:off x="5375167" y="1501584"/>
              <a:ext cx="3393503" cy="1199121"/>
            </p:xfrm>
            <a:graphic>
              <a:graphicData uri="http://schemas.openxmlformats.org/drawingml/2006/table">
                <a:tbl>
                  <a:tblPr firstRow="1" bandRow="1">
                    <a:tableStyleId>{5C22544A-7EE6-4342-B048-85BDC9FD1C3A}</a:tableStyleId>
                  </a:tblPr>
                  <a:tblGrid>
                    <a:gridCol w="658540">
                      <a:extLst>
                        <a:ext uri="{9D8B030D-6E8A-4147-A177-3AD203B41FA5}">
                          <a16:colId xmlns="" xmlns:a16="http://schemas.microsoft.com/office/drawing/2014/main" val="2603349295"/>
                        </a:ext>
                      </a:extLst>
                    </a:gridCol>
                    <a:gridCol w="724777">
                      <a:extLst>
                        <a:ext uri="{9D8B030D-6E8A-4147-A177-3AD203B41FA5}">
                          <a16:colId xmlns="" xmlns:a16="http://schemas.microsoft.com/office/drawing/2014/main" val="1682262385"/>
                        </a:ext>
                      </a:extLst>
                    </a:gridCol>
                    <a:gridCol w="719324">
                      <a:extLst>
                        <a:ext uri="{9D8B030D-6E8A-4147-A177-3AD203B41FA5}">
                          <a16:colId xmlns="" xmlns:a16="http://schemas.microsoft.com/office/drawing/2014/main" val="1833321212"/>
                        </a:ext>
                      </a:extLst>
                    </a:gridCol>
                    <a:gridCol w="1290862">
                      <a:extLst>
                        <a:ext uri="{9D8B030D-6E8A-4147-A177-3AD203B41FA5}">
                          <a16:colId xmlns="" xmlns:a16="http://schemas.microsoft.com/office/drawing/2014/main" val="1781534799"/>
                        </a:ext>
                      </a:extLst>
                    </a:gridCol>
                  </a:tblGrid>
                  <a:tr h="540753">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chemeClr val="tx1"/>
                                        </a:solidFill>
                                        <a:latin typeface="Cambria Math" panose="02040503050406030204" pitchFamily="18" charset="0"/>
                                      </a:rPr>
                                    </m:ctrlPr>
                                  </m:sSubPr>
                                  <m:e>
                                    <m:r>
                                      <a:rPr lang="zh-CN" altLang="en-US" sz="1400" i="1" smtClean="0">
                                        <a:solidFill>
                                          <a:schemeClr val="tx1"/>
                                        </a:solidFill>
                                        <a:latin typeface="Cambria Math" panose="02040503050406030204" pitchFamily="18" charset="0"/>
                                      </a:rPr>
                                      <m:t>𝜺</m:t>
                                    </m:r>
                                  </m:e>
                                  <m:sub>
                                    <m:r>
                                      <m:rPr>
                                        <m:sty m:val="p"/>
                                      </m:rPr>
                                      <a:rPr lang="en-US" altLang="zh-CN" sz="1400" i="1" smtClean="0">
                                        <a:solidFill>
                                          <a:schemeClr val="tx1"/>
                                        </a:solidFill>
                                        <a:latin typeface="Cambria Math" panose="02040503050406030204" pitchFamily="18" charset="0"/>
                                      </a:rPr>
                                      <m:t>RMS</m:t>
                                    </m:r>
                                    <m:r>
                                      <a:rPr lang="zh-CN" altLang="en-US" sz="1400" i="1" smtClean="0">
                                        <a:solidFill>
                                          <a:schemeClr val="tx1"/>
                                        </a:solidFill>
                                        <a:latin typeface="Cambria Math" panose="02040503050406030204" pitchFamily="18" charset="0"/>
                                      </a:rPr>
                                      <m:t>，</m:t>
                                    </m:r>
                                    <m:r>
                                      <m:rPr>
                                        <m:sty m:val="p"/>
                                      </m:rPr>
                                      <a:rPr lang="en-US" altLang="zh-CN" sz="1400" i="1" smtClean="0">
                                        <a:solidFill>
                                          <a:schemeClr val="tx1"/>
                                        </a:solidFill>
                                        <a:latin typeface="Cambria Math" panose="02040503050406030204" pitchFamily="18" charset="0"/>
                                      </a:rPr>
                                      <m:t>Norm</m:t>
                                    </m:r>
                                  </m:sub>
                                </m:sSub>
                              </m:oMath>
                            </m:oMathPara>
                          </a14:m>
                          <a:endParaRPr lang="en-US" altLang="zh-CN" sz="1400" dirty="0">
                            <a:solidFill>
                              <a:schemeClr val="tx1"/>
                            </a:solidFill>
                          </a:endParaRPr>
                        </a:p>
                        <a:p>
                          <a:r>
                            <a:rPr lang="en-US" altLang="zh-CN" sz="1400" dirty="0" err="1">
                              <a:solidFill>
                                <a:schemeClr val="tx1"/>
                              </a:solidFill>
                            </a:rPr>
                            <a:t>Pi.mm.mrad</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68378251"/>
                      </a:ext>
                    </a:extLst>
                  </a:tr>
                  <a:tr h="329184">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-0.463</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2.597</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0.5 </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82482959"/>
                      </a:ext>
                    </a:extLst>
                  </a:tr>
                  <a:tr h="329184">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-1.006</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5.142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0.48</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73981696"/>
                      </a:ext>
                    </a:extLst>
                  </a:tr>
                </a:tbl>
              </a:graphicData>
            </a:graphic>
          </p:graphicFrame>
        </mc:Choice>
        <mc:Fallback xmlns="">
          <p:graphicFrame>
            <p:nvGraphicFramePr>
              <p:cNvPr id="10" name="表格 9">
                <a:extLst>
                  <a:ext uri="{FF2B5EF4-FFF2-40B4-BE49-F238E27FC236}">
                    <a16:creationId xmlns:a16="http://schemas.microsoft.com/office/drawing/2014/main" xmlns:a14="http://schemas.microsoft.com/office/drawing/2010/main" xmlns="" id="{8F87BCE7-F123-4BDF-89C2-6629D8A4D41C}"/>
                  </a:ext>
                </a:extLst>
              </p:cNvPr>
              <p:cNvGraphicFramePr>
                <a:graphicFrameLocks noGrp="1"/>
              </p:cNvGraphicFramePr>
              <p:nvPr>
                <p:extLst>
                  <p:ext uri="{D42A27DB-BD31-4B8C-83A1-F6EECF244321}">
                    <p14:modId xmlns:p14="http://schemas.microsoft.com/office/powerpoint/2010/main" val="2798119822"/>
                  </p:ext>
                </p:extLst>
              </p:nvPr>
            </p:nvGraphicFramePr>
            <p:xfrm>
              <a:off x="5375167" y="1501584"/>
              <a:ext cx="3393503" cy="1199121"/>
            </p:xfrm>
            <a:graphic>
              <a:graphicData uri="http://schemas.openxmlformats.org/drawingml/2006/table">
                <a:tbl>
                  <a:tblPr firstRow="1" bandRow="1">
                    <a:tableStyleId>{5C22544A-7EE6-4342-B048-85BDC9FD1C3A}</a:tableStyleId>
                  </a:tblPr>
                  <a:tblGrid>
                    <a:gridCol w="658540">
                      <a:extLst>
                        <a:ext uri="{9D8B030D-6E8A-4147-A177-3AD203B41FA5}">
                          <a16:colId xmlns:a16="http://schemas.microsoft.com/office/drawing/2014/main" xmlns:a14="http://schemas.microsoft.com/office/drawing/2010/main" xmlns="" val="2603349295"/>
                        </a:ext>
                      </a:extLst>
                    </a:gridCol>
                    <a:gridCol w="724777">
                      <a:extLst>
                        <a:ext uri="{9D8B030D-6E8A-4147-A177-3AD203B41FA5}">
                          <a16:colId xmlns:a16="http://schemas.microsoft.com/office/drawing/2014/main" xmlns:a14="http://schemas.microsoft.com/office/drawing/2010/main" xmlns="" val="1682262385"/>
                        </a:ext>
                      </a:extLst>
                    </a:gridCol>
                    <a:gridCol w="719324">
                      <a:extLst>
                        <a:ext uri="{9D8B030D-6E8A-4147-A177-3AD203B41FA5}">
                          <a16:colId xmlns:a16="http://schemas.microsoft.com/office/drawing/2014/main" xmlns:a14="http://schemas.microsoft.com/office/drawing/2010/main" xmlns="" val="1833321212"/>
                        </a:ext>
                      </a:extLst>
                    </a:gridCol>
                    <a:gridCol w="1290862">
                      <a:extLst>
                        <a:ext uri="{9D8B030D-6E8A-4147-A177-3AD203B41FA5}">
                          <a16:colId xmlns:a16="http://schemas.microsoft.com/office/drawing/2014/main" xmlns:a14="http://schemas.microsoft.com/office/drawing/2010/main" xmlns="" val="1781534799"/>
                        </a:ext>
                      </a:extLst>
                    </a:gridCol>
                  </a:tblGrid>
                  <a:tr h="540753">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163208" t="-2247" r="-472" b="-135955"/>
                          </a:stretch>
                        </a:blipFill>
                      </a:tcPr>
                    </a:tc>
                    <a:extLst>
                      <a:ext uri="{0D108BD9-81ED-4DB2-BD59-A6C34878D82A}">
                        <a16:rowId xmlns:a16="http://schemas.microsoft.com/office/drawing/2014/main" xmlns:a14="http://schemas.microsoft.com/office/drawing/2010/main" xmlns="" val="468378251"/>
                      </a:ext>
                    </a:extLst>
                  </a:tr>
                  <a:tr h="329184">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-0.463</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2.597</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0.5 </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3282482959"/>
                      </a:ext>
                    </a:extLst>
                  </a:tr>
                  <a:tr h="329184">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-1.006</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5.142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0.48</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1773981696"/>
                      </a:ext>
                    </a:extLst>
                  </a:tr>
                </a:tbl>
              </a:graphicData>
            </a:graphic>
          </p:graphicFrame>
        </mc:Fallback>
      </mc:AlternateContent>
      <p:pic>
        <p:nvPicPr>
          <p:cNvPr id="11" name="图片 10">
            <a:extLst>
              <a:ext uri="{FF2B5EF4-FFF2-40B4-BE49-F238E27FC236}">
                <a16:creationId xmlns="" xmlns:a16="http://schemas.microsoft.com/office/drawing/2014/main" id="{AF7AD7D4-4D2A-4C30-9502-86077EF497C3}"/>
              </a:ext>
            </a:extLst>
          </p:cNvPr>
          <p:cNvPicPr>
            <a:picLocks noChangeAspect="1"/>
          </p:cNvPicPr>
          <p:nvPr/>
        </p:nvPicPr>
        <p:blipFill>
          <a:blip r:embed="rId4"/>
          <a:stretch>
            <a:fillRect/>
          </a:stretch>
        </p:blipFill>
        <p:spPr>
          <a:xfrm>
            <a:off x="104880" y="3435257"/>
            <a:ext cx="4832213" cy="1383721"/>
          </a:xfrm>
          <a:prstGeom prst="rect">
            <a:avLst/>
          </a:prstGeom>
        </p:spPr>
      </p:pic>
      <p:pic>
        <p:nvPicPr>
          <p:cNvPr id="12" name="图片 11">
            <a:extLst>
              <a:ext uri="{FF2B5EF4-FFF2-40B4-BE49-F238E27FC236}">
                <a16:creationId xmlns="" xmlns:a16="http://schemas.microsoft.com/office/drawing/2014/main" id="{855AE4F7-F03E-4FD5-B75E-A17427716330}"/>
              </a:ext>
            </a:extLst>
          </p:cNvPr>
          <p:cNvPicPr>
            <a:picLocks noChangeAspect="1"/>
          </p:cNvPicPr>
          <p:nvPr/>
        </p:nvPicPr>
        <p:blipFill>
          <a:blip r:embed="rId5"/>
          <a:stretch>
            <a:fillRect/>
          </a:stretch>
        </p:blipFill>
        <p:spPr>
          <a:xfrm>
            <a:off x="27089" y="1632672"/>
            <a:ext cx="4864073" cy="1317157"/>
          </a:xfrm>
          <a:prstGeom prst="rect">
            <a:avLst/>
          </a:prstGeom>
        </p:spPr>
      </p:pic>
    </p:spTree>
    <p:extLst>
      <p:ext uri="{BB962C8B-B14F-4D97-AF65-F5344CB8AC3E}">
        <p14:creationId xmlns:p14="http://schemas.microsoft.com/office/powerpoint/2010/main" val="2301776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1.2  </a:t>
            </a:r>
            <a:r>
              <a:rPr lang="zh-CN" altLang="en-US" sz="2400" b="1" dirty="0" smtClean="0">
                <a:solidFill>
                  <a:schemeClr val="bg1"/>
                </a:solidFill>
                <a:latin typeface="微软雅黑" pitchFamily="34" charset="-122"/>
                <a:ea typeface="微软雅黑" pitchFamily="34" charset="-122"/>
              </a:rPr>
              <a:t>新</a:t>
            </a:r>
            <a:r>
              <a:rPr lang="zh-CN" altLang="en-US" sz="2400" b="1" dirty="0">
                <a:solidFill>
                  <a:schemeClr val="bg1"/>
                </a:solidFill>
                <a:latin typeface="微软雅黑" pitchFamily="34" charset="-122"/>
                <a:ea typeface="微软雅黑" pitchFamily="34" charset="-122"/>
              </a:rPr>
              <a:t>注入系统束流调试</a:t>
            </a:r>
          </a:p>
        </p:txBody>
      </p:sp>
      <p:sp>
        <p:nvSpPr>
          <p:cNvPr id="7" name="文本框 6">
            <a:extLst>
              <a:ext uri="{FF2B5EF4-FFF2-40B4-BE49-F238E27FC236}">
                <a16:creationId xmlns="" xmlns:a16="http://schemas.microsoft.com/office/drawing/2014/main" id="{AAC6F82A-BDCA-4865-81E8-1B26435B959F}"/>
              </a:ext>
            </a:extLst>
          </p:cNvPr>
          <p:cNvSpPr txBox="1"/>
          <p:nvPr/>
        </p:nvSpPr>
        <p:spPr>
          <a:xfrm>
            <a:off x="0" y="586706"/>
            <a:ext cx="3267541" cy="400110"/>
          </a:xfrm>
          <a:prstGeom prst="rect">
            <a:avLst/>
          </a:prstGeom>
          <a:noFill/>
        </p:spPr>
        <p:txBody>
          <a:bodyPr wrap="square">
            <a:spAutoFit/>
          </a:bodyPr>
          <a:lstStyle/>
          <a:p>
            <a:pPr marL="342900" indent="-342900">
              <a:buFont typeface="Wingdings" panose="05000000000000000000" pitchFamily="2" charset="2"/>
              <a:buChar char="p"/>
            </a:pPr>
            <a:r>
              <a:rPr kumimoji="1" lang="zh-CN" altLang="en-US" sz="2000" b="1" dirty="0" smtClean="0">
                <a:latin typeface="微软雅黑" panose="020B0503020204020204" pitchFamily="34" charset="-122"/>
                <a:ea typeface="微软雅黑" panose="020B0503020204020204" pitchFamily="34" charset="-122"/>
              </a:rPr>
              <a:t>注入系统升级改造</a:t>
            </a:r>
            <a:endParaRPr kumimoji="1" lang="zh-CN" altLang="en-US" sz="2000" b="1" dirty="0">
              <a:latin typeface="微软雅黑" panose="020B0503020204020204" pitchFamily="34" charset="-122"/>
              <a:ea typeface="微软雅黑" panose="020B0503020204020204" pitchFamily="34" charset="-122"/>
            </a:endParaRPr>
          </a:p>
        </p:txBody>
      </p:sp>
      <p:sp>
        <p:nvSpPr>
          <p:cNvPr id="8" name="内容占位符 2"/>
          <p:cNvSpPr txBox="1">
            <a:spLocks/>
          </p:cNvSpPr>
          <p:nvPr/>
        </p:nvSpPr>
        <p:spPr>
          <a:xfrm>
            <a:off x="-1" y="971820"/>
            <a:ext cx="4782903" cy="16117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rgbClr val="C00000"/>
              </a:buClr>
              <a:buSzPct val="100000"/>
              <a:buFont typeface="Wingdings" panose="05000000000000000000" pitchFamily="2" charset="2"/>
              <a:buChar char="Ø"/>
              <a:defRPr/>
            </a:pPr>
            <a:r>
              <a:rPr lang="zh-CN" altLang="en-US" sz="1600" b="1" u="sng" dirty="0" smtClean="0">
                <a:solidFill>
                  <a:srgbClr val="C00000"/>
                </a:solidFill>
                <a:latin typeface="微软雅黑" pitchFamily="34" charset="-122"/>
                <a:ea typeface="微软雅黑" panose="020B0503020204020204" pitchFamily="34" charset="-122"/>
              </a:rPr>
              <a:t>创新点</a:t>
            </a:r>
            <a:r>
              <a:rPr lang="zh-CN" altLang="en-US" sz="1600" dirty="0" smtClean="0">
                <a:latin typeface="微软雅黑" pitchFamily="34" charset="-122"/>
                <a:ea typeface="微软雅黑" panose="020B0503020204020204" pitchFamily="34" charset="-122"/>
              </a:rPr>
              <a:t>：首次将水平固定凸轨和水</a:t>
            </a:r>
            <a:r>
              <a:rPr lang="zh-CN" altLang="en-US" sz="1600" dirty="0">
                <a:latin typeface="微软雅黑" pitchFamily="34" charset="-122"/>
                <a:ea typeface="微软雅黑" panose="020B0503020204020204" pitchFamily="34" charset="-122"/>
              </a:rPr>
              <a:t>平位置扫描凸轨合二为一</a:t>
            </a:r>
            <a:r>
              <a:rPr lang="zh-CN" altLang="en-US" sz="1600" dirty="0" smtClean="0">
                <a:latin typeface="微软雅黑" pitchFamily="34" charset="-122"/>
                <a:ea typeface="微软雅黑" panose="020B0503020204020204" pitchFamily="34" charset="-122"/>
              </a:rPr>
              <a:t>，在</a:t>
            </a:r>
            <a:r>
              <a:rPr lang="zh-CN" altLang="en-US" sz="1600" dirty="0">
                <a:latin typeface="微软雅黑" pitchFamily="34" charset="-122"/>
                <a:ea typeface="微软雅黑" panose="020B0503020204020204" pitchFamily="34" charset="-122"/>
              </a:rPr>
              <a:t>水平方向上同时利用位置和角度扫描实现</a:t>
            </a:r>
            <a:r>
              <a:rPr lang="zh-CN" altLang="en-US" sz="1600" dirty="0" smtClean="0">
                <a:latin typeface="微软雅黑" pitchFamily="34" charset="-122"/>
                <a:ea typeface="微软雅黑" panose="020B0503020204020204" pitchFamily="34" charset="-122"/>
              </a:rPr>
              <a:t>涂抹，</a:t>
            </a:r>
            <a:r>
              <a:rPr lang="zh-CN" altLang="en-US" sz="1600" dirty="0">
                <a:latin typeface="微软雅黑" pitchFamily="34" charset="-122"/>
                <a:ea typeface="微软雅黑" panose="020B0503020204020204" pitchFamily="34" charset="-122"/>
              </a:rPr>
              <a:t>解决了“剥离膜峰值温度过高”的</a:t>
            </a:r>
            <a:r>
              <a:rPr lang="zh-CN" altLang="en-US" sz="1600" dirty="0" smtClean="0">
                <a:latin typeface="微软雅黑" pitchFamily="34" charset="-122"/>
                <a:ea typeface="微软雅黑" panose="020B0503020204020204" pitchFamily="34" charset="-122"/>
              </a:rPr>
              <a:t>难题。</a:t>
            </a:r>
            <a:endParaRPr lang="en-US" altLang="zh-CN" sz="1600" dirty="0">
              <a:latin typeface="微软雅黑" pitchFamily="34" charset="-122"/>
              <a:ea typeface="微软雅黑" panose="020B0503020204020204" pitchFamily="34" charset="-122"/>
            </a:endParaRPr>
          </a:p>
        </p:txBody>
      </p:sp>
      <p:pic>
        <p:nvPicPr>
          <p:cNvPr id="9" name="Picture 2"/>
          <p:cNvPicPr>
            <a:picLocks noChangeAspect="1" noChangeArrowheads="1"/>
          </p:cNvPicPr>
          <p:nvPr/>
        </p:nvPicPr>
        <p:blipFill>
          <a:blip r:embed="rId2" cstate="print"/>
          <a:srcRect/>
          <a:stretch>
            <a:fillRect/>
          </a:stretch>
        </p:blipFill>
        <p:spPr bwMode="auto">
          <a:xfrm>
            <a:off x="5043262" y="2175194"/>
            <a:ext cx="3978639" cy="2968306"/>
          </a:xfrm>
          <a:prstGeom prst="rect">
            <a:avLst/>
          </a:prstGeom>
          <a:noFill/>
          <a:ln w="9525">
            <a:noFill/>
            <a:miter lim="800000"/>
            <a:headEnd/>
            <a:tailEnd/>
          </a:ln>
          <a:effectLst/>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5" y="2476010"/>
            <a:ext cx="4533622" cy="2667490"/>
          </a:xfrm>
          <a:prstGeom prst="rect">
            <a:avLst/>
          </a:prstGeom>
        </p:spPr>
      </p:pic>
      <p:pic>
        <p:nvPicPr>
          <p:cNvPr id="11" name="Picture 2"/>
          <p:cNvPicPr>
            <a:picLocks noChangeAspect="1" noChangeArrowheads="1"/>
          </p:cNvPicPr>
          <p:nvPr/>
        </p:nvPicPr>
        <p:blipFill>
          <a:blip r:embed="rId4"/>
          <a:srcRect/>
          <a:stretch>
            <a:fillRect/>
          </a:stretch>
        </p:blipFill>
        <p:spPr bwMode="auto">
          <a:xfrm>
            <a:off x="623305" y="2583573"/>
            <a:ext cx="3169288" cy="871316"/>
          </a:xfrm>
          <a:prstGeom prst="rect">
            <a:avLst/>
          </a:prstGeom>
          <a:noFill/>
          <a:ln w="9525">
            <a:noFill/>
            <a:miter lim="800000"/>
            <a:headEnd/>
            <a:tailEnd/>
          </a:ln>
          <a:effectLst/>
        </p:spPr>
      </p:pic>
      <p:sp>
        <p:nvSpPr>
          <p:cNvPr id="12" name="内容占位符 2"/>
          <p:cNvSpPr txBox="1">
            <a:spLocks/>
          </p:cNvSpPr>
          <p:nvPr/>
        </p:nvSpPr>
        <p:spPr>
          <a:xfrm>
            <a:off x="4782903" y="938098"/>
            <a:ext cx="4361097" cy="1281893"/>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buClr>
                <a:srgbClr val="C00000"/>
              </a:buClr>
              <a:buSzPct val="100000"/>
              <a:buFont typeface="Wingdings" panose="05000000000000000000" pitchFamily="2" charset="2"/>
              <a:buChar char="Ø"/>
              <a:defRPr/>
            </a:pPr>
            <a:r>
              <a:rPr lang="zh-CN" altLang="en-US" sz="1600" b="1" u="sng" dirty="0">
                <a:solidFill>
                  <a:srgbClr val="C00000"/>
                </a:solidFill>
                <a:latin typeface="微软雅黑" pitchFamily="34" charset="-122"/>
              </a:rPr>
              <a:t>难点和亮点</a:t>
            </a:r>
            <a:r>
              <a:rPr lang="zh-CN" altLang="en-US" sz="1600" dirty="0"/>
              <a:t>：由于对注入束角度扫描，废弃束收集是关键困难，物理设计上采用小型</a:t>
            </a:r>
            <a:r>
              <a:rPr lang="zh-CN" altLang="en-US" sz="1600" b="1" dirty="0">
                <a:solidFill>
                  <a:srgbClr val="0000FF"/>
                </a:solidFill>
              </a:rPr>
              <a:t>脉冲切割磁铁</a:t>
            </a:r>
            <a:r>
              <a:rPr lang="zh-CN" altLang="en-US" sz="1600" dirty="0"/>
              <a:t>对角度进行补偿。</a:t>
            </a:r>
            <a:endParaRPr lang="en-US" altLang="zh-CN" sz="1600" dirty="0"/>
          </a:p>
        </p:txBody>
      </p:sp>
    </p:spTree>
    <p:extLst>
      <p:ext uri="{BB962C8B-B14F-4D97-AF65-F5344CB8AC3E}">
        <p14:creationId xmlns:p14="http://schemas.microsoft.com/office/powerpoint/2010/main" val="3149555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smtClean="0">
                <a:solidFill>
                  <a:schemeClr val="bg1"/>
                </a:solidFill>
                <a:latin typeface="微软雅黑" pitchFamily="34" charset="-122"/>
                <a:ea typeface="微软雅黑" pitchFamily="34" charset="-122"/>
              </a:rPr>
              <a:t>注入系统升级改造</a:t>
            </a:r>
            <a:endParaRPr lang="zh-CN" altLang="en-US" sz="2400" b="1" dirty="0">
              <a:solidFill>
                <a:schemeClr val="bg1"/>
              </a:solidFill>
              <a:latin typeface="微软雅黑" pitchFamily="34" charset="-122"/>
              <a:ea typeface="微软雅黑" pitchFamily="34" charset="-122"/>
            </a:endParaRPr>
          </a:p>
        </p:txBody>
      </p:sp>
      <p:sp>
        <p:nvSpPr>
          <p:cNvPr id="7" name="内容占位符 1">
            <a:extLst>
              <a:ext uri="{FF2B5EF4-FFF2-40B4-BE49-F238E27FC236}">
                <a16:creationId xmlns="" xmlns:a16="http://schemas.microsoft.com/office/drawing/2014/main" id="{2CFFDA23-23A4-E997-18E3-565FF6C94C8C}"/>
              </a:ext>
            </a:extLst>
          </p:cNvPr>
          <p:cNvSpPr txBox="1">
            <a:spLocks/>
          </p:cNvSpPr>
          <p:nvPr/>
        </p:nvSpPr>
        <p:spPr bwMode="auto">
          <a:xfrm>
            <a:off x="62493" y="675873"/>
            <a:ext cx="5395298" cy="294610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17485" indent="-317485" algn="l" rtl="0" eaLnBrk="0" fontAlgn="base" hangingPunct="0">
              <a:spcBef>
                <a:spcPct val="20000"/>
              </a:spcBef>
              <a:spcAft>
                <a:spcPct val="0"/>
              </a:spcAft>
              <a:buFont typeface="Arial" pitchFamily="34" charset="0"/>
              <a:buChar char="•"/>
              <a:defRPr sz="2963" kern="1200">
                <a:solidFill>
                  <a:schemeClr val="tx1"/>
                </a:solidFill>
                <a:latin typeface="+mn-lt"/>
                <a:ea typeface="+mn-ea"/>
                <a:cs typeface="+mn-cs"/>
              </a:defRPr>
            </a:lvl1pPr>
            <a:lvl2pPr marL="687882" indent="-264570" algn="l" rtl="0" eaLnBrk="0" fontAlgn="base" hangingPunct="0">
              <a:spcBef>
                <a:spcPct val="20000"/>
              </a:spcBef>
              <a:spcAft>
                <a:spcPct val="0"/>
              </a:spcAft>
              <a:buFont typeface="Arial" pitchFamily="34" charset="0"/>
              <a:buChar char="–"/>
              <a:defRPr sz="2592" kern="1200">
                <a:solidFill>
                  <a:schemeClr val="tx1"/>
                </a:solidFill>
                <a:latin typeface="+mn-lt"/>
                <a:ea typeface="+mn-ea"/>
                <a:cs typeface="+mn-cs"/>
              </a:defRPr>
            </a:lvl2pPr>
            <a:lvl3pPr marL="1058281" indent="-211656" algn="l" rtl="0" eaLnBrk="0" fontAlgn="base" hangingPunct="0">
              <a:spcBef>
                <a:spcPct val="20000"/>
              </a:spcBef>
              <a:spcAft>
                <a:spcPct val="0"/>
              </a:spcAft>
              <a:buFont typeface="Arial" pitchFamily="34" charset="0"/>
              <a:buChar char="•"/>
              <a:defRPr sz="2222" kern="1200">
                <a:solidFill>
                  <a:schemeClr val="tx1"/>
                </a:solidFill>
                <a:latin typeface="+mn-lt"/>
                <a:ea typeface="+mn-ea"/>
                <a:cs typeface="+mn-cs"/>
              </a:defRPr>
            </a:lvl3pPr>
            <a:lvl4pPr marL="1481593"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4pPr>
            <a:lvl5pPr marL="1904904"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5pPr>
            <a:lvl6pPr marL="2328217"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9pPr>
          </a:lstStyle>
          <a:p>
            <a:pPr marL="285750" lvl="1" indent="-285750" defTabSz="914382">
              <a:spcBef>
                <a:spcPts val="200"/>
              </a:spcBef>
              <a:spcAft>
                <a:spcPts val="540"/>
              </a:spcAft>
              <a:buClr>
                <a:schemeClr val="tx1"/>
              </a:buClr>
              <a:buSzPct val="100000"/>
              <a:buFont typeface="Wingdings" panose="05000000000000000000" pitchFamily="2" charset="2"/>
              <a:buChar char="Ø"/>
            </a:pPr>
            <a:r>
              <a:rPr lang="zh-CN" altLang="en-US" sz="1800" b="1" dirty="0">
                <a:latin typeface="Microsoft YaHei" panose="020B0503020204020204" pitchFamily="34" charset="-122"/>
                <a:ea typeface="Microsoft YaHei" panose="020B0503020204020204" pitchFamily="34" charset="-122"/>
              </a:rPr>
              <a:t>完成新注入系统整体物理方案及其评审</a:t>
            </a:r>
            <a:endParaRPr lang="en-US" altLang="zh-CN" sz="1800" b="1" dirty="0">
              <a:latin typeface="Microsoft YaHei" panose="020B0503020204020204" pitchFamily="34" charset="-122"/>
              <a:ea typeface="Microsoft YaHei" panose="020B0503020204020204" pitchFamily="34" charset="-122"/>
            </a:endParaRPr>
          </a:p>
          <a:p>
            <a:pPr marL="285750" lvl="1" indent="-285750" defTabSz="914382">
              <a:spcBef>
                <a:spcPts val="200"/>
              </a:spcBef>
              <a:spcAft>
                <a:spcPts val="540"/>
              </a:spcAft>
              <a:buClr>
                <a:schemeClr val="tx1"/>
              </a:buClr>
              <a:buSzPct val="100000"/>
              <a:buFont typeface="Wingdings" panose="05000000000000000000" pitchFamily="2" charset="2"/>
              <a:buChar char="Ø"/>
            </a:pPr>
            <a:r>
              <a:rPr lang="zh-CN" altLang="en-US" sz="1800" b="1" dirty="0">
                <a:latin typeface="Microsoft YaHei" panose="020B0503020204020204" pitchFamily="34" charset="-122"/>
                <a:ea typeface="Microsoft YaHei" panose="020B0503020204020204" pitchFamily="34" charset="-122"/>
              </a:rPr>
              <a:t>完成物理方案国际专家核验</a:t>
            </a:r>
            <a:endParaRPr lang="en-US" altLang="zh-CN" sz="1800" b="1" dirty="0">
              <a:latin typeface="Microsoft YaHei" panose="020B0503020204020204" pitchFamily="34" charset="-122"/>
              <a:ea typeface="Microsoft YaHei" panose="020B0503020204020204" pitchFamily="34" charset="-122"/>
            </a:endParaRPr>
          </a:p>
          <a:p>
            <a:pPr marL="285750" lvl="1" indent="-285750" defTabSz="914382">
              <a:spcBef>
                <a:spcPts val="200"/>
              </a:spcBef>
              <a:spcAft>
                <a:spcPts val="540"/>
              </a:spcAft>
              <a:buClr>
                <a:schemeClr val="tx1"/>
              </a:buClr>
              <a:buSzPct val="100000"/>
              <a:buFont typeface="Wingdings" panose="05000000000000000000" pitchFamily="2" charset="2"/>
              <a:buChar char="Ø"/>
            </a:pPr>
            <a:r>
              <a:rPr lang="zh-CN" altLang="en-US" sz="1800" b="1" dirty="0">
                <a:latin typeface="Microsoft YaHei" panose="020B0503020204020204" pitchFamily="34" charset="-122"/>
                <a:ea typeface="Microsoft YaHei" panose="020B0503020204020204" pitchFamily="34" charset="-122"/>
              </a:rPr>
              <a:t>完成新注入系统所有物理技术通知单（</a:t>
            </a:r>
            <a:r>
              <a:rPr lang="en-US" altLang="zh-CN" sz="1800" b="1" dirty="0">
                <a:latin typeface="Microsoft YaHei" panose="020B0503020204020204" pitchFamily="34" charset="-122"/>
                <a:ea typeface="Microsoft YaHei" panose="020B0503020204020204" pitchFamily="34" charset="-122"/>
              </a:rPr>
              <a:t>30</a:t>
            </a:r>
            <a:r>
              <a:rPr lang="zh-CN" altLang="en-US" sz="1800" b="1" dirty="0">
                <a:latin typeface="Microsoft YaHei" panose="020B0503020204020204" pitchFamily="34" charset="-122"/>
                <a:ea typeface="Microsoft YaHei" panose="020B0503020204020204" pitchFamily="34" charset="-122"/>
              </a:rPr>
              <a:t>个）</a:t>
            </a:r>
            <a:endParaRPr lang="en-US" altLang="zh-CN" sz="1800" b="1" dirty="0">
              <a:latin typeface="Microsoft YaHei" panose="020B0503020204020204" pitchFamily="34" charset="-122"/>
              <a:ea typeface="Microsoft YaHei" panose="020B0503020204020204" pitchFamily="34" charset="-122"/>
            </a:endParaRPr>
          </a:p>
          <a:p>
            <a:pPr marL="285750" lvl="1" indent="-285750" defTabSz="914382">
              <a:spcBef>
                <a:spcPts val="200"/>
              </a:spcBef>
              <a:spcAft>
                <a:spcPts val="540"/>
              </a:spcAft>
              <a:buClr>
                <a:schemeClr val="tx1"/>
              </a:buClr>
              <a:buSzPct val="100000"/>
              <a:buFont typeface="Wingdings" panose="05000000000000000000" pitchFamily="2" charset="2"/>
              <a:buChar char="Ø"/>
            </a:pPr>
            <a:r>
              <a:rPr lang="zh-CN" altLang="en-US" sz="1800" b="1" dirty="0">
                <a:latin typeface="Microsoft YaHei" panose="020B0503020204020204" pitchFamily="34" charset="-122"/>
                <a:ea typeface="Microsoft YaHei" panose="020B0503020204020204" pitchFamily="34" charset="-122"/>
              </a:rPr>
              <a:t>完成所有硬件设计和样机研制</a:t>
            </a:r>
            <a:endParaRPr lang="en-US" altLang="zh-CN" sz="1800" b="1" dirty="0">
              <a:latin typeface="Microsoft YaHei" panose="020B0503020204020204" pitchFamily="34" charset="-122"/>
              <a:ea typeface="Microsoft YaHei" panose="020B0503020204020204" pitchFamily="34" charset="-122"/>
            </a:endParaRPr>
          </a:p>
          <a:p>
            <a:pPr marL="285750" lvl="1" indent="-285750" defTabSz="914382">
              <a:spcBef>
                <a:spcPts val="200"/>
              </a:spcBef>
              <a:spcAft>
                <a:spcPts val="540"/>
              </a:spcAft>
              <a:buClr>
                <a:schemeClr val="tx1"/>
              </a:buClr>
              <a:buSzPct val="100000"/>
              <a:buFont typeface="Wingdings" panose="05000000000000000000" pitchFamily="2" charset="2"/>
              <a:buChar char="Ø"/>
            </a:pPr>
            <a:r>
              <a:rPr lang="zh-CN" altLang="en-US" sz="1800" b="1" dirty="0">
                <a:latin typeface="Microsoft YaHei" panose="020B0503020204020204" pitchFamily="34" charset="-122"/>
                <a:ea typeface="Microsoft YaHei" panose="020B0503020204020204" pitchFamily="34" charset="-122"/>
              </a:rPr>
              <a:t>完成所有硬件设备验收</a:t>
            </a:r>
            <a:endParaRPr lang="en-US" altLang="zh-CN" sz="1800" b="1" dirty="0">
              <a:latin typeface="Microsoft YaHei" panose="020B0503020204020204" pitchFamily="34" charset="-122"/>
              <a:ea typeface="Microsoft YaHei" panose="020B0503020204020204" pitchFamily="34" charset="-122"/>
            </a:endParaRPr>
          </a:p>
          <a:p>
            <a:pPr marL="285750" lvl="1" indent="-285750" defTabSz="914382">
              <a:spcBef>
                <a:spcPts val="200"/>
              </a:spcBef>
              <a:spcAft>
                <a:spcPts val="540"/>
              </a:spcAft>
              <a:buClr>
                <a:schemeClr val="tx1"/>
              </a:buClr>
              <a:buSzPct val="100000"/>
              <a:buFont typeface="Wingdings" panose="05000000000000000000" pitchFamily="2" charset="2"/>
              <a:buChar char="Ø"/>
            </a:pPr>
            <a:r>
              <a:rPr lang="zh-CN" altLang="en-US" sz="1800" b="1" dirty="0">
                <a:latin typeface="Microsoft YaHei" panose="020B0503020204020204" pitchFamily="34" charset="-122"/>
                <a:ea typeface="Microsoft YaHei" panose="020B0503020204020204" pitchFamily="34" charset="-122"/>
              </a:rPr>
              <a:t>完成注入系统硬件安装改造</a:t>
            </a:r>
            <a:endParaRPr lang="en-US" altLang="zh-CN" sz="1800" b="1" dirty="0">
              <a:latin typeface="Microsoft YaHei" panose="020B0503020204020204" pitchFamily="34" charset="-122"/>
              <a:ea typeface="Microsoft YaHei" panose="020B0503020204020204" pitchFamily="34" charset="-122"/>
            </a:endParaRPr>
          </a:p>
          <a:p>
            <a:pPr marL="285750" lvl="1" indent="-285750" defTabSz="914382">
              <a:spcBef>
                <a:spcPts val="200"/>
              </a:spcBef>
              <a:spcAft>
                <a:spcPts val="540"/>
              </a:spcAft>
              <a:buClr>
                <a:schemeClr val="tx1"/>
              </a:buClr>
              <a:buSzPct val="100000"/>
              <a:buFont typeface="Wingdings" panose="05000000000000000000" pitchFamily="2" charset="2"/>
              <a:buChar char="Ø"/>
            </a:pPr>
            <a:r>
              <a:rPr lang="zh-CN" altLang="en-US" sz="1800" b="1" dirty="0">
                <a:latin typeface="Microsoft YaHei" panose="020B0503020204020204" pitchFamily="34" charset="-122"/>
                <a:ea typeface="Microsoft YaHei" panose="020B0503020204020204" pitchFamily="34" charset="-122"/>
              </a:rPr>
              <a:t>完成所有束流调试准备和调束软件</a:t>
            </a:r>
            <a:endParaRPr lang="en-US" altLang="zh-CN" sz="1800" b="1" dirty="0">
              <a:latin typeface="Microsoft YaHei" panose="020B0503020204020204" pitchFamily="34" charset="-122"/>
              <a:ea typeface="Microsoft YaHei" panose="020B0503020204020204" pitchFamily="34" charset="-122"/>
            </a:endParaRPr>
          </a:p>
          <a:p>
            <a:pPr marL="285750" lvl="1" indent="-285750" defTabSz="914382">
              <a:spcBef>
                <a:spcPts val="200"/>
              </a:spcBef>
              <a:spcAft>
                <a:spcPts val="540"/>
              </a:spcAft>
              <a:buClr>
                <a:schemeClr val="tx1"/>
              </a:buClr>
              <a:buSzPct val="100000"/>
              <a:buFont typeface="Wingdings" panose="05000000000000000000" pitchFamily="2" charset="2"/>
              <a:buChar char="Ø"/>
            </a:pPr>
            <a:r>
              <a:rPr lang="zh-CN" altLang="en-US" sz="1800" b="1" dirty="0">
                <a:latin typeface="Microsoft YaHei" panose="020B0503020204020204" pitchFamily="34" charset="-122"/>
                <a:ea typeface="Microsoft YaHei" panose="020B0503020204020204" pitchFamily="34" charset="-122"/>
              </a:rPr>
              <a:t>完成新注入系统束流调试和秋季集中调束</a:t>
            </a:r>
            <a:endParaRPr lang="en-US" altLang="zh-CN" sz="1800" b="1" dirty="0">
              <a:latin typeface="Microsoft YaHei" panose="020B0503020204020204" pitchFamily="34" charset="-122"/>
              <a:ea typeface="Microsoft YaHei" panose="020B0503020204020204" pitchFamily="34" charset="-122"/>
            </a:endParaRPr>
          </a:p>
          <a:p>
            <a:pPr algn="just">
              <a:lnSpc>
                <a:spcPct val="114000"/>
              </a:lnSpc>
              <a:spcBef>
                <a:spcPts val="1125"/>
              </a:spcBef>
              <a:buClr>
                <a:srgbClr val="C00000"/>
              </a:buClr>
              <a:buSzPct val="100000"/>
              <a:buFont typeface="Wingdings" panose="05000000000000000000" pitchFamily="2" charset="2"/>
              <a:buChar char="Ø"/>
            </a:pPr>
            <a:endParaRPr lang="zh-CN" altLang="en-US" sz="1500" b="1" dirty="0">
              <a:latin typeface="微软雅黑" pitchFamily="34" charset="-122"/>
              <a:ea typeface="微软雅黑" pitchFamily="34" charset="-122"/>
              <a:cs typeface="Times New Roman" pitchFamily="18" charset="0"/>
            </a:endParaRP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641" y="3711039"/>
            <a:ext cx="3627912" cy="1407614"/>
          </a:xfrm>
          <a:prstGeom prst="rect">
            <a:avLst/>
          </a:prstGeom>
        </p:spPr>
      </p:pic>
      <p:pic>
        <p:nvPicPr>
          <p:cNvPr id="9" name="图片 8"/>
          <p:cNvPicPr>
            <a:picLocks noChangeAspect="1"/>
          </p:cNvPicPr>
          <p:nvPr/>
        </p:nvPicPr>
        <p:blipFill>
          <a:blip r:embed="rId3"/>
          <a:stretch>
            <a:fillRect/>
          </a:stretch>
        </p:blipFill>
        <p:spPr>
          <a:xfrm>
            <a:off x="5348620" y="577063"/>
            <a:ext cx="3712253" cy="4566438"/>
          </a:xfrm>
          <a:prstGeom prst="rect">
            <a:avLst/>
          </a:prstGeom>
        </p:spPr>
      </p:pic>
    </p:spTree>
    <p:extLst>
      <p:ext uri="{BB962C8B-B14F-4D97-AF65-F5344CB8AC3E}">
        <p14:creationId xmlns:p14="http://schemas.microsoft.com/office/powerpoint/2010/main" val="4144534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smtClean="0">
                <a:solidFill>
                  <a:schemeClr val="bg1"/>
                </a:solidFill>
                <a:latin typeface="微软雅黑" pitchFamily="34" charset="-122"/>
                <a:ea typeface="微软雅黑" pitchFamily="34" charset="-122"/>
              </a:rPr>
              <a:t>调</a:t>
            </a:r>
            <a:r>
              <a:rPr lang="zh-CN" altLang="en-US" sz="2400" b="1" dirty="0">
                <a:solidFill>
                  <a:schemeClr val="bg1"/>
                </a:solidFill>
                <a:latin typeface="微软雅黑" pitchFamily="34" charset="-122"/>
                <a:ea typeface="微软雅黑" pitchFamily="34" charset="-122"/>
              </a:rPr>
              <a:t>束准备工作</a:t>
            </a:r>
          </a:p>
        </p:txBody>
      </p:sp>
      <p:sp>
        <p:nvSpPr>
          <p:cNvPr id="4" name="内容占位符 1">
            <a:extLst>
              <a:ext uri="{FF2B5EF4-FFF2-40B4-BE49-F238E27FC236}">
                <a16:creationId xmlns="" xmlns:a16="http://schemas.microsoft.com/office/drawing/2014/main" id="{2CFFDA23-23A4-E997-18E3-565FF6C94C8C}"/>
              </a:ext>
            </a:extLst>
          </p:cNvPr>
          <p:cNvSpPr txBox="1">
            <a:spLocks/>
          </p:cNvSpPr>
          <p:nvPr/>
        </p:nvSpPr>
        <p:spPr bwMode="auto">
          <a:xfrm>
            <a:off x="165111" y="700645"/>
            <a:ext cx="5295711" cy="436970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17485" indent="-317485" algn="l" rtl="0" eaLnBrk="0" fontAlgn="base" hangingPunct="0">
              <a:spcBef>
                <a:spcPct val="20000"/>
              </a:spcBef>
              <a:spcAft>
                <a:spcPct val="0"/>
              </a:spcAft>
              <a:buFont typeface="Arial" pitchFamily="34" charset="0"/>
              <a:buChar char="•"/>
              <a:defRPr sz="2963" kern="1200">
                <a:solidFill>
                  <a:schemeClr val="tx1"/>
                </a:solidFill>
                <a:latin typeface="+mn-lt"/>
                <a:ea typeface="+mn-ea"/>
                <a:cs typeface="+mn-cs"/>
              </a:defRPr>
            </a:lvl1pPr>
            <a:lvl2pPr marL="687882" indent="-264570" algn="l" rtl="0" eaLnBrk="0" fontAlgn="base" hangingPunct="0">
              <a:spcBef>
                <a:spcPct val="20000"/>
              </a:spcBef>
              <a:spcAft>
                <a:spcPct val="0"/>
              </a:spcAft>
              <a:buFont typeface="Arial" pitchFamily="34" charset="0"/>
              <a:buChar char="–"/>
              <a:defRPr sz="2592" kern="1200">
                <a:solidFill>
                  <a:schemeClr val="tx1"/>
                </a:solidFill>
                <a:latin typeface="+mn-lt"/>
                <a:ea typeface="+mn-ea"/>
                <a:cs typeface="+mn-cs"/>
              </a:defRPr>
            </a:lvl2pPr>
            <a:lvl3pPr marL="1058281" indent="-211656" algn="l" rtl="0" eaLnBrk="0" fontAlgn="base" hangingPunct="0">
              <a:spcBef>
                <a:spcPct val="20000"/>
              </a:spcBef>
              <a:spcAft>
                <a:spcPct val="0"/>
              </a:spcAft>
              <a:buFont typeface="Arial" pitchFamily="34" charset="0"/>
              <a:buChar char="•"/>
              <a:defRPr sz="2222" kern="1200">
                <a:solidFill>
                  <a:schemeClr val="tx1"/>
                </a:solidFill>
                <a:latin typeface="+mn-lt"/>
                <a:ea typeface="+mn-ea"/>
                <a:cs typeface="+mn-cs"/>
              </a:defRPr>
            </a:lvl3pPr>
            <a:lvl4pPr marL="1481593"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4pPr>
            <a:lvl5pPr marL="1904904"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5pPr>
            <a:lvl6pPr marL="2328217"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9pPr>
          </a:lstStyle>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en-US" altLang="zh-CN" sz="1700" dirty="0">
                <a:latin typeface="Microsoft YaHei" panose="020B0503020204020204" pitchFamily="34" charset="-122"/>
                <a:ea typeface="Microsoft YaHei" panose="020B0503020204020204" pitchFamily="34" charset="-122"/>
              </a:rPr>
              <a:t>I-Dump</a:t>
            </a:r>
            <a:r>
              <a:rPr lang="zh-CN" altLang="en-US" sz="1700" dirty="0">
                <a:latin typeface="Microsoft YaHei" panose="020B0503020204020204" pitchFamily="34" charset="-122"/>
                <a:ea typeface="Microsoft YaHei" panose="020B0503020204020204" pitchFamily="34" charset="-122"/>
              </a:rPr>
              <a:t>模式、定点注入模式、剥离膜模式、涂抹注入模式</a:t>
            </a:r>
            <a:endParaRPr lang="en-US" altLang="zh-CN" sz="1700" dirty="0">
              <a:latin typeface="Microsoft YaHei" panose="020B0503020204020204" pitchFamily="34" charset="-122"/>
              <a:ea typeface="Microsoft YaHei" panose="020B0503020204020204" pitchFamily="34" charset="-122"/>
            </a:endParaRPr>
          </a:p>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en-US" altLang="zh-CN" sz="1700" dirty="0">
                <a:latin typeface="Microsoft YaHei" panose="020B0503020204020204" pitchFamily="34" charset="-122"/>
                <a:ea typeface="Microsoft YaHei" panose="020B0503020204020204" pitchFamily="34" charset="-122"/>
              </a:rPr>
              <a:t>7</a:t>
            </a:r>
            <a:r>
              <a:rPr lang="zh-CN" altLang="en-US" sz="1700" dirty="0">
                <a:latin typeface="Microsoft YaHei" panose="020B0503020204020204" pitchFamily="34" charset="-122"/>
                <a:ea typeface="Microsoft YaHei" panose="020B0503020204020204" pitchFamily="34" charset="-122"/>
              </a:rPr>
              <a:t>个注入系统脉冲</a:t>
            </a:r>
            <a:r>
              <a:rPr lang="zh-CN" altLang="en-US" sz="1700" dirty="0" smtClean="0">
                <a:latin typeface="Microsoft YaHei" panose="020B0503020204020204" pitchFamily="34" charset="-122"/>
                <a:ea typeface="Microsoft YaHei" panose="020B0503020204020204" pitchFamily="34" charset="-122"/>
              </a:rPr>
              <a:t>电源</a:t>
            </a:r>
            <a:r>
              <a:rPr lang="zh-CN" altLang="en-US" sz="1700" dirty="0">
                <a:latin typeface="Microsoft YaHei" panose="020B0503020204020204" pitchFamily="34" charset="-122"/>
                <a:ea typeface="Microsoft YaHei" panose="020B0503020204020204" pitchFamily="34" charset="-122"/>
              </a:rPr>
              <a:t>的</a:t>
            </a:r>
            <a:r>
              <a:rPr lang="zh-CN" altLang="en-US" sz="1700" dirty="0" smtClean="0">
                <a:latin typeface="Microsoft YaHei" panose="020B0503020204020204" pitchFamily="34" charset="-122"/>
                <a:ea typeface="Microsoft YaHei" panose="020B0503020204020204" pitchFamily="34" charset="-122"/>
              </a:rPr>
              <a:t>定时</a:t>
            </a:r>
            <a:r>
              <a:rPr lang="zh-CN" altLang="en-US" sz="1700" dirty="0">
                <a:latin typeface="Microsoft YaHei" panose="020B0503020204020204" pitchFamily="34" charset="-122"/>
                <a:ea typeface="Microsoft YaHei" panose="020B0503020204020204" pitchFamily="34" charset="-122"/>
              </a:rPr>
              <a:t>标定</a:t>
            </a:r>
            <a:endParaRPr lang="en-US" altLang="zh-CN" sz="1700" dirty="0">
              <a:latin typeface="Microsoft YaHei" panose="020B0503020204020204" pitchFamily="34" charset="-122"/>
              <a:ea typeface="Microsoft YaHei" panose="020B0503020204020204" pitchFamily="34" charset="-122"/>
            </a:endParaRPr>
          </a:p>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zh-CN" altLang="en-US" sz="1700" dirty="0">
                <a:latin typeface="Microsoft YaHei" panose="020B0503020204020204" pitchFamily="34" charset="-122"/>
                <a:ea typeface="Microsoft YaHei" panose="020B0503020204020204" pitchFamily="34" charset="-122"/>
              </a:rPr>
              <a:t>注入系统磁铁极性测量</a:t>
            </a:r>
            <a:endParaRPr lang="en-US" altLang="zh-CN" sz="1700" dirty="0">
              <a:latin typeface="Microsoft YaHei" panose="020B0503020204020204" pitchFamily="34" charset="-122"/>
              <a:ea typeface="Microsoft YaHei" panose="020B0503020204020204" pitchFamily="34" charset="-122"/>
            </a:endParaRPr>
          </a:p>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zh-CN" altLang="en-US" sz="1700" dirty="0">
                <a:latin typeface="Microsoft YaHei" panose="020B0503020204020204" pitchFamily="34" charset="-122"/>
                <a:ea typeface="Microsoft YaHei" panose="020B0503020204020204" pitchFamily="34" charset="-122"/>
              </a:rPr>
              <a:t>主次剥离膜多系统联调</a:t>
            </a:r>
            <a:endParaRPr lang="en-US" altLang="zh-CN" sz="1700" dirty="0">
              <a:latin typeface="Microsoft YaHei" panose="020B0503020204020204" pitchFamily="34" charset="-122"/>
              <a:ea typeface="Microsoft YaHei" panose="020B0503020204020204" pitchFamily="34" charset="-122"/>
            </a:endParaRPr>
          </a:p>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en-US" altLang="zh-CN" sz="1700" dirty="0">
                <a:latin typeface="Microsoft YaHei" panose="020B0503020204020204" pitchFamily="34" charset="-122"/>
                <a:ea typeface="Microsoft YaHei" panose="020B0503020204020204" pitchFamily="34" charset="-122"/>
              </a:rPr>
              <a:t>CSNS Lattice</a:t>
            </a:r>
            <a:r>
              <a:rPr lang="zh-CN" altLang="en-US" sz="1700" dirty="0">
                <a:latin typeface="Microsoft YaHei" panose="020B0503020204020204" pitchFamily="34" charset="-122"/>
                <a:ea typeface="Microsoft YaHei" panose="020B0503020204020204" pitchFamily="34" charset="-122"/>
              </a:rPr>
              <a:t>更新和调整</a:t>
            </a:r>
            <a:endParaRPr lang="en-US" altLang="zh-CN" sz="1700" dirty="0">
              <a:latin typeface="Microsoft YaHei" panose="020B0503020204020204" pitchFamily="34" charset="-122"/>
              <a:ea typeface="Microsoft YaHei" panose="020B0503020204020204" pitchFamily="34" charset="-122"/>
            </a:endParaRPr>
          </a:p>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zh-CN" altLang="en-US" sz="1700" dirty="0">
                <a:latin typeface="Microsoft YaHei" panose="020B0503020204020204" pitchFamily="34" charset="-122"/>
                <a:ea typeface="Microsoft YaHei" panose="020B0503020204020204" pitchFamily="34" charset="-122"/>
              </a:rPr>
              <a:t>注入系统升级改造调束软件（磁场补偿和注入优化）及中控调试</a:t>
            </a:r>
            <a:endParaRPr lang="en-US" altLang="zh-CN" sz="1700" dirty="0">
              <a:latin typeface="Microsoft YaHei" panose="020B0503020204020204" pitchFamily="34" charset="-122"/>
              <a:ea typeface="Microsoft YaHei" panose="020B0503020204020204" pitchFamily="34" charset="-122"/>
            </a:endParaRPr>
          </a:p>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zh-CN" altLang="zh-CN" sz="1700" dirty="0">
                <a:latin typeface="Microsoft YaHei" panose="020B0503020204020204" pitchFamily="34" charset="-122"/>
                <a:ea typeface="Microsoft YaHei" panose="020B0503020204020204" pitchFamily="34" charset="-122"/>
              </a:rPr>
              <a:t>注入区新增</a:t>
            </a:r>
            <a:r>
              <a:rPr lang="en-US" altLang="zh-CN" sz="1700" dirty="0">
                <a:latin typeface="Microsoft YaHei" panose="020B0503020204020204" pitchFamily="34" charset="-122"/>
                <a:ea typeface="Microsoft YaHei" panose="020B0503020204020204" pitchFamily="34" charset="-122"/>
              </a:rPr>
              <a:t>BLM</a:t>
            </a:r>
            <a:r>
              <a:rPr lang="zh-CN" altLang="zh-CN" sz="1700" dirty="0">
                <a:latin typeface="Microsoft YaHei" panose="020B0503020204020204" pitchFamily="34" charset="-122"/>
                <a:ea typeface="Microsoft YaHei" panose="020B0503020204020204" pitchFamily="34" charset="-122"/>
              </a:rPr>
              <a:t>布置和调整</a:t>
            </a:r>
            <a:r>
              <a:rPr lang="zh-CN" altLang="en-US" sz="1700" dirty="0">
                <a:latin typeface="Microsoft YaHei" panose="020B0503020204020204" pitchFamily="34" charset="-122"/>
                <a:ea typeface="Microsoft YaHei" panose="020B0503020204020204" pitchFamily="34" charset="-122"/>
              </a:rPr>
              <a:t>、</a:t>
            </a:r>
            <a:r>
              <a:rPr lang="en-US" altLang="zh-CN" sz="1700" dirty="0">
                <a:latin typeface="Microsoft YaHei" panose="020B0503020204020204" pitchFamily="34" charset="-122"/>
                <a:ea typeface="Microsoft YaHei" panose="020B0503020204020204" pitchFamily="34" charset="-122"/>
              </a:rPr>
              <a:t>RCS BPM</a:t>
            </a:r>
            <a:r>
              <a:rPr lang="zh-CN" altLang="en-US" sz="1700" dirty="0">
                <a:latin typeface="Microsoft YaHei" panose="020B0503020204020204" pitchFamily="34" charset="-122"/>
                <a:ea typeface="Microsoft YaHei" panose="020B0503020204020204" pitchFamily="34" charset="-122"/>
              </a:rPr>
              <a:t>标定进展</a:t>
            </a:r>
            <a:endParaRPr lang="en-US" altLang="zh-CN" sz="1700" dirty="0">
              <a:latin typeface="Microsoft YaHei" panose="020B0503020204020204" pitchFamily="34" charset="-122"/>
              <a:ea typeface="Microsoft YaHei" panose="020B0503020204020204" pitchFamily="34" charset="-122"/>
            </a:endParaRPr>
          </a:p>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zh-CN" altLang="en-US" sz="1700" dirty="0">
                <a:latin typeface="Microsoft YaHei" panose="020B0503020204020204" pitchFamily="34" charset="-122"/>
                <a:ea typeface="Microsoft YaHei" panose="020B0503020204020204" pitchFamily="34" charset="-122"/>
              </a:rPr>
              <a:t>注入磁铁场均匀性和漏场偏差对注入涂抹影响分析</a:t>
            </a:r>
            <a:endParaRPr lang="en-US" altLang="zh-CN" sz="1700" dirty="0">
              <a:latin typeface="Microsoft YaHei" panose="020B0503020204020204" pitchFamily="34" charset="-122"/>
              <a:ea typeface="Microsoft YaHei" panose="020B0503020204020204" pitchFamily="34" charset="-122"/>
            </a:endParaRPr>
          </a:p>
          <a:p>
            <a:pPr marL="285750" lvl="1" indent="-285750" algn="just" defTabSz="914382">
              <a:lnSpc>
                <a:spcPct val="110000"/>
              </a:lnSpc>
              <a:spcBef>
                <a:spcPts val="540"/>
              </a:spcBef>
              <a:spcAft>
                <a:spcPts val="540"/>
              </a:spcAft>
              <a:buClr>
                <a:schemeClr val="tx1"/>
              </a:buClr>
              <a:buSzPct val="100000"/>
              <a:buFont typeface="Wingdings" panose="05000000000000000000" pitchFamily="2" charset="2"/>
              <a:buChar char="ü"/>
            </a:pPr>
            <a:r>
              <a:rPr lang="en-US" altLang="zh-CN" sz="1700" dirty="0">
                <a:latin typeface="Microsoft YaHei" panose="020B0503020204020204" pitchFamily="34" charset="-122"/>
                <a:ea typeface="Microsoft YaHei" panose="020B0503020204020204" pitchFamily="34" charset="-122"/>
              </a:rPr>
              <a:t> </a:t>
            </a:r>
            <a:r>
              <a:rPr lang="zh-CN" altLang="en-US" sz="1700" dirty="0">
                <a:latin typeface="Microsoft YaHei" panose="020B0503020204020204" pitchFamily="34" charset="-122"/>
                <a:ea typeface="Microsoft YaHei" panose="020B0503020204020204" pitchFamily="34" charset="-122"/>
              </a:rPr>
              <a:t>陶瓷真空盒屏蔽条电容更换对阻抗和不稳定性影响</a:t>
            </a:r>
            <a:endParaRPr lang="en-US" altLang="zh-CN" sz="1700" dirty="0">
              <a:latin typeface="Microsoft YaHei" panose="020B0503020204020204" pitchFamily="34" charset="-122"/>
              <a:ea typeface="Microsoft YaHei" panose="020B0503020204020204" pitchFamily="34" charset="-122"/>
            </a:endParaRPr>
          </a:p>
          <a:p>
            <a:pPr marL="257175" lvl="1" indent="-257175" defTabSz="914382">
              <a:spcBef>
                <a:spcPts val="540"/>
              </a:spcBef>
              <a:spcAft>
                <a:spcPts val="540"/>
              </a:spcAft>
              <a:buClr>
                <a:schemeClr val="tx1"/>
              </a:buClr>
              <a:buSzPct val="100000"/>
              <a:buFont typeface="Wingdings" panose="05000000000000000000" pitchFamily="2" charset="2"/>
              <a:buChar char="p"/>
            </a:pPr>
            <a:endParaRPr lang="en-US" altLang="zh-CN" sz="1800" b="1" dirty="0">
              <a:latin typeface="Microsoft YaHei" panose="020B0503020204020204" pitchFamily="34" charset="-122"/>
              <a:ea typeface="Microsoft YaHei" panose="020B0503020204020204" pitchFamily="34" charset="-122"/>
            </a:endParaRPr>
          </a:p>
          <a:p>
            <a:pPr algn="just">
              <a:spcBef>
                <a:spcPts val="1125"/>
              </a:spcBef>
              <a:buClr>
                <a:srgbClr val="C00000"/>
              </a:buClr>
              <a:buSzPct val="100000"/>
              <a:buFont typeface="Wingdings" panose="05000000000000000000" pitchFamily="2" charset="2"/>
              <a:buChar char="Ø"/>
            </a:pPr>
            <a:endParaRPr lang="zh-CN" altLang="en-US" sz="1500" b="1" dirty="0">
              <a:latin typeface="微软雅黑" pitchFamily="34" charset="-122"/>
              <a:ea typeface="微软雅黑" pitchFamily="34" charset="-122"/>
              <a:cs typeface="Times New Roman" pitchFamily="18" charset="0"/>
            </a:endParaRPr>
          </a:p>
        </p:txBody>
      </p:sp>
      <p:pic>
        <p:nvPicPr>
          <p:cNvPr id="5" name="图片 4"/>
          <p:cNvPicPr>
            <a:picLocks noChangeAspect="1"/>
          </p:cNvPicPr>
          <p:nvPr/>
        </p:nvPicPr>
        <p:blipFill>
          <a:blip r:embed="rId2"/>
          <a:stretch>
            <a:fillRect/>
          </a:stretch>
        </p:blipFill>
        <p:spPr>
          <a:xfrm>
            <a:off x="5460822" y="1352636"/>
            <a:ext cx="3683178" cy="2681216"/>
          </a:xfrm>
          <a:prstGeom prst="rect">
            <a:avLst/>
          </a:prstGeom>
        </p:spPr>
      </p:pic>
    </p:spTree>
    <p:extLst>
      <p:ext uri="{BB962C8B-B14F-4D97-AF65-F5344CB8AC3E}">
        <p14:creationId xmlns:p14="http://schemas.microsoft.com/office/powerpoint/2010/main" val="2186973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新注入系统束流调试内容</a:t>
            </a:r>
          </a:p>
        </p:txBody>
      </p:sp>
      <p:sp>
        <p:nvSpPr>
          <p:cNvPr id="3" name="文本框 2"/>
          <p:cNvSpPr txBox="1"/>
          <p:nvPr/>
        </p:nvSpPr>
        <p:spPr>
          <a:xfrm>
            <a:off x="428877" y="709554"/>
            <a:ext cx="6451697" cy="4054443"/>
          </a:xfrm>
          <a:prstGeom prst="rect">
            <a:avLst/>
          </a:prstGeom>
          <a:noFill/>
        </p:spPr>
        <p:txBody>
          <a:bodyPr wrap="square" rtlCol="0">
            <a:spAutoFit/>
          </a:bodyPr>
          <a:lstStyle/>
          <a:p>
            <a:pPr marL="257175" indent="-257175" algn="just">
              <a:lnSpc>
                <a:spcPct val="13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I-Dump</a:t>
            </a:r>
            <a:r>
              <a:rPr lang="zh-CN" altLang="en-US" sz="2000" dirty="0">
                <a:latin typeface="微软雅黑" panose="020B0503020204020204" pitchFamily="34" charset="-122"/>
                <a:ea typeface="微软雅黑" panose="020B0503020204020204" pitchFamily="34" charset="-122"/>
              </a:rPr>
              <a:t>束线调试和注入束流相空间匹配</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注入定时标定和调试</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剥离膜调试和优化</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定点注入束流调试</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涂抹注入束流调试</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BCH</a:t>
            </a:r>
            <a:r>
              <a:rPr lang="zh-CN" altLang="en-US" sz="2000" dirty="0">
                <a:latin typeface="微软雅黑" panose="020B0503020204020204" pitchFamily="34" charset="-122"/>
                <a:ea typeface="微软雅黑" panose="020B0503020204020204" pitchFamily="34" charset="-122"/>
              </a:rPr>
              <a:t>边缘聚焦效应导致</a:t>
            </a:r>
            <a:r>
              <a:rPr lang="en-US" altLang="zh-CN" sz="2000" dirty="0">
                <a:latin typeface="微软雅黑" panose="020B0503020204020204" pitchFamily="34" charset="-122"/>
                <a:ea typeface="微软雅黑" panose="020B0503020204020204" pitchFamily="34" charset="-122"/>
              </a:rPr>
              <a:t>BV</a:t>
            </a:r>
            <a:r>
              <a:rPr lang="zh-CN" altLang="en-US" sz="2000" dirty="0">
                <a:latin typeface="微软雅黑" panose="020B0503020204020204" pitchFamily="34" charset="-122"/>
                <a:ea typeface="微软雅黑" panose="020B0503020204020204" pitchFamily="34" charset="-122"/>
              </a:rPr>
              <a:t>垂直凸轨泄露研究</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BCH</a:t>
            </a:r>
            <a:r>
              <a:rPr lang="zh-CN" altLang="en-US" sz="2000" dirty="0">
                <a:latin typeface="微软雅黑" panose="020B0503020204020204" pitchFamily="34" charset="-122"/>
                <a:ea typeface="微软雅黑" panose="020B0503020204020204" pitchFamily="34" charset="-122"/>
              </a:rPr>
              <a:t>水平凸轨泄露研究</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水平和垂直涂抹范围优化</a:t>
            </a:r>
            <a:r>
              <a:rPr lang="en-US" altLang="zh-CN" sz="2000" dirty="0">
                <a:latin typeface="微软雅黑" panose="020B0503020204020204" pitchFamily="34" charset="-122"/>
                <a:ea typeface="微软雅黑" panose="020B0503020204020204" pitchFamily="34" charset="-122"/>
              </a:rPr>
              <a:t> </a:t>
            </a:r>
          </a:p>
          <a:p>
            <a:pPr marL="257175" indent="-257175" algn="just">
              <a:lnSpc>
                <a:spcPct val="130000"/>
              </a:lnSpc>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中空涂抹研究</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涂抹后束流分布和尺寸测量</a:t>
            </a: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5847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I-Dump</a:t>
            </a:r>
            <a:r>
              <a:rPr lang="zh-CN" altLang="en-US" sz="2400" b="1" dirty="0">
                <a:solidFill>
                  <a:schemeClr val="bg1"/>
                </a:solidFill>
                <a:latin typeface="微软雅黑" pitchFamily="34" charset="-122"/>
                <a:ea typeface="微软雅黑" pitchFamily="34" charset="-122"/>
              </a:rPr>
              <a:t>束线调试</a:t>
            </a:r>
          </a:p>
        </p:txBody>
      </p:sp>
      <p:pic>
        <p:nvPicPr>
          <p:cNvPr id="7" name="图片 6"/>
          <p:cNvPicPr/>
          <p:nvPr/>
        </p:nvPicPr>
        <p:blipFill>
          <a:blip r:embed="rId2"/>
          <a:stretch>
            <a:fillRect/>
          </a:stretch>
        </p:blipFill>
        <p:spPr>
          <a:xfrm>
            <a:off x="4570683" y="689686"/>
            <a:ext cx="4103760" cy="2272849"/>
          </a:xfrm>
          <a:prstGeom prst="rect">
            <a:avLst/>
          </a:prstGeom>
        </p:spPr>
      </p:pic>
      <p:pic>
        <p:nvPicPr>
          <p:cNvPr id="2" name="图片 1"/>
          <p:cNvPicPr>
            <a:picLocks noChangeAspect="1"/>
          </p:cNvPicPr>
          <p:nvPr/>
        </p:nvPicPr>
        <p:blipFill>
          <a:blip r:embed="rId3"/>
          <a:stretch>
            <a:fillRect/>
          </a:stretch>
        </p:blipFill>
        <p:spPr>
          <a:xfrm>
            <a:off x="0" y="2919286"/>
            <a:ext cx="3024773" cy="2224214"/>
          </a:xfrm>
          <a:prstGeom prst="rect">
            <a:avLst/>
          </a:prstGeom>
        </p:spPr>
      </p:pic>
      <p:pic>
        <p:nvPicPr>
          <p:cNvPr id="8" name="图片 7"/>
          <p:cNvPicPr>
            <a:picLocks noChangeAspect="1"/>
          </p:cNvPicPr>
          <p:nvPr/>
        </p:nvPicPr>
        <p:blipFill>
          <a:blip r:embed="rId4"/>
          <a:stretch>
            <a:fillRect/>
          </a:stretch>
        </p:blipFill>
        <p:spPr>
          <a:xfrm>
            <a:off x="3111270" y="2919286"/>
            <a:ext cx="2968254" cy="2224214"/>
          </a:xfrm>
          <a:prstGeom prst="rect">
            <a:avLst/>
          </a:prstGeom>
        </p:spPr>
      </p:pic>
      <p:pic>
        <p:nvPicPr>
          <p:cNvPr id="9" name="图片 8"/>
          <p:cNvPicPr>
            <a:picLocks noChangeAspect="1"/>
          </p:cNvPicPr>
          <p:nvPr/>
        </p:nvPicPr>
        <p:blipFill>
          <a:blip r:embed="rId5"/>
          <a:stretch>
            <a:fillRect/>
          </a:stretch>
        </p:blipFill>
        <p:spPr>
          <a:xfrm>
            <a:off x="6166022" y="2889568"/>
            <a:ext cx="2977979" cy="2253932"/>
          </a:xfrm>
          <a:prstGeom prst="rect">
            <a:avLst/>
          </a:prstGeom>
        </p:spPr>
      </p:pic>
      <p:sp>
        <p:nvSpPr>
          <p:cNvPr id="10" name="文本框 9"/>
          <p:cNvSpPr txBox="1"/>
          <p:nvPr/>
        </p:nvSpPr>
        <p:spPr>
          <a:xfrm>
            <a:off x="150508" y="689686"/>
            <a:ext cx="4124609" cy="175432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kumimoji="1" lang="zh-CN" altLang="en-US" dirty="0">
                <a:latin typeface="微软雅黑" panose="020B0503020204020204" pitchFamily="34" charset="-122"/>
                <a:ea typeface="微软雅黑" panose="020B0503020204020204" pitchFamily="34" charset="-122"/>
              </a:rPr>
              <a:t>调节</a:t>
            </a:r>
            <a:r>
              <a:rPr kumimoji="1" lang="en-US" altLang="zh-CN" dirty="0">
                <a:latin typeface="微软雅黑" panose="020B0503020204020204" pitchFamily="34" charset="-122"/>
                <a:ea typeface="微软雅黑" panose="020B0503020204020204" pitchFamily="34" charset="-122"/>
              </a:rPr>
              <a:t>I-Dump</a:t>
            </a:r>
            <a:r>
              <a:rPr kumimoji="1" lang="zh-CN" altLang="en-US" dirty="0">
                <a:latin typeface="微软雅黑" panose="020B0503020204020204" pitchFamily="34" charset="-122"/>
                <a:ea typeface="微软雅黑" panose="020B0503020204020204" pitchFamily="34" charset="-122"/>
              </a:rPr>
              <a:t>束线上的束流轨道和束流包络，并利用多丝靶</a:t>
            </a:r>
            <a:r>
              <a:rPr kumimoji="1" lang="en-US" altLang="zh-CN" dirty="0">
                <a:latin typeface="微软雅黑" panose="020B0503020204020204" pitchFamily="34" charset="-122"/>
                <a:ea typeface="微软雅黑" panose="020B0503020204020204" pitchFamily="34" charset="-122"/>
              </a:rPr>
              <a:t>INMWS01</a:t>
            </a:r>
            <a:r>
              <a:rPr kumimoji="1" lang="zh-CN" altLang="en-US" dirty="0">
                <a:latin typeface="微软雅黑" panose="020B0503020204020204" pitchFamily="34" charset="-122"/>
                <a:ea typeface="微软雅黑" panose="020B0503020204020204" pitchFamily="34" charset="-122"/>
              </a:rPr>
              <a:t>、</a:t>
            </a:r>
            <a:r>
              <a:rPr kumimoji="1" lang="en-US" altLang="zh-CN" dirty="0">
                <a:latin typeface="微软雅黑" panose="020B0503020204020204" pitchFamily="34" charset="-122"/>
                <a:ea typeface="微软雅黑" panose="020B0503020204020204" pitchFamily="34" charset="-122"/>
              </a:rPr>
              <a:t>INMWS02</a:t>
            </a:r>
            <a:r>
              <a:rPr kumimoji="1" lang="zh-CN" altLang="en-US" dirty="0">
                <a:latin typeface="微软雅黑" panose="020B0503020204020204" pitchFamily="34" charset="-122"/>
                <a:ea typeface="微软雅黑" panose="020B0503020204020204" pitchFamily="34" charset="-122"/>
              </a:rPr>
              <a:t>、</a:t>
            </a:r>
            <a:r>
              <a:rPr kumimoji="1" lang="en-US" altLang="zh-CN" dirty="0">
                <a:latin typeface="微软雅黑" panose="020B0503020204020204" pitchFamily="34" charset="-122"/>
                <a:ea typeface="微软雅黑" panose="020B0503020204020204" pitchFamily="34" charset="-122"/>
              </a:rPr>
              <a:t>INDMWS01</a:t>
            </a:r>
            <a:r>
              <a:rPr kumimoji="1" lang="zh-CN" altLang="en-US" dirty="0">
                <a:latin typeface="微软雅黑" panose="020B0503020204020204" pitchFamily="34" charset="-122"/>
                <a:ea typeface="微软雅黑" panose="020B0503020204020204" pitchFamily="34" charset="-122"/>
              </a:rPr>
              <a:t>测量束流中心与束团尺寸</a:t>
            </a:r>
            <a:endParaRPr kumimoji="1" lang="zh-CN" altLang="en-US" dirty="0">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1171970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注入相空间匹配</a:t>
            </a:r>
          </a:p>
        </p:txBody>
      </p:sp>
      <p:sp>
        <p:nvSpPr>
          <p:cNvPr id="11" name="TextBox 8">
            <a:extLst>
              <a:ext uri="{FF2B5EF4-FFF2-40B4-BE49-F238E27FC236}">
                <a16:creationId xmlns="" xmlns:a16="http://schemas.microsoft.com/office/drawing/2014/main" id="{08503CDA-1928-66B9-E9A4-5452BB1549D8}"/>
              </a:ext>
            </a:extLst>
          </p:cNvPr>
          <p:cNvSpPr txBox="1"/>
          <p:nvPr/>
        </p:nvSpPr>
        <p:spPr>
          <a:xfrm>
            <a:off x="189185" y="555638"/>
            <a:ext cx="8030514" cy="978729"/>
          </a:xfrm>
          <a:prstGeom prst="rect">
            <a:avLst/>
          </a:prstGeom>
          <a:noFill/>
        </p:spPr>
        <p:txBody>
          <a:bodyPr wrap="square">
            <a:spAutoFit/>
          </a:bodyPr>
          <a:lstStyle/>
          <a:p>
            <a:pPr marL="285750" indent="-285750" algn="just">
              <a:lnSpc>
                <a:spcPct val="120000"/>
              </a:lnSpc>
              <a:buFont typeface="Wingdings" panose="05000000000000000000" pitchFamily="2" charset="2"/>
              <a:buChar char="Ø"/>
            </a:pPr>
            <a:r>
              <a:rPr lang="zh-CN" altLang="en-US" sz="1600" dirty="0">
                <a:solidFill>
                  <a:srgbClr val="495057"/>
                </a:solidFill>
                <a:latin typeface="微软雅黑" panose="020B0503020204020204" pitchFamily="34" charset="-122"/>
                <a:ea typeface="微软雅黑" panose="020B0503020204020204" pitchFamily="34" charset="-122"/>
              </a:rPr>
              <a:t>在</a:t>
            </a:r>
            <a:r>
              <a:rPr lang="en-GB" sz="1600" dirty="0">
                <a:solidFill>
                  <a:srgbClr val="495057"/>
                </a:solidFill>
                <a:latin typeface="微软雅黑" panose="020B0503020204020204" pitchFamily="34" charset="-122"/>
                <a:ea typeface="微软雅黑" panose="020B0503020204020204" pitchFamily="34" charset="-122"/>
              </a:rPr>
              <a:t>I-Dump </a:t>
            </a:r>
            <a:r>
              <a:rPr lang="zh-CN" altLang="en-US" sz="1600" dirty="0">
                <a:solidFill>
                  <a:srgbClr val="495057"/>
                </a:solidFill>
                <a:latin typeface="微软雅黑" panose="020B0503020204020204" pitchFamily="34" charset="-122"/>
                <a:ea typeface="微软雅黑" panose="020B0503020204020204" pitchFamily="34" charset="-122"/>
              </a:rPr>
              <a:t>模式下全面优化相空间坐标，利用</a:t>
            </a:r>
            <a:r>
              <a:rPr lang="en-GB" sz="1600" dirty="0">
                <a:solidFill>
                  <a:srgbClr val="495057"/>
                </a:solidFill>
                <a:latin typeface="微软雅黑" panose="020B0503020204020204" pitchFamily="34" charset="-122"/>
                <a:ea typeface="微软雅黑" panose="020B0503020204020204" pitchFamily="34" charset="-122"/>
              </a:rPr>
              <a:t>LRBPM18</a:t>
            </a:r>
            <a:r>
              <a:rPr lang="zh-CN" altLang="en-US" sz="1600" dirty="0">
                <a:solidFill>
                  <a:srgbClr val="495057"/>
                </a:solidFill>
                <a:latin typeface="微软雅黑" panose="020B0503020204020204" pitchFamily="34" charset="-122"/>
                <a:ea typeface="微软雅黑" panose="020B0503020204020204" pitchFamily="34" charset="-122"/>
              </a:rPr>
              <a:t>和</a:t>
            </a:r>
            <a:r>
              <a:rPr lang="en-US" altLang="zh-CN" sz="1600" dirty="0">
                <a:solidFill>
                  <a:srgbClr val="495057"/>
                </a:solidFill>
                <a:latin typeface="微软雅黑" panose="020B0503020204020204" pitchFamily="34" charset="-122"/>
                <a:ea typeface="微软雅黑" panose="020B0503020204020204" pitchFamily="34" charset="-122"/>
              </a:rPr>
              <a:t>3</a:t>
            </a:r>
            <a:r>
              <a:rPr lang="zh-CN" altLang="en-US" sz="1600" dirty="0">
                <a:solidFill>
                  <a:srgbClr val="495057"/>
                </a:solidFill>
                <a:latin typeface="微软雅黑" panose="020B0503020204020204" pitchFamily="34" charset="-122"/>
                <a:ea typeface="微软雅黑" panose="020B0503020204020204" pitchFamily="34" charset="-122"/>
              </a:rPr>
              <a:t>个多丝靶测量注入点处的注入束的位置和角度，利用</a:t>
            </a:r>
            <a:r>
              <a:rPr lang="en-GB" sz="1600" dirty="0">
                <a:solidFill>
                  <a:srgbClr val="495057"/>
                </a:solidFill>
                <a:latin typeface="微软雅黑" panose="020B0503020204020204" pitchFamily="34" charset="-122"/>
                <a:ea typeface="微软雅黑" panose="020B0503020204020204" pitchFamily="34" charset="-122"/>
              </a:rPr>
              <a:t>LRB1PS、LRB2PS、SEP</a:t>
            </a:r>
            <a:r>
              <a:rPr lang="zh-CN" altLang="en-US" sz="1600" dirty="0">
                <a:solidFill>
                  <a:srgbClr val="495057"/>
                </a:solidFill>
                <a:latin typeface="微软雅黑" panose="020B0503020204020204" pitchFamily="34" charset="-122"/>
                <a:ea typeface="微软雅黑" panose="020B0503020204020204" pitchFamily="34" charset="-122"/>
              </a:rPr>
              <a:t>和校正子进行位置和角度校正，并对注入束流损失进行校正。如下图所示，</a:t>
            </a:r>
            <a:r>
              <a:rPr lang="en-GB" sz="1600" dirty="0">
                <a:solidFill>
                  <a:srgbClr val="495057"/>
                </a:solidFill>
                <a:latin typeface="微软雅黑" panose="020B0503020204020204" pitchFamily="34" charset="-122"/>
                <a:ea typeface="微软雅黑" panose="020B0503020204020204" pitchFamily="34" charset="-122"/>
              </a:rPr>
              <a:t>INMWS02</a:t>
            </a:r>
            <a:r>
              <a:rPr lang="zh-CN" altLang="en-US" sz="1600" dirty="0">
                <a:solidFill>
                  <a:srgbClr val="495057"/>
                </a:solidFill>
                <a:latin typeface="微软雅黑" panose="020B0503020204020204" pitchFamily="34" charset="-122"/>
                <a:ea typeface="微软雅黑" panose="020B0503020204020204" pitchFamily="34" charset="-122"/>
              </a:rPr>
              <a:t>处需要水平位置约</a:t>
            </a:r>
            <a:r>
              <a:rPr lang="en-US" altLang="zh-CN" sz="1600" dirty="0">
                <a:solidFill>
                  <a:srgbClr val="495057"/>
                </a:solidFill>
                <a:latin typeface="微软雅黑" panose="020B0503020204020204" pitchFamily="34" charset="-122"/>
                <a:ea typeface="微软雅黑" panose="020B0503020204020204" pitchFamily="34" charset="-122"/>
              </a:rPr>
              <a:t>3</a:t>
            </a:r>
            <a:r>
              <a:rPr lang="en-GB" sz="1600" dirty="0">
                <a:solidFill>
                  <a:srgbClr val="495057"/>
                </a:solidFill>
                <a:latin typeface="微软雅黑" panose="020B0503020204020204" pitchFamily="34" charset="-122"/>
                <a:ea typeface="微软雅黑" panose="020B0503020204020204" pitchFamily="34" charset="-122"/>
              </a:rPr>
              <a:t>mm。</a:t>
            </a:r>
            <a:endParaRPr lang="aa-ET" sz="1600" dirty="0">
              <a:latin typeface="微软雅黑" panose="020B0503020204020204" pitchFamily="34" charset="-122"/>
              <a:ea typeface="微软雅黑" panose="020B0503020204020204" pitchFamily="34" charset="-122"/>
            </a:endParaRPr>
          </a:p>
        </p:txBody>
      </p:sp>
      <p:sp>
        <p:nvSpPr>
          <p:cNvPr id="12" name="TextBox 13">
            <a:extLst>
              <a:ext uri="{FF2B5EF4-FFF2-40B4-BE49-F238E27FC236}">
                <a16:creationId xmlns="" xmlns:a16="http://schemas.microsoft.com/office/drawing/2014/main" id="{3C4AC283-81FC-985E-E4D2-CC22AA1C0B3B}"/>
              </a:ext>
            </a:extLst>
          </p:cNvPr>
          <p:cNvSpPr txBox="1"/>
          <p:nvPr/>
        </p:nvSpPr>
        <p:spPr>
          <a:xfrm>
            <a:off x="189184" y="3446187"/>
            <a:ext cx="7001501" cy="338554"/>
          </a:xfrm>
          <a:prstGeom prst="rect">
            <a:avLst/>
          </a:prstGeom>
          <a:noFill/>
        </p:spPr>
        <p:txBody>
          <a:bodyPr wrap="square">
            <a:spAutoFit/>
          </a:bodyPr>
          <a:lstStyle/>
          <a:p>
            <a:pPr marL="285750" indent="-285750">
              <a:buFont typeface="Wingdings" panose="05000000000000000000" pitchFamily="2" charset="2"/>
              <a:buChar char="Ø"/>
            </a:pPr>
            <a:r>
              <a:rPr lang="zh-CN" altLang="en-US" sz="1600" dirty="0">
                <a:solidFill>
                  <a:srgbClr val="495057"/>
                </a:solidFill>
                <a:latin typeface="微软雅黑" panose="020B0503020204020204" pitchFamily="34" charset="-122"/>
                <a:ea typeface="微软雅黑" panose="020B0503020204020204" pitchFamily="34" charset="-122"/>
              </a:rPr>
              <a:t>注入相空间匹配后，束流注入顶部尖峰明显被拉平，如下图所示</a:t>
            </a:r>
            <a:endParaRPr lang="aa-ET" sz="1600" dirty="0">
              <a:solidFill>
                <a:srgbClr val="495057"/>
              </a:solidFill>
              <a:latin typeface="微软雅黑" panose="020B0503020204020204" pitchFamily="34" charset="-122"/>
              <a:ea typeface="微软雅黑" panose="020B0503020204020204" pitchFamily="34" charset="-122"/>
            </a:endParaRPr>
          </a:p>
        </p:txBody>
      </p:sp>
      <p:pic>
        <p:nvPicPr>
          <p:cNvPr id="14" name="Picture 9">
            <a:extLst>
              <a:ext uri="{FF2B5EF4-FFF2-40B4-BE49-F238E27FC236}">
                <a16:creationId xmlns="" xmlns:a16="http://schemas.microsoft.com/office/drawing/2014/main" id="{D602A2BB-8537-D6CF-406F-7094ACC54351}"/>
              </a:ext>
            </a:extLst>
          </p:cNvPr>
          <p:cNvPicPr>
            <a:picLocks noChangeAspect="1"/>
          </p:cNvPicPr>
          <p:nvPr/>
        </p:nvPicPr>
        <p:blipFill>
          <a:blip r:embed="rId2"/>
          <a:stretch>
            <a:fillRect/>
          </a:stretch>
        </p:blipFill>
        <p:spPr>
          <a:xfrm>
            <a:off x="1455460" y="1512630"/>
            <a:ext cx="5292274" cy="1934231"/>
          </a:xfrm>
          <a:prstGeom prst="rect">
            <a:avLst/>
          </a:prstGeom>
        </p:spPr>
      </p:pic>
      <p:pic>
        <p:nvPicPr>
          <p:cNvPr id="2" name="图片 1"/>
          <p:cNvPicPr>
            <a:picLocks noChangeAspect="1"/>
          </p:cNvPicPr>
          <p:nvPr/>
        </p:nvPicPr>
        <p:blipFill>
          <a:blip r:embed="rId3"/>
          <a:stretch>
            <a:fillRect/>
          </a:stretch>
        </p:blipFill>
        <p:spPr>
          <a:xfrm>
            <a:off x="1393676" y="3784742"/>
            <a:ext cx="5183410" cy="1358758"/>
          </a:xfrm>
          <a:prstGeom prst="rect">
            <a:avLst/>
          </a:prstGeom>
        </p:spPr>
      </p:pic>
    </p:spTree>
    <p:extLst>
      <p:ext uri="{BB962C8B-B14F-4D97-AF65-F5344CB8AC3E}">
        <p14:creationId xmlns:p14="http://schemas.microsoft.com/office/powerpoint/2010/main" val="185517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注入定时标定和调试</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0209" y="711343"/>
            <a:ext cx="3543791" cy="2657843"/>
          </a:xfrm>
          <a:prstGeom prst="rect">
            <a:avLst/>
          </a:prstGeom>
        </p:spPr>
      </p:pic>
      <p:sp>
        <p:nvSpPr>
          <p:cNvPr id="4" name="文本框 3"/>
          <p:cNvSpPr txBox="1"/>
          <p:nvPr/>
        </p:nvSpPr>
        <p:spPr>
          <a:xfrm>
            <a:off x="118767" y="774917"/>
            <a:ext cx="5268779" cy="2653034"/>
          </a:xfrm>
          <a:prstGeom prst="rect">
            <a:avLst/>
          </a:prstGeom>
          <a:noFill/>
        </p:spPr>
        <p:txBody>
          <a:bodyPr wrap="square" rtlCol="0">
            <a:spAutoFit/>
          </a:bodyPr>
          <a:lstStyle/>
          <a:p>
            <a:pPr marL="257175" indent="-257175" algn="just">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控制系统</a:t>
            </a:r>
            <a:r>
              <a:rPr lang="zh-CN" altLang="en-US" dirty="0">
                <a:latin typeface="微软雅黑" panose="020B0503020204020204" pitchFamily="34" charset="-122"/>
                <a:ea typeface="微软雅黑" panose="020B0503020204020204" pitchFamily="34" charset="-122"/>
              </a:rPr>
              <a:t>给定一个标定的</a:t>
            </a:r>
            <a:r>
              <a:rPr lang="en-US" altLang="zh-CN" dirty="0">
                <a:latin typeface="微软雅黑" panose="020B0503020204020204" pitchFamily="34" charset="-122"/>
                <a:ea typeface="微软雅黑" panose="020B0503020204020204" pitchFamily="34" charset="-122"/>
              </a:rPr>
              <a:t>T0</a:t>
            </a:r>
            <a:r>
              <a:rPr lang="zh-CN" altLang="en-US" dirty="0" smtClean="0">
                <a:latin typeface="微软雅黑" panose="020B0503020204020204" pitchFamily="34" charset="-122"/>
                <a:ea typeface="微软雅黑" panose="020B0503020204020204" pitchFamily="34" charset="-122"/>
              </a:rPr>
              <a:t>信号，利用</a:t>
            </a:r>
            <a:r>
              <a:rPr lang="zh-CN" altLang="en-US" dirty="0">
                <a:latin typeface="微软雅黑" panose="020B0503020204020204" pitchFamily="34" charset="-122"/>
                <a:ea typeface="微软雅黑" panose="020B0503020204020204" pitchFamily="34" charset="-122"/>
              </a:rPr>
              <a:t>示波器得到</a:t>
            </a:r>
            <a:r>
              <a:rPr lang="en-US" altLang="zh-CN" dirty="0">
                <a:latin typeface="微软雅黑" panose="020B0503020204020204" pitchFamily="34" charset="-122"/>
                <a:ea typeface="微软雅黑" panose="020B0503020204020204" pitchFamily="34" charset="-122"/>
              </a:rPr>
              <a:t>R1BPM01</a:t>
            </a:r>
            <a:r>
              <a:rPr lang="zh-CN" altLang="en-US" dirty="0">
                <a:latin typeface="微软雅黑" panose="020B0503020204020204" pitchFamily="34" charset="-122"/>
                <a:ea typeface="微软雅黑" panose="020B0503020204020204" pitchFamily="34" charset="-122"/>
              </a:rPr>
              <a:t>信号测量</a:t>
            </a:r>
            <a:r>
              <a:rPr lang="en-US" altLang="zh-CN" dirty="0">
                <a:latin typeface="微软雅黑" panose="020B0503020204020204" pitchFamily="34" charset="-122"/>
                <a:ea typeface="微软雅黑" panose="020B0503020204020204" pitchFamily="34" charset="-122"/>
              </a:rPr>
              <a:t>T0</a:t>
            </a:r>
            <a:r>
              <a:rPr lang="zh-CN" altLang="en-US" dirty="0">
                <a:latin typeface="微软雅黑" panose="020B0503020204020204" pitchFamily="34" charset="-122"/>
                <a:ea typeface="微软雅黑" panose="020B0503020204020204" pitchFamily="34" charset="-122"/>
              </a:rPr>
              <a:t>信号与注入束流的延迟</a:t>
            </a:r>
            <a:r>
              <a:rPr lang="zh-CN" altLang="en-US" dirty="0" smtClean="0">
                <a:latin typeface="微软雅黑" panose="020B0503020204020204" pitchFamily="34" charset="-122"/>
                <a:ea typeface="微软雅黑" panose="020B0503020204020204" pitchFamily="34" charset="-122"/>
              </a:rPr>
              <a:t>关系。</a:t>
            </a:r>
            <a:endParaRPr lang="en-US" altLang="zh-CN" dirty="0" smtClean="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考虑</a:t>
            </a:r>
            <a:r>
              <a:rPr lang="zh-CN" altLang="en-US" dirty="0">
                <a:latin typeface="微软雅黑" panose="020B0503020204020204" pitchFamily="34" charset="-122"/>
                <a:ea typeface="微软雅黑" panose="020B0503020204020204" pitchFamily="34" charset="-122"/>
              </a:rPr>
              <a:t>每台脉冲电源启动响应时间、磁场与电源的延迟时间、脉冲电源启动时刻与作为注入起始点下降沿拐点之间的时间延迟（上升沿</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平顶时间</a:t>
            </a:r>
            <a:r>
              <a:rPr lang="zh-CN" altLang="en-US" dirty="0" smtClean="0">
                <a:latin typeface="微软雅黑" panose="020B0503020204020204" pitchFamily="34" charset="-122"/>
                <a:ea typeface="微软雅黑" panose="020B0503020204020204" pitchFamily="34" charset="-122"/>
              </a:rPr>
              <a:t>），可以得到每台脉冲电源的定时理论设置值。</a:t>
            </a:r>
            <a:endParaRPr lang="en-US" altLang="zh-CN"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95957" y="3682279"/>
            <a:ext cx="8557735" cy="1172629"/>
          </a:xfrm>
          <a:prstGeom prst="rect">
            <a:avLst/>
          </a:prstGeom>
          <a:noFill/>
        </p:spPr>
        <p:txBody>
          <a:bodyPr wrap="square" rtlCol="0">
            <a:spAutoFit/>
          </a:bodyPr>
          <a:lstStyle/>
          <a:p>
            <a:pPr marL="257175" indent="-257175" algn="just">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利用示波器测量控制系统</a:t>
            </a:r>
            <a:r>
              <a:rPr lang="en-US" altLang="zh-CN" dirty="0" smtClean="0">
                <a:latin typeface="微软雅黑" panose="020B0503020204020204" pitchFamily="34" charset="-122"/>
                <a:ea typeface="微软雅黑" panose="020B0503020204020204" pitchFamily="34" charset="-122"/>
              </a:rPr>
              <a:t>T0</a:t>
            </a:r>
            <a:r>
              <a:rPr lang="zh-CN" altLang="en-US" dirty="0">
                <a:latin typeface="微软雅黑" panose="020B0503020204020204" pitchFamily="34" charset="-122"/>
                <a:ea typeface="微软雅黑" panose="020B0503020204020204" pitchFamily="34" charset="-122"/>
              </a:rPr>
              <a:t>信号与每个脉冲</a:t>
            </a:r>
            <a:r>
              <a:rPr lang="zh-CN" altLang="en-US" dirty="0" smtClean="0">
                <a:latin typeface="微软雅黑" panose="020B0503020204020204" pitchFamily="34" charset="-122"/>
                <a:ea typeface="微软雅黑" panose="020B0503020204020204" pitchFamily="34" charset="-122"/>
              </a:rPr>
              <a:t>电源实际定时的</a:t>
            </a:r>
            <a:r>
              <a:rPr lang="zh-CN" altLang="en-US" dirty="0">
                <a:latin typeface="微软雅黑" panose="020B0503020204020204" pitchFamily="34" charset="-122"/>
                <a:ea typeface="微软雅黑" panose="020B0503020204020204" pitchFamily="34" charset="-122"/>
              </a:rPr>
              <a:t>延迟</a:t>
            </a:r>
            <a:r>
              <a:rPr lang="zh-CN" altLang="en-US" dirty="0" smtClean="0">
                <a:latin typeface="微软雅黑" panose="020B0503020204020204" pitchFamily="34" charset="-122"/>
                <a:ea typeface="微软雅黑" panose="020B0503020204020204" pitchFamily="34" charset="-122"/>
              </a:rPr>
              <a:t>关系，这样核验每个脉冲电源定时理论设置值的准确性，并对其进行校正。结果表明：</a:t>
            </a:r>
            <a:r>
              <a:rPr lang="en-US" altLang="zh-CN" dirty="0" smtClean="0">
                <a:latin typeface="微软雅黑" panose="020B0503020204020204" pitchFamily="34" charset="-122"/>
                <a:ea typeface="微软雅黑" panose="020B0503020204020204" pitchFamily="34" charset="-122"/>
              </a:rPr>
              <a:t>7</a:t>
            </a:r>
            <a:r>
              <a:rPr lang="zh-CN" altLang="en-US" dirty="0" smtClean="0">
                <a:latin typeface="微软雅黑" panose="020B0503020204020204" pitchFamily="34" charset="-122"/>
                <a:ea typeface="微软雅黑" panose="020B0503020204020204" pitchFamily="34" charset="-122"/>
              </a:rPr>
              <a:t>台脉冲电源定时理论设置值准确性误差都小于</a:t>
            </a:r>
            <a:r>
              <a:rPr lang="en-US" altLang="zh-CN" dirty="0" smtClean="0">
                <a:latin typeface="微软雅黑" panose="020B0503020204020204" pitchFamily="34" charset="-122"/>
                <a:ea typeface="微软雅黑" panose="020B0503020204020204" pitchFamily="34" charset="-122"/>
              </a:rPr>
              <a:t>5us</a:t>
            </a:r>
            <a:r>
              <a:rPr lang="zh-CN" altLang="en-US"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68181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剥离膜调试和优化</a:t>
            </a:r>
          </a:p>
        </p:txBody>
      </p:sp>
      <p:pic>
        <p:nvPicPr>
          <p:cNvPr id="3" name="Picture 4" descr="http://clog.csns.ihep.ac.cn:3000/api/logs/richtext/2025/9/15/BLM.JPG">
            <a:extLst>
              <a:ext uri="{FF2B5EF4-FFF2-40B4-BE49-F238E27FC236}">
                <a16:creationId xmlns="" xmlns:a16="http://schemas.microsoft.com/office/drawing/2014/main" id="{0EEF1A61-BC84-4AAD-984B-C6553DE8BA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970005"/>
            <a:ext cx="4221622" cy="24755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 xmlns:a16="http://schemas.microsoft.com/office/drawing/2014/main" id="{1357F41C-19B1-4272-B016-5E8FF9A9D4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996" y="970004"/>
            <a:ext cx="4521417" cy="247559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 xmlns:a16="http://schemas.microsoft.com/office/drawing/2014/main" id="{B296BC65-A20C-42A0-961E-6D4681E2A777}"/>
              </a:ext>
            </a:extLst>
          </p:cNvPr>
          <p:cNvSpPr txBox="1"/>
          <p:nvPr/>
        </p:nvSpPr>
        <p:spPr>
          <a:xfrm>
            <a:off x="889687" y="3618940"/>
            <a:ext cx="2077664"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优化前：</a:t>
            </a:r>
            <a:r>
              <a:rPr lang="en-US" altLang="zh-CN" sz="2000" dirty="0">
                <a:latin typeface="微软雅黑" panose="020B0503020204020204" pitchFamily="34" charset="-122"/>
                <a:ea typeface="微软雅黑" panose="020B0503020204020204" pitchFamily="34" charset="-122"/>
              </a:rPr>
              <a:t>21</a:t>
            </a:r>
            <a:r>
              <a:rPr lang="zh-CN" altLang="en-US" sz="2000" dirty="0">
                <a:latin typeface="微软雅黑" panose="020B0503020204020204" pitchFamily="34" charset="-122"/>
                <a:ea typeface="微软雅黑" panose="020B0503020204020204" pitchFamily="34" charset="-122"/>
              </a:rPr>
              <a:t>号膜</a:t>
            </a:r>
          </a:p>
        </p:txBody>
      </p:sp>
      <p:sp>
        <p:nvSpPr>
          <p:cNvPr id="7" name="文本框 6">
            <a:extLst>
              <a:ext uri="{FF2B5EF4-FFF2-40B4-BE49-F238E27FC236}">
                <a16:creationId xmlns="" xmlns:a16="http://schemas.microsoft.com/office/drawing/2014/main" id="{CC2C68F4-1F97-47D4-B2F1-A8C59BFEBB05}"/>
              </a:ext>
            </a:extLst>
          </p:cNvPr>
          <p:cNvSpPr txBox="1"/>
          <p:nvPr/>
        </p:nvSpPr>
        <p:spPr>
          <a:xfrm>
            <a:off x="5413480" y="3608937"/>
            <a:ext cx="3027147"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优化后：</a:t>
            </a:r>
            <a:r>
              <a:rPr lang="en-US" altLang="zh-CN" sz="2000" dirty="0">
                <a:latin typeface="微软雅黑" panose="020B0503020204020204" pitchFamily="34" charset="-122"/>
                <a:ea typeface="微软雅黑" panose="020B0503020204020204" pitchFamily="34" charset="-122"/>
              </a:rPr>
              <a:t>22</a:t>
            </a:r>
            <a:r>
              <a:rPr lang="zh-CN" altLang="en-US" sz="2000" dirty="0">
                <a:latin typeface="微软雅黑" panose="020B0503020204020204" pitchFamily="34" charset="-122"/>
                <a:ea typeface="微软雅黑" panose="020B0503020204020204" pitchFamily="34" charset="-122"/>
              </a:rPr>
              <a:t>号膜</a:t>
            </a:r>
          </a:p>
        </p:txBody>
      </p:sp>
      <p:sp>
        <p:nvSpPr>
          <p:cNvPr id="8" name="文本框 7">
            <a:extLst>
              <a:ext uri="{FF2B5EF4-FFF2-40B4-BE49-F238E27FC236}">
                <a16:creationId xmlns="" xmlns:a16="http://schemas.microsoft.com/office/drawing/2014/main" id="{0D4D0FB3-B465-4F26-8F8F-76BCFA645E7A}"/>
              </a:ext>
            </a:extLst>
          </p:cNvPr>
          <p:cNvSpPr txBox="1"/>
          <p:nvPr/>
        </p:nvSpPr>
        <p:spPr>
          <a:xfrm>
            <a:off x="293168" y="4399153"/>
            <a:ext cx="7856909"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经过测试：</a:t>
            </a:r>
            <a:r>
              <a:rPr lang="en-US" altLang="zh-CN" sz="2000" dirty="0">
                <a:latin typeface="微软雅黑" panose="020B0503020204020204" pitchFamily="34" charset="-122"/>
                <a:ea typeface="微软雅黑" panose="020B0503020204020204" pitchFamily="34" charset="-122"/>
              </a:rPr>
              <a:t>22</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23</a:t>
            </a:r>
            <a:r>
              <a:rPr lang="zh-CN" altLang="en-US" sz="2000" dirty="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24</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26</a:t>
            </a:r>
            <a:r>
              <a:rPr lang="zh-CN" altLang="en-US" sz="2000" dirty="0">
                <a:latin typeface="微软雅黑" panose="020B0503020204020204" pitchFamily="34" charset="-122"/>
                <a:ea typeface="微软雅黑" panose="020B0503020204020204" pitchFamily="34" charset="-122"/>
              </a:rPr>
              <a:t>束流状态一致，均满足运行要求。</a:t>
            </a:r>
          </a:p>
        </p:txBody>
      </p:sp>
    </p:spTree>
    <p:extLst>
      <p:ext uri="{BB962C8B-B14F-4D97-AF65-F5344CB8AC3E}">
        <p14:creationId xmlns:p14="http://schemas.microsoft.com/office/powerpoint/2010/main" val="1962400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79344" y="0"/>
            <a:ext cx="3549015" cy="584775"/>
          </a:xfrm>
          <a:prstGeom prst="rect">
            <a:avLst/>
          </a:prstGeom>
          <a:noFill/>
        </p:spPr>
        <p:txBody>
          <a:bodyPr wrap="square" rtlCol="0">
            <a:spAutoFit/>
          </a:bodyPr>
          <a:lstStyle/>
          <a:p>
            <a:r>
              <a:rPr lang="zh-CN" altLang="en-US" sz="3200" b="1" dirty="0">
                <a:solidFill>
                  <a:schemeClr val="bg1"/>
                </a:solidFill>
                <a:latin typeface="Times New Roman" panose="02020603050405020304" pitchFamily="18" charset="0"/>
              </a:rPr>
              <a:t>报告内容</a:t>
            </a:r>
            <a:endParaRPr lang="en-US" altLang="zh-CN" sz="3200" b="1" dirty="0">
              <a:solidFill>
                <a:schemeClr val="bg1"/>
              </a:solidFill>
              <a:latin typeface="Times New Roman" panose="02020603050405020304" pitchFamily="18" charset="0"/>
            </a:endParaRPr>
          </a:p>
        </p:txBody>
      </p:sp>
      <p:sp>
        <p:nvSpPr>
          <p:cNvPr id="4" name="Rectangle 3">
            <a:extLst>
              <a:ext uri="{FF2B5EF4-FFF2-40B4-BE49-F238E27FC236}">
                <a16:creationId xmlns="" xmlns:a16="http://schemas.microsoft.com/office/drawing/2014/main" id="{ADCE84D4-0CF3-3A42-A6A2-6325BB51087D}"/>
              </a:ext>
            </a:extLst>
          </p:cNvPr>
          <p:cNvSpPr txBox="1">
            <a:spLocks noChangeArrowheads="1"/>
          </p:cNvSpPr>
          <p:nvPr/>
        </p:nvSpPr>
        <p:spPr>
          <a:xfrm>
            <a:off x="520046" y="685255"/>
            <a:ext cx="7853818" cy="38587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25" indent="-428625">
              <a:lnSpc>
                <a:spcPct val="200000"/>
              </a:lnSpc>
              <a:spcBef>
                <a:spcPts val="0"/>
              </a:spcBef>
              <a:spcAft>
                <a:spcPts val="900"/>
              </a:spcAft>
              <a:buFont typeface="+mj-ea"/>
              <a:buAutoNum type="ea1JpnChsDbPeriod"/>
            </a:pPr>
            <a:r>
              <a:rPr lang="zh-CN" altLang="en-US" dirty="0">
                <a:latin typeface="Times New Roman" panose="02020603050405020304" pitchFamily="18" charset="0"/>
                <a:ea typeface="楷体" panose="02010609060101010101" pitchFamily="49" charset="-122"/>
              </a:rPr>
              <a:t>注入系统升级改造后加速器束流调试</a:t>
            </a:r>
            <a:endParaRPr lang="en-US" altLang="zh-CN" dirty="0">
              <a:latin typeface="Times New Roman" panose="02020603050405020304" pitchFamily="18" charset="0"/>
              <a:ea typeface="楷体" panose="02010609060101010101" pitchFamily="49" charset="-122"/>
            </a:endParaRPr>
          </a:p>
          <a:p>
            <a:pPr marL="428625" indent="-428625">
              <a:lnSpc>
                <a:spcPct val="200000"/>
              </a:lnSpc>
              <a:spcBef>
                <a:spcPts val="0"/>
              </a:spcBef>
              <a:spcAft>
                <a:spcPts val="900"/>
              </a:spcAft>
              <a:buFont typeface="+mj-ea"/>
              <a:buAutoNum type="ea1JpnChsDbPeriod"/>
            </a:pPr>
            <a:r>
              <a:rPr lang="zh-CN" altLang="en-US" dirty="0" smtClean="0">
                <a:latin typeface="Times New Roman" panose="02020603050405020304" pitchFamily="18" charset="0"/>
                <a:ea typeface="楷体" panose="02010609060101010101" pitchFamily="49" charset="-122"/>
              </a:rPr>
              <a:t>加速器物理机器研究</a:t>
            </a:r>
            <a:endParaRPr lang="en-US" altLang="zh-CN" dirty="0" smtClean="0">
              <a:latin typeface="Times New Roman" panose="02020603050405020304" pitchFamily="18" charset="0"/>
              <a:ea typeface="楷体" panose="02010609060101010101" pitchFamily="49" charset="-122"/>
            </a:endParaRPr>
          </a:p>
          <a:p>
            <a:pPr marL="428625" indent="-428625">
              <a:lnSpc>
                <a:spcPct val="200000"/>
              </a:lnSpc>
              <a:spcBef>
                <a:spcPts val="0"/>
              </a:spcBef>
              <a:spcAft>
                <a:spcPts val="900"/>
              </a:spcAft>
              <a:buFont typeface="+mj-ea"/>
              <a:buAutoNum type="ea1JpnChsDbPeriod"/>
            </a:pPr>
            <a:r>
              <a:rPr lang="zh-CN" altLang="en-US" dirty="0" smtClean="0">
                <a:latin typeface="Times New Roman" panose="02020603050405020304" pitchFamily="18" charset="0"/>
                <a:ea typeface="楷体" panose="02010609060101010101" pitchFamily="49" charset="-122"/>
              </a:rPr>
              <a:t>未来</a:t>
            </a:r>
            <a:r>
              <a:rPr lang="zh-CN" altLang="en-US" dirty="0">
                <a:latin typeface="Times New Roman" panose="02020603050405020304" pitchFamily="18" charset="0"/>
                <a:ea typeface="楷体" panose="02010609060101010101" pitchFamily="49" charset="-122"/>
              </a:rPr>
              <a:t>工作计划</a:t>
            </a:r>
            <a:endParaRPr lang="en-US" altLang="zh-CN" dirty="0">
              <a:latin typeface="Times New Roman" panose="02020603050405020304" pitchFamily="18" charset="0"/>
              <a:ea typeface="楷体" panose="02010609060101010101" pitchFamily="49" charset="-122"/>
            </a:endParaRPr>
          </a:p>
        </p:txBody>
      </p:sp>
    </p:spTree>
    <p:extLst>
      <p:ext uri="{BB962C8B-B14F-4D97-AF65-F5344CB8AC3E}">
        <p14:creationId xmlns:p14="http://schemas.microsoft.com/office/powerpoint/2010/main" val="3342725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束流注入和累积调试</a:t>
            </a:r>
          </a:p>
        </p:txBody>
      </p:sp>
      <p:pic>
        <p:nvPicPr>
          <p:cNvPr id="3" name="Picture 2">
            <a:extLst>
              <a:ext uri="{FF2B5EF4-FFF2-40B4-BE49-F238E27FC236}">
                <a16:creationId xmlns="" xmlns:a16="http://schemas.microsoft.com/office/drawing/2014/main" id="{5A03AD80-135B-4140-AF65-671BB57DB2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4726" y="750164"/>
            <a:ext cx="2774092" cy="1748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 xmlns:a16="http://schemas.microsoft.com/office/drawing/2014/main" id="{FE49E889-D817-FB42-98D9-AC3E46A98D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4727" y="3135323"/>
            <a:ext cx="2774092" cy="178864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线箭头连接符 2">
            <a:extLst>
              <a:ext uri="{FF2B5EF4-FFF2-40B4-BE49-F238E27FC236}">
                <a16:creationId xmlns="" xmlns:a16="http://schemas.microsoft.com/office/drawing/2014/main" id="{4DFEDAEB-E5CC-8446-8E1D-5BC561B70340}"/>
              </a:ext>
            </a:extLst>
          </p:cNvPr>
          <p:cNvCxnSpPr/>
          <p:nvPr/>
        </p:nvCxnSpPr>
        <p:spPr>
          <a:xfrm>
            <a:off x="5131875" y="2553699"/>
            <a:ext cx="0" cy="5400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12">
            <a:extLst>
              <a:ext uri="{FF2B5EF4-FFF2-40B4-BE49-F238E27FC236}">
                <a16:creationId xmlns="" xmlns:a16="http://schemas.microsoft.com/office/drawing/2014/main" id="{6BBF1F90-E41B-FE4F-B1A1-458E4BDC13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1119" y="750164"/>
            <a:ext cx="2714177" cy="1620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 xmlns:a16="http://schemas.microsoft.com/office/drawing/2014/main" id="{18D4BC19-0646-1246-9F7D-C3588BBD32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2857" y="3163023"/>
            <a:ext cx="2661143" cy="173323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线箭头连接符 2">
            <a:extLst>
              <a:ext uri="{FF2B5EF4-FFF2-40B4-BE49-F238E27FC236}">
                <a16:creationId xmlns="" xmlns:a16="http://schemas.microsoft.com/office/drawing/2014/main" id="{4DFEDAEB-E5CC-8446-8E1D-5BC561B70340}"/>
              </a:ext>
            </a:extLst>
          </p:cNvPr>
          <p:cNvCxnSpPr/>
          <p:nvPr/>
        </p:nvCxnSpPr>
        <p:spPr>
          <a:xfrm>
            <a:off x="7897006" y="2498818"/>
            <a:ext cx="0" cy="5400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 xmlns:a16="http://schemas.microsoft.com/office/drawing/2014/main" id="{D717653A-E097-0E4F-90C8-2E0CC0ED5289}"/>
              </a:ext>
            </a:extLst>
          </p:cNvPr>
          <p:cNvSpPr txBox="1"/>
          <p:nvPr/>
        </p:nvSpPr>
        <p:spPr>
          <a:xfrm>
            <a:off x="52926" y="725571"/>
            <a:ext cx="3449596" cy="424731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kumimoji="1" lang="zh-CN" altLang="en-US" dirty="0">
                <a:latin typeface="微软雅黑" panose="020B0503020204020204" pitchFamily="34" charset="-122"/>
                <a:ea typeface="微软雅黑" panose="020B0503020204020204" pitchFamily="34" charset="-122"/>
              </a:rPr>
              <a:t>采用理论定点注入模式，束流进不了环。</a:t>
            </a:r>
            <a:endParaRPr kumimoji="1" lang="en-US" altLang="zh-CN"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endParaRPr kumimoji="1" lang="en-US" altLang="zh-CN"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kumimoji="1" lang="zh-CN" altLang="en-US" dirty="0">
                <a:latin typeface="微软雅黑" panose="020B0503020204020204" pitchFamily="34" charset="-122"/>
                <a:ea typeface="微软雅黑" panose="020B0503020204020204" pitchFamily="34" charset="-122"/>
              </a:rPr>
              <a:t>切换成直流模式，并将环高频降腔压至零， 束流只在环中走了</a:t>
            </a:r>
            <a:r>
              <a:rPr kumimoji="1" lang="en-US" altLang="zh-CN" dirty="0">
                <a:latin typeface="微软雅黑" panose="020B0503020204020204" pitchFamily="34" charset="-122"/>
                <a:ea typeface="微软雅黑" panose="020B0503020204020204" pitchFamily="34" charset="-122"/>
              </a:rPr>
              <a:t>1/4</a:t>
            </a:r>
            <a:r>
              <a:rPr kumimoji="1" lang="zh-CN" altLang="en-US" dirty="0">
                <a:latin typeface="微软雅黑" panose="020B0503020204020204" pitchFamily="34" charset="-122"/>
                <a:ea typeface="微软雅黑" panose="020B0503020204020204" pitchFamily="34" charset="-122"/>
              </a:rPr>
              <a:t>。</a:t>
            </a:r>
            <a:endParaRPr kumimoji="1" lang="en-US" altLang="zh-CN"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endParaRPr kumimoji="1" lang="en-US" altLang="zh-CN" dirty="0">
              <a:solidFill>
                <a:srgbClr val="7030A0"/>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kumimoji="1" lang="zh-CN" altLang="en-US" dirty="0">
                <a:latin typeface="微软雅黑" panose="020B0503020204020204" pitchFamily="34" charset="-122"/>
                <a:ea typeface="微软雅黑" panose="020B0503020204020204" pitchFamily="34" charset="-122"/>
              </a:rPr>
              <a:t>将</a:t>
            </a:r>
            <a:r>
              <a:rPr kumimoji="1" lang="en-US" altLang="zh-CN" dirty="0">
                <a:latin typeface="微软雅黑" panose="020B0503020204020204" pitchFamily="34" charset="-122"/>
                <a:ea typeface="微软雅黑" panose="020B0503020204020204" pitchFamily="34" charset="-122"/>
              </a:rPr>
              <a:t>SEP01</a:t>
            </a:r>
            <a:r>
              <a:rPr kumimoji="1" lang="zh-CN" altLang="en-US" dirty="0">
                <a:latin typeface="微软雅黑" panose="020B0503020204020204" pitchFamily="34" charset="-122"/>
                <a:ea typeface="微软雅黑" panose="020B0503020204020204" pitchFamily="34" charset="-122"/>
              </a:rPr>
              <a:t>从</a:t>
            </a:r>
            <a:r>
              <a:rPr kumimoji="1" lang="en-US" altLang="zh-CN" dirty="0">
                <a:latin typeface="微软雅黑" panose="020B0503020204020204" pitchFamily="34" charset="-122"/>
                <a:ea typeface="微软雅黑" panose="020B0503020204020204" pitchFamily="34" charset="-122"/>
              </a:rPr>
              <a:t>685A</a:t>
            </a:r>
            <a:r>
              <a:rPr kumimoji="1" lang="zh-CN" altLang="en-US" dirty="0">
                <a:latin typeface="微软雅黑" panose="020B0503020204020204" pitchFamily="34" charset="-122"/>
                <a:ea typeface="微软雅黑" panose="020B0503020204020204" pitchFamily="34" charset="-122"/>
              </a:rPr>
              <a:t>调节至</a:t>
            </a:r>
            <a:r>
              <a:rPr kumimoji="1" lang="en-US" altLang="zh-CN" dirty="0">
                <a:latin typeface="微软雅黑" panose="020B0503020204020204" pitchFamily="34" charset="-122"/>
                <a:ea typeface="微软雅黑" panose="020B0503020204020204" pitchFamily="34" charset="-122"/>
              </a:rPr>
              <a:t>715A</a:t>
            </a:r>
            <a:r>
              <a:rPr kumimoji="1" lang="zh-CN" altLang="en-US" dirty="0">
                <a:latin typeface="微软雅黑" panose="020B0503020204020204" pitchFamily="34" charset="-122"/>
                <a:ea typeface="微软雅黑" panose="020B0503020204020204" pitchFamily="34" charset="-122"/>
              </a:rPr>
              <a:t>（约提高</a:t>
            </a:r>
            <a:r>
              <a:rPr kumimoji="1" lang="en-US" altLang="zh-CN" dirty="0">
                <a:latin typeface="微软雅黑" panose="020B0503020204020204" pitchFamily="34" charset="-122"/>
                <a:ea typeface="微软雅黑" panose="020B0503020204020204" pitchFamily="34" charset="-122"/>
              </a:rPr>
              <a:t>5%</a:t>
            </a:r>
            <a:r>
              <a:rPr kumimoji="1" lang="zh-CN" altLang="en-US" dirty="0">
                <a:latin typeface="微软雅黑" panose="020B0503020204020204" pitchFamily="34" charset="-122"/>
                <a:ea typeface="微软雅黑" panose="020B0503020204020204" pitchFamily="34" charset="-122"/>
              </a:rPr>
              <a:t>，</a:t>
            </a:r>
            <a:r>
              <a:rPr kumimoji="1" lang="en-US" altLang="zh-CN" dirty="0">
                <a:latin typeface="微软雅黑" panose="020B0503020204020204" pitchFamily="34" charset="-122"/>
                <a:ea typeface="微软雅黑" panose="020B0503020204020204" pitchFamily="34" charset="-122"/>
              </a:rPr>
              <a:t>10mrad</a:t>
            </a:r>
            <a:r>
              <a:rPr kumimoji="1" lang="zh-CN" altLang="en-US" dirty="0">
                <a:latin typeface="微软雅黑" panose="020B0503020204020204" pitchFamily="34" charset="-122"/>
                <a:ea typeface="微软雅黑" panose="020B0503020204020204" pitchFamily="34" charset="-122"/>
              </a:rPr>
              <a:t>），束流顺利在</a:t>
            </a:r>
            <a:r>
              <a:rPr kumimoji="1" lang="zh-CN" altLang="en-US" dirty="0" smtClean="0">
                <a:latin typeface="微软雅黑" panose="020B0503020204020204" pitchFamily="34" charset="-122"/>
                <a:ea typeface="微软雅黑" panose="020B0503020204020204" pitchFamily="34" charset="-122"/>
              </a:rPr>
              <a:t>环中</a:t>
            </a:r>
            <a:r>
              <a:rPr kumimoji="1" lang="zh-CN" altLang="en-US" dirty="0">
                <a:latin typeface="微软雅黑" panose="020B0503020204020204" pitchFamily="34" charset="-122"/>
                <a:ea typeface="微软雅黑" panose="020B0503020204020204" pitchFamily="34" charset="-122"/>
              </a:rPr>
              <a:t>累积。</a:t>
            </a:r>
          </a:p>
        </p:txBody>
      </p:sp>
    </p:spTree>
    <p:extLst>
      <p:ext uri="{BB962C8B-B14F-4D97-AF65-F5344CB8AC3E}">
        <p14:creationId xmlns:p14="http://schemas.microsoft.com/office/powerpoint/2010/main" val="17972539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定点注入束流调试</a:t>
            </a:r>
          </a:p>
        </p:txBody>
      </p:sp>
      <p:sp>
        <p:nvSpPr>
          <p:cNvPr id="10" name="文本框 9">
            <a:extLst>
              <a:ext uri="{FF2B5EF4-FFF2-40B4-BE49-F238E27FC236}">
                <a16:creationId xmlns="" xmlns:a16="http://schemas.microsoft.com/office/drawing/2014/main" id="{C9D81D4A-9EBC-7521-CA8F-78690E7FC228}"/>
              </a:ext>
            </a:extLst>
          </p:cNvPr>
          <p:cNvSpPr txBox="1"/>
          <p:nvPr/>
        </p:nvSpPr>
        <p:spPr>
          <a:xfrm>
            <a:off x="118767" y="657046"/>
            <a:ext cx="8632484" cy="507831"/>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kumimoji="1" lang="zh-CN" altLang="en-US" b="1" dirty="0">
                <a:latin typeface="+mn-ea"/>
              </a:rPr>
              <a:t>扫描了定点注入曲线参数，</a:t>
            </a:r>
            <a:r>
              <a:rPr kumimoji="1" lang="en-US" altLang="zh-CN" b="1" dirty="0">
                <a:latin typeface="+mn-ea"/>
              </a:rPr>
              <a:t>BCH1~4</a:t>
            </a:r>
            <a:r>
              <a:rPr kumimoji="1" lang="zh-CN" altLang="en-US" b="1" dirty="0">
                <a:latin typeface="+mn-ea"/>
              </a:rPr>
              <a:t>角度从</a:t>
            </a:r>
            <a:r>
              <a:rPr kumimoji="1" lang="en-US" altLang="zh-CN" b="1" dirty="0">
                <a:latin typeface="+mn-ea"/>
              </a:rPr>
              <a:t>0.5</a:t>
            </a:r>
            <a:r>
              <a:rPr kumimoji="1" lang="zh-CN" altLang="en-US" b="1" dirty="0">
                <a:latin typeface="+mn-ea"/>
              </a:rPr>
              <a:t>增加到</a:t>
            </a:r>
            <a:r>
              <a:rPr kumimoji="1" lang="en-US" altLang="zh-CN" b="1" dirty="0">
                <a:latin typeface="+mn-ea"/>
              </a:rPr>
              <a:t>5mrad</a:t>
            </a:r>
            <a:r>
              <a:rPr kumimoji="1" lang="zh-CN" altLang="en-US" b="1" dirty="0">
                <a:latin typeface="+mn-ea"/>
              </a:rPr>
              <a:t>，</a:t>
            </a:r>
            <a:r>
              <a:rPr kumimoji="1" lang="zh-CN" altLang="en-US" b="1" dirty="0" smtClean="0">
                <a:latin typeface="+mn-ea"/>
              </a:rPr>
              <a:t>通过率大幅上升</a:t>
            </a:r>
            <a:r>
              <a:rPr kumimoji="1" lang="zh-CN" altLang="en-US" b="1" dirty="0">
                <a:latin typeface="+mn-ea"/>
              </a:rPr>
              <a:t>。</a:t>
            </a:r>
          </a:p>
        </p:txBody>
      </p:sp>
      <p:pic>
        <p:nvPicPr>
          <p:cNvPr id="11" name="Picture 2">
            <a:extLst>
              <a:ext uri="{FF2B5EF4-FFF2-40B4-BE49-F238E27FC236}">
                <a16:creationId xmlns="" xmlns:a16="http://schemas.microsoft.com/office/drawing/2014/main" id="{96E48328-5FB7-BCEE-788E-CCC18F14DB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368" y="1426645"/>
            <a:ext cx="4105930" cy="2652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 xmlns:a16="http://schemas.microsoft.com/office/drawing/2014/main" id="{FA83AD59-572D-3DC4-7BFE-B755F587F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965" y="1426646"/>
            <a:ext cx="4292824" cy="2652459"/>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 xmlns:a16="http://schemas.microsoft.com/office/drawing/2014/main" id="{B296BC65-A20C-42A0-961E-6D4681E2A777}"/>
              </a:ext>
            </a:extLst>
          </p:cNvPr>
          <p:cNvSpPr txBox="1"/>
          <p:nvPr/>
        </p:nvSpPr>
        <p:spPr>
          <a:xfrm>
            <a:off x="1810266" y="4183008"/>
            <a:ext cx="1198605"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优化前</a:t>
            </a:r>
          </a:p>
        </p:txBody>
      </p:sp>
      <p:sp>
        <p:nvSpPr>
          <p:cNvPr id="14" name="文本框 13">
            <a:extLst>
              <a:ext uri="{FF2B5EF4-FFF2-40B4-BE49-F238E27FC236}">
                <a16:creationId xmlns="" xmlns:a16="http://schemas.microsoft.com/office/drawing/2014/main" id="{CC2C68F4-1F97-47D4-B2F1-A8C59BFEBB05}"/>
              </a:ext>
            </a:extLst>
          </p:cNvPr>
          <p:cNvSpPr txBox="1"/>
          <p:nvPr/>
        </p:nvSpPr>
        <p:spPr>
          <a:xfrm>
            <a:off x="6437648" y="4217877"/>
            <a:ext cx="1124206"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优化后</a:t>
            </a:r>
          </a:p>
        </p:txBody>
      </p:sp>
    </p:spTree>
    <p:extLst>
      <p:ext uri="{BB962C8B-B14F-4D97-AF65-F5344CB8AC3E}">
        <p14:creationId xmlns:p14="http://schemas.microsoft.com/office/powerpoint/2010/main" val="2195410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涂抹注入束流调试</a:t>
            </a:r>
          </a:p>
        </p:txBody>
      </p:sp>
      <p:pic>
        <p:nvPicPr>
          <p:cNvPr id="3" name="Picture 4">
            <a:extLst>
              <a:ext uri="{FF2B5EF4-FFF2-40B4-BE49-F238E27FC236}">
                <a16:creationId xmlns="" xmlns:a16="http://schemas.microsoft.com/office/drawing/2014/main" id="{E3DA2F8E-CD4C-4B98-8CC8-14B4501B0F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31" y="609637"/>
            <a:ext cx="3545075" cy="18648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 xmlns:a16="http://schemas.microsoft.com/office/drawing/2014/main" id="{2A09FBDF-CACE-4B5C-AA39-5C55CD4560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631" y="2585477"/>
            <a:ext cx="3595347" cy="1923136"/>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 xmlns:a16="http://schemas.microsoft.com/office/drawing/2014/main" id="{62E4640B-79D8-4A91-B1E0-5B29769BE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163" y="609637"/>
            <a:ext cx="3475025" cy="1891250"/>
          </a:xfrm>
          <a:prstGeom prst="rect">
            <a:avLst/>
          </a:prstGeom>
        </p:spPr>
      </p:pic>
      <p:pic>
        <p:nvPicPr>
          <p:cNvPr id="7" name="图片 6">
            <a:extLst>
              <a:ext uri="{FF2B5EF4-FFF2-40B4-BE49-F238E27FC236}">
                <a16:creationId xmlns="" xmlns:a16="http://schemas.microsoft.com/office/drawing/2014/main" id="{71777180-A596-4CC2-AC81-1BF37DEC37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1035" y="2585477"/>
            <a:ext cx="3567279" cy="1923136"/>
          </a:xfrm>
          <a:prstGeom prst="rect">
            <a:avLst/>
          </a:prstGeom>
        </p:spPr>
      </p:pic>
      <p:sp>
        <p:nvSpPr>
          <p:cNvPr id="8" name="文本框 7">
            <a:extLst>
              <a:ext uri="{FF2B5EF4-FFF2-40B4-BE49-F238E27FC236}">
                <a16:creationId xmlns="" xmlns:a16="http://schemas.microsoft.com/office/drawing/2014/main" id="{ADD44FE3-56CD-4BE8-837E-6FF300635AB4}"/>
              </a:ext>
            </a:extLst>
          </p:cNvPr>
          <p:cNvSpPr txBox="1"/>
          <p:nvPr/>
        </p:nvSpPr>
        <p:spPr>
          <a:xfrm>
            <a:off x="1769171" y="4594826"/>
            <a:ext cx="1340367" cy="415498"/>
          </a:xfrm>
          <a:prstGeom prst="rect">
            <a:avLst/>
          </a:prstGeom>
          <a:noFill/>
        </p:spPr>
        <p:txBody>
          <a:bodyPr wrap="square" rtlCol="0">
            <a:spAutoFit/>
          </a:bodyPr>
          <a:lstStyle/>
          <a:p>
            <a:r>
              <a:rPr kumimoji="1" lang="zh-CN" altLang="en-US" sz="2000" dirty="0">
                <a:latin typeface="Microsoft YaHei" panose="020B0503020204020204" pitchFamily="34" charset="-122"/>
                <a:ea typeface="Microsoft YaHei" panose="020B0503020204020204" pitchFamily="34" charset="-122"/>
              </a:rPr>
              <a:t>定点注入</a:t>
            </a:r>
          </a:p>
        </p:txBody>
      </p:sp>
      <p:sp>
        <p:nvSpPr>
          <p:cNvPr id="9" name="文本框 8">
            <a:extLst>
              <a:ext uri="{FF2B5EF4-FFF2-40B4-BE49-F238E27FC236}">
                <a16:creationId xmlns="" xmlns:a16="http://schemas.microsoft.com/office/drawing/2014/main" id="{C666FE30-25BE-4A2D-AAE6-1E90274ABAD6}"/>
              </a:ext>
            </a:extLst>
          </p:cNvPr>
          <p:cNvSpPr txBox="1"/>
          <p:nvPr/>
        </p:nvSpPr>
        <p:spPr>
          <a:xfrm>
            <a:off x="5796227" y="4594826"/>
            <a:ext cx="1340367" cy="415498"/>
          </a:xfrm>
          <a:prstGeom prst="rect">
            <a:avLst/>
          </a:prstGeom>
          <a:noFill/>
        </p:spPr>
        <p:txBody>
          <a:bodyPr wrap="square" rtlCol="0">
            <a:spAutoFit/>
          </a:bodyPr>
          <a:lstStyle/>
          <a:p>
            <a:r>
              <a:rPr kumimoji="1" lang="zh-CN" altLang="en-US" sz="2000" dirty="0">
                <a:latin typeface="Microsoft YaHei" panose="020B0503020204020204" pitchFamily="34" charset="-122"/>
                <a:ea typeface="Microsoft YaHei" panose="020B0503020204020204" pitchFamily="34" charset="-122"/>
              </a:rPr>
              <a:t>涂抹注入</a:t>
            </a:r>
          </a:p>
        </p:txBody>
      </p:sp>
    </p:spTree>
    <p:extLst>
      <p:ext uri="{BB962C8B-B14F-4D97-AF65-F5344CB8AC3E}">
        <p14:creationId xmlns:p14="http://schemas.microsoft.com/office/powerpoint/2010/main" val="2606513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100kW</a:t>
            </a:r>
            <a:r>
              <a:rPr lang="zh-CN" altLang="en-US" sz="2400" b="1" dirty="0">
                <a:solidFill>
                  <a:schemeClr val="bg1"/>
                </a:solidFill>
                <a:latin typeface="微软雅黑" pitchFamily="34" charset="-122"/>
                <a:ea typeface="微软雅黑" pitchFamily="34" charset="-122"/>
              </a:rPr>
              <a:t>模式优化</a:t>
            </a:r>
          </a:p>
        </p:txBody>
      </p:sp>
      <p:pic>
        <p:nvPicPr>
          <p:cNvPr id="10" name="Picture 2">
            <a:extLst>
              <a:ext uri="{FF2B5EF4-FFF2-40B4-BE49-F238E27FC236}">
                <a16:creationId xmlns="" xmlns:a16="http://schemas.microsoft.com/office/drawing/2014/main" id="{CB92C15C-066C-4EF6-9884-67D2D35620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7" y="796722"/>
            <a:ext cx="408903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 xmlns:a16="http://schemas.microsoft.com/office/drawing/2014/main" id="{D5B85BFF-9D15-4002-925A-986BAF03B3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234" y="796722"/>
            <a:ext cx="4681392" cy="2640329"/>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 xmlns:a16="http://schemas.microsoft.com/office/drawing/2014/main" id="{A6A51951-7A53-4DC9-B34C-3D20837A7A3A}"/>
              </a:ext>
            </a:extLst>
          </p:cNvPr>
          <p:cNvSpPr txBox="1"/>
          <p:nvPr/>
        </p:nvSpPr>
        <p:spPr>
          <a:xfrm>
            <a:off x="164498" y="3650915"/>
            <a:ext cx="8333472" cy="1015663"/>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000" dirty="0"/>
              <a:t>束流功率达到</a:t>
            </a:r>
            <a:r>
              <a:rPr lang="en-US" altLang="zh-CN" sz="2000" dirty="0"/>
              <a:t>100kW</a:t>
            </a:r>
            <a:r>
              <a:rPr lang="zh-CN" altLang="en-US" sz="2000" dirty="0"/>
              <a:t>后，束流功率再进一步提升就比较困难，发现</a:t>
            </a:r>
            <a:r>
              <a:rPr lang="en-US" altLang="zh-CN" sz="2000" dirty="0"/>
              <a:t>BCH</a:t>
            </a:r>
            <a:r>
              <a:rPr lang="zh-CN" altLang="en-US" sz="2000" dirty="0"/>
              <a:t>和</a:t>
            </a:r>
            <a:r>
              <a:rPr lang="en-US" altLang="zh-CN" sz="2000" dirty="0"/>
              <a:t>BV</a:t>
            </a:r>
            <a:r>
              <a:rPr lang="zh-CN" altLang="en-US" sz="2000" dirty="0"/>
              <a:t>凸轨的泄露比较严重。</a:t>
            </a:r>
            <a:endParaRPr lang="en-US" altLang="zh-CN" sz="2000" dirty="0"/>
          </a:p>
        </p:txBody>
      </p:sp>
    </p:spTree>
    <p:extLst>
      <p:ext uri="{BB962C8B-B14F-4D97-AF65-F5344CB8AC3E}">
        <p14:creationId xmlns:p14="http://schemas.microsoft.com/office/powerpoint/2010/main" val="4162629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BCH</a:t>
            </a:r>
            <a:r>
              <a:rPr lang="zh-CN" altLang="en-US" sz="2400" b="1" dirty="0">
                <a:solidFill>
                  <a:schemeClr val="bg1"/>
                </a:solidFill>
                <a:latin typeface="微软雅黑" pitchFamily="34" charset="-122"/>
                <a:ea typeface="微软雅黑" pitchFamily="34" charset="-122"/>
              </a:rPr>
              <a:t>边缘聚焦效应导致</a:t>
            </a:r>
            <a:r>
              <a:rPr lang="en-US" altLang="zh-CN" sz="2400" b="1" dirty="0">
                <a:solidFill>
                  <a:schemeClr val="bg1"/>
                </a:solidFill>
                <a:latin typeface="微软雅黑" pitchFamily="34" charset="-122"/>
                <a:ea typeface="微软雅黑" pitchFamily="34" charset="-122"/>
              </a:rPr>
              <a:t>BV</a:t>
            </a:r>
            <a:r>
              <a:rPr lang="zh-CN" altLang="en-US" sz="2400" b="1" dirty="0">
                <a:solidFill>
                  <a:schemeClr val="bg1"/>
                </a:solidFill>
                <a:latin typeface="微软雅黑" pitchFamily="34" charset="-122"/>
                <a:ea typeface="微软雅黑" pitchFamily="34" charset="-122"/>
              </a:rPr>
              <a:t>垂直凸轨泄露研究</a:t>
            </a:r>
          </a:p>
        </p:txBody>
      </p:sp>
      <p:sp>
        <p:nvSpPr>
          <p:cNvPr id="17" name="内容占位符 2"/>
          <p:cNvSpPr txBox="1">
            <a:spLocks/>
          </p:cNvSpPr>
          <p:nvPr/>
        </p:nvSpPr>
        <p:spPr>
          <a:xfrm>
            <a:off x="49275" y="664786"/>
            <a:ext cx="8758945" cy="85923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问题：发现注入过程有很大注入束流损失，这部分束损</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DCCT</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没法测量到，需要通过比较</a:t>
            </a:r>
            <a:r>
              <a:rPr lang="en-US" altLang="zh-CN" sz="1800" dirty="0" smtClean="0">
                <a:latin typeface="微软雅黑" panose="020B0503020204020204" pitchFamily="34" charset="-122"/>
                <a:ea typeface="微软雅黑" panose="020B0503020204020204" pitchFamily="34" charset="-122"/>
                <a:cs typeface="微软雅黑" panose="020B0503020204020204" pitchFamily="34" charset="-122"/>
              </a:rPr>
              <a:t>LRBT CT03</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DCCT-INJ</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粒子数差别。</a:t>
            </a:r>
          </a:p>
        </p:txBody>
      </p:sp>
      <p:sp>
        <p:nvSpPr>
          <p:cNvPr id="18" name="内容占位符 2"/>
          <p:cNvSpPr txBox="1">
            <a:spLocks/>
          </p:cNvSpPr>
          <p:nvPr/>
        </p:nvSpPr>
        <p:spPr>
          <a:xfrm>
            <a:off x="49275" y="1581805"/>
            <a:ext cx="6166174" cy="6485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BV</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垂直凸轨泄露后，凸轨之外轨道有个阶跃。</a:t>
            </a:r>
          </a:p>
        </p:txBody>
      </p:sp>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253" y="2278371"/>
            <a:ext cx="2845469" cy="2710413"/>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832" y="2278371"/>
            <a:ext cx="2846417" cy="2720221"/>
          </a:xfrm>
          <a:prstGeom prst="rect">
            <a:avLst/>
          </a:prstGeom>
        </p:spPr>
      </p:pic>
    </p:spTree>
    <p:extLst>
      <p:ext uri="{BB962C8B-B14F-4D97-AF65-F5344CB8AC3E}">
        <p14:creationId xmlns:p14="http://schemas.microsoft.com/office/powerpoint/2010/main" val="1082452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808092"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不同</a:t>
            </a:r>
            <a:r>
              <a:rPr lang="en-US" altLang="zh-CN" sz="2400" b="1" dirty="0">
                <a:solidFill>
                  <a:schemeClr val="bg1"/>
                </a:solidFill>
                <a:latin typeface="微软雅黑" pitchFamily="34" charset="-122"/>
                <a:ea typeface="微软雅黑" pitchFamily="34" charset="-122"/>
              </a:rPr>
              <a:t>V1/V2</a:t>
            </a:r>
            <a:r>
              <a:rPr lang="zh-CN" altLang="en-US" sz="2400" b="1" dirty="0">
                <a:solidFill>
                  <a:schemeClr val="bg1"/>
                </a:solidFill>
                <a:latin typeface="微软雅黑" pitchFamily="34" charset="-122"/>
                <a:ea typeface="微软雅黑" pitchFamily="34" charset="-122"/>
              </a:rPr>
              <a:t>电流比值对注入束流损失的影响</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6516"/>
            <a:ext cx="2945895" cy="202122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5895" y="876799"/>
            <a:ext cx="3001880" cy="2040654"/>
          </a:xfrm>
          <a:prstGeom prst="rect">
            <a:avLst/>
          </a:prstGeom>
        </p:spPr>
      </p:pic>
      <p:sp>
        <p:nvSpPr>
          <p:cNvPr id="8" name="矩形 7"/>
          <p:cNvSpPr/>
          <p:nvPr/>
        </p:nvSpPr>
        <p:spPr>
          <a:xfrm>
            <a:off x="2982894" y="2015419"/>
            <a:ext cx="1031455" cy="1399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43389" y="2015419"/>
            <a:ext cx="1031455" cy="1399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文本框 9"/>
          <p:cNvSpPr txBox="1"/>
          <p:nvPr/>
        </p:nvSpPr>
        <p:spPr>
          <a:xfrm>
            <a:off x="882044" y="2961116"/>
            <a:ext cx="865943" cy="323165"/>
          </a:xfrm>
          <a:prstGeom prst="rect">
            <a:avLst/>
          </a:prstGeom>
          <a:noFill/>
        </p:spPr>
        <p:txBody>
          <a:bodyPr wrap="none" rtlCol="0">
            <a:spAutoFit/>
          </a:bodyPr>
          <a:lstStyle/>
          <a:p>
            <a:r>
              <a:rPr lang="en-US" altLang="zh-CN" sz="1500" dirty="0"/>
              <a:t>V1/V2=1</a:t>
            </a:r>
            <a:endParaRPr lang="zh-CN" altLang="en-US" sz="1500" dirty="0"/>
          </a:p>
        </p:txBody>
      </p:sp>
      <p:sp>
        <p:nvSpPr>
          <p:cNvPr id="11" name="文本框 10"/>
          <p:cNvSpPr txBox="1"/>
          <p:nvPr/>
        </p:nvSpPr>
        <p:spPr>
          <a:xfrm>
            <a:off x="3655568" y="2980550"/>
            <a:ext cx="1207382" cy="323165"/>
          </a:xfrm>
          <a:prstGeom prst="rect">
            <a:avLst/>
          </a:prstGeom>
          <a:noFill/>
        </p:spPr>
        <p:txBody>
          <a:bodyPr wrap="none" rtlCol="0">
            <a:spAutoFit/>
          </a:bodyPr>
          <a:lstStyle/>
          <a:p>
            <a:r>
              <a:rPr lang="en-US" altLang="zh-CN" sz="1500" dirty="0"/>
              <a:t>V1/V2=1.016</a:t>
            </a:r>
            <a:endParaRPr lang="zh-CN" altLang="en-US" sz="1500" dirty="0"/>
          </a:p>
        </p:txBody>
      </p:sp>
      <p:sp>
        <p:nvSpPr>
          <p:cNvPr id="12" name="文本框 11"/>
          <p:cNvSpPr txBox="1"/>
          <p:nvPr/>
        </p:nvSpPr>
        <p:spPr>
          <a:xfrm>
            <a:off x="6555259" y="2961115"/>
            <a:ext cx="1986911" cy="323166"/>
          </a:xfrm>
          <a:prstGeom prst="rect">
            <a:avLst/>
          </a:prstGeom>
          <a:noFill/>
        </p:spPr>
        <p:txBody>
          <a:bodyPr wrap="square" rtlCol="0">
            <a:spAutoFit/>
          </a:bodyPr>
          <a:lstStyle/>
          <a:p>
            <a:r>
              <a:rPr lang="zh-CN" altLang="en-US" sz="1500" dirty="0">
                <a:latin typeface="微软雅黑" panose="020B0503020204020204" pitchFamily="34" charset="-122"/>
                <a:ea typeface="微软雅黑" panose="020B0503020204020204" pitchFamily="34" charset="-122"/>
              </a:rPr>
              <a:t>注入相空间匹配优化</a:t>
            </a:r>
          </a:p>
        </p:txBody>
      </p:sp>
      <p:sp>
        <p:nvSpPr>
          <p:cNvPr id="13" name="文本框 12"/>
          <p:cNvSpPr txBox="1"/>
          <p:nvPr/>
        </p:nvSpPr>
        <p:spPr>
          <a:xfrm>
            <a:off x="3803953" y="3330702"/>
            <a:ext cx="957313" cy="323165"/>
          </a:xfrm>
          <a:prstGeom prst="rect">
            <a:avLst/>
          </a:prstGeom>
          <a:noFill/>
        </p:spPr>
        <p:txBody>
          <a:bodyPr wrap="none" rtlCol="0">
            <a:spAutoFit/>
          </a:bodyPr>
          <a:lstStyle/>
          <a:p>
            <a:r>
              <a:rPr lang="zh-CN" altLang="en-US" sz="1500" dirty="0">
                <a:latin typeface="微软雅黑" panose="020B0503020204020204" pitchFamily="34" charset="-122"/>
                <a:ea typeface="微软雅黑" panose="020B0503020204020204" pitchFamily="34" charset="-122"/>
              </a:rPr>
              <a:t>损失</a:t>
            </a:r>
            <a:r>
              <a:rPr lang="en-US" altLang="zh-CN" sz="1500" dirty="0">
                <a:latin typeface="微软雅黑" panose="020B0503020204020204" pitchFamily="34" charset="-122"/>
                <a:ea typeface="微软雅黑" panose="020B0503020204020204" pitchFamily="34" charset="-122"/>
              </a:rPr>
              <a:t>: 1%</a:t>
            </a:r>
            <a:endParaRPr lang="zh-CN" altLang="en-US" sz="15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776246" y="3298057"/>
            <a:ext cx="1116011" cy="323165"/>
          </a:xfrm>
          <a:prstGeom prst="rect">
            <a:avLst/>
          </a:prstGeom>
          <a:noFill/>
        </p:spPr>
        <p:txBody>
          <a:bodyPr wrap="none" rtlCol="0">
            <a:spAutoFit/>
          </a:bodyPr>
          <a:lstStyle/>
          <a:p>
            <a:r>
              <a:rPr lang="zh-CN" altLang="en-US" sz="1500" dirty="0">
                <a:latin typeface="微软雅黑" panose="020B0503020204020204" pitchFamily="34" charset="-122"/>
                <a:ea typeface="微软雅黑" panose="020B0503020204020204" pitchFamily="34" charset="-122"/>
              </a:rPr>
              <a:t>损失</a:t>
            </a:r>
            <a:r>
              <a:rPr lang="en-US" altLang="zh-CN" sz="1500" dirty="0">
                <a:latin typeface="微软雅黑" panose="020B0503020204020204" pitchFamily="34" charset="-122"/>
                <a:ea typeface="微软雅黑" panose="020B0503020204020204" pitchFamily="34" charset="-122"/>
              </a:rPr>
              <a:t>: 7.0%</a:t>
            </a:r>
            <a:endParaRPr lang="zh-CN" altLang="en-US" sz="15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6984112" y="3330702"/>
            <a:ext cx="957313" cy="323165"/>
          </a:xfrm>
          <a:prstGeom prst="rect">
            <a:avLst/>
          </a:prstGeom>
          <a:noFill/>
        </p:spPr>
        <p:txBody>
          <a:bodyPr wrap="none" rtlCol="0">
            <a:spAutoFit/>
          </a:bodyPr>
          <a:lstStyle/>
          <a:p>
            <a:r>
              <a:rPr lang="zh-CN" altLang="en-US" sz="1500" dirty="0">
                <a:latin typeface="微软雅黑" panose="020B0503020204020204" pitchFamily="34" charset="-122"/>
                <a:ea typeface="微软雅黑" panose="020B0503020204020204" pitchFamily="34" charset="-122"/>
              </a:rPr>
              <a:t>损失</a:t>
            </a:r>
            <a:r>
              <a:rPr lang="en-US" altLang="zh-CN" sz="1500" dirty="0">
                <a:latin typeface="微软雅黑" panose="020B0503020204020204" pitchFamily="34" charset="-122"/>
                <a:ea typeface="微软雅黑" panose="020B0503020204020204" pitchFamily="34" charset="-122"/>
              </a:rPr>
              <a:t>: 0%</a:t>
            </a:r>
            <a:endParaRPr lang="zh-CN" altLang="en-US" sz="1500" dirty="0">
              <a:latin typeface="微软雅黑" panose="020B0503020204020204" pitchFamily="34" charset="-122"/>
              <a:ea typeface="微软雅黑" panose="020B0503020204020204" pitchFamily="34" charset="-122"/>
            </a:endParaRPr>
          </a:p>
        </p:txBody>
      </p:sp>
      <p:sp>
        <p:nvSpPr>
          <p:cNvPr id="16" name="内容占位符 2"/>
          <p:cNvSpPr txBox="1">
            <a:spLocks/>
          </p:cNvSpPr>
          <p:nvPr/>
        </p:nvSpPr>
        <p:spPr>
          <a:xfrm>
            <a:off x="118767" y="3694036"/>
            <a:ext cx="8664084" cy="137488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通过优化</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V1/V2</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，修复</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BCH</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边缘聚焦效应造成的</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BV</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凸轨泄露，可以大幅度减少注入束流损失，注入束流损失减少</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通过优化注入相空间匹配，可以进一步减少注入束流损失，注入束流损失减少</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5056" y="886516"/>
            <a:ext cx="3159226" cy="2021220"/>
          </a:xfrm>
          <a:prstGeom prst="rect">
            <a:avLst/>
          </a:prstGeom>
        </p:spPr>
      </p:pic>
      <p:sp>
        <p:nvSpPr>
          <p:cNvPr id="19" name="矩形 18"/>
          <p:cNvSpPr/>
          <p:nvPr/>
        </p:nvSpPr>
        <p:spPr>
          <a:xfrm>
            <a:off x="5995057" y="2015419"/>
            <a:ext cx="1087060" cy="1399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985949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BV</a:t>
            </a:r>
            <a:r>
              <a:rPr lang="zh-CN" altLang="en-US" sz="2400" b="1" dirty="0">
                <a:solidFill>
                  <a:schemeClr val="bg1"/>
                </a:solidFill>
                <a:latin typeface="微软雅黑" pitchFamily="34" charset="-122"/>
                <a:ea typeface="微软雅黑" pitchFamily="34" charset="-122"/>
              </a:rPr>
              <a:t>垂直凸轨泄露校正</a:t>
            </a:r>
          </a:p>
        </p:txBody>
      </p:sp>
      <p:sp>
        <p:nvSpPr>
          <p:cNvPr id="17" name="内容占位符 2"/>
          <p:cNvSpPr txBox="1">
            <a:spLocks/>
          </p:cNvSpPr>
          <p:nvPr/>
        </p:nvSpPr>
        <p:spPr>
          <a:xfrm>
            <a:off x="49275" y="664786"/>
            <a:ext cx="8758945" cy="85923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设置</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V1/V2=1.06</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BV</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垂直凸轨没有泄露，凸轨之外的轨道正常。</a:t>
            </a:r>
          </a:p>
        </p:txBody>
      </p:sp>
      <p:pic>
        <p:nvPicPr>
          <p:cNvPr id="2" name="图片 1"/>
          <p:cNvPicPr>
            <a:picLocks noChangeAspect="1"/>
          </p:cNvPicPr>
          <p:nvPr/>
        </p:nvPicPr>
        <p:blipFill>
          <a:blip r:embed="rId2"/>
          <a:stretch>
            <a:fillRect/>
          </a:stretch>
        </p:blipFill>
        <p:spPr>
          <a:xfrm>
            <a:off x="0" y="1121299"/>
            <a:ext cx="2394961" cy="2065273"/>
          </a:xfrm>
          <a:prstGeom prst="rect">
            <a:avLst/>
          </a:prstGeom>
        </p:spPr>
      </p:pic>
      <p:pic>
        <p:nvPicPr>
          <p:cNvPr id="3" name="图片 2"/>
          <p:cNvPicPr>
            <a:picLocks noChangeAspect="1"/>
          </p:cNvPicPr>
          <p:nvPr/>
        </p:nvPicPr>
        <p:blipFill>
          <a:blip r:embed="rId3"/>
          <a:stretch>
            <a:fillRect/>
          </a:stretch>
        </p:blipFill>
        <p:spPr>
          <a:xfrm>
            <a:off x="2970856" y="1098938"/>
            <a:ext cx="2323382" cy="2109993"/>
          </a:xfrm>
          <a:prstGeom prst="rect">
            <a:avLst/>
          </a:prstGeom>
        </p:spPr>
      </p:pic>
      <p:pic>
        <p:nvPicPr>
          <p:cNvPr id="4" name="图片 3"/>
          <p:cNvPicPr>
            <a:picLocks noChangeAspect="1"/>
          </p:cNvPicPr>
          <p:nvPr/>
        </p:nvPicPr>
        <p:blipFill>
          <a:blip r:embed="rId4"/>
          <a:stretch>
            <a:fillRect/>
          </a:stretch>
        </p:blipFill>
        <p:spPr>
          <a:xfrm>
            <a:off x="5751366" y="1121300"/>
            <a:ext cx="2336132" cy="2087632"/>
          </a:xfrm>
          <a:prstGeom prst="rect">
            <a:avLst/>
          </a:prstGeom>
        </p:spPr>
      </p:pic>
      <p:pic>
        <p:nvPicPr>
          <p:cNvPr id="5" name="图片 4"/>
          <p:cNvPicPr>
            <a:picLocks noChangeAspect="1"/>
          </p:cNvPicPr>
          <p:nvPr/>
        </p:nvPicPr>
        <p:blipFill>
          <a:blip r:embed="rId5"/>
          <a:stretch>
            <a:fillRect/>
          </a:stretch>
        </p:blipFill>
        <p:spPr>
          <a:xfrm>
            <a:off x="-1" y="3208931"/>
            <a:ext cx="2394962" cy="1934569"/>
          </a:xfrm>
          <a:prstGeom prst="rect">
            <a:avLst/>
          </a:prstGeom>
        </p:spPr>
      </p:pic>
      <p:pic>
        <p:nvPicPr>
          <p:cNvPr id="7" name="图片 6"/>
          <p:cNvPicPr>
            <a:picLocks noChangeAspect="1"/>
          </p:cNvPicPr>
          <p:nvPr/>
        </p:nvPicPr>
        <p:blipFill>
          <a:blip r:embed="rId6"/>
          <a:stretch>
            <a:fillRect/>
          </a:stretch>
        </p:blipFill>
        <p:spPr>
          <a:xfrm>
            <a:off x="2952534" y="3208931"/>
            <a:ext cx="2385585" cy="1934569"/>
          </a:xfrm>
          <a:prstGeom prst="rect">
            <a:avLst/>
          </a:prstGeom>
        </p:spPr>
      </p:pic>
    </p:spTree>
    <p:extLst>
      <p:ext uri="{BB962C8B-B14F-4D97-AF65-F5344CB8AC3E}">
        <p14:creationId xmlns:p14="http://schemas.microsoft.com/office/powerpoint/2010/main" val="3891248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BV</a:t>
            </a:r>
            <a:r>
              <a:rPr lang="zh-CN" altLang="en-US" sz="2400" b="1" dirty="0">
                <a:solidFill>
                  <a:schemeClr val="bg1"/>
                </a:solidFill>
                <a:latin typeface="微软雅黑" pitchFamily="34" charset="-122"/>
                <a:ea typeface="微软雅黑" pitchFamily="34" charset="-122"/>
              </a:rPr>
              <a:t>垂直凸轨泄露校正轨道阶跃原因分析</a:t>
            </a:r>
          </a:p>
        </p:txBody>
      </p:sp>
      <p:sp>
        <p:nvSpPr>
          <p:cNvPr id="9" name="内容占位符 2"/>
          <p:cNvSpPr txBox="1">
            <a:spLocks/>
          </p:cNvSpPr>
          <p:nvPr/>
        </p:nvSpPr>
        <p:spPr>
          <a:xfrm>
            <a:off x="269851" y="3831815"/>
            <a:ext cx="8664084" cy="8592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发现阶跃的形状与电源误差波形非常相像。</a:t>
            </a: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09398"/>
            <a:ext cx="2578634" cy="246431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074" y="809397"/>
            <a:ext cx="6448926" cy="2558331"/>
          </a:xfrm>
          <a:prstGeom prst="rect">
            <a:avLst/>
          </a:prstGeom>
        </p:spPr>
      </p:pic>
    </p:spTree>
    <p:extLst>
      <p:ext uri="{BB962C8B-B14F-4D97-AF65-F5344CB8AC3E}">
        <p14:creationId xmlns:p14="http://schemas.microsoft.com/office/powerpoint/2010/main" val="536841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BV</a:t>
            </a:r>
            <a:r>
              <a:rPr lang="zh-CN" altLang="en-US" sz="2400" b="1" dirty="0">
                <a:solidFill>
                  <a:schemeClr val="bg1"/>
                </a:solidFill>
                <a:latin typeface="微软雅黑" pitchFamily="34" charset="-122"/>
                <a:ea typeface="微软雅黑" pitchFamily="34" charset="-122"/>
              </a:rPr>
              <a:t>垂直凸轨泄露校正轨道阶跃原因分析</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974"/>
            <a:ext cx="4517858" cy="180447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7" y="2763834"/>
            <a:ext cx="4604492" cy="1871232"/>
          </a:xfrm>
          <a:prstGeom prst="rect">
            <a:avLst/>
          </a:prstGeom>
        </p:spPr>
      </p:pic>
      <p:sp>
        <p:nvSpPr>
          <p:cNvPr id="12" name="文本框 11"/>
          <p:cNvSpPr txBox="1"/>
          <p:nvPr/>
        </p:nvSpPr>
        <p:spPr>
          <a:xfrm>
            <a:off x="113875" y="2520534"/>
            <a:ext cx="4576894" cy="323165"/>
          </a:xfrm>
          <a:prstGeom prst="rect">
            <a:avLst/>
          </a:prstGeom>
          <a:noFill/>
        </p:spPr>
        <p:txBody>
          <a:bodyPr wrap="none" rtlCol="0">
            <a:spAutoFit/>
          </a:bodyPr>
          <a:lstStyle/>
          <a:p>
            <a:r>
              <a:rPr lang="en-US" altLang="zh-CN" sz="1500" dirty="0">
                <a:latin typeface="微软雅黑" panose="020B0503020204020204" pitchFamily="34" charset="-122"/>
                <a:ea typeface="微软雅黑" panose="020B0503020204020204" pitchFamily="34" charset="-122"/>
              </a:rPr>
              <a:t>BV1</a:t>
            </a:r>
            <a:r>
              <a:rPr lang="zh-CN" altLang="en-US" sz="1500" dirty="0">
                <a:latin typeface="微软雅黑" panose="020B0503020204020204" pitchFamily="34" charset="-122"/>
                <a:ea typeface="微软雅黑" panose="020B0503020204020204" pitchFamily="34" charset="-122"/>
              </a:rPr>
              <a:t>定点凸轨量：</a:t>
            </a:r>
            <a:r>
              <a:rPr lang="en-US" altLang="zh-CN" sz="1500" dirty="0">
                <a:latin typeface="微软雅黑" panose="020B0503020204020204" pitchFamily="34" charset="-122"/>
                <a:ea typeface="微软雅黑" panose="020B0503020204020204" pitchFamily="34" charset="-122"/>
              </a:rPr>
              <a:t>30mm</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BV2</a:t>
            </a:r>
            <a:r>
              <a:rPr lang="zh-CN" altLang="en-US" sz="1500" dirty="0">
                <a:latin typeface="微软雅黑" panose="020B0503020204020204" pitchFamily="34" charset="-122"/>
                <a:ea typeface="微软雅黑" panose="020B0503020204020204" pitchFamily="34" charset="-122"/>
              </a:rPr>
              <a:t>涂抹凸轨量：</a:t>
            </a:r>
            <a:r>
              <a:rPr lang="en-US" altLang="zh-CN" sz="1500" dirty="0">
                <a:latin typeface="微软雅黑" panose="020B0503020204020204" pitchFamily="34" charset="-122"/>
                <a:ea typeface="微软雅黑" panose="020B0503020204020204" pitchFamily="34" charset="-122"/>
              </a:rPr>
              <a:t>30mm</a:t>
            </a:r>
            <a:endParaRPr lang="zh-CN" altLang="en-US" sz="15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226888" y="4706190"/>
            <a:ext cx="4464684" cy="323165"/>
          </a:xfrm>
          <a:prstGeom prst="rect">
            <a:avLst/>
          </a:prstGeom>
          <a:noFill/>
        </p:spPr>
        <p:txBody>
          <a:bodyPr wrap="none" rtlCol="0">
            <a:spAutoFit/>
          </a:bodyPr>
          <a:lstStyle/>
          <a:p>
            <a:r>
              <a:rPr lang="en-US" altLang="zh-CN" sz="1500" dirty="0">
                <a:latin typeface="微软雅黑" panose="020B0503020204020204" pitchFamily="34" charset="-122"/>
                <a:ea typeface="微软雅黑" panose="020B0503020204020204" pitchFamily="34" charset="-122"/>
              </a:rPr>
              <a:t>BV1</a:t>
            </a:r>
            <a:r>
              <a:rPr lang="zh-CN" altLang="en-US" sz="1500" dirty="0">
                <a:latin typeface="微软雅黑" panose="020B0503020204020204" pitchFamily="34" charset="-122"/>
                <a:ea typeface="微软雅黑" panose="020B0503020204020204" pitchFamily="34" charset="-122"/>
              </a:rPr>
              <a:t>定点凸轨量：</a:t>
            </a:r>
            <a:r>
              <a:rPr lang="en-US" altLang="zh-CN" sz="1500" dirty="0">
                <a:latin typeface="微软雅黑" panose="020B0503020204020204" pitchFamily="34" charset="-122"/>
                <a:ea typeface="微软雅黑" panose="020B0503020204020204" pitchFamily="34" charset="-122"/>
              </a:rPr>
              <a:t>30mm</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BV2</a:t>
            </a:r>
            <a:r>
              <a:rPr lang="zh-CN" altLang="en-US" sz="1500" dirty="0">
                <a:latin typeface="微软雅黑" panose="020B0503020204020204" pitchFamily="34" charset="-122"/>
                <a:ea typeface="微软雅黑" panose="020B0503020204020204" pitchFamily="34" charset="-122"/>
              </a:rPr>
              <a:t>涂抹凸轨量：</a:t>
            </a:r>
            <a:r>
              <a:rPr lang="en-US" altLang="zh-CN" sz="1500" dirty="0">
                <a:latin typeface="微软雅黑" panose="020B0503020204020204" pitchFamily="34" charset="-122"/>
                <a:ea typeface="微软雅黑" panose="020B0503020204020204" pitchFamily="34" charset="-122"/>
              </a:rPr>
              <a:t>5mm</a:t>
            </a:r>
            <a:endParaRPr lang="zh-CN" altLang="en-US" sz="1500" dirty="0">
              <a:latin typeface="微软雅黑" panose="020B0503020204020204" pitchFamily="34" charset="-122"/>
              <a:ea typeface="微软雅黑" panose="020B0503020204020204" pitchFamily="34" charset="-122"/>
            </a:endParaRPr>
          </a:p>
        </p:txBody>
      </p:sp>
      <p:sp>
        <p:nvSpPr>
          <p:cNvPr id="16" name="内容占位符 2"/>
          <p:cNvSpPr txBox="1">
            <a:spLocks/>
          </p:cNvSpPr>
          <p:nvPr/>
        </p:nvSpPr>
        <p:spPr>
          <a:xfrm>
            <a:off x="4652619" y="1205432"/>
            <a:ext cx="4488670" cy="2873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BV2</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凸轨变化会影响</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BV1</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凸轨的误差波形，两者相互耦合。</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 可以通过移动</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BV</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定时，尝试可以避开阶跃的地方。</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 BV</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定时优化结果表明，通过率提高约</a:t>
            </a: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0.5%</a:t>
            </a: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endParaRPr lang="en-US" altLang="zh-CN"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lang="zh-CN" altLang="en-US" sz="1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368287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BCH</a:t>
            </a:r>
            <a:r>
              <a:rPr lang="zh-CN" altLang="en-US" sz="2400" b="1" dirty="0">
                <a:solidFill>
                  <a:schemeClr val="bg1"/>
                </a:solidFill>
                <a:latin typeface="微软雅黑" pitchFamily="34" charset="-122"/>
                <a:ea typeface="微软雅黑" pitchFamily="34" charset="-122"/>
              </a:rPr>
              <a:t>水平凸轨泄露研究</a:t>
            </a:r>
          </a:p>
        </p:txBody>
      </p:sp>
      <p:sp>
        <p:nvSpPr>
          <p:cNvPr id="3" name="文本框 2">
            <a:extLst>
              <a:ext uri="{FF2B5EF4-FFF2-40B4-BE49-F238E27FC236}">
                <a16:creationId xmlns="" xmlns:a16="http://schemas.microsoft.com/office/drawing/2014/main" id="{5DEDFC27-FA57-B669-9507-78F59125A4CA}"/>
              </a:ext>
            </a:extLst>
          </p:cNvPr>
          <p:cNvSpPr txBox="1"/>
          <p:nvPr/>
        </p:nvSpPr>
        <p:spPr>
          <a:xfrm>
            <a:off x="138953" y="653276"/>
            <a:ext cx="3666927" cy="1338828"/>
          </a:xfrm>
          <a:prstGeom prst="rect">
            <a:avLst/>
          </a:prstGeom>
          <a:noFill/>
        </p:spPr>
        <p:txBody>
          <a:bodyPr wrap="square">
            <a:spAutoFit/>
          </a:bodyPr>
          <a:lstStyle/>
          <a:p>
            <a:pPr marL="257175" indent="-257175">
              <a:lnSpc>
                <a:spcPct val="150000"/>
              </a:lnSpc>
              <a:buFont typeface="Wingdings" panose="05000000000000000000" pitchFamily="2" charset="2"/>
              <a:buChar char="Ø"/>
            </a:pPr>
            <a:r>
              <a:rPr lang="zh-CN" altLang="en-US" dirty="0">
                <a:solidFill>
                  <a:srgbClr val="495057"/>
                </a:solidFill>
                <a:latin typeface="微软雅黑" panose="020B0503020204020204" pitchFamily="34" charset="-122"/>
                <a:ea typeface="微软雅黑" panose="020B0503020204020204" pitchFamily="34" charset="-122"/>
              </a:rPr>
              <a:t>在注入完成后，受到脉冲电源影响，水平凸轨泄露会造成水平轨道突变和波动。</a:t>
            </a:r>
            <a:endParaRPr lang="zh-CN" altLang="en-US"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1741" y="653276"/>
            <a:ext cx="2268252" cy="1915034"/>
          </a:xfrm>
          <a:prstGeom prst="rect">
            <a:avLst/>
          </a:prstGeom>
        </p:spPr>
      </p:pic>
      <p:pic>
        <p:nvPicPr>
          <p:cNvPr id="5" name="图片 4"/>
          <p:cNvPicPr>
            <a:picLocks noChangeAspect="1"/>
          </p:cNvPicPr>
          <p:nvPr/>
        </p:nvPicPr>
        <p:blipFill>
          <a:blip r:embed="rId3"/>
          <a:stretch>
            <a:fillRect/>
          </a:stretch>
        </p:blipFill>
        <p:spPr>
          <a:xfrm>
            <a:off x="6751149" y="679018"/>
            <a:ext cx="2106234" cy="2002603"/>
          </a:xfrm>
          <a:prstGeom prst="rect">
            <a:avLst/>
          </a:prstGeom>
        </p:spPr>
      </p:pic>
      <p:sp>
        <p:nvSpPr>
          <p:cNvPr id="7" name="文本框 6">
            <a:extLst>
              <a:ext uri="{FF2B5EF4-FFF2-40B4-BE49-F238E27FC236}">
                <a16:creationId xmlns="" xmlns:a16="http://schemas.microsoft.com/office/drawing/2014/main" id="{5DEDFC27-FA57-B669-9507-78F59125A4CA}"/>
              </a:ext>
            </a:extLst>
          </p:cNvPr>
          <p:cNvSpPr txBox="1"/>
          <p:nvPr/>
        </p:nvSpPr>
        <p:spPr>
          <a:xfrm>
            <a:off x="138954" y="2087803"/>
            <a:ext cx="3716354" cy="1338828"/>
          </a:xfrm>
          <a:prstGeom prst="rect">
            <a:avLst/>
          </a:prstGeom>
          <a:noFill/>
        </p:spPr>
        <p:txBody>
          <a:bodyPr wrap="square">
            <a:spAutoFit/>
          </a:bodyPr>
          <a:lstStyle/>
          <a:p>
            <a:pPr marL="257175" indent="-257175">
              <a:lnSpc>
                <a:spcPct val="150000"/>
              </a:lnSpc>
              <a:buFont typeface="Wingdings" panose="05000000000000000000" pitchFamily="2" charset="2"/>
              <a:buChar char="Ø"/>
            </a:pPr>
            <a:r>
              <a:rPr lang="zh-CN" altLang="en-US" dirty="0">
                <a:solidFill>
                  <a:srgbClr val="495057"/>
                </a:solidFill>
                <a:latin typeface="微软雅黑" panose="020B0503020204020204" pitchFamily="34" charset="-122"/>
                <a:ea typeface="微软雅黑" panose="020B0503020204020204" pitchFamily="34" charset="-122"/>
              </a:rPr>
              <a:t>通过优化</a:t>
            </a:r>
            <a:r>
              <a:rPr lang="en-US" altLang="zh-CN" dirty="0">
                <a:solidFill>
                  <a:srgbClr val="495057"/>
                </a:solidFill>
                <a:latin typeface="微软雅黑" panose="020B0503020204020204" pitchFamily="34" charset="-122"/>
                <a:ea typeface="微软雅黑" panose="020B0503020204020204" pitchFamily="34" charset="-122"/>
              </a:rPr>
              <a:t>BCH</a:t>
            </a:r>
            <a:r>
              <a:rPr lang="zh-CN" altLang="en-US" dirty="0">
                <a:solidFill>
                  <a:srgbClr val="495057"/>
                </a:solidFill>
                <a:latin typeface="微软雅黑" panose="020B0503020204020204" pitchFamily="34" charset="-122"/>
                <a:ea typeface="微软雅黑" panose="020B0503020204020204" pitchFamily="34" charset="-122"/>
              </a:rPr>
              <a:t>下降沿曲线，校正水平凸轨泄露，解决了水平轨道突变问题。</a:t>
            </a:r>
            <a:endParaRPr lang="zh-CN" altLang="en-US"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322" y="2984359"/>
            <a:ext cx="2484276" cy="1851648"/>
          </a:xfrm>
          <a:prstGeom prst="rect">
            <a:avLst/>
          </a:prstGeom>
        </p:spPr>
      </p:pic>
      <p:pic>
        <p:nvPicPr>
          <p:cNvPr id="9" name="图片 8"/>
          <p:cNvPicPr>
            <a:picLocks noChangeAspect="1"/>
          </p:cNvPicPr>
          <p:nvPr/>
        </p:nvPicPr>
        <p:blipFill>
          <a:blip r:embed="rId5"/>
          <a:stretch>
            <a:fillRect/>
          </a:stretch>
        </p:blipFill>
        <p:spPr>
          <a:xfrm>
            <a:off x="6794398" y="2991506"/>
            <a:ext cx="2106235" cy="1844501"/>
          </a:xfrm>
          <a:prstGeom prst="rect">
            <a:avLst/>
          </a:prstGeom>
        </p:spPr>
      </p:pic>
      <p:sp>
        <p:nvSpPr>
          <p:cNvPr id="10" name="文本框 9">
            <a:extLst>
              <a:ext uri="{FF2B5EF4-FFF2-40B4-BE49-F238E27FC236}">
                <a16:creationId xmlns="" xmlns:a16="http://schemas.microsoft.com/office/drawing/2014/main" id="{5DEDFC27-FA57-B669-9507-78F59125A4CA}"/>
              </a:ext>
            </a:extLst>
          </p:cNvPr>
          <p:cNvSpPr txBox="1"/>
          <p:nvPr/>
        </p:nvSpPr>
        <p:spPr>
          <a:xfrm>
            <a:off x="138954" y="3564713"/>
            <a:ext cx="3716354" cy="1338828"/>
          </a:xfrm>
          <a:prstGeom prst="rect">
            <a:avLst/>
          </a:prstGeom>
          <a:noFill/>
        </p:spPr>
        <p:txBody>
          <a:bodyPr wrap="square">
            <a:spAutoFit/>
          </a:bodyPr>
          <a:lstStyle/>
          <a:p>
            <a:pPr marL="257175" indent="-257175">
              <a:lnSpc>
                <a:spcPct val="150000"/>
              </a:lnSpc>
              <a:buFont typeface="Wingdings" panose="05000000000000000000" pitchFamily="2" charset="2"/>
              <a:buChar char="Ø"/>
            </a:pPr>
            <a:r>
              <a:rPr lang="zh-CN" altLang="en-US" dirty="0">
                <a:solidFill>
                  <a:srgbClr val="495057"/>
                </a:solidFill>
                <a:latin typeface="微软雅黑" panose="020B0503020204020204" pitchFamily="34" charset="-122"/>
                <a:ea typeface="微软雅黑" panose="020B0503020204020204" pitchFamily="34" charset="-122"/>
              </a:rPr>
              <a:t>研究表明：校正</a:t>
            </a:r>
            <a:r>
              <a:rPr lang="en-US" altLang="zh-CN" dirty="0">
                <a:solidFill>
                  <a:srgbClr val="495057"/>
                </a:solidFill>
                <a:latin typeface="微软雅黑" panose="020B0503020204020204" pitchFamily="34" charset="-122"/>
                <a:ea typeface="微软雅黑" panose="020B0503020204020204" pitchFamily="34" charset="-122"/>
              </a:rPr>
              <a:t>BCH</a:t>
            </a:r>
            <a:r>
              <a:rPr lang="zh-CN" altLang="en-US" dirty="0">
                <a:solidFill>
                  <a:srgbClr val="495057"/>
                </a:solidFill>
                <a:latin typeface="微软雅黑" panose="020B0503020204020204" pitchFamily="34" charset="-122"/>
                <a:ea typeface="微软雅黑" panose="020B0503020204020204" pitchFamily="34" charset="-122"/>
              </a:rPr>
              <a:t>凸轨泄露对通过率有明显影响，可以提高超过</a:t>
            </a:r>
            <a:r>
              <a:rPr lang="en-US" altLang="zh-CN" dirty="0">
                <a:solidFill>
                  <a:srgbClr val="495057"/>
                </a:solidFill>
                <a:latin typeface="微软雅黑" panose="020B0503020204020204" pitchFamily="34" charset="-122"/>
                <a:ea typeface="微软雅黑" panose="020B0503020204020204" pitchFamily="34" charset="-122"/>
              </a:rPr>
              <a:t>0.5%</a:t>
            </a:r>
            <a:r>
              <a:rPr lang="zh-CN" altLang="en-US" dirty="0">
                <a:solidFill>
                  <a:srgbClr val="495057"/>
                </a:solidFill>
                <a:latin typeface="微软雅黑" panose="020B0503020204020204" pitchFamily="34" charset="-122"/>
                <a:ea typeface="微软雅黑" panose="020B0503020204020204" pitchFamily="34" charset="-122"/>
              </a:rPr>
              <a:t>的通过率。</a:t>
            </a:r>
          </a:p>
        </p:txBody>
      </p:sp>
    </p:spTree>
    <p:extLst>
      <p:ext uri="{BB962C8B-B14F-4D97-AF65-F5344CB8AC3E}">
        <p14:creationId xmlns:p14="http://schemas.microsoft.com/office/powerpoint/2010/main" val="2595811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0" y="0"/>
            <a:ext cx="7071919" cy="523220"/>
          </a:xfrm>
          <a:prstGeom prst="rect">
            <a:avLst/>
          </a:prstGeom>
          <a:noFill/>
        </p:spPr>
        <p:txBody>
          <a:bodyPr wrap="square" rtlCol="0">
            <a:spAutoFit/>
          </a:bodyPr>
          <a:lstStyle/>
          <a:p>
            <a:r>
              <a:rPr lang="zh-CN" altLang="en-US" sz="2800" b="1" dirty="0" smtClean="0">
                <a:solidFill>
                  <a:schemeClr val="bg1"/>
                </a:solidFill>
                <a:latin typeface="微软雅黑" pitchFamily="34" charset="-122"/>
                <a:ea typeface="微软雅黑" pitchFamily="34" charset="-122"/>
              </a:rPr>
              <a:t>一  注入</a:t>
            </a:r>
            <a:r>
              <a:rPr lang="zh-CN" altLang="en-US" sz="2800" b="1" dirty="0">
                <a:solidFill>
                  <a:schemeClr val="bg1"/>
                </a:solidFill>
                <a:latin typeface="微软雅黑" pitchFamily="34" charset="-122"/>
                <a:ea typeface="微软雅黑" pitchFamily="34" charset="-122"/>
              </a:rPr>
              <a:t>系统升级改造后加速器束流调试</a:t>
            </a:r>
          </a:p>
        </p:txBody>
      </p:sp>
      <p:sp>
        <p:nvSpPr>
          <p:cNvPr id="7" name="文本框 2">
            <a:extLst>
              <a:ext uri="{FF2B5EF4-FFF2-40B4-BE49-F238E27FC236}">
                <a16:creationId xmlns="" xmlns:a16="http://schemas.microsoft.com/office/drawing/2014/main" id="{38FA68DB-BE7D-1610-A42C-B3D5533AF20E}"/>
              </a:ext>
            </a:extLst>
          </p:cNvPr>
          <p:cNvSpPr txBox="1"/>
          <p:nvPr/>
        </p:nvSpPr>
        <p:spPr>
          <a:xfrm>
            <a:off x="4751173" y="592893"/>
            <a:ext cx="4166187" cy="3507114"/>
          </a:xfrm>
          <a:prstGeom prst="rect">
            <a:avLst/>
          </a:prstGeom>
          <a:noFill/>
          <a:ln w="28575">
            <a:solidFill>
              <a:schemeClr val="accent6">
                <a:lumMod val="50000"/>
              </a:schemeClr>
            </a:solidFill>
          </a:ln>
        </p:spPr>
        <p:txBody>
          <a:bodyPr wrap="square" lIns="68580" tIns="34290" rIns="68580" bIns="34290">
            <a:spAutoFit/>
          </a:bodyPr>
          <a:lstStyle/>
          <a:p>
            <a:pPr>
              <a:lnSpc>
                <a:spcPct val="145000"/>
              </a:lnSpc>
            </a:pPr>
            <a:r>
              <a:rPr lang="zh-CN" altLang="en-US" sz="2000" b="1" dirty="0">
                <a:solidFill>
                  <a:srgbClr val="0000FF"/>
                </a:solidFill>
                <a:latin typeface="微软雅黑" pitchFamily="34" charset="-122"/>
                <a:ea typeface="微软雅黑" pitchFamily="34" charset="-122"/>
                <a:cs typeface="Arial" panose="020B0604020202020204" pitchFamily="34" charset="0"/>
              </a:rPr>
              <a:t>实现路径：</a:t>
            </a:r>
            <a:endParaRPr lang="en-US" altLang="zh-CN" sz="2000" b="1" dirty="0">
              <a:solidFill>
                <a:srgbClr val="0000FF"/>
              </a:solidFill>
              <a:latin typeface="微软雅黑" pitchFamily="34" charset="-122"/>
              <a:ea typeface="微软雅黑" pitchFamily="34" charset="-122"/>
              <a:cs typeface="Arial" panose="020B0604020202020204" pitchFamily="34" charset="0"/>
            </a:endParaRPr>
          </a:p>
          <a:p>
            <a:pPr marL="257175" lvl="1" indent="-257175">
              <a:lnSpc>
                <a:spcPct val="120000"/>
              </a:lnSpc>
              <a:buClr>
                <a:schemeClr val="tx1"/>
              </a:buClr>
              <a:buFont typeface="Wingdings" pitchFamily="2" charset="2"/>
              <a:buChar char="Ø"/>
            </a:pPr>
            <a:r>
              <a:rPr lang="zh-CN" altLang="en-US" dirty="0">
                <a:latin typeface="黑体" panose="02010609060101010101" pitchFamily="49" charset="-122"/>
                <a:ea typeface="黑体" panose="02010609060101010101" pitchFamily="49" charset="-122"/>
              </a:rPr>
              <a:t> 直线加速器束流调试</a:t>
            </a:r>
            <a:endParaRPr lang="x-none" altLang="en-US" dirty="0">
              <a:latin typeface="黑体" panose="02010609060101010101" pitchFamily="49" charset="-122"/>
              <a:ea typeface="黑体" panose="02010609060101010101" pitchFamily="49" charset="-122"/>
            </a:endParaRPr>
          </a:p>
          <a:p>
            <a:pPr marL="257175" lvl="1" indent="-257175">
              <a:lnSpc>
                <a:spcPct val="120000"/>
              </a:lnSpc>
              <a:buClr>
                <a:schemeClr val="tx1"/>
              </a:buClr>
              <a:buFont typeface="Wingdings" pitchFamily="2" charset="2"/>
              <a:buChar char="Ø"/>
            </a:pPr>
            <a:r>
              <a:rPr lang="zh-CN" altLang="en-US" dirty="0">
                <a:latin typeface="黑体" panose="02010609060101010101" pitchFamily="49" charset="-122"/>
                <a:ea typeface="黑体" panose="02010609060101010101" pitchFamily="49" charset="-122"/>
              </a:rPr>
              <a:t> 新注入系统束流调试</a:t>
            </a:r>
            <a:endParaRPr lang="en-US" altLang="zh-CN" dirty="0">
              <a:latin typeface="黑体" panose="02010609060101010101" pitchFamily="49" charset="-122"/>
              <a:ea typeface="黑体" panose="02010609060101010101" pitchFamily="49" charset="-122"/>
            </a:endParaRPr>
          </a:p>
          <a:p>
            <a:pPr marL="257175" lvl="1" indent="-257175">
              <a:lnSpc>
                <a:spcPct val="120000"/>
              </a:lnSpc>
              <a:buClr>
                <a:schemeClr val="tx1"/>
              </a:buClr>
              <a:buFont typeface="Wingdings" pitchFamily="2" charset="2"/>
              <a:buChar char="Ø"/>
            </a:pPr>
            <a:r>
              <a:rPr lang="zh-CN" altLang="en-US" dirty="0">
                <a:latin typeface="黑体" panose="02010609060101010101" pitchFamily="49" charset="-122"/>
                <a:ea typeface="黑体" panose="02010609060101010101" pitchFamily="49" charset="-122"/>
              </a:rPr>
              <a:t> 纵向动力学优化</a:t>
            </a:r>
            <a:endParaRPr lang="en-US" altLang="zh-CN" dirty="0">
              <a:latin typeface="黑体" panose="02010609060101010101" pitchFamily="49" charset="-122"/>
              <a:ea typeface="黑体" panose="02010609060101010101" pitchFamily="49" charset="-122"/>
            </a:endParaRPr>
          </a:p>
          <a:p>
            <a:pPr marL="257175" lvl="1" indent="-257175">
              <a:lnSpc>
                <a:spcPct val="120000"/>
              </a:lnSpc>
              <a:buClr>
                <a:schemeClr val="tx1"/>
              </a:buClr>
              <a:buFont typeface="Wingdings" pitchFamily="2" charset="2"/>
              <a:buChar char="Ø"/>
            </a:pPr>
            <a:r>
              <a:rPr lang="zh-CN" altLang="en-US" dirty="0">
                <a:latin typeface="黑体" panose="02010609060101010101" pitchFamily="49" charset="-122"/>
                <a:ea typeface="黑体" panose="02010609060101010101" pitchFamily="49" charset="-122"/>
              </a:rPr>
              <a:t> 工作模式</a:t>
            </a:r>
            <a:r>
              <a:rPr lang="zh-CN" altLang="en-US" dirty="0" smtClean="0">
                <a:latin typeface="黑体" panose="02010609060101010101" pitchFamily="49" charset="-122"/>
                <a:ea typeface="黑体" panose="02010609060101010101" pitchFamily="49" charset="-122"/>
              </a:rPr>
              <a:t>优化</a:t>
            </a:r>
            <a:endParaRPr lang="en-US" altLang="zh-CN" dirty="0" smtClean="0">
              <a:latin typeface="黑体" panose="02010609060101010101" pitchFamily="49" charset="-122"/>
              <a:ea typeface="黑体" panose="02010609060101010101" pitchFamily="49" charset="-122"/>
            </a:endParaRPr>
          </a:p>
          <a:p>
            <a:pPr marL="257175" lvl="1" indent="-257175">
              <a:lnSpc>
                <a:spcPct val="120000"/>
              </a:lnSpc>
              <a:buClr>
                <a:schemeClr val="tx1"/>
              </a:buClr>
              <a:buFont typeface="Wingdings" pitchFamily="2" charset="2"/>
              <a:buChar char="Ø"/>
            </a:pPr>
            <a:r>
              <a:rPr lang="en-US" altLang="zh-CN" dirty="0">
                <a:latin typeface="黑体" panose="02010609060101010101" pitchFamily="49" charset="-122"/>
                <a:ea typeface="黑体" panose="02010609060101010101" pitchFamily="49" charset="-122"/>
              </a:rPr>
              <a:t> </a:t>
            </a:r>
            <a:r>
              <a:rPr lang="en-US" altLang="zh-CN" dirty="0" smtClean="0">
                <a:latin typeface="黑体" panose="02010609060101010101" pitchFamily="49" charset="-122"/>
                <a:ea typeface="黑体" panose="02010609060101010101" pitchFamily="49" charset="-122"/>
              </a:rPr>
              <a:t>QT</a:t>
            </a:r>
            <a:r>
              <a:rPr lang="zh-CN" altLang="en-US" dirty="0">
                <a:latin typeface="黑体" panose="02010609060101010101" pitchFamily="49" charset="-122"/>
                <a:ea typeface="黑体" panose="02010609060101010101" pitchFamily="49" charset="-122"/>
              </a:rPr>
              <a:t>模式</a:t>
            </a:r>
            <a:r>
              <a:rPr lang="zh-CN" altLang="en-US" dirty="0" smtClean="0">
                <a:latin typeface="黑体" panose="02010609060101010101" pitchFamily="49" charset="-122"/>
                <a:ea typeface="黑体" panose="02010609060101010101" pitchFamily="49" charset="-122"/>
              </a:rPr>
              <a:t>优化</a:t>
            </a:r>
            <a:endParaRPr lang="en-US" altLang="zh-CN" dirty="0">
              <a:latin typeface="黑体" panose="02010609060101010101" pitchFamily="49" charset="-122"/>
              <a:ea typeface="黑体" panose="02010609060101010101" pitchFamily="49" charset="-122"/>
            </a:endParaRPr>
          </a:p>
          <a:p>
            <a:pPr marL="257175" lvl="1" indent="-257175">
              <a:lnSpc>
                <a:spcPct val="120000"/>
              </a:lnSpc>
              <a:buClr>
                <a:schemeClr val="tx1"/>
              </a:buClr>
              <a:buFont typeface="Wingdings" pitchFamily="2" charset="2"/>
              <a:buChar char="Ø"/>
            </a:pPr>
            <a:r>
              <a:rPr lang="zh-CN" altLang="en-US" dirty="0">
                <a:latin typeface="黑体" panose="02010609060101010101" pitchFamily="49" charset="-122"/>
                <a:ea typeface="黑体" panose="02010609060101010101" pitchFamily="49" charset="-122"/>
              </a:rPr>
              <a:t> 束流不稳定性优化</a:t>
            </a:r>
            <a:endParaRPr lang="en-US" altLang="zh-CN" dirty="0">
              <a:latin typeface="黑体" panose="02010609060101010101" pitchFamily="49" charset="-122"/>
              <a:ea typeface="黑体" panose="02010609060101010101" pitchFamily="49" charset="-122"/>
            </a:endParaRPr>
          </a:p>
          <a:p>
            <a:pPr marL="257175" lvl="1" indent="-257175">
              <a:lnSpc>
                <a:spcPct val="120000"/>
              </a:lnSpc>
              <a:buClr>
                <a:schemeClr val="tx1"/>
              </a:buClr>
              <a:buFont typeface="Wingdings" pitchFamily="2" charset="2"/>
              <a:buChar char="Ø"/>
            </a:pPr>
            <a:r>
              <a:rPr lang="zh-CN" altLang="en-US" dirty="0">
                <a:latin typeface="黑体" panose="02010609060101010101" pitchFamily="49" charset="-122"/>
                <a:ea typeface="黑体" panose="02010609060101010101" pitchFamily="49" charset="-122"/>
              </a:rPr>
              <a:t> 轨道校正</a:t>
            </a:r>
            <a:endParaRPr lang="en-US" altLang="zh-CN" dirty="0">
              <a:latin typeface="黑体" panose="02010609060101010101" pitchFamily="49" charset="-122"/>
              <a:ea typeface="黑体" panose="02010609060101010101" pitchFamily="49" charset="-122"/>
            </a:endParaRPr>
          </a:p>
          <a:p>
            <a:pPr marL="257175" lvl="1" indent="-257175">
              <a:lnSpc>
                <a:spcPct val="120000"/>
              </a:lnSpc>
              <a:buClr>
                <a:schemeClr val="tx1"/>
              </a:buClr>
              <a:buFont typeface="Wingdings" pitchFamily="2" charset="2"/>
              <a:buChar char="Ø"/>
            </a:pPr>
            <a:r>
              <a:rPr lang="zh-CN" altLang="en-US" dirty="0" smtClean="0">
                <a:latin typeface="黑体" panose="02010609060101010101" pitchFamily="49" charset="-122"/>
                <a:ea typeface="黑体" panose="02010609060101010101" pitchFamily="49" charset="-122"/>
              </a:rPr>
              <a:t> 束损优化和控制</a:t>
            </a:r>
            <a:endParaRPr lang="en-US" altLang="zh-CN" dirty="0">
              <a:latin typeface="黑体" panose="02010609060101010101" pitchFamily="49" charset="-122"/>
              <a:ea typeface="黑体" panose="02010609060101010101" pitchFamily="49" charset="-122"/>
            </a:endParaRPr>
          </a:p>
          <a:p>
            <a:pPr marL="257175" lvl="1" indent="-257175">
              <a:lnSpc>
                <a:spcPct val="120000"/>
              </a:lnSpc>
              <a:buClr>
                <a:schemeClr val="tx1"/>
              </a:buClr>
              <a:buFont typeface="Wingdings" pitchFamily="2" charset="2"/>
              <a:buChar char="Ø"/>
            </a:pPr>
            <a:r>
              <a:rPr lang="zh-CN" altLang="en-US" dirty="0" smtClean="0">
                <a:latin typeface="黑体" panose="02010609060101010101" pitchFamily="49" charset="-122"/>
                <a:ea typeface="黑体" panose="02010609060101010101" pitchFamily="49" charset="-122"/>
              </a:rPr>
              <a:t> 贝叶斯</a:t>
            </a:r>
            <a:r>
              <a:rPr lang="zh-CN" altLang="en-US" dirty="0">
                <a:latin typeface="黑体" panose="02010609060101010101" pitchFamily="49" charset="-122"/>
                <a:ea typeface="黑体" panose="02010609060101010101" pitchFamily="49" charset="-122"/>
              </a:rPr>
              <a:t>优化</a:t>
            </a:r>
          </a:p>
        </p:txBody>
      </p:sp>
      <p:sp>
        <p:nvSpPr>
          <p:cNvPr id="11" name="文本框 10">
            <a:extLst>
              <a:ext uri="{FF2B5EF4-FFF2-40B4-BE49-F238E27FC236}">
                <a16:creationId xmlns="" xmlns:a16="http://schemas.microsoft.com/office/drawing/2014/main" id="{719817DA-9B93-4ED5-A91B-62BF0256A08C}"/>
              </a:ext>
            </a:extLst>
          </p:cNvPr>
          <p:cNvSpPr txBox="1"/>
          <p:nvPr/>
        </p:nvSpPr>
        <p:spPr>
          <a:xfrm>
            <a:off x="0" y="592893"/>
            <a:ext cx="4497859" cy="3237809"/>
          </a:xfrm>
          <a:prstGeom prst="rect">
            <a:avLst/>
          </a:prstGeom>
          <a:noFill/>
        </p:spPr>
        <p:txBody>
          <a:bodyPr wrap="square" rtlCol="0">
            <a:spAutoFit/>
          </a:bodyPr>
          <a:lstStyle/>
          <a:p>
            <a:pPr marL="257175" indent="-257175" algn="just">
              <a:lnSpc>
                <a:spcPct val="140000"/>
              </a:lnSpc>
              <a:buFont typeface="Wingdings" panose="05000000000000000000" pitchFamily="2" charset="2"/>
              <a:buChar char="Ø"/>
            </a:pPr>
            <a:r>
              <a:rPr lang="zh-CN" altLang="en-US" b="1" dirty="0">
                <a:solidFill>
                  <a:srgbClr val="0000FF"/>
                </a:solidFill>
                <a:latin typeface="微软雅黑" panose="020B0503020204020204" pitchFamily="34" charset="-122"/>
                <a:ea typeface="微软雅黑" panose="020B0503020204020204" pitchFamily="34" charset="-122"/>
              </a:rPr>
              <a:t>主要变动</a:t>
            </a:r>
            <a:r>
              <a:rPr lang="zh-CN" altLang="en-US" dirty="0">
                <a:solidFill>
                  <a:srgbClr val="0000FF"/>
                </a:solidFill>
                <a:latin typeface="微软雅黑" panose="020B0503020204020204" pitchFamily="34" charset="-122"/>
                <a:ea typeface="微软雅黑" panose="020B0503020204020204" pitchFamily="34" charset="-122"/>
              </a:rPr>
              <a:t>：</a:t>
            </a:r>
            <a:endParaRPr lang="en-US" altLang="zh-CN" dirty="0">
              <a:solidFill>
                <a:srgbClr val="0000FF"/>
              </a:solidFill>
              <a:latin typeface="微软雅黑" panose="020B0503020204020204" pitchFamily="34" charset="-122"/>
              <a:ea typeface="微软雅黑" panose="020B0503020204020204" pitchFamily="34" charset="-122"/>
            </a:endParaRPr>
          </a:p>
          <a:p>
            <a:pPr marL="360000" indent="-285750" algn="just">
              <a:lnSpc>
                <a:spcPct val="14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更换新注入系统，注入束流状态和涂抹方式均发生比较大的变化；</a:t>
            </a:r>
            <a:endParaRPr lang="en-US" altLang="zh-CN" sz="1600" dirty="0">
              <a:latin typeface="微软雅黑" panose="020B0503020204020204" pitchFamily="34" charset="-122"/>
              <a:ea typeface="微软雅黑" panose="020B0503020204020204" pitchFamily="34" charset="-122"/>
            </a:endParaRPr>
          </a:p>
          <a:p>
            <a:pPr marL="360000" indent="-285750" algn="just">
              <a:lnSpc>
                <a:spcPct val="14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直流</a:t>
            </a:r>
            <a:r>
              <a:rPr lang="en-US" altLang="zh-CN" sz="1600" dirty="0">
                <a:latin typeface="微软雅黑" panose="020B0503020204020204" pitchFamily="34" charset="-122"/>
                <a:ea typeface="微软雅黑" panose="020B0503020204020204" pitchFamily="34" charset="-122"/>
              </a:rPr>
              <a:t>BC</a:t>
            </a:r>
            <a:r>
              <a:rPr lang="zh-CN" altLang="en-US" sz="1600" dirty="0">
                <a:latin typeface="微软雅黑" panose="020B0503020204020204" pitchFamily="34" charset="-122"/>
                <a:ea typeface="微软雅黑" panose="020B0503020204020204" pitchFamily="34" charset="-122"/>
              </a:rPr>
              <a:t>凸轨更换为脉冲</a:t>
            </a:r>
            <a:r>
              <a:rPr lang="en-US" altLang="zh-CN" sz="1600" dirty="0">
                <a:latin typeface="微软雅黑" panose="020B0503020204020204" pitchFamily="34" charset="-122"/>
                <a:ea typeface="微软雅黑" panose="020B0503020204020204" pitchFamily="34" charset="-122"/>
              </a:rPr>
              <a:t>BCH</a:t>
            </a:r>
            <a:r>
              <a:rPr lang="zh-CN" altLang="en-US" sz="1600" dirty="0">
                <a:latin typeface="微软雅黑" panose="020B0503020204020204" pitchFamily="34" charset="-122"/>
                <a:ea typeface="微软雅黑" panose="020B0503020204020204" pitchFamily="34" charset="-122"/>
              </a:rPr>
              <a:t>凸轨，导致凸轨边缘聚焦效应变化，进而造成</a:t>
            </a:r>
            <a:r>
              <a:rPr lang="zh-CN" altLang="en-US" sz="1600" dirty="0" smtClean="0">
                <a:latin typeface="微软雅黑" panose="020B0503020204020204" pitchFamily="34" charset="-122"/>
                <a:ea typeface="微软雅黑" panose="020B0503020204020204" pitchFamily="34" charset="-122"/>
              </a:rPr>
              <a:t>工作点和轨道变化、凸</a:t>
            </a:r>
            <a:r>
              <a:rPr lang="zh-CN" altLang="en-US" sz="1600" dirty="0">
                <a:latin typeface="微软雅黑" panose="020B0503020204020204" pitchFamily="34" charset="-122"/>
                <a:ea typeface="微软雅黑" panose="020B0503020204020204" pitchFamily="34" charset="-122"/>
              </a:rPr>
              <a:t>轨泄露变化等；</a:t>
            </a:r>
            <a:endParaRPr lang="en-US" altLang="zh-CN" sz="1600" dirty="0">
              <a:latin typeface="微软雅黑" panose="020B0503020204020204" pitchFamily="34" charset="-122"/>
              <a:ea typeface="微软雅黑" panose="020B0503020204020204" pitchFamily="34" charset="-122"/>
            </a:endParaRPr>
          </a:p>
          <a:p>
            <a:pPr marL="360000" indent="-285750" algn="just">
              <a:lnSpc>
                <a:spcPct val="14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环高频更换新机箱，造成纵向和定时变化；</a:t>
            </a:r>
            <a:endParaRPr lang="en-US" altLang="zh-CN" sz="1600" dirty="0">
              <a:latin typeface="微软雅黑" panose="020B0503020204020204" pitchFamily="34" charset="-122"/>
              <a:ea typeface="微软雅黑" panose="020B0503020204020204" pitchFamily="34" charset="-122"/>
            </a:endParaRPr>
          </a:p>
          <a:p>
            <a:pPr marL="360000" indent="-285750" algn="just">
              <a:lnSpc>
                <a:spcPct val="140000"/>
              </a:lnSpc>
              <a:buFont typeface="Wingdings" panose="05000000000000000000" pitchFamily="2" charset="2"/>
              <a:buChar char="ü"/>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根据准直数据，部分磁铁微调了一下位置；</a:t>
            </a:r>
            <a:endParaRPr lang="en-US" altLang="zh-CN" sz="1600" dirty="0">
              <a:latin typeface="微软雅黑" panose="020B0503020204020204" pitchFamily="34" charset="-122"/>
              <a:ea typeface="微软雅黑" panose="020B0503020204020204" pitchFamily="34" charset="-122"/>
            </a:endParaRPr>
          </a:p>
          <a:p>
            <a:pPr marL="360000" indent="-285750" algn="just">
              <a:lnSpc>
                <a:spcPct val="14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直线加速器能量较大变化（大于</a:t>
            </a:r>
            <a:r>
              <a:rPr lang="en-US" altLang="zh-CN" sz="1600" dirty="0">
                <a:latin typeface="微软雅黑" panose="020B0503020204020204" pitchFamily="34" charset="-122"/>
                <a:ea typeface="微软雅黑" panose="020B0503020204020204" pitchFamily="34" charset="-122"/>
              </a:rPr>
              <a:t>0.1MeV</a:t>
            </a:r>
            <a:r>
              <a:rPr lang="zh-CN" altLang="en-US" sz="1600" dirty="0">
                <a:latin typeface="微软雅黑" panose="020B0503020204020204" pitchFamily="34" charset="-122"/>
                <a:ea typeface="微软雅黑" panose="020B0503020204020204" pitchFamily="34" charset="-122"/>
              </a:rPr>
              <a:t>）。</a:t>
            </a:r>
          </a:p>
        </p:txBody>
      </p:sp>
      <p:sp>
        <p:nvSpPr>
          <p:cNvPr id="5" name="文本框 4">
            <a:extLst>
              <a:ext uri="{FF2B5EF4-FFF2-40B4-BE49-F238E27FC236}">
                <a16:creationId xmlns="" xmlns:a16="http://schemas.microsoft.com/office/drawing/2014/main" id="{719817DA-9B93-4ED5-A91B-62BF0256A08C}"/>
              </a:ext>
            </a:extLst>
          </p:cNvPr>
          <p:cNvSpPr txBox="1"/>
          <p:nvPr/>
        </p:nvSpPr>
        <p:spPr>
          <a:xfrm>
            <a:off x="42606" y="3973949"/>
            <a:ext cx="8982641" cy="1169551"/>
          </a:xfrm>
          <a:prstGeom prst="rect">
            <a:avLst/>
          </a:prstGeom>
          <a:noFill/>
        </p:spPr>
        <p:txBody>
          <a:bodyPr wrap="square" rtlCol="0">
            <a:spAutoFit/>
          </a:bodyPr>
          <a:lstStyle/>
          <a:p>
            <a:pPr marL="257175" indent="-257175" algn="just">
              <a:lnSpc>
                <a:spcPct val="140000"/>
              </a:lnSpc>
              <a:buFont typeface="Wingdings" panose="05000000000000000000" pitchFamily="2" charset="2"/>
              <a:buChar char="Ø"/>
            </a:pPr>
            <a:r>
              <a:rPr lang="zh-CN" altLang="en-US" b="1" dirty="0" smtClean="0">
                <a:solidFill>
                  <a:srgbClr val="0000FF"/>
                </a:solidFill>
                <a:latin typeface="微软雅黑" panose="020B0503020204020204" pitchFamily="34" charset="-122"/>
                <a:ea typeface="微软雅黑" panose="020B0503020204020204" pitchFamily="34" charset="-122"/>
              </a:rPr>
              <a:t>调试时间</a:t>
            </a:r>
            <a:r>
              <a:rPr lang="zh-CN" altLang="en-US" dirty="0" smtClean="0">
                <a:solidFill>
                  <a:srgbClr val="0000FF"/>
                </a:solidFill>
                <a:latin typeface="微软雅黑" panose="020B0503020204020204" pitchFamily="34" charset="-122"/>
                <a:ea typeface="微软雅黑" panose="020B0503020204020204" pitchFamily="34" charset="-122"/>
              </a:rPr>
              <a:t>：</a:t>
            </a:r>
            <a:endParaRPr lang="en-US" altLang="zh-CN" dirty="0">
              <a:solidFill>
                <a:srgbClr val="0000FF"/>
              </a:solidFill>
              <a:latin typeface="微软雅黑" panose="020B0503020204020204" pitchFamily="34" charset="-122"/>
              <a:ea typeface="微软雅黑" panose="020B0503020204020204" pitchFamily="34" charset="-122"/>
            </a:endParaRPr>
          </a:p>
          <a:p>
            <a:pPr marL="360000" indent="-285750" algn="just">
              <a:lnSpc>
                <a:spcPct val="140000"/>
              </a:lnSpc>
              <a:buFont typeface="Wingdings" panose="05000000000000000000" pitchFamily="2" charset="2"/>
              <a:buChar char="ü"/>
            </a:pPr>
            <a:r>
              <a:rPr lang="zh-CN" altLang="en-US" sz="1600" dirty="0" smtClean="0">
                <a:latin typeface="微软雅黑" panose="020B0503020204020204" pitchFamily="34" charset="-122"/>
                <a:ea typeface="微软雅黑" panose="020B0503020204020204" pitchFamily="34" charset="-122"/>
              </a:rPr>
              <a:t>直线加速器：</a:t>
            </a:r>
            <a:r>
              <a:rPr lang="en-US" altLang="zh-CN" sz="1600" dirty="0" smtClean="0">
                <a:latin typeface="微软雅黑" panose="020B0503020204020204" pitchFamily="34" charset="-122"/>
                <a:ea typeface="微软雅黑" panose="020B0503020204020204" pitchFamily="34" charset="-122"/>
              </a:rPr>
              <a:t>8</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25</a:t>
            </a:r>
            <a:r>
              <a:rPr lang="zh-CN" altLang="en-US" sz="1600" dirty="0" smtClean="0">
                <a:latin typeface="微软雅黑" panose="020B0503020204020204" pitchFamily="34" charset="-122"/>
                <a:ea typeface="微软雅黑" panose="020B0503020204020204" pitchFamily="34" charset="-122"/>
              </a:rPr>
              <a:t>日</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日，</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5</a:t>
            </a:r>
            <a:r>
              <a:rPr lang="zh-CN" altLang="en-US" sz="1600" dirty="0" smtClean="0">
                <a:latin typeface="微软雅黑" panose="020B0503020204020204" pitchFamily="34" charset="-122"/>
                <a:ea typeface="微软雅黑" panose="020B0503020204020204" pitchFamily="34" charset="-122"/>
              </a:rPr>
              <a:t>日</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14</a:t>
            </a:r>
            <a:r>
              <a:rPr lang="zh-CN" altLang="en-US" sz="1600" dirty="0" smtClean="0">
                <a:latin typeface="微软雅黑" panose="020B0503020204020204" pitchFamily="34" charset="-122"/>
                <a:ea typeface="微软雅黑" panose="020B0503020204020204" pitchFamily="34" charset="-122"/>
              </a:rPr>
              <a:t>日，共</a:t>
            </a:r>
            <a:r>
              <a:rPr lang="en-US" altLang="zh-CN" sz="1600" dirty="0" smtClean="0">
                <a:latin typeface="微软雅黑" panose="020B0503020204020204" pitchFamily="34" charset="-122"/>
                <a:ea typeface="微软雅黑" panose="020B0503020204020204" pitchFamily="34" charset="-122"/>
              </a:rPr>
              <a:t>20</a:t>
            </a:r>
            <a:r>
              <a:rPr lang="zh-CN" altLang="en-US" sz="1600" dirty="0">
                <a:latin typeface="微软雅黑" panose="020B0503020204020204" pitchFamily="34" charset="-122"/>
                <a:ea typeface="微软雅黑" panose="020B0503020204020204" pitchFamily="34" charset="-122"/>
              </a:rPr>
              <a:t>天（</a:t>
            </a:r>
            <a:r>
              <a:rPr lang="zh-CN" altLang="en-US" sz="1300" dirty="0">
                <a:latin typeface="微软雅黑" panose="020B0503020204020204" pitchFamily="34" charset="-122"/>
                <a:ea typeface="微软雅黑" panose="020B0503020204020204" pitchFamily="34" charset="-122"/>
              </a:rPr>
              <a:t>原计划</a:t>
            </a:r>
            <a:r>
              <a:rPr lang="en-US" altLang="zh-CN" sz="1300" dirty="0">
                <a:latin typeface="微软雅黑" panose="020B0503020204020204" pitchFamily="34" charset="-122"/>
                <a:ea typeface="微软雅黑" panose="020B0503020204020204" pitchFamily="34" charset="-122"/>
              </a:rPr>
              <a:t>1</a:t>
            </a:r>
            <a:r>
              <a:rPr lang="zh-CN" altLang="en-US" sz="1300" dirty="0">
                <a:latin typeface="微软雅黑" panose="020B0503020204020204" pitchFamily="34" charset="-122"/>
                <a:ea typeface="微软雅黑" panose="020B0503020204020204" pitchFamily="34" charset="-122"/>
              </a:rPr>
              <a:t>周</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marL="360000" indent="-285750" algn="just">
              <a:lnSpc>
                <a:spcPct val="140000"/>
              </a:lnSpc>
              <a:buFont typeface="Wingdings" panose="05000000000000000000" pitchFamily="2" charset="2"/>
              <a:buChar char="ü"/>
            </a:pPr>
            <a:r>
              <a:rPr lang="zh-CN" altLang="en-US" sz="1600" dirty="0" smtClean="0">
                <a:latin typeface="微软雅黑" panose="020B0503020204020204" pitchFamily="34" charset="-122"/>
                <a:ea typeface="微软雅黑" panose="020B0503020204020204" pitchFamily="34" charset="-122"/>
              </a:rPr>
              <a:t>环形加速器：</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rPr>
              <a:t>日，</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15</a:t>
            </a:r>
            <a:r>
              <a:rPr lang="zh-CN" altLang="en-US" sz="1600" dirty="0" smtClean="0">
                <a:latin typeface="微软雅黑" panose="020B0503020204020204" pitchFamily="34" charset="-122"/>
                <a:ea typeface="微软雅黑" panose="020B0503020204020204" pitchFamily="34" charset="-122"/>
              </a:rPr>
              <a:t>日</a:t>
            </a:r>
            <a:r>
              <a:rPr lang="en-US" altLang="zh-CN" sz="1600" dirty="0" smtClean="0">
                <a:latin typeface="微软雅黑" panose="020B0503020204020204" pitchFamily="34" charset="-122"/>
                <a:ea typeface="微软雅黑" panose="020B0503020204020204" pitchFamily="34" charset="-122"/>
              </a:rPr>
              <a:t>-10</a:t>
            </a:r>
            <a:r>
              <a:rPr lang="zh-CN" altLang="en-US" sz="1600" dirty="0" smtClean="0">
                <a:latin typeface="微软雅黑" panose="020B0503020204020204" pitchFamily="34" charset="-122"/>
                <a:ea typeface="微软雅黑" panose="020B0503020204020204" pitchFamily="34" charset="-122"/>
              </a:rPr>
              <a:t>月</a:t>
            </a:r>
            <a:r>
              <a:rPr lang="en-US" altLang="zh-CN" sz="1600" dirty="0" smtClean="0">
                <a:latin typeface="微软雅黑" panose="020B0503020204020204" pitchFamily="34" charset="-122"/>
                <a:ea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rPr>
              <a:t>日上午，共</a:t>
            </a:r>
            <a:r>
              <a:rPr lang="en-US" altLang="zh-CN" sz="1600" dirty="0" smtClean="0">
                <a:latin typeface="微软雅黑" panose="020B0503020204020204" pitchFamily="34" charset="-122"/>
                <a:ea typeface="微软雅黑" panose="020B0503020204020204" pitchFamily="34" charset="-122"/>
              </a:rPr>
              <a:t>19</a:t>
            </a:r>
            <a:r>
              <a:rPr lang="zh-CN" altLang="en-US" sz="1600" dirty="0" smtClean="0">
                <a:latin typeface="微软雅黑" panose="020B0503020204020204" pitchFamily="34" charset="-122"/>
                <a:ea typeface="微软雅黑" panose="020B0503020204020204" pitchFamily="34" charset="-122"/>
              </a:rPr>
              <a:t>天（</a:t>
            </a:r>
            <a:r>
              <a:rPr lang="zh-CN" altLang="en-US" sz="1300" dirty="0" smtClean="0">
                <a:latin typeface="微软雅黑" panose="020B0503020204020204" pitchFamily="34" charset="-122"/>
                <a:ea typeface="微软雅黑" panose="020B0503020204020204" pitchFamily="34" charset="-122"/>
              </a:rPr>
              <a:t>原计划</a:t>
            </a:r>
            <a:r>
              <a:rPr lang="en-US" altLang="zh-CN" sz="1300" dirty="0" smtClean="0">
                <a:latin typeface="微软雅黑" panose="020B0503020204020204" pitchFamily="34" charset="-122"/>
                <a:ea typeface="微软雅黑" panose="020B0503020204020204" pitchFamily="34" charset="-122"/>
              </a:rPr>
              <a:t>1</a:t>
            </a:r>
            <a:r>
              <a:rPr lang="zh-CN" altLang="en-US" sz="1300" dirty="0" smtClean="0">
                <a:latin typeface="微软雅黑" panose="020B0503020204020204" pitchFamily="34" charset="-122"/>
                <a:ea typeface="微软雅黑" panose="020B0503020204020204" pitchFamily="34" charset="-122"/>
              </a:rPr>
              <a:t>个月，因硬件故障和供束要求缩减</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39256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BCH</a:t>
            </a:r>
            <a:r>
              <a:rPr lang="zh-CN" altLang="en-US" sz="2400" b="1" dirty="0">
                <a:solidFill>
                  <a:schemeClr val="bg1"/>
                </a:solidFill>
                <a:latin typeface="微软雅黑" pitchFamily="34" charset="-122"/>
                <a:ea typeface="微软雅黑" pitchFamily="34" charset="-122"/>
              </a:rPr>
              <a:t>注入曲线下降沿优化</a:t>
            </a:r>
          </a:p>
        </p:txBody>
      </p:sp>
      <p:sp>
        <p:nvSpPr>
          <p:cNvPr id="3" name="文本框 2"/>
          <p:cNvSpPr txBox="1"/>
          <p:nvPr/>
        </p:nvSpPr>
        <p:spPr>
          <a:xfrm>
            <a:off x="305526" y="627534"/>
            <a:ext cx="8550696" cy="369332"/>
          </a:xfrm>
          <a:prstGeom prst="rect">
            <a:avLst/>
          </a:prstGeom>
          <a:noFill/>
        </p:spPr>
        <p:txBody>
          <a:bodyPr wrap="square">
            <a:spAutoFit/>
          </a:bodyPr>
          <a:lstStyle/>
          <a:p>
            <a:pPr marL="257175" indent="-257175">
              <a:buFont typeface="Wingdings" panose="05000000000000000000" pitchFamily="2" charset="2"/>
              <a:buChar char="Ø"/>
            </a:pPr>
            <a:r>
              <a:rPr lang="zh-CN" altLang="en-US" dirty="0">
                <a:solidFill>
                  <a:srgbClr val="495057"/>
                </a:solidFill>
                <a:latin typeface="微软雅黑" panose="020B0503020204020204" pitchFamily="34" charset="-122"/>
                <a:ea typeface="微软雅黑" panose="020B0503020204020204" pitchFamily="34" charset="-122"/>
              </a:rPr>
              <a:t>将</a:t>
            </a:r>
            <a:r>
              <a:rPr lang="en-US" altLang="zh-CN" dirty="0">
                <a:solidFill>
                  <a:srgbClr val="495057"/>
                </a:solidFill>
                <a:latin typeface="微软雅黑" panose="020B0503020204020204" pitchFamily="34" charset="-122"/>
                <a:ea typeface="微软雅黑" panose="020B0503020204020204" pitchFamily="34" charset="-122"/>
              </a:rPr>
              <a:t>BCH</a:t>
            </a:r>
            <a:r>
              <a:rPr lang="zh-CN" altLang="en-US" dirty="0">
                <a:solidFill>
                  <a:srgbClr val="495057"/>
                </a:solidFill>
                <a:latin typeface="微软雅黑" panose="020B0503020204020204" pitchFamily="34" charset="-122"/>
                <a:ea typeface="微软雅黑" panose="020B0503020204020204" pitchFamily="34" charset="-122"/>
              </a:rPr>
              <a:t>注入曲线下降沿进行如下优化：</a:t>
            </a: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305526" y="2860596"/>
            <a:ext cx="8550696" cy="369332"/>
          </a:xfrm>
          <a:prstGeom prst="rect">
            <a:avLst/>
          </a:prstGeom>
          <a:noFill/>
        </p:spPr>
        <p:txBody>
          <a:bodyPr wrap="square">
            <a:spAutoFit/>
          </a:bodyPr>
          <a:lstStyle/>
          <a:p>
            <a:pPr marL="257175" indent="-257175">
              <a:buFont typeface="Wingdings" panose="05000000000000000000" pitchFamily="2" charset="2"/>
              <a:buChar char="Ø"/>
            </a:pPr>
            <a:r>
              <a:rPr lang="zh-CN" altLang="en-US" dirty="0">
                <a:solidFill>
                  <a:srgbClr val="495057"/>
                </a:solidFill>
                <a:latin typeface="微软雅黑" panose="020B0503020204020204" pitchFamily="34" charset="-122"/>
                <a:ea typeface="微软雅黑" panose="020B0503020204020204" pitchFamily="34" charset="-122"/>
              </a:rPr>
              <a:t>注入过程的束流振荡得到小幅度的减小。</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5058054" y="935073"/>
            <a:ext cx="2970330" cy="1897916"/>
          </a:xfrm>
          <a:prstGeom prst="rect">
            <a:avLst/>
          </a:prstGeom>
        </p:spPr>
      </p:pic>
      <p:pic>
        <p:nvPicPr>
          <p:cNvPr id="7" name="图片 6"/>
          <p:cNvPicPr>
            <a:picLocks noChangeAspect="1"/>
          </p:cNvPicPr>
          <p:nvPr/>
        </p:nvPicPr>
        <p:blipFill>
          <a:blip r:embed="rId3"/>
          <a:stretch>
            <a:fillRect/>
          </a:stretch>
        </p:blipFill>
        <p:spPr>
          <a:xfrm>
            <a:off x="784518" y="995708"/>
            <a:ext cx="3063127" cy="1816097"/>
          </a:xfrm>
          <a:prstGeom prst="rect">
            <a:avLst/>
          </a:prstGeom>
        </p:spPr>
      </p:pic>
      <p:sp>
        <p:nvSpPr>
          <p:cNvPr id="8" name="右箭头 7"/>
          <p:cNvSpPr/>
          <p:nvPr/>
        </p:nvSpPr>
        <p:spPr>
          <a:xfrm>
            <a:off x="3959734" y="1722019"/>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18" y="3206845"/>
            <a:ext cx="2754895" cy="184837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4696" y="3140528"/>
            <a:ext cx="3171674" cy="1930147"/>
          </a:xfrm>
          <a:prstGeom prst="rect">
            <a:avLst/>
          </a:prstGeom>
        </p:spPr>
      </p:pic>
      <p:sp>
        <p:nvSpPr>
          <p:cNvPr id="11" name="右箭头 10"/>
          <p:cNvSpPr/>
          <p:nvPr/>
        </p:nvSpPr>
        <p:spPr>
          <a:xfrm>
            <a:off x="4012251" y="3941459"/>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646759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水平和垂直涂抹范围优化</a:t>
            </a:r>
          </a:p>
        </p:txBody>
      </p:sp>
      <p:sp>
        <p:nvSpPr>
          <p:cNvPr id="3" name="文本框 2"/>
          <p:cNvSpPr txBox="1"/>
          <p:nvPr/>
        </p:nvSpPr>
        <p:spPr>
          <a:xfrm>
            <a:off x="55605" y="592795"/>
            <a:ext cx="9023750" cy="2063907"/>
          </a:xfrm>
          <a:prstGeom prst="rect">
            <a:avLst/>
          </a:prstGeom>
          <a:noFill/>
        </p:spPr>
        <p:txBody>
          <a:bodyPr wrap="square" rtlCol="0">
            <a:noAutofit/>
          </a:bodyPr>
          <a:lstStyle/>
          <a:p>
            <a:pPr marL="214313" indent="-214313">
              <a:lnSpc>
                <a:spcPct val="150000"/>
              </a:lnSpc>
              <a:buFont typeface="Wingdings" panose="05000000000000000000" charset="0"/>
              <a:buChar char="Ø"/>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优化垂直涂抹高度</a:t>
            </a:r>
          </a:p>
          <a:p>
            <a:pPr marL="628650" lvl="1" indent="-285750">
              <a:lnSpc>
                <a:spcPct val="15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通过率在</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BV</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涂抹范围达到</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30mm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的时候达到最大。</a:t>
            </a:r>
          </a:p>
          <a:p>
            <a:pPr marL="628650" lvl="1" indent="-285750">
              <a:lnSpc>
                <a:spcPct val="15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相对于之前按照一期</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17mm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设置的涂抹高度，</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30mm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涂抹高度对应的平均通过率提高</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1.2%</a:t>
            </a:r>
          </a:p>
          <a:p>
            <a:pPr marL="214313" indent="-214313">
              <a:lnSpc>
                <a:spcPct val="150000"/>
              </a:lnSpc>
              <a:buFont typeface="Wingdings" panose="05000000000000000000" charset="0"/>
              <a:buChar char="Ø"/>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优化水平扫角</a:t>
            </a:r>
          </a:p>
          <a:p>
            <a:pPr marL="628650" lvl="1" indent="-285750">
              <a:lnSpc>
                <a:spcPct val="15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通过率随</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BH</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扫角范围变化不明显，约</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5mrad</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时通过率达到最大</a:t>
            </a:r>
          </a:p>
        </p:txBody>
      </p:sp>
      <p:pic>
        <p:nvPicPr>
          <p:cNvPr id="4" name="图片 3"/>
          <p:cNvPicPr/>
          <p:nvPr/>
        </p:nvPicPr>
        <p:blipFill>
          <a:blip r:embed="rId2"/>
          <a:stretch>
            <a:fillRect/>
          </a:stretch>
        </p:blipFill>
        <p:spPr>
          <a:xfrm>
            <a:off x="593124" y="2714680"/>
            <a:ext cx="3759797" cy="2428820"/>
          </a:xfrm>
          <a:prstGeom prst="rect">
            <a:avLst/>
          </a:prstGeom>
        </p:spPr>
      </p:pic>
      <p:pic>
        <p:nvPicPr>
          <p:cNvPr id="5" name="图片 4"/>
          <p:cNvPicPr/>
          <p:nvPr/>
        </p:nvPicPr>
        <p:blipFill>
          <a:blip r:embed="rId3"/>
          <a:stretch>
            <a:fillRect/>
          </a:stretch>
        </p:blipFill>
        <p:spPr>
          <a:xfrm>
            <a:off x="4962590" y="2714680"/>
            <a:ext cx="3736567" cy="2427392"/>
          </a:xfrm>
          <a:prstGeom prst="rect">
            <a:avLst/>
          </a:prstGeom>
        </p:spPr>
      </p:pic>
    </p:spTree>
    <p:extLst>
      <p:ext uri="{BB962C8B-B14F-4D97-AF65-F5344CB8AC3E}">
        <p14:creationId xmlns:p14="http://schemas.microsoft.com/office/powerpoint/2010/main" val="3643380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中空涂抹研究</a:t>
            </a:r>
          </a:p>
        </p:txBody>
      </p:sp>
      <p:sp>
        <p:nvSpPr>
          <p:cNvPr id="7" name="文本框 6"/>
          <p:cNvSpPr txBox="1"/>
          <p:nvPr/>
        </p:nvSpPr>
        <p:spPr>
          <a:xfrm>
            <a:off x="304118" y="984019"/>
            <a:ext cx="8222044" cy="2862322"/>
          </a:xfrm>
          <a:prstGeom prst="rect">
            <a:avLst/>
          </a:prstGeom>
          <a:noFill/>
        </p:spPr>
        <p:txBody>
          <a:bodyPr wrap="square" rtlCol="0">
            <a:spAutoFit/>
          </a:bodyPr>
          <a:lstStyle/>
          <a:p>
            <a:pPr marL="214313" indent="-214313" algn="just">
              <a:lnSpc>
                <a:spcPct val="150000"/>
              </a:lnSpc>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研究不同角度中空涂抹（</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0.1mrad~1mrad</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发现对束流通过率影响不明显。</a:t>
            </a:r>
          </a:p>
          <a:p>
            <a:pPr algn="just">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257175" indent="-257175" algn="just">
              <a:lnSpc>
                <a:spcPct val="150000"/>
              </a:lnSpc>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比较非中空涂抹与中空涂抹对束流通过率的影响。</a:t>
            </a:r>
          </a:p>
          <a:p>
            <a:pPr marL="214313" indent="-214313" algn="just">
              <a:lnSpc>
                <a:spcPct val="150000"/>
              </a:lnSpc>
              <a:buFont typeface="Wingdings" panose="05000000000000000000" charset="0"/>
              <a:buChar char="Ø"/>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214313" indent="-214313" algn="just">
              <a:lnSpc>
                <a:spcPct val="150000"/>
              </a:lnSpc>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研究表明</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在当前工作点模式下，中空涂抹效果不</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明显。</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514252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涂抹后束流分布和尺寸测量</a:t>
            </a:r>
            <a:r>
              <a:rPr lang="en-US" altLang="zh-CN" sz="2400" b="1" dirty="0">
                <a:solidFill>
                  <a:schemeClr val="bg1"/>
                </a:solidFill>
                <a:latin typeface="微软雅黑" pitchFamily="34" charset="-122"/>
                <a:ea typeface="微软雅黑" pitchFamily="34" charset="-122"/>
              </a:rPr>
              <a:t> </a:t>
            </a:r>
            <a:endParaRPr lang="zh-CN" altLang="en-US" sz="2400" b="1" dirty="0">
              <a:solidFill>
                <a:schemeClr val="bg1"/>
              </a:solidFill>
              <a:latin typeface="微软雅黑" pitchFamily="34" charset="-122"/>
              <a:ea typeface="微软雅黑" pitchFamily="34" charset="-122"/>
            </a:endParaRPr>
          </a:p>
        </p:txBody>
      </p:sp>
      <p:sp>
        <p:nvSpPr>
          <p:cNvPr id="3" name="文本框 2"/>
          <p:cNvSpPr txBox="1"/>
          <p:nvPr/>
        </p:nvSpPr>
        <p:spPr>
          <a:xfrm>
            <a:off x="0" y="658443"/>
            <a:ext cx="6524139" cy="369332"/>
          </a:xfrm>
          <a:prstGeom prst="rect">
            <a:avLst/>
          </a:prstGeom>
          <a:noFill/>
        </p:spPr>
        <p:txBody>
          <a:bodyPr wrap="square" rtlCol="0">
            <a:spAutoFit/>
          </a:bodyPr>
          <a:lstStyle/>
          <a:p>
            <a:pPr marL="285750" indent="-285750">
              <a:buFont typeface="Wingdings" panose="05000000000000000000" pitchFamily="2" charset="2"/>
              <a:buChar char="Ø"/>
            </a:pPr>
            <a:r>
              <a:rPr kumimoji="1" lang="zh-CN" altLang="en-US" b="1" dirty="0"/>
              <a:t>采用</a:t>
            </a:r>
            <a:r>
              <a:rPr kumimoji="1" lang="en-US" altLang="zh-CN" b="1" dirty="0"/>
              <a:t>1ms</a:t>
            </a:r>
            <a:r>
              <a:rPr kumimoji="1" lang="zh-CN" altLang="en-US" b="1" dirty="0"/>
              <a:t>快引出模式，分析涂抹范围对束流分布的影响</a:t>
            </a:r>
          </a:p>
        </p:txBody>
      </p:sp>
      <p:pic>
        <p:nvPicPr>
          <p:cNvPr id="4" name="图片 3"/>
          <p:cNvPicPr>
            <a:picLocks noChangeAspect="1"/>
          </p:cNvPicPr>
          <p:nvPr/>
        </p:nvPicPr>
        <p:blipFill>
          <a:blip r:embed="rId2"/>
          <a:stretch>
            <a:fillRect/>
          </a:stretch>
        </p:blipFill>
        <p:spPr>
          <a:xfrm>
            <a:off x="945219" y="937173"/>
            <a:ext cx="3348372" cy="2683277"/>
          </a:xfrm>
          <a:prstGeom prst="rect">
            <a:avLst/>
          </a:prstGeom>
        </p:spPr>
      </p:pic>
      <p:pic>
        <p:nvPicPr>
          <p:cNvPr id="5" name="图片 4"/>
          <p:cNvPicPr>
            <a:picLocks noChangeAspect="1"/>
          </p:cNvPicPr>
          <p:nvPr/>
        </p:nvPicPr>
        <p:blipFill>
          <a:blip r:embed="rId3"/>
          <a:stretch>
            <a:fillRect/>
          </a:stretch>
        </p:blipFill>
        <p:spPr>
          <a:xfrm>
            <a:off x="4430566" y="964177"/>
            <a:ext cx="3315187" cy="2629271"/>
          </a:xfrm>
          <a:prstGeom prst="rect">
            <a:avLst/>
          </a:prstGeom>
        </p:spPr>
      </p:pic>
      <p:sp>
        <p:nvSpPr>
          <p:cNvPr id="7" name="文本框 6"/>
          <p:cNvSpPr txBox="1"/>
          <p:nvPr/>
        </p:nvSpPr>
        <p:spPr>
          <a:xfrm>
            <a:off x="1423077" y="3593448"/>
            <a:ext cx="2685351" cy="323165"/>
          </a:xfrm>
          <a:prstGeom prst="rect">
            <a:avLst/>
          </a:prstGeom>
          <a:noFill/>
        </p:spPr>
        <p:txBody>
          <a:bodyPr wrap="none" rtlCol="0">
            <a:spAutoFit/>
          </a:bodyPr>
          <a:lstStyle/>
          <a:p>
            <a:r>
              <a:rPr lang="zh-CN" altLang="en-US" sz="1500" b="1" dirty="0"/>
              <a:t>水平扫描变化对束流分布影响</a:t>
            </a:r>
          </a:p>
        </p:txBody>
      </p:sp>
      <p:sp>
        <p:nvSpPr>
          <p:cNvPr id="8" name="文本框 7"/>
          <p:cNvSpPr txBox="1"/>
          <p:nvPr/>
        </p:nvSpPr>
        <p:spPr>
          <a:xfrm>
            <a:off x="4933467" y="3576747"/>
            <a:ext cx="2685351" cy="323165"/>
          </a:xfrm>
          <a:prstGeom prst="rect">
            <a:avLst/>
          </a:prstGeom>
          <a:noFill/>
        </p:spPr>
        <p:txBody>
          <a:bodyPr wrap="none" rtlCol="0">
            <a:spAutoFit/>
          </a:bodyPr>
          <a:lstStyle/>
          <a:p>
            <a:r>
              <a:rPr lang="zh-CN" altLang="en-US" sz="1500" b="1" dirty="0"/>
              <a:t>垂直扫描变化对束流分布影响</a:t>
            </a:r>
          </a:p>
        </p:txBody>
      </p:sp>
      <p:sp>
        <p:nvSpPr>
          <p:cNvPr id="9" name="文本框 8"/>
          <p:cNvSpPr txBox="1"/>
          <p:nvPr/>
        </p:nvSpPr>
        <p:spPr>
          <a:xfrm>
            <a:off x="118766" y="4022808"/>
            <a:ext cx="8271471" cy="1131079"/>
          </a:xfrm>
          <a:prstGeom prst="rect">
            <a:avLst/>
          </a:prstGeom>
          <a:noFill/>
        </p:spPr>
        <p:txBody>
          <a:bodyPr wrap="square" rtlCol="0">
            <a:spAutoFit/>
          </a:bodyPr>
          <a:lstStyle/>
          <a:p>
            <a:pPr marL="257175" indent="-257175">
              <a:lnSpc>
                <a:spcPct val="150000"/>
              </a:lnSpc>
              <a:buFont typeface="Wingdings" panose="05000000000000000000" pitchFamily="2" charset="2"/>
              <a:buChar char="Ø"/>
            </a:pPr>
            <a:r>
              <a:rPr kumimoji="1" lang="zh-CN" altLang="en-US" sz="1500" dirty="0">
                <a:latin typeface="微软雅黑" panose="020B0503020204020204" pitchFamily="34" charset="-122"/>
                <a:ea typeface="微软雅黑" panose="020B0503020204020204" pitchFamily="34" charset="-122"/>
              </a:rPr>
              <a:t>束团分布和尺寸对涂抹范围变化有规律性的响应，</a:t>
            </a:r>
            <a:r>
              <a:rPr kumimoji="1" lang="zh-CN" altLang="en-US" sz="1500" b="1" dirty="0">
                <a:latin typeface="微软雅黑" panose="020B0503020204020204" pitchFamily="34" charset="-122"/>
                <a:ea typeface="微软雅黑" panose="020B0503020204020204" pitchFamily="34" charset="-122"/>
              </a:rPr>
              <a:t>该工作点模式下横向耦合效应非常强</a:t>
            </a:r>
            <a:r>
              <a:rPr kumimoji="1" lang="zh-CN" altLang="en-US" sz="1500" dirty="0">
                <a:latin typeface="微软雅黑" panose="020B0503020204020204" pitchFamily="34" charset="-122"/>
                <a:ea typeface="微软雅黑" panose="020B0503020204020204" pitchFamily="34" charset="-122"/>
              </a:rPr>
              <a:t>。</a:t>
            </a:r>
            <a:endParaRPr kumimoji="1" lang="en-US" altLang="zh-CN" sz="1500" dirty="0">
              <a:latin typeface="微软雅黑" panose="020B0503020204020204" pitchFamily="34" charset="-122"/>
              <a:ea typeface="微软雅黑" panose="020B0503020204020204" pitchFamily="34" charset="-122"/>
            </a:endParaRPr>
          </a:p>
          <a:p>
            <a:pPr marL="257175" indent="-257175">
              <a:lnSpc>
                <a:spcPct val="150000"/>
              </a:lnSpc>
              <a:buFont typeface="Wingdings" panose="05000000000000000000" pitchFamily="2" charset="2"/>
              <a:buChar char="Ø"/>
            </a:pPr>
            <a:r>
              <a:rPr kumimoji="1" lang="zh-CN" altLang="en-US" sz="1500" dirty="0">
                <a:latin typeface="微软雅黑" panose="020B0503020204020204" pitchFamily="34" charset="-122"/>
                <a:ea typeface="微软雅黑" panose="020B0503020204020204" pitchFamily="34" charset="-122"/>
              </a:rPr>
              <a:t>从直观上来看，</a:t>
            </a:r>
            <a:r>
              <a:rPr kumimoji="1" lang="en-US" altLang="zh-CN" sz="1500" dirty="0">
                <a:latin typeface="微软雅黑" panose="020B0503020204020204" pitchFamily="34" charset="-122"/>
                <a:ea typeface="微软雅黑" panose="020B0503020204020204" pitchFamily="34" charset="-122"/>
              </a:rPr>
              <a:t>100kW</a:t>
            </a:r>
            <a:r>
              <a:rPr kumimoji="1" lang="zh-CN" altLang="en-US" sz="1500" dirty="0">
                <a:latin typeface="微软雅黑" panose="020B0503020204020204" pitchFamily="34" charset="-122"/>
                <a:ea typeface="微软雅黑" panose="020B0503020204020204" pitchFamily="34" charset="-122"/>
              </a:rPr>
              <a:t>模式下，</a:t>
            </a:r>
            <a:r>
              <a:rPr kumimoji="1" lang="en-US" altLang="zh-CN" sz="1500" dirty="0">
                <a:latin typeface="微软雅黑" panose="020B0503020204020204" pitchFamily="34" charset="-122"/>
                <a:ea typeface="微软雅黑" panose="020B0503020204020204" pitchFamily="34" charset="-122"/>
              </a:rPr>
              <a:t>R-Dump</a:t>
            </a:r>
            <a:r>
              <a:rPr kumimoji="1" lang="zh-CN" altLang="en-US" sz="1500" dirty="0">
                <a:latin typeface="微软雅黑" panose="020B0503020204020204" pitchFamily="34" charset="-122"/>
                <a:ea typeface="微软雅黑" panose="020B0503020204020204" pitchFamily="34" charset="-122"/>
              </a:rPr>
              <a:t>上的引出束团尺寸比</a:t>
            </a:r>
            <a:r>
              <a:rPr kumimoji="1" lang="en-US" altLang="zh-CN" sz="1500" dirty="0">
                <a:latin typeface="微软雅黑" panose="020B0503020204020204" pitchFamily="34" charset="-122"/>
                <a:ea typeface="微软雅黑" panose="020B0503020204020204" pitchFamily="34" charset="-122"/>
              </a:rPr>
              <a:t>2021</a:t>
            </a:r>
            <a:r>
              <a:rPr kumimoji="1" lang="zh-CN" altLang="en-US" sz="1500" dirty="0">
                <a:latin typeface="微软雅黑" panose="020B0503020204020204" pitchFamily="34" charset="-122"/>
                <a:ea typeface="微软雅黑" panose="020B0503020204020204" pitchFamily="34" charset="-122"/>
              </a:rPr>
              <a:t>年时结果稍大</a:t>
            </a:r>
            <a:r>
              <a:rPr kumimoji="1" lang="zh-CN" altLang="en-US" sz="1500" dirty="0" smtClean="0">
                <a:latin typeface="微软雅黑" panose="020B0503020204020204" pitchFamily="34" charset="-122"/>
                <a:ea typeface="微软雅黑" panose="020B0503020204020204" pitchFamily="34" charset="-122"/>
              </a:rPr>
              <a:t>，可能</a:t>
            </a:r>
            <a:r>
              <a:rPr kumimoji="1" lang="zh-CN" altLang="en-US" sz="1500" dirty="0">
                <a:latin typeface="微软雅黑" panose="020B0503020204020204" pitchFamily="34" charset="-122"/>
                <a:ea typeface="微软雅黑" panose="020B0503020204020204" pitchFamily="34" charset="-122"/>
              </a:rPr>
              <a:t>来源于模式变化。</a:t>
            </a:r>
            <a:endParaRPr kumimoji="1" lang="zh-CN" altLang="en-US" sz="15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954232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20ms</a:t>
            </a:r>
            <a:r>
              <a:rPr lang="zh-CN" altLang="en-US" sz="2400" b="1" dirty="0" smtClean="0">
                <a:solidFill>
                  <a:schemeClr val="bg1"/>
                </a:solidFill>
                <a:latin typeface="微软雅黑" pitchFamily="34" charset="-122"/>
                <a:ea typeface="微软雅黑" pitchFamily="34" charset="-122"/>
              </a:rPr>
              <a:t>引出时刻发射度测量</a:t>
            </a:r>
            <a:endParaRPr lang="zh-CN" altLang="en-US" sz="2400" b="1" dirty="0">
              <a:solidFill>
                <a:schemeClr val="bg1"/>
              </a:solidFill>
              <a:latin typeface="微软雅黑" pitchFamily="34" charset="-122"/>
              <a:ea typeface="微软雅黑" pitchFamily="34" charset="-122"/>
            </a:endParaRPr>
          </a:p>
        </p:txBody>
      </p:sp>
      <p:sp>
        <p:nvSpPr>
          <p:cNvPr id="10" name="文本框 9"/>
          <p:cNvSpPr txBox="1"/>
          <p:nvPr/>
        </p:nvSpPr>
        <p:spPr>
          <a:xfrm>
            <a:off x="118767" y="763619"/>
            <a:ext cx="7287443"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测量方法：测量</a:t>
            </a:r>
            <a:r>
              <a:rPr lang="en-US" altLang="zh-CN" dirty="0">
                <a:latin typeface="微软雅黑" panose="020B0503020204020204" pitchFamily="34" charset="-122"/>
                <a:ea typeface="微软雅黑" panose="020B0503020204020204" pitchFamily="34" charset="-122"/>
              </a:rPr>
              <a:t>RDBT</a:t>
            </a:r>
            <a:r>
              <a:rPr lang="zh-CN" altLang="en-US" dirty="0">
                <a:latin typeface="微软雅黑" panose="020B0503020204020204" pitchFamily="34" charset="-122"/>
                <a:ea typeface="微软雅黑" panose="020B0503020204020204" pitchFamily="34" charset="-122"/>
              </a:rPr>
              <a:t>上的束流包络反推</a:t>
            </a:r>
            <a:r>
              <a:rPr lang="en-US" altLang="zh-CN" dirty="0" smtClean="0">
                <a:latin typeface="微软雅黑" panose="020B0503020204020204" pitchFamily="34" charset="-122"/>
                <a:ea typeface="微软雅黑" panose="020B0503020204020204" pitchFamily="34" charset="-122"/>
              </a:rPr>
              <a:t>RCS 20ms</a:t>
            </a:r>
            <a:r>
              <a:rPr lang="zh-CN" altLang="en-US" dirty="0" smtClean="0">
                <a:latin typeface="微软雅黑" panose="020B0503020204020204" pitchFamily="34" charset="-122"/>
                <a:ea typeface="微软雅黑" panose="020B0503020204020204" pitchFamily="34" charset="-122"/>
              </a:rPr>
              <a:t>引出</a:t>
            </a:r>
            <a:r>
              <a:rPr lang="zh-CN" altLang="en-US" dirty="0">
                <a:latin typeface="微软雅黑" panose="020B0503020204020204" pitchFamily="34" charset="-122"/>
                <a:ea typeface="微软雅黑" panose="020B0503020204020204" pitchFamily="34" charset="-122"/>
              </a:rPr>
              <a:t>时刻发射度</a:t>
            </a:r>
          </a:p>
        </p:txBody>
      </p:sp>
      <p:pic>
        <p:nvPicPr>
          <p:cNvPr id="11"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7" y="1441007"/>
            <a:ext cx="4526280" cy="2979801"/>
          </a:xfrm>
          <a:prstGeom prst="rect">
            <a:avLst/>
          </a:prstGeom>
        </p:spPr>
      </p:pic>
      <p:graphicFrame>
        <p:nvGraphicFramePr>
          <p:cNvPr id="15" name="内容占位符 4"/>
          <p:cNvGraphicFramePr/>
          <p:nvPr>
            <p:extLst>
              <p:ext uri="{D42A27DB-BD31-4B8C-83A1-F6EECF244321}">
                <p14:modId xmlns:p14="http://schemas.microsoft.com/office/powerpoint/2010/main" val="1977298989"/>
              </p:ext>
            </p:extLst>
          </p:nvPr>
        </p:nvGraphicFramePr>
        <p:xfrm>
          <a:off x="5029105" y="1477817"/>
          <a:ext cx="3758635" cy="1039874"/>
        </p:xfrm>
        <a:graphic>
          <a:graphicData uri="http://schemas.openxmlformats.org/drawingml/2006/table">
            <a:tbl>
              <a:tblPr>
                <a:tableStyleId>{5C22544A-7EE6-4342-B048-85BDC9FD1C3A}</a:tableStyleId>
              </a:tblPr>
              <a:tblGrid>
                <a:gridCol w="751727"/>
                <a:gridCol w="751727"/>
                <a:gridCol w="751727"/>
                <a:gridCol w="751727"/>
                <a:gridCol w="751727"/>
              </a:tblGrid>
              <a:tr h="435935">
                <a:tc>
                  <a:txBody>
                    <a:bodyPr/>
                    <a:lstStyle/>
                    <a:p>
                      <a:pPr algn="ctr" rtl="0" fontAlgn="ctr"/>
                      <a:r>
                        <a:rPr lang="zh-CN" altLang="en-US" sz="1200" b="0" i="0" u="none" strike="noStrike" dirty="0" smtClean="0">
                          <a:solidFill>
                            <a:schemeClr val="tx1"/>
                          </a:solidFill>
                          <a:effectLst/>
                          <a:latin typeface="Arial" panose="020B0604020202020204" pitchFamily="34" charset="0"/>
                          <a:ea typeface="等线" panose="02010600030101010101" charset="-122"/>
                        </a:rPr>
                        <a:t>测量时间</a:t>
                      </a:r>
                      <a:endParaRPr lang="zh-CN" altLang="en-US" sz="1200" b="0" i="0" u="none" strike="noStrike" dirty="0">
                        <a:solidFill>
                          <a:schemeClr val="tx1"/>
                        </a:solidFill>
                        <a:effectLst/>
                        <a:latin typeface="Arial" panose="020B0604020202020204" pitchFamily="34" charset="0"/>
                        <a:ea typeface="等线" panose="02010600030101010101" charset="-122"/>
                      </a:endParaRPr>
                    </a:p>
                  </a:txBody>
                  <a:tcPr marL="9927" marR="9927" marT="7144" marB="0" anchor="ctr"/>
                </a:tc>
                <a:tc>
                  <a:txBody>
                    <a:bodyPr/>
                    <a:lstStyle/>
                    <a:p>
                      <a:pPr algn="ctr" rtl="0" fontAlgn="ctr"/>
                      <a:r>
                        <a:rPr lang="en-US" sz="1200" b="0" u="none" strike="noStrike" dirty="0" err="1">
                          <a:solidFill>
                            <a:schemeClr val="tx1"/>
                          </a:solidFill>
                          <a:effectLst/>
                        </a:rPr>
                        <a:t>alphax</a:t>
                      </a:r>
                      <a:endParaRPr lang="en-US"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sz="1200" b="0" u="none" strike="noStrike" dirty="0" err="1">
                          <a:solidFill>
                            <a:schemeClr val="tx1"/>
                          </a:solidFill>
                          <a:effectLst/>
                        </a:rPr>
                        <a:t>betax</a:t>
                      </a:r>
                      <a:endParaRPr lang="en-US"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sz="1200" b="0" u="none" strike="noStrike" dirty="0" err="1">
                          <a:solidFill>
                            <a:schemeClr val="tx1"/>
                          </a:solidFill>
                          <a:effectLst/>
                        </a:rPr>
                        <a:t>alphay</a:t>
                      </a:r>
                      <a:endParaRPr lang="en-US"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sz="1200" b="0" u="none" strike="noStrike" dirty="0" err="1">
                          <a:solidFill>
                            <a:schemeClr val="tx1"/>
                          </a:solidFill>
                          <a:effectLst/>
                        </a:rPr>
                        <a:t>betay</a:t>
                      </a:r>
                      <a:endParaRPr lang="en-US"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r>
              <a:tr h="382511">
                <a:tc>
                  <a:txBody>
                    <a:bodyPr/>
                    <a:lstStyle/>
                    <a:p>
                      <a:pPr algn="ctr" rtl="0" fontAlgn="ctr"/>
                      <a:r>
                        <a:rPr lang="en-US" altLang="zh-CN" sz="1200" b="0" u="none" strike="noStrike" dirty="0" smtClean="0">
                          <a:solidFill>
                            <a:schemeClr val="tx1"/>
                          </a:solidFill>
                          <a:effectLst/>
                        </a:rPr>
                        <a:t>2025-9-29-night</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altLang="zh-CN" sz="1200" b="0" u="none" strike="noStrike" dirty="0" smtClean="0">
                          <a:solidFill>
                            <a:schemeClr val="tx1"/>
                          </a:solidFill>
                          <a:effectLst/>
                        </a:rPr>
                        <a:t>0.019</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altLang="zh-CN" sz="1200" b="0" u="none" strike="noStrike" dirty="0" smtClean="0">
                          <a:solidFill>
                            <a:schemeClr val="tx1"/>
                          </a:solidFill>
                          <a:effectLst/>
                        </a:rPr>
                        <a:t>5.45</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altLang="zh-CN" sz="1200" b="0" u="none" strike="noStrike" dirty="0" smtClean="0">
                          <a:solidFill>
                            <a:schemeClr val="tx1"/>
                          </a:solidFill>
                          <a:effectLst/>
                        </a:rPr>
                        <a:t>0.105</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altLang="zh-CN" sz="1200" b="0" u="none" strike="noStrike" dirty="0" smtClean="0">
                          <a:solidFill>
                            <a:schemeClr val="tx1"/>
                          </a:solidFill>
                          <a:effectLst/>
                        </a:rPr>
                        <a:t>5.246</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r>
              <a:tr h="221428">
                <a:tc>
                  <a:txBody>
                    <a:bodyPr/>
                    <a:lstStyle/>
                    <a:p>
                      <a:pPr algn="ctr" rtl="0" fontAlgn="ctr"/>
                      <a:r>
                        <a:rPr lang="en-US" altLang="zh-CN" sz="1200" b="0" u="none" strike="noStrike" dirty="0" smtClean="0">
                          <a:solidFill>
                            <a:schemeClr val="tx1"/>
                          </a:solidFill>
                          <a:effectLst/>
                        </a:rPr>
                        <a:t>2025-2-14</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marL="0" algn="ctr" defTabSz="914400" rtl="0" eaLnBrk="1" fontAlgn="ctr" latinLnBrk="0" hangingPunct="1"/>
                      <a:r>
                        <a:rPr lang="en-US" altLang="zh-CN" sz="1200" b="0" u="none" strike="noStrike" kern="1200" dirty="0" smtClean="0">
                          <a:solidFill>
                            <a:schemeClr val="tx1"/>
                          </a:solidFill>
                          <a:effectLst/>
                          <a:latin typeface="+mn-lt"/>
                          <a:ea typeface="+mn-ea"/>
                          <a:cs typeface="+mn-cs"/>
                        </a:rPr>
                        <a:t>0.09</a:t>
                      </a:r>
                      <a:endParaRPr lang="zh-CN" altLang="en-US" sz="1200" b="0" u="none" strike="noStrike" kern="1200" dirty="0">
                        <a:solidFill>
                          <a:schemeClr val="tx1"/>
                        </a:solidFill>
                        <a:effectLst/>
                        <a:latin typeface="+mn-lt"/>
                        <a:ea typeface="+mn-ea"/>
                        <a:cs typeface="+mn-cs"/>
                      </a:endParaRPr>
                    </a:p>
                  </a:txBody>
                  <a:tcPr marL="9927" marR="9927" marT="7144" marB="0" anchor="ctr"/>
                </a:tc>
                <a:tc>
                  <a:txBody>
                    <a:bodyPr/>
                    <a:lstStyle/>
                    <a:p>
                      <a:pPr marL="0" algn="ctr" defTabSz="914400" rtl="0" eaLnBrk="1" fontAlgn="ctr" latinLnBrk="0" hangingPunct="1"/>
                      <a:r>
                        <a:rPr lang="en-US" altLang="zh-CN" sz="1200" b="0" u="none" strike="noStrike" kern="1200" dirty="0" smtClean="0">
                          <a:solidFill>
                            <a:schemeClr val="tx1"/>
                          </a:solidFill>
                          <a:effectLst/>
                          <a:latin typeface="+mn-lt"/>
                          <a:ea typeface="+mn-ea"/>
                          <a:cs typeface="+mn-cs"/>
                        </a:rPr>
                        <a:t>5.36</a:t>
                      </a:r>
                      <a:endParaRPr lang="zh-CN" altLang="en-US" sz="1200" b="0" u="none" strike="noStrike" kern="1200" dirty="0">
                        <a:solidFill>
                          <a:schemeClr val="tx1"/>
                        </a:solidFill>
                        <a:effectLst/>
                        <a:latin typeface="+mn-lt"/>
                        <a:ea typeface="+mn-ea"/>
                        <a:cs typeface="+mn-cs"/>
                      </a:endParaRPr>
                    </a:p>
                  </a:txBody>
                  <a:tcPr marL="9927" marR="9927" marT="7144" marB="0" anchor="ctr"/>
                </a:tc>
                <a:tc>
                  <a:txBody>
                    <a:bodyPr/>
                    <a:lstStyle/>
                    <a:p>
                      <a:pPr marL="0" algn="ctr" defTabSz="914400" rtl="0" eaLnBrk="1" fontAlgn="ctr" latinLnBrk="0" hangingPunct="1"/>
                      <a:r>
                        <a:rPr lang="en-US" altLang="zh-CN" sz="1200" b="0" u="none" strike="noStrike" kern="1200" dirty="0" smtClean="0">
                          <a:solidFill>
                            <a:schemeClr val="tx1"/>
                          </a:solidFill>
                          <a:effectLst/>
                          <a:latin typeface="+mn-lt"/>
                          <a:ea typeface="+mn-ea"/>
                          <a:cs typeface="+mn-cs"/>
                        </a:rPr>
                        <a:t>-0.016</a:t>
                      </a:r>
                      <a:endParaRPr lang="zh-CN" altLang="en-US" sz="1200" b="0" u="none" strike="noStrike" kern="1200" dirty="0">
                        <a:solidFill>
                          <a:schemeClr val="tx1"/>
                        </a:solidFill>
                        <a:effectLst/>
                        <a:latin typeface="+mn-lt"/>
                        <a:ea typeface="+mn-ea"/>
                        <a:cs typeface="+mn-cs"/>
                      </a:endParaRPr>
                    </a:p>
                  </a:txBody>
                  <a:tcPr marL="9927" marR="9927" marT="7144" marB="0" anchor="ctr"/>
                </a:tc>
                <a:tc>
                  <a:txBody>
                    <a:bodyPr/>
                    <a:lstStyle/>
                    <a:p>
                      <a:pPr marL="0" algn="ctr" defTabSz="914400" rtl="0" eaLnBrk="1" fontAlgn="ctr" latinLnBrk="0" hangingPunct="1"/>
                      <a:r>
                        <a:rPr lang="en-US" altLang="zh-CN" sz="1200" b="0" u="none" strike="noStrike" kern="1200" dirty="0" smtClean="0">
                          <a:solidFill>
                            <a:schemeClr val="tx1"/>
                          </a:solidFill>
                          <a:effectLst/>
                          <a:latin typeface="+mn-lt"/>
                          <a:ea typeface="+mn-ea"/>
                          <a:cs typeface="+mn-cs"/>
                        </a:rPr>
                        <a:t>5.29</a:t>
                      </a:r>
                      <a:endParaRPr lang="zh-CN" altLang="en-US" sz="1200" b="0" u="none" strike="noStrike" kern="1200" dirty="0">
                        <a:solidFill>
                          <a:schemeClr val="tx1"/>
                        </a:solidFill>
                        <a:effectLst/>
                        <a:latin typeface="+mn-lt"/>
                        <a:ea typeface="+mn-ea"/>
                        <a:cs typeface="+mn-cs"/>
                      </a:endParaRPr>
                    </a:p>
                  </a:txBody>
                  <a:tcPr marL="9927" marR="9927" marT="7144" marB="0" anchor="ctr"/>
                </a:tc>
              </a:tr>
            </a:tbl>
          </a:graphicData>
        </a:graphic>
      </p:graphicFrame>
      <p:graphicFrame>
        <p:nvGraphicFramePr>
          <p:cNvPr id="16" name="内容占位符 4"/>
          <p:cNvGraphicFramePr/>
          <p:nvPr>
            <p:extLst>
              <p:ext uri="{D42A27DB-BD31-4B8C-83A1-F6EECF244321}">
                <p14:modId xmlns:p14="http://schemas.microsoft.com/office/powerpoint/2010/main" val="3968933458"/>
              </p:ext>
            </p:extLst>
          </p:nvPr>
        </p:nvGraphicFramePr>
        <p:xfrm>
          <a:off x="5029105" y="2602407"/>
          <a:ext cx="2256405" cy="1039874"/>
        </p:xfrm>
        <a:graphic>
          <a:graphicData uri="http://schemas.openxmlformats.org/drawingml/2006/table">
            <a:tbl>
              <a:tblPr>
                <a:tableStyleId>{5C22544A-7EE6-4342-B048-85BDC9FD1C3A}</a:tableStyleId>
              </a:tblPr>
              <a:tblGrid>
                <a:gridCol w="752135"/>
                <a:gridCol w="752135"/>
                <a:gridCol w="752135"/>
              </a:tblGrid>
              <a:tr h="435935">
                <a:tc>
                  <a:txBody>
                    <a:bodyPr/>
                    <a:lstStyle/>
                    <a:p>
                      <a:pPr algn="ctr" rtl="0" fontAlgn="ctr"/>
                      <a:r>
                        <a:rPr lang="zh-CN" altLang="en-US" sz="1200" b="0" i="0" u="none" strike="noStrike" dirty="0" smtClean="0">
                          <a:solidFill>
                            <a:schemeClr val="tx1"/>
                          </a:solidFill>
                          <a:effectLst/>
                          <a:latin typeface="Arial" panose="020B0604020202020204" pitchFamily="34" charset="0"/>
                          <a:ea typeface="等线" panose="02010600030101010101" charset="-122"/>
                        </a:rPr>
                        <a:t>测量时间</a:t>
                      </a:r>
                      <a:endParaRPr lang="zh-CN" altLang="en-US" sz="1200" b="0" i="0" u="none" strike="noStrike" dirty="0">
                        <a:solidFill>
                          <a:schemeClr val="tx1"/>
                        </a:solidFill>
                        <a:effectLst/>
                        <a:latin typeface="Arial" panose="020B0604020202020204" pitchFamily="34" charset="0"/>
                        <a:ea typeface="等线" panose="02010600030101010101" charset="-122"/>
                      </a:endParaRPr>
                    </a:p>
                  </a:txBody>
                  <a:tcPr marL="9927" marR="9927" marT="7144" marB="0" anchor="ctr"/>
                </a:tc>
                <a:tc>
                  <a:txBody>
                    <a:bodyPr/>
                    <a:lstStyle/>
                    <a:p>
                      <a:pPr algn="ctr" rtl="0" fontAlgn="ctr"/>
                      <a:r>
                        <a:rPr lang="en-US" sz="1200" b="0" u="none" strike="noStrike" dirty="0" smtClean="0">
                          <a:solidFill>
                            <a:schemeClr val="tx1"/>
                          </a:solidFill>
                          <a:effectLst/>
                        </a:rPr>
                        <a:t>EX</a:t>
                      </a:r>
                      <a:endParaRPr lang="en-US"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sz="1200" b="0" u="none" strike="noStrike" dirty="0" smtClean="0">
                          <a:solidFill>
                            <a:schemeClr val="tx1"/>
                          </a:solidFill>
                          <a:effectLst/>
                        </a:rPr>
                        <a:t>EY</a:t>
                      </a:r>
                      <a:endParaRPr lang="en-US"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r>
              <a:tr h="382511">
                <a:tc>
                  <a:txBody>
                    <a:bodyPr/>
                    <a:lstStyle/>
                    <a:p>
                      <a:pPr algn="ctr" rtl="0" fontAlgn="ctr"/>
                      <a:r>
                        <a:rPr lang="en-US" altLang="zh-CN" sz="1200" b="0" u="none" strike="noStrike" dirty="0" smtClean="0">
                          <a:solidFill>
                            <a:schemeClr val="tx1"/>
                          </a:solidFill>
                          <a:effectLst/>
                        </a:rPr>
                        <a:t>2025-9-29-night</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altLang="zh-CN" sz="1200" b="0" u="none" strike="noStrike" dirty="0" smtClean="0">
                          <a:solidFill>
                            <a:schemeClr val="tx1"/>
                          </a:solidFill>
                          <a:effectLst/>
                        </a:rPr>
                        <a:t>10.796</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algn="ctr" rtl="0" fontAlgn="ctr"/>
                      <a:r>
                        <a:rPr lang="en-US" altLang="zh-CN" sz="1200" b="0" u="none" strike="noStrike" dirty="0" smtClean="0">
                          <a:solidFill>
                            <a:schemeClr val="tx1"/>
                          </a:solidFill>
                          <a:effectLst/>
                        </a:rPr>
                        <a:t>10.151</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r>
              <a:tr h="221428">
                <a:tc>
                  <a:txBody>
                    <a:bodyPr/>
                    <a:lstStyle/>
                    <a:p>
                      <a:pPr algn="ctr" rtl="0" fontAlgn="ctr"/>
                      <a:r>
                        <a:rPr lang="en-US" altLang="zh-CN" sz="1200" b="0" u="none" strike="noStrike" dirty="0" smtClean="0">
                          <a:solidFill>
                            <a:schemeClr val="tx1"/>
                          </a:solidFill>
                          <a:effectLst/>
                        </a:rPr>
                        <a:t>2025-2-14</a:t>
                      </a:r>
                      <a:endParaRPr lang="en-US" altLang="zh-CN" sz="1200" b="0" i="0" u="none" strike="noStrike" dirty="0">
                        <a:solidFill>
                          <a:schemeClr val="tx1"/>
                        </a:solidFill>
                        <a:effectLst/>
                        <a:latin typeface="等线" panose="02010600030101010101" charset="-122"/>
                        <a:ea typeface="等线" panose="02010600030101010101" charset="-122"/>
                      </a:endParaRPr>
                    </a:p>
                  </a:txBody>
                  <a:tcPr marL="9927" marR="9927" marT="7144" marB="0" anchor="ctr"/>
                </a:tc>
                <a:tc>
                  <a:txBody>
                    <a:bodyPr/>
                    <a:lstStyle/>
                    <a:p>
                      <a:pPr marL="0" algn="ctr" defTabSz="914400" rtl="0" eaLnBrk="1" fontAlgn="ctr" latinLnBrk="0" hangingPunct="1"/>
                      <a:r>
                        <a:rPr lang="en-US" altLang="zh-CN" sz="1200" b="0" u="none" strike="noStrike" kern="1200" dirty="0" smtClean="0">
                          <a:solidFill>
                            <a:schemeClr val="tx1"/>
                          </a:solidFill>
                          <a:effectLst/>
                          <a:latin typeface="+mn-lt"/>
                          <a:ea typeface="+mn-ea"/>
                          <a:cs typeface="+mn-cs"/>
                        </a:rPr>
                        <a:t>9.69</a:t>
                      </a:r>
                      <a:endParaRPr lang="zh-CN" altLang="en-US" sz="1200" b="0" u="none" strike="noStrike" kern="1200" dirty="0">
                        <a:solidFill>
                          <a:schemeClr val="tx1"/>
                        </a:solidFill>
                        <a:effectLst/>
                        <a:latin typeface="+mn-lt"/>
                        <a:ea typeface="+mn-ea"/>
                        <a:cs typeface="+mn-cs"/>
                      </a:endParaRPr>
                    </a:p>
                  </a:txBody>
                  <a:tcPr marL="9927" marR="9927" marT="7144" marB="0" anchor="ctr"/>
                </a:tc>
                <a:tc>
                  <a:txBody>
                    <a:bodyPr/>
                    <a:lstStyle/>
                    <a:p>
                      <a:pPr marL="0" algn="ctr" defTabSz="914400" rtl="0" eaLnBrk="1" fontAlgn="ctr" latinLnBrk="0" hangingPunct="1"/>
                      <a:r>
                        <a:rPr lang="en-US" altLang="zh-CN" sz="1200" b="0" u="none" strike="noStrike" kern="1200" dirty="0" smtClean="0">
                          <a:solidFill>
                            <a:schemeClr val="tx1"/>
                          </a:solidFill>
                          <a:effectLst/>
                          <a:latin typeface="+mn-lt"/>
                          <a:ea typeface="+mn-ea"/>
                          <a:cs typeface="+mn-cs"/>
                        </a:rPr>
                        <a:t>9.46</a:t>
                      </a:r>
                      <a:endParaRPr lang="zh-CN" altLang="en-US" sz="1200" b="0" u="none" strike="noStrike" kern="1200" dirty="0">
                        <a:solidFill>
                          <a:schemeClr val="tx1"/>
                        </a:solidFill>
                        <a:effectLst/>
                        <a:latin typeface="+mn-lt"/>
                        <a:ea typeface="+mn-ea"/>
                        <a:cs typeface="+mn-cs"/>
                      </a:endParaRPr>
                    </a:p>
                  </a:txBody>
                  <a:tcPr marL="9927" marR="9927" marT="7144" marB="0" anchor="ctr"/>
                </a:tc>
              </a:tr>
            </a:tbl>
          </a:graphicData>
        </a:graphic>
      </p:graphicFrame>
      <p:sp>
        <p:nvSpPr>
          <p:cNvPr id="17" name="文本框 16"/>
          <p:cNvSpPr txBox="1"/>
          <p:nvPr/>
        </p:nvSpPr>
        <p:spPr>
          <a:xfrm>
            <a:off x="4833258" y="3796913"/>
            <a:ext cx="4310742" cy="507831"/>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350" dirty="0">
                <a:latin typeface="微软雅黑" panose="020B0503020204020204" pitchFamily="34" charset="-122"/>
                <a:ea typeface="微软雅黑" panose="020B0503020204020204" pitchFamily="34" charset="-122"/>
              </a:rPr>
              <a:t>目前引出水平垂直发射度测量结果相比</a:t>
            </a:r>
            <a:r>
              <a:rPr lang="en-US" altLang="zh-CN" sz="1350" dirty="0">
                <a:latin typeface="微软雅黑" panose="020B0503020204020204" pitchFamily="34" charset="-122"/>
                <a:ea typeface="微软雅黑" panose="020B0503020204020204" pitchFamily="34" charset="-122"/>
              </a:rPr>
              <a:t>2025-2-14</a:t>
            </a:r>
            <a:r>
              <a:rPr lang="zh-CN" altLang="en-US" sz="1350" dirty="0">
                <a:latin typeface="微软雅黑" panose="020B0503020204020204" pitchFamily="34" charset="-122"/>
                <a:ea typeface="微软雅黑" panose="020B0503020204020204" pitchFamily="34" charset="-122"/>
              </a:rPr>
              <a:t>测量结果增加（</a:t>
            </a:r>
            <a:r>
              <a:rPr lang="en-US" altLang="zh-CN" sz="1350" dirty="0">
                <a:latin typeface="微软雅黑" panose="020B0503020204020204" pitchFamily="34" charset="-122"/>
                <a:ea typeface="微软雅黑" panose="020B0503020204020204" pitchFamily="34" charset="-122"/>
              </a:rPr>
              <a:t>11%</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7%</a:t>
            </a:r>
            <a:r>
              <a:rPr lang="zh-CN" altLang="en-US" sz="1350" dirty="0">
                <a:latin typeface="微软雅黑" panose="020B0503020204020204" pitchFamily="34" charset="-122"/>
                <a:ea typeface="微软雅黑" panose="020B0503020204020204" pitchFamily="34" charset="-122"/>
              </a:rPr>
              <a:t>）</a:t>
            </a:r>
          </a:p>
        </p:txBody>
      </p:sp>
      <p:sp>
        <p:nvSpPr>
          <p:cNvPr id="18" name="文本框 17"/>
          <p:cNvSpPr txBox="1"/>
          <p:nvPr/>
        </p:nvSpPr>
        <p:spPr>
          <a:xfrm>
            <a:off x="284265" y="4834276"/>
            <a:ext cx="7287443" cy="300082"/>
          </a:xfrm>
          <a:prstGeom prst="rect">
            <a:avLst/>
          </a:prstGeom>
          <a:noFill/>
        </p:spPr>
        <p:txBody>
          <a:bodyPr wrap="square" rtlCol="0">
            <a:spAutoFit/>
          </a:bodyPr>
          <a:lstStyle/>
          <a:p>
            <a:r>
              <a:rPr lang="zh-CN" altLang="en-US" sz="1350" dirty="0">
                <a:latin typeface="微软雅黑" panose="020B0503020204020204" pitchFamily="34" charset="-122"/>
                <a:ea typeface="微软雅黑" panose="020B0503020204020204" pitchFamily="34" charset="-122"/>
              </a:rPr>
              <a:t>注：根据束流通过率及束损状态，在当时条件下只测量了</a:t>
            </a:r>
            <a:r>
              <a:rPr lang="en-US" altLang="zh-CN" sz="1350" dirty="0">
                <a:latin typeface="微软雅黑" panose="020B0503020204020204" pitchFamily="34" charset="-122"/>
                <a:ea typeface="微软雅黑" panose="020B0503020204020204" pitchFamily="34" charset="-122"/>
              </a:rPr>
              <a:t>125kW</a:t>
            </a:r>
            <a:r>
              <a:rPr lang="zh-CN" altLang="en-US" sz="1350" dirty="0">
                <a:latin typeface="微软雅黑" panose="020B0503020204020204" pitchFamily="34" charset="-122"/>
                <a:ea typeface="微软雅黑" panose="020B0503020204020204" pitchFamily="34" charset="-122"/>
              </a:rPr>
              <a:t>引出时刻发射度</a:t>
            </a:r>
          </a:p>
        </p:txBody>
      </p:sp>
    </p:spTree>
    <p:extLst>
      <p:ext uri="{BB962C8B-B14F-4D97-AF65-F5344CB8AC3E}">
        <p14:creationId xmlns:p14="http://schemas.microsoft.com/office/powerpoint/2010/main" val="3035845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smtClean="0">
                <a:solidFill>
                  <a:schemeClr val="bg1"/>
                </a:solidFill>
                <a:latin typeface="微软雅黑" pitchFamily="34" charset="-122"/>
                <a:ea typeface="微软雅黑" pitchFamily="34" charset="-122"/>
              </a:rPr>
              <a:t>注入系统升级改造前后束损控制和剂量比较</a:t>
            </a:r>
            <a:endParaRPr lang="zh-CN" altLang="en-US" sz="2400" b="1" dirty="0">
              <a:solidFill>
                <a:schemeClr val="bg1"/>
              </a:solidFill>
              <a:latin typeface="微软雅黑" pitchFamily="34" charset="-122"/>
              <a:ea typeface="微软雅黑" pitchFamily="34" charset="-122"/>
            </a:endParaRPr>
          </a:p>
        </p:txBody>
      </p:sp>
      <p:sp>
        <p:nvSpPr>
          <p:cNvPr id="9" name="文本框 8"/>
          <p:cNvSpPr txBox="1"/>
          <p:nvPr/>
        </p:nvSpPr>
        <p:spPr>
          <a:xfrm>
            <a:off x="284265" y="4834276"/>
            <a:ext cx="7287443" cy="300082"/>
          </a:xfrm>
          <a:prstGeom prst="rect">
            <a:avLst/>
          </a:prstGeom>
          <a:noFill/>
        </p:spPr>
        <p:txBody>
          <a:bodyPr wrap="square" rtlCol="0">
            <a:spAutoFit/>
          </a:bodyPr>
          <a:lstStyle/>
          <a:p>
            <a:r>
              <a:rPr lang="zh-CN" altLang="en-US" sz="1350" dirty="0">
                <a:latin typeface="微软雅黑" panose="020B0503020204020204" pitchFamily="34" charset="-122"/>
                <a:ea typeface="微软雅黑" panose="020B0503020204020204" pitchFamily="34" charset="-122"/>
              </a:rPr>
              <a:t>注</a:t>
            </a:r>
            <a:r>
              <a:rPr lang="zh-CN" altLang="en-US" sz="1350" dirty="0" smtClean="0">
                <a:latin typeface="微软雅黑" panose="020B0503020204020204" pitchFamily="34" charset="-122"/>
                <a:ea typeface="微软雅黑" panose="020B0503020204020204" pitchFamily="34" charset="-122"/>
              </a:rPr>
              <a:t>：两组数据同样在</a:t>
            </a:r>
            <a:r>
              <a:rPr lang="en-US" altLang="zh-CN" sz="1350" dirty="0" smtClean="0">
                <a:latin typeface="微软雅黑" panose="020B0503020204020204" pitchFamily="34" charset="-122"/>
                <a:ea typeface="微软雅黑" panose="020B0503020204020204" pitchFamily="34" charset="-122"/>
              </a:rPr>
              <a:t>160kW</a:t>
            </a:r>
            <a:r>
              <a:rPr lang="zh-CN" altLang="en-US" sz="1350" dirty="0">
                <a:latin typeface="微软雅黑" panose="020B0503020204020204" pitchFamily="34" charset="-122"/>
                <a:ea typeface="微软雅黑" panose="020B0503020204020204" pitchFamily="34" charset="-122"/>
              </a:rPr>
              <a:t>供</a:t>
            </a:r>
            <a:r>
              <a:rPr lang="zh-CN" altLang="en-US" sz="1350" dirty="0" smtClean="0">
                <a:latin typeface="微软雅黑" panose="020B0503020204020204" pitchFamily="34" charset="-122"/>
                <a:ea typeface="微软雅黑" panose="020B0503020204020204" pitchFamily="34" charset="-122"/>
              </a:rPr>
              <a:t>束状态下进行比较（</a:t>
            </a:r>
            <a:r>
              <a:rPr lang="en-US" altLang="zh-CN" sz="1350" dirty="0" smtClean="0">
                <a:latin typeface="微软雅黑" panose="020B0503020204020204" pitchFamily="34" charset="-122"/>
                <a:ea typeface="微软雅黑" panose="020B0503020204020204" pitchFamily="34" charset="-122"/>
              </a:rPr>
              <a:t>2024</a:t>
            </a:r>
            <a:r>
              <a:rPr lang="zh-CN" altLang="en-US" sz="1350" dirty="0" smtClean="0">
                <a:latin typeface="微软雅黑" panose="020B0503020204020204" pitchFamily="34" charset="-122"/>
                <a:ea typeface="微软雅黑" panose="020B0503020204020204" pitchFamily="34" charset="-122"/>
              </a:rPr>
              <a:t>年</a:t>
            </a:r>
            <a:r>
              <a:rPr lang="en-US" altLang="zh-CN" sz="1350" dirty="0" smtClean="0">
                <a:latin typeface="微软雅黑" panose="020B0503020204020204" pitchFamily="34" charset="-122"/>
                <a:ea typeface="微软雅黑" panose="020B0503020204020204" pitchFamily="34" charset="-122"/>
              </a:rPr>
              <a:t>6</a:t>
            </a:r>
            <a:r>
              <a:rPr lang="zh-CN" altLang="en-US" sz="1350" dirty="0" smtClean="0">
                <a:latin typeface="微软雅黑" panose="020B0503020204020204" pitchFamily="34" charset="-122"/>
                <a:ea typeface="微软雅黑" panose="020B0503020204020204" pitchFamily="34" charset="-122"/>
              </a:rPr>
              <a:t>月</a:t>
            </a:r>
            <a:r>
              <a:rPr lang="en-US" altLang="zh-CN" sz="1350" dirty="0" smtClean="0">
                <a:latin typeface="微软雅黑" panose="020B0503020204020204" pitchFamily="34" charset="-122"/>
                <a:ea typeface="微软雅黑" panose="020B0503020204020204" pitchFamily="34" charset="-122"/>
              </a:rPr>
              <a:t>3</a:t>
            </a:r>
            <a:r>
              <a:rPr lang="zh-CN" altLang="en-US" sz="1350" dirty="0" smtClean="0">
                <a:latin typeface="微软雅黑" panose="020B0503020204020204" pitchFamily="34" charset="-122"/>
                <a:ea typeface="微软雅黑" panose="020B0503020204020204" pitchFamily="34" charset="-122"/>
              </a:rPr>
              <a:t>日与</a:t>
            </a:r>
            <a:r>
              <a:rPr lang="en-US" altLang="zh-CN" sz="1350" dirty="0" smtClean="0">
                <a:latin typeface="微软雅黑" panose="020B0503020204020204" pitchFamily="34" charset="-122"/>
                <a:ea typeface="微软雅黑" panose="020B0503020204020204" pitchFamily="34" charset="-122"/>
              </a:rPr>
              <a:t>2025</a:t>
            </a:r>
            <a:r>
              <a:rPr lang="zh-CN" altLang="en-US" sz="1350" dirty="0" smtClean="0">
                <a:latin typeface="微软雅黑" panose="020B0503020204020204" pitchFamily="34" charset="-122"/>
                <a:ea typeface="微软雅黑" panose="020B0503020204020204" pitchFamily="34" charset="-122"/>
              </a:rPr>
              <a:t>年</a:t>
            </a:r>
            <a:r>
              <a:rPr lang="en-US" altLang="zh-CN" sz="1350" dirty="0" smtClean="0">
                <a:latin typeface="微软雅黑" panose="020B0503020204020204" pitchFamily="34" charset="-122"/>
                <a:ea typeface="微软雅黑" panose="020B0503020204020204" pitchFamily="34" charset="-122"/>
              </a:rPr>
              <a:t>10</a:t>
            </a:r>
            <a:r>
              <a:rPr lang="zh-CN" altLang="en-US" sz="1350" dirty="0" smtClean="0">
                <a:latin typeface="微软雅黑" panose="020B0503020204020204" pitchFamily="34" charset="-122"/>
                <a:ea typeface="微软雅黑" panose="020B0503020204020204" pitchFamily="34" charset="-122"/>
              </a:rPr>
              <a:t>月</a:t>
            </a:r>
            <a:r>
              <a:rPr lang="en-US" altLang="zh-CN" sz="1350" dirty="0" smtClean="0">
                <a:latin typeface="微软雅黑" panose="020B0503020204020204" pitchFamily="34" charset="-122"/>
                <a:ea typeface="微软雅黑" panose="020B0503020204020204" pitchFamily="34" charset="-122"/>
              </a:rPr>
              <a:t>10</a:t>
            </a:r>
            <a:r>
              <a:rPr lang="zh-CN" altLang="en-US" sz="1350" dirty="0" smtClean="0">
                <a:latin typeface="微软雅黑" panose="020B0503020204020204" pitchFamily="34" charset="-122"/>
                <a:ea typeface="微软雅黑" panose="020B0503020204020204" pitchFamily="34" charset="-122"/>
              </a:rPr>
              <a:t>日）</a:t>
            </a:r>
            <a:endParaRPr lang="zh-CN" altLang="en-US" sz="135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455" y="932213"/>
            <a:ext cx="3780808" cy="180607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261" y="932213"/>
            <a:ext cx="3981946" cy="18563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5" y="2857453"/>
            <a:ext cx="3857998" cy="197682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760" y="2787228"/>
            <a:ext cx="3998447" cy="1833293"/>
          </a:xfrm>
          <a:prstGeom prst="rect">
            <a:avLst/>
          </a:prstGeom>
        </p:spPr>
      </p:pic>
      <p:sp>
        <p:nvSpPr>
          <p:cNvPr id="14" name="右箭头 13"/>
          <p:cNvSpPr/>
          <p:nvPr/>
        </p:nvSpPr>
        <p:spPr>
          <a:xfrm>
            <a:off x="4215859" y="1573577"/>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右箭头 18"/>
          <p:cNvSpPr/>
          <p:nvPr/>
        </p:nvSpPr>
        <p:spPr>
          <a:xfrm>
            <a:off x="4215918" y="3422806"/>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文本框 19">
            <a:extLst>
              <a:ext uri="{FF2B5EF4-FFF2-40B4-BE49-F238E27FC236}">
                <a16:creationId xmlns="" xmlns:a16="http://schemas.microsoft.com/office/drawing/2014/main" id="{EAD15090-ACE7-4A28-A12E-FFCAC7E407C5}"/>
              </a:ext>
            </a:extLst>
          </p:cNvPr>
          <p:cNvSpPr txBox="1"/>
          <p:nvPr/>
        </p:nvSpPr>
        <p:spPr>
          <a:xfrm>
            <a:off x="1656659" y="626193"/>
            <a:ext cx="1404156" cy="338554"/>
          </a:xfrm>
          <a:prstGeom prst="rect">
            <a:avLst/>
          </a:prstGeom>
          <a:noFill/>
        </p:spPr>
        <p:txBody>
          <a:bodyPr wrap="square" rtlCol="0">
            <a:spAutoFit/>
          </a:bodyPr>
          <a:lstStyle/>
          <a:p>
            <a:pPr algn="ctr" defTabSz="342900">
              <a:defRPr/>
            </a:pPr>
            <a:r>
              <a:rPr lang="zh-CN" altLang="en-US" sz="1600" b="1" dirty="0" smtClean="0">
                <a:solidFill>
                  <a:srgbClr val="0000FF"/>
                </a:solidFill>
                <a:latin typeface="微软雅黑" panose="020B0503020204020204" pitchFamily="34" charset="-122"/>
                <a:ea typeface="微软雅黑" panose="020B0503020204020204" pitchFamily="34" charset="-122"/>
              </a:rPr>
              <a:t>改造前</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 xmlns:a16="http://schemas.microsoft.com/office/drawing/2014/main" id="{EAD15090-ACE7-4A28-A12E-FFCAC7E407C5}"/>
              </a:ext>
            </a:extLst>
          </p:cNvPr>
          <p:cNvSpPr txBox="1"/>
          <p:nvPr/>
        </p:nvSpPr>
        <p:spPr>
          <a:xfrm>
            <a:off x="6398872" y="626193"/>
            <a:ext cx="1404156" cy="338554"/>
          </a:xfrm>
          <a:prstGeom prst="rect">
            <a:avLst/>
          </a:prstGeom>
          <a:noFill/>
        </p:spPr>
        <p:txBody>
          <a:bodyPr wrap="square" rtlCol="0">
            <a:spAutoFit/>
          </a:bodyPr>
          <a:lstStyle/>
          <a:p>
            <a:pPr algn="ctr" defTabSz="342900">
              <a:defRPr/>
            </a:pPr>
            <a:r>
              <a:rPr lang="zh-CN" altLang="en-US" sz="1600" b="1" dirty="0" smtClean="0">
                <a:solidFill>
                  <a:srgbClr val="0000FF"/>
                </a:solidFill>
                <a:latin typeface="微软雅黑" panose="020B0503020204020204" pitchFamily="34" charset="-122"/>
                <a:ea typeface="微软雅黑" panose="020B0503020204020204" pitchFamily="34" charset="-122"/>
              </a:rPr>
              <a:t>改造后</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023820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1.3  </a:t>
            </a:r>
            <a:r>
              <a:rPr lang="zh-CN" altLang="en-US" sz="2400" b="1" dirty="0" smtClean="0">
                <a:solidFill>
                  <a:schemeClr val="bg1"/>
                </a:solidFill>
                <a:latin typeface="微软雅黑" pitchFamily="34" charset="-122"/>
                <a:ea typeface="微软雅黑" pitchFamily="34" charset="-122"/>
              </a:rPr>
              <a:t>纵向</a:t>
            </a:r>
            <a:r>
              <a:rPr lang="zh-CN" altLang="en-US" sz="2400" b="1" dirty="0">
                <a:solidFill>
                  <a:schemeClr val="bg1"/>
                </a:solidFill>
                <a:latin typeface="微软雅黑" pitchFamily="34" charset="-122"/>
                <a:ea typeface="微软雅黑" pitchFamily="34" charset="-122"/>
              </a:rPr>
              <a:t>动力学优化</a:t>
            </a:r>
          </a:p>
        </p:txBody>
      </p:sp>
      <p:sp>
        <p:nvSpPr>
          <p:cNvPr id="8" name="文本框 7">
            <a:extLst>
              <a:ext uri="{FF2B5EF4-FFF2-40B4-BE49-F238E27FC236}">
                <a16:creationId xmlns="" xmlns:a16="http://schemas.microsoft.com/office/drawing/2014/main" id="{6897FF39-0502-4BE1-8620-EC46901B1D32}"/>
              </a:ext>
            </a:extLst>
          </p:cNvPr>
          <p:cNvSpPr txBox="1"/>
          <p:nvPr/>
        </p:nvSpPr>
        <p:spPr>
          <a:xfrm>
            <a:off x="118767" y="528962"/>
            <a:ext cx="8897803" cy="10618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直线加速器</a:t>
            </a:r>
            <a:r>
              <a:rPr lang="zh-CN" altLang="en-US" sz="1400" dirty="0">
                <a:latin typeface="微软雅黑" panose="020B0503020204020204" pitchFamily="34" charset="-122"/>
                <a:ea typeface="微软雅黑" panose="020B0503020204020204" pitchFamily="34" charset="-122"/>
              </a:rPr>
              <a:t>能量变化（</a:t>
            </a:r>
            <a:r>
              <a:rPr lang="en-US" altLang="zh-CN" sz="1400" dirty="0">
                <a:latin typeface="微软雅黑" panose="020B0503020204020204" pitchFamily="34" charset="-122"/>
                <a:ea typeface="微软雅黑" panose="020B0503020204020204" pitchFamily="34" charset="-122"/>
              </a:rPr>
              <a:t>FCT</a:t>
            </a:r>
            <a:r>
              <a:rPr lang="zh-CN" altLang="en-US" sz="1400" dirty="0">
                <a:latin typeface="微软雅黑" panose="020B0503020204020204" pitchFamily="34" charset="-122"/>
                <a:ea typeface="微软雅黑" panose="020B0503020204020204" pitchFamily="34" charset="-122"/>
              </a:rPr>
              <a:t>测量值从</a:t>
            </a:r>
            <a:r>
              <a:rPr lang="en-US" altLang="zh-CN" sz="1400" dirty="0">
                <a:latin typeface="微软雅黑" panose="020B0503020204020204" pitchFamily="34" charset="-122"/>
                <a:ea typeface="微软雅黑" panose="020B0503020204020204" pitchFamily="34" charset="-122"/>
              </a:rPr>
              <a:t>80.25MeV</a:t>
            </a:r>
            <a:r>
              <a:rPr lang="zh-CN" altLang="en-US" sz="1400" dirty="0">
                <a:latin typeface="微软雅黑" panose="020B0503020204020204" pitchFamily="34" charset="-122"/>
                <a:ea typeface="微软雅黑" panose="020B0503020204020204" pitchFamily="34" charset="-122"/>
              </a:rPr>
              <a:t>增加到</a:t>
            </a:r>
            <a:r>
              <a:rPr lang="en-US" altLang="zh-CN" sz="1400" dirty="0">
                <a:latin typeface="微软雅黑" panose="020B0503020204020204" pitchFamily="34" charset="-122"/>
                <a:ea typeface="微软雅黑" panose="020B0503020204020204" pitchFamily="34" charset="-122"/>
              </a:rPr>
              <a:t>80.38MeV</a:t>
            </a:r>
            <a:r>
              <a:rPr lang="zh-CN" altLang="en-US" sz="1400" dirty="0" smtClean="0">
                <a:latin typeface="微软雅黑" panose="020B0503020204020204" pitchFamily="34" charset="-122"/>
                <a:ea typeface="微软雅黑" panose="020B0503020204020204" pitchFamily="34" charset="-122"/>
              </a:rPr>
              <a:t>），需要对</a:t>
            </a:r>
            <a:r>
              <a:rPr lang="zh-CN" altLang="en-US" sz="1400" dirty="0">
                <a:latin typeface="微软雅黑" panose="020B0503020204020204" pitchFamily="34" charset="-122"/>
                <a:ea typeface="微软雅黑" panose="020B0503020204020204" pitchFamily="34" charset="-122"/>
              </a:rPr>
              <a:t>纵向涂抹进行了重新优化；</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不同起始点高频频率下（从</a:t>
            </a:r>
            <a:r>
              <a:rPr lang="en-US" altLang="zh-CN" sz="1400" dirty="0">
                <a:latin typeface="微软雅黑" panose="020B0503020204020204" pitchFamily="34" charset="-122"/>
                <a:ea typeface="微软雅黑" panose="020B0503020204020204" pitchFamily="34" charset="-122"/>
              </a:rPr>
              <a:t>1.0255</a:t>
            </a:r>
            <a:r>
              <a:rPr lang="zh-CN" altLang="en-US" sz="1400" dirty="0">
                <a:latin typeface="微软雅黑" panose="020B0503020204020204" pitchFamily="34" charset="-122"/>
                <a:ea typeface="微软雅黑" panose="020B0503020204020204" pitchFamily="34" charset="-122"/>
              </a:rPr>
              <a:t>到</a:t>
            </a:r>
            <a:r>
              <a:rPr lang="en-US" altLang="zh-CN" sz="1400" dirty="0">
                <a:latin typeface="微软雅黑" panose="020B0503020204020204" pitchFamily="34" charset="-122"/>
                <a:ea typeface="微软雅黑" panose="020B0503020204020204" pitchFamily="34" charset="-122"/>
              </a:rPr>
              <a:t>1.0275</a:t>
            </a:r>
            <a:r>
              <a:rPr lang="zh-CN" altLang="en-US" sz="1400" dirty="0">
                <a:latin typeface="微软雅黑" panose="020B0503020204020204" pitchFamily="34" charset="-122"/>
                <a:ea typeface="微软雅黑" panose="020B0503020204020204" pitchFamily="34" charset="-122"/>
              </a:rPr>
              <a:t>），用</a:t>
            </a:r>
            <a:r>
              <a:rPr lang="en-US" altLang="zh-CN" sz="1400" dirty="0">
                <a:latin typeface="微软雅黑" panose="020B0503020204020204" pitchFamily="34" charset="-122"/>
                <a:ea typeface="微软雅黑" panose="020B0503020204020204" pitchFamily="34" charset="-122"/>
              </a:rPr>
              <a:t>BO</a:t>
            </a:r>
            <a:r>
              <a:rPr lang="zh-CN" altLang="en-US" sz="1400" dirty="0">
                <a:latin typeface="微软雅黑" panose="020B0503020204020204" pitchFamily="34" charset="-122"/>
                <a:ea typeface="微软雅黑" panose="020B0503020204020204" pitchFamily="34" charset="-122"/>
              </a:rPr>
              <a:t>优化直线高频和</a:t>
            </a:r>
            <a:r>
              <a:rPr lang="en-US" altLang="zh-CN" sz="1400" dirty="0">
                <a:latin typeface="微软雅黑" panose="020B0503020204020204" pitchFamily="34" charset="-122"/>
                <a:ea typeface="微软雅黑" panose="020B0503020204020204" pitchFamily="34" charset="-122"/>
              </a:rPr>
              <a:t>chopper phase</a:t>
            </a:r>
            <a:r>
              <a:rPr lang="zh-CN" altLang="en-US" sz="1400" dirty="0">
                <a:latin typeface="微软雅黑" panose="020B0503020204020204" pitchFamily="34" charset="-122"/>
                <a:ea typeface="微软雅黑" panose="020B0503020204020204" pitchFamily="34" charset="-122"/>
              </a:rPr>
              <a:t>，最后选择设置在</a:t>
            </a:r>
            <a:r>
              <a:rPr lang="en-US" altLang="zh-CN" sz="1400" dirty="0">
                <a:latin typeface="微软雅黑" panose="020B0503020204020204" pitchFamily="34" charset="-122"/>
                <a:ea typeface="微软雅黑" panose="020B0503020204020204" pitchFamily="34" charset="-122"/>
              </a:rPr>
              <a:t>1.0273MHz</a:t>
            </a:r>
            <a:r>
              <a:rPr lang="zh-CN" altLang="en-US" sz="1400" dirty="0">
                <a:latin typeface="微软雅黑" panose="020B0503020204020204" pitchFamily="34" charset="-122"/>
                <a:ea typeface="微软雅黑" panose="020B0503020204020204" pitchFamily="34" charset="-122"/>
              </a:rPr>
              <a:t>。</a:t>
            </a:r>
          </a:p>
        </p:txBody>
      </p:sp>
      <p:pic>
        <p:nvPicPr>
          <p:cNvPr id="9" name="Picture 2">
            <a:extLst>
              <a:ext uri="{FF2B5EF4-FFF2-40B4-BE49-F238E27FC236}">
                <a16:creationId xmlns="" xmlns:a16="http://schemas.microsoft.com/office/drawing/2014/main" id="{532EB77D-8099-4291-9414-B07D90CA8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99" y="1552704"/>
            <a:ext cx="2693194"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 xmlns:a16="http://schemas.microsoft.com/office/drawing/2014/main" id="{6EAC26CC-58D4-4853-8952-CAC467801E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50" y="3078418"/>
            <a:ext cx="2986628" cy="1080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 xmlns:a16="http://schemas.microsoft.com/office/drawing/2014/main" id="{4ED7E7D9-661E-4769-B074-BA1E61C5BC6F}"/>
              </a:ext>
            </a:extLst>
          </p:cNvPr>
          <p:cNvSpPr txBox="1"/>
          <p:nvPr/>
        </p:nvSpPr>
        <p:spPr>
          <a:xfrm>
            <a:off x="480069" y="4198982"/>
            <a:ext cx="2433824" cy="338554"/>
          </a:xfrm>
          <a:prstGeom prst="rect">
            <a:avLst/>
          </a:prstGeom>
          <a:noFill/>
        </p:spPr>
        <p:txBody>
          <a:bodyPr wrap="square" rtlCol="0">
            <a:spAutoFit/>
          </a:bodyPr>
          <a:lstStyle/>
          <a:p>
            <a:pPr algn="ctr"/>
            <a:r>
              <a:rPr lang="en-US" altLang="zh-CN" sz="1600" b="1" dirty="0"/>
              <a:t>1.0273 MHz(80.92MeV)</a:t>
            </a:r>
            <a:endParaRPr lang="zh-CN" altLang="en-US" sz="1600" b="1" dirty="0"/>
          </a:p>
        </p:txBody>
      </p:sp>
      <p:pic>
        <p:nvPicPr>
          <p:cNvPr id="12" name="Picture 6">
            <a:extLst>
              <a:ext uri="{FF2B5EF4-FFF2-40B4-BE49-F238E27FC236}">
                <a16:creationId xmlns="" xmlns:a16="http://schemas.microsoft.com/office/drawing/2014/main" id="{1B345BA2-40EF-45E6-9DFD-F0E49089E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531" y="1599086"/>
            <a:ext cx="26860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 xmlns:a16="http://schemas.microsoft.com/office/drawing/2014/main" id="{19972813-BF19-4C97-A8A8-073A82DEAC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1288" y="3078418"/>
            <a:ext cx="2980293" cy="1080000"/>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 xmlns:a16="http://schemas.microsoft.com/office/drawing/2014/main" id="{9F28B53B-C691-4402-9FC3-AA63F94BEF57}"/>
              </a:ext>
            </a:extLst>
          </p:cNvPr>
          <p:cNvSpPr txBox="1"/>
          <p:nvPr/>
        </p:nvSpPr>
        <p:spPr>
          <a:xfrm>
            <a:off x="3414196" y="4206092"/>
            <a:ext cx="2592288" cy="338554"/>
          </a:xfrm>
          <a:prstGeom prst="rect">
            <a:avLst/>
          </a:prstGeom>
          <a:noFill/>
        </p:spPr>
        <p:txBody>
          <a:bodyPr wrap="square" rtlCol="0">
            <a:spAutoFit/>
          </a:bodyPr>
          <a:lstStyle/>
          <a:p>
            <a:pPr algn="ctr"/>
            <a:r>
              <a:rPr lang="en-US" altLang="zh-CN" sz="1600" b="1" dirty="0"/>
              <a:t>1.027 MHz (80.87 MeV)</a:t>
            </a:r>
            <a:endParaRPr lang="zh-CN" altLang="en-US" sz="1600" b="1" dirty="0"/>
          </a:p>
        </p:txBody>
      </p:sp>
      <p:pic>
        <p:nvPicPr>
          <p:cNvPr id="15" name="Picture 10">
            <a:extLst>
              <a:ext uri="{FF2B5EF4-FFF2-40B4-BE49-F238E27FC236}">
                <a16:creationId xmlns="" xmlns:a16="http://schemas.microsoft.com/office/drawing/2014/main" id="{E65A75CE-27F3-4A19-A38A-B8C1560C3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520" y="1556813"/>
            <a:ext cx="26860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 xmlns:a16="http://schemas.microsoft.com/office/drawing/2014/main" id="{BFDF6752-9DEF-47A6-A31D-490B26DE17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0490" y="3078418"/>
            <a:ext cx="2980293"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 xmlns:a16="http://schemas.microsoft.com/office/drawing/2014/main" id="{63F06BFF-E8E4-43A6-88EA-651315389E4C}"/>
              </a:ext>
            </a:extLst>
          </p:cNvPr>
          <p:cNvSpPr txBox="1"/>
          <p:nvPr/>
        </p:nvSpPr>
        <p:spPr>
          <a:xfrm>
            <a:off x="6467870" y="4198009"/>
            <a:ext cx="2706458" cy="338554"/>
          </a:xfrm>
          <a:prstGeom prst="rect">
            <a:avLst/>
          </a:prstGeom>
          <a:noFill/>
        </p:spPr>
        <p:txBody>
          <a:bodyPr wrap="square" rtlCol="0">
            <a:spAutoFit/>
          </a:bodyPr>
          <a:lstStyle/>
          <a:p>
            <a:pPr algn="ctr"/>
            <a:r>
              <a:rPr lang="en-US" altLang="zh-CN" sz="1600" b="1" dirty="0"/>
              <a:t>1.0265 MHz</a:t>
            </a:r>
            <a:r>
              <a:rPr lang="zh-CN" altLang="en-US" sz="1600" b="1" dirty="0"/>
              <a:t>（</a:t>
            </a:r>
            <a:r>
              <a:rPr lang="en-US" altLang="zh-CN" sz="1600" b="1" dirty="0"/>
              <a:t>80.78 MeV</a:t>
            </a:r>
            <a:r>
              <a:rPr lang="zh-CN" altLang="en-US" sz="1600" b="1" dirty="0"/>
              <a:t>）</a:t>
            </a:r>
            <a:endParaRPr lang="en-US" altLang="zh-CN" sz="1600" b="1" dirty="0"/>
          </a:p>
        </p:txBody>
      </p:sp>
      <p:sp>
        <p:nvSpPr>
          <p:cNvPr id="18" name="文本框 17">
            <a:extLst>
              <a:ext uri="{FF2B5EF4-FFF2-40B4-BE49-F238E27FC236}">
                <a16:creationId xmlns="" xmlns:a16="http://schemas.microsoft.com/office/drawing/2014/main" id="{017BBD3C-7A75-4A7F-B6C0-0BBED306BA49}"/>
              </a:ext>
            </a:extLst>
          </p:cNvPr>
          <p:cNvSpPr txBox="1"/>
          <p:nvPr/>
        </p:nvSpPr>
        <p:spPr>
          <a:xfrm>
            <a:off x="267598" y="4674350"/>
            <a:ext cx="8748972" cy="307777"/>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在</a:t>
            </a:r>
            <a:r>
              <a:rPr lang="en-US" altLang="zh-CN" sz="1400" dirty="0">
                <a:latin typeface="微软雅黑" panose="020B0503020204020204" pitchFamily="34" charset="-122"/>
                <a:ea typeface="微软雅黑" panose="020B0503020204020204" pitchFamily="34" charset="-122"/>
              </a:rPr>
              <a:t>1.0273</a:t>
            </a:r>
            <a:r>
              <a:rPr lang="zh-CN" altLang="en-US" sz="1400" dirty="0">
                <a:latin typeface="微软雅黑" panose="020B0503020204020204" pitchFamily="34" charset="-122"/>
                <a:ea typeface="微软雅黑" panose="020B0503020204020204" pitchFamily="34" charset="-122"/>
              </a:rPr>
              <a:t>基础上扫描</a:t>
            </a:r>
            <a:r>
              <a:rPr lang="en-US" altLang="zh-CN" sz="1400" dirty="0">
                <a:latin typeface="微软雅黑" panose="020B0503020204020204" pitchFamily="34" charset="-122"/>
                <a:ea typeface="微软雅黑" panose="020B0503020204020204" pitchFamily="34" charset="-122"/>
              </a:rPr>
              <a:t>B</a:t>
            </a:r>
            <a:r>
              <a:rPr lang="zh-CN" altLang="en-US" sz="1400" dirty="0">
                <a:latin typeface="微软雅黑" panose="020B0503020204020204" pitchFamily="34" charset="-122"/>
                <a:ea typeface="微软雅黑" panose="020B0503020204020204" pitchFamily="34" charset="-122"/>
              </a:rPr>
              <a:t>铁底部（万分之三到千分之二），对平均通过率影响较小</a:t>
            </a:r>
          </a:p>
        </p:txBody>
      </p:sp>
    </p:spTree>
    <p:extLst>
      <p:ext uri="{BB962C8B-B14F-4D97-AF65-F5344CB8AC3E}">
        <p14:creationId xmlns:p14="http://schemas.microsoft.com/office/powerpoint/2010/main" val="2585267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6ms</a:t>
            </a:r>
            <a:r>
              <a:rPr lang="zh-CN" altLang="en-US" sz="2400" b="1" dirty="0">
                <a:solidFill>
                  <a:schemeClr val="bg1"/>
                </a:solidFill>
                <a:latin typeface="微软雅黑" pitchFamily="34" charset="-122"/>
                <a:ea typeface="微软雅黑" pitchFamily="34" charset="-122"/>
              </a:rPr>
              <a:t>束损问题</a:t>
            </a:r>
          </a:p>
        </p:txBody>
      </p:sp>
      <p:pic>
        <p:nvPicPr>
          <p:cNvPr id="4" name="Picture 2">
            <a:extLst>
              <a:ext uri="{FF2B5EF4-FFF2-40B4-BE49-F238E27FC236}">
                <a16:creationId xmlns="" xmlns:a16="http://schemas.microsoft.com/office/drawing/2014/main" id="{1EEAD60E-F76C-4D33-A722-E74CCA5F5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50" y="1282889"/>
            <a:ext cx="6579394" cy="14859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 xmlns:a16="http://schemas.microsoft.com/office/drawing/2014/main" id="{EAD15090-ACE7-4A28-A12E-FFCAC7E407C5}"/>
              </a:ext>
            </a:extLst>
          </p:cNvPr>
          <p:cNvSpPr txBox="1"/>
          <p:nvPr/>
        </p:nvSpPr>
        <p:spPr>
          <a:xfrm>
            <a:off x="3833668" y="2666756"/>
            <a:ext cx="1404156" cy="300082"/>
          </a:xfrm>
          <a:prstGeom prst="rect">
            <a:avLst/>
          </a:prstGeom>
          <a:noFill/>
        </p:spPr>
        <p:txBody>
          <a:bodyPr wrap="square" rtlCol="0">
            <a:spAutoFit/>
          </a:bodyPr>
          <a:lstStyle/>
          <a:p>
            <a:pPr algn="ctr" defTabSz="342900">
              <a:defRPr/>
            </a:pPr>
            <a:r>
              <a:rPr lang="zh-CN" altLang="en-US" sz="1350" b="1" dirty="0">
                <a:solidFill>
                  <a:srgbClr val="FF0000"/>
                </a:solidFill>
                <a:latin typeface="Calibri" panose="020F0502020204030204"/>
                <a:ea typeface="等线" panose="02010600030101010101" pitchFamily="2" charset="-122"/>
              </a:rPr>
              <a:t>束团长度</a:t>
            </a:r>
          </a:p>
        </p:txBody>
      </p:sp>
      <p:sp>
        <p:nvSpPr>
          <p:cNvPr id="8" name="文本框 7">
            <a:extLst>
              <a:ext uri="{FF2B5EF4-FFF2-40B4-BE49-F238E27FC236}">
                <a16:creationId xmlns="" xmlns:a16="http://schemas.microsoft.com/office/drawing/2014/main" id="{792B9A92-6035-46BF-9381-2194CE8F2628}"/>
              </a:ext>
            </a:extLst>
          </p:cNvPr>
          <p:cNvSpPr txBox="1"/>
          <p:nvPr/>
        </p:nvSpPr>
        <p:spPr>
          <a:xfrm>
            <a:off x="593308" y="1783464"/>
            <a:ext cx="459051" cy="507831"/>
          </a:xfrm>
          <a:prstGeom prst="rect">
            <a:avLst/>
          </a:prstGeom>
          <a:noFill/>
        </p:spPr>
        <p:txBody>
          <a:bodyPr wrap="square" rtlCol="0">
            <a:spAutoFit/>
          </a:bodyPr>
          <a:lstStyle/>
          <a:p>
            <a:pPr algn="ctr" defTabSz="342900">
              <a:defRPr/>
            </a:pPr>
            <a:r>
              <a:rPr lang="zh-CN" altLang="en-US" sz="1350" b="1" dirty="0">
                <a:solidFill>
                  <a:srgbClr val="FF0000"/>
                </a:solidFill>
                <a:latin typeface="Calibri" panose="020F0502020204030204"/>
                <a:ea typeface="等线" panose="02010600030101010101" pitchFamily="2" charset="-122"/>
              </a:rPr>
              <a:t>时间</a:t>
            </a:r>
          </a:p>
        </p:txBody>
      </p:sp>
      <p:sp>
        <p:nvSpPr>
          <p:cNvPr id="9" name="文本框 8">
            <a:extLst>
              <a:ext uri="{FF2B5EF4-FFF2-40B4-BE49-F238E27FC236}">
                <a16:creationId xmlns="" xmlns:a16="http://schemas.microsoft.com/office/drawing/2014/main" id="{B8883FD4-19A2-4780-8CE3-574F24EB445F}"/>
              </a:ext>
            </a:extLst>
          </p:cNvPr>
          <p:cNvSpPr txBox="1"/>
          <p:nvPr/>
        </p:nvSpPr>
        <p:spPr>
          <a:xfrm>
            <a:off x="55777" y="624890"/>
            <a:ext cx="8802216" cy="683264"/>
          </a:xfrm>
          <a:prstGeom prst="rect">
            <a:avLst/>
          </a:prstGeom>
          <a:noFill/>
        </p:spPr>
        <p:txBody>
          <a:bodyPr wrap="square">
            <a:spAutoFit/>
          </a:bodyPr>
          <a:lstStyle/>
          <a:p>
            <a:pPr marL="285750" indent="-285750" algn="just" defTabSz="342900">
              <a:lnSpc>
                <a:spcPct val="120000"/>
              </a:lnSpc>
              <a:buFont typeface="Wingdings" panose="05000000000000000000" pitchFamily="2" charset="2"/>
              <a:buChar char="Ø"/>
              <a:defRPr/>
            </a:pPr>
            <a:r>
              <a:rPr lang="zh-CN" altLang="en-US" sz="1600" dirty="0">
                <a:latin typeface="微软雅黑" panose="020B0503020204020204" pitchFamily="34" charset="-122"/>
                <a:ea typeface="微软雅黑" panose="020B0503020204020204" pitchFamily="34" charset="-122"/>
              </a:rPr>
              <a:t>发现即使将束团涂在中心，</a:t>
            </a:r>
            <a:r>
              <a:rPr lang="en-US" altLang="zh-CN" sz="1600" dirty="0">
                <a:latin typeface="微软雅黑" panose="020B0503020204020204" pitchFamily="34" charset="-122"/>
                <a:ea typeface="微软雅黑" panose="020B0503020204020204" pitchFamily="34" charset="-122"/>
              </a:rPr>
              <a:t>6ms</a:t>
            </a:r>
            <a:r>
              <a:rPr lang="zh-CN" altLang="en-US" sz="1600" dirty="0">
                <a:latin typeface="微软雅黑" panose="020B0503020204020204" pitchFamily="34" charset="-122"/>
                <a:ea typeface="微软雅黑" panose="020B0503020204020204" pitchFamily="34" charset="-122"/>
              </a:rPr>
              <a:t>处仍然有束流超出</a:t>
            </a:r>
            <a:r>
              <a:rPr lang="en-US" altLang="zh-CN" sz="1600" dirty="0">
                <a:latin typeface="微软雅黑" panose="020B0503020204020204" pitchFamily="34" charset="-122"/>
                <a:ea typeface="微软雅黑" panose="020B0503020204020204" pitchFamily="34" charset="-122"/>
              </a:rPr>
              <a:t>bucket</a:t>
            </a:r>
            <a:r>
              <a:rPr lang="zh-CN" altLang="en-US" sz="1600" dirty="0">
                <a:latin typeface="微软雅黑" panose="020B0503020204020204" pitchFamily="34" charset="-122"/>
                <a:ea typeface="微软雅黑" panose="020B0503020204020204" pitchFamily="34" charset="-122"/>
              </a:rPr>
              <a:t>，怀疑高频基频腔压存在突变；（蓝色点为</a:t>
            </a:r>
            <a:r>
              <a:rPr lang="en-US" altLang="zh-CN" sz="1600" dirty="0">
                <a:latin typeface="微软雅黑" panose="020B0503020204020204" pitchFamily="34" charset="-122"/>
                <a:ea typeface="微软雅黑" panose="020B0503020204020204" pitchFamily="34" charset="-122"/>
              </a:rPr>
              <a:t>WCM</a:t>
            </a:r>
            <a:r>
              <a:rPr lang="zh-CN" altLang="en-US" sz="1600" dirty="0">
                <a:latin typeface="微软雅黑" panose="020B0503020204020204" pitchFamily="34" charset="-122"/>
                <a:ea typeface="微软雅黑" panose="020B0503020204020204" pitchFamily="34" charset="-122"/>
              </a:rPr>
              <a:t>测量数据、蓝绿色边界为理论</a:t>
            </a:r>
            <a:r>
              <a:rPr lang="en-US" altLang="zh-CN" sz="1600" dirty="0">
                <a:latin typeface="微软雅黑" panose="020B0503020204020204" pitchFamily="34" charset="-122"/>
                <a:ea typeface="微软雅黑" panose="020B0503020204020204" pitchFamily="34" charset="-122"/>
              </a:rPr>
              <a:t>bucket</a:t>
            </a:r>
            <a:r>
              <a:rPr lang="zh-CN" altLang="en-US" sz="1600" dirty="0">
                <a:latin typeface="微软雅黑" panose="020B0503020204020204" pitchFamily="34" charset="-122"/>
                <a:ea typeface="微软雅黑" panose="020B0503020204020204" pitchFamily="34" charset="-122"/>
              </a:rPr>
              <a:t>范围、红色为超出</a:t>
            </a:r>
            <a:r>
              <a:rPr lang="en-US" altLang="zh-CN" sz="1600" dirty="0">
                <a:latin typeface="微软雅黑" panose="020B0503020204020204" pitchFamily="34" charset="-122"/>
                <a:ea typeface="微软雅黑" panose="020B0503020204020204" pitchFamily="34" charset="-122"/>
              </a:rPr>
              <a:t>bucket</a:t>
            </a:r>
            <a:r>
              <a:rPr lang="zh-CN" altLang="en-US" sz="1600" dirty="0">
                <a:latin typeface="微软雅黑" panose="020B0503020204020204" pitchFamily="34" charset="-122"/>
                <a:ea typeface="微软雅黑" panose="020B0503020204020204" pitchFamily="34" charset="-122"/>
              </a:rPr>
              <a:t>的部分）</a:t>
            </a:r>
          </a:p>
        </p:txBody>
      </p:sp>
      <p:pic>
        <p:nvPicPr>
          <p:cNvPr id="10" name="Picture 4">
            <a:extLst>
              <a:ext uri="{FF2B5EF4-FFF2-40B4-BE49-F238E27FC236}">
                <a16:creationId xmlns="" xmlns:a16="http://schemas.microsoft.com/office/drawing/2014/main" id="{0E00D567-D328-4BBB-BC7F-5FB1138DC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374" y="3491617"/>
            <a:ext cx="6543675" cy="145732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 xmlns:a16="http://schemas.microsoft.com/office/drawing/2014/main" id="{C5C439B5-E52E-4BD4-8970-FEE351575679}"/>
              </a:ext>
            </a:extLst>
          </p:cNvPr>
          <p:cNvSpPr txBox="1"/>
          <p:nvPr/>
        </p:nvSpPr>
        <p:spPr>
          <a:xfrm>
            <a:off x="118767" y="2876584"/>
            <a:ext cx="8748972" cy="683264"/>
          </a:xfrm>
          <a:prstGeom prst="rect">
            <a:avLst/>
          </a:prstGeom>
          <a:noFill/>
        </p:spPr>
        <p:txBody>
          <a:bodyPr wrap="square">
            <a:spAutoFit/>
          </a:bodyPr>
          <a:lstStyle/>
          <a:p>
            <a:pPr marL="285750" indent="-285750" algn="just" defTabSz="342900">
              <a:lnSpc>
                <a:spcPct val="120000"/>
              </a:lnSpc>
              <a:buFont typeface="Wingdings" panose="05000000000000000000" pitchFamily="2" charset="2"/>
              <a:buChar char="Ø"/>
              <a:defRPr/>
            </a:pPr>
            <a:r>
              <a:rPr lang="zh-CN" altLang="en-US" sz="1600" dirty="0">
                <a:latin typeface="微软雅黑" panose="020B0503020204020204" pitchFamily="34" charset="-122"/>
                <a:ea typeface="微软雅黑" panose="020B0503020204020204" pitchFamily="34" charset="-122"/>
              </a:rPr>
              <a:t>逐一变化腔压后（降低</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个基波腔压，略微升高其他</a:t>
            </a:r>
            <a:r>
              <a:rPr lang="en-US" altLang="zh-CN" sz="1600" dirty="0">
                <a:latin typeface="微软雅黑" panose="020B0503020204020204" pitchFamily="34" charset="-122"/>
                <a:ea typeface="微软雅黑" panose="020B0503020204020204" pitchFamily="34" charset="-122"/>
              </a:rPr>
              <a:t>9</a:t>
            </a:r>
            <a:r>
              <a:rPr lang="zh-CN" altLang="en-US" sz="1600" dirty="0">
                <a:latin typeface="微软雅黑" panose="020B0503020204020204" pitchFamily="34" charset="-122"/>
                <a:ea typeface="微软雅黑" panose="020B0503020204020204" pitchFamily="34" charset="-122"/>
              </a:rPr>
              <a:t>个腔），发现</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磁合金腔压有问题，降低该腔腔压后束流损失明显变小。调整</a:t>
            </a:r>
            <a:r>
              <a:rPr lang="en-US" altLang="zh-CN" sz="1600" dirty="0">
                <a:latin typeface="微软雅黑" panose="020B0503020204020204" pitchFamily="34" charset="-122"/>
                <a:ea typeface="微软雅黑" panose="020B0503020204020204" pitchFamily="34" charset="-122"/>
              </a:rPr>
              <a:t>H2</a:t>
            </a:r>
            <a:r>
              <a:rPr lang="zh-CN" altLang="en-US" sz="1600" dirty="0" smtClean="0">
                <a:latin typeface="微软雅黑" panose="020B0503020204020204" pitchFamily="34" charset="-122"/>
                <a:ea typeface="微软雅黑" panose="020B0503020204020204" pitchFamily="34" charset="-122"/>
              </a:rPr>
              <a:t>相位（</a:t>
            </a:r>
            <a:r>
              <a:rPr lang="en-US" altLang="zh-CN" sz="1600" dirty="0" smtClean="0">
                <a:latin typeface="微软雅黑" panose="020B0503020204020204" pitchFamily="34" charset="-122"/>
                <a:ea typeface="微软雅黑" panose="020B0503020204020204" pitchFamily="34" charset="-122"/>
              </a:rPr>
              <a:t>180</a:t>
            </a:r>
            <a:r>
              <a:rPr lang="en-US" altLang="zh-CN" sz="1600" baseline="30000" dirty="0" smtClean="0">
                <a:latin typeface="微软雅黑" panose="020B0503020204020204" pitchFamily="34" charset="-122"/>
                <a:ea typeface="微软雅黑" panose="020B0503020204020204" pitchFamily="34" charset="-122"/>
              </a:rPr>
              <a:t>o</a:t>
            </a:r>
            <a:r>
              <a:rPr lang="zh-CN" altLang="en-US" sz="1600" dirty="0" smtClean="0">
                <a:latin typeface="微软雅黑" panose="020B0503020204020204" pitchFamily="34" charset="-122"/>
                <a:ea typeface="微软雅黑" panose="020B0503020204020204" pitchFamily="34" charset="-122"/>
              </a:rPr>
              <a:t>）后</a:t>
            </a:r>
            <a:r>
              <a:rPr lang="zh-CN" altLang="en-US" sz="1600" dirty="0">
                <a:latin typeface="微软雅黑" panose="020B0503020204020204" pitchFamily="34" charset="-122"/>
                <a:ea typeface="微软雅黑" panose="020B0503020204020204" pitchFamily="34" charset="-122"/>
              </a:rPr>
              <a:t>发现束流都在</a:t>
            </a:r>
            <a:r>
              <a:rPr lang="en-US" altLang="zh-CN" sz="1600" dirty="0">
                <a:latin typeface="微软雅黑" panose="020B0503020204020204" pitchFamily="34" charset="-122"/>
                <a:ea typeface="微软雅黑" panose="020B0503020204020204" pitchFamily="34" charset="-122"/>
              </a:rPr>
              <a:t>bucket</a:t>
            </a:r>
            <a:r>
              <a:rPr lang="zh-CN" altLang="en-US" sz="1600" dirty="0">
                <a:latin typeface="微软雅黑" panose="020B0503020204020204" pitchFamily="34" charset="-122"/>
                <a:ea typeface="微软雅黑" panose="020B0503020204020204" pitchFamily="34" charset="-122"/>
              </a:rPr>
              <a:t>内。</a:t>
            </a:r>
          </a:p>
        </p:txBody>
      </p:sp>
      <p:sp>
        <p:nvSpPr>
          <p:cNvPr id="12" name="文本框 11">
            <a:extLst>
              <a:ext uri="{FF2B5EF4-FFF2-40B4-BE49-F238E27FC236}">
                <a16:creationId xmlns="" xmlns:a16="http://schemas.microsoft.com/office/drawing/2014/main" id="{08ADDAD0-D3B8-4818-83AF-91E5A514B686}"/>
              </a:ext>
            </a:extLst>
          </p:cNvPr>
          <p:cNvSpPr txBox="1"/>
          <p:nvPr/>
        </p:nvSpPr>
        <p:spPr>
          <a:xfrm>
            <a:off x="3959428" y="4843418"/>
            <a:ext cx="1404156" cy="300082"/>
          </a:xfrm>
          <a:prstGeom prst="rect">
            <a:avLst/>
          </a:prstGeom>
          <a:noFill/>
        </p:spPr>
        <p:txBody>
          <a:bodyPr wrap="square" rtlCol="0">
            <a:spAutoFit/>
          </a:bodyPr>
          <a:lstStyle/>
          <a:p>
            <a:pPr algn="ctr" defTabSz="342900">
              <a:defRPr/>
            </a:pPr>
            <a:r>
              <a:rPr lang="zh-CN" altLang="en-US" sz="1350" b="1" dirty="0">
                <a:solidFill>
                  <a:srgbClr val="FF0000"/>
                </a:solidFill>
                <a:latin typeface="Calibri" panose="020F0502020204030204"/>
                <a:ea typeface="等线" panose="02010600030101010101" pitchFamily="2" charset="-122"/>
              </a:rPr>
              <a:t>束团长度</a:t>
            </a:r>
          </a:p>
        </p:txBody>
      </p:sp>
      <p:sp>
        <p:nvSpPr>
          <p:cNvPr id="13" name="文本框 12">
            <a:extLst>
              <a:ext uri="{FF2B5EF4-FFF2-40B4-BE49-F238E27FC236}">
                <a16:creationId xmlns="" xmlns:a16="http://schemas.microsoft.com/office/drawing/2014/main" id="{49C7672B-002D-40E3-B0A9-3E3FD7377D24}"/>
              </a:ext>
            </a:extLst>
          </p:cNvPr>
          <p:cNvSpPr txBox="1"/>
          <p:nvPr/>
        </p:nvSpPr>
        <p:spPr>
          <a:xfrm>
            <a:off x="593308" y="3922827"/>
            <a:ext cx="459051" cy="507831"/>
          </a:xfrm>
          <a:prstGeom prst="rect">
            <a:avLst/>
          </a:prstGeom>
          <a:noFill/>
        </p:spPr>
        <p:txBody>
          <a:bodyPr wrap="square" rtlCol="0">
            <a:spAutoFit/>
          </a:bodyPr>
          <a:lstStyle/>
          <a:p>
            <a:pPr algn="ctr" defTabSz="342900">
              <a:defRPr/>
            </a:pPr>
            <a:r>
              <a:rPr lang="zh-CN" altLang="en-US" sz="1350" b="1" dirty="0">
                <a:solidFill>
                  <a:srgbClr val="FF0000"/>
                </a:solidFill>
                <a:latin typeface="Calibri" panose="020F0502020204030204"/>
                <a:ea typeface="等线" panose="02010600030101010101" pitchFamily="2" charset="-122"/>
              </a:rPr>
              <a:t>时间</a:t>
            </a:r>
          </a:p>
        </p:txBody>
      </p:sp>
    </p:spTree>
    <p:extLst>
      <p:ext uri="{BB962C8B-B14F-4D97-AF65-F5344CB8AC3E}">
        <p14:creationId xmlns:p14="http://schemas.microsoft.com/office/powerpoint/2010/main" val="1705308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475" y="2444917"/>
            <a:ext cx="5035138" cy="264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a:extLst>
              <a:ext uri="{FF2B5EF4-FFF2-40B4-BE49-F238E27FC236}">
                <a16:creationId xmlns="" xmlns:a16="http://schemas.microsoft.com/office/drawing/2014/main" id="{3212D8CA-FA3F-4FFB-892F-C6BAED5AD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098" y="574707"/>
            <a:ext cx="2419013" cy="1830320"/>
          </a:xfrm>
          <a:prstGeom prst="rect">
            <a:avLst/>
          </a:prstGeom>
        </p:spPr>
      </p:pic>
      <p:sp>
        <p:nvSpPr>
          <p:cNvPr id="7" name="TextBox 4"/>
          <p:cNvSpPr txBox="1"/>
          <p:nvPr/>
        </p:nvSpPr>
        <p:spPr>
          <a:xfrm>
            <a:off x="6074228" y="696746"/>
            <a:ext cx="2986644" cy="1384995"/>
          </a:xfrm>
          <a:prstGeom prst="rect">
            <a:avLst/>
          </a:prstGeom>
          <a:noFill/>
        </p:spPr>
        <p:txBody>
          <a:bodyPr wrap="square" rtlCol="0">
            <a:spAutoFit/>
          </a:bodyPr>
          <a:lstStyle/>
          <a:p>
            <a:pPr marL="214313" indent="-214313" algn="just">
              <a:lnSpc>
                <a:spcPct val="120000"/>
              </a:lnSpc>
              <a:buFont typeface="Wingdings" pitchFamily="2" charset="2"/>
              <a:buChar char="Ø"/>
            </a:pPr>
            <a:r>
              <a:rPr lang="zh-CN" altLang="en-US" sz="1400" b="1" dirty="0">
                <a:latin typeface="微软雅黑" pitchFamily="34" charset="-122"/>
                <a:ea typeface="微软雅黑" pitchFamily="34" charset="-122"/>
              </a:rPr>
              <a:t>置入供束模式，测量工作点</a:t>
            </a:r>
            <a:endParaRPr lang="en-US" altLang="zh-CN" sz="1400" b="1" dirty="0">
              <a:latin typeface="微软雅黑" pitchFamily="34" charset="-122"/>
              <a:ea typeface="微软雅黑" pitchFamily="34" charset="-122"/>
            </a:endParaRPr>
          </a:p>
          <a:p>
            <a:pPr marL="214313" indent="-214313" algn="just">
              <a:lnSpc>
                <a:spcPct val="120000"/>
              </a:lnSpc>
              <a:buFont typeface="Wingdings" pitchFamily="2" charset="2"/>
              <a:buChar char="Ø"/>
            </a:pPr>
            <a:r>
              <a:rPr lang="zh-CN" altLang="en-US" sz="1400" b="1" dirty="0">
                <a:latin typeface="微软雅黑" pitchFamily="34" charset="-122"/>
                <a:ea typeface="微软雅黑" pitchFamily="34" charset="-122"/>
              </a:rPr>
              <a:t>在供束模式下测量响应矩阵，对比</a:t>
            </a:r>
            <a:r>
              <a:rPr lang="en-US" altLang="zh-CN" sz="1400" b="1" dirty="0" err="1">
                <a:latin typeface="微软雅黑" pitchFamily="34" charset="-122"/>
                <a:ea typeface="微软雅黑" pitchFamily="34" charset="-122"/>
              </a:rPr>
              <a:t>Librea</a:t>
            </a:r>
            <a:r>
              <a:rPr lang="en-US" altLang="zh-CN" sz="1400" b="1" dirty="0">
                <a:latin typeface="微软雅黑" pitchFamily="34" charset="-122"/>
                <a:ea typeface="微软雅黑" pitchFamily="34" charset="-122"/>
              </a:rPr>
              <a:t> BPM</a:t>
            </a:r>
            <a:r>
              <a:rPr lang="zh-CN" altLang="en-US" sz="1400" b="1" dirty="0">
                <a:latin typeface="微软雅黑" pitchFamily="34" charset="-122"/>
                <a:ea typeface="微软雅黑" pitchFamily="34" charset="-122"/>
              </a:rPr>
              <a:t>测量工作点与响应矩阵拟合工作点的</a:t>
            </a:r>
            <a:r>
              <a:rPr lang="zh-CN" altLang="en-US" sz="1400" b="1" dirty="0" smtClean="0">
                <a:latin typeface="微软雅黑" pitchFamily="34" charset="-122"/>
                <a:ea typeface="微软雅黑" pitchFamily="34" charset="-122"/>
              </a:rPr>
              <a:t>差别</a:t>
            </a:r>
            <a:r>
              <a:rPr lang="zh-CN" altLang="en-US" sz="1400" b="1" dirty="0">
                <a:latin typeface="微软雅黑" pitchFamily="34" charset="-122"/>
                <a:ea typeface="微软雅黑" pitchFamily="34" charset="-122"/>
              </a:rPr>
              <a:t>，</a:t>
            </a:r>
            <a:r>
              <a:rPr lang="zh-CN" altLang="en-US" sz="1400" b="1" dirty="0" smtClean="0">
                <a:solidFill>
                  <a:srgbClr val="FF0000"/>
                </a:solidFill>
                <a:latin typeface="微软雅黑" pitchFamily="34" charset="-122"/>
                <a:ea typeface="微软雅黑" pitchFamily="34" charset="-122"/>
              </a:rPr>
              <a:t>结果</a:t>
            </a:r>
            <a:r>
              <a:rPr lang="zh-CN" altLang="en-US" sz="1400" b="1" dirty="0">
                <a:solidFill>
                  <a:srgbClr val="FF0000"/>
                </a:solidFill>
                <a:latin typeface="微软雅黑" pitchFamily="34" charset="-122"/>
                <a:ea typeface="微软雅黑" pitchFamily="34" charset="-122"/>
              </a:rPr>
              <a:t>接近。</a:t>
            </a:r>
            <a:endParaRPr lang="en-US" altLang="zh-CN" sz="1400" b="1" dirty="0">
              <a:solidFill>
                <a:srgbClr val="FF0000"/>
              </a:solidFill>
              <a:latin typeface="微软雅黑" pitchFamily="34" charset="-122"/>
              <a:ea typeface="微软雅黑" pitchFamily="34" charset="-122"/>
            </a:endParaRPr>
          </a:p>
        </p:txBody>
      </p:sp>
      <p:sp>
        <p:nvSpPr>
          <p:cNvPr id="8" name="TextBox 7"/>
          <p:cNvSpPr txBox="1"/>
          <p:nvPr/>
        </p:nvSpPr>
        <p:spPr>
          <a:xfrm>
            <a:off x="0" y="1798943"/>
            <a:ext cx="3328534" cy="2751522"/>
          </a:xfrm>
          <a:prstGeom prst="rect">
            <a:avLst/>
          </a:prstGeom>
          <a:noFill/>
        </p:spPr>
        <p:txBody>
          <a:bodyPr wrap="square" rtlCol="0">
            <a:spAutoFit/>
          </a:bodyPr>
          <a:lstStyle/>
          <a:p>
            <a:pPr marL="214313" indent="-214313" algn="just">
              <a:lnSpc>
                <a:spcPct val="120000"/>
              </a:lnSpc>
              <a:buFont typeface="Wingdings" pitchFamily="2" charset="2"/>
              <a:buChar char="Ø"/>
            </a:pPr>
            <a:r>
              <a:rPr lang="zh-CN" altLang="en-US" sz="1600" dirty="0" smtClean="0">
                <a:latin typeface="微软雅黑" pitchFamily="34" charset="-122"/>
                <a:ea typeface="微软雅黑" pitchFamily="34" charset="-122"/>
              </a:rPr>
              <a:t>进行</a:t>
            </a:r>
            <a:r>
              <a:rPr lang="zh-CN" altLang="en-US" sz="1600" dirty="0">
                <a:latin typeface="微软雅黑" pitchFamily="34" charset="-122"/>
                <a:ea typeface="微软雅黑" pitchFamily="34" charset="-122"/>
              </a:rPr>
              <a:t>了四次响应矩阵测量，主要用于迭代机器实际工作点与</a:t>
            </a:r>
            <a:r>
              <a:rPr lang="en-US" altLang="zh-CN" sz="1600" dirty="0">
                <a:latin typeface="微软雅黑" pitchFamily="34" charset="-122"/>
                <a:ea typeface="微软雅黑" pitchFamily="34" charset="-122"/>
              </a:rPr>
              <a:t>beta</a:t>
            </a:r>
            <a:r>
              <a:rPr lang="zh-CN" altLang="en-US" sz="1600" dirty="0">
                <a:latin typeface="微软雅黑" pitchFamily="34" charset="-122"/>
                <a:ea typeface="微软雅黑" pitchFamily="34" charset="-122"/>
              </a:rPr>
              <a:t>函数</a:t>
            </a:r>
            <a:endParaRPr lang="en-US" altLang="zh-CN" sz="1600" dirty="0">
              <a:latin typeface="微软雅黑" pitchFamily="34" charset="-122"/>
              <a:ea typeface="微软雅黑" pitchFamily="34" charset="-122"/>
            </a:endParaRPr>
          </a:p>
          <a:p>
            <a:pPr marL="214313" indent="-214313" algn="just">
              <a:lnSpc>
                <a:spcPct val="120000"/>
              </a:lnSpc>
              <a:buFont typeface="Wingdings" pitchFamily="2" charset="2"/>
              <a:buChar char="Ø"/>
            </a:pPr>
            <a:endParaRPr lang="en-US" altLang="zh-CN" sz="1600" dirty="0" smtClean="0">
              <a:latin typeface="微软雅黑" pitchFamily="34" charset="-122"/>
              <a:ea typeface="微软雅黑" pitchFamily="34" charset="-122"/>
            </a:endParaRPr>
          </a:p>
          <a:p>
            <a:pPr marL="214313" indent="-214313" algn="just">
              <a:lnSpc>
                <a:spcPct val="120000"/>
              </a:lnSpc>
              <a:buFont typeface="Wingdings" pitchFamily="2" charset="2"/>
              <a:buChar char="Ø"/>
            </a:pPr>
            <a:endParaRPr lang="en-US" altLang="zh-CN" sz="1600" dirty="0">
              <a:latin typeface="微软雅黑" pitchFamily="34" charset="-122"/>
              <a:ea typeface="微软雅黑" pitchFamily="34" charset="-122"/>
            </a:endParaRPr>
          </a:p>
          <a:p>
            <a:pPr marL="214313" indent="-214313" algn="just">
              <a:lnSpc>
                <a:spcPct val="120000"/>
              </a:lnSpc>
              <a:buFont typeface="Wingdings" pitchFamily="2" charset="2"/>
              <a:buChar char="Ø"/>
            </a:pPr>
            <a:r>
              <a:rPr lang="zh-CN" altLang="en-US" sz="1600" dirty="0">
                <a:latin typeface="微软雅黑" pitchFamily="34" charset="-122"/>
                <a:ea typeface="微软雅黑" pitchFamily="34" charset="-122"/>
              </a:rPr>
              <a:t>迭代后的机器参数如右图</a:t>
            </a:r>
            <a:endParaRPr lang="en-US" altLang="zh-CN" sz="1600" dirty="0">
              <a:latin typeface="微软雅黑" pitchFamily="34" charset="-122"/>
              <a:ea typeface="微软雅黑" pitchFamily="34" charset="-122"/>
            </a:endParaRPr>
          </a:p>
          <a:p>
            <a:pPr marL="557213" lvl="1" indent="-214313" algn="just">
              <a:lnSpc>
                <a:spcPct val="120000"/>
              </a:lnSpc>
              <a:buFont typeface="Wingdings" pitchFamily="2" charset="2"/>
              <a:buChar char="Ø"/>
            </a:pPr>
            <a:r>
              <a:rPr lang="en-US" altLang="zh-CN" sz="1600" dirty="0">
                <a:latin typeface="微软雅黑" pitchFamily="34" charset="-122"/>
                <a:ea typeface="微软雅黑" pitchFamily="34" charset="-122"/>
              </a:rPr>
              <a:t> </a:t>
            </a:r>
            <a:r>
              <a:rPr lang="zh-CN" altLang="en-US" sz="1600" dirty="0">
                <a:latin typeface="微软雅黑" pitchFamily="34" charset="-122"/>
                <a:ea typeface="微软雅黑" pitchFamily="34" charset="-122"/>
              </a:rPr>
              <a:t>迭代后</a:t>
            </a:r>
            <a:r>
              <a:rPr lang="en-US" altLang="zh-CN" sz="1600" dirty="0">
                <a:latin typeface="微软雅黑" pitchFamily="34" charset="-122"/>
                <a:ea typeface="微软雅黑" pitchFamily="34" charset="-122"/>
              </a:rPr>
              <a:t>1ms</a:t>
            </a:r>
            <a:r>
              <a:rPr lang="zh-CN" altLang="en-US" sz="1600" dirty="0">
                <a:latin typeface="微软雅黑" pitchFamily="34" charset="-122"/>
                <a:ea typeface="微软雅黑" pitchFamily="34" charset="-122"/>
              </a:rPr>
              <a:t>处</a:t>
            </a:r>
            <a:r>
              <a:rPr lang="en-US" altLang="zh-CN" sz="1600" dirty="0">
                <a:latin typeface="微软雅黑" pitchFamily="34" charset="-122"/>
                <a:ea typeface="微软雅黑" pitchFamily="34" charset="-122"/>
              </a:rPr>
              <a:t>beta</a:t>
            </a:r>
            <a:r>
              <a:rPr lang="zh-CN" altLang="en-US" sz="1600" dirty="0">
                <a:latin typeface="微软雅黑" pitchFamily="34" charset="-122"/>
                <a:ea typeface="微软雅黑" pitchFamily="34" charset="-122"/>
              </a:rPr>
              <a:t>函数。</a:t>
            </a:r>
            <a:endParaRPr lang="en-US" altLang="zh-CN" sz="1600" dirty="0">
              <a:latin typeface="微软雅黑" pitchFamily="34" charset="-122"/>
              <a:ea typeface="微软雅黑" pitchFamily="34" charset="-122"/>
            </a:endParaRPr>
          </a:p>
          <a:p>
            <a:pPr marL="557213" lvl="1" indent="-214313" algn="just">
              <a:lnSpc>
                <a:spcPct val="120000"/>
              </a:lnSpc>
              <a:buFont typeface="Wingdings" pitchFamily="2" charset="2"/>
              <a:buChar char="Ø"/>
            </a:pPr>
            <a:r>
              <a:rPr lang="zh-CN" altLang="en-US" sz="1600" dirty="0">
                <a:latin typeface="微软雅黑" pitchFamily="34" charset="-122"/>
                <a:ea typeface="微软雅黑" pitchFamily="34" charset="-122"/>
              </a:rPr>
              <a:t> 迭代后</a:t>
            </a:r>
            <a:r>
              <a:rPr lang="en-US" altLang="zh-CN" sz="1600" dirty="0">
                <a:latin typeface="微软雅黑" pitchFamily="34" charset="-122"/>
                <a:ea typeface="微软雅黑" pitchFamily="34" charset="-122"/>
              </a:rPr>
              <a:t>2</a:t>
            </a:r>
            <a:r>
              <a:rPr lang="zh-CN" altLang="en-US" sz="1600" dirty="0">
                <a:latin typeface="微软雅黑" pitchFamily="34" charset="-122"/>
                <a:ea typeface="微软雅黑" pitchFamily="34" charset="-122"/>
              </a:rPr>
              <a:t>～</a:t>
            </a:r>
            <a:r>
              <a:rPr lang="en-US" altLang="zh-CN" sz="1600" dirty="0">
                <a:latin typeface="微软雅黑" pitchFamily="34" charset="-122"/>
                <a:ea typeface="微软雅黑" pitchFamily="34" charset="-122"/>
              </a:rPr>
              <a:t>6ms beta</a:t>
            </a:r>
            <a:r>
              <a:rPr lang="zh-CN" altLang="en-US" sz="1600" dirty="0" smtClean="0">
                <a:latin typeface="微软雅黑" pitchFamily="34" charset="-122"/>
                <a:ea typeface="微软雅黑" pitchFamily="34" charset="-122"/>
              </a:rPr>
              <a:t>函数，并与</a:t>
            </a:r>
            <a:r>
              <a:rPr lang="en-US" altLang="zh-CN" sz="1600" dirty="0">
                <a:latin typeface="微软雅黑" pitchFamily="34" charset="-122"/>
                <a:ea typeface="微软雅黑" pitchFamily="34" charset="-122"/>
              </a:rPr>
              <a:t>1ms beta</a:t>
            </a:r>
            <a:r>
              <a:rPr lang="zh-CN" altLang="en-US" sz="1600" dirty="0">
                <a:latin typeface="微软雅黑" pitchFamily="34" charset="-122"/>
                <a:ea typeface="微软雅黑" pitchFamily="34" charset="-122"/>
              </a:rPr>
              <a:t>函数的比较</a:t>
            </a:r>
            <a:r>
              <a:rPr lang="zh-CN" altLang="en-US" sz="1600" dirty="0" smtClean="0">
                <a:latin typeface="微软雅黑" pitchFamily="34" charset="-122"/>
                <a:ea typeface="微软雅黑" pitchFamily="34" charset="-122"/>
              </a:rPr>
              <a:t>。</a:t>
            </a:r>
            <a:endParaRPr lang="en-US" altLang="zh-CN" sz="1350" dirty="0"/>
          </a:p>
        </p:txBody>
      </p:sp>
      <p:sp>
        <p:nvSpPr>
          <p:cNvPr id="9" name="TextBox 3">
            <a:extLst>
              <a:ext uri="{FF2B5EF4-FFF2-40B4-BE49-F238E27FC236}">
                <a16:creationId xmlns:a16="http://schemas.microsoft.com/office/drawing/2014/main" xmlns="" id="{ECF43549-EB11-7256-0037-FE108D741895}"/>
              </a:ext>
            </a:extLst>
          </p:cNvPr>
          <p:cNvSpPr txBox="1"/>
          <p:nvPr/>
        </p:nvSpPr>
        <p:spPr>
          <a:xfrm>
            <a:off x="0" y="754281"/>
            <a:ext cx="3040677" cy="415498"/>
          </a:xfrm>
          <a:prstGeom prst="rect">
            <a:avLst/>
          </a:prstGeom>
          <a:noFill/>
        </p:spPr>
        <p:txBody>
          <a:bodyPr wrap="square" rtlCol="0">
            <a:spAutoFit/>
          </a:bodyPr>
          <a:lstStyle/>
          <a:p>
            <a:pPr marL="342900" indent="-342900">
              <a:buFont typeface="Wingdings" panose="05000000000000000000" pitchFamily="2" charset="2"/>
              <a:buChar char="p"/>
            </a:pPr>
            <a:r>
              <a:rPr lang="zh-CN" altLang="en-US" sz="2100" b="1" dirty="0" smtClean="0">
                <a:latin typeface="微软雅黑" panose="020B0503020204020204" pitchFamily="34" charset="-122"/>
                <a:ea typeface="微软雅黑" panose="020B0503020204020204" pitchFamily="34" charset="-122"/>
              </a:rPr>
              <a:t>机器参数测量</a:t>
            </a:r>
            <a:endParaRPr lang="aa-ET" sz="21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1.4  </a:t>
            </a:r>
            <a:r>
              <a:rPr lang="zh-CN" altLang="en-US" sz="2400" b="1" dirty="0" smtClean="0">
                <a:solidFill>
                  <a:schemeClr val="bg1"/>
                </a:solidFill>
                <a:latin typeface="微软雅黑" pitchFamily="34" charset="-122"/>
                <a:ea typeface="微软雅黑" pitchFamily="34" charset="-122"/>
              </a:rPr>
              <a:t>工作点模式优化</a:t>
            </a:r>
            <a:endParaRPr lang="zh-CN" altLang="en-US" sz="2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5702955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aa-ET" altLang="zh-CN" sz="2400" b="1" dirty="0" smtClean="0">
                <a:solidFill>
                  <a:schemeClr val="bg1"/>
                </a:solidFill>
                <a:latin typeface="微软雅黑" pitchFamily="34" charset="-122"/>
                <a:ea typeface="微软雅黑" pitchFamily="34" charset="-122"/>
              </a:rPr>
              <a:t>暑期改造前后工作点变化对比</a:t>
            </a:r>
            <a:endParaRPr lang="zh-CN" altLang="en-US" sz="2400" b="1" dirty="0">
              <a:solidFill>
                <a:schemeClr val="bg1"/>
              </a:solidFill>
              <a:latin typeface="微软雅黑" pitchFamily="34" charset="-122"/>
              <a:ea typeface="微软雅黑" pitchFamily="34" charset="-122"/>
            </a:endParaRPr>
          </a:p>
        </p:txBody>
      </p:sp>
      <p:sp>
        <p:nvSpPr>
          <p:cNvPr id="4" name="TextBox 4">
            <a:extLst>
              <a:ext uri="{FF2B5EF4-FFF2-40B4-BE49-F238E27FC236}">
                <a16:creationId xmlns:a16="http://schemas.microsoft.com/office/drawing/2014/main" xmlns="" id="{F7CE14FD-1C01-40EF-8DB7-EE2C2B3EB340}"/>
              </a:ext>
            </a:extLst>
          </p:cNvPr>
          <p:cNvSpPr txBox="1"/>
          <p:nvPr/>
        </p:nvSpPr>
        <p:spPr>
          <a:xfrm>
            <a:off x="58783" y="620602"/>
            <a:ext cx="8938543" cy="87440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aa-ET" dirty="0">
                <a:latin typeface="微软雅黑" panose="020B0503020204020204" pitchFamily="34" charset="-122"/>
                <a:ea typeface="微软雅黑" panose="020B0503020204020204" pitchFamily="34" charset="-122"/>
              </a:rPr>
              <a:t>用改造前主铁模式</a:t>
            </a:r>
            <a:r>
              <a:rPr lang="zh-CN" altLang="en-US" dirty="0">
                <a:latin typeface="微软雅黑" panose="020B0503020204020204" pitchFamily="34" charset="-122"/>
                <a:ea typeface="微软雅黑" panose="020B0503020204020204" pitchFamily="34" charset="-122"/>
              </a:rPr>
              <a:t>，重新测量工作点（直接测量和响应矩阵），与之前测量的工作点进行对比</a:t>
            </a:r>
            <a:endParaRPr lang="aa-ET" dirty="0">
              <a:latin typeface="微软雅黑" panose="020B0503020204020204" pitchFamily="34" charset="-122"/>
              <a:ea typeface="微软雅黑" panose="020B0503020204020204" pitchFamily="34" charset="-122"/>
            </a:endParaRPr>
          </a:p>
        </p:txBody>
      </p:sp>
      <p:sp>
        <p:nvSpPr>
          <p:cNvPr id="7" name="TextBox 7">
            <a:extLst>
              <a:ext uri="{FF2B5EF4-FFF2-40B4-BE49-F238E27FC236}">
                <a16:creationId xmlns:a16="http://schemas.microsoft.com/office/drawing/2014/main" xmlns="" id="{EF9BE673-23DA-7D55-C0D6-C84F6B199F96}"/>
              </a:ext>
            </a:extLst>
          </p:cNvPr>
          <p:cNvSpPr txBox="1"/>
          <p:nvPr/>
        </p:nvSpPr>
        <p:spPr>
          <a:xfrm>
            <a:off x="5828881" y="1292439"/>
            <a:ext cx="2958857" cy="1052596"/>
          </a:xfrm>
          <a:prstGeom prst="rect">
            <a:avLst/>
          </a:prstGeom>
          <a:noFill/>
        </p:spPr>
        <p:txBody>
          <a:bodyPr wrap="square" rtlCol="0">
            <a:spAutoFit/>
          </a:bodyPr>
          <a:lstStyle/>
          <a:p>
            <a:pPr marL="285750" indent="-285750" algn="just">
              <a:lnSpc>
                <a:spcPct val="130000"/>
              </a:lnSpc>
              <a:buFont typeface="Wingdings" panose="05000000000000000000" pitchFamily="2" charset="2"/>
              <a:buChar char="Ø"/>
            </a:pPr>
            <a:r>
              <a:rPr lang="en-GB" sz="1600" dirty="0">
                <a:latin typeface="微软雅黑" panose="020B0503020204020204" pitchFamily="34" charset="-122"/>
                <a:ea typeface="微软雅黑" panose="020B0503020204020204" pitchFamily="34" charset="-122"/>
              </a:rPr>
              <a:t>注入区改造后</a:t>
            </a:r>
            <a:r>
              <a:rPr lang="zh-CN" altLang="en-US" sz="1600" dirty="0">
                <a:latin typeface="微软雅黑" panose="020B0503020204020204" pitchFamily="34" charset="-122"/>
                <a:ea typeface="微软雅黑" panose="020B0503020204020204" pitchFamily="34" charset="-122"/>
              </a:rPr>
              <a:t>，工作点变化较大。 水平工作点</a:t>
            </a:r>
            <a:r>
              <a:rPr lang="zh-CN" altLang="en-US" sz="1600" dirty="0" smtClean="0">
                <a:latin typeface="微软雅黑" panose="020B0503020204020204" pitchFamily="34" charset="-122"/>
                <a:ea typeface="微软雅黑" panose="020B0503020204020204" pitchFamily="34" charset="-122"/>
              </a:rPr>
              <a:t>与垂直工作点均减小。</a:t>
            </a:r>
            <a:endParaRPr lang="aa-ET" sz="1600" dirty="0">
              <a:latin typeface="微软雅黑" panose="020B0503020204020204" pitchFamily="34" charset="-122"/>
              <a:ea typeface="微软雅黑" panose="020B0503020204020204" pitchFamily="34" charset="-122"/>
            </a:endParaRPr>
          </a:p>
        </p:txBody>
      </p:sp>
      <p:sp>
        <p:nvSpPr>
          <p:cNvPr id="8" name="TextBox 8">
            <a:extLst>
              <a:ext uri="{FF2B5EF4-FFF2-40B4-BE49-F238E27FC236}">
                <a16:creationId xmlns:a16="http://schemas.microsoft.com/office/drawing/2014/main" xmlns="" id="{CEF6D3D7-540F-AB29-24A6-AEF96860A2F0}"/>
              </a:ext>
            </a:extLst>
          </p:cNvPr>
          <p:cNvSpPr txBox="1"/>
          <p:nvPr/>
        </p:nvSpPr>
        <p:spPr>
          <a:xfrm>
            <a:off x="424543" y="4236725"/>
            <a:ext cx="1626326" cy="523220"/>
          </a:xfrm>
          <a:prstGeom prst="rect">
            <a:avLst/>
          </a:prstGeom>
          <a:noFill/>
        </p:spPr>
        <p:txBody>
          <a:bodyPr wrap="square" rtlCol="0">
            <a:spAutoFit/>
          </a:bodyPr>
          <a:lstStyle/>
          <a:p>
            <a:r>
              <a:rPr lang="aa-ET" sz="1400" dirty="0">
                <a:latin typeface="微软雅黑" panose="020B0503020204020204" pitchFamily="34" charset="-122"/>
                <a:ea typeface="微软雅黑" panose="020B0503020204020204" pitchFamily="34" charset="-122"/>
              </a:rPr>
              <a:t>水平</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0.80</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0.74</a:t>
            </a:r>
          </a:p>
          <a:p>
            <a:r>
              <a:rPr lang="en-US" sz="1400" dirty="0" err="1">
                <a:latin typeface="微软雅黑" panose="020B0503020204020204" pitchFamily="34" charset="-122"/>
                <a:ea typeface="微软雅黑" panose="020B0503020204020204" pitchFamily="34" charset="-122"/>
              </a:rPr>
              <a:t>垂直</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0.85</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0.74</a:t>
            </a:r>
            <a:endParaRPr lang="aa-ET" sz="1400" dirty="0">
              <a:latin typeface="微软雅黑" panose="020B0503020204020204" pitchFamily="34" charset="-122"/>
              <a:ea typeface="微软雅黑" panose="020B0503020204020204" pitchFamily="34" charset="-122"/>
            </a:endParaRPr>
          </a:p>
        </p:txBody>
      </p:sp>
      <p:sp>
        <p:nvSpPr>
          <p:cNvPr id="9" name="TextBox 9">
            <a:extLst>
              <a:ext uri="{FF2B5EF4-FFF2-40B4-BE49-F238E27FC236}">
                <a16:creationId xmlns:a16="http://schemas.microsoft.com/office/drawing/2014/main" xmlns="" id="{7FABA64F-2CF3-E452-0515-175CA891BEAA}"/>
              </a:ext>
            </a:extLst>
          </p:cNvPr>
          <p:cNvSpPr txBox="1"/>
          <p:nvPr/>
        </p:nvSpPr>
        <p:spPr>
          <a:xfrm>
            <a:off x="3711053" y="4236724"/>
            <a:ext cx="1626326" cy="523220"/>
          </a:xfrm>
          <a:prstGeom prst="rect">
            <a:avLst/>
          </a:prstGeom>
          <a:noFill/>
        </p:spPr>
        <p:txBody>
          <a:bodyPr wrap="square" rtlCol="0">
            <a:spAutoFit/>
          </a:bodyPr>
          <a:lstStyle/>
          <a:p>
            <a:r>
              <a:rPr lang="aa-ET" sz="1400" dirty="0">
                <a:latin typeface="微软雅黑" panose="020B0503020204020204" pitchFamily="34" charset="-122"/>
                <a:ea typeface="微软雅黑" panose="020B0503020204020204" pitchFamily="34" charset="-122"/>
              </a:rPr>
              <a:t>水平</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0.81</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0.77</a:t>
            </a:r>
          </a:p>
          <a:p>
            <a:r>
              <a:rPr lang="en-US" sz="1400" dirty="0" err="1">
                <a:latin typeface="微软雅黑" panose="020B0503020204020204" pitchFamily="34" charset="-122"/>
                <a:ea typeface="微软雅黑" panose="020B0503020204020204" pitchFamily="34" charset="-122"/>
              </a:rPr>
              <a:t>垂直</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0.87</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0.77</a:t>
            </a:r>
            <a:endParaRPr lang="aa-ET" sz="14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8783" y="1521135"/>
            <a:ext cx="2630978" cy="2395228"/>
          </a:xfrm>
          <a:prstGeom prst="rect">
            <a:avLst/>
          </a:prstGeom>
        </p:spPr>
      </p:pic>
      <p:pic>
        <p:nvPicPr>
          <p:cNvPr id="10" name="图片 9"/>
          <p:cNvPicPr>
            <a:picLocks noChangeAspect="1"/>
          </p:cNvPicPr>
          <p:nvPr/>
        </p:nvPicPr>
        <p:blipFill>
          <a:blip r:embed="rId3"/>
          <a:stretch>
            <a:fillRect/>
          </a:stretch>
        </p:blipFill>
        <p:spPr>
          <a:xfrm>
            <a:off x="2621576" y="1573386"/>
            <a:ext cx="3048892" cy="2342977"/>
          </a:xfrm>
          <a:prstGeom prst="rect">
            <a:avLst/>
          </a:prstGeom>
        </p:spPr>
      </p:pic>
      <p:sp>
        <p:nvSpPr>
          <p:cNvPr id="11" name="文本框 10"/>
          <p:cNvSpPr txBox="1"/>
          <p:nvPr/>
        </p:nvSpPr>
        <p:spPr>
          <a:xfrm>
            <a:off x="5853582" y="2842325"/>
            <a:ext cx="2909453" cy="2097810"/>
          </a:xfrm>
          <a:prstGeom prst="rect">
            <a:avLst/>
          </a:prstGeom>
        </p:spPr>
        <p:txBody>
          <a:bodyPr wrap="square">
            <a:noAutofit/>
            <a:extLst>
              <a:ext uri="{4A0BC546-FE56-4ADE-93B0-CB8AF2F6F144}">
                <wpsdc:textFrameExt xmlns:wpsdc="http://www.wps.cn/officeDocument/2022/drawingmlCustomData" xmlns="" type="text"/>
              </a:ext>
            </a:extLst>
          </a:bodyPr>
          <a:lstStyle/>
          <a:p>
            <a:pPr marL="214313" indent="-214313" algn="just">
              <a:lnSpc>
                <a:spcPct val="130000"/>
              </a:lnSpc>
              <a:buFont typeface="Wingdings" panose="05000000000000000000" charset="0"/>
              <a:buChar char="Ø"/>
            </a:pPr>
            <a:r>
              <a:rPr lang="zh-CN" altLang="en-US" sz="1600" dirty="0" smtClean="0">
                <a:latin typeface="微软雅黑" panose="020B0503020204020204" pitchFamily="34" charset="-122"/>
                <a:ea typeface="微软雅黑" panose="020B0503020204020204" pitchFamily="34" charset="-122"/>
              </a:rPr>
              <a:t> 根据理论计算，由于</a:t>
            </a:r>
            <a:r>
              <a:rPr lang="zh-CN" altLang="en-US" sz="1600" dirty="0">
                <a:latin typeface="微软雅黑" panose="020B0503020204020204" pitchFamily="34" charset="-122"/>
                <a:ea typeface="微软雅黑" panose="020B0503020204020204" pitchFamily="34" charset="-122"/>
              </a:rPr>
              <a:t>注入区</a:t>
            </a:r>
            <a:r>
              <a:rPr lang="zh-CN" altLang="en-US" sz="1600" dirty="0" smtClean="0">
                <a:latin typeface="微软雅黑" panose="020B0503020204020204" pitchFamily="34" charset="-122"/>
                <a:ea typeface="微软雅黑" panose="020B0503020204020204" pitchFamily="34" charset="-122"/>
              </a:rPr>
              <a:t>改造导致凸轨边缘聚焦效应变化，</a:t>
            </a:r>
            <a:r>
              <a:rPr lang="zh-CN" altLang="en-US" sz="1600" dirty="0">
                <a:latin typeface="微软雅黑" panose="020B0503020204020204" pitchFamily="34" charset="-122"/>
                <a:ea typeface="微软雅黑" panose="020B0503020204020204" pitchFamily="34" charset="-122"/>
              </a:rPr>
              <a:t>相比</a:t>
            </a:r>
            <a:r>
              <a:rPr lang="zh-CN" altLang="en-US" sz="1600" dirty="0" smtClean="0">
                <a:latin typeface="微软雅黑" panose="020B0503020204020204" pitchFamily="34" charset="-122"/>
                <a:ea typeface="微软雅黑" panose="020B0503020204020204" pitchFamily="34" charset="-122"/>
              </a:rPr>
              <a:t>之前，现在</a:t>
            </a:r>
            <a:r>
              <a:rPr lang="zh-CN" altLang="en-US" sz="1600" dirty="0">
                <a:latin typeface="微软雅黑" panose="020B0503020204020204" pitchFamily="34" charset="-122"/>
                <a:ea typeface="微软雅黑" panose="020B0503020204020204" pitchFamily="34" charset="-122"/>
              </a:rPr>
              <a:t>注入</a:t>
            </a:r>
            <a:r>
              <a:rPr lang="zh-CN" altLang="en-US" sz="1600" dirty="0" smtClean="0">
                <a:latin typeface="微软雅黑" panose="020B0503020204020204" pitchFamily="34" charset="-122"/>
                <a:ea typeface="微软雅黑" panose="020B0503020204020204" pitchFamily="34" charset="-122"/>
              </a:rPr>
              <a:t>时刻垂直方向工作点减小</a:t>
            </a:r>
            <a:r>
              <a:rPr lang="zh-CN" altLang="en-US" sz="1600" dirty="0">
                <a:latin typeface="微软雅黑" panose="020B0503020204020204" pitchFamily="34" charset="-122"/>
                <a:ea typeface="微软雅黑" panose="020B0503020204020204" pitchFamily="34" charset="-122"/>
              </a:rPr>
              <a:t>了</a:t>
            </a:r>
            <a:r>
              <a:rPr lang="en-US" altLang="zh-CN" sz="1600" dirty="0" smtClean="0">
                <a:latin typeface="微软雅黑" panose="020B0503020204020204" pitchFamily="34" charset="-122"/>
                <a:ea typeface="微软雅黑" panose="020B0503020204020204" pitchFamily="34" charset="-122"/>
              </a:rPr>
              <a:t>0.02</a:t>
            </a:r>
            <a:r>
              <a:rPr lang="zh-CN" altLang="en-US" sz="1600" dirty="0" smtClean="0">
                <a:latin typeface="微软雅黑" panose="020B0503020204020204" pitchFamily="34" charset="-122"/>
                <a:ea typeface="微软雅黑" panose="020B0503020204020204" pitchFamily="34" charset="-122"/>
              </a:rPr>
              <a:t>。实测结果与理论计算结果一致。</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92203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90535" y="69573"/>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1.1  </a:t>
            </a:r>
            <a:r>
              <a:rPr lang="zh-CN" altLang="en-US" sz="2400" b="1" dirty="0" smtClean="0">
                <a:solidFill>
                  <a:schemeClr val="bg1"/>
                </a:solidFill>
                <a:latin typeface="微软雅黑" pitchFamily="34" charset="-122"/>
                <a:ea typeface="微软雅黑" pitchFamily="34" charset="-122"/>
              </a:rPr>
              <a:t>直线加速器</a:t>
            </a:r>
            <a:r>
              <a:rPr lang="zh-CN" altLang="en-US" sz="2400" b="1" dirty="0">
                <a:solidFill>
                  <a:schemeClr val="bg1"/>
                </a:solidFill>
                <a:latin typeface="微软雅黑" pitchFamily="34" charset="-122"/>
                <a:ea typeface="微软雅黑" pitchFamily="34" charset="-122"/>
              </a:rPr>
              <a:t>束流调试</a:t>
            </a:r>
          </a:p>
        </p:txBody>
      </p:sp>
      <p:sp>
        <p:nvSpPr>
          <p:cNvPr id="5" name="矩形 4">
            <a:extLst>
              <a:ext uri="{FF2B5EF4-FFF2-40B4-BE49-F238E27FC236}">
                <a16:creationId xmlns="" xmlns:a16="http://schemas.microsoft.com/office/drawing/2014/main" id="{BD9576D0-0C13-4B53-AC37-10E5F4B77BEC}"/>
              </a:ext>
            </a:extLst>
          </p:cNvPr>
          <p:cNvSpPr/>
          <p:nvPr/>
        </p:nvSpPr>
        <p:spPr>
          <a:xfrm>
            <a:off x="7394" y="594197"/>
            <a:ext cx="8489743" cy="452432"/>
          </a:xfrm>
          <a:prstGeom prst="rect">
            <a:avLst/>
          </a:prstGeom>
        </p:spPr>
        <p:txBody>
          <a:bodyPr wrap="square">
            <a:spAutoFit/>
          </a:bodyPr>
          <a:lstStyle/>
          <a:p>
            <a:pPr marL="308610" lvl="1" indent="-308610" algn="just">
              <a:lnSpc>
                <a:spcPct val="130000"/>
              </a:lnSpc>
              <a:buClr>
                <a:schemeClr val="tx1"/>
              </a:buClr>
              <a:buFont typeface="Wingdings" panose="05000000000000000000" pitchFamily="2" charset="2"/>
              <a:buChar char="p"/>
            </a:pPr>
            <a:r>
              <a:rPr lang="zh-CN" altLang="en-US" b="1" dirty="0" smtClean="0">
                <a:latin typeface="Microsoft YaHei" panose="020B0503020204020204" pitchFamily="34" charset="-122"/>
                <a:ea typeface="Microsoft YaHei" panose="020B0503020204020204" pitchFamily="34" charset="-122"/>
              </a:rPr>
              <a:t>直线加速器场</a:t>
            </a:r>
            <a:r>
              <a:rPr lang="zh-CN" altLang="en-US" b="1" dirty="0">
                <a:latin typeface="Microsoft YaHei" panose="020B0503020204020204" pitchFamily="34" charset="-122"/>
                <a:ea typeface="Microsoft YaHei" panose="020B0503020204020204" pitchFamily="34" charset="-122"/>
              </a:rPr>
              <a:t>幅和相位标定</a:t>
            </a:r>
            <a:endParaRPr lang="en-US" altLang="zh-CN" sz="1500" b="1"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 xmlns:a16="http://schemas.microsoft.com/office/drawing/2014/main" id="{7165E77E-E0C7-4496-A0F8-0484F34C81A3}"/>
              </a:ext>
            </a:extLst>
          </p:cNvPr>
          <p:cNvPicPr>
            <a:picLocks noChangeAspect="1"/>
          </p:cNvPicPr>
          <p:nvPr/>
        </p:nvPicPr>
        <p:blipFill>
          <a:blip r:embed="rId2"/>
          <a:stretch>
            <a:fillRect/>
          </a:stretch>
        </p:blipFill>
        <p:spPr>
          <a:xfrm>
            <a:off x="135269" y="3490663"/>
            <a:ext cx="1931502" cy="1674783"/>
          </a:xfrm>
          <a:prstGeom prst="rect">
            <a:avLst/>
          </a:prstGeom>
        </p:spPr>
      </p:pic>
      <p:pic>
        <p:nvPicPr>
          <p:cNvPr id="8" name="图片 7">
            <a:extLst>
              <a:ext uri="{FF2B5EF4-FFF2-40B4-BE49-F238E27FC236}">
                <a16:creationId xmlns="" xmlns:a16="http://schemas.microsoft.com/office/drawing/2014/main" id="{3163A22C-0C5C-47F9-8C29-F648C7522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9326" y="3452606"/>
            <a:ext cx="2078295" cy="1674783"/>
          </a:xfrm>
          <a:prstGeom prst="rect">
            <a:avLst/>
          </a:prstGeom>
        </p:spPr>
      </p:pic>
      <p:sp>
        <p:nvSpPr>
          <p:cNvPr id="9" name="文本框 8">
            <a:extLst>
              <a:ext uri="{FF2B5EF4-FFF2-40B4-BE49-F238E27FC236}">
                <a16:creationId xmlns="" xmlns:a16="http://schemas.microsoft.com/office/drawing/2014/main" id="{4B159AFC-F3B0-44CD-B081-4FB765170122}"/>
              </a:ext>
            </a:extLst>
          </p:cNvPr>
          <p:cNvSpPr txBox="1"/>
          <p:nvPr/>
        </p:nvSpPr>
        <p:spPr bwMode="auto">
          <a:xfrm>
            <a:off x="0" y="969702"/>
            <a:ext cx="6038603" cy="909864"/>
          </a:xfrm>
          <a:prstGeom prst="rect">
            <a:avLst/>
          </a:prstGeom>
          <a:noFill/>
          <a:ln w="9525">
            <a:noFill/>
            <a:miter lim="800000"/>
          </a:ln>
        </p:spPr>
        <p:txBody>
          <a:bodyPr wrap="square" rtlCol="0">
            <a:spAutoFit/>
          </a:bodyPr>
          <a:lstStyle/>
          <a:p>
            <a:pPr marL="308610" indent="-308610" eaLnBrk="0" hangingPunct="0">
              <a:lnSpc>
                <a:spcPct val="120000"/>
              </a:lnSpc>
              <a:spcBef>
                <a:spcPts val="540"/>
              </a:spcBef>
              <a:buClr>
                <a:schemeClr val="tx1"/>
              </a:buClr>
              <a:buFont typeface="Wingdings" panose="05000000000000000000" pitchFamily="2" charset="2"/>
              <a:buChar char="Ø"/>
            </a:pPr>
            <a:r>
              <a:rPr lang="zh-CN" altLang="en-US" sz="1440" dirty="0">
                <a:latin typeface="Microsoft YaHei" panose="020B0503020204020204" pitchFamily="34" charset="-122"/>
                <a:ea typeface="Microsoft YaHei" panose="020B0503020204020204" pitchFamily="34" charset="-122"/>
              </a:rPr>
              <a:t>特征扫相法，通过束流能量的变化曲线来标定聚束腔</a:t>
            </a:r>
            <a:r>
              <a:rPr lang="en-US" altLang="zh-CN" sz="1440" dirty="0" smtClean="0">
                <a:latin typeface="Microsoft YaHei" panose="020B0503020204020204" pitchFamily="34" charset="-122"/>
                <a:ea typeface="Microsoft YaHei" panose="020B0503020204020204" pitchFamily="34" charset="-122"/>
              </a:rPr>
              <a:t>01/02</a:t>
            </a:r>
            <a:r>
              <a:rPr lang="zh-CN" altLang="en-US" sz="1440" dirty="0">
                <a:latin typeface="Microsoft YaHei" panose="020B0503020204020204" pitchFamily="34" charset="-122"/>
                <a:ea typeface="Microsoft YaHei" panose="020B0503020204020204" pitchFamily="34" charset="-122"/>
              </a:rPr>
              <a:t>， </a:t>
            </a:r>
            <a:r>
              <a:rPr lang="en-US" altLang="zh-CN" sz="1440" dirty="0">
                <a:latin typeface="Microsoft YaHei" panose="020B0503020204020204" pitchFamily="34" charset="-122"/>
                <a:ea typeface="Microsoft YaHei" panose="020B0503020204020204" pitchFamily="34" charset="-122"/>
              </a:rPr>
              <a:t>DTL1~4</a:t>
            </a:r>
            <a:r>
              <a:rPr lang="zh-CN" altLang="en-US" sz="1440" dirty="0">
                <a:latin typeface="Microsoft YaHei" panose="020B0503020204020204" pitchFamily="34" charset="-122"/>
                <a:ea typeface="Microsoft YaHei" panose="020B0503020204020204" pitchFamily="34" charset="-122"/>
              </a:rPr>
              <a:t>腔，散束腔的场幅和相位，恢复了直线加速器出口能量</a:t>
            </a:r>
            <a:endParaRPr lang="en-US" altLang="zh-CN" sz="1440" dirty="0">
              <a:latin typeface="Microsoft YaHei" panose="020B0503020204020204" pitchFamily="34" charset="-122"/>
              <a:ea typeface="Microsoft YaHei" panose="020B0503020204020204" pitchFamily="34" charset="-122"/>
            </a:endParaRPr>
          </a:p>
          <a:p>
            <a:pPr marL="308610" indent="-308610" eaLnBrk="0" hangingPunct="0">
              <a:spcBef>
                <a:spcPts val="540"/>
              </a:spcBef>
              <a:buClr>
                <a:schemeClr val="tx1"/>
              </a:buClr>
              <a:buFont typeface="Arial" panose="020B0604020202020204" pitchFamily="34" charset="0"/>
              <a:buChar char="•"/>
            </a:pPr>
            <a:endParaRPr lang="en-US" altLang="zh-CN" sz="144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 xmlns:a16="http://schemas.microsoft.com/office/drawing/2014/main" id="{10244171-B3DC-4853-A2B1-B71EFFA149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22" y="1641078"/>
            <a:ext cx="1928849" cy="1773166"/>
          </a:xfrm>
          <a:prstGeom prst="rect">
            <a:avLst/>
          </a:prstGeom>
        </p:spPr>
      </p:pic>
      <p:pic>
        <p:nvPicPr>
          <p:cNvPr id="12" name="图片 11">
            <a:extLst>
              <a:ext uri="{FF2B5EF4-FFF2-40B4-BE49-F238E27FC236}">
                <a16:creationId xmlns="" xmlns:a16="http://schemas.microsoft.com/office/drawing/2014/main" id="{DAF7F369-191C-4AEE-962C-95497B35DEFE}"/>
              </a:ext>
            </a:extLst>
          </p:cNvPr>
          <p:cNvPicPr>
            <a:picLocks noChangeAspect="1"/>
          </p:cNvPicPr>
          <p:nvPr/>
        </p:nvPicPr>
        <p:blipFill>
          <a:blip r:embed="rId5"/>
          <a:stretch>
            <a:fillRect/>
          </a:stretch>
        </p:blipFill>
        <p:spPr>
          <a:xfrm>
            <a:off x="2140797" y="1654737"/>
            <a:ext cx="2046825" cy="1768280"/>
          </a:xfrm>
          <a:prstGeom prst="rect">
            <a:avLst/>
          </a:prstGeom>
        </p:spPr>
      </p:pic>
      <p:pic>
        <p:nvPicPr>
          <p:cNvPr id="13" name="图片 12">
            <a:extLst>
              <a:ext uri="{FF2B5EF4-FFF2-40B4-BE49-F238E27FC236}">
                <a16:creationId xmlns="" xmlns:a16="http://schemas.microsoft.com/office/drawing/2014/main" id="{C301A450-D930-4F0D-824D-8FBA0ECCF34C}"/>
              </a:ext>
            </a:extLst>
          </p:cNvPr>
          <p:cNvPicPr>
            <a:picLocks noChangeAspect="1"/>
          </p:cNvPicPr>
          <p:nvPr/>
        </p:nvPicPr>
        <p:blipFill>
          <a:blip r:embed="rId6"/>
          <a:stretch>
            <a:fillRect/>
          </a:stretch>
        </p:blipFill>
        <p:spPr>
          <a:xfrm>
            <a:off x="5532764" y="3437056"/>
            <a:ext cx="3568140" cy="1750724"/>
          </a:xfrm>
          <a:prstGeom prst="rect">
            <a:avLst/>
          </a:prstGeom>
        </p:spPr>
      </p:pic>
      <p:pic>
        <p:nvPicPr>
          <p:cNvPr id="14" name="图片 13">
            <a:extLst>
              <a:ext uri="{FF2B5EF4-FFF2-40B4-BE49-F238E27FC236}">
                <a16:creationId xmlns="" xmlns:a16="http://schemas.microsoft.com/office/drawing/2014/main" id="{8D07C93A-1860-47FE-8491-CF0DCA113B72}"/>
              </a:ext>
            </a:extLst>
          </p:cNvPr>
          <p:cNvPicPr>
            <a:picLocks noChangeAspect="1"/>
          </p:cNvPicPr>
          <p:nvPr/>
        </p:nvPicPr>
        <p:blipFill>
          <a:blip r:embed="rId7"/>
          <a:stretch>
            <a:fillRect/>
          </a:stretch>
        </p:blipFill>
        <p:spPr>
          <a:xfrm>
            <a:off x="5575860" y="1263116"/>
            <a:ext cx="3568140" cy="1805639"/>
          </a:xfrm>
          <a:prstGeom prst="rect">
            <a:avLst/>
          </a:prstGeom>
        </p:spPr>
      </p:pic>
      <p:sp>
        <p:nvSpPr>
          <p:cNvPr id="15" name="文本框 14">
            <a:extLst>
              <a:ext uri="{FF2B5EF4-FFF2-40B4-BE49-F238E27FC236}">
                <a16:creationId xmlns="" xmlns:a16="http://schemas.microsoft.com/office/drawing/2014/main" id="{D738A480-332D-463E-987A-BB9ADB4CAF3D}"/>
              </a:ext>
            </a:extLst>
          </p:cNvPr>
          <p:cNvSpPr txBox="1"/>
          <p:nvPr/>
        </p:nvSpPr>
        <p:spPr bwMode="auto">
          <a:xfrm>
            <a:off x="5947362" y="1012205"/>
            <a:ext cx="2274576" cy="156453"/>
          </a:xfrm>
          <a:prstGeom prst="rect">
            <a:avLst/>
          </a:prstGeom>
          <a:noFill/>
          <a:ln w="9525">
            <a:noFill/>
            <a:miter lim="800000"/>
          </a:ln>
        </p:spPr>
        <p:txBody>
          <a:bodyPr wrap="square" rtlCol="0">
            <a:spAutoFit/>
          </a:bodyPr>
          <a:lstStyle/>
          <a:p>
            <a:pPr marL="308610" indent="-308610" algn="ctr" eaLnBrk="0" hangingPunct="0">
              <a:lnSpc>
                <a:spcPts val="450"/>
              </a:lnSpc>
              <a:spcBef>
                <a:spcPts val="540"/>
              </a:spcBef>
              <a:buClr>
                <a:srgbClr val="FF0000"/>
              </a:buClr>
              <a:buFont typeface="Arial" panose="020B0604020202020204" pitchFamily="34" charset="0"/>
              <a:buChar char="•"/>
            </a:pPr>
            <a:r>
              <a:rPr lang="zh-CN" altLang="en-US" sz="1080" b="1" dirty="0">
                <a:latin typeface="Microsoft YaHei" panose="020B0503020204020204" pitchFamily="34" charset="-122"/>
                <a:ea typeface="Microsoft YaHei" panose="020B0503020204020204" pitchFamily="34" charset="-122"/>
              </a:rPr>
              <a:t>标定得到的各加速腔的参数</a:t>
            </a:r>
            <a:endParaRPr lang="en-US" altLang="zh-CN" sz="1080" b="1" dirty="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 xmlns:a16="http://schemas.microsoft.com/office/drawing/2014/main" id="{61C6EC65-A066-4838-9E27-17893DDB8386}"/>
              </a:ext>
            </a:extLst>
          </p:cNvPr>
          <p:cNvSpPr txBox="1"/>
          <p:nvPr/>
        </p:nvSpPr>
        <p:spPr bwMode="auto">
          <a:xfrm>
            <a:off x="5311178" y="3257791"/>
            <a:ext cx="3421373" cy="156453"/>
          </a:xfrm>
          <a:prstGeom prst="rect">
            <a:avLst/>
          </a:prstGeom>
          <a:noFill/>
          <a:ln w="9525">
            <a:noFill/>
            <a:miter lim="800000"/>
          </a:ln>
        </p:spPr>
        <p:txBody>
          <a:bodyPr wrap="square" rtlCol="0">
            <a:spAutoFit/>
          </a:bodyPr>
          <a:lstStyle/>
          <a:p>
            <a:pPr marL="308610" indent="-308610" algn="ctr" eaLnBrk="0" hangingPunct="0">
              <a:lnSpc>
                <a:spcPts val="450"/>
              </a:lnSpc>
              <a:spcBef>
                <a:spcPts val="540"/>
              </a:spcBef>
              <a:buClr>
                <a:srgbClr val="FF0000"/>
              </a:buClr>
              <a:buFont typeface="Arial" panose="020B0604020202020204" pitchFamily="34" charset="0"/>
              <a:buChar char="•"/>
            </a:pPr>
            <a:r>
              <a:rPr lang="zh-CN" altLang="en-US" sz="1080" b="1" dirty="0">
                <a:latin typeface="Microsoft YaHei" panose="020B0503020204020204" pitchFamily="34" charset="-122"/>
                <a:ea typeface="Microsoft YaHei" panose="020B0503020204020204" pitchFamily="34" charset="-122"/>
              </a:rPr>
              <a:t>直线加速器出口能量测量</a:t>
            </a:r>
            <a:endParaRPr lang="en-US" altLang="zh-CN" sz="1080" b="1" dirty="0">
              <a:latin typeface="Microsoft YaHei" panose="020B0503020204020204" pitchFamily="34" charset="-122"/>
              <a:ea typeface="Microsoft YaHei" panose="020B0503020204020204" pitchFamily="34" charset="-122"/>
            </a:endParaRPr>
          </a:p>
        </p:txBody>
      </p:sp>
      <p:sp>
        <p:nvSpPr>
          <p:cNvPr id="17" name="文本框 11">
            <a:extLst>
              <a:ext uri="{FF2B5EF4-FFF2-40B4-BE49-F238E27FC236}">
                <a16:creationId xmlns="" xmlns:a16="http://schemas.microsoft.com/office/drawing/2014/main" id="{D738A480-332D-463E-987A-BB9ADB4CAF3D}"/>
              </a:ext>
            </a:extLst>
          </p:cNvPr>
          <p:cNvSpPr txBox="1"/>
          <p:nvPr/>
        </p:nvSpPr>
        <p:spPr bwMode="auto">
          <a:xfrm>
            <a:off x="424340" y="2087710"/>
            <a:ext cx="2274576" cy="156453"/>
          </a:xfrm>
          <a:prstGeom prst="rect">
            <a:avLst/>
          </a:prstGeom>
          <a:noFill/>
          <a:ln w="9525">
            <a:noFill/>
            <a:miter lim="800000"/>
          </a:ln>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lnSpc>
                <a:spcPts val="450"/>
              </a:lnSpc>
              <a:spcBef>
                <a:spcPts val="540"/>
              </a:spcBef>
              <a:buClr>
                <a:srgbClr val="FF0000"/>
              </a:buClr>
            </a:pPr>
            <a:r>
              <a:rPr lang="en-US" altLang="zh-CN" sz="1080" b="1" dirty="0">
                <a:latin typeface="Microsoft YaHei" panose="020B0503020204020204" pitchFamily="34" charset="-122"/>
                <a:ea typeface="Microsoft YaHei" panose="020B0503020204020204" pitchFamily="34" charset="-122"/>
              </a:rPr>
              <a:t>DTL1</a:t>
            </a:r>
          </a:p>
        </p:txBody>
      </p:sp>
      <p:sp>
        <p:nvSpPr>
          <p:cNvPr id="18" name="文本框 11">
            <a:extLst>
              <a:ext uri="{FF2B5EF4-FFF2-40B4-BE49-F238E27FC236}">
                <a16:creationId xmlns="" xmlns:a16="http://schemas.microsoft.com/office/drawing/2014/main" id="{0A1490B9-BA1F-4E6B-A4FE-5009ADCC3834}"/>
              </a:ext>
            </a:extLst>
          </p:cNvPr>
          <p:cNvSpPr txBox="1"/>
          <p:nvPr/>
        </p:nvSpPr>
        <p:spPr bwMode="auto">
          <a:xfrm>
            <a:off x="2599873" y="2101368"/>
            <a:ext cx="2274576" cy="156453"/>
          </a:xfrm>
          <a:prstGeom prst="rect">
            <a:avLst/>
          </a:prstGeom>
          <a:noFill/>
          <a:ln w="9525">
            <a:noFill/>
            <a:miter lim="800000"/>
          </a:ln>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lnSpc>
                <a:spcPts val="450"/>
              </a:lnSpc>
              <a:spcBef>
                <a:spcPts val="540"/>
              </a:spcBef>
              <a:buClr>
                <a:srgbClr val="FF0000"/>
              </a:buClr>
            </a:pPr>
            <a:r>
              <a:rPr lang="en-US" altLang="zh-CN" sz="1080" b="1" dirty="0">
                <a:latin typeface="Microsoft YaHei" panose="020B0503020204020204" pitchFamily="34" charset="-122"/>
                <a:ea typeface="Microsoft YaHei" panose="020B0503020204020204" pitchFamily="34" charset="-122"/>
              </a:rPr>
              <a:t>DTL2</a:t>
            </a:r>
          </a:p>
        </p:txBody>
      </p:sp>
      <p:sp>
        <p:nvSpPr>
          <p:cNvPr id="19" name="文本框 11">
            <a:extLst>
              <a:ext uri="{FF2B5EF4-FFF2-40B4-BE49-F238E27FC236}">
                <a16:creationId xmlns="" xmlns:a16="http://schemas.microsoft.com/office/drawing/2014/main" id="{37412C3A-F0D6-4AC3-A17E-EC8B48375324}"/>
              </a:ext>
            </a:extLst>
          </p:cNvPr>
          <p:cNvSpPr txBox="1"/>
          <p:nvPr/>
        </p:nvSpPr>
        <p:spPr bwMode="auto">
          <a:xfrm>
            <a:off x="481511" y="3885494"/>
            <a:ext cx="2274576" cy="156453"/>
          </a:xfrm>
          <a:prstGeom prst="rect">
            <a:avLst/>
          </a:prstGeom>
          <a:noFill/>
          <a:ln w="9525">
            <a:noFill/>
            <a:miter lim="800000"/>
          </a:ln>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lnSpc>
                <a:spcPts val="450"/>
              </a:lnSpc>
              <a:spcBef>
                <a:spcPts val="540"/>
              </a:spcBef>
              <a:buClr>
                <a:srgbClr val="FF0000"/>
              </a:buClr>
            </a:pPr>
            <a:r>
              <a:rPr lang="en-US" altLang="zh-CN" sz="1080" b="1" dirty="0">
                <a:latin typeface="Microsoft YaHei" panose="020B0503020204020204" pitchFamily="34" charset="-122"/>
                <a:ea typeface="Microsoft YaHei" panose="020B0503020204020204" pitchFamily="34" charset="-122"/>
              </a:rPr>
              <a:t>DTL3</a:t>
            </a:r>
          </a:p>
        </p:txBody>
      </p:sp>
      <p:sp>
        <p:nvSpPr>
          <p:cNvPr id="20" name="文本框 11">
            <a:extLst>
              <a:ext uri="{FF2B5EF4-FFF2-40B4-BE49-F238E27FC236}">
                <a16:creationId xmlns="" xmlns:a16="http://schemas.microsoft.com/office/drawing/2014/main" id="{54A00EEE-EB79-4306-B60B-DE756C517E2E}"/>
              </a:ext>
            </a:extLst>
          </p:cNvPr>
          <p:cNvSpPr txBox="1"/>
          <p:nvPr/>
        </p:nvSpPr>
        <p:spPr bwMode="auto">
          <a:xfrm>
            <a:off x="2775883" y="3706130"/>
            <a:ext cx="2274576" cy="156453"/>
          </a:xfrm>
          <a:prstGeom prst="rect">
            <a:avLst/>
          </a:prstGeom>
          <a:noFill/>
          <a:ln w="9525">
            <a:noFill/>
            <a:miter lim="800000"/>
          </a:ln>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lnSpc>
                <a:spcPts val="450"/>
              </a:lnSpc>
              <a:spcBef>
                <a:spcPts val="540"/>
              </a:spcBef>
              <a:buClr>
                <a:srgbClr val="FF0000"/>
              </a:buClr>
            </a:pPr>
            <a:r>
              <a:rPr lang="en-US" altLang="zh-CN" sz="1080" b="1" dirty="0">
                <a:latin typeface="Microsoft YaHei" panose="020B0503020204020204" pitchFamily="34" charset="-122"/>
                <a:ea typeface="Microsoft YaHei" panose="020B0503020204020204" pitchFamily="34" charset="-122"/>
              </a:rPr>
              <a:t>DTL4</a:t>
            </a:r>
          </a:p>
        </p:txBody>
      </p:sp>
    </p:spTree>
    <p:extLst>
      <p:ext uri="{BB962C8B-B14F-4D97-AF65-F5344CB8AC3E}">
        <p14:creationId xmlns:p14="http://schemas.microsoft.com/office/powerpoint/2010/main" val="2743747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aa-ET" altLang="zh-CN" sz="2400" b="1" dirty="0" smtClean="0">
                <a:solidFill>
                  <a:schemeClr val="bg1"/>
                </a:solidFill>
                <a:latin typeface="微软雅黑" pitchFamily="34" charset="-122"/>
                <a:ea typeface="微软雅黑" pitchFamily="34" charset="-122"/>
              </a:rPr>
              <a:t>六极铁对工作点的影响</a:t>
            </a:r>
            <a:endParaRPr lang="zh-CN" altLang="en-US" sz="2400" b="1" dirty="0">
              <a:solidFill>
                <a:schemeClr val="bg1"/>
              </a:solidFill>
              <a:latin typeface="微软雅黑" pitchFamily="34" charset="-122"/>
              <a:ea typeface="微软雅黑" pitchFamily="34" charset="-122"/>
            </a:endParaRPr>
          </a:p>
        </p:txBody>
      </p:sp>
      <p:sp>
        <p:nvSpPr>
          <p:cNvPr id="12" name="TextBox 7">
            <a:extLst>
              <a:ext uri="{FF2B5EF4-FFF2-40B4-BE49-F238E27FC236}">
                <a16:creationId xmlns:a16="http://schemas.microsoft.com/office/drawing/2014/main" xmlns="" id="{7922275E-C0C5-2B12-45F7-F12623696235}"/>
              </a:ext>
            </a:extLst>
          </p:cNvPr>
          <p:cNvSpPr txBox="1"/>
          <p:nvPr/>
        </p:nvSpPr>
        <p:spPr>
          <a:xfrm>
            <a:off x="163051" y="610689"/>
            <a:ext cx="8755317" cy="92333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问题由来：降低</a:t>
            </a:r>
            <a:r>
              <a:rPr lang="zh-CN" altLang="en-US" dirty="0">
                <a:latin typeface="微软雅黑" panose="020B0503020204020204" pitchFamily="34" charset="-122"/>
                <a:ea typeface="微软雅黑" panose="020B0503020204020204" pitchFamily="34" charset="-122"/>
              </a:rPr>
              <a:t>六极铁用量，六极铁只用来抑制不稳定性，减小六极铁对工作点的影响</a:t>
            </a:r>
            <a:r>
              <a:rPr lang="zh-CN" altLang="en-US" dirty="0" smtClean="0">
                <a:latin typeface="微软雅黑" panose="020B0503020204020204" pitchFamily="34" charset="-122"/>
                <a:ea typeface="微软雅黑" panose="020B0503020204020204" pitchFamily="34" charset="-122"/>
              </a:rPr>
              <a:t>。用</a:t>
            </a:r>
            <a:r>
              <a:rPr lang="zh-CN" altLang="en-US" dirty="0">
                <a:latin typeface="微软雅黑" panose="020B0503020204020204" pitchFamily="34" charset="-122"/>
                <a:ea typeface="微软雅黑" panose="020B0503020204020204" pitchFamily="34" charset="-122"/>
              </a:rPr>
              <a:t>主铁和</a:t>
            </a:r>
            <a:r>
              <a:rPr lang="en-US" altLang="zh-CN" dirty="0">
                <a:latin typeface="微软雅黑" panose="020B0503020204020204" pitchFamily="34" charset="-122"/>
                <a:ea typeface="微软雅黑" panose="020B0503020204020204" pitchFamily="34" charset="-122"/>
              </a:rPr>
              <a:t>QT</a:t>
            </a:r>
            <a:r>
              <a:rPr lang="zh-CN" altLang="en-US" dirty="0">
                <a:latin typeface="微软雅黑" panose="020B0503020204020204" pitchFamily="34" charset="-122"/>
                <a:ea typeface="微软雅黑" panose="020B0503020204020204" pitchFamily="34" charset="-122"/>
              </a:rPr>
              <a:t>匹配合适的工作点</a:t>
            </a:r>
            <a:r>
              <a:rPr lang="zh-CN" altLang="en-US" dirty="0" smtClean="0">
                <a:latin typeface="微软雅黑" panose="020B0503020204020204" pitchFamily="34" charset="-122"/>
                <a:ea typeface="微软雅黑" panose="020B0503020204020204" pitchFamily="34" charset="-122"/>
              </a:rPr>
              <a:t>。</a:t>
            </a:r>
            <a:endParaRPr lang="aa-ET" dirty="0">
              <a:latin typeface="微软雅黑" panose="020B0503020204020204" pitchFamily="34" charset="-122"/>
              <a:ea typeface="微软雅黑" panose="020B0503020204020204" pitchFamily="34" charset="-122"/>
            </a:endParaRPr>
          </a:p>
        </p:txBody>
      </p:sp>
      <p:sp>
        <p:nvSpPr>
          <p:cNvPr id="14" name="TextBox 9">
            <a:extLst>
              <a:ext uri="{FF2B5EF4-FFF2-40B4-BE49-F238E27FC236}">
                <a16:creationId xmlns:a16="http://schemas.microsoft.com/office/drawing/2014/main" xmlns="" id="{AB787754-898D-6125-DD07-C391963878AF}"/>
              </a:ext>
            </a:extLst>
          </p:cNvPr>
          <p:cNvSpPr txBox="1"/>
          <p:nvPr/>
        </p:nvSpPr>
        <p:spPr>
          <a:xfrm>
            <a:off x="264990" y="4191173"/>
            <a:ext cx="8136802" cy="87440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aa-ET" dirty="0">
                <a:latin typeface="微软雅黑" panose="020B0503020204020204" pitchFamily="34" charset="-122"/>
                <a:ea typeface="微软雅黑" panose="020B0503020204020204" pitchFamily="34" charset="-122"/>
              </a:rPr>
              <a:t>当</a:t>
            </a:r>
            <a:r>
              <a:rPr lang="zh-CN" altLang="en-US" dirty="0">
                <a:latin typeface="微软雅黑" panose="020B0503020204020204" pitchFamily="34" charset="-122"/>
                <a:ea typeface="微软雅黑" panose="020B0503020204020204" pitchFamily="34" charset="-122"/>
              </a:rPr>
              <a:t>降低</a:t>
            </a:r>
            <a:r>
              <a:rPr lang="aa-ET" dirty="0">
                <a:latin typeface="微软雅黑" panose="020B0503020204020204" pitchFamily="34" charset="-122"/>
                <a:ea typeface="微软雅黑" panose="020B0503020204020204" pitchFamily="34" charset="-122"/>
              </a:rPr>
              <a:t>六极铁用量</a:t>
            </a:r>
            <a:r>
              <a:rPr lang="zh-CN" altLang="en-US" dirty="0">
                <a:latin typeface="微软雅黑" panose="020B0503020204020204" pitchFamily="34" charset="-122"/>
                <a:ea typeface="微软雅黑" panose="020B0503020204020204" pitchFamily="34" charset="-122"/>
              </a:rPr>
              <a:t>后，注入时刻水平工作点降低了约 </a:t>
            </a:r>
            <a:r>
              <a:rPr lang="en-US" altLang="zh-CN" dirty="0">
                <a:latin typeface="微软雅黑" panose="020B0503020204020204" pitchFamily="34" charset="-122"/>
                <a:ea typeface="微软雅黑" panose="020B0503020204020204" pitchFamily="34" charset="-122"/>
              </a:rPr>
              <a:t>0.02</a:t>
            </a:r>
            <a:r>
              <a:rPr lang="zh-CN" altLang="en-US" dirty="0">
                <a:latin typeface="微软雅黑" panose="020B0503020204020204" pitchFamily="34" charset="-122"/>
                <a:ea typeface="微软雅黑" panose="020B0503020204020204" pitchFamily="34" charset="-122"/>
              </a:rPr>
              <a:t>，需要用主铁和</a:t>
            </a:r>
            <a:r>
              <a:rPr lang="en-US" altLang="zh-CN" dirty="0">
                <a:latin typeface="微软雅黑" panose="020B0503020204020204" pitchFamily="34" charset="-122"/>
                <a:ea typeface="微软雅黑" panose="020B0503020204020204" pitchFamily="34" charset="-122"/>
              </a:rPr>
              <a:t>QT</a:t>
            </a:r>
            <a:r>
              <a:rPr lang="zh-CN" altLang="en-US" dirty="0">
                <a:latin typeface="微软雅黑" panose="020B0503020204020204" pitchFamily="34" charset="-122"/>
                <a:ea typeface="微软雅黑" panose="020B0503020204020204" pitchFamily="34" charset="-122"/>
              </a:rPr>
              <a:t>将其匹配回来。</a:t>
            </a:r>
            <a:endParaRPr lang="aa-ET"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1952635" y="1534019"/>
            <a:ext cx="4709422" cy="2778705"/>
          </a:xfrm>
          <a:prstGeom prst="rect">
            <a:avLst/>
          </a:prstGeom>
        </p:spPr>
      </p:pic>
    </p:spTree>
    <p:extLst>
      <p:ext uri="{BB962C8B-B14F-4D97-AF65-F5344CB8AC3E}">
        <p14:creationId xmlns:p14="http://schemas.microsoft.com/office/powerpoint/2010/main" val="1368532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GB" altLang="zh-CN" sz="2400" b="1" dirty="0" err="1" smtClean="0">
                <a:solidFill>
                  <a:schemeClr val="bg1"/>
                </a:solidFill>
                <a:latin typeface="微软雅黑" pitchFamily="34" charset="-122"/>
                <a:ea typeface="微软雅黑" pitchFamily="34" charset="-122"/>
              </a:rPr>
              <a:t>工作点</a:t>
            </a:r>
            <a:r>
              <a:rPr lang="zh-CN" altLang="en-US" sz="2400" b="1" dirty="0">
                <a:solidFill>
                  <a:schemeClr val="bg1"/>
                </a:solidFill>
                <a:latin typeface="微软雅黑" pitchFamily="34" charset="-122"/>
                <a:ea typeface="微软雅黑" pitchFamily="34" charset="-122"/>
              </a:rPr>
              <a:t>模式</a:t>
            </a:r>
            <a:r>
              <a:rPr lang="zh-CN" altLang="en-US" sz="2400" b="1" dirty="0" smtClean="0">
                <a:solidFill>
                  <a:schemeClr val="bg1"/>
                </a:solidFill>
                <a:latin typeface="微软雅黑" pitchFamily="34" charset="-122"/>
                <a:ea typeface="微软雅黑" pitchFamily="34" charset="-122"/>
              </a:rPr>
              <a:t>优化</a:t>
            </a:r>
            <a:endParaRPr lang="zh-CN" altLang="en-US" sz="2400" b="1" dirty="0">
              <a:solidFill>
                <a:schemeClr val="bg1"/>
              </a:solidFill>
              <a:latin typeface="微软雅黑" pitchFamily="34" charset="-122"/>
              <a:ea typeface="微软雅黑" pitchFamily="34" charset="-122"/>
            </a:endParaRPr>
          </a:p>
        </p:txBody>
      </p:sp>
      <p:sp>
        <p:nvSpPr>
          <p:cNvPr id="7" name="TextBox 10">
            <a:extLst>
              <a:ext uri="{FF2B5EF4-FFF2-40B4-BE49-F238E27FC236}">
                <a16:creationId xmlns:a16="http://schemas.microsoft.com/office/drawing/2014/main" xmlns="" id="{E9BBE2C2-F024-8688-E2D2-B72244126D2A}"/>
              </a:ext>
            </a:extLst>
          </p:cNvPr>
          <p:cNvSpPr txBox="1"/>
          <p:nvPr/>
        </p:nvSpPr>
        <p:spPr>
          <a:xfrm>
            <a:off x="0" y="598615"/>
            <a:ext cx="8547266" cy="50783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aa-ET" dirty="0" smtClean="0">
                <a:latin typeface="微软雅黑" panose="020B0503020204020204" pitchFamily="34" charset="-122"/>
                <a:ea typeface="微软雅黑" panose="020B0503020204020204" pitchFamily="34" charset="-122"/>
              </a:rPr>
              <a:t>根据</a:t>
            </a:r>
            <a:r>
              <a:rPr lang="zh-CN" altLang="en-US" dirty="0" smtClean="0">
                <a:latin typeface="微软雅黑" panose="020B0503020204020204" pitchFamily="34" charset="-122"/>
                <a:ea typeface="微软雅黑" panose="020B0503020204020204" pitchFamily="34" charset="-122"/>
              </a:rPr>
              <a:t>前面详细</a:t>
            </a:r>
            <a:r>
              <a:rPr lang="aa-ET" dirty="0" smtClean="0">
                <a:latin typeface="微软雅黑" panose="020B0503020204020204" pitchFamily="34" charset="-122"/>
                <a:ea typeface="微软雅黑" panose="020B0503020204020204" pitchFamily="34" charset="-122"/>
              </a:rPr>
              <a:t>分析</a:t>
            </a:r>
            <a:r>
              <a:rPr lang="zh-CN" altLang="en-US" dirty="0">
                <a:latin typeface="微软雅黑" panose="020B0503020204020204" pitchFamily="34" charset="-122"/>
                <a:ea typeface="微软雅黑" panose="020B0503020204020204" pitchFamily="34" charset="-122"/>
              </a:rPr>
              <a:t>：与改造前对比以及评估六极铁影响，将工作点做出以下调整</a:t>
            </a:r>
            <a:endParaRPr lang="aa-ET" dirty="0">
              <a:latin typeface="微软雅黑" panose="020B0503020204020204" pitchFamily="34" charset="-122"/>
              <a:ea typeface="微软雅黑" panose="020B0503020204020204" pitchFamily="34" charset="-122"/>
            </a:endParaRPr>
          </a:p>
        </p:txBody>
      </p:sp>
      <p:pic>
        <p:nvPicPr>
          <p:cNvPr id="8" name="Picture 4">
            <a:extLst>
              <a:ext uri="{FF2B5EF4-FFF2-40B4-BE49-F238E27FC236}">
                <a16:creationId xmlns:a16="http://schemas.microsoft.com/office/drawing/2014/main" xmlns="" id="{938E58E2-F463-6B6E-300D-44AE3E0E49E0}"/>
              </a:ext>
            </a:extLst>
          </p:cNvPr>
          <p:cNvPicPr>
            <a:picLocks noChangeAspect="1"/>
          </p:cNvPicPr>
          <p:nvPr/>
        </p:nvPicPr>
        <p:blipFill>
          <a:blip r:embed="rId2"/>
          <a:stretch>
            <a:fillRect/>
          </a:stretch>
        </p:blipFill>
        <p:spPr>
          <a:xfrm>
            <a:off x="881743" y="1126543"/>
            <a:ext cx="2818912" cy="2475821"/>
          </a:xfrm>
          <a:prstGeom prst="rect">
            <a:avLst/>
          </a:prstGeom>
        </p:spPr>
      </p:pic>
      <p:sp>
        <p:nvSpPr>
          <p:cNvPr id="9" name="TextBox 5">
            <a:extLst>
              <a:ext uri="{FF2B5EF4-FFF2-40B4-BE49-F238E27FC236}">
                <a16:creationId xmlns:a16="http://schemas.microsoft.com/office/drawing/2014/main" xmlns="" id="{E1150CF0-6BA0-4807-BA32-15C0E5566E8E}"/>
              </a:ext>
            </a:extLst>
          </p:cNvPr>
          <p:cNvSpPr txBox="1"/>
          <p:nvPr/>
        </p:nvSpPr>
        <p:spPr>
          <a:xfrm>
            <a:off x="1066556" y="3621046"/>
            <a:ext cx="2449286" cy="307777"/>
          </a:xfrm>
          <a:prstGeom prst="rect">
            <a:avLst/>
          </a:prstGeom>
          <a:noFill/>
        </p:spPr>
        <p:txBody>
          <a:bodyPr wrap="square" rtlCol="0">
            <a:spAutoFit/>
          </a:bodyPr>
          <a:lstStyle/>
          <a:p>
            <a:r>
              <a:rPr lang="en-GB" sz="1400" dirty="0" err="1">
                <a:latin typeface="微软雅黑" panose="020B0503020204020204" pitchFamily="34" charset="-122"/>
                <a:ea typeface="微软雅黑" panose="020B0503020204020204" pitchFamily="34" charset="-122"/>
              </a:rPr>
              <a:t>水平工作点整体往上抬</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0.02</a:t>
            </a:r>
          </a:p>
        </p:txBody>
      </p:sp>
      <p:pic>
        <p:nvPicPr>
          <p:cNvPr id="10" name="Picture 7">
            <a:extLst>
              <a:ext uri="{FF2B5EF4-FFF2-40B4-BE49-F238E27FC236}">
                <a16:creationId xmlns:a16="http://schemas.microsoft.com/office/drawing/2014/main" xmlns="" id="{9B656EA0-449A-CB94-1C2E-C5193C7A328A}"/>
              </a:ext>
            </a:extLst>
          </p:cNvPr>
          <p:cNvPicPr>
            <a:picLocks noChangeAspect="1"/>
          </p:cNvPicPr>
          <p:nvPr/>
        </p:nvPicPr>
        <p:blipFill>
          <a:blip r:embed="rId3"/>
          <a:stretch>
            <a:fillRect/>
          </a:stretch>
        </p:blipFill>
        <p:spPr>
          <a:xfrm>
            <a:off x="4425420" y="1143347"/>
            <a:ext cx="2765266" cy="2428705"/>
          </a:xfrm>
          <a:prstGeom prst="rect">
            <a:avLst/>
          </a:prstGeom>
        </p:spPr>
      </p:pic>
      <p:sp>
        <p:nvSpPr>
          <p:cNvPr id="11" name="TextBox 8">
            <a:extLst>
              <a:ext uri="{FF2B5EF4-FFF2-40B4-BE49-F238E27FC236}">
                <a16:creationId xmlns:a16="http://schemas.microsoft.com/office/drawing/2014/main" xmlns="" id="{B09039A1-6095-63CD-776D-A5606C6538DD}"/>
              </a:ext>
            </a:extLst>
          </p:cNvPr>
          <p:cNvSpPr txBox="1"/>
          <p:nvPr/>
        </p:nvSpPr>
        <p:spPr>
          <a:xfrm>
            <a:off x="4425420" y="3621046"/>
            <a:ext cx="2879852" cy="307777"/>
          </a:xfrm>
          <a:prstGeom prst="rect">
            <a:avLst/>
          </a:prstGeom>
          <a:noFill/>
        </p:spPr>
        <p:txBody>
          <a:bodyPr wrap="square" rtlCol="0">
            <a:spAutoFit/>
          </a:bodyPr>
          <a:lstStyle/>
          <a:p>
            <a:r>
              <a:rPr lang="en-GB" sz="1400" dirty="0" err="1" smtClean="0">
                <a:latin typeface="微软雅黑" panose="020B0503020204020204" pitchFamily="34" charset="-122"/>
                <a:ea typeface="微软雅黑" panose="020B0503020204020204" pitchFamily="34" charset="-122"/>
              </a:rPr>
              <a:t>垂直工作点</a:t>
            </a:r>
            <a:r>
              <a:rPr lang="zh-CN" altLang="en-US" sz="1400" dirty="0" smtClean="0">
                <a:latin typeface="微软雅黑" panose="020B0503020204020204" pitchFamily="34" charset="-122"/>
                <a:ea typeface="微软雅黑" panose="020B0503020204020204" pitchFamily="34" charset="-122"/>
              </a:rPr>
              <a:t>在</a:t>
            </a:r>
            <a:r>
              <a:rPr lang="en-GB" sz="1400" dirty="0" err="1" smtClean="0">
                <a:latin typeface="微软雅黑" panose="020B0503020204020204" pitchFamily="34" charset="-122"/>
                <a:ea typeface="微软雅黑" panose="020B0503020204020204" pitchFamily="34" charset="-122"/>
              </a:rPr>
              <a:t>注入时刻往上抬</a:t>
            </a:r>
            <a:r>
              <a:rPr lang="en-US" altLang="zh-CN" sz="1400" dirty="0" smtClean="0">
                <a:latin typeface="微软雅黑" panose="020B0503020204020204" pitchFamily="34" charset="-122"/>
                <a:ea typeface="微软雅黑" panose="020B0503020204020204" pitchFamily="34" charset="-122"/>
              </a:rPr>
              <a:t>0.03</a:t>
            </a:r>
            <a:endParaRPr lang="en-US" altLang="zh-CN" sz="1400" dirty="0">
              <a:latin typeface="微软雅黑" panose="020B0503020204020204" pitchFamily="34" charset="-122"/>
              <a:ea typeface="微软雅黑" panose="020B0503020204020204" pitchFamily="34" charset="-122"/>
            </a:endParaRPr>
          </a:p>
        </p:txBody>
      </p:sp>
      <p:sp>
        <p:nvSpPr>
          <p:cNvPr id="15" name="TextBox 8">
            <a:extLst>
              <a:ext uri="{FF2B5EF4-FFF2-40B4-BE49-F238E27FC236}">
                <a16:creationId xmlns:a16="http://schemas.microsoft.com/office/drawing/2014/main" xmlns="" id="{B09039A1-6095-63CD-776D-A5606C6538DD}"/>
              </a:ext>
            </a:extLst>
          </p:cNvPr>
          <p:cNvSpPr txBox="1"/>
          <p:nvPr/>
        </p:nvSpPr>
        <p:spPr>
          <a:xfrm>
            <a:off x="378612" y="4237791"/>
            <a:ext cx="7612083" cy="787523"/>
          </a:xfrm>
          <a:prstGeom prst="rect">
            <a:avLst/>
          </a:prstGeom>
          <a:noFill/>
        </p:spPr>
        <p:txBody>
          <a:bodyPr wrap="square" rtlCol="0">
            <a:spAutoFit/>
          </a:bodyPr>
          <a:lstStyle/>
          <a:p>
            <a:pPr>
              <a:lnSpc>
                <a:spcPct val="150000"/>
              </a:lnSpc>
            </a:pPr>
            <a:r>
              <a:rPr lang="zh-CN" altLang="en-US" sz="1600" dirty="0" smtClean="0">
                <a:latin typeface="微软雅黑" panose="020B0503020204020204" pitchFamily="34" charset="-122"/>
                <a:ea typeface="微软雅黑" panose="020B0503020204020204" pitchFamily="34" charset="-122"/>
              </a:rPr>
              <a:t>注：垂直方向工作点在</a:t>
            </a:r>
            <a:r>
              <a:rPr lang="en-US" altLang="zh-CN" sz="1600" dirty="0" smtClean="0">
                <a:latin typeface="微软雅黑" panose="020B0503020204020204" pitchFamily="34" charset="-122"/>
                <a:ea typeface="微软雅黑" panose="020B0503020204020204" pitchFamily="34" charset="-122"/>
              </a:rPr>
              <a:t>4ms</a:t>
            </a:r>
            <a:r>
              <a:rPr lang="zh-CN" altLang="en-US" sz="1600" dirty="0" smtClean="0">
                <a:latin typeface="微软雅黑" panose="020B0503020204020204" pitchFamily="34" charset="-122"/>
                <a:ea typeface="微软雅黑" panose="020B0503020204020204" pitchFamily="34" charset="-122"/>
              </a:rPr>
              <a:t>以后测量数据有问题，实测工作点比理论设置变化更多</a:t>
            </a:r>
            <a:r>
              <a:rPr lang="zh-CN" altLang="en-US" sz="1600" dirty="0">
                <a:latin typeface="微软雅黑" panose="020B0503020204020204" pitchFamily="34" charset="-122"/>
                <a:ea typeface="微软雅黑" panose="020B0503020204020204" pitchFamily="34" charset="-122"/>
              </a:rPr>
              <a:t>，后续通过</a:t>
            </a:r>
            <a:r>
              <a:rPr lang="zh-CN" altLang="en-US" sz="1600" dirty="0">
                <a:solidFill>
                  <a:srgbClr val="0000FF"/>
                </a:solidFill>
                <a:latin typeface="微软雅黑" panose="020B0503020204020204" pitchFamily="34" charset="-122"/>
                <a:ea typeface="微软雅黑" panose="020B0503020204020204" pitchFamily="34" charset="-122"/>
              </a:rPr>
              <a:t>优化</a:t>
            </a:r>
            <a:r>
              <a:rPr lang="en-US" altLang="zh-CN" sz="1600" dirty="0">
                <a:solidFill>
                  <a:srgbClr val="0000FF"/>
                </a:solidFill>
                <a:latin typeface="微软雅黑" panose="020B0503020204020204" pitchFamily="34" charset="-122"/>
                <a:ea typeface="微软雅黑" panose="020B0503020204020204" pitchFamily="34" charset="-122"/>
              </a:rPr>
              <a:t>QT</a:t>
            </a:r>
            <a:r>
              <a:rPr lang="zh-CN" altLang="en-US" sz="1600" dirty="0">
                <a:latin typeface="微软雅黑" panose="020B0503020204020204" pitchFamily="34" charset="-122"/>
                <a:ea typeface="微软雅黑" panose="020B0503020204020204" pitchFamily="34" charset="-122"/>
              </a:rPr>
              <a:t>来</a:t>
            </a:r>
            <a:r>
              <a:rPr lang="aa-ET" altLang="zh-CN" sz="1600" dirty="0">
                <a:latin typeface="微软雅黑" panose="020B0503020204020204" pitchFamily="34" charset="-122"/>
                <a:ea typeface="微软雅黑" panose="020B0503020204020204" pitchFamily="34" charset="-122"/>
              </a:rPr>
              <a:t>调节不同时刻的</a:t>
            </a:r>
            <a:r>
              <a:rPr lang="zh-CN" altLang="en-US" sz="1600" dirty="0">
                <a:latin typeface="微软雅黑" panose="020B0503020204020204" pitchFamily="34" charset="-122"/>
                <a:ea typeface="微软雅黑" panose="020B0503020204020204" pitchFamily="34" charset="-122"/>
              </a:rPr>
              <a:t>工作点</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41355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1.5  QT</a:t>
            </a:r>
            <a:r>
              <a:rPr lang="zh-CN" altLang="en-US" sz="2400" b="1" dirty="0" smtClean="0">
                <a:solidFill>
                  <a:schemeClr val="bg1"/>
                </a:solidFill>
                <a:latin typeface="微软雅黑" pitchFamily="34" charset="-122"/>
                <a:ea typeface="微软雅黑" pitchFamily="34" charset="-122"/>
              </a:rPr>
              <a:t>校正和优化</a:t>
            </a:r>
            <a:endParaRPr lang="zh-CN" altLang="en-US" sz="2400" b="1" dirty="0">
              <a:solidFill>
                <a:schemeClr val="bg1"/>
              </a:solidFill>
              <a:latin typeface="微软雅黑" pitchFamily="34" charset="-122"/>
              <a:ea typeface="微软雅黑" pitchFamily="34" charset="-122"/>
            </a:endParaRPr>
          </a:p>
        </p:txBody>
      </p:sp>
      <p:sp>
        <p:nvSpPr>
          <p:cNvPr id="3" name="内容占位符 2"/>
          <p:cNvSpPr txBox="1">
            <a:spLocks/>
          </p:cNvSpPr>
          <p:nvPr/>
        </p:nvSpPr>
        <p:spPr>
          <a:xfrm>
            <a:off x="254577" y="617517"/>
            <a:ext cx="8450036" cy="1932709"/>
          </a:xfrm>
          <a:prstGeom prst="rect">
            <a:avLst/>
          </a:prstGeom>
          <a:ln>
            <a:solidFill>
              <a:srgbClr val="7030A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500" dirty="0" smtClean="0">
                <a:latin typeface="微软雅黑" panose="020B0503020204020204" pitchFamily="34" charset="-122"/>
                <a:ea typeface="微软雅黑" panose="020B0503020204020204" pitchFamily="34" charset="-122"/>
              </a:rPr>
              <a:t>1</a:t>
            </a:r>
            <a:r>
              <a:rPr lang="zh-CN" altLang="en-US" sz="1500" dirty="0" smtClean="0">
                <a:latin typeface="微软雅黑" panose="020B0503020204020204" pitchFamily="34" charset="-122"/>
                <a:ea typeface="微软雅黑" panose="020B0503020204020204" pitchFamily="34" charset="-122"/>
              </a:rPr>
              <a:t>：原</a:t>
            </a:r>
            <a:r>
              <a:rPr lang="en-US" altLang="zh-CN" sz="1500" dirty="0" smtClean="0">
                <a:latin typeface="微软雅黑" panose="020B0503020204020204" pitchFamily="34" charset="-122"/>
                <a:ea typeface="微软雅黑" panose="020B0503020204020204" pitchFamily="34" charset="-122"/>
              </a:rPr>
              <a:t>QT</a:t>
            </a:r>
            <a:r>
              <a:rPr lang="zh-CN" altLang="en-US" sz="1500" dirty="0" smtClean="0">
                <a:latin typeface="微软雅黑" panose="020B0503020204020204" pitchFamily="34" charset="-122"/>
                <a:ea typeface="微软雅黑" panose="020B0503020204020204" pitchFamily="34" charset="-122"/>
              </a:rPr>
              <a:t>模式置入，束流状态反而变差。</a:t>
            </a:r>
            <a:endParaRPr lang="en-US" altLang="zh-CN" sz="1500" dirty="0" smtClean="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r>
              <a:rPr lang="en-US" altLang="zh-CN" sz="1500" dirty="0" smtClean="0">
                <a:latin typeface="微软雅黑" panose="020B0503020204020204" pitchFamily="34" charset="-122"/>
                <a:ea typeface="微软雅黑" panose="020B0503020204020204" pitchFamily="34" charset="-122"/>
              </a:rPr>
              <a:t>2</a:t>
            </a:r>
            <a:r>
              <a:rPr lang="zh-CN" altLang="en-US" sz="1500" dirty="0" smtClean="0">
                <a:latin typeface="微软雅黑" panose="020B0503020204020204" pitchFamily="34" charset="-122"/>
                <a:ea typeface="微软雅黑" panose="020B0503020204020204" pitchFamily="34" charset="-122"/>
              </a:rPr>
              <a:t>：将</a:t>
            </a:r>
            <a:r>
              <a:rPr lang="en-US" altLang="zh-CN" sz="1500" dirty="0" smtClean="0">
                <a:latin typeface="微软雅黑" panose="020B0503020204020204" pitchFamily="34" charset="-122"/>
                <a:ea typeface="微软雅黑" panose="020B0503020204020204" pitchFamily="34" charset="-122"/>
              </a:rPr>
              <a:t>1ms</a:t>
            </a:r>
            <a:r>
              <a:rPr lang="zh-CN" altLang="en-US" sz="1500" dirty="0" smtClean="0">
                <a:latin typeface="微软雅黑" panose="020B0503020204020204" pitchFamily="34" charset="-122"/>
                <a:ea typeface="微软雅黑" panose="020B0503020204020204" pitchFamily="34" charset="-122"/>
              </a:rPr>
              <a:t>之后的电流值降为</a:t>
            </a:r>
            <a:r>
              <a:rPr lang="en-US" altLang="zh-CN" sz="1500" dirty="0" smtClean="0">
                <a:latin typeface="微软雅黑" panose="020B0503020204020204" pitchFamily="34" charset="-122"/>
                <a:ea typeface="微软雅黑" panose="020B0503020204020204" pitchFamily="34" charset="-122"/>
              </a:rPr>
              <a:t>0</a:t>
            </a:r>
            <a:r>
              <a:rPr lang="zh-CN" altLang="en-US" sz="1500" dirty="0" smtClean="0">
                <a:latin typeface="微软雅黑" panose="020B0503020204020204" pitchFamily="34" charset="-122"/>
                <a:ea typeface="微软雅黑" panose="020B0503020204020204" pitchFamily="34" charset="-122"/>
              </a:rPr>
              <a:t>，有一定改善，但还是较差。</a:t>
            </a:r>
            <a:endParaRPr lang="en-US" altLang="zh-CN" sz="1500" dirty="0" smtClean="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r>
              <a:rPr lang="en-US" altLang="zh-CN" sz="1500" dirty="0" smtClean="0">
                <a:latin typeface="微软雅黑" panose="020B0503020204020204" pitchFamily="34" charset="-122"/>
                <a:ea typeface="微软雅黑" panose="020B0503020204020204" pitchFamily="34" charset="-122"/>
              </a:rPr>
              <a:t>3</a:t>
            </a:r>
            <a:r>
              <a:rPr lang="zh-CN" altLang="en-US" sz="1500" dirty="0" smtClean="0">
                <a:latin typeface="微软雅黑" panose="020B0503020204020204" pitchFamily="34" charset="-122"/>
                <a:ea typeface="微软雅黑" panose="020B0503020204020204" pitchFamily="34" charset="-122"/>
              </a:rPr>
              <a:t>：利用在线匹配程序，减小注入时刻垂直</a:t>
            </a:r>
            <a:r>
              <a:rPr lang="en-US" altLang="zh-CN" sz="1500" dirty="0" smtClean="0">
                <a:latin typeface="微软雅黑" panose="020B0503020204020204" pitchFamily="34" charset="-122"/>
                <a:ea typeface="微软雅黑" panose="020B0503020204020204" pitchFamily="34" charset="-122"/>
              </a:rPr>
              <a:t>beta</a:t>
            </a:r>
            <a:r>
              <a:rPr lang="zh-CN" altLang="en-US" sz="1500" dirty="0" smtClean="0">
                <a:latin typeface="微软雅黑" panose="020B0503020204020204" pitchFamily="34" charset="-122"/>
                <a:ea typeface="微软雅黑" panose="020B0503020204020204" pitchFamily="34" charset="-122"/>
              </a:rPr>
              <a:t>函数</a:t>
            </a:r>
            <a:r>
              <a:rPr lang="en-US" altLang="zh-CN" sz="1500" dirty="0" smtClean="0">
                <a:latin typeface="微软雅黑" panose="020B0503020204020204" pitchFamily="34" charset="-122"/>
                <a:ea typeface="微软雅黑" panose="020B0503020204020204" pitchFamily="34" charset="-122"/>
              </a:rPr>
              <a:t>(</a:t>
            </a:r>
            <a:r>
              <a:rPr lang="zh-CN" altLang="en-US" sz="1500" dirty="0" smtClean="0">
                <a:latin typeface="微软雅黑" panose="020B0503020204020204" pitchFamily="34" charset="-122"/>
                <a:ea typeface="微软雅黑" panose="020B0503020204020204" pitchFamily="34" charset="-122"/>
              </a:rPr>
              <a:t>由</a:t>
            </a:r>
            <a:r>
              <a:rPr lang="en-US" altLang="zh-CN" sz="1500" dirty="0" smtClean="0">
                <a:latin typeface="微软雅黑" panose="020B0503020204020204" pitchFamily="34" charset="-122"/>
                <a:ea typeface="微软雅黑" panose="020B0503020204020204" pitchFamily="34" charset="-122"/>
              </a:rPr>
              <a:t>28.1m-》26.6m)</a:t>
            </a:r>
            <a:r>
              <a:rPr lang="zh-CN" altLang="en-US" sz="1500" dirty="0" smtClean="0">
                <a:latin typeface="微软雅黑" panose="020B0503020204020204" pitchFamily="34" charset="-122"/>
                <a:ea typeface="微软雅黑" panose="020B0503020204020204" pitchFamily="34" charset="-122"/>
              </a:rPr>
              <a:t>和优化</a:t>
            </a:r>
            <a:r>
              <a:rPr lang="en-US" altLang="zh-CN" sz="1500" dirty="0" smtClean="0">
                <a:latin typeface="微软雅黑" panose="020B0503020204020204" pitchFamily="34" charset="-122"/>
                <a:ea typeface="微软雅黑" panose="020B0503020204020204" pitchFamily="34" charset="-122"/>
              </a:rPr>
              <a:t>1-5ms</a:t>
            </a:r>
            <a:r>
              <a:rPr lang="zh-CN" altLang="en-US" sz="1500" dirty="0" smtClean="0">
                <a:latin typeface="微软雅黑" panose="020B0503020204020204" pitchFamily="34" charset="-122"/>
                <a:ea typeface="微软雅黑" panose="020B0503020204020204" pitchFamily="34" charset="-122"/>
              </a:rPr>
              <a:t>工作点，能显著提高通过率和改善不稳定性。</a:t>
            </a:r>
            <a:endParaRPr lang="en-US" altLang="zh-CN" sz="1500" dirty="0" smtClean="0">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r>
              <a:rPr lang="en-US" altLang="zh-CN" sz="1500" dirty="0" smtClean="0">
                <a:latin typeface="微软雅黑" panose="020B0503020204020204" pitchFamily="34" charset="-122"/>
                <a:ea typeface="微软雅黑" panose="020B0503020204020204" pitchFamily="34" charset="-122"/>
              </a:rPr>
              <a:t>4</a:t>
            </a:r>
            <a:r>
              <a:rPr lang="zh-CN" altLang="en-US" sz="1500" dirty="0" smtClean="0">
                <a:latin typeface="微软雅黑" panose="020B0503020204020204" pitchFamily="34" charset="-122"/>
                <a:ea typeface="微软雅黑" panose="020B0503020204020204" pitchFamily="34" charset="-122"/>
              </a:rPr>
              <a:t>：以通过率为目标，利用高性能贝叶斯优化方法进一步提高通过率。</a:t>
            </a:r>
          </a:p>
          <a:p>
            <a:pPr marL="0" indent="0">
              <a:buFont typeface="Arial" panose="020B0604020202020204" pitchFamily="34" charset="0"/>
              <a:buNone/>
            </a:pPr>
            <a:r>
              <a:rPr lang="en-US" altLang="zh-CN" sz="1500" dirty="0" smtClean="0">
                <a:latin typeface="微软雅黑" panose="020B0503020204020204" pitchFamily="34" charset="-122"/>
                <a:ea typeface="微软雅黑" panose="020B0503020204020204" pitchFamily="34" charset="-122"/>
              </a:rPr>
              <a:t>5</a:t>
            </a:r>
            <a:r>
              <a:rPr lang="zh-CN" altLang="en-US" sz="1500" dirty="0" smtClean="0">
                <a:latin typeface="微软雅黑" panose="020B0503020204020204" pitchFamily="34" charset="-122"/>
                <a:ea typeface="微软雅黑" panose="020B0503020204020204" pitchFamily="34" charset="-122"/>
              </a:rPr>
              <a:t>：其它尝试：针对束损大的地方优化</a:t>
            </a:r>
            <a:r>
              <a:rPr lang="en-US" altLang="zh-CN" sz="1500" dirty="0" smtClean="0">
                <a:latin typeface="微软雅黑" panose="020B0503020204020204" pitchFamily="34" charset="-122"/>
                <a:ea typeface="微软雅黑" panose="020B0503020204020204" pitchFamily="34" charset="-122"/>
              </a:rPr>
              <a:t>beta</a:t>
            </a:r>
            <a:r>
              <a:rPr lang="zh-CN" altLang="en-US" sz="1500" dirty="0" smtClean="0">
                <a:latin typeface="微软雅黑" panose="020B0503020204020204" pitchFamily="34" charset="-122"/>
                <a:ea typeface="微软雅黑" panose="020B0503020204020204" pitchFamily="34" charset="-122"/>
              </a:rPr>
              <a:t>函数，效果不是很明显。</a:t>
            </a:r>
            <a:endParaRPr lang="en-US" altLang="zh-CN" sz="1500" dirty="0">
              <a:latin typeface="微软雅黑" panose="020B0503020204020204" pitchFamily="34" charset="-122"/>
              <a:ea typeface="微软雅黑" panose="020B0503020204020204" pitchFamily="34" charset="-122"/>
            </a:endParaRPr>
          </a:p>
        </p:txBody>
      </p:sp>
      <p:graphicFrame>
        <p:nvGraphicFramePr>
          <p:cNvPr id="4" name="内容占位符 6"/>
          <p:cNvGraphicFramePr>
            <a:graphicFrameLocks/>
          </p:cNvGraphicFramePr>
          <p:nvPr>
            <p:extLst/>
          </p:nvPr>
        </p:nvGraphicFramePr>
        <p:xfrm>
          <a:off x="319892" y="2615331"/>
          <a:ext cx="3886200" cy="189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内容占位符 7"/>
          <p:cNvGraphicFramePr>
            <a:graphicFrameLocks/>
          </p:cNvGraphicFramePr>
          <p:nvPr>
            <p:extLst/>
          </p:nvPr>
        </p:nvGraphicFramePr>
        <p:xfrm>
          <a:off x="4320392" y="2632011"/>
          <a:ext cx="3886200" cy="189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p:cNvSpPr/>
          <p:nvPr/>
        </p:nvSpPr>
        <p:spPr>
          <a:xfrm>
            <a:off x="3332539" y="2632011"/>
            <a:ext cx="1861407" cy="253916"/>
          </a:xfrm>
          <a:prstGeom prst="rect">
            <a:avLst/>
          </a:prstGeom>
        </p:spPr>
        <p:txBody>
          <a:bodyPr wrap="none">
            <a:spAutoFit/>
          </a:bodyPr>
          <a:lstStyle/>
          <a:p>
            <a:r>
              <a:rPr lang="en-US" altLang="zh-CN" sz="1050" b="1" dirty="0">
                <a:latin typeface="微软雅黑" panose="020B0503020204020204" pitchFamily="34" charset="-122"/>
                <a:ea typeface="微软雅黑" panose="020B0503020204020204" pitchFamily="34" charset="-122"/>
              </a:rPr>
              <a:t>QT</a:t>
            </a:r>
            <a:r>
              <a:rPr lang="zh-CN" altLang="en-US" sz="1050" b="1" dirty="0">
                <a:latin typeface="微软雅黑" panose="020B0503020204020204" pitchFamily="34" charset="-122"/>
                <a:ea typeface="微软雅黑" panose="020B0503020204020204" pitchFamily="34" charset="-122"/>
              </a:rPr>
              <a:t>优化前后磁场强度对比图</a:t>
            </a:r>
            <a:endParaRPr lang="zh-CN" altLang="en-US" sz="1050" dirty="0">
              <a:latin typeface="微软雅黑" panose="020B0503020204020204" pitchFamily="34" charset="-122"/>
              <a:ea typeface="微软雅黑" panose="020B0503020204020204" pitchFamily="34" charset="-122"/>
            </a:endParaRPr>
          </a:p>
        </p:txBody>
      </p:sp>
      <p:sp>
        <p:nvSpPr>
          <p:cNvPr id="8" name="矩形 7"/>
          <p:cNvSpPr/>
          <p:nvPr/>
        </p:nvSpPr>
        <p:spPr>
          <a:xfrm>
            <a:off x="2135058" y="4700251"/>
            <a:ext cx="3845925" cy="338554"/>
          </a:xfrm>
          <a:prstGeom prst="rect">
            <a:avLst/>
          </a:prstGeom>
          <a:solidFill>
            <a:schemeClr val="bg2"/>
          </a:solidFill>
        </p:spPr>
        <p:txBody>
          <a:bodyPr wrap="none">
            <a:spAutoFit/>
          </a:bodyPr>
          <a:lstStyle/>
          <a:p>
            <a:pPr marL="171450" indent="-1714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优化后的模式和之前模式有较大的差别</a:t>
            </a:r>
          </a:p>
        </p:txBody>
      </p:sp>
    </p:spTree>
    <p:extLst>
      <p:ext uri="{BB962C8B-B14F-4D97-AF65-F5344CB8AC3E}">
        <p14:creationId xmlns:p14="http://schemas.microsoft.com/office/powerpoint/2010/main" val="6106809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Beta</a:t>
            </a:r>
            <a:r>
              <a:rPr lang="zh-CN" altLang="en-US" sz="2400" b="1" dirty="0" smtClean="0">
                <a:solidFill>
                  <a:schemeClr val="bg1"/>
                </a:solidFill>
                <a:latin typeface="微软雅黑" pitchFamily="34" charset="-122"/>
                <a:ea typeface="微软雅黑" pitchFamily="34" charset="-122"/>
              </a:rPr>
              <a:t>函数优化</a:t>
            </a:r>
            <a:endParaRPr lang="zh-CN" altLang="en-US" sz="2400" b="1" dirty="0">
              <a:solidFill>
                <a:schemeClr val="bg1"/>
              </a:solidFill>
              <a:latin typeface="微软雅黑" pitchFamily="34" charset="-122"/>
              <a:ea typeface="微软雅黑" pitchFamily="34" charset="-122"/>
            </a:endParaRPr>
          </a:p>
        </p:txBody>
      </p:sp>
      <p:sp>
        <p:nvSpPr>
          <p:cNvPr id="7" name="TextBox 2"/>
          <p:cNvSpPr txBox="1"/>
          <p:nvPr/>
        </p:nvSpPr>
        <p:spPr>
          <a:xfrm>
            <a:off x="118767" y="1240070"/>
            <a:ext cx="8662988" cy="1586258"/>
          </a:xfrm>
          <a:prstGeom prst="rect">
            <a:avLst/>
          </a:prstGeom>
        </p:spPr>
        <p:txBody>
          <a:bodyPr wrap="square" rtlCol="0">
            <a:noAutofit/>
            <a:extLst>
              <a:ext uri="{4A0BC546-FE56-4ADE-93B0-CB8AF2F6F144}">
                <wpsdc:textFrameExt xmlns:wpsdc="http://www.wps.cn/officeDocument/2022/drawingmlCustomData" xmlns="" type="text"/>
              </a:ext>
            </a:extLst>
          </a:bodyPr>
          <a:lstStyle/>
          <a:p>
            <a:pPr marL="214313" indent="-214313" algn="just">
              <a:lnSpc>
                <a:spcPct val="150000"/>
              </a:lnSpc>
              <a:buFont typeface="Wingdings" panose="05000000000000000000" charset="0"/>
              <a:buChar char="Ø"/>
            </a:pPr>
            <a:r>
              <a:rPr lang="zh-CN" altLang="en-US" sz="1600" dirty="0" smtClean="0">
                <a:latin typeface="微软雅黑" panose="020B0503020204020204" pitchFamily="34" charset="-122"/>
                <a:ea typeface="微软雅黑" panose="020B0503020204020204" pitchFamily="34" charset="-122"/>
                <a:sym typeface="+mn-ea"/>
              </a:rPr>
              <a:t>利用优化QT</a:t>
            </a:r>
            <a:r>
              <a:rPr lang="zh-CN" altLang="en-US" sz="1600" dirty="0">
                <a:latin typeface="微软雅黑" panose="020B0503020204020204" pitchFamily="34" charset="-122"/>
                <a:ea typeface="微软雅黑" panose="020B0503020204020204" pitchFamily="34" charset="-122"/>
                <a:sym typeface="+mn-ea"/>
              </a:rPr>
              <a:t>,尝试减小6-8ms,R1BLM12附近（对应环上R1QF07-R1QD08）垂直beta</a:t>
            </a:r>
            <a:r>
              <a:rPr lang="zh-CN" altLang="en-US" sz="1600" dirty="0" smtClean="0">
                <a:latin typeface="微软雅黑" panose="020B0503020204020204" pitchFamily="34" charset="-122"/>
                <a:ea typeface="微软雅黑" panose="020B0503020204020204" pitchFamily="34" charset="-122"/>
                <a:sym typeface="+mn-ea"/>
              </a:rPr>
              <a:t>函数</a:t>
            </a:r>
            <a:endParaRPr lang="en-US" altLang="zh-CN" sz="1600" dirty="0" smtClean="0">
              <a:latin typeface="微软雅黑" panose="020B0503020204020204" pitchFamily="34" charset="-122"/>
              <a:ea typeface="微软雅黑" panose="020B0503020204020204" pitchFamily="34" charset="-122"/>
              <a:sym typeface="+mn-ea"/>
            </a:endParaRPr>
          </a:p>
          <a:p>
            <a:pPr marL="214313" indent="-214313" algn="just">
              <a:lnSpc>
                <a:spcPct val="150000"/>
              </a:lnSpc>
              <a:buFont typeface="Wingdings" panose="05000000000000000000" charset="0"/>
              <a:buChar char="Ø"/>
            </a:pPr>
            <a:r>
              <a:rPr lang="zh-CN" altLang="en-US" sz="1600" dirty="0">
                <a:latin typeface="微软雅黑" panose="020B0503020204020204" pitchFamily="34" charset="-122"/>
                <a:ea typeface="微软雅黑" panose="020B0503020204020204" pitchFamily="34" charset="-122"/>
                <a:sym typeface="+mn-ea"/>
              </a:rPr>
              <a:t>如右图，R1BLM12附近垂直beta函数减小，</a:t>
            </a:r>
          </a:p>
          <a:p>
            <a:pPr marL="214313" indent="-214313" algn="just">
              <a:lnSpc>
                <a:spcPct val="150000"/>
              </a:lnSpc>
              <a:buFont typeface="Wingdings" panose="05000000000000000000" charset="0"/>
              <a:buChar char="Ø"/>
            </a:pPr>
            <a:r>
              <a:rPr lang="zh-CN" altLang="en-US" sz="1600" dirty="0">
                <a:latin typeface="微软雅黑" panose="020B0503020204020204" pitchFamily="34" charset="-122"/>
                <a:ea typeface="微软雅黑" panose="020B0503020204020204" pitchFamily="34" charset="-122"/>
                <a:sym typeface="+mn-ea"/>
              </a:rPr>
              <a:t>其他地方beta函数变化小于1m，</a:t>
            </a:r>
          </a:p>
          <a:p>
            <a:pPr marL="214313" indent="-214313" algn="just">
              <a:lnSpc>
                <a:spcPct val="150000"/>
              </a:lnSpc>
              <a:buFont typeface="Wingdings" panose="05000000000000000000" charset="0"/>
              <a:buChar char="Ø"/>
            </a:pPr>
            <a:r>
              <a:rPr lang="zh-CN" altLang="en-US" sz="1600" dirty="0">
                <a:latin typeface="微软雅黑" panose="020B0503020204020204" pitchFamily="34" charset="-122"/>
                <a:ea typeface="微软雅黑" panose="020B0503020204020204" pitchFamily="34" charset="-122"/>
                <a:sym typeface="+mn-ea"/>
              </a:rPr>
              <a:t>目前程序的校正能力只能做到</a:t>
            </a:r>
            <a:r>
              <a:rPr lang="zh-CN" altLang="en-US" sz="1600" dirty="0" smtClean="0">
                <a:latin typeface="微软雅黑" panose="020B0503020204020204" pitchFamily="34" charset="-122"/>
                <a:ea typeface="微软雅黑" panose="020B0503020204020204" pitchFamily="34" charset="-122"/>
                <a:sym typeface="+mn-ea"/>
              </a:rPr>
              <a:t>如此</a:t>
            </a:r>
            <a:endParaRPr lang="zh-CN" altLang="en-US" sz="1350" b="1" dirty="0">
              <a:latin typeface="Arial" panose="020B0604020202020204" pitchFamily="34" charset="0"/>
              <a:ea typeface="微软雅黑" panose="020B0503020204020204" pitchFamily="34" charset="-122"/>
              <a:sym typeface="+mn-ea"/>
            </a:endParaRPr>
          </a:p>
        </p:txBody>
      </p:sp>
      <p:pic>
        <p:nvPicPr>
          <p:cNvPr id="8" name="图片 7" descr="6-8ms_vx[0,0.001]_vy[0.001,0]"/>
          <p:cNvPicPr>
            <a:picLocks noChangeAspect="1"/>
          </p:cNvPicPr>
          <p:nvPr/>
        </p:nvPicPr>
        <p:blipFill>
          <a:blip r:embed="rId2"/>
          <a:stretch>
            <a:fillRect/>
          </a:stretch>
        </p:blipFill>
        <p:spPr>
          <a:xfrm>
            <a:off x="3903766" y="2214749"/>
            <a:ext cx="5240234" cy="2748426"/>
          </a:xfrm>
          <a:prstGeom prst="rect">
            <a:avLst/>
          </a:prstGeom>
        </p:spPr>
      </p:pic>
      <p:sp>
        <p:nvSpPr>
          <p:cNvPr id="12" name="TextBox 8"/>
          <p:cNvSpPr txBox="1"/>
          <p:nvPr/>
        </p:nvSpPr>
        <p:spPr>
          <a:xfrm>
            <a:off x="118767" y="3323687"/>
            <a:ext cx="3687171" cy="1165186"/>
          </a:xfrm>
          <a:prstGeom prst="rect">
            <a:avLst/>
          </a:prstGeom>
        </p:spPr>
        <p:txBody>
          <a:bodyPr wrap="square" rtlCol="0">
            <a:noAutofit/>
            <a:extLst>
              <a:ext uri="{4A0BC546-FE56-4ADE-93B0-CB8AF2F6F144}">
                <wpsdc:textFrameExt xmlns:wpsdc="http://www.wps.cn/officeDocument/2022/drawingmlCustomData" xmlns="" type="text"/>
              </a:ext>
            </a:extLst>
          </a:bodyPr>
          <a:lstStyle/>
          <a:p>
            <a:pPr marL="285750" indent="-285750" algn="just">
              <a:lnSpc>
                <a:spcPct val="150000"/>
              </a:lnSpc>
              <a:buFont typeface="Wingdings" panose="05000000000000000000" pitchFamily="2" charset="2"/>
              <a:buChar char="Ø"/>
            </a:pPr>
            <a:r>
              <a:rPr lang="zh-CN" altLang="en-US" sz="1600" dirty="0">
                <a:latin typeface="Arial" panose="020B0604020202020204" pitchFamily="34" charset="0"/>
                <a:ea typeface="微软雅黑" panose="020B0503020204020204" pitchFamily="34" charset="-122"/>
                <a:sym typeface="+mn-ea"/>
              </a:rPr>
              <a:t>经过几次优化后，平均通过率有所提升，但束损问题依然存在，未解决该处束损饱和的问题</a:t>
            </a:r>
          </a:p>
        </p:txBody>
      </p:sp>
      <p:sp>
        <p:nvSpPr>
          <p:cNvPr id="14" name="文本框 13"/>
          <p:cNvSpPr txBox="1"/>
          <p:nvPr/>
        </p:nvSpPr>
        <p:spPr>
          <a:xfrm>
            <a:off x="118767" y="741734"/>
            <a:ext cx="8769914" cy="357466"/>
          </a:xfrm>
          <a:prstGeom prst="rect">
            <a:avLst/>
          </a:prstGeom>
        </p:spPr>
        <p:txBody>
          <a:bodyPr wrap="square">
            <a:noAutofit/>
            <a:extLst>
              <a:ext uri="{4A0BC546-FE56-4ADE-93B0-CB8AF2F6F144}">
                <wpsdc:textFrameExt xmlns:wpsdc="http://www.wps.cn/officeDocument/2022/drawingmlCustomData" xmlns="" type="text"/>
              </a:ext>
            </a:extLst>
          </a:bodyPr>
          <a:lstStyle/>
          <a:p>
            <a:pPr marL="214313" indent="-214313" algn="just">
              <a:buFont typeface="Wingdings" panose="05000000000000000000" charset="0"/>
              <a:buChar char="Ø"/>
            </a:pPr>
            <a:r>
              <a:rPr lang="zh-CN" altLang="en-US" sz="1600" b="1" dirty="0">
                <a:latin typeface="微软雅黑" panose="020B0503020204020204" pitchFamily="34" charset="-122"/>
                <a:ea typeface="微软雅黑" panose="020B0503020204020204" pitchFamily="34" charset="-122"/>
              </a:rPr>
              <a:t>由于注入区改造，注入区的</a:t>
            </a:r>
            <a:r>
              <a:rPr lang="en-US" altLang="zh-CN" sz="1600" b="1" dirty="0">
                <a:latin typeface="微软雅黑" panose="020B0503020204020204" pitchFamily="34" charset="-122"/>
                <a:ea typeface="微软雅黑" panose="020B0503020204020204" pitchFamily="34" charset="-122"/>
              </a:rPr>
              <a:t>beta</a:t>
            </a:r>
            <a:r>
              <a:rPr lang="zh-CN" altLang="en-US" sz="1600" b="1" dirty="0">
                <a:latin typeface="微软雅黑" panose="020B0503020204020204" pitchFamily="34" charset="-122"/>
                <a:ea typeface="微软雅黑" panose="020B0503020204020204" pitchFamily="34" charset="-122"/>
              </a:rPr>
              <a:t>函数可以适当增加，从而可以减小环上其他位置的</a:t>
            </a:r>
            <a:r>
              <a:rPr lang="en-US" altLang="zh-CN" sz="1600" b="1" dirty="0">
                <a:latin typeface="微软雅黑" panose="020B0503020204020204" pitchFamily="34" charset="-122"/>
                <a:ea typeface="微软雅黑" panose="020B0503020204020204" pitchFamily="34" charset="-122"/>
              </a:rPr>
              <a:t>beta</a:t>
            </a:r>
            <a:r>
              <a:rPr lang="zh-CN" altLang="en-US" sz="1600" b="1" dirty="0" smtClean="0">
                <a:latin typeface="微软雅黑" panose="020B0503020204020204" pitchFamily="34" charset="-122"/>
                <a:ea typeface="微软雅黑" panose="020B0503020204020204" pitchFamily="34" charset="-122"/>
              </a:rPr>
              <a:t>函数</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684747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QT</a:t>
            </a:r>
            <a:r>
              <a:rPr lang="zh-CN" altLang="en-US" sz="2400" b="1" dirty="0" smtClean="0">
                <a:solidFill>
                  <a:schemeClr val="bg1"/>
                </a:solidFill>
                <a:latin typeface="微软雅黑" pitchFamily="34" charset="-122"/>
                <a:ea typeface="微软雅黑" pitchFamily="34" charset="-122"/>
              </a:rPr>
              <a:t>优化束损</a:t>
            </a:r>
            <a:endParaRPr lang="zh-CN" altLang="en-US" sz="2400" b="1" dirty="0">
              <a:solidFill>
                <a:schemeClr val="bg1"/>
              </a:solidFill>
              <a:latin typeface="微软雅黑" pitchFamily="34" charset="-122"/>
              <a:ea typeface="微软雅黑" pitchFamily="34" charset="-122"/>
            </a:endParaRPr>
          </a:p>
        </p:txBody>
      </p:sp>
      <p:sp>
        <p:nvSpPr>
          <p:cNvPr id="14" name="文本框 13"/>
          <p:cNvSpPr txBox="1"/>
          <p:nvPr/>
        </p:nvSpPr>
        <p:spPr>
          <a:xfrm>
            <a:off x="0" y="685775"/>
            <a:ext cx="8769914" cy="357466"/>
          </a:xfrm>
          <a:prstGeom prst="rect">
            <a:avLst/>
          </a:prstGeom>
        </p:spPr>
        <p:txBody>
          <a:bodyPr wrap="square">
            <a:noAutofit/>
            <a:extLst>
              <a:ext uri="{4A0BC546-FE56-4ADE-93B0-CB8AF2F6F144}">
                <wpsdc:textFrameExt xmlns:wpsdc="http://www.wps.cn/officeDocument/2022/drawingmlCustomData" xmlns="" type="text"/>
              </a:ext>
            </a:extLst>
          </a:bodyPr>
          <a:lstStyle/>
          <a:p>
            <a:pPr marL="214313" indent="-214313" algn="just">
              <a:buFont typeface="Wingdings" panose="05000000000000000000" charset="0"/>
              <a:buChar char="Ø"/>
            </a:pPr>
            <a:r>
              <a:rPr lang="aa-ET" altLang="zh-CN" sz="1600" b="1" dirty="0" smtClean="0">
                <a:latin typeface="微软雅黑" panose="020B0503020204020204" pitchFamily="34" charset="-122"/>
                <a:ea typeface="微软雅黑" panose="020B0503020204020204" pitchFamily="34" charset="-122"/>
              </a:rPr>
              <a:t>优化</a:t>
            </a:r>
            <a:r>
              <a:rPr lang="en-US" altLang="zh-CN" sz="1600" b="1" dirty="0">
                <a:latin typeface="微软雅黑" panose="020B0503020204020204" pitchFamily="34" charset="-122"/>
                <a:ea typeface="微软雅黑" panose="020B0503020204020204" pitchFamily="34" charset="-122"/>
              </a:rPr>
              <a:t>1ms</a:t>
            </a:r>
            <a:r>
              <a:rPr lang="zh-CN" altLang="en-US"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3ms</a:t>
            </a:r>
            <a:r>
              <a:rPr lang="zh-CN" altLang="en-US" sz="1600" b="1" dirty="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4ms</a:t>
            </a:r>
            <a:r>
              <a:rPr lang="zh-CN" altLang="en-US" sz="1600" b="1" dirty="0" smtClean="0">
                <a:latin typeface="微软雅黑" panose="020B0503020204020204" pitchFamily="34" charset="-122"/>
                <a:ea typeface="微软雅黑" panose="020B0503020204020204" pitchFamily="34" charset="-122"/>
              </a:rPr>
              <a:t>处的</a:t>
            </a:r>
            <a:r>
              <a:rPr lang="en-US" altLang="zh-CN" sz="1600" b="1" dirty="0" smtClean="0">
                <a:latin typeface="微软雅黑" panose="020B0503020204020204" pitchFamily="34" charset="-122"/>
                <a:ea typeface="微软雅黑" panose="020B0503020204020204" pitchFamily="34" charset="-122"/>
              </a:rPr>
              <a:t>QT</a:t>
            </a:r>
            <a:r>
              <a:rPr lang="zh-CN" altLang="en-US" sz="1600" b="1" dirty="0" smtClean="0">
                <a:latin typeface="微软雅黑" panose="020B0503020204020204" pitchFamily="34" charset="-122"/>
                <a:ea typeface="微软雅黑" panose="020B0503020204020204" pitchFamily="34" charset="-122"/>
              </a:rPr>
              <a:t>曲线，提升通过率，</a:t>
            </a:r>
            <a:r>
              <a:rPr lang="aa-ET" altLang="zh-CN" sz="1600" b="1" dirty="0" smtClean="0">
                <a:latin typeface="微软雅黑" panose="020B0503020204020204" pitchFamily="34" charset="-122"/>
                <a:ea typeface="微软雅黑" panose="020B0503020204020204" pitchFamily="34" charset="-122"/>
              </a:rPr>
              <a:t>其中</a:t>
            </a:r>
            <a:r>
              <a:rPr lang="en-US" altLang="zh-CN" sz="1600" b="1" dirty="0">
                <a:latin typeface="微软雅黑" panose="020B0503020204020204" pitchFamily="34" charset="-122"/>
                <a:ea typeface="微软雅黑" panose="020B0503020204020204" pitchFamily="34" charset="-122"/>
              </a:rPr>
              <a:t>1ms</a:t>
            </a:r>
            <a:r>
              <a:rPr lang="zh-CN" altLang="en-US" sz="1600" b="1" dirty="0">
                <a:latin typeface="微软雅黑" panose="020B0503020204020204" pitchFamily="34" charset="-122"/>
                <a:ea typeface="微软雅黑" panose="020B0503020204020204" pitchFamily="34" charset="-122"/>
              </a:rPr>
              <a:t> </a:t>
            </a:r>
            <a:r>
              <a:rPr lang="zh-CN" altLang="en-US" sz="1600" b="1" dirty="0" smtClean="0">
                <a:latin typeface="微软雅黑" panose="020B0503020204020204" pitchFamily="34" charset="-122"/>
                <a:ea typeface="微软雅黑" panose="020B0503020204020204" pitchFamily="34" charset="-122"/>
              </a:rPr>
              <a:t>优化可以有效</a:t>
            </a:r>
            <a:r>
              <a:rPr lang="zh-CN" altLang="en-US" sz="1600" b="1" dirty="0">
                <a:latin typeface="微软雅黑" panose="020B0503020204020204" pitchFamily="34" charset="-122"/>
                <a:ea typeface="微软雅黑" panose="020B0503020204020204" pitchFamily="34" charset="-122"/>
              </a:rPr>
              <a:t>减小</a:t>
            </a:r>
            <a:r>
              <a:rPr lang="en-US" altLang="zh-CN" sz="1600" b="1" dirty="0">
                <a:latin typeface="微软雅黑" panose="020B0503020204020204" pitchFamily="34" charset="-122"/>
                <a:ea typeface="微软雅黑" panose="020B0503020204020204" pitchFamily="34" charset="-122"/>
              </a:rPr>
              <a:t>1ms</a:t>
            </a:r>
            <a:r>
              <a:rPr lang="zh-CN" altLang="en-US" sz="1600" b="1" dirty="0">
                <a:latin typeface="微软雅黑" panose="020B0503020204020204" pitchFamily="34" charset="-122"/>
                <a:ea typeface="微软雅黑" panose="020B0503020204020204" pitchFamily="34" charset="-122"/>
              </a:rPr>
              <a:t>处</a:t>
            </a:r>
            <a:r>
              <a:rPr lang="zh-CN" altLang="en-US" sz="1600" b="1" dirty="0" smtClean="0">
                <a:latin typeface="微软雅黑" panose="020B0503020204020204" pitchFamily="34" charset="-122"/>
                <a:ea typeface="微软雅黑" panose="020B0503020204020204" pitchFamily="34" charset="-122"/>
              </a:rPr>
              <a:t>损失</a:t>
            </a:r>
            <a:endParaRPr lang="en-US" altLang="zh-CN" sz="1600" b="1" dirty="0">
              <a:latin typeface="微软雅黑" panose="020B0503020204020204" pitchFamily="34" charset="-122"/>
              <a:ea typeface="微软雅黑" panose="020B0503020204020204" pitchFamily="34" charset="-122"/>
            </a:endParaRPr>
          </a:p>
        </p:txBody>
      </p:sp>
      <p:pic>
        <p:nvPicPr>
          <p:cNvPr id="9" name="Picture 4">
            <a:extLst>
              <a:ext uri="{FF2B5EF4-FFF2-40B4-BE49-F238E27FC236}">
                <a16:creationId xmlns:a16="http://schemas.microsoft.com/office/drawing/2014/main" xmlns="" id="{106B9CB3-3886-A86F-22D7-98BA82BD40F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7317"/>
          <a:stretch/>
        </p:blipFill>
        <p:spPr bwMode="auto">
          <a:xfrm>
            <a:off x="331018" y="1269369"/>
            <a:ext cx="2205433" cy="178219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5">
            <a:extLst>
              <a:ext uri="{FF2B5EF4-FFF2-40B4-BE49-F238E27FC236}">
                <a16:creationId xmlns:a16="http://schemas.microsoft.com/office/drawing/2014/main" xmlns="" id="{D95F46F3-B8F0-257D-C28B-AA1405A5E01F}"/>
              </a:ext>
            </a:extLst>
          </p:cNvPr>
          <p:cNvCxnSpPr/>
          <p:nvPr/>
        </p:nvCxnSpPr>
        <p:spPr>
          <a:xfrm flipH="1" flipV="1">
            <a:off x="808258" y="1917441"/>
            <a:ext cx="108012" cy="4320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6">
            <a:extLst>
              <a:ext uri="{FF2B5EF4-FFF2-40B4-BE49-F238E27FC236}">
                <a16:creationId xmlns:a16="http://schemas.microsoft.com/office/drawing/2014/main" xmlns="" id="{6DB91BCB-2FF6-8506-1BC3-AF4050854F2F}"/>
              </a:ext>
            </a:extLst>
          </p:cNvPr>
          <p:cNvSpPr txBox="1"/>
          <p:nvPr/>
        </p:nvSpPr>
        <p:spPr>
          <a:xfrm>
            <a:off x="484222" y="2395770"/>
            <a:ext cx="1242138" cy="300082"/>
          </a:xfrm>
          <a:prstGeom prst="rect">
            <a:avLst/>
          </a:prstGeom>
          <a:noFill/>
        </p:spPr>
        <p:txBody>
          <a:bodyPr wrap="square" rtlCol="0">
            <a:spAutoFit/>
          </a:bodyPr>
          <a:lstStyle/>
          <a:p>
            <a:r>
              <a:rPr lang="en-US" sz="1350" dirty="0"/>
              <a:t>1ms基本拉平</a:t>
            </a:r>
            <a:endParaRPr lang="aa-ET" sz="1350" dirty="0"/>
          </a:p>
        </p:txBody>
      </p:sp>
      <p:pic>
        <p:nvPicPr>
          <p:cNvPr id="13" name="Picture 8">
            <a:extLst>
              <a:ext uri="{FF2B5EF4-FFF2-40B4-BE49-F238E27FC236}">
                <a16:creationId xmlns:a16="http://schemas.microsoft.com/office/drawing/2014/main" xmlns="" id="{B56CB6FD-598C-6D4A-95B9-AC6F4853FC5C}"/>
              </a:ext>
            </a:extLst>
          </p:cNvPr>
          <p:cNvPicPr>
            <a:picLocks noChangeAspect="1"/>
          </p:cNvPicPr>
          <p:nvPr/>
        </p:nvPicPr>
        <p:blipFill rotWithShape="1">
          <a:blip r:embed="rId3"/>
          <a:srcRect r="46668"/>
          <a:stretch/>
        </p:blipFill>
        <p:spPr>
          <a:xfrm>
            <a:off x="2548652" y="1269369"/>
            <a:ext cx="2205433" cy="1836204"/>
          </a:xfrm>
          <a:prstGeom prst="rect">
            <a:avLst/>
          </a:prstGeom>
        </p:spPr>
      </p:pic>
      <p:cxnSp>
        <p:nvCxnSpPr>
          <p:cNvPr id="15" name="Straight Arrow Connector 9">
            <a:extLst>
              <a:ext uri="{FF2B5EF4-FFF2-40B4-BE49-F238E27FC236}">
                <a16:creationId xmlns:a16="http://schemas.microsoft.com/office/drawing/2014/main" xmlns="" id="{7EF77562-074A-81D3-A919-AB2EFC6C5C2A}"/>
              </a:ext>
            </a:extLst>
          </p:cNvPr>
          <p:cNvCxnSpPr>
            <a:cxnSpLocks/>
          </p:cNvCxnSpPr>
          <p:nvPr/>
        </p:nvCxnSpPr>
        <p:spPr>
          <a:xfrm flipH="1" flipV="1">
            <a:off x="3238528" y="1741295"/>
            <a:ext cx="108012" cy="4320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0">
            <a:extLst>
              <a:ext uri="{FF2B5EF4-FFF2-40B4-BE49-F238E27FC236}">
                <a16:creationId xmlns:a16="http://schemas.microsoft.com/office/drawing/2014/main" xmlns="" id="{04D4E187-831A-B56F-4584-619FBB488F73}"/>
              </a:ext>
            </a:extLst>
          </p:cNvPr>
          <p:cNvSpPr txBox="1"/>
          <p:nvPr/>
        </p:nvSpPr>
        <p:spPr>
          <a:xfrm>
            <a:off x="2818682" y="2109218"/>
            <a:ext cx="1998222" cy="507831"/>
          </a:xfrm>
          <a:prstGeom prst="rect">
            <a:avLst/>
          </a:prstGeom>
          <a:noFill/>
        </p:spPr>
        <p:txBody>
          <a:bodyPr wrap="square" rtlCol="0">
            <a:spAutoFit/>
          </a:bodyPr>
          <a:lstStyle/>
          <a:p>
            <a:r>
              <a:rPr lang="en-US" sz="1350" dirty="0"/>
              <a:t>3ms </a:t>
            </a:r>
            <a:r>
              <a:rPr lang="en-US" sz="1350" dirty="0" err="1"/>
              <a:t>有改善</a:t>
            </a:r>
            <a:endParaRPr lang="en-US" altLang="zh-CN" sz="1350" dirty="0"/>
          </a:p>
          <a:p>
            <a:r>
              <a:rPr lang="en-US" altLang="zh-CN" sz="1350" dirty="0"/>
              <a:t>4ms</a:t>
            </a:r>
            <a:r>
              <a:rPr lang="zh-CN" altLang="en-US" sz="1350" dirty="0"/>
              <a:t> 优化效果不明显</a:t>
            </a:r>
            <a:endParaRPr lang="aa-ET" sz="1350" dirty="0"/>
          </a:p>
        </p:txBody>
      </p:sp>
      <p:pic>
        <p:nvPicPr>
          <p:cNvPr id="17" name="Picture 2">
            <a:extLst>
              <a:ext uri="{FF2B5EF4-FFF2-40B4-BE49-F238E27FC236}">
                <a16:creationId xmlns:a16="http://schemas.microsoft.com/office/drawing/2014/main" xmlns="" id="{2BB80CEB-79FB-049D-8E3B-D6D4C2428C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103" y="1269368"/>
            <a:ext cx="3884897" cy="191915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a:extLst>
              <a:ext uri="{FF2B5EF4-FFF2-40B4-BE49-F238E27FC236}">
                <a16:creationId xmlns:a16="http://schemas.microsoft.com/office/drawing/2014/main" xmlns="" id="{280C1367-2160-4484-8C2B-62BA4BC8B299}"/>
              </a:ext>
            </a:extLst>
          </p:cNvPr>
          <p:cNvSpPr>
            <a:spLocks noChangeArrowheads="1"/>
          </p:cNvSpPr>
          <p:nvPr/>
        </p:nvSpPr>
        <p:spPr bwMode="auto">
          <a:xfrm>
            <a:off x="5516243" y="1096244"/>
            <a:ext cx="362775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dirty="0">
                <a:solidFill>
                  <a:srgbClr val="495057"/>
                </a:solidFill>
                <a:latin typeface="微软雅黑" panose="020B0503020204020204" pitchFamily="34" charset="-122"/>
                <a:ea typeface="微软雅黑" panose="020B0503020204020204" pitchFamily="34" charset="-122"/>
              </a:rPr>
              <a:t>匹配1ms </a:t>
            </a:r>
            <a:r>
              <a:rPr lang="en-US" altLang="en-US" sz="900" dirty="0" smtClean="0">
                <a:solidFill>
                  <a:srgbClr val="495057"/>
                </a:solidFill>
                <a:latin typeface="微软雅黑" panose="020B0503020204020204" pitchFamily="34" charset="-122"/>
                <a:ea typeface="微软雅黑" panose="020B0503020204020204" pitchFamily="34" charset="-122"/>
              </a:rPr>
              <a:t>QT</a:t>
            </a:r>
            <a:r>
              <a:rPr lang="zh-CN" altLang="en-US" sz="900" dirty="0" smtClean="0">
                <a:solidFill>
                  <a:srgbClr val="495057"/>
                </a:solidFill>
                <a:latin typeface="微软雅黑" panose="020B0503020204020204" pitchFamily="34" charset="-122"/>
                <a:ea typeface="微软雅黑" panose="020B0503020204020204" pitchFamily="34" charset="-122"/>
              </a:rPr>
              <a:t>，</a:t>
            </a:r>
            <a:r>
              <a:rPr lang="en-US" altLang="en-US" sz="900" dirty="0" err="1" smtClean="0">
                <a:solidFill>
                  <a:srgbClr val="495057"/>
                </a:solidFill>
                <a:latin typeface="微软雅黑" panose="020B0503020204020204" pitchFamily="34" charset="-122"/>
                <a:ea typeface="微软雅黑" panose="020B0503020204020204" pitchFamily="34" charset="-122"/>
              </a:rPr>
              <a:t>使其更对称</a:t>
            </a:r>
            <a:r>
              <a:rPr lang="zh-CN" altLang="en-US" sz="900" dirty="0">
                <a:solidFill>
                  <a:srgbClr val="495057"/>
                </a:solidFill>
                <a:latin typeface="微软雅黑" panose="020B0503020204020204" pitchFamily="34" charset="-122"/>
                <a:ea typeface="微软雅黑" panose="020B0503020204020204" pitchFamily="34" charset="-122"/>
              </a:rPr>
              <a:t>，</a:t>
            </a:r>
            <a:r>
              <a:rPr lang="en-US" altLang="en-US" sz="900" dirty="0" err="1" smtClean="0">
                <a:solidFill>
                  <a:srgbClr val="495057"/>
                </a:solidFill>
                <a:latin typeface="微软雅黑" panose="020B0503020204020204" pitchFamily="34" charset="-122"/>
                <a:ea typeface="微软雅黑" panose="020B0503020204020204" pitchFamily="34" charset="-122"/>
              </a:rPr>
              <a:t>水平工作点上升</a:t>
            </a:r>
            <a:r>
              <a:rPr lang="en-US" altLang="en-US" sz="900" dirty="0" smtClean="0">
                <a:solidFill>
                  <a:srgbClr val="495057"/>
                </a:solidFill>
                <a:latin typeface="微软雅黑" panose="020B0503020204020204" pitchFamily="34" charset="-122"/>
                <a:ea typeface="微软雅黑" panose="020B0503020204020204" pitchFamily="34" charset="-122"/>
              </a:rPr>
              <a:t> 0.008</a:t>
            </a:r>
            <a:r>
              <a:rPr lang="zh-CN" altLang="en-US" sz="900" dirty="0" smtClean="0">
                <a:solidFill>
                  <a:srgbClr val="495057"/>
                </a:solidFill>
                <a:latin typeface="微软雅黑" panose="020B0503020204020204" pitchFamily="34" charset="-122"/>
                <a:ea typeface="微软雅黑" panose="020B0503020204020204" pitchFamily="34" charset="-122"/>
              </a:rPr>
              <a:t>，</a:t>
            </a:r>
            <a:r>
              <a:rPr lang="en-US" altLang="en-US" sz="900" dirty="0" smtClean="0">
                <a:solidFill>
                  <a:srgbClr val="495057"/>
                </a:solidFill>
                <a:latin typeface="微软雅黑" panose="020B0503020204020204" pitchFamily="34" charset="-122"/>
                <a:ea typeface="微软雅黑" panose="020B0503020204020204" pitchFamily="34" charset="-122"/>
              </a:rPr>
              <a:t>垂直工作点下降</a:t>
            </a:r>
            <a:r>
              <a:rPr lang="en-US" altLang="en-US" sz="900" dirty="0">
                <a:solidFill>
                  <a:srgbClr val="495057"/>
                </a:solidFill>
                <a:latin typeface="微软雅黑" panose="020B0503020204020204" pitchFamily="34" charset="-122"/>
                <a:ea typeface="微软雅黑" panose="020B0503020204020204" pitchFamily="34" charset="-122"/>
              </a:rPr>
              <a:t>0.02，betay&lt;26 , </a:t>
            </a:r>
            <a:r>
              <a:rPr lang="en-US" altLang="en-US" sz="900" dirty="0" err="1">
                <a:solidFill>
                  <a:srgbClr val="495057"/>
                </a:solidFill>
                <a:latin typeface="微软雅黑" panose="020B0503020204020204" pitchFamily="34" charset="-122"/>
                <a:ea typeface="微软雅黑" panose="020B0503020204020204" pitchFamily="34" charset="-122"/>
              </a:rPr>
              <a:t>betax</a:t>
            </a:r>
            <a:r>
              <a:rPr lang="en-US" altLang="en-US" sz="900" dirty="0">
                <a:solidFill>
                  <a:srgbClr val="495057"/>
                </a:solidFill>
                <a:latin typeface="微软雅黑" panose="020B0503020204020204" pitchFamily="34" charset="-122"/>
                <a:ea typeface="微软雅黑" panose="020B0503020204020204" pitchFamily="34" charset="-122"/>
              </a:rPr>
              <a:t>&lt;13</a:t>
            </a:r>
          </a:p>
        </p:txBody>
      </p:sp>
      <p:sp>
        <p:nvSpPr>
          <p:cNvPr id="19" name="文本框 18">
            <a:extLst>
              <a:ext uri="{FF2B5EF4-FFF2-40B4-BE49-F238E27FC236}">
                <a16:creationId xmlns:a16="http://schemas.microsoft.com/office/drawing/2014/main" xmlns="" id="{F8015709-0847-4ADB-BD79-7753EBF5310C}"/>
              </a:ext>
            </a:extLst>
          </p:cNvPr>
          <p:cNvSpPr txBox="1"/>
          <p:nvPr/>
        </p:nvSpPr>
        <p:spPr>
          <a:xfrm>
            <a:off x="-1" y="3215716"/>
            <a:ext cx="8965869" cy="307777"/>
          </a:xfrm>
          <a:prstGeom prst="rect">
            <a:avLst/>
          </a:prstGeom>
          <a:noFill/>
        </p:spPr>
        <p:txBody>
          <a:bodyPr wrap="square" rtlCol="0">
            <a:spAutoFit/>
          </a:bodyPr>
          <a:lstStyle/>
          <a:p>
            <a:pPr marL="285750" indent="-285750" algn="jus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优化</a:t>
            </a:r>
            <a:r>
              <a:rPr lang="en-US" altLang="zh-CN" sz="1400" dirty="0" smtClean="0">
                <a:latin typeface="微软雅黑" panose="020B0503020204020204" pitchFamily="34" charset="-122"/>
                <a:ea typeface="微软雅黑" panose="020B0503020204020204" pitchFamily="34" charset="-122"/>
              </a:rPr>
              <a:t>3ms/4ms</a:t>
            </a:r>
            <a:r>
              <a:rPr lang="zh-CN" altLang="en-US" sz="1400" dirty="0">
                <a:latin typeface="微软雅黑" panose="020B0503020204020204" pitchFamily="34" charset="-122"/>
                <a:ea typeface="微软雅黑" panose="020B0503020204020204" pitchFamily="34" charset="-122"/>
              </a:rPr>
              <a:t>处六极铁，在新</a:t>
            </a:r>
            <a:r>
              <a:rPr lang="en-US" altLang="zh-CN" sz="1400" dirty="0">
                <a:latin typeface="微软雅黑" panose="020B0503020204020204" pitchFamily="34" charset="-122"/>
                <a:ea typeface="微软雅黑" panose="020B0503020204020204" pitchFamily="34" charset="-122"/>
              </a:rPr>
              <a:t>QT</a:t>
            </a:r>
            <a:r>
              <a:rPr lang="zh-CN" altLang="en-US" sz="1400" dirty="0">
                <a:latin typeface="微软雅黑" panose="020B0503020204020204" pitchFamily="34" charset="-122"/>
                <a:ea typeface="微软雅黑" panose="020B0503020204020204" pitchFamily="34" charset="-122"/>
              </a:rPr>
              <a:t>模式基础上 降低</a:t>
            </a:r>
            <a:r>
              <a:rPr lang="en-US" altLang="zh-CN" sz="1400" dirty="0">
                <a:latin typeface="微软雅黑" panose="020B0503020204020204" pitchFamily="34" charset="-122"/>
                <a:ea typeface="微软雅黑" panose="020B0503020204020204" pitchFamily="34" charset="-122"/>
              </a:rPr>
              <a:t>3ms</a:t>
            </a:r>
            <a:r>
              <a:rPr lang="zh-CN" altLang="en-US" sz="1400" dirty="0">
                <a:latin typeface="微软雅黑" panose="020B0503020204020204" pitchFamily="34" charset="-122"/>
                <a:ea typeface="微软雅黑" panose="020B0503020204020204" pitchFamily="34" charset="-122"/>
              </a:rPr>
              <a:t>用量</a:t>
            </a:r>
            <a:r>
              <a:rPr lang="en-US" altLang="zh-CN" sz="1400" dirty="0">
                <a:latin typeface="微软雅黑" panose="020B0503020204020204" pitchFamily="34" charset="-122"/>
                <a:ea typeface="微软雅黑" panose="020B0503020204020204" pitchFamily="34" charset="-122"/>
              </a:rPr>
              <a:t>(-20</a:t>
            </a:r>
            <a:r>
              <a:rPr lang="en-US"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，通过率明显提升，</a:t>
            </a:r>
            <a:r>
              <a:rPr lang="zh-CN" altLang="en-US" sz="1400" dirty="0">
                <a:latin typeface="微软雅黑" panose="020B0503020204020204" pitchFamily="34" charset="-122"/>
                <a:ea typeface="微软雅黑" panose="020B0503020204020204" pitchFamily="34" charset="-122"/>
              </a:rPr>
              <a:t>平均</a:t>
            </a:r>
            <a:r>
              <a:rPr lang="en-US" altLang="zh-CN" sz="1400" dirty="0">
                <a:latin typeface="微软雅黑" panose="020B0503020204020204" pitchFamily="34" charset="-122"/>
                <a:ea typeface="微软雅黑" panose="020B0503020204020204" pitchFamily="34" charset="-122"/>
              </a:rPr>
              <a:t>&gt;97% (</a:t>
            </a:r>
            <a:r>
              <a:rPr lang="zh-CN" altLang="en-US" sz="1400" dirty="0">
                <a:latin typeface="微软雅黑" panose="020B0503020204020204" pitchFamily="34" charset="-122"/>
                <a:ea typeface="微软雅黑" panose="020B0503020204020204" pitchFamily="34" charset="-122"/>
              </a:rPr>
              <a:t>加准直器</a:t>
            </a:r>
            <a:r>
              <a:rPr lang="en-US" altLang="zh-CN" sz="1400" dirty="0">
                <a:latin typeface="微软雅黑" panose="020B0503020204020204" pitchFamily="34" charset="-122"/>
                <a:ea typeface="微软雅黑" panose="020B0503020204020204" pitchFamily="34" charset="-122"/>
              </a:rPr>
              <a:t>)</a:t>
            </a:r>
            <a:endParaRPr lang="en-US" sz="1400" dirty="0">
              <a:latin typeface="微软雅黑" panose="020B0503020204020204" pitchFamily="34" charset="-122"/>
              <a:ea typeface="微软雅黑" panose="020B0503020204020204" pitchFamily="34" charset="-122"/>
            </a:endParaRPr>
          </a:p>
        </p:txBody>
      </p:sp>
      <p:pic>
        <p:nvPicPr>
          <p:cNvPr id="20" name="Picture 2">
            <a:extLst>
              <a:ext uri="{FF2B5EF4-FFF2-40B4-BE49-F238E27FC236}">
                <a16:creationId xmlns:a16="http://schemas.microsoft.com/office/drawing/2014/main" xmlns="" id="{BCE347BE-1D3B-4986-94D0-75F97CA1F3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724" y="3699639"/>
            <a:ext cx="8352420" cy="14363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0">
            <a:extLst>
              <a:ext uri="{FF2B5EF4-FFF2-40B4-BE49-F238E27FC236}">
                <a16:creationId xmlns:a16="http://schemas.microsoft.com/office/drawing/2014/main" xmlns="" id="{0B11D3A8-B2DA-4D35-B446-CE9DE5983112}"/>
              </a:ext>
            </a:extLst>
          </p:cNvPr>
          <p:cNvSpPr txBox="1"/>
          <p:nvPr/>
        </p:nvSpPr>
        <p:spPr>
          <a:xfrm>
            <a:off x="5642188" y="3669951"/>
            <a:ext cx="1051350" cy="300082"/>
          </a:xfrm>
          <a:prstGeom prst="rect">
            <a:avLst/>
          </a:prstGeom>
          <a:noFill/>
          <a:ln w="28575">
            <a:solidFill>
              <a:srgbClr val="FF0000"/>
            </a:solidFill>
          </a:ln>
        </p:spPr>
        <p:txBody>
          <a:bodyPr wrap="square" rtlCol="0">
            <a:spAutoFit/>
          </a:bodyPr>
          <a:lstStyle/>
          <a:p>
            <a:r>
              <a:rPr lang="zh-CN" altLang="en-US" sz="1350" dirty="0"/>
              <a:t>优化六极铁</a:t>
            </a:r>
            <a:endParaRPr lang="aa-ET" sz="1350" dirty="0"/>
          </a:p>
        </p:txBody>
      </p:sp>
      <p:cxnSp>
        <p:nvCxnSpPr>
          <p:cNvPr id="23" name="Straight Arrow Connector 5">
            <a:extLst>
              <a:ext uri="{FF2B5EF4-FFF2-40B4-BE49-F238E27FC236}">
                <a16:creationId xmlns:a16="http://schemas.microsoft.com/office/drawing/2014/main" xmlns="" id="{150B73F9-C4E8-4A7F-B648-8620B40C3721}"/>
              </a:ext>
            </a:extLst>
          </p:cNvPr>
          <p:cNvCxnSpPr>
            <a:cxnSpLocks/>
          </p:cNvCxnSpPr>
          <p:nvPr/>
        </p:nvCxnSpPr>
        <p:spPr>
          <a:xfrm>
            <a:off x="6167863" y="3988321"/>
            <a:ext cx="0" cy="2000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83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1.6  </a:t>
            </a:r>
            <a:r>
              <a:rPr lang="zh-CN" altLang="en-US" sz="2400" b="1" dirty="0" smtClean="0">
                <a:solidFill>
                  <a:schemeClr val="bg1"/>
                </a:solidFill>
                <a:latin typeface="微软雅黑" pitchFamily="34" charset="-122"/>
                <a:ea typeface="微软雅黑" pitchFamily="34" charset="-122"/>
              </a:rPr>
              <a:t>束流不稳定性优化</a:t>
            </a:r>
            <a:endParaRPr lang="zh-CN" altLang="en-US" sz="2400" b="1" dirty="0">
              <a:solidFill>
                <a:schemeClr val="bg1"/>
              </a:solidFill>
              <a:latin typeface="微软雅黑" pitchFamily="34" charset="-122"/>
              <a:ea typeface="微软雅黑" pitchFamily="34" charset="-122"/>
            </a:endParaRPr>
          </a:p>
        </p:txBody>
      </p:sp>
      <p:sp>
        <p:nvSpPr>
          <p:cNvPr id="3" name="内容占位符 2"/>
          <p:cNvSpPr txBox="1">
            <a:spLocks noChangeArrowheads="1"/>
          </p:cNvSpPr>
          <p:nvPr/>
        </p:nvSpPr>
        <p:spPr>
          <a:xfrm>
            <a:off x="167817" y="705623"/>
            <a:ext cx="8532019" cy="1083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anose="05000000000000000000" pitchFamily="2" charset="2"/>
              <a:buChar char="Ø"/>
            </a:pPr>
            <a:r>
              <a:rPr lang="zh-CN" altLang="en-US" sz="1800" dirty="0" smtClean="0">
                <a:latin typeface="微软雅黑" panose="020B0503020204020204" pitchFamily="34" charset="-122"/>
                <a:ea typeface="微软雅黑" panose="020B0503020204020204" pitchFamily="34" charset="-122"/>
              </a:rPr>
              <a:t>恢复</a:t>
            </a:r>
            <a:r>
              <a:rPr lang="en-US" altLang="zh-CN" sz="1800" dirty="0" smtClean="0">
                <a:latin typeface="微软雅黑" panose="020B0503020204020204" pitchFamily="34" charset="-122"/>
                <a:ea typeface="微软雅黑" panose="020B0503020204020204" pitchFamily="34" charset="-122"/>
              </a:rPr>
              <a:t>100kW</a:t>
            </a:r>
            <a:r>
              <a:rPr lang="zh-CN" altLang="en-US" sz="1800" dirty="0" smtClean="0">
                <a:latin typeface="微软雅黑" panose="020B0503020204020204" pitchFamily="34" charset="-122"/>
                <a:ea typeface="微软雅黑" panose="020B0503020204020204" pitchFamily="34" charset="-122"/>
              </a:rPr>
              <a:t>模式</a:t>
            </a:r>
            <a:endParaRPr lang="en-US" altLang="zh-CN" sz="1800" dirty="0" smtClean="0">
              <a:latin typeface="微软雅黑" panose="020B0503020204020204" pitchFamily="34" charset="-122"/>
              <a:ea typeface="微软雅黑" panose="020B0503020204020204" pitchFamily="34" charset="-122"/>
            </a:endParaRPr>
          </a:p>
          <a:p>
            <a:pPr lvl="1" algn="just">
              <a:lnSpc>
                <a:spcPct val="150000"/>
              </a:lnSpc>
              <a:buFont typeface="Wingdings" panose="05000000000000000000" pitchFamily="2" charset="2"/>
              <a:buChar char="ü"/>
            </a:pPr>
            <a:r>
              <a:rPr lang="en-US" altLang="zh-CN" sz="1800" dirty="0" smtClean="0">
                <a:latin typeface="微软雅黑" panose="020B0503020204020204" pitchFamily="34" charset="-122"/>
                <a:ea typeface="微软雅黑" panose="020B0503020204020204" pitchFamily="34" charset="-122"/>
              </a:rPr>
              <a:t>&gt;80kW</a:t>
            </a:r>
            <a:r>
              <a:rPr lang="zh-CN" altLang="en-US" sz="1800" dirty="0" smtClean="0">
                <a:latin typeface="微软雅黑" panose="020B0503020204020204" pitchFamily="34" charset="-122"/>
                <a:ea typeface="微软雅黑" panose="020B0503020204020204" pitchFamily="34" charset="-122"/>
              </a:rPr>
              <a:t>时不稳定性明显，恢复上轮六极磁铁模式后完成</a:t>
            </a:r>
            <a:r>
              <a:rPr lang="en-US" altLang="zh-CN" sz="1800" dirty="0" smtClean="0">
                <a:latin typeface="微软雅黑" panose="020B0503020204020204" pitchFamily="34" charset="-122"/>
                <a:ea typeface="微软雅黑" panose="020B0503020204020204" pitchFamily="34" charset="-122"/>
              </a:rPr>
              <a:t>100kW</a:t>
            </a:r>
            <a:r>
              <a:rPr lang="zh-CN" altLang="en-US" sz="1800" dirty="0" smtClean="0">
                <a:latin typeface="微软雅黑" panose="020B0503020204020204" pitchFamily="34" charset="-122"/>
                <a:ea typeface="微软雅黑" panose="020B0503020204020204" pitchFamily="34" charset="-122"/>
              </a:rPr>
              <a:t>调试</a:t>
            </a:r>
            <a:endParaRPr lang="en-US" altLang="zh-CN" sz="1800" dirty="0">
              <a:latin typeface="微软雅黑" panose="020B0503020204020204" pitchFamily="34" charset="-122"/>
              <a:ea typeface="微软雅黑" panose="020B0503020204020204" pitchFamily="34" charset="-122"/>
            </a:endParaRPr>
          </a:p>
        </p:txBody>
      </p:sp>
      <p:sp>
        <p:nvSpPr>
          <p:cNvPr id="4" name="内容占位符 2"/>
          <p:cNvSpPr txBox="1">
            <a:spLocks noChangeArrowheads="1"/>
          </p:cNvSpPr>
          <p:nvPr/>
        </p:nvSpPr>
        <p:spPr>
          <a:xfrm>
            <a:off x="221256" y="1789092"/>
            <a:ext cx="8532019" cy="31108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anose="05000000000000000000" pitchFamily="2" charset="2"/>
              <a:buChar char="Ø"/>
            </a:pPr>
            <a:r>
              <a:rPr lang="zh-CN" altLang="en-US" sz="1800" dirty="0" smtClean="0">
                <a:latin typeface="微软雅黑" panose="020B0503020204020204" pitchFamily="34" charset="-122"/>
                <a:ea typeface="微软雅黑" panose="020B0503020204020204" pitchFamily="34" charset="-122"/>
              </a:rPr>
              <a:t>恢复</a:t>
            </a:r>
            <a:r>
              <a:rPr lang="en-US" altLang="zh-CN" sz="1800" dirty="0" smtClean="0">
                <a:latin typeface="微软雅黑" panose="020B0503020204020204" pitchFamily="34" charset="-122"/>
                <a:ea typeface="微软雅黑" panose="020B0503020204020204" pitchFamily="34" charset="-122"/>
              </a:rPr>
              <a:t>170kW</a:t>
            </a:r>
            <a:r>
              <a:rPr lang="zh-CN" altLang="en-US" sz="1800" dirty="0" smtClean="0">
                <a:latin typeface="微软雅黑" panose="020B0503020204020204" pitchFamily="34" charset="-122"/>
                <a:ea typeface="微软雅黑" panose="020B0503020204020204" pitchFamily="34" charset="-122"/>
              </a:rPr>
              <a:t>模式时</a:t>
            </a:r>
            <a:endParaRPr lang="en-US" altLang="zh-CN" sz="1800" dirty="0" smtClean="0">
              <a:latin typeface="微软雅黑" panose="020B0503020204020204" pitchFamily="34" charset="-122"/>
              <a:ea typeface="微软雅黑" panose="020B0503020204020204" pitchFamily="34" charset="-122"/>
            </a:endParaRPr>
          </a:p>
          <a:p>
            <a:pPr lvl="1" algn="just">
              <a:lnSpc>
                <a:spcPct val="150000"/>
              </a:lnSpc>
              <a:buFont typeface="Wingdings" panose="05000000000000000000" pitchFamily="2" charset="2"/>
              <a:buChar char="ü"/>
            </a:pPr>
            <a:r>
              <a:rPr lang="zh-CN" altLang="en-US" sz="1800" dirty="0" smtClean="0">
                <a:latin typeface="微软雅黑" panose="020B0503020204020204" pitchFamily="34" charset="-122"/>
                <a:ea typeface="微软雅黑" panose="020B0503020204020204" pitchFamily="34" charset="-122"/>
              </a:rPr>
              <a:t>不稳定性主要出现在水平方向</a:t>
            </a:r>
            <a:endParaRPr lang="en-US" altLang="zh-CN" sz="1800" dirty="0" smtClean="0">
              <a:latin typeface="微软雅黑" panose="020B0503020204020204" pitchFamily="34" charset="-122"/>
              <a:ea typeface="微软雅黑" panose="020B0503020204020204" pitchFamily="34" charset="-122"/>
            </a:endParaRPr>
          </a:p>
          <a:p>
            <a:pPr lvl="1" algn="just">
              <a:lnSpc>
                <a:spcPct val="150000"/>
              </a:lnSpc>
              <a:buFont typeface="Wingdings" panose="05000000000000000000" pitchFamily="2" charset="2"/>
              <a:buChar char="ü"/>
            </a:pPr>
            <a:r>
              <a:rPr lang="zh-CN" altLang="en-US" sz="1800" dirty="0" smtClean="0">
                <a:latin typeface="微软雅黑" panose="020B0503020204020204" pitchFamily="34" charset="-122"/>
                <a:ea typeface="微软雅黑" panose="020B0503020204020204" pitchFamily="34" charset="-122"/>
              </a:rPr>
              <a:t>约</a:t>
            </a:r>
            <a:r>
              <a:rPr lang="en-US" altLang="zh-CN" sz="1800" dirty="0" smtClean="0">
                <a:latin typeface="微软雅黑" panose="020B0503020204020204" pitchFamily="34" charset="-122"/>
                <a:ea typeface="微软雅黑" panose="020B0503020204020204" pitchFamily="34" charset="-122"/>
              </a:rPr>
              <a:t>2ms</a:t>
            </a:r>
            <a:r>
              <a:rPr lang="zh-CN" altLang="en-US" sz="1800" dirty="0" smtClean="0">
                <a:latin typeface="微软雅黑" panose="020B0503020204020204" pitchFamily="34" charset="-122"/>
                <a:ea typeface="微软雅黑" panose="020B0503020204020204" pitchFamily="34" charset="-122"/>
              </a:rPr>
              <a:t>和</a:t>
            </a:r>
            <a:r>
              <a:rPr lang="en-US" altLang="zh-CN" sz="1800" dirty="0" smtClean="0">
                <a:latin typeface="微软雅黑" panose="020B0503020204020204" pitchFamily="34" charset="-122"/>
                <a:ea typeface="微软雅黑" panose="020B0503020204020204" pitchFamily="34" charset="-122"/>
              </a:rPr>
              <a:t>4ms</a:t>
            </a:r>
          </a:p>
          <a:p>
            <a:pPr lvl="1" algn="just">
              <a:lnSpc>
                <a:spcPct val="150000"/>
              </a:lnSpc>
              <a:buFont typeface="Wingdings" panose="05000000000000000000" pitchFamily="2" charset="2"/>
              <a:buChar char="ü"/>
            </a:pPr>
            <a:r>
              <a:rPr lang="zh-CN" altLang="en-US" sz="1800" dirty="0" smtClean="0">
                <a:latin typeface="微软雅黑" panose="020B0503020204020204" pitchFamily="34" charset="-122"/>
                <a:ea typeface="微软雅黑" panose="020B0503020204020204" pitchFamily="34" charset="-122"/>
              </a:rPr>
              <a:t>与轨道、工作点、色品异常敏感</a:t>
            </a:r>
            <a:endParaRPr lang="en-US" altLang="zh-CN" sz="1800" dirty="0" smtClean="0">
              <a:latin typeface="微软雅黑" panose="020B0503020204020204" pitchFamily="34" charset="-122"/>
              <a:ea typeface="微软雅黑" panose="020B0503020204020204" pitchFamily="34" charset="-122"/>
            </a:endParaRPr>
          </a:p>
          <a:p>
            <a:pPr lvl="1" algn="just">
              <a:lnSpc>
                <a:spcPct val="150000"/>
              </a:lnSpc>
              <a:buFont typeface="Wingdings" panose="05000000000000000000" pitchFamily="2" charset="2"/>
              <a:buChar char="ü"/>
            </a:pPr>
            <a:r>
              <a:rPr lang="zh-CN" altLang="en-US" sz="1800" dirty="0" smtClean="0">
                <a:latin typeface="微软雅黑" panose="020B0503020204020204" pitchFamily="34" charset="-122"/>
                <a:ea typeface="微软雅黑" panose="020B0503020204020204" pitchFamily="34" charset="-122"/>
              </a:rPr>
              <a:t>特别是六极磁铁加与否观察到工作点有明显变化</a:t>
            </a:r>
            <a:endParaRPr lang="en-US" altLang="zh-CN" sz="1800" dirty="0" smtClean="0">
              <a:latin typeface="微软雅黑" panose="020B0503020204020204" pitchFamily="34" charset="-122"/>
              <a:ea typeface="微软雅黑" panose="020B0503020204020204" pitchFamily="34" charset="-122"/>
            </a:endParaRPr>
          </a:p>
          <a:p>
            <a:pPr lvl="1" algn="just">
              <a:lnSpc>
                <a:spcPct val="150000"/>
              </a:lnSpc>
              <a:buFont typeface="Wingdings" panose="05000000000000000000" pitchFamily="2" charset="2"/>
              <a:buChar char="ü"/>
            </a:pPr>
            <a:r>
              <a:rPr lang="zh-CN" altLang="en-US" sz="1800" dirty="0" smtClean="0">
                <a:latin typeface="微软雅黑" panose="020B0503020204020204" pitchFamily="34" charset="-122"/>
                <a:ea typeface="微软雅黑" panose="020B0503020204020204" pitchFamily="34" charset="-122"/>
              </a:rPr>
              <a:t>利用原运行曲线抑制较困难：通过率有较大损失</a:t>
            </a:r>
            <a:endParaRPr lang="en-US" altLang="zh-CN" sz="1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0730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smtClean="0">
                <a:solidFill>
                  <a:schemeClr val="bg1"/>
                </a:solidFill>
                <a:latin typeface="微软雅黑" pitchFamily="34" charset="-122"/>
                <a:ea typeface="微软雅黑" pitchFamily="34" charset="-122"/>
              </a:rPr>
              <a:t>六极铁模式优化</a:t>
            </a:r>
            <a:endParaRPr lang="zh-CN" altLang="en-US" sz="2400" b="1" dirty="0">
              <a:solidFill>
                <a:schemeClr val="bg1"/>
              </a:solidFill>
              <a:latin typeface="微软雅黑" pitchFamily="34" charset="-122"/>
              <a:ea typeface="微软雅黑" pitchFamily="34" charset="-122"/>
            </a:endParaRPr>
          </a:p>
        </p:txBody>
      </p:sp>
      <p:sp>
        <p:nvSpPr>
          <p:cNvPr id="5" name="文本框 4"/>
          <p:cNvSpPr txBox="1"/>
          <p:nvPr/>
        </p:nvSpPr>
        <p:spPr>
          <a:xfrm>
            <a:off x="56520" y="649748"/>
            <a:ext cx="8497253" cy="1569660"/>
          </a:xfrm>
          <a:prstGeom prst="rect">
            <a:avLst/>
          </a:prstGeom>
          <a:noFill/>
        </p:spPr>
        <p:txBody>
          <a:bodyPr wrap="square" rtlCol="0" anchor="t">
            <a:spAutoFit/>
          </a:bodyPr>
          <a:lstStyle/>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sym typeface="+mn-ea"/>
              </a:rPr>
              <a:t>现象：六极磁铁对工作点影响明显；不稳定性只出现在水平方向；六极磁铁作用量较大</a:t>
            </a:r>
            <a:endParaRPr lang="en-US" sz="1600" dirty="0">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pitchFamily="2" charset="2"/>
              <a:buChar char="Ø"/>
            </a:pPr>
            <a:r>
              <a:rPr lang="en-US" sz="1600" dirty="0" err="1" smtClean="0">
                <a:latin typeface="微软雅黑" panose="020B0503020204020204" pitchFamily="34" charset="-122"/>
                <a:ea typeface="微软雅黑" panose="020B0503020204020204" pitchFamily="34" charset="-122"/>
                <a:sym typeface="+mn-ea"/>
              </a:rPr>
              <a:t>指导</a:t>
            </a:r>
            <a:r>
              <a:rPr lang="zh-CN" altLang="en-US" sz="1600" dirty="0" smtClean="0">
                <a:latin typeface="微软雅黑" panose="020B0503020204020204" pitchFamily="34" charset="-122"/>
                <a:ea typeface="微软雅黑" panose="020B0503020204020204" pitchFamily="34" charset="-122"/>
                <a:sym typeface="+mn-ea"/>
              </a:rPr>
              <a:t>思路： </a:t>
            </a:r>
            <a:r>
              <a:rPr lang="zh-CN" altLang="en-US" sz="1600" dirty="0">
                <a:latin typeface="微软雅黑" panose="020B0503020204020204" pitchFamily="34" charset="-122"/>
                <a:ea typeface="微软雅黑" panose="020B0503020204020204" pitchFamily="34" charset="-122"/>
                <a:sym typeface="+mn-ea"/>
              </a:rPr>
              <a:t>降低六极铁用量，六极铁</a:t>
            </a:r>
            <a:r>
              <a:rPr lang="zh-CN" altLang="en-US" sz="1600" b="1" dirty="0">
                <a:latin typeface="微软雅黑" panose="020B0503020204020204" pitchFamily="34" charset="-122"/>
                <a:ea typeface="微软雅黑" panose="020B0503020204020204" pitchFamily="34" charset="-122"/>
                <a:sym typeface="+mn-ea"/>
              </a:rPr>
              <a:t>只用来抑制不稳定性，减小其对工作点的</a:t>
            </a:r>
            <a:r>
              <a:rPr lang="zh-CN" altLang="en-US" sz="1600" b="1" dirty="0" smtClean="0">
                <a:latin typeface="微软雅黑" panose="020B0503020204020204" pitchFamily="34" charset="-122"/>
                <a:ea typeface="微软雅黑" panose="020B0503020204020204" pitchFamily="34" charset="-122"/>
                <a:sym typeface="+mn-ea"/>
              </a:rPr>
              <a:t>影响</a:t>
            </a:r>
            <a:endParaRPr lang="en-US" altLang="zh-CN" sz="1600" b="1" dirty="0" smtClean="0">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sym typeface="+mn-ea"/>
              </a:rPr>
              <a:t>初步优化思路：六</a:t>
            </a:r>
            <a:r>
              <a:rPr lang="zh-CN" altLang="en-US" sz="1600" dirty="0">
                <a:latin typeface="微软雅黑" panose="020B0503020204020204" pitchFamily="34" charset="-122"/>
                <a:ea typeface="微软雅黑" panose="020B0503020204020204" pitchFamily="34" charset="-122"/>
                <a:sym typeface="+mn-ea"/>
              </a:rPr>
              <a:t>极铁用量减小</a:t>
            </a:r>
            <a:r>
              <a:rPr lang="en-US" altLang="zh-CN" sz="1600" dirty="0">
                <a:latin typeface="微软雅黑" panose="020B0503020204020204" pitchFamily="34" charset="-122"/>
                <a:ea typeface="微软雅黑" panose="020B0503020204020204" pitchFamily="34" charset="-122"/>
                <a:sym typeface="+mn-ea"/>
              </a:rPr>
              <a:t>40%</a:t>
            </a:r>
            <a:r>
              <a:rPr lang="zh-CN" altLang="en-US" sz="1600" dirty="0">
                <a:latin typeface="微软雅黑" panose="020B0503020204020204" pitchFamily="34" charset="-122"/>
                <a:ea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rPr>
              <a:t>只在</a:t>
            </a:r>
            <a:r>
              <a:rPr lang="en-US" altLang="zh-CN" sz="1600" dirty="0">
                <a:latin typeface="微软雅黑" panose="020B0503020204020204" pitchFamily="34" charset="-122"/>
                <a:ea typeface="微软雅黑" panose="020B0503020204020204" pitchFamily="34" charset="-122"/>
              </a:rPr>
              <a:t>3~5</a:t>
            </a:r>
            <a:r>
              <a:rPr lang="en-GB" altLang="zh-CN" sz="1600" dirty="0" err="1" smtClean="0">
                <a:latin typeface="微软雅黑" panose="020B0503020204020204" pitchFamily="34" charset="-122"/>
                <a:ea typeface="微软雅黑" panose="020B0503020204020204" pitchFamily="34" charset="-122"/>
              </a:rPr>
              <a:t>ms</a:t>
            </a:r>
            <a:r>
              <a:rPr lang="zh-CN" altLang="en-US" sz="1600" dirty="0" smtClean="0">
                <a:latin typeface="微软雅黑" panose="020B0503020204020204" pitchFamily="34" charset="-122"/>
                <a:ea typeface="微软雅黑" panose="020B0503020204020204" pitchFamily="34" charset="-122"/>
              </a:rPr>
              <a:t>时间内加</a:t>
            </a:r>
            <a:r>
              <a:rPr lang="zh-CN" altLang="en-US" sz="1600" dirty="0">
                <a:latin typeface="微软雅黑" panose="020B0503020204020204" pitchFamily="34" charset="-122"/>
                <a:ea typeface="微软雅黑" panose="020B0503020204020204" pitchFamily="34" charset="-122"/>
              </a:rPr>
              <a:t>六极铁，且考虑到该模式下垂直方向没有严重的不稳定性，只使用</a:t>
            </a:r>
            <a:r>
              <a:rPr lang="en-GB" altLang="zh-CN" sz="1600" dirty="0" smtClean="0">
                <a:latin typeface="微软雅黑" panose="020B0503020204020204" pitchFamily="34" charset="-122"/>
                <a:ea typeface="微软雅黑" panose="020B0503020204020204" pitchFamily="34" charset="-122"/>
              </a:rPr>
              <a:t>SF</a:t>
            </a:r>
            <a:r>
              <a:rPr lang="zh-CN" altLang="en-US" sz="1600" dirty="0" smtClean="0">
                <a:latin typeface="微软雅黑" panose="020B0503020204020204" pitchFamily="34" charset="-122"/>
                <a:ea typeface="微软雅黑" panose="020B0503020204020204" pitchFamily="34" charset="-122"/>
              </a:rPr>
              <a:t>，</a:t>
            </a:r>
            <a:r>
              <a:rPr lang="en-GB" altLang="zh-CN" sz="1600" dirty="0" err="1" smtClean="0">
                <a:latin typeface="微软雅黑" panose="020B0503020204020204" pitchFamily="34" charset="-122"/>
                <a:ea typeface="微软雅黑" panose="020B0503020204020204" pitchFamily="34" charset="-122"/>
              </a:rPr>
              <a:t>Cx</a:t>
            </a:r>
            <a:r>
              <a:rPr lang="en-GB" altLang="zh-CN" sz="1600" dirty="0" smtClean="0">
                <a:latin typeface="微软雅黑" panose="020B0503020204020204" pitchFamily="34" charset="-122"/>
                <a:ea typeface="微软雅黑" panose="020B0503020204020204" pitchFamily="34" charset="-122"/>
              </a:rPr>
              <a:t> </a:t>
            </a:r>
            <a:r>
              <a:rPr lang="en-GB" altLang="zh-CN" sz="1600" dirty="0">
                <a:latin typeface="微软雅黑" panose="020B0503020204020204" pitchFamily="34" charset="-122"/>
                <a:ea typeface="微软雅黑" panose="020B0503020204020204" pitchFamily="34" charset="-122"/>
              </a:rPr>
              <a:t>= -10, Cy = -3 </a:t>
            </a:r>
            <a:endParaRPr lang="zh-CN" altLang="en-US" sz="1600" dirty="0">
              <a:latin typeface="微软雅黑" panose="020B0503020204020204" pitchFamily="34" charset="-122"/>
              <a:ea typeface="微软雅黑" panose="020B0503020204020204" pitchFamily="34" charset="-122"/>
              <a:sym typeface="+mn-ea"/>
            </a:endParaRPr>
          </a:p>
        </p:txBody>
      </p:sp>
      <p:pic>
        <p:nvPicPr>
          <p:cNvPr id="7" name="图片 6">
            <a:extLst>
              <a:ext uri="{FF2B5EF4-FFF2-40B4-BE49-F238E27FC236}">
                <a16:creationId xmlns:a16="http://schemas.microsoft.com/office/drawing/2014/main" xmlns="" id="{2A1E050F-1C28-4D90-B8F8-0D33DFCE4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7" y="2511262"/>
            <a:ext cx="4403884" cy="2581587"/>
          </a:xfrm>
          <a:prstGeom prst="rect">
            <a:avLst/>
          </a:prstGeom>
        </p:spPr>
      </p:pic>
      <p:pic>
        <p:nvPicPr>
          <p:cNvPr id="8" name="图片 7">
            <a:extLst>
              <a:ext uri="{FF2B5EF4-FFF2-40B4-BE49-F238E27FC236}">
                <a16:creationId xmlns:a16="http://schemas.microsoft.com/office/drawing/2014/main" xmlns="" id="{E243882C-439D-46AF-8BB5-E1D72F591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204" y="2523426"/>
            <a:ext cx="4403885" cy="2569423"/>
          </a:xfrm>
          <a:prstGeom prst="rect">
            <a:avLst/>
          </a:prstGeom>
        </p:spPr>
      </p:pic>
    </p:spTree>
    <p:extLst>
      <p:ext uri="{BB962C8B-B14F-4D97-AF65-F5344CB8AC3E}">
        <p14:creationId xmlns:p14="http://schemas.microsoft.com/office/powerpoint/2010/main" val="15783115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smtClean="0">
                <a:solidFill>
                  <a:schemeClr val="bg1"/>
                </a:solidFill>
                <a:latin typeface="微软雅黑" pitchFamily="34" charset="-122"/>
                <a:ea typeface="微软雅黑" pitchFamily="34" charset="-122"/>
              </a:rPr>
              <a:t>运行模式恢复</a:t>
            </a:r>
            <a:endParaRPr lang="zh-CN" altLang="en-US" sz="2400" b="1" dirty="0">
              <a:solidFill>
                <a:schemeClr val="bg1"/>
              </a:solidFill>
              <a:latin typeface="微软雅黑" pitchFamily="34" charset="-122"/>
              <a:ea typeface="微软雅黑" pitchFamily="34" charset="-122"/>
            </a:endParaRPr>
          </a:p>
        </p:txBody>
      </p:sp>
      <p:sp>
        <p:nvSpPr>
          <p:cNvPr id="3" name="内容占位符 2"/>
          <p:cNvSpPr txBox="1">
            <a:spLocks noChangeArrowheads="1"/>
          </p:cNvSpPr>
          <p:nvPr/>
        </p:nvSpPr>
        <p:spPr>
          <a:xfrm>
            <a:off x="118767" y="623292"/>
            <a:ext cx="8532019" cy="15644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恢复供束模式时</a:t>
            </a:r>
          </a:p>
          <a:p>
            <a:pPr lvl="1" algn="just">
              <a:lnSpc>
                <a:spcPct val="130000"/>
              </a:lnSpc>
              <a:buFont typeface="Wingdings" panose="05000000000000000000" pitchFamily="2" charset="2"/>
              <a:buChar char="ü"/>
            </a:pPr>
            <a:r>
              <a:rPr lang="zh-CN" altLang="en-US" sz="1600" dirty="0" smtClean="0">
                <a:latin typeface="微软雅黑" panose="020B0503020204020204" pitchFamily="34" charset="-122"/>
                <a:ea typeface="微软雅黑" panose="020B0503020204020204" pitchFamily="34" charset="-122"/>
              </a:rPr>
              <a:t>只考虑降低水平方向色品，垂直方向色品任意，以此降低六极磁铁强度，有利于扩大</a:t>
            </a:r>
            <a:r>
              <a:rPr lang="en-US" altLang="zh-CN" sz="1600" dirty="0" smtClean="0">
                <a:latin typeface="微软雅黑" panose="020B0503020204020204" pitchFamily="34" charset="-122"/>
                <a:ea typeface="微软雅黑" panose="020B0503020204020204" pitchFamily="34" charset="-122"/>
              </a:rPr>
              <a:t>DA</a:t>
            </a:r>
            <a:r>
              <a:rPr lang="zh-CN" altLang="en-US" sz="1600" dirty="0" smtClean="0">
                <a:latin typeface="微软雅黑" panose="020B0503020204020204" pitchFamily="34" charset="-122"/>
                <a:ea typeface="微软雅黑" panose="020B0503020204020204" pitchFamily="34" charset="-122"/>
              </a:rPr>
              <a:t>和工作点变化的影响</a:t>
            </a:r>
            <a:endParaRPr lang="en-US" altLang="zh-CN" sz="1600" dirty="0" smtClean="0">
              <a:latin typeface="微软雅黑" panose="020B0503020204020204" pitchFamily="34" charset="-122"/>
              <a:ea typeface="微软雅黑" panose="020B0503020204020204" pitchFamily="34" charset="-122"/>
            </a:endParaRPr>
          </a:p>
          <a:p>
            <a:pPr lvl="1" algn="just">
              <a:lnSpc>
                <a:spcPct val="130000"/>
              </a:lnSpc>
              <a:buFont typeface="Wingdings" panose="05000000000000000000" pitchFamily="2" charset="2"/>
              <a:buChar char="ü"/>
            </a:pPr>
            <a:r>
              <a:rPr lang="zh-CN" altLang="en-US" sz="1600" dirty="0" smtClean="0">
                <a:latin typeface="微软雅黑" panose="020B0503020204020204" pitchFamily="34" charset="-122"/>
                <a:ea typeface="微软雅黑" panose="020B0503020204020204" pitchFamily="34" charset="-122"/>
              </a:rPr>
              <a:t>现运行曲线是在此基础上的优化和迭代</a:t>
            </a:r>
            <a:endParaRPr lang="en-US" altLang="zh-CN" sz="1600" dirty="0">
              <a:latin typeface="微软雅黑" panose="020B0503020204020204" pitchFamily="34" charset="-122"/>
              <a:ea typeface="微软雅黑" panose="020B0503020204020204" pitchFamily="34" charset="-122"/>
            </a:endParaRPr>
          </a:p>
        </p:txBody>
      </p:sp>
      <p:sp>
        <p:nvSpPr>
          <p:cNvPr id="4" name="文本框 3"/>
          <p:cNvSpPr txBox="1">
            <a:spLocks noChangeArrowheads="1"/>
          </p:cNvSpPr>
          <p:nvPr/>
        </p:nvSpPr>
        <p:spPr bwMode="auto">
          <a:xfrm>
            <a:off x="1512203" y="4471060"/>
            <a:ext cx="13977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r>
              <a:rPr lang="zh-CN" altLang="en-US" sz="1500" b="0">
                <a:solidFill>
                  <a:schemeClr val="tx1"/>
                </a:solidFill>
              </a:rPr>
              <a:t>上轮运行色品</a:t>
            </a:r>
          </a:p>
        </p:txBody>
      </p:sp>
      <p:pic>
        <p:nvPicPr>
          <p:cNvPr id="5"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803" y="2463667"/>
            <a:ext cx="3532584" cy="202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381" y="2486289"/>
            <a:ext cx="3532585" cy="20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4"/>
          <p:cNvSpPr txBox="1">
            <a:spLocks noChangeArrowheads="1"/>
          </p:cNvSpPr>
          <p:nvPr/>
        </p:nvSpPr>
        <p:spPr bwMode="auto">
          <a:xfrm>
            <a:off x="6096109" y="4471060"/>
            <a:ext cx="13989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r>
              <a:rPr lang="zh-CN" altLang="en-US" sz="1500" b="0">
                <a:solidFill>
                  <a:schemeClr val="tx1"/>
                </a:solidFill>
              </a:rPr>
              <a:t>本轮运行色品</a:t>
            </a:r>
          </a:p>
        </p:txBody>
      </p:sp>
    </p:spTree>
    <p:extLst>
      <p:ext uri="{BB962C8B-B14F-4D97-AF65-F5344CB8AC3E}">
        <p14:creationId xmlns:p14="http://schemas.microsoft.com/office/powerpoint/2010/main" val="1626686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1.7  </a:t>
            </a:r>
            <a:r>
              <a:rPr lang="zh-CN" altLang="en-US" sz="2400" b="1" dirty="0" smtClean="0">
                <a:solidFill>
                  <a:schemeClr val="bg1"/>
                </a:solidFill>
                <a:latin typeface="微软雅黑" pitchFamily="34" charset="-122"/>
                <a:ea typeface="微软雅黑" pitchFamily="34" charset="-122"/>
              </a:rPr>
              <a:t>轨道校正</a:t>
            </a:r>
            <a:endParaRPr lang="zh-CN" altLang="en-US" sz="2400" b="1" dirty="0">
              <a:solidFill>
                <a:schemeClr val="bg1"/>
              </a:solidFill>
              <a:latin typeface="微软雅黑" pitchFamily="34" charset="-122"/>
              <a:ea typeface="微软雅黑" pitchFamily="34" charset="-122"/>
            </a:endParaRPr>
          </a:p>
        </p:txBody>
      </p:sp>
      <p:sp>
        <p:nvSpPr>
          <p:cNvPr id="3" name="TextBox 9">
            <a:extLst>
              <a:ext uri="{FF2B5EF4-FFF2-40B4-BE49-F238E27FC236}">
                <a16:creationId xmlns:a16="http://schemas.microsoft.com/office/drawing/2014/main" xmlns="" id="{2935C9D6-9C58-9D45-D2BA-0269A82D3FE9}"/>
              </a:ext>
            </a:extLst>
          </p:cNvPr>
          <p:cNvSpPr txBox="1"/>
          <p:nvPr/>
        </p:nvSpPr>
        <p:spPr>
          <a:xfrm>
            <a:off x="0" y="545882"/>
            <a:ext cx="3510644" cy="415498"/>
          </a:xfrm>
          <a:prstGeom prst="rect">
            <a:avLst/>
          </a:prstGeom>
          <a:noFill/>
        </p:spPr>
        <p:txBody>
          <a:bodyPr wrap="square" rtlCol="0">
            <a:spAutoFit/>
          </a:bodyPr>
          <a:lstStyle/>
          <a:p>
            <a:r>
              <a:rPr lang="aa-ET" sz="2100" b="1" dirty="0">
                <a:latin typeface="微软雅黑" panose="020B0503020204020204" pitchFamily="34" charset="-122"/>
                <a:ea typeface="微软雅黑" panose="020B0503020204020204" pitchFamily="34" charset="-122"/>
              </a:rPr>
              <a:t>暑期改造前后初始轨道对比</a:t>
            </a:r>
          </a:p>
        </p:txBody>
      </p:sp>
      <p:pic>
        <p:nvPicPr>
          <p:cNvPr id="4" name="Picture 5">
            <a:extLst>
              <a:ext uri="{FF2B5EF4-FFF2-40B4-BE49-F238E27FC236}">
                <a16:creationId xmlns:a16="http://schemas.microsoft.com/office/drawing/2014/main" xmlns="" id="{DF300E88-E67F-BC40-6FED-AF5A5E33C30A}"/>
              </a:ext>
            </a:extLst>
          </p:cNvPr>
          <p:cNvPicPr>
            <a:picLocks noChangeAspect="1"/>
          </p:cNvPicPr>
          <p:nvPr/>
        </p:nvPicPr>
        <p:blipFill>
          <a:blip r:embed="rId2"/>
          <a:stretch>
            <a:fillRect/>
          </a:stretch>
        </p:blipFill>
        <p:spPr>
          <a:xfrm>
            <a:off x="0" y="1104266"/>
            <a:ext cx="4342424" cy="3683725"/>
          </a:xfrm>
          <a:prstGeom prst="rect">
            <a:avLst/>
          </a:prstGeom>
        </p:spPr>
      </p:pic>
      <p:pic>
        <p:nvPicPr>
          <p:cNvPr id="5" name="Picture 6">
            <a:extLst>
              <a:ext uri="{FF2B5EF4-FFF2-40B4-BE49-F238E27FC236}">
                <a16:creationId xmlns:a16="http://schemas.microsoft.com/office/drawing/2014/main" xmlns="" id="{6BA59CFF-DC28-22DF-5377-593C8B04DC5C}"/>
              </a:ext>
            </a:extLst>
          </p:cNvPr>
          <p:cNvPicPr>
            <a:picLocks noChangeAspect="1"/>
          </p:cNvPicPr>
          <p:nvPr/>
        </p:nvPicPr>
        <p:blipFill>
          <a:blip r:embed="rId3"/>
          <a:stretch>
            <a:fillRect/>
          </a:stretch>
        </p:blipFill>
        <p:spPr>
          <a:xfrm>
            <a:off x="4538368" y="1104266"/>
            <a:ext cx="4500426" cy="3744312"/>
          </a:xfrm>
          <a:prstGeom prst="rect">
            <a:avLst/>
          </a:prstGeom>
        </p:spPr>
      </p:pic>
      <p:sp>
        <p:nvSpPr>
          <p:cNvPr id="7" name="TextBox 10">
            <a:extLst>
              <a:ext uri="{FF2B5EF4-FFF2-40B4-BE49-F238E27FC236}">
                <a16:creationId xmlns:a16="http://schemas.microsoft.com/office/drawing/2014/main" xmlns="" id="{0EAF90CB-9887-4D18-641F-8AE0D9427145}"/>
              </a:ext>
            </a:extLst>
          </p:cNvPr>
          <p:cNvSpPr txBox="1"/>
          <p:nvPr/>
        </p:nvSpPr>
        <p:spPr>
          <a:xfrm>
            <a:off x="3706588" y="954225"/>
            <a:ext cx="1939834" cy="300082"/>
          </a:xfrm>
          <a:prstGeom prst="rect">
            <a:avLst/>
          </a:prstGeom>
          <a:noFill/>
        </p:spPr>
        <p:txBody>
          <a:bodyPr wrap="square" rtlCol="0">
            <a:spAutoFit/>
          </a:bodyPr>
          <a:lstStyle/>
          <a:p>
            <a:r>
              <a:rPr lang="aa-ET" sz="1350" dirty="0"/>
              <a:t>改造前</a:t>
            </a:r>
            <a:r>
              <a:rPr lang="en-US" altLang="zh-CN" sz="1350" dirty="0"/>
              <a:t>170kw </a:t>
            </a:r>
            <a:r>
              <a:rPr lang="zh-CN" altLang="en-US" sz="1350" dirty="0"/>
              <a:t>原始轨道</a:t>
            </a:r>
            <a:endParaRPr lang="aa-ET" sz="1350" dirty="0"/>
          </a:p>
        </p:txBody>
      </p:sp>
      <p:sp>
        <p:nvSpPr>
          <p:cNvPr id="8" name="TextBox 12">
            <a:extLst>
              <a:ext uri="{FF2B5EF4-FFF2-40B4-BE49-F238E27FC236}">
                <a16:creationId xmlns:a16="http://schemas.microsoft.com/office/drawing/2014/main" xmlns="" id="{B6992518-F92A-7574-FA34-74CCE62BA3D7}"/>
              </a:ext>
            </a:extLst>
          </p:cNvPr>
          <p:cNvSpPr txBox="1"/>
          <p:nvPr/>
        </p:nvSpPr>
        <p:spPr>
          <a:xfrm>
            <a:off x="3654726" y="2181911"/>
            <a:ext cx="1939834" cy="300082"/>
          </a:xfrm>
          <a:prstGeom prst="rect">
            <a:avLst/>
          </a:prstGeom>
          <a:noFill/>
        </p:spPr>
        <p:txBody>
          <a:bodyPr wrap="square" rtlCol="0">
            <a:spAutoFit/>
          </a:bodyPr>
          <a:lstStyle/>
          <a:p>
            <a:r>
              <a:rPr lang="aa-ET" sz="1350" dirty="0"/>
              <a:t>改造后</a:t>
            </a:r>
            <a:r>
              <a:rPr lang="en-US" altLang="zh-CN" sz="1350" dirty="0"/>
              <a:t>170kw </a:t>
            </a:r>
            <a:r>
              <a:rPr lang="zh-CN" altLang="en-US" sz="1350" dirty="0"/>
              <a:t>原始轨道</a:t>
            </a:r>
            <a:endParaRPr lang="aa-ET" sz="1350" dirty="0"/>
          </a:p>
        </p:txBody>
      </p:sp>
      <p:sp>
        <p:nvSpPr>
          <p:cNvPr id="9" name="TextBox 13">
            <a:extLst>
              <a:ext uri="{FF2B5EF4-FFF2-40B4-BE49-F238E27FC236}">
                <a16:creationId xmlns:a16="http://schemas.microsoft.com/office/drawing/2014/main" xmlns="" id="{A873B0FD-1BFD-EB55-110C-A11ED7C0BFC3}"/>
              </a:ext>
            </a:extLst>
          </p:cNvPr>
          <p:cNvSpPr txBox="1"/>
          <p:nvPr/>
        </p:nvSpPr>
        <p:spPr>
          <a:xfrm>
            <a:off x="3601107" y="3409597"/>
            <a:ext cx="1939834" cy="300082"/>
          </a:xfrm>
          <a:prstGeom prst="rect">
            <a:avLst/>
          </a:prstGeom>
          <a:noFill/>
        </p:spPr>
        <p:txBody>
          <a:bodyPr wrap="square" rtlCol="0">
            <a:spAutoFit/>
          </a:bodyPr>
          <a:lstStyle/>
          <a:p>
            <a:r>
              <a:rPr lang="aa-ET" sz="1350" dirty="0"/>
              <a:t>改造前后</a:t>
            </a:r>
            <a:r>
              <a:rPr lang="zh-CN" altLang="en-US" sz="1350" dirty="0"/>
              <a:t>原始轨道差值</a:t>
            </a:r>
            <a:endParaRPr lang="aa-ET" sz="1350" dirty="0"/>
          </a:p>
        </p:txBody>
      </p:sp>
      <p:sp>
        <p:nvSpPr>
          <p:cNvPr id="10" name="TextBox 14">
            <a:extLst>
              <a:ext uri="{FF2B5EF4-FFF2-40B4-BE49-F238E27FC236}">
                <a16:creationId xmlns:a16="http://schemas.microsoft.com/office/drawing/2014/main" xmlns="" id="{C81479FF-4828-1B46-B6CA-952ED9106742}"/>
              </a:ext>
            </a:extLst>
          </p:cNvPr>
          <p:cNvSpPr txBox="1"/>
          <p:nvPr/>
        </p:nvSpPr>
        <p:spPr>
          <a:xfrm>
            <a:off x="1040490" y="947024"/>
            <a:ext cx="633548" cy="300082"/>
          </a:xfrm>
          <a:prstGeom prst="rect">
            <a:avLst/>
          </a:prstGeom>
          <a:noFill/>
        </p:spPr>
        <p:txBody>
          <a:bodyPr wrap="square" rtlCol="0">
            <a:spAutoFit/>
          </a:bodyPr>
          <a:lstStyle/>
          <a:p>
            <a:r>
              <a:rPr lang="aa-ET" sz="1350" dirty="0"/>
              <a:t>水平</a:t>
            </a:r>
          </a:p>
        </p:txBody>
      </p:sp>
      <p:sp>
        <p:nvSpPr>
          <p:cNvPr id="11" name="TextBox 15">
            <a:extLst>
              <a:ext uri="{FF2B5EF4-FFF2-40B4-BE49-F238E27FC236}">
                <a16:creationId xmlns:a16="http://schemas.microsoft.com/office/drawing/2014/main" xmlns="" id="{1725B033-85FB-BF0F-CF3C-C7F99A59B4D2}"/>
              </a:ext>
            </a:extLst>
          </p:cNvPr>
          <p:cNvSpPr txBox="1"/>
          <p:nvPr/>
        </p:nvSpPr>
        <p:spPr>
          <a:xfrm>
            <a:off x="7264645" y="959793"/>
            <a:ext cx="633548" cy="300082"/>
          </a:xfrm>
          <a:prstGeom prst="rect">
            <a:avLst/>
          </a:prstGeom>
          <a:noFill/>
        </p:spPr>
        <p:txBody>
          <a:bodyPr wrap="square" rtlCol="0">
            <a:spAutoFit/>
          </a:bodyPr>
          <a:lstStyle/>
          <a:p>
            <a:r>
              <a:rPr lang="aa-ET" sz="1350" dirty="0"/>
              <a:t>垂直</a:t>
            </a:r>
          </a:p>
        </p:txBody>
      </p:sp>
      <p:sp>
        <p:nvSpPr>
          <p:cNvPr id="12" name="TextBox 16">
            <a:extLst>
              <a:ext uri="{FF2B5EF4-FFF2-40B4-BE49-F238E27FC236}">
                <a16:creationId xmlns:a16="http://schemas.microsoft.com/office/drawing/2014/main" xmlns="" id="{95A6B238-B179-5DF0-04E8-243943A37669}"/>
              </a:ext>
            </a:extLst>
          </p:cNvPr>
          <p:cNvSpPr txBox="1"/>
          <p:nvPr/>
        </p:nvSpPr>
        <p:spPr>
          <a:xfrm>
            <a:off x="5440001" y="4818285"/>
            <a:ext cx="2854914" cy="300082"/>
          </a:xfrm>
          <a:prstGeom prst="rect">
            <a:avLst/>
          </a:prstGeom>
          <a:noFill/>
        </p:spPr>
        <p:txBody>
          <a:bodyPr wrap="square" rtlCol="0">
            <a:spAutoFit/>
          </a:bodyPr>
          <a:lstStyle/>
          <a:p>
            <a:r>
              <a:rPr lang="aa-ET" sz="1350" dirty="0" smtClean="0"/>
              <a:t>垂直方向</a:t>
            </a:r>
            <a:r>
              <a:rPr lang="zh-CN" altLang="en-US" sz="1350" dirty="0" smtClean="0"/>
              <a:t>：</a:t>
            </a:r>
            <a:r>
              <a:rPr lang="aa-ET" sz="1350" dirty="0" smtClean="0"/>
              <a:t>第一条轨道受影响较大</a:t>
            </a:r>
            <a:endParaRPr lang="en-US" altLang="zh-CN" sz="1350" dirty="0"/>
          </a:p>
        </p:txBody>
      </p:sp>
      <p:sp>
        <p:nvSpPr>
          <p:cNvPr id="13" name="TextBox 18">
            <a:extLst>
              <a:ext uri="{FF2B5EF4-FFF2-40B4-BE49-F238E27FC236}">
                <a16:creationId xmlns:a16="http://schemas.microsoft.com/office/drawing/2014/main" xmlns="" id="{93980CC7-C8E5-5207-1140-47322578BEA1}"/>
              </a:ext>
            </a:extLst>
          </p:cNvPr>
          <p:cNvSpPr txBox="1"/>
          <p:nvPr/>
        </p:nvSpPr>
        <p:spPr>
          <a:xfrm>
            <a:off x="118767" y="4818285"/>
            <a:ext cx="4714504" cy="300082"/>
          </a:xfrm>
          <a:prstGeom prst="rect">
            <a:avLst/>
          </a:prstGeom>
          <a:noFill/>
        </p:spPr>
        <p:txBody>
          <a:bodyPr wrap="square" rtlCol="0">
            <a:spAutoFit/>
          </a:bodyPr>
          <a:lstStyle/>
          <a:p>
            <a:r>
              <a:rPr lang="aa-ET" sz="1350" dirty="0" smtClean="0"/>
              <a:t>水平方向</a:t>
            </a:r>
            <a:r>
              <a:rPr lang="zh-CN" altLang="en-US" sz="1350" dirty="0"/>
              <a:t>：</a:t>
            </a:r>
            <a:r>
              <a:rPr lang="zh-CN" altLang="en-US" sz="1350" dirty="0" smtClean="0"/>
              <a:t>整体</a:t>
            </a:r>
            <a:r>
              <a:rPr lang="zh-CN" altLang="en-US" sz="1350" dirty="0"/>
              <a:t>变化较明显，主要是色散区轨道变化</a:t>
            </a:r>
            <a:r>
              <a:rPr lang="zh-CN" altLang="en-US" sz="1350" dirty="0" smtClean="0"/>
              <a:t>大</a:t>
            </a:r>
            <a:endParaRPr lang="aa-ET" sz="1350" dirty="0"/>
          </a:p>
        </p:txBody>
      </p:sp>
    </p:spTree>
    <p:extLst>
      <p:ext uri="{BB962C8B-B14F-4D97-AF65-F5344CB8AC3E}">
        <p14:creationId xmlns:p14="http://schemas.microsoft.com/office/powerpoint/2010/main" val="37037452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aa-ET" altLang="zh-CN" sz="2400" b="1" dirty="0" smtClean="0">
                <a:solidFill>
                  <a:schemeClr val="bg1"/>
                </a:solidFill>
                <a:latin typeface="微软雅黑" pitchFamily="34" charset="-122"/>
                <a:ea typeface="微软雅黑" pitchFamily="34" charset="-122"/>
              </a:rPr>
              <a:t>不同功率下</a:t>
            </a:r>
            <a:r>
              <a:rPr lang="aa-ET" altLang="zh-CN" sz="2400" b="1" dirty="0">
                <a:solidFill>
                  <a:schemeClr val="bg1"/>
                </a:solidFill>
                <a:latin typeface="微软雅黑" pitchFamily="34" charset="-122"/>
                <a:ea typeface="微软雅黑" pitchFamily="34" charset="-122"/>
              </a:rPr>
              <a:t>BPM信号对比</a:t>
            </a:r>
            <a:endParaRPr lang="zh-CN" altLang="en-US" sz="2400" b="1" dirty="0">
              <a:solidFill>
                <a:schemeClr val="bg1"/>
              </a:solidFill>
              <a:latin typeface="微软雅黑" pitchFamily="34" charset="-122"/>
              <a:ea typeface="微软雅黑" pitchFamily="34" charset="-122"/>
            </a:endParaRPr>
          </a:p>
        </p:txBody>
      </p:sp>
      <p:sp>
        <p:nvSpPr>
          <p:cNvPr id="9" name="TextBox 6">
            <a:extLst>
              <a:ext uri="{FF2B5EF4-FFF2-40B4-BE49-F238E27FC236}">
                <a16:creationId xmlns:a16="http://schemas.microsoft.com/office/drawing/2014/main" xmlns="" id="{E94301A3-F684-4DBD-08C5-971F19EEBC9E}"/>
              </a:ext>
            </a:extLst>
          </p:cNvPr>
          <p:cNvSpPr txBox="1"/>
          <p:nvPr/>
        </p:nvSpPr>
        <p:spPr>
          <a:xfrm>
            <a:off x="61338" y="695134"/>
            <a:ext cx="8987661" cy="83099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aa-ET" sz="1600" dirty="0">
                <a:latin typeface="微软雅黑" panose="020B0503020204020204" pitchFamily="34" charset="-122"/>
                <a:ea typeface="微软雅黑" panose="020B0503020204020204" pitchFamily="34" charset="-122"/>
              </a:rPr>
              <a:t>相</a:t>
            </a:r>
            <a:r>
              <a:rPr lang="zh-CN" altLang="en-US" sz="1600" dirty="0">
                <a:latin typeface="微软雅黑" panose="020B0503020204020204" pitchFamily="34" charset="-122"/>
                <a:ea typeface="微软雅黑" panose="020B0503020204020204" pitchFamily="34" charset="-122"/>
              </a:rPr>
              <a:t>同状态下，只减小粒子数，</a:t>
            </a:r>
            <a:r>
              <a:rPr lang="zh-CN" altLang="en-US" sz="1600" dirty="0" smtClean="0">
                <a:latin typeface="微软雅黑" panose="020B0503020204020204" pitchFamily="34" charset="-122"/>
                <a:ea typeface="微软雅黑" panose="020B0503020204020204" pitchFamily="34" charset="-122"/>
              </a:rPr>
              <a:t>测试不同</a:t>
            </a:r>
            <a:r>
              <a:rPr lang="zh-CN" altLang="en-US" sz="1600" dirty="0">
                <a:latin typeface="微软雅黑" panose="020B0503020204020204" pitchFamily="34" charset="-122"/>
                <a:ea typeface="微软雅黑" panose="020B0503020204020204" pitchFamily="34" charset="-122"/>
              </a:rPr>
              <a:t>功率不同</a:t>
            </a:r>
            <a:r>
              <a:rPr lang="en-US" altLang="zh-CN" sz="1600" dirty="0">
                <a:latin typeface="微软雅黑" panose="020B0503020204020204" pitchFamily="34" charset="-122"/>
                <a:ea typeface="微软雅黑" panose="020B0503020204020204" pitchFamily="34" charset="-122"/>
              </a:rPr>
              <a:t>BPM</a:t>
            </a:r>
            <a:r>
              <a:rPr lang="zh-CN" altLang="en-US" sz="1600" dirty="0">
                <a:latin typeface="微软雅黑" panose="020B0503020204020204" pitchFamily="34" charset="-122"/>
                <a:ea typeface="微软雅黑" panose="020B0503020204020204" pitchFamily="34" charset="-122"/>
              </a:rPr>
              <a:t>档</a:t>
            </a:r>
            <a:r>
              <a:rPr lang="zh-CN" altLang="en-US" sz="1600" dirty="0" smtClean="0">
                <a:latin typeface="微软雅黑" panose="020B0503020204020204" pitchFamily="34" charset="-122"/>
                <a:ea typeface="微软雅黑" panose="020B0503020204020204" pitchFamily="34" charset="-122"/>
              </a:rPr>
              <a:t>位下轨道与</a:t>
            </a:r>
            <a:r>
              <a:rPr lang="en-US" altLang="zh-CN" sz="1600" dirty="0" smtClean="0">
                <a:latin typeface="微软雅黑" panose="020B0503020204020204" pitchFamily="34" charset="-122"/>
                <a:ea typeface="微软雅黑" panose="020B0503020204020204" pitchFamily="34" charset="-122"/>
              </a:rPr>
              <a:t>170kW</a:t>
            </a:r>
            <a:r>
              <a:rPr lang="zh-CN" altLang="en-US" sz="1600" dirty="0" smtClean="0">
                <a:latin typeface="微软雅黑" panose="020B0503020204020204" pitchFamily="34" charset="-122"/>
                <a:ea typeface="微软雅黑" panose="020B0503020204020204" pitchFamily="34" charset="-122"/>
              </a:rPr>
              <a:t>轨道</a:t>
            </a:r>
            <a:r>
              <a:rPr lang="zh-CN" altLang="en-US" sz="1600" dirty="0">
                <a:latin typeface="微软雅黑" panose="020B0503020204020204" pitchFamily="34" charset="-122"/>
                <a:ea typeface="微软雅黑" panose="020B0503020204020204" pitchFamily="34" charset="-122"/>
              </a:rPr>
              <a:t>的差异</a:t>
            </a:r>
            <a:r>
              <a:rPr lang="zh-CN" altLang="en-US" sz="1600" dirty="0" smtClean="0">
                <a:latin typeface="微软雅黑" panose="020B0503020204020204" pitchFamily="34" charset="-122"/>
                <a:ea typeface="微软雅黑" panose="020B0503020204020204" pitchFamily="34" charset="-122"/>
              </a:rPr>
              <a:t>。其中 </a:t>
            </a:r>
            <a:r>
              <a:rPr lang="en-US" altLang="zh-CN" sz="1600" dirty="0">
                <a:latin typeface="微软雅黑" panose="020B0503020204020204" pitchFamily="34" charset="-122"/>
                <a:ea typeface="微软雅黑" panose="020B0503020204020204" pitchFamily="34" charset="-122"/>
              </a:rPr>
              <a:t>20kW x1</a:t>
            </a:r>
            <a:r>
              <a:rPr lang="zh-CN" altLang="en-US" sz="1600" dirty="0" smtClean="0">
                <a:latin typeface="微软雅黑" panose="020B0503020204020204" pitchFamily="34" charset="-122"/>
                <a:ea typeface="微软雅黑" panose="020B0503020204020204" pitchFamily="34" charset="-122"/>
              </a:rPr>
              <a:t>档 </a:t>
            </a:r>
            <a:r>
              <a:rPr lang="zh-CN" altLang="en-US" sz="1600" dirty="0">
                <a:latin typeface="微软雅黑" panose="020B0503020204020204" pitchFamily="34" charset="-122"/>
                <a:ea typeface="微软雅黑" panose="020B0503020204020204" pitchFamily="34" charset="-122"/>
              </a:rPr>
              <a:t>与</a:t>
            </a:r>
            <a:r>
              <a:rPr lang="en-US" altLang="zh-CN" sz="1600" dirty="0">
                <a:latin typeface="微软雅黑" panose="020B0503020204020204" pitchFamily="34" charset="-122"/>
                <a:ea typeface="微软雅黑" panose="020B0503020204020204" pitchFamily="34" charset="-122"/>
              </a:rPr>
              <a:t>170kW</a:t>
            </a:r>
            <a:r>
              <a:rPr lang="zh-CN" altLang="en-US" sz="1600" dirty="0">
                <a:latin typeface="微软雅黑" panose="020B0503020204020204" pitchFamily="34" charset="-122"/>
                <a:ea typeface="微软雅黑" panose="020B0503020204020204" pitchFamily="34" charset="-122"/>
              </a:rPr>
              <a:t> 接近，只有个别</a:t>
            </a:r>
            <a:r>
              <a:rPr lang="en-US" altLang="zh-CN" sz="1600" dirty="0">
                <a:latin typeface="微软雅黑" panose="020B0503020204020204" pitchFamily="34" charset="-122"/>
                <a:ea typeface="微软雅黑" panose="020B0503020204020204" pitchFamily="34" charset="-122"/>
              </a:rPr>
              <a:t>BPM</a:t>
            </a:r>
            <a:r>
              <a:rPr lang="zh-CN" altLang="en-US" sz="1600" dirty="0">
                <a:latin typeface="微软雅黑" panose="020B0503020204020204" pitchFamily="34" charset="-122"/>
                <a:ea typeface="微软雅黑" panose="020B0503020204020204" pitchFamily="34" charset="-122"/>
              </a:rPr>
              <a:t> 差别较大</a:t>
            </a:r>
            <a:endParaRPr lang="aa-ET" sz="1600" dirty="0">
              <a:latin typeface="微软雅黑" panose="020B0503020204020204" pitchFamily="34" charset="-122"/>
              <a:ea typeface="微软雅黑" panose="020B0503020204020204" pitchFamily="34" charset="-122"/>
            </a:endParaRPr>
          </a:p>
        </p:txBody>
      </p:sp>
      <p:pic>
        <p:nvPicPr>
          <p:cNvPr id="10" name="Picture 4">
            <a:extLst>
              <a:ext uri="{FF2B5EF4-FFF2-40B4-BE49-F238E27FC236}">
                <a16:creationId xmlns:a16="http://schemas.microsoft.com/office/drawing/2014/main" xmlns="" id="{56C8AC38-87FB-886A-5507-F98547F9CB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18" y="1819405"/>
            <a:ext cx="2674659" cy="21150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xmlns="" id="{C648F5F8-7723-C6E3-5B8A-C8EA91FFEB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013" y="1819405"/>
            <a:ext cx="2778241" cy="21150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xmlns="" id="{D09093CE-AE5A-07F9-EFD4-40B38BD974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6185" y="1821304"/>
            <a:ext cx="3059255" cy="21189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
            <a:extLst>
              <a:ext uri="{FF2B5EF4-FFF2-40B4-BE49-F238E27FC236}">
                <a16:creationId xmlns:a16="http://schemas.microsoft.com/office/drawing/2014/main" xmlns="" id="{8231D075-EA93-A7CF-2CE4-15E85D86C5E5}"/>
              </a:ext>
            </a:extLst>
          </p:cNvPr>
          <p:cNvSpPr txBox="1"/>
          <p:nvPr/>
        </p:nvSpPr>
        <p:spPr>
          <a:xfrm>
            <a:off x="546496" y="4019538"/>
            <a:ext cx="1347248" cy="300082"/>
          </a:xfrm>
          <a:prstGeom prst="rect">
            <a:avLst/>
          </a:prstGeom>
          <a:noFill/>
        </p:spPr>
        <p:txBody>
          <a:bodyPr wrap="square" rtlCol="0">
            <a:spAutoFit/>
          </a:bodyPr>
          <a:lstStyle/>
          <a:p>
            <a:r>
              <a:rPr lang="en-US" altLang="zh-CN" sz="1350" dirty="0"/>
              <a:t>50kW x1</a:t>
            </a:r>
            <a:r>
              <a:rPr lang="zh-CN" altLang="en-US" sz="1350" dirty="0"/>
              <a:t>档</a:t>
            </a:r>
            <a:endParaRPr lang="aa-ET" sz="1350" dirty="0"/>
          </a:p>
        </p:txBody>
      </p:sp>
      <p:sp>
        <p:nvSpPr>
          <p:cNvPr id="14" name="TextBox 4">
            <a:extLst>
              <a:ext uri="{FF2B5EF4-FFF2-40B4-BE49-F238E27FC236}">
                <a16:creationId xmlns:a16="http://schemas.microsoft.com/office/drawing/2014/main" xmlns="" id="{6772B13E-447F-8629-30F7-CE2655E65DC9}"/>
              </a:ext>
            </a:extLst>
          </p:cNvPr>
          <p:cNvSpPr txBox="1"/>
          <p:nvPr/>
        </p:nvSpPr>
        <p:spPr>
          <a:xfrm>
            <a:off x="3795881" y="4019538"/>
            <a:ext cx="1347248" cy="300082"/>
          </a:xfrm>
          <a:prstGeom prst="rect">
            <a:avLst/>
          </a:prstGeom>
          <a:noFill/>
        </p:spPr>
        <p:txBody>
          <a:bodyPr wrap="square" rtlCol="0">
            <a:spAutoFit/>
          </a:bodyPr>
          <a:lstStyle/>
          <a:p>
            <a:r>
              <a:rPr lang="en-US" altLang="zh-CN" sz="1350" dirty="0"/>
              <a:t>50kW </a:t>
            </a:r>
            <a:r>
              <a:rPr lang="zh-CN" altLang="en-US" sz="1350" dirty="0"/>
              <a:t>除</a:t>
            </a:r>
            <a:r>
              <a:rPr lang="en-US" altLang="zh-CN" sz="1350" dirty="0"/>
              <a:t>6</a:t>
            </a:r>
            <a:r>
              <a:rPr lang="zh-CN" altLang="en-US" sz="1350" dirty="0"/>
              <a:t>档</a:t>
            </a:r>
            <a:endParaRPr lang="aa-ET" sz="1350" dirty="0"/>
          </a:p>
        </p:txBody>
      </p:sp>
      <p:sp>
        <p:nvSpPr>
          <p:cNvPr id="15" name="TextBox 5">
            <a:extLst>
              <a:ext uri="{FF2B5EF4-FFF2-40B4-BE49-F238E27FC236}">
                <a16:creationId xmlns:a16="http://schemas.microsoft.com/office/drawing/2014/main" xmlns="" id="{31BA292B-1FA6-713E-91B8-8CA6F4511879}"/>
              </a:ext>
            </a:extLst>
          </p:cNvPr>
          <p:cNvSpPr txBox="1"/>
          <p:nvPr/>
        </p:nvSpPr>
        <p:spPr>
          <a:xfrm>
            <a:off x="6518671" y="4019538"/>
            <a:ext cx="1347248" cy="300082"/>
          </a:xfrm>
          <a:prstGeom prst="rect">
            <a:avLst/>
          </a:prstGeom>
          <a:noFill/>
        </p:spPr>
        <p:txBody>
          <a:bodyPr wrap="square" rtlCol="0">
            <a:spAutoFit/>
          </a:bodyPr>
          <a:lstStyle/>
          <a:p>
            <a:r>
              <a:rPr lang="en-US" altLang="zh-CN" sz="1350" dirty="0"/>
              <a:t>20kW  x1</a:t>
            </a:r>
            <a:r>
              <a:rPr lang="zh-CN" altLang="en-US" sz="1350" dirty="0"/>
              <a:t>档</a:t>
            </a:r>
            <a:endParaRPr lang="aa-ET" sz="1350" dirty="0"/>
          </a:p>
        </p:txBody>
      </p:sp>
    </p:spTree>
    <p:extLst>
      <p:ext uri="{BB962C8B-B14F-4D97-AF65-F5344CB8AC3E}">
        <p14:creationId xmlns:p14="http://schemas.microsoft.com/office/powerpoint/2010/main" val="1626709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100303" y="71961"/>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直线加速器束流调试</a:t>
            </a:r>
          </a:p>
        </p:txBody>
      </p:sp>
      <p:sp>
        <p:nvSpPr>
          <p:cNvPr id="4" name="矩形 3">
            <a:extLst>
              <a:ext uri="{FF2B5EF4-FFF2-40B4-BE49-F238E27FC236}">
                <a16:creationId xmlns="" xmlns:a16="http://schemas.microsoft.com/office/drawing/2014/main" id="{1BBA65A6-1650-4160-8D49-F7FE6019F804}"/>
              </a:ext>
            </a:extLst>
          </p:cNvPr>
          <p:cNvSpPr/>
          <p:nvPr/>
        </p:nvSpPr>
        <p:spPr>
          <a:xfrm>
            <a:off x="100303" y="692342"/>
            <a:ext cx="8489743" cy="452432"/>
          </a:xfrm>
          <a:prstGeom prst="rect">
            <a:avLst/>
          </a:prstGeom>
        </p:spPr>
        <p:txBody>
          <a:bodyPr wrap="square">
            <a:spAutoFit/>
          </a:bodyPr>
          <a:lstStyle/>
          <a:p>
            <a:pPr marL="308610" lvl="1" indent="-308610" algn="just">
              <a:lnSpc>
                <a:spcPct val="130000"/>
              </a:lnSpc>
              <a:buClr>
                <a:schemeClr val="tx1"/>
              </a:buClr>
              <a:buFont typeface="Wingdings" panose="05000000000000000000" pitchFamily="2" charset="2"/>
              <a:buChar char="p"/>
            </a:pPr>
            <a:r>
              <a:rPr lang="zh-CN" altLang="en-US" b="1" dirty="0">
                <a:latin typeface="Microsoft YaHei" panose="020B0503020204020204" pitchFamily="34" charset="-122"/>
                <a:ea typeface="Microsoft YaHei" panose="020B0503020204020204" pitchFamily="34" charset="-122"/>
              </a:rPr>
              <a:t>直线加速器 横向匹配</a:t>
            </a:r>
            <a:endParaRPr lang="en-US" altLang="zh-CN" sz="1500" b="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 xmlns:a16="http://schemas.microsoft.com/office/drawing/2014/main" id="{4C258728-CEC2-4B58-B8F1-E19F642BCEE5}"/>
              </a:ext>
            </a:extLst>
          </p:cNvPr>
          <p:cNvSpPr txBox="1"/>
          <p:nvPr/>
        </p:nvSpPr>
        <p:spPr bwMode="auto">
          <a:xfrm>
            <a:off x="100303" y="1210799"/>
            <a:ext cx="7164288" cy="599651"/>
          </a:xfrm>
          <a:prstGeom prst="rect">
            <a:avLst/>
          </a:prstGeom>
          <a:noFill/>
          <a:ln w="9525">
            <a:noFill/>
            <a:miter lim="800000"/>
          </a:ln>
        </p:spPr>
        <p:txBody>
          <a:bodyPr wrap="square" rtlCol="0">
            <a:spAutoFit/>
          </a:bodyPr>
          <a:lstStyle/>
          <a:p>
            <a:pPr marL="308610" indent="-308610" eaLnBrk="0" hangingPunct="0">
              <a:spcBef>
                <a:spcPts val="540"/>
              </a:spcBef>
              <a:buClr>
                <a:schemeClr val="tx1"/>
              </a:buClr>
              <a:buFont typeface="Wingdings" panose="05000000000000000000" pitchFamily="2" charset="2"/>
              <a:buChar char="ü"/>
            </a:pPr>
            <a:r>
              <a:rPr lang="zh-CN" altLang="en-US" sz="1440" b="1" dirty="0">
                <a:latin typeface="Microsoft YaHei" panose="020B0503020204020204" pitchFamily="34" charset="-122"/>
                <a:ea typeface="Microsoft YaHei" panose="020B0503020204020204" pitchFamily="34" charset="-122"/>
              </a:rPr>
              <a:t>调节两个聚束腔场幅，</a:t>
            </a:r>
            <a:r>
              <a:rPr lang="en-US" altLang="zh-CN" sz="1440" b="1" dirty="0">
                <a:latin typeface="Microsoft YaHei" panose="020B0503020204020204" pitchFamily="34" charset="-122"/>
                <a:ea typeface="Microsoft YaHei" panose="020B0503020204020204" pitchFamily="34" charset="-122"/>
              </a:rPr>
              <a:t>MEBTQ07</a:t>
            </a:r>
            <a:r>
              <a:rPr lang="zh-CN" altLang="en-US" sz="1440" b="1" dirty="0">
                <a:latin typeface="Microsoft YaHei" panose="020B0503020204020204" pitchFamily="34" charset="-122"/>
                <a:ea typeface="Microsoft YaHei" panose="020B0503020204020204" pitchFamily="34" charset="-122"/>
              </a:rPr>
              <a:t>、</a:t>
            </a:r>
            <a:r>
              <a:rPr lang="en-US" altLang="zh-CN" sz="1440" b="1" dirty="0">
                <a:latin typeface="Microsoft YaHei" panose="020B0503020204020204" pitchFamily="34" charset="-122"/>
                <a:ea typeface="Microsoft YaHei" panose="020B0503020204020204" pitchFamily="34" charset="-122"/>
              </a:rPr>
              <a:t>08</a:t>
            </a:r>
            <a:r>
              <a:rPr lang="zh-CN" altLang="en-US" sz="1440" b="1" dirty="0">
                <a:latin typeface="Microsoft YaHei" panose="020B0503020204020204" pitchFamily="34" charset="-122"/>
                <a:ea typeface="Microsoft YaHei" panose="020B0503020204020204" pitchFamily="34" charset="-122"/>
              </a:rPr>
              <a:t>、</a:t>
            </a:r>
            <a:r>
              <a:rPr lang="en-US" altLang="zh-CN" sz="1440" b="1" dirty="0">
                <a:latin typeface="Microsoft YaHei" panose="020B0503020204020204" pitchFamily="34" charset="-122"/>
                <a:ea typeface="Microsoft YaHei" panose="020B0503020204020204" pitchFamily="34" charset="-122"/>
              </a:rPr>
              <a:t>09</a:t>
            </a:r>
            <a:r>
              <a:rPr lang="zh-CN" altLang="en-US" sz="1440" b="1" dirty="0">
                <a:latin typeface="Microsoft YaHei" panose="020B0503020204020204" pitchFamily="34" charset="-122"/>
                <a:ea typeface="Microsoft YaHei" panose="020B0503020204020204" pitchFamily="34" charset="-122"/>
              </a:rPr>
              <a:t>和</a:t>
            </a:r>
            <a:r>
              <a:rPr lang="en-US" altLang="zh-CN" sz="1440" b="1" dirty="0">
                <a:latin typeface="Microsoft YaHei" panose="020B0503020204020204" pitchFamily="34" charset="-122"/>
                <a:ea typeface="Microsoft YaHei" panose="020B0503020204020204" pitchFamily="34" charset="-122"/>
              </a:rPr>
              <a:t>Q10</a:t>
            </a:r>
          </a:p>
          <a:p>
            <a:pPr marL="308610" indent="-308610" eaLnBrk="0" hangingPunct="0">
              <a:spcBef>
                <a:spcPts val="540"/>
              </a:spcBef>
              <a:buClr>
                <a:schemeClr val="tx1"/>
              </a:buClr>
              <a:buFont typeface="Wingdings" panose="05000000000000000000" pitchFamily="2" charset="2"/>
              <a:buChar char="ü"/>
            </a:pPr>
            <a:r>
              <a:rPr lang="zh-CN" altLang="en-US" sz="1440" b="1" dirty="0">
                <a:latin typeface="Microsoft YaHei" panose="020B0503020204020204" pitchFamily="34" charset="-122"/>
                <a:ea typeface="Microsoft YaHei" panose="020B0503020204020204" pitchFamily="34" charset="-122"/>
              </a:rPr>
              <a:t>采用类似</a:t>
            </a:r>
            <a:r>
              <a:rPr lang="en-US" altLang="zh-CN" sz="1440" b="1" dirty="0">
                <a:latin typeface="Microsoft YaHei" panose="020B0503020204020204" pitchFamily="34" charset="-122"/>
                <a:ea typeface="Microsoft YaHei" panose="020B0503020204020204" pitchFamily="34" charset="-122"/>
              </a:rPr>
              <a:t>Simplex</a:t>
            </a:r>
            <a:r>
              <a:rPr lang="zh-CN" altLang="en-US" sz="1440" b="1" dirty="0">
                <a:latin typeface="Microsoft YaHei" panose="020B0503020204020204" pitchFamily="34" charset="-122"/>
                <a:ea typeface="Microsoft YaHei" panose="020B0503020204020204" pitchFamily="34" charset="-122"/>
              </a:rPr>
              <a:t>算法进行扫描，得到直线加速器出口最小发射度</a:t>
            </a:r>
            <a:r>
              <a:rPr lang="en-US" altLang="zh-CN" sz="1440" b="1" dirty="0">
                <a:latin typeface="Microsoft YaHei" panose="020B0503020204020204" pitchFamily="34" charset="-122"/>
                <a:ea typeface="Microsoft YaHei" panose="020B0503020204020204" pitchFamily="34" charset="-122"/>
              </a:rPr>
              <a:t>(I=15mA)</a:t>
            </a:r>
            <a:endParaRPr lang="en-US" altLang="zh-CN" sz="1440"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 xmlns:a16="http://schemas.microsoft.com/office/drawing/2014/main" id="{25A3854C-9C1C-4C9F-AEAB-B3B8D3ACB63A}"/>
              </a:ext>
            </a:extLst>
          </p:cNvPr>
          <p:cNvPicPr>
            <a:picLocks noChangeAspect="1"/>
          </p:cNvPicPr>
          <p:nvPr/>
        </p:nvPicPr>
        <p:blipFill>
          <a:blip r:embed="rId2"/>
          <a:stretch>
            <a:fillRect/>
          </a:stretch>
        </p:blipFill>
        <p:spPr>
          <a:xfrm>
            <a:off x="359532" y="2031243"/>
            <a:ext cx="4426156" cy="1231337"/>
          </a:xfrm>
          <a:prstGeom prst="rect">
            <a:avLst/>
          </a:prstGeom>
        </p:spPr>
      </p:pic>
      <mc:AlternateContent xmlns:mc="http://schemas.openxmlformats.org/markup-compatibility/2006" xmlns:a14="http://schemas.microsoft.com/office/drawing/2010/main">
        <mc:Choice Requires="a14">
          <p:graphicFrame>
            <p:nvGraphicFramePr>
              <p:cNvPr id="7" name="表格 6">
                <a:extLst>
                  <a:ext uri="{FF2B5EF4-FFF2-40B4-BE49-F238E27FC236}">
                    <a16:creationId xmlns="" xmlns:a16="http://schemas.microsoft.com/office/drawing/2014/main" id="{36E43B84-8ABA-4E7A-AE20-4E6CE791BC6C}"/>
                  </a:ext>
                </a:extLst>
              </p:cNvPr>
              <p:cNvGraphicFramePr>
                <a:graphicFrameLocks noGrp="1"/>
              </p:cNvGraphicFramePr>
              <p:nvPr/>
            </p:nvGraphicFramePr>
            <p:xfrm>
              <a:off x="5224069" y="2117048"/>
              <a:ext cx="3393503" cy="1199121"/>
            </p:xfrm>
            <a:graphic>
              <a:graphicData uri="http://schemas.openxmlformats.org/drawingml/2006/table">
                <a:tbl>
                  <a:tblPr firstRow="1" bandRow="1">
                    <a:tableStyleId>{5C22544A-7EE6-4342-B048-85BDC9FD1C3A}</a:tableStyleId>
                  </a:tblPr>
                  <a:tblGrid>
                    <a:gridCol w="658540">
                      <a:extLst>
                        <a:ext uri="{9D8B030D-6E8A-4147-A177-3AD203B41FA5}">
                          <a16:colId xmlns="" xmlns:a16="http://schemas.microsoft.com/office/drawing/2014/main" val="2603349295"/>
                        </a:ext>
                      </a:extLst>
                    </a:gridCol>
                    <a:gridCol w="724777">
                      <a:extLst>
                        <a:ext uri="{9D8B030D-6E8A-4147-A177-3AD203B41FA5}">
                          <a16:colId xmlns="" xmlns:a16="http://schemas.microsoft.com/office/drawing/2014/main" val="1682262385"/>
                        </a:ext>
                      </a:extLst>
                    </a:gridCol>
                    <a:gridCol w="719324">
                      <a:extLst>
                        <a:ext uri="{9D8B030D-6E8A-4147-A177-3AD203B41FA5}">
                          <a16:colId xmlns="" xmlns:a16="http://schemas.microsoft.com/office/drawing/2014/main" val="1833321212"/>
                        </a:ext>
                      </a:extLst>
                    </a:gridCol>
                    <a:gridCol w="1290862">
                      <a:extLst>
                        <a:ext uri="{9D8B030D-6E8A-4147-A177-3AD203B41FA5}">
                          <a16:colId xmlns="" xmlns:a16="http://schemas.microsoft.com/office/drawing/2014/main" val="1781534799"/>
                        </a:ext>
                      </a:extLst>
                    </a:gridCol>
                  </a:tblGrid>
                  <a:tr h="540753">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sz="1400" i="1" smtClean="0">
                                        <a:solidFill>
                                          <a:schemeClr val="tx1"/>
                                        </a:solidFill>
                                        <a:latin typeface="Cambria Math" panose="02040503050406030204" pitchFamily="18" charset="0"/>
                                      </a:rPr>
                                    </m:ctrlPr>
                                  </m:sSubPr>
                                  <m:e>
                                    <m:r>
                                      <a:rPr lang="zh-CN" altLang="en-US" sz="1400" i="1" smtClean="0">
                                        <a:solidFill>
                                          <a:schemeClr val="tx1"/>
                                        </a:solidFill>
                                        <a:latin typeface="Cambria Math" panose="02040503050406030204" pitchFamily="18" charset="0"/>
                                      </a:rPr>
                                      <m:t>𝜺</m:t>
                                    </m:r>
                                  </m:e>
                                  <m:sub>
                                    <m:r>
                                      <m:rPr>
                                        <m:sty m:val="p"/>
                                      </m:rPr>
                                      <a:rPr lang="en-US" altLang="zh-CN" sz="1400" i="1" smtClean="0">
                                        <a:solidFill>
                                          <a:schemeClr val="tx1"/>
                                        </a:solidFill>
                                        <a:latin typeface="Cambria Math" panose="02040503050406030204" pitchFamily="18" charset="0"/>
                                      </a:rPr>
                                      <m:t>RMS</m:t>
                                    </m:r>
                                    <m:r>
                                      <a:rPr lang="zh-CN" altLang="en-US" sz="1400" i="1" smtClean="0">
                                        <a:solidFill>
                                          <a:schemeClr val="tx1"/>
                                        </a:solidFill>
                                        <a:latin typeface="Cambria Math" panose="02040503050406030204" pitchFamily="18" charset="0"/>
                                      </a:rPr>
                                      <m:t>，</m:t>
                                    </m:r>
                                    <m:r>
                                      <m:rPr>
                                        <m:sty m:val="p"/>
                                      </m:rPr>
                                      <a:rPr lang="en-US" altLang="zh-CN" sz="1400" i="1" smtClean="0">
                                        <a:solidFill>
                                          <a:schemeClr val="tx1"/>
                                        </a:solidFill>
                                        <a:latin typeface="Cambria Math" panose="02040503050406030204" pitchFamily="18" charset="0"/>
                                      </a:rPr>
                                      <m:t>Norm</m:t>
                                    </m:r>
                                  </m:sub>
                                </m:sSub>
                              </m:oMath>
                            </m:oMathPara>
                          </a14:m>
                          <a:endParaRPr lang="en-US" altLang="zh-CN" sz="1400" dirty="0">
                            <a:solidFill>
                              <a:schemeClr val="tx1"/>
                            </a:solidFill>
                          </a:endParaRPr>
                        </a:p>
                        <a:p>
                          <a:r>
                            <a:rPr lang="en-US" altLang="zh-CN" sz="1400" dirty="0" err="1">
                              <a:solidFill>
                                <a:schemeClr val="tx1"/>
                              </a:solidFill>
                            </a:rPr>
                            <a:t>Pi.mm.mrad</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68378251"/>
                      </a:ext>
                    </a:extLst>
                  </a:tr>
                  <a:tr h="329184">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-0.258</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2.571</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0.358</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82482959"/>
                      </a:ext>
                    </a:extLst>
                  </a:tr>
                  <a:tr h="329184">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-0.966</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4.922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0.401</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73981696"/>
                      </a:ext>
                    </a:extLst>
                  </a:tr>
                </a:tbl>
              </a:graphicData>
            </a:graphic>
          </p:graphicFrame>
        </mc:Choice>
        <mc:Fallback xmlns="">
          <p:graphicFrame>
            <p:nvGraphicFramePr>
              <p:cNvPr id="7" name="表格 6">
                <a:extLst>
                  <a:ext uri="{FF2B5EF4-FFF2-40B4-BE49-F238E27FC236}">
                    <a16:creationId xmlns:a16="http://schemas.microsoft.com/office/drawing/2014/main" xmlns:a14="http://schemas.microsoft.com/office/drawing/2010/main" xmlns="" id="{36E43B84-8ABA-4E7A-AE20-4E6CE791BC6C}"/>
                  </a:ext>
                </a:extLst>
              </p:cNvPr>
              <p:cNvGraphicFramePr>
                <a:graphicFrameLocks noGrp="1"/>
              </p:cNvGraphicFramePr>
              <p:nvPr>
                <p:extLst/>
              </p:nvPr>
            </p:nvGraphicFramePr>
            <p:xfrm>
              <a:off x="5224069" y="2117048"/>
              <a:ext cx="3393503" cy="1199121"/>
            </p:xfrm>
            <a:graphic>
              <a:graphicData uri="http://schemas.openxmlformats.org/drawingml/2006/table">
                <a:tbl>
                  <a:tblPr firstRow="1" bandRow="1">
                    <a:tableStyleId>{5C22544A-7EE6-4342-B048-85BDC9FD1C3A}</a:tableStyleId>
                  </a:tblPr>
                  <a:tblGrid>
                    <a:gridCol w="658540">
                      <a:extLst>
                        <a:ext uri="{9D8B030D-6E8A-4147-A177-3AD203B41FA5}">
                          <a16:colId xmlns:a16="http://schemas.microsoft.com/office/drawing/2014/main" xmlns:a14="http://schemas.microsoft.com/office/drawing/2010/main" xmlns="" val="2603349295"/>
                        </a:ext>
                      </a:extLst>
                    </a:gridCol>
                    <a:gridCol w="724777">
                      <a:extLst>
                        <a:ext uri="{9D8B030D-6E8A-4147-A177-3AD203B41FA5}">
                          <a16:colId xmlns:a16="http://schemas.microsoft.com/office/drawing/2014/main" xmlns:a14="http://schemas.microsoft.com/office/drawing/2010/main" xmlns="" val="1682262385"/>
                        </a:ext>
                      </a:extLst>
                    </a:gridCol>
                    <a:gridCol w="719324">
                      <a:extLst>
                        <a:ext uri="{9D8B030D-6E8A-4147-A177-3AD203B41FA5}">
                          <a16:colId xmlns:a16="http://schemas.microsoft.com/office/drawing/2014/main" xmlns:a14="http://schemas.microsoft.com/office/drawing/2010/main" xmlns="" val="1833321212"/>
                        </a:ext>
                      </a:extLst>
                    </a:gridCol>
                    <a:gridCol w="1290862">
                      <a:extLst>
                        <a:ext uri="{9D8B030D-6E8A-4147-A177-3AD203B41FA5}">
                          <a16:colId xmlns:a16="http://schemas.microsoft.com/office/drawing/2014/main" xmlns:a14="http://schemas.microsoft.com/office/drawing/2010/main" xmlns="" val="1781534799"/>
                        </a:ext>
                      </a:extLst>
                    </a:gridCol>
                  </a:tblGrid>
                  <a:tr h="540753">
                    <a:tc>
                      <a:txBody>
                        <a:bodyPr/>
                        <a:lstStyle/>
                        <a:p>
                          <a:endParaRPr lang="zh-CN" altLang="en-US" sz="14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latin typeface="等线" panose="02010600030101010101" pitchFamily="2" charset="-122"/>
                              <a:ea typeface="等线" panose="02010600030101010101" pitchFamily="2" charset="-122"/>
                            </a:rPr>
                            <a:t>α</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l-GR" altLang="zh-CN" sz="1400" dirty="0">
                              <a:solidFill>
                                <a:schemeClr val="tx1"/>
                              </a:solidFill>
                            </a:rPr>
                            <a:t>β</a:t>
                          </a:r>
                          <a:endParaRPr lang="zh-CN" altLang="en-US" sz="1400" dirty="0">
                            <a:solidFill>
                              <a:schemeClr val="tx1"/>
                            </a:solidFill>
                          </a:endParaRPr>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163208" t="-2247" r="-472" b="-135955"/>
                          </a:stretch>
                        </a:blipFill>
                      </a:tcPr>
                    </a:tc>
                    <a:extLst>
                      <a:ext uri="{0D108BD9-81ED-4DB2-BD59-A6C34878D82A}">
                        <a16:rowId xmlns:a16="http://schemas.microsoft.com/office/drawing/2014/main" xmlns:a14="http://schemas.microsoft.com/office/drawing/2010/main" xmlns="" val="468378251"/>
                      </a:ext>
                    </a:extLst>
                  </a:tr>
                  <a:tr h="329184">
                    <a:tc>
                      <a:txBody>
                        <a:bodyPr/>
                        <a:lstStyle/>
                        <a:p>
                          <a:r>
                            <a:rPr lang="en-US" altLang="zh-CN" sz="1600" dirty="0"/>
                            <a:t>X-X’</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-0.258</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2.571</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0.358</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3282482959"/>
                      </a:ext>
                    </a:extLst>
                  </a:tr>
                  <a:tr h="329184">
                    <a:tc>
                      <a:txBody>
                        <a:bodyPr/>
                        <a:lstStyle/>
                        <a:p>
                          <a:r>
                            <a:rPr lang="en-US" altLang="zh-CN" sz="1600" dirty="0"/>
                            <a:t>Y-Y’</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-0.966</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dirty="0"/>
                            <a:t>4.922</a:t>
                          </a:r>
                          <a:endParaRPr lang="zh-CN" altLang="en-US" sz="1600"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CN" sz="1600" b="1" dirty="0"/>
                            <a:t>0.401</a:t>
                          </a:r>
                          <a:endParaRPr lang="zh-CN" altLang="en-US" sz="1600" b="1" dirty="0"/>
                        </a:p>
                      </a:txBody>
                      <a:tcPr marL="82296" marR="82296" marT="41148" marB="4114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a14="http://schemas.microsoft.com/office/drawing/2010/main" xmlns="" val="1773981696"/>
                      </a:ext>
                    </a:extLst>
                  </a:tr>
                </a:tbl>
              </a:graphicData>
            </a:graphic>
          </p:graphicFrame>
        </mc:Fallback>
      </mc:AlternateContent>
      <p:sp>
        <p:nvSpPr>
          <p:cNvPr id="8" name="文本框 7">
            <a:extLst>
              <a:ext uri="{FF2B5EF4-FFF2-40B4-BE49-F238E27FC236}">
                <a16:creationId xmlns="" xmlns:a16="http://schemas.microsoft.com/office/drawing/2014/main" id="{341799ED-2DF5-4563-B48A-B882C46959F6}"/>
              </a:ext>
            </a:extLst>
          </p:cNvPr>
          <p:cNvSpPr txBox="1"/>
          <p:nvPr/>
        </p:nvSpPr>
        <p:spPr>
          <a:xfrm>
            <a:off x="5535447" y="1799617"/>
            <a:ext cx="2690929" cy="341632"/>
          </a:xfrm>
          <a:prstGeom prst="rect">
            <a:avLst/>
          </a:prstGeom>
          <a:noFill/>
        </p:spPr>
        <p:txBody>
          <a:bodyPr wrap="none" rtlCol="0">
            <a:spAutoFit/>
          </a:bodyPr>
          <a:lstStyle/>
          <a:p>
            <a:r>
              <a:rPr lang="en-US" altLang="zh-CN" sz="1620" b="1" i="1" u="sng" dirty="0">
                <a:solidFill>
                  <a:srgbClr val="7030A0"/>
                </a:solidFill>
              </a:rPr>
              <a:t>DTL</a:t>
            </a:r>
            <a:r>
              <a:rPr lang="zh-CN" altLang="en-US" sz="1620" b="1" i="1" u="sng" dirty="0">
                <a:solidFill>
                  <a:srgbClr val="7030A0"/>
                </a:solidFill>
              </a:rPr>
              <a:t>出口发射度测量</a:t>
            </a:r>
            <a:r>
              <a:rPr lang="en-US" altLang="zh-CN" sz="1620" b="1" i="1" u="sng" dirty="0">
                <a:solidFill>
                  <a:srgbClr val="7030A0"/>
                </a:solidFill>
              </a:rPr>
              <a:t>-I=15mA</a:t>
            </a:r>
            <a:endParaRPr lang="zh-CN" altLang="en-US" sz="1620" b="1" i="1" u="sng" dirty="0">
              <a:solidFill>
                <a:srgbClr val="7030A0"/>
              </a:solidFill>
            </a:endParaRPr>
          </a:p>
        </p:txBody>
      </p:sp>
      <p:sp>
        <p:nvSpPr>
          <p:cNvPr id="9" name="矩形 8">
            <a:extLst>
              <a:ext uri="{FF2B5EF4-FFF2-40B4-BE49-F238E27FC236}">
                <a16:creationId xmlns="" xmlns:a16="http://schemas.microsoft.com/office/drawing/2014/main" id="{C2BBAC88-B7B1-4A47-BC8C-3710CDB95878}"/>
              </a:ext>
            </a:extLst>
          </p:cNvPr>
          <p:cNvSpPr/>
          <p:nvPr/>
        </p:nvSpPr>
        <p:spPr>
          <a:xfrm>
            <a:off x="137232" y="3298088"/>
            <a:ext cx="8489743" cy="452432"/>
          </a:xfrm>
          <a:prstGeom prst="rect">
            <a:avLst/>
          </a:prstGeom>
        </p:spPr>
        <p:txBody>
          <a:bodyPr wrap="square">
            <a:spAutoFit/>
          </a:bodyPr>
          <a:lstStyle/>
          <a:p>
            <a:pPr marL="308610" lvl="1" indent="-308610" algn="just">
              <a:lnSpc>
                <a:spcPct val="130000"/>
              </a:lnSpc>
              <a:buClr>
                <a:schemeClr val="tx1"/>
              </a:buClr>
              <a:buFont typeface="Wingdings" panose="05000000000000000000" pitchFamily="2" charset="2"/>
              <a:buChar char="p"/>
            </a:pPr>
            <a:r>
              <a:rPr lang="zh-CN" altLang="en-US" b="1" dirty="0">
                <a:latin typeface="Microsoft YaHei" panose="020B0503020204020204" pitchFamily="34" charset="-122"/>
                <a:ea typeface="Microsoft YaHei" panose="020B0503020204020204" pitchFamily="34" charset="-122"/>
              </a:rPr>
              <a:t>直线加速器 轨道校正</a:t>
            </a:r>
            <a:endParaRPr lang="en-US" altLang="zh-CN" sz="1500" b="1" dirty="0">
              <a:latin typeface="Microsoft YaHei" panose="020B0503020204020204" pitchFamily="34" charset="-122"/>
              <a:ea typeface="Microsoft YaHei" panose="020B0503020204020204" pitchFamily="34" charset="-122"/>
            </a:endParaRPr>
          </a:p>
        </p:txBody>
      </p:sp>
      <p:pic>
        <p:nvPicPr>
          <p:cNvPr id="10" name="内容占位符 4">
            <a:extLst>
              <a:ext uri="{FF2B5EF4-FFF2-40B4-BE49-F238E27FC236}">
                <a16:creationId xmlns="" xmlns:a16="http://schemas.microsoft.com/office/drawing/2014/main" id="{23A988A3-46AE-4807-821B-7D6E5A5828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17" y="3754127"/>
            <a:ext cx="3758818" cy="1332150"/>
          </a:xfrm>
          <a:prstGeom prst="rect">
            <a:avLst/>
          </a:prstGeom>
        </p:spPr>
      </p:pic>
      <p:pic>
        <p:nvPicPr>
          <p:cNvPr id="11" name="图片 10">
            <a:extLst>
              <a:ext uri="{FF2B5EF4-FFF2-40B4-BE49-F238E27FC236}">
                <a16:creationId xmlns="" xmlns:a16="http://schemas.microsoft.com/office/drawing/2014/main" id="{70887921-188E-440E-8FEE-5400D9B67EE1}"/>
              </a:ext>
            </a:extLst>
          </p:cNvPr>
          <p:cNvPicPr>
            <a:picLocks noChangeAspect="1"/>
          </p:cNvPicPr>
          <p:nvPr/>
        </p:nvPicPr>
        <p:blipFill>
          <a:blip r:embed="rId5"/>
          <a:stretch>
            <a:fillRect/>
          </a:stretch>
        </p:blipFill>
        <p:spPr>
          <a:xfrm>
            <a:off x="4372725" y="3788098"/>
            <a:ext cx="4010906" cy="1326121"/>
          </a:xfrm>
          <a:prstGeom prst="rect">
            <a:avLst/>
          </a:prstGeom>
        </p:spPr>
      </p:pic>
      <p:sp>
        <p:nvSpPr>
          <p:cNvPr id="12" name="文本框 11">
            <a:extLst>
              <a:ext uri="{FF2B5EF4-FFF2-40B4-BE49-F238E27FC236}">
                <a16:creationId xmlns="" xmlns:a16="http://schemas.microsoft.com/office/drawing/2014/main" id="{71B29988-399B-4C4B-B2F2-B2246777FC8F}"/>
              </a:ext>
            </a:extLst>
          </p:cNvPr>
          <p:cNvSpPr txBox="1"/>
          <p:nvPr/>
        </p:nvSpPr>
        <p:spPr bwMode="auto">
          <a:xfrm>
            <a:off x="1649271" y="3932702"/>
            <a:ext cx="3110746" cy="156453"/>
          </a:xfrm>
          <a:prstGeom prst="rect">
            <a:avLst/>
          </a:prstGeom>
          <a:noFill/>
          <a:ln w="9525">
            <a:noFill/>
            <a:miter lim="800000"/>
          </a:ln>
        </p:spPr>
        <p:txBody>
          <a:bodyPr wrap="square" rtlCol="0">
            <a:spAutoFit/>
          </a:bodyPr>
          <a:lstStyle/>
          <a:p>
            <a:pPr algn="ctr" eaLnBrk="0" hangingPunct="0">
              <a:lnSpc>
                <a:spcPts val="450"/>
              </a:lnSpc>
              <a:spcBef>
                <a:spcPts val="540"/>
              </a:spcBef>
              <a:buClr>
                <a:schemeClr val="tx1"/>
              </a:buClr>
            </a:pPr>
            <a:r>
              <a:rPr lang="en-US" altLang="zh-CN" sz="1620" b="1" baseline="30000" dirty="0">
                <a:highlight>
                  <a:srgbClr val="FFFF00"/>
                </a:highlight>
                <a:latin typeface="Microsoft YaHei" panose="020B0503020204020204" pitchFamily="34" charset="-122"/>
                <a:ea typeface="Microsoft YaHei" panose="020B0503020204020204" pitchFamily="34" charset="-122"/>
              </a:rPr>
              <a:t>MEBT</a:t>
            </a:r>
            <a:r>
              <a:rPr lang="zh-CN" altLang="en-US" sz="1620" b="1" baseline="30000" dirty="0">
                <a:highlight>
                  <a:srgbClr val="FFFF00"/>
                </a:highlight>
                <a:latin typeface="Microsoft YaHei" panose="020B0503020204020204" pitchFamily="34" charset="-122"/>
                <a:ea typeface="Microsoft YaHei" panose="020B0503020204020204" pitchFamily="34" charset="-122"/>
              </a:rPr>
              <a:t>，</a:t>
            </a:r>
            <a:r>
              <a:rPr lang="el-GR" altLang="zh-CN" sz="1620" b="1" baseline="30000" dirty="0">
                <a:highlight>
                  <a:srgbClr val="FFFF00"/>
                </a:highlight>
                <a:latin typeface="Microsoft YaHei" panose="020B0503020204020204" pitchFamily="34" charset="-122"/>
                <a:ea typeface="Microsoft YaHei" panose="020B0503020204020204" pitchFamily="34" charset="-122"/>
              </a:rPr>
              <a:t>Δ</a:t>
            </a:r>
            <a:r>
              <a:rPr lang="en-US" altLang="zh-CN" sz="1620" b="1" baseline="30000" dirty="0">
                <a:highlight>
                  <a:srgbClr val="FFFF00"/>
                </a:highlight>
                <a:latin typeface="Microsoft YaHei" panose="020B0503020204020204" pitchFamily="34" charset="-122"/>
                <a:ea typeface="Microsoft YaHei" panose="020B0503020204020204" pitchFamily="34" charset="-122"/>
              </a:rPr>
              <a:t>Y&lt;±1mm</a:t>
            </a:r>
          </a:p>
        </p:txBody>
      </p:sp>
      <p:sp>
        <p:nvSpPr>
          <p:cNvPr id="13" name="文本框 12">
            <a:extLst>
              <a:ext uri="{FF2B5EF4-FFF2-40B4-BE49-F238E27FC236}">
                <a16:creationId xmlns="" xmlns:a16="http://schemas.microsoft.com/office/drawing/2014/main" id="{41EA11D7-C782-4369-BE4C-A2A5D418933D}"/>
              </a:ext>
            </a:extLst>
          </p:cNvPr>
          <p:cNvSpPr txBox="1"/>
          <p:nvPr/>
        </p:nvSpPr>
        <p:spPr bwMode="auto">
          <a:xfrm>
            <a:off x="6479117" y="3866220"/>
            <a:ext cx="2389444" cy="156453"/>
          </a:xfrm>
          <a:prstGeom prst="rect">
            <a:avLst/>
          </a:prstGeom>
          <a:noFill/>
          <a:ln w="9525">
            <a:noFill/>
            <a:miter lim="800000"/>
          </a:ln>
        </p:spPr>
        <p:txBody>
          <a:bodyPr wrap="square" rtlCol="0">
            <a:spAutoFit/>
          </a:bodyPr>
          <a:lstStyle/>
          <a:p>
            <a:pPr algn="ctr" eaLnBrk="0" hangingPunct="0">
              <a:lnSpc>
                <a:spcPts val="450"/>
              </a:lnSpc>
              <a:spcBef>
                <a:spcPts val="540"/>
              </a:spcBef>
              <a:buClr>
                <a:schemeClr val="tx1"/>
              </a:buClr>
            </a:pPr>
            <a:r>
              <a:rPr lang="en-US" altLang="zh-CN" sz="1620" b="1" baseline="30000" dirty="0">
                <a:highlight>
                  <a:srgbClr val="FFFF00"/>
                </a:highlight>
                <a:latin typeface="Microsoft YaHei" panose="020B0503020204020204" pitchFamily="34" charset="-122"/>
                <a:ea typeface="Microsoft YaHei" panose="020B0503020204020204" pitchFamily="34" charset="-122"/>
              </a:rPr>
              <a:t>LRBT-LDBT</a:t>
            </a:r>
            <a:r>
              <a:rPr lang="zh-CN" altLang="en-US" sz="1620" b="1" baseline="30000" dirty="0">
                <a:highlight>
                  <a:srgbClr val="FFFF00"/>
                </a:highlight>
                <a:latin typeface="Microsoft YaHei" panose="020B0503020204020204" pitchFamily="34" charset="-122"/>
                <a:ea typeface="Microsoft YaHei" panose="020B0503020204020204" pitchFamily="34" charset="-122"/>
              </a:rPr>
              <a:t>，</a:t>
            </a:r>
            <a:r>
              <a:rPr lang="el-GR" altLang="zh-CN" sz="1620" b="1" baseline="30000" dirty="0">
                <a:highlight>
                  <a:srgbClr val="FFFF00"/>
                </a:highlight>
                <a:latin typeface="Microsoft YaHei" panose="020B0503020204020204" pitchFamily="34" charset="-122"/>
                <a:ea typeface="Microsoft YaHei" panose="020B0503020204020204" pitchFamily="34" charset="-122"/>
              </a:rPr>
              <a:t>Δ</a:t>
            </a:r>
            <a:r>
              <a:rPr lang="en-US" altLang="zh-CN" sz="1620" b="1" baseline="30000" dirty="0">
                <a:highlight>
                  <a:srgbClr val="FFFF00"/>
                </a:highlight>
                <a:latin typeface="Microsoft YaHei" panose="020B0503020204020204" pitchFamily="34" charset="-122"/>
                <a:ea typeface="Microsoft YaHei" panose="020B0503020204020204" pitchFamily="34" charset="-122"/>
              </a:rPr>
              <a:t>Y&lt;±2mm</a:t>
            </a:r>
          </a:p>
        </p:txBody>
      </p:sp>
    </p:spTree>
    <p:extLst>
      <p:ext uri="{BB962C8B-B14F-4D97-AF65-F5344CB8AC3E}">
        <p14:creationId xmlns:p14="http://schemas.microsoft.com/office/powerpoint/2010/main" val="3682428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smtClean="0">
                <a:solidFill>
                  <a:schemeClr val="bg1"/>
                </a:solidFill>
                <a:latin typeface="微软雅黑" pitchFamily="34" charset="-122"/>
                <a:ea typeface="微软雅黑" pitchFamily="34" charset="-122"/>
              </a:rPr>
              <a:t>全局轨道校正</a:t>
            </a:r>
            <a:endParaRPr lang="zh-CN" altLang="en-US" sz="2400" b="1" dirty="0">
              <a:solidFill>
                <a:schemeClr val="bg1"/>
              </a:solidFill>
              <a:latin typeface="微软雅黑" pitchFamily="34" charset="-122"/>
              <a:ea typeface="微软雅黑" pitchFamily="34" charset="-122"/>
            </a:endParaRPr>
          </a:p>
        </p:txBody>
      </p:sp>
      <p:sp>
        <p:nvSpPr>
          <p:cNvPr id="4" name="TextBox 5">
            <a:extLst>
              <a:ext uri="{FF2B5EF4-FFF2-40B4-BE49-F238E27FC236}">
                <a16:creationId xmlns:a16="http://schemas.microsoft.com/office/drawing/2014/main" xmlns="" id="{EC75979B-1802-546F-481C-9C4BCC1CBE1E}"/>
              </a:ext>
            </a:extLst>
          </p:cNvPr>
          <p:cNvSpPr txBox="1"/>
          <p:nvPr/>
        </p:nvSpPr>
        <p:spPr>
          <a:xfrm>
            <a:off x="161014" y="631969"/>
            <a:ext cx="8697978" cy="78752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20kW</a:t>
            </a:r>
            <a:r>
              <a:rPr lang="zh-CN" altLang="en-US" sz="1600" dirty="0">
                <a:latin typeface="微软雅黑" panose="020B0503020204020204" pitchFamily="34" charset="-122"/>
                <a:ea typeface="微软雅黑" panose="020B0503020204020204" pitchFamily="34" charset="-122"/>
              </a:rPr>
              <a:t>下用实测响应进行全局轨道校正，</a:t>
            </a:r>
            <a:r>
              <a:rPr lang="zh-CN" altLang="en-US" sz="1600" dirty="0" smtClean="0">
                <a:latin typeface="微软雅黑" panose="020B0503020204020204" pitchFamily="34" charset="-122"/>
                <a:ea typeface="微软雅黑" panose="020B0503020204020204" pitchFamily="34" charset="-122"/>
              </a:rPr>
              <a:t>垂直正负</a:t>
            </a:r>
            <a:r>
              <a:rPr lang="en-US" altLang="zh-CN" sz="1600" dirty="0" smtClean="0">
                <a:latin typeface="微软雅黑" panose="020B0503020204020204" pitchFamily="34" charset="-122"/>
                <a:ea typeface="微软雅黑" panose="020B0503020204020204" pitchFamily="34" charset="-122"/>
              </a:rPr>
              <a:t>3mm</a:t>
            </a:r>
            <a:r>
              <a:rPr lang="zh-CN" altLang="en-US" sz="1600" dirty="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水平正负</a:t>
            </a:r>
            <a:r>
              <a:rPr lang="en-US" altLang="zh-CN" sz="1600" dirty="0" smtClean="0">
                <a:latin typeface="微软雅黑" panose="020B0503020204020204" pitchFamily="34" charset="-122"/>
                <a:ea typeface="微软雅黑" panose="020B0503020204020204" pitchFamily="34" charset="-122"/>
              </a:rPr>
              <a:t>6mm</a:t>
            </a:r>
            <a:r>
              <a:rPr lang="zh-CN" altLang="en-US" sz="1600" dirty="0">
                <a:latin typeface="微软雅黑" panose="020B0503020204020204" pitchFamily="34" charset="-122"/>
                <a:ea typeface="微软雅黑" panose="020B0503020204020204" pitchFamily="34" charset="-122"/>
              </a:rPr>
              <a:t>，回到</a:t>
            </a:r>
            <a:r>
              <a:rPr lang="en-US" altLang="zh-CN" sz="1600" dirty="0" smtClean="0">
                <a:latin typeface="微软雅黑" panose="020B0503020204020204" pitchFamily="34" charset="-122"/>
                <a:ea typeface="微软雅黑" panose="020B0503020204020204" pitchFamily="34" charset="-122"/>
              </a:rPr>
              <a:t>170kW</a:t>
            </a:r>
            <a:r>
              <a:rPr lang="zh-CN" altLang="en-US" sz="1600" dirty="0" smtClean="0">
                <a:latin typeface="微软雅黑" panose="020B0503020204020204" pitchFamily="34" charset="-122"/>
                <a:ea typeface="微软雅黑" panose="020B0503020204020204" pitchFamily="34" charset="-122"/>
              </a:rPr>
              <a:t>轨道</a:t>
            </a:r>
            <a:r>
              <a:rPr lang="zh-CN" altLang="en-US" sz="1600" dirty="0">
                <a:latin typeface="微软雅黑" panose="020B0503020204020204" pitchFamily="34" charset="-122"/>
                <a:ea typeface="微软雅黑" panose="020B0503020204020204" pitchFamily="34" charset="-122"/>
              </a:rPr>
              <a:t>变化</a:t>
            </a:r>
            <a:r>
              <a:rPr lang="zh-CN" altLang="en-US" sz="1600" dirty="0" smtClean="0">
                <a:latin typeface="微软雅黑" panose="020B0503020204020204" pitchFamily="34" charset="-122"/>
                <a:ea typeface="微软雅黑" panose="020B0503020204020204" pitchFamily="34" charset="-122"/>
              </a:rPr>
              <a:t>不大。</a:t>
            </a:r>
            <a:endParaRPr lang="aa-ET" sz="1600" dirty="0">
              <a:latin typeface="微软雅黑" panose="020B0503020204020204" pitchFamily="34" charset="-122"/>
              <a:ea typeface="微软雅黑" panose="020B0503020204020204" pitchFamily="34" charset="-122"/>
            </a:endParaRPr>
          </a:p>
        </p:txBody>
      </p:sp>
      <p:pic>
        <p:nvPicPr>
          <p:cNvPr id="5" name="Picture 2">
            <a:extLst>
              <a:ext uri="{FF2B5EF4-FFF2-40B4-BE49-F238E27FC236}">
                <a16:creationId xmlns:a16="http://schemas.microsoft.com/office/drawing/2014/main" xmlns="" id="{2C9C8C27-29F2-8B9A-9519-BB75D1E05BBD}"/>
              </a:ext>
            </a:extLst>
          </p:cNvPr>
          <p:cNvPicPr>
            <a:picLocks noChangeAspect="1"/>
          </p:cNvPicPr>
          <p:nvPr/>
        </p:nvPicPr>
        <p:blipFill>
          <a:blip r:embed="rId2"/>
          <a:stretch>
            <a:fillRect/>
          </a:stretch>
        </p:blipFill>
        <p:spPr>
          <a:xfrm>
            <a:off x="238203" y="1662141"/>
            <a:ext cx="8712820" cy="3111145"/>
          </a:xfrm>
          <a:prstGeom prst="rect">
            <a:avLst/>
          </a:prstGeom>
        </p:spPr>
      </p:pic>
    </p:spTree>
    <p:extLst>
      <p:ext uri="{BB962C8B-B14F-4D97-AF65-F5344CB8AC3E}">
        <p14:creationId xmlns:p14="http://schemas.microsoft.com/office/powerpoint/2010/main" val="32590591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smtClean="0">
                <a:solidFill>
                  <a:schemeClr val="bg1"/>
                </a:solidFill>
                <a:latin typeface="微软雅黑" pitchFamily="34" charset="-122"/>
                <a:ea typeface="微软雅黑" pitchFamily="34" charset="-122"/>
              </a:rPr>
              <a:t>局部轨道校正</a:t>
            </a:r>
            <a:endParaRPr lang="zh-CN" altLang="en-US" sz="2400" b="1" dirty="0">
              <a:solidFill>
                <a:schemeClr val="bg1"/>
              </a:solidFill>
              <a:latin typeface="微软雅黑" pitchFamily="34" charset="-122"/>
              <a:ea typeface="微软雅黑" pitchFamily="34" charset="-122"/>
            </a:endParaRPr>
          </a:p>
        </p:txBody>
      </p:sp>
      <p:sp>
        <p:nvSpPr>
          <p:cNvPr id="4" name="内容占位符 2"/>
          <p:cNvSpPr txBox="1">
            <a:spLocks/>
          </p:cNvSpPr>
          <p:nvPr/>
        </p:nvSpPr>
        <p:spPr>
          <a:xfrm>
            <a:off x="53465" y="630599"/>
            <a:ext cx="6072184" cy="255129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charset="0"/>
              <a:buChar char="Ø"/>
            </a:pPr>
            <a:r>
              <a:rPr lang="en-US" altLang="zh-CN" sz="18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注入区改造后，检验</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local</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dirty="0" err="1" smtClean="0">
                <a:latin typeface="微软雅黑" panose="020B0503020204020204" pitchFamily="34" charset="-122"/>
                <a:ea typeface="微软雅黑" panose="020B0503020204020204" pitchFamily="34" charset="-122"/>
                <a:cs typeface="微软雅黑" panose="020B0503020204020204" pitchFamily="34" charset="-122"/>
              </a:rPr>
              <a:t>bump是否</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满足</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local?</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buFont typeface="Wingdings" panose="05000000000000000000" charset="0"/>
              <a:buChar char="Ø"/>
            </a:pPr>
            <a:r>
              <a:rPr lang="zh-CN" altLang="en-US" sz="1500" b="1" dirty="0" smtClean="0">
                <a:latin typeface="微软雅黑" panose="020B0503020204020204" pitchFamily="34" charset="-122"/>
                <a:ea typeface="微软雅黑" panose="020B0503020204020204" pitchFamily="34" charset="-122"/>
                <a:cs typeface="微软雅黑" panose="020B0503020204020204" pitchFamily="34" charset="-122"/>
              </a:rPr>
              <a:t>全环满足</a:t>
            </a:r>
            <a:r>
              <a:rPr lang="en-US" altLang="zh-CN" sz="1500" b="1" dirty="0" smtClean="0">
                <a:latin typeface="微软雅黑" panose="020B0503020204020204" pitchFamily="34" charset="-122"/>
                <a:ea typeface="微软雅黑" panose="020B0503020204020204" pitchFamily="34" charset="-122"/>
                <a:cs typeface="微软雅黑" panose="020B0503020204020204" pitchFamily="34" charset="-122"/>
              </a:rPr>
              <a:t>Local。</a:t>
            </a:r>
          </a:p>
          <a:p>
            <a:pPr>
              <a:buFont typeface="Wingdings" pitchFamily="2" charset="2"/>
              <a:buChar char="Ø"/>
            </a:pPr>
            <a:r>
              <a:rPr lang="zh-CN" altLang="en-US" sz="18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通过局部轨道提高通过率 </a:t>
            </a:r>
            <a:endPar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buFont typeface="Wingdings" panose="05000000000000000000" charset="0"/>
              <a:buChar char="Ø"/>
            </a:pP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优化的主要束损点 </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buFont typeface="Wingdings" panose="05000000000000000000" charset="0"/>
              <a:buChar char="Ø"/>
            </a:pP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 动量准直器下游（</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R1BLM13</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等）</a:t>
            </a:r>
            <a:endPar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buFont typeface="Wingdings" panose="05000000000000000000" charset="0"/>
              <a:buChar char="Ø"/>
            </a:pP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 准直器下游（</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R2BLM15等</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buFont typeface="Wingdings" panose="05000000000000000000" charset="0"/>
              <a:buChar char="Ø"/>
            </a:pP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 引出区（</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R2BLM04</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R2BLM05、R3BLM01</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等）</a:t>
            </a:r>
            <a:endPar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buFont typeface="Wingdings" panose="05000000000000000000" charset="0"/>
              <a:buChar char="Ø"/>
            </a:pP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R3区</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R3BLM10</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等）</a:t>
            </a:r>
            <a:endPar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endParaRPr>
          </a:p>
          <a:p>
            <a:pPr lvl="1">
              <a:buFont typeface="Wingdings" panose="05000000000000000000" charset="0"/>
              <a:buChar char="Ø"/>
            </a:pP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R4</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区 （</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R4BLM09</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500" dirty="0" smtClean="0">
                <a:latin typeface="微软雅黑" panose="020B0503020204020204" pitchFamily="34" charset="-122"/>
                <a:ea typeface="微软雅黑" panose="020B0503020204020204" pitchFamily="34" charset="-122"/>
                <a:cs typeface="微软雅黑" panose="020B0503020204020204" pitchFamily="34" charset="-122"/>
              </a:rPr>
              <a:t>R4BLM16</a:t>
            </a:r>
            <a:r>
              <a:rPr lang="zh-CN" altLang="en-US" sz="15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p:nvPr/>
        </p:nvPicPr>
        <p:blipFill>
          <a:blip r:embed="rId2"/>
          <a:stretch>
            <a:fillRect/>
          </a:stretch>
        </p:blipFill>
        <p:spPr>
          <a:xfrm>
            <a:off x="5935618" y="630599"/>
            <a:ext cx="2879884" cy="2106663"/>
          </a:xfrm>
          <a:prstGeom prst="rect">
            <a:avLst/>
          </a:prstGeom>
        </p:spPr>
      </p:pic>
      <p:sp>
        <p:nvSpPr>
          <p:cNvPr id="7" name="文本框 6"/>
          <p:cNvSpPr txBox="1"/>
          <p:nvPr/>
        </p:nvSpPr>
        <p:spPr>
          <a:xfrm>
            <a:off x="6325427" y="1078848"/>
            <a:ext cx="865259" cy="369332"/>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spAutoFit/>
          </a:bodyPr>
          <a:lstStyle/>
          <a:p>
            <a:r>
              <a:rPr lang="zh-CN" altLang="en-US" sz="900" dirty="0">
                <a:latin typeface="微软雅黑" panose="020B0503020204020204" pitchFamily="34" charset="-122"/>
                <a:ea typeface="微软雅黑" panose="020B0503020204020204" pitchFamily="34" charset="-122"/>
              </a:rPr>
              <a:t>动量准直器下游</a:t>
            </a:r>
          </a:p>
        </p:txBody>
      </p:sp>
      <p:sp>
        <p:nvSpPr>
          <p:cNvPr id="8" name="文本框 7"/>
          <p:cNvSpPr txBox="1"/>
          <p:nvPr/>
        </p:nvSpPr>
        <p:spPr>
          <a:xfrm>
            <a:off x="7283642" y="1078848"/>
            <a:ext cx="583761" cy="230832"/>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spAutoFit/>
          </a:bodyPr>
          <a:lstStyle/>
          <a:p>
            <a:r>
              <a:rPr lang="zh-CN" altLang="en-US" sz="900">
                <a:latin typeface="微软雅黑" panose="020B0503020204020204" pitchFamily="34" charset="-122"/>
                <a:ea typeface="微软雅黑" panose="020B0503020204020204" pitchFamily="34" charset="-122"/>
              </a:rPr>
              <a:t>引出区</a:t>
            </a:r>
          </a:p>
        </p:txBody>
      </p:sp>
      <p:sp>
        <p:nvSpPr>
          <p:cNvPr id="10" name="文本框 9"/>
          <p:cNvSpPr txBox="1"/>
          <p:nvPr/>
        </p:nvSpPr>
        <p:spPr>
          <a:xfrm>
            <a:off x="6218605" y="2747628"/>
            <a:ext cx="2713833" cy="253916"/>
          </a:xfrm>
          <a:prstGeom prst="rect">
            <a:avLst/>
          </a:prstGeom>
          <a:noFill/>
        </p:spPr>
        <p:txBody>
          <a:bodyPr wrap="square" rtlCol="0">
            <a:spAutoFit/>
          </a:bodyPr>
          <a:lstStyle/>
          <a:p>
            <a:r>
              <a:rPr lang="en-US" altLang="zh-CN" sz="1050" b="1" dirty="0" smtClean="0">
                <a:latin typeface="微软雅黑" panose="020B0503020204020204" pitchFamily="34" charset="-122"/>
                <a:ea typeface="微软雅黑" panose="020B0503020204020204" pitchFamily="34" charset="-122"/>
                <a:cs typeface="微软雅黑" panose="020B0503020204020204" pitchFamily="34" charset="-122"/>
              </a:rPr>
              <a:t>local </a:t>
            </a:r>
            <a:r>
              <a:rPr lang="en-US" altLang="zh-CN" sz="1050" b="1" dirty="0">
                <a:latin typeface="微软雅黑" panose="020B0503020204020204" pitchFamily="34" charset="-122"/>
                <a:ea typeface="微软雅黑" panose="020B0503020204020204" pitchFamily="34" charset="-122"/>
                <a:cs typeface="微软雅黑" panose="020B0503020204020204" pitchFamily="34" charset="-122"/>
              </a:rPr>
              <a:t>bump</a:t>
            </a:r>
            <a:r>
              <a:rPr lang="zh-CN" altLang="en-US" sz="1050" b="1" dirty="0">
                <a:latin typeface="微软雅黑" panose="020B0503020204020204" pitchFamily="34" charset="-122"/>
                <a:ea typeface="微软雅黑" panose="020B0503020204020204" pitchFamily="34" charset="-122"/>
                <a:cs typeface="微软雅黑" panose="020B0503020204020204" pitchFamily="34" charset="-122"/>
              </a:rPr>
              <a:t>后实时轨道与基准轨道之差</a:t>
            </a:r>
          </a:p>
        </p:txBody>
      </p:sp>
      <p:pic>
        <p:nvPicPr>
          <p:cNvPr id="11" name="图片 10"/>
          <p:cNvPicPr>
            <a:picLocks noChangeAspect="1"/>
          </p:cNvPicPr>
          <p:nvPr/>
        </p:nvPicPr>
        <p:blipFill>
          <a:blip r:embed="rId3"/>
          <a:stretch>
            <a:fillRect/>
          </a:stretch>
        </p:blipFill>
        <p:spPr>
          <a:xfrm>
            <a:off x="158489" y="3373160"/>
            <a:ext cx="2092124" cy="1766586"/>
          </a:xfrm>
          <a:prstGeom prst="rect">
            <a:avLst/>
          </a:prstGeom>
        </p:spPr>
      </p:pic>
      <p:pic>
        <p:nvPicPr>
          <p:cNvPr id="12" name="图片 11"/>
          <p:cNvPicPr>
            <a:picLocks noChangeAspect="1"/>
          </p:cNvPicPr>
          <p:nvPr/>
        </p:nvPicPr>
        <p:blipFill>
          <a:blip r:embed="rId4"/>
          <a:stretch>
            <a:fillRect/>
          </a:stretch>
        </p:blipFill>
        <p:spPr>
          <a:xfrm>
            <a:off x="2250613" y="3373161"/>
            <a:ext cx="2094071" cy="1766585"/>
          </a:xfrm>
          <a:prstGeom prst="rect">
            <a:avLst/>
          </a:prstGeom>
        </p:spPr>
      </p:pic>
      <p:pic>
        <p:nvPicPr>
          <p:cNvPr id="13" name="图片 12"/>
          <p:cNvPicPr>
            <a:picLocks noChangeAspect="1"/>
          </p:cNvPicPr>
          <p:nvPr/>
        </p:nvPicPr>
        <p:blipFill>
          <a:blip r:embed="rId5"/>
          <a:stretch>
            <a:fillRect/>
          </a:stretch>
        </p:blipFill>
        <p:spPr>
          <a:xfrm>
            <a:off x="4344683" y="3433927"/>
            <a:ext cx="1906688" cy="1675203"/>
          </a:xfrm>
          <a:prstGeom prst="rect">
            <a:avLst/>
          </a:prstGeom>
        </p:spPr>
      </p:pic>
      <p:pic>
        <p:nvPicPr>
          <p:cNvPr id="14" name="图片 13"/>
          <p:cNvPicPr>
            <a:picLocks noChangeAspect="1"/>
          </p:cNvPicPr>
          <p:nvPr/>
        </p:nvPicPr>
        <p:blipFill>
          <a:blip r:embed="rId6"/>
          <a:stretch>
            <a:fillRect/>
          </a:stretch>
        </p:blipFill>
        <p:spPr>
          <a:xfrm>
            <a:off x="6218605" y="3433928"/>
            <a:ext cx="2477453" cy="1657203"/>
          </a:xfrm>
          <a:prstGeom prst="rect">
            <a:avLst/>
          </a:prstGeom>
        </p:spPr>
      </p:pic>
      <p:sp>
        <p:nvSpPr>
          <p:cNvPr id="15" name="TextBox 14"/>
          <p:cNvSpPr txBox="1"/>
          <p:nvPr/>
        </p:nvSpPr>
        <p:spPr>
          <a:xfrm>
            <a:off x="1" y="3073078"/>
            <a:ext cx="9143999" cy="300082"/>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350" dirty="0" smtClean="0">
                <a:latin typeface="微软雅黑" panose="020B0503020204020204" pitchFamily="34" charset="-122"/>
                <a:ea typeface="微软雅黑" panose="020B0503020204020204" pitchFamily="34" charset="-122"/>
              </a:rPr>
              <a:t>大幅调节</a:t>
            </a:r>
            <a:r>
              <a:rPr lang="en-US" altLang="zh-CN" sz="1350" dirty="0">
                <a:latin typeface="微软雅黑" panose="020B0503020204020204" pitchFamily="34" charset="-122"/>
                <a:ea typeface="微软雅黑" panose="020B0503020204020204" pitchFamily="34" charset="-122"/>
              </a:rPr>
              <a:t>R2BPM11</a:t>
            </a:r>
            <a:r>
              <a:rPr lang="zh-CN" altLang="en-US" sz="1350" dirty="0">
                <a:latin typeface="微软雅黑" panose="020B0503020204020204" pitchFamily="34" charset="-122"/>
                <a:ea typeface="微软雅黑" panose="020B0503020204020204" pitchFamily="34" charset="-122"/>
              </a:rPr>
              <a:t>附近轨道（</a:t>
            </a:r>
            <a:r>
              <a:rPr lang="en-US" altLang="zh-CN" sz="1350" dirty="0">
                <a:latin typeface="微软雅黑" panose="020B0503020204020204" pitchFamily="34" charset="-122"/>
                <a:ea typeface="微软雅黑" panose="020B0503020204020204" pitchFamily="34" charset="-122"/>
              </a:rPr>
              <a:t>±5m以上</a:t>
            </a:r>
            <a:r>
              <a:rPr lang="zh-CN" altLang="en-US" sz="1350" dirty="0">
                <a:latin typeface="微软雅黑" panose="020B0503020204020204" pitchFamily="34" charset="-122"/>
                <a:ea typeface="微软雅黑" panose="020B0503020204020204" pitchFamily="34" charset="-122"/>
              </a:rPr>
              <a:t>），轨道符合</a:t>
            </a:r>
            <a:r>
              <a:rPr lang="en-US" altLang="zh-CN" sz="1350" dirty="0">
                <a:latin typeface="微软雅黑" panose="020B0503020204020204" pitchFamily="34" charset="-122"/>
                <a:ea typeface="微软雅黑" panose="020B0503020204020204" pitchFamily="34" charset="-122"/>
              </a:rPr>
              <a:t>Local条件，但R2BLM15</a:t>
            </a:r>
            <a:r>
              <a:rPr lang="zh-CN" altLang="en-US" sz="1350" dirty="0">
                <a:latin typeface="微软雅黑" panose="020B0503020204020204" pitchFamily="34" charset="-122"/>
                <a:ea typeface="微软雅黑" panose="020B0503020204020204" pitchFamily="34" charset="-122"/>
              </a:rPr>
              <a:t>  </a:t>
            </a:r>
            <a:r>
              <a:rPr lang="en-US" altLang="zh-CN" sz="1350" dirty="0">
                <a:latin typeface="微软雅黑" panose="020B0503020204020204" pitchFamily="34" charset="-122"/>
                <a:ea typeface="微软雅黑" panose="020B0503020204020204" pitchFamily="34" charset="-122"/>
              </a:rPr>
              <a:t>6</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10ms</a:t>
            </a:r>
            <a:r>
              <a:rPr lang="zh-CN" altLang="en-US" sz="1350" dirty="0">
                <a:latin typeface="微软雅黑" panose="020B0503020204020204" pitchFamily="34" charset="-122"/>
                <a:ea typeface="微软雅黑" panose="020B0503020204020204" pitchFamily="34" charset="-122"/>
              </a:rPr>
              <a:t>的束损仍偶尔出现饱和</a:t>
            </a:r>
          </a:p>
        </p:txBody>
      </p:sp>
    </p:spTree>
    <p:extLst>
      <p:ext uri="{BB962C8B-B14F-4D97-AF65-F5344CB8AC3E}">
        <p14:creationId xmlns:p14="http://schemas.microsoft.com/office/powerpoint/2010/main" val="4135136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1.8  </a:t>
            </a:r>
            <a:r>
              <a:rPr lang="zh-CN" altLang="en-US" sz="2400" b="1" dirty="0" smtClean="0">
                <a:solidFill>
                  <a:schemeClr val="bg1"/>
                </a:solidFill>
                <a:latin typeface="微软雅黑" pitchFamily="34" charset="-122"/>
                <a:ea typeface="微软雅黑" pitchFamily="34" charset="-122"/>
              </a:rPr>
              <a:t>束损优化和控制</a:t>
            </a:r>
            <a:endParaRPr lang="zh-CN" altLang="en-US" sz="2400" b="1" dirty="0">
              <a:solidFill>
                <a:schemeClr val="bg1"/>
              </a:solidFill>
              <a:latin typeface="微软雅黑" pitchFamily="34" charset="-122"/>
              <a:ea typeface="微软雅黑" pitchFamily="34" charset="-122"/>
            </a:endParaRPr>
          </a:p>
        </p:txBody>
      </p:sp>
      <p:pic>
        <p:nvPicPr>
          <p:cNvPr id="4" name="图片 3">
            <a:extLst>
              <a:ext uri="{FF2B5EF4-FFF2-40B4-BE49-F238E27FC236}">
                <a16:creationId xmlns="" xmlns:a16="http://schemas.microsoft.com/office/drawing/2014/main" id="{B97ED013-03D0-40EC-A888-9CEF9CF043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7" y="2487882"/>
            <a:ext cx="4226855" cy="2560282"/>
          </a:xfrm>
          <a:prstGeom prst="rect">
            <a:avLst/>
          </a:prstGeom>
        </p:spPr>
      </p:pic>
      <p:sp>
        <p:nvSpPr>
          <p:cNvPr id="5" name="矩形 4">
            <a:extLst>
              <a:ext uri="{FF2B5EF4-FFF2-40B4-BE49-F238E27FC236}">
                <a16:creationId xmlns="" xmlns:a16="http://schemas.microsoft.com/office/drawing/2014/main" id="{D52C9309-722F-4577-9B0B-09FE9EFE2F6F}"/>
              </a:ext>
            </a:extLst>
          </p:cNvPr>
          <p:cNvSpPr/>
          <p:nvPr/>
        </p:nvSpPr>
        <p:spPr>
          <a:xfrm>
            <a:off x="102964" y="2651457"/>
            <a:ext cx="1038814" cy="516602"/>
          </a:xfrm>
          <a:prstGeom prst="rect">
            <a:avLst/>
          </a:prstGeom>
          <a:noFill/>
          <a:ln w="31750">
            <a:solidFill>
              <a:srgbClr val="0D0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a:extLst>
              <a:ext uri="{FF2B5EF4-FFF2-40B4-BE49-F238E27FC236}">
                <a16:creationId xmlns="" xmlns:a16="http://schemas.microsoft.com/office/drawing/2014/main" id="{CCB6356B-024C-4125-A517-D2E9C881F681}"/>
              </a:ext>
            </a:extLst>
          </p:cNvPr>
          <p:cNvSpPr/>
          <p:nvPr/>
        </p:nvSpPr>
        <p:spPr>
          <a:xfrm>
            <a:off x="44122" y="4017341"/>
            <a:ext cx="1048529" cy="516602"/>
          </a:xfrm>
          <a:prstGeom prst="rect">
            <a:avLst/>
          </a:prstGeom>
          <a:noFill/>
          <a:ln w="31750">
            <a:solidFill>
              <a:srgbClr val="0D0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a:extLst>
              <a:ext uri="{FF2B5EF4-FFF2-40B4-BE49-F238E27FC236}">
                <a16:creationId xmlns="" xmlns:a16="http://schemas.microsoft.com/office/drawing/2014/main" id="{8FCA22BF-1F7D-4365-82DE-AD9BF416A03C}"/>
              </a:ext>
            </a:extLst>
          </p:cNvPr>
          <p:cNvSpPr/>
          <p:nvPr/>
        </p:nvSpPr>
        <p:spPr>
          <a:xfrm>
            <a:off x="32107" y="4708782"/>
            <a:ext cx="1024850" cy="389498"/>
          </a:xfrm>
          <a:prstGeom prst="rect">
            <a:avLst/>
          </a:prstGeom>
          <a:noFill/>
          <a:ln w="31750">
            <a:solidFill>
              <a:srgbClr val="0D0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a:extLst>
              <a:ext uri="{FF2B5EF4-FFF2-40B4-BE49-F238E27FC236}">
                <a16:creationId xmlns="" xmlns:a16="http://schemas.microsoft.com/office/drawing/2014/main" id="{81C2F8C6-E8D1-422B-871E-F2937C9E294F}"/>
              </a:ext>
            </a:extLst>
          </p:cNvPr>
          <p:cNvSpPr/>
          <p:nvPr/>
        </p:nvSpPr>
        <p:spPr>
          <a:xfrm>
            <a:off x="3359127" y="3134954"/>
            <a:ext cx="986495" cy="389497"/>
          </a:xfrm>
          <a:prstGeom prst="rect">
            <a:avLst/>
          </a:prstGeom>
          <a:noFill/>
          <a:ln w="31750">
            <a:solidFill>
              <a:srgbClr val="0D0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a:extLst>
              <a:ext uri="{FF2B5EF4-FFF2-40B4-BE49-F238E27FC236}">
                <a16:creationId xmlns="" xmlns:a16="http://schemas.microsoft.com/office/drawing/2014/main" id="{7538E480-490D-472D-8695-6D2854D1BAAE}"/>
              </a:ext>
            </a:extLst>
          </p:cNvPr>
          <p:cNvSpPr/>
          <p:nvPr/>
        </p:nvSpPr>
        <p:spPr>
          <a:xfrm>
            <a:off x="3377514" y="4349374"/>
            <a:ext cx="968108" cy="601498"/>
          </a:xfrm>
          <a:prstGeom prst="rect">
            <a:avLst/>
          </a:prstGeom>
          <a:noFill/>
          <a:ln w="31750">
            <a:solidFill>
              <a:srgbClr val="0D0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1" name="图片 10">
            <a:extLst>
              <a:ext uri="{FF2B5EF4-FFF2-40B4-BE49-F238E27FC236}">
                <a16:creationId xmlns="" xmlns:a16="http://schemas.microsoft.com/office/drawing/2014/main" id="{5AF5D2AC-F5B3-4C2F-A244-CA046F5E768F}"/>
              </a:ext>
            </a:extLst>
          </p:cNvPr>
          <p:cNvPicPr/>
          <p:nvPr/>
        </p:nvPicPr>
        <p:blipFill>
          <a:blip r:embed="rId3"/>
          <a:stretch>
            <a:fillRect/>
          </a:stretch>
        </p:blipFill>
        <p:spPr>
          <a:xfrm>
            <a:off x="4490085" y="2487881"/>
            <a:ext cx="4653915" cy="2655619"/>
          </a:xfrm>
          <a:prstGeom prst="rect">
            <a:avLst/>
          </a:prstGeom>
        </p:spPr>
      </p:pic>
      <p:sp>
        <p:nvSpPr>
          <p:cNvPr id="12" name="文本框 11">
            <a:extLst>
              <a:ext uri="{FF2B5EF4-FFF2-40B4-BE49-F238E27FC236}">
                <a16:creationId xmlns="" xmlns:a16="http://schemas.microsoft.com/office/drawing/2014/main" id="{2F01C77D-67D1-462A-B37A-0E94036C5F32}"/>
              </a:ext>
            </a:extLst>
          </p:cNvPr>
          <p:cNvSpPr txBox="1"/>
          <p:nvPr/>
        </p:nvSpPr>
        <p:spPr>
          <a:xfrm>
            <a:off x="13454" y="622415"/>
            <a:ext cx="6691346" cy="369332"/>
          </a:xfrm>
          <a:prstGeom prst="rect">
            <a:avLst/>
          </a:prstGeom>
          <a:noFill/>
        </p:spPr>
        <p:txBody>
          <a:bodyPr wrap="square">
            <a:spAutoFit/>
          </a:bodyPr>
          <a:lstStyle/>
          <a:p>
            <a:pPr marL="285750" indent="-285750">
              <a:buFont typeface="Wingdings" panose="05000000000000000000" pitchFamily="2" charset="2"/>
              <a:buChar char="Ø"/>
            </a:pPr>
            <a:r>
              <a:rPr lang="zh-CN" altLang="en-US" b="1" dirty="0" smtClean="0">
                <a:latin typeface="微软雅黑" panose="020B0503020204020204" pitchFamily="34" charset="-122"/>
                <a:ea typeface="微软雅黑" panose="020B0503020204020204" pitchFamily="34" charset="-122"/>
              </a:rPr>
              <a:t>优化</a:t>
            </a:r>
            <a:r>
              <a:rPr lang="zh-CN" altLang="en-US" b="1" dirty="0">
                <a:latin typeface="微软雅黑" panose="020B0503020204020204" pitchFamily="34" charset="-122"/>
                <a:ea typeface="微软雅黑" panose="020B0503020204020204" pitchFamily="34" charset="-122"/>
              </a:rPr>
              <a:t>结果</a:t>
            </a:r>
            <a:r>
              <a:rPr lang="zh-CN" altLang="en-US" b="1"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个非可控束损得到很好控制</a:t>
            </a:r>
            <a:endParaRPr lang="en-US" altLang="zh-CN"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18767" y="1029230"/>
            <a:ext cx="8867968" cy="1408535"/>
          </a:xfrm>
          <a:prstGeom prst="rect">
            <a:avLst/>
          </a:prstGeom>
        </p:spPr>
        <p:txBody>
          <a:bodyPr wrap="square" rtlCol="0">
            <a:noAutofit/>
            <a:extLst>
              <a:ext uri="{4A0BC546-FE56-4ADE-93B0-CB8AF2F6F144}">
                <wpsdc:textFrameExt xmlns:wpsdc="http://www.wps.cn/officeDocument/2022/drawingmlCustomData" xmlns="" type="text"/>
              </a:ext>
            </a:extLst>
          </a:bodyPr>
          <a:lstStyle/>
          <a:p>
            <a:pPr marL="214313" indent="-214313" algn="just">
              <a:lnSpc>
                <a:spcPct val="120000"/>
              </a:lnSpc>
              <a:buFont typeface="Wingdings" panose="05000000000000000000" charset="0"/>
              <a:buChar char="Ø"/>
            </a:pPr>
            <a:r>
              <a:rPr lang="zh-CN" altLang="en-US" sz="1200" dirty="0" smtClean="0">
                <a:solidFill>
                  <a:srgbClr val="FF0000"/>
                </a:solidFill>
                <a:latin typeface="微软雅黑" panose="020B0503020204020204" pitchFamily="34" charset="-122"/>
                <a:ea typeface="微软雅黑" panose="020B0503020204020204" pitchFamily="34" charset="-122"/>
                <a:sym typeface="+mn-ea"/>
              </a:rPr>
              <a:t>优化</a:t>
            </a:r>
            <a:r>
              <a:rPr lang="zh-CN" altLang="en-US" sz="1200" dirty="0">
                <a:solidFill>
                  <a:srgbClr val="FF0000"/>
                </a:solidFill>
                <a:latin typeface="微软雅黑" panose="020B0503020204020204" pitchFamily="34" charset="-122"/>
                <a:ea typeface="微软雅黑" panose="020B0503020204020204" pitchFamily="34" charset="-122"/>
                <a:sym typeface="+mn-ea"/>
              </a:rPr>
              <a:t>准直</a:t>
            </a:r>
            <a:r>
              <a:rPr lang="zh-CN" altLang="en-US" sz="1200" dirty="0" smtClean="0">
                <a:solidFill>
                  <a:srgbClr val="FF0000"/>
                </a:solidFill>
                <a:latin typeface="微软雅黑" panose="020B0503020204020204" pitchFamily="34" charset="-122"/>
                <a:ea typeface="微软雅黑" panose="020B0503020204020204" pitchFamily="34" charset="-122"/>
                <a:sym typeface="+mn-ea"/>
              </a:rPr>
              <a:t>器</a:t>
            </a:r>
            <a:r>
              <a:rPr lang="zh-CN" altLang="en-US" sz="1200" dirty="0" smtClean="0">
                <a:latin typeface="微软雅黑" panose="020B0503020204020204" pitchFamily="34" charset="-122"/>
                <a:ea typeface="微软雅黑" panose="020B0503020204020204" pitchFamily="34" charset="-122"/>
                <a:sym typeface="+mn-ea"/>
              </a:rPr>
              <a:t>：R</a:t>
            </a:r>
            <a:r>
              <a:rPr lang="zh-CN" altLang="en-US" sz="1200" dirty="0">
                <a:latin typeface="微软雅黑" panose="020B0503020204020204" pitchFamily="34" charset="-122"/>
                <a:ea typeface="微软雅黑" panose="020B0503020204020204" pitchFamily="34" charset="-122"/>
                <a:sym typeface="+mn-ea"/>
              </a:rPr>
              <a:t>2BLM01，R4BLM04, R4BLM16 , R4BLM17， R2BLM03等，通过率几乎无</a:t>
            </a:r>
            <a:r>
              <a:rPr lang="zh-CN" altLang="en-US" sz="1200" dirty="0" smtClean="0">
                <a:latin typeface="微软雅黑" panose="020B0503020204020204" pitchFamily="34" charset="-122"/>
                <a:ea typeface="微软雅黑" panose="020B0503020204020204" pitchFamily="34" charset="-122"/>
                <a:sym typeface="+mn-ea"/>
              </a:rPr>
              <a:t>影响</a:t>
            </a:r>
            <a:endParaRPr lang="zh-CN" altLang="en-US" sz="1200" dirty="0">
              <a:latin typeface="微软雅黑" panose="020B0503020204020204" pitchFamily="34" charset="-122"/>
              <a:ea typeface="微软雅黑" panose="020B0503020204020204" pitchFamily="34" charset="-122"/>
              <a:sym typeface="+mn-ea"/>
            </a:endParaRPr>
          </a:p>
          <a:p>
            <a:pPr marL="214313" indent="-214313" algn="just">
              <a:lnSpc>
                <a:spcPct val="120000"/>
              </a:lnSpc>
              <a:buFont typeface="Wingdings" panose="05000000000000000000" charset="0"/>
              <a:buChar char="Ø"/>
            </a:pPr>
            <a:r>
              <a:rPr lang="zh-CN" altLang="en-US" sz="1200" dirty="0">
                <a:solidFill>
                  <a:srgbClr val="FF0000"/>
                </a:solidFill>
                <a:latin typeface="微软雅黑" panose="020B0503020204020204" pitchFamily="34" charset="-122"/>
                <a:ea typeface="微软雅黑" panose="020B0503020204020204" pitchFamily="34" charset="-122"/>
                <a:sym typeface="+mn-ea"/>
              </a:rPr>
              <a:t>优化磁</a:t>
            </a:r>
            <a:r>
              <a:rPr lang="zh-CN" altLang="en-US" sz="1200" dirty="0" smtClean="0">
                <a:solidFill>
                  <a:srgbClr val="FF0000"/>
                </a:solidFill>
                <a:latin typeface="微软雅黑" panose="020B0503020204020204" pitchFamily="34" charset="-122"/>
                <a:ea typeface="微软雅黑" panose="020B0503020204020204" pitchFamily="34" charset="-122"/>
                <a:sym typeface="+mn-ea"/>
              </a:rPr>
              <a:t>合金腔</a:t>
            </a:r>
            <a:r>
              <a:rPr lang="zh-CN" altLang="en-US" sz="1200" dirty="0" smtClean="0">
                <a:latin typeface="微软雅黑" panose="020B0503020204020204" pitchFamily="34" charset="-122"/>
                <a:ea typeface="微软雅黑" panose="020B0503020204020204" pitchFamily="34" charset="-122"/>
                <a:sym typeface="+mn-ea"/>
              </a:rPr>
              <a:t>：将</a:t>
            </a:r>
            <a:r>
              <a:rPr lang="zh-CN" altLang="en-US" sz="1200" dirty="0">
                <a:latin typeface="微软雅黑" panose="020B0503020204020204" pitchFamily="34" charset="-122"/>
                <a:ea typeface="微软雅黑" panose="020B0503020204020204" pitchFamily="34" charset="-122"/>
                <a:sym typeface="+mn-ea"/>
              </a:rPr>
              <a:t>腔压加至</a:t>
            </a:r>
            <a:r>
              <a:rPr lang="en-US" altLang="zh-CN" sz="1200" dirty="0">
                <a:latin typeface="微软雅黑" panose="020B0503020204020204" pitchFamily="34" charset="-122"/>
                <a:ea typeface="微软雅黑" panose="020B0503020204020204" pitchFamily="34" charset="-122"/>
                <a:sym typeface="+mn-ea"/>
              </a:rPr>
              <a:t>10ms</a:t>
            </a:r>
            <a:r>
              <a:rPr lang="zh-CN" altLang="en-US" sz="1200" dirty="0">
                <a:latin typeface="微软雅黑" panose="020B0503020204020204" pitchFamily="34" charset="-122"/>
                <a:ea typeface="微软雅黑" panose="020B0503020204020204" pitchFamily="34" charset="-122"/>
                <a:sym typeface="+mn-ea"/>
              </a:rPr>
              <a:t>，发现</a:t>
            </a:r>
            <a:r>
              <a:rPr lang="en-US" altLang="zh-CN" sz="1200" dirty="0">
                <a:latin typeface="微软雅黑" panose="020B0503020204020204" pitchFamily="34" charset="-122"/>
                <a:ea typeface="微软雅黑" panose="020B0503020204020204" pitchFamily="34" charset="-122"/>
                <a:sym typeface="+mn-ea"/>
              </a:rPr>
              <a:t>R1</a:t>
            </a:r>
            <a:r>
              <a:rPr lang="zh-CN" altLang="en-US" sz="1200" dirty="0">
                <a:latin typeface="微软雅黑" panose="020B0503020204020204" pitchFamily="34" charset="-122"/>
                <a:ea typeface="微软雅黑" panose="020B0503020204020204" pitchFamily="34" charset="-122"/>
                <a:sym typeface="+mn-ea"/>
              </a:rPr>
              <a:t>弧区束损</a:t>
            </a:r>
            <a:r>
              <a:rPr lang="en-US" altLang="zh-CN" sz="1200" dirty="0">
                <a:latin typeface="微软雅黑" panose="020B0503020204020204" pitchFamily="34" charset="-122"/>
                <a:ea typeface="微软雅黑" panose="020B0503020204020204" pitchFamily="34" charset="-122"/>
                <a:sym typeface="+mn-ea"/>
              </a:rPr>
              <a:t>R1BLM12</a:t>
            </a:r>
            <a:r>
              <a:rPr lang="zh-CN" altLang="en-US" sz="1200" dirty="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R1BLM13</a:t>
            </a:r>
            <a:r>
              <a:rPr lang="zh-CN" altLang="en-US" sz="1200" dirty="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R1BLM15</a:t>
            </a:r>
            <a:r>
              <a:rPr lang="zh-CN" altLang="en-US" sz="1200" dirty="0">
                <a:latin typeface="微软雅黑" panose="020B0503020204020204" pitchFamily="34" charset="-122"/>
                <a:ea typeface="微软雅黑" panose="020B0503020204020204" pitchFamily="34" charset="-122"/>
                <a:sym typeface="+mn-ea"/>
              </a:rPr>
              <a:t>明显</a:t>
            </a:r>
            <a:r>
              <a:rPr lang="zh-CN" altLang="en-US" sz="1200" dirty="0" smtClean="0">
                <a:latin typeface="微软雅黑" panose="020B0503020204020204" pitchFamily="34" charset="-122"/>
                <a:ea typeface="微软雅黑" panose="020B0503020204020204" pitchFamily="34" charset="-122"/>
                <a:sym typeface="+mn-ea"/>
              </a:rPr>
              <a:t>减小</a:t>
            </a:r>
            <a:endParaRPr lang="zh-CN" altLang="en-US" sz="1200" dirty="0">
              <a:latin typeface="微软雅黑" panose="020B0503020204020204" pitchFamily="34" charset="-122"/>
              <a:ea typeface="微软雅黑" panose="020B0503020204020204" pitchFamily="34" charset="-122"/>
              <a:sym typeface="+mn-ea"/>
            </a:endParaRPr>
          </a:p>
          <a:p>
            <a:pPr marL="214313" indent="-214313" algn="just">
              <a:lnSpc>
                <a:spcPct val="120000"/>
              </a:lnSpc>
              <a:buFont typeface="Wingdings" panose="05000000000000000000" charset="0"/>
              <a:buChar char="Ø"/>
            </a:pPr>
            <a:r>
              <a:rPr lang="zh-CN" altLang="en-US" sz="1200" dirty="0" smtClean="0">
                <a:solidFill>
                  <a:srgbClr val="FF0000"/>
                </a:solidFill>
                <a:latin typeface="微软雅黑" panose="020B0503020204020204" pitchFamily="34" charset="-122"/>
                <a:ea typeface="微软雅黑" panose="020B0503020204020204" pitchFamily="34" charset="-122"/>
                <a:sym typeface="+mn-ea"/>
              </a:rPr>
              <a:t>局部轨道校正：</a:t>
            </a:r>
            <a:r>
              <a:rPr lang="zh-CN" altLang="en-US" sz="1200" dirty="0" smtClean="0">
                <a:latin typeface="微软雅黑" panose="020B0503020204020204" pitchFamily="34" charset="-122"/>
                <a:ea typeface="微软雅黑" panose="020B0503020204020204" pitchFamily="34" charset="-122"/>
                <a:sym typeface="+mn-ea"/>
              </a:rPr>
              <a:t>对</a:t>
            </a:r>
            <a:r>
              <a:rPr lang="en-US" altLang="zh-CN" sz="1200" dirty="0">
                <a:latin typeface="微软雅黑" panose="020B0503020204020204" pitchFamily="34" charset="-122"/>
                <a:ea typeface="微软雅黑" panose="020B0503020204020204" pitchFamily="34" charset="-122"/>
                <a:sym typeface="+mn-ea"/>
              </a:rPr>
              <a:t>4</a:t>
            </a:r>
            <a:r>
              <a:rPr lang="zh-CN" altLang="en-US" sz="1200" dirty="0">
                <a:latin typeface="微软雅黑" panose="020B0503020204020204" pitchFamily="34" charset="-122"/>
                <a:ea typeface="微软雅黑" panose="020B0503020204020204" pitchFamily="34" charset="-122"/>
                <a:sym typeface="+mn-ea"/>
              </a:rPr>
              <a:t>区比较有效，但其他区域效果不明显；</a:t>
            </a:r>
            <a:r>
              <a:rPr lang="en-US" altLang="zh-CN" sz="1200" dirty="0">
                <a:latin typeface="微软雅黑" panose="020B0503020204020204" pitchFamily="34" charset="-122"/>
                <a:ea typeface="微软雅黑" panose="020B0503020204020204" pitchFamily="34" charset="-122"/>
                <a:sym typeface="+mn-ea"/>
              </a:rPr>
              <a:t>3</a:t>
            </a:r>
            <a:r>
              <a:rPr lang="zh-CN" altLang="en-US" sz="1200" dirty="0">
                <a:latin typeface="微软雅黑" panose="020B0503020204020204" pitchFamily="34" charset="-122"/>
                <a:ea typeface="微软雅黑" panose="020B0503020204020204" pitchFamily="34" charset="-122"/>
                <a:sym typeface="+mn-ea"/>
              </a:rPr>
              <a:t>区弧区束损，能进一步下降，但是对通过率有影响；</a:t>
            </a:r>
            <a:r>
              <a:rPr lang="en-US" altLang="zh-CN" sz="1200" dirty="0">
                <a:latin typeface="微软雅黑" panose="020B0503020204020204" pitchFamily="34" charset="-122"/>
                <a:ea typeface="微软雅黑" panose="020B0503020204020204" pitchFamily="34" charset="-122"/>
                <a:sym typeface="+mn-ea"/>
              </a:rPr>
              <a:t>2</a:t>
            </a:r>
            <a:r>
              <a:rPr lang="zh-CN" altLang="en-US" sz="1200" dirty="0">
                <a:latin typeface="微软雅黑" panose="020B0503020204020204" pitchFamily="34" charset="-122"/>
                <a:ea typeface="微软雅黑" panose="020B0503020204020204" pitchFamily="34" charset="-122"/>
                <a:sym typeface="+mn-ea"/>
              </a:rPr>
              <a:t>区引出直线节束损，效果不大，但对</a:t>
            </a:r>
            <a:r>
              <a:rPr lang="en-US" altLang="zh-CN" sz="1200" dirty="0">
                <a:latin typeface="微软雅黑" panose="020B0503020204020204" pitchFamily="34" charset="-122"/>
                <a:ea typeface="微软雅黑" panose="020B0503020204020204" pitchFamily="34" charset="-122"/>
                <a:sym typeface="+mn-ea"/>
              </a:rPr>
              <a:t>3</a:t>
            </a:r>
            <a:r>
              <a:rPr lang="zh-CN" altLang="en-US" sz="1200" dirty="0">
                <a:latin typeface="微软雅黑" panose="020B0503020204020204" pitchFamily="34" charset="-122"/>
                <a:ea typeface="微软雅黑" panose="020B0503020204020204" pitchFamily="34" charset="-122"/>
                <a:sym typeface="+mn-ea"/>
              </a:rPr>
              <a:t>区有</a:t>
            </a:r>
            <a:r>
              <a:rPr lang="zh-CN" altLang="en-US" sz="1200" dirty="0" smtClean="0">
                <a:latin typeface="微软雅黑" panose="020B0503020204020204" pitchFamily="34" charset="-122"/>
                <a:ea typeface="微软雅黑" panose="020B0503020204020204" pitchFamily="34" charset="-122"/>
                <a:sym typeface="+mn-ea"/>
              </a:rPr>
              <a:t>好处</a:t>
            </a:r>
            <a:endParaRPr lang="zh-CN" altLang="en-US" sz="1200" dirty="0">
              <a:latin typeface="微软雅黑" panose="020B0503020204020204" pitchFamily="34" charset="-122"/>
              <a:ea typeface="微软雅黑" panose="020B0503020204020204" pitchFamily="34" charset="-122"/>
              <a:sym typeface="+mn-ea"/>
            </a:endParaRPr>
          </a:p>
          <a:p>
            <a:pPr marL="214313" indent="-214313" algn="just">
              <a:lnSpc>
                <a:spcPct val="120000"/>
              </a:lnSpc>
              <a:buFont typeface="Wingdings" panose="05000000000000000000" charset="0"/>
              <a:buChar char="Ø"/>
            </a:pPr>
            <a:r>
              <a:rPr lang="zh-CN" altLang="en-US" sz="1200" dirty="0">
                <a:solidFill>
                  <a:srgbClr val="FF0000"/>
                </a:solidFill>
                <a:latin typeface="微软雅黑" panose="020B0503020204020204" pitchFamily="34" charset="-122"/>
                <a:ea typeface="微软雅黑" panose="020B0503020204020204" pitchFamily="34" charset="-122"/>
                <a:sym typeface="+mn-ea"/>
              </a:rPr>
              <a:t>逐步减小六极铁第</a:t>
            </a:r>
            <a:r>
              <a:rPr lang="en-US" altLang="zh-CN" sz="1200" dirty="0">
                <a:solidFill>
                  <a:srgbClr val="FF0000"/>
                </a:solidFill>
                <a:latin typeface="微软雅黑" panose="020B0503020204020204" pitchFamily="34" charset="-122"/>
                <a:ea typeface="微软雅黑" panose="020B0503020204020204" pitchFamily="34" charset="-122"/>
                <a:sym typeface="+mn-ea"/>
              </a:rPr>
              <a:t>6ms</a:t>
            </a:r>
            <a:r>
              <a:rPr lang="zh-CN" altLang="en-US" sz="1200" dirty="0">
                <a:solidFill>
                  <a:srgbClr val="FF0000"/>
                </a:solidFill>
                <a:latin typeface="微软雅黑" panose="020B0503020204020204" pitchFamily="34" charset="-122"/>
                <a:ea typeface="微软雅黑" panose="020B0503020204020204" pitchFamily="34" charset="-122"/>
                <a:sym typeface="+mn-ea"/>
              </a:rPr>
              <a:t>之后的电流值直到</a:t>
            </a:r>
            <a:r>
              <a:rPr lang="en-US" altLang="zh-CN" sz="1200" dirty="0" smtClean="0">
                <a:solidFill>
                  <a:srgbClr val="FF0000"/>
                </a:solidFill>
                <a:latin typeface="微软雅黑" panose="020B0503020204020204" pitchFamily="34" charset="-122"/>
                <a:ea typeface="微软雅黑" panose="020B0503020204020204" pitchFamily="34" charset="-122"/>
                <a:sym typeface="+mn-ea"/>
              </a:rPr>
              <a:t>0</a:t>
            </a:r>
            <a:r>
              <a:rPr lang="zh-CN" altLang="en-US" sz="1200" dirty="0" smtClean="0">
                <a:solidFill>
                  <a:srgbClr val="FF0000"/>
                </a:solidFill>
                <a:latin typeface="微软雅黑" panose="020B0503020204020204" pitchFamily="34" charset="-122"/>
                <a:ea typeface="微软雅黑" panose="020B0503020204020204" pitchFamily="34" charset="-122"/>
                <a:sym typeface="+mn-ea"/>
              </a:rPr>
              <a:t>：</a:t>
            </a:r>
            <a:r>
              <a:rPr lang="en-US" altLang="zh-CN" sz="1200" dirty="0" smtClean="0">
                <a:latin typeface="微软雅黑" panose="020B0503020204020204" pitchFamily="34" charset="-122"/>
                <a:ea typeface="微软雅黑" panose="020B0503020204020204" pitchFamily="34" charset="-122"/>
                <a:sym typeface="+mn-ea"/>
              </a:rPr>
              <a:t>6ms</a:t>
            </a:r>
            <a:r>
              <a:rPr lang="zh-CN" altLang="en-US" sz="1200" dirty="0">
                <a:latin typeface="微软雅黑" panose="020B0503020204020204" pitchFamily="34" charset="-122"/>
                <a:ea typeface="微软雅黑" panose="020B0503020204020204" pitchFamily="34" charset="-122"/>
                <a:sym typeface="+mn-ea"/>
              </a:rPr>
              <a:t>之后不稳定性影响不大</a:t>
            </a:r>
            <a:r>
              <a:rPr lang="zh-CN" altLang="en-US" sz="1200" dirty="0" smtClean="0">
                <a:latin typeface="微软雅黑" panose="020B0503020204020204" pitchFamily="34" charset="-122"/>
                <a:ea typeface="微软雅黑" panose="020B0503020204020204" pitchFamily="34" charset="-122"/>
                <a:sym typeface="+mn-ea"/>
              </a:rPr>
              <a:t>，对</a:t>
            </a:r>
            <a:r>
              <a:rPr lang="en-US" altLang="zh-CN" sz="1200" dirty="0">
                <a:latin typeface="微软雅黑" panose="020B0503020204020204" pitchFamily="34" charset="-122"/>
                <a:ea typeface="微软雅黑" panose="020B0503020204020204" pitchFamily="34" charset="-122"/>
                <a:sym typeface="+mn-ea"/>
              </a:rPr>
              <a:t>R2QF12OUT</a:t>
            </a:r>
            <a:r>
              <a:rPr lang="zh-CN" altLang="en-US" sz="1200" dirty="0">
                <a:latin typeface="微软雅黑" panose="020B0503020204020204" pitchFamily="34" charset="-122"/>
                <a:ea typeface="微软雅黑" panose="020B0503020204020204" pitchFamily="34" charset="-122"/>
                <a:sym typeface="+mn-ea"/>
              </a:rPr>
              <a:t>及</a:t>
            </a:r>
            <a:r>
              <a:rPr lang="en-US" altLang="zh-CN" sz="1200" dirty="0">
                <a:latin typeface="微软雅黑" panose="020B0503020204020204" pitchFamily="34" charset="-122"/>
                <a:ea typeface="微软雅黑" panose="020B0503020204020204" pitchFamily="34" charset="-122"/>
                <a:sym typeface="+mn-ea"/>
              </a:rPr>
              <a:t>R2BLM15</a:t>
            </a:r>
            <a:r>
              <a:rPr lang="zh-CN" altLang="en-US" sz="1200" dirty="0">
                <a:latin typeface="微软雅黑" panose="020B0503020204020204" pitchFamily="34" charset="-122"/>
                <a:ea typeface="微软雅黑" panose="020B0503020204020204" pitchFamily="34" charset="-122"/>
                <a:sym typeface="+mn-ea"/>
              </a:rPr>
              <a:t>处束损有非常明显的好处，束流通过率也显著</a:t>
            </a:r>
            <a:r>
              <a:rPr lang="zh-CN" altLang="en-US" sz="1200" dirty="0" smtClean="0">
                <a:latin typeface="微软雅黑" panose="020B0503020204020204" pitchFamily="34" charset="-122"/>
                <a:ea typeface="微软雅黑" panose="020B0503020204020204" pitchFamily="34" charset="-122"/>
                <a:sym typeface="+mn-ea"/>
              </a:rPr>
              <a:t>增加</a:t>
            </a:r>
          </a:p>
          <a:p>
            <a:pPr marL="214313" indent="-214313" algn="just">
              <a:buFont typeface="Wingdings" panose="05000000000000000000" charset="0"/>
              <a:buChar char="Ø"/>
            </a:pPr>
            <a:endParaRPr lang="zh-CN" altLang="en-US" sz="1350" b="1" dirty="0">
              <a:latin typeface="Arial" panose="020B0604020202020204" pitchFamily="34" charset="0"/>
              <a:ea typeface="微软雅黑" panose="020B0503020204020204" pitchFamily="34" charset="-122"/>
              <a:sym typeface="+mn-ea"/>
            </a:endParaRPr>
          </a:p>
          <a:p>
            <a:pPr marL="214313" indent="-214313" algn="just">
              <a:buFont typeface="Wingdings" panose="05000000000000000000" charset="0"/>
              <a:buChar char="Ø"/>
            </a:pPr>
            <a:endParaRPr lang="zh-CN" altLang="en-US" sz="1350" b="1" dirty="0">
              <a:latin typeface="Arial" panose="020B0604020202020204" pitchFamily="34" charset="0"/>
              <a:ea typeface="微软雅黑" panose="020B0503020204020204" pitchFamily="34" charset="-122"/>
              <a:sym typeface="+mn-ea"/>
            </a:endParaRPr>
          </a:p>
        </p:txBody>
      </p:sp>
    </p:spTree>
    <p:extLst>
      <p:ext uri="{BB962C8B-B14F-4D97-AF65-F5344CB8AC3E}">
        <p14:creationId xmlns:p14="http://schemas.microsoft.com/office/powerpoint/2010/main" val="39375377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1.9  </a:t>
            </a:r>
            <a:r>
              <a:rPr lang="zh-CN" altLang="en-US" sz="2400" b="1" dirty="0" smtClean="0">
                <a:solidFill>
                  <a:schemeClr val="bg1"/>
                </a:solidFill>
                <a:latin typeface="微软雅黑" pitchFamily="34" charset="-122"/>
                <a:ea typeface="微软雅黑" pitchFamily="34" charset="-122"/>
              </a:rPr>
              <a:t>贝叶斯</a:t>
            </a:r>
            <a:r>
              <a:rPr lang="zh-CN" altLang="en-US" sz="2400" b="1" dirty="0">
                <a:solidFill>
                  <a:schemeClr val="bg1"/>
                </a:solidFill>
                <a:latin typeface="微软雅黑" pitchFamily="34" charset="-122"/>
                <a:ea typeface="微软雅黑" pitchFamily="34" charset="-122"/>
              </a:rPr>
              <a:t>优化</a:t>
            </a:r>
          </a:p>
        </p:txBody>
      </p:sp>
      <p:pic>
        <p:nvPicPr>
          <p:cNvPr id="4" name="图片 3">
            <a:extLst>
              <a:ext uri="{FF2B5EF4-FFF2-40B4-BE49-F238E27FC236}">
                <a16:creationId xmlns="" xmlns:a16="http://schemas.microsoft.com/office/drawing/2014/main" id="{85125268-9F89-4FFA-A36E-5CAFBC581F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57" y="1666546"/>
            <a:ext cx="4485143" cy="2522893"/>
          </a:xfrm>
          <a:prstGeom prst="rect">
            <a:avLst/>
          </a:prstGeom>
        </p:spPr>
      </p:pic>
      <p:sp>
        <p:nvSpPr>
          <p:cNvPr id="5" name="文本框 4">
            <a:extLst>
              <a:ext uri="{FF2B5EF4-FFF2-40B4-BE49-F238E27FC236}">
                <a16:creationId xmlns="" xmlns:a16="http://schemas.microsoft.com/office/drawing/2014/main" id="{04F029BB-7EB3-437D-BE2D-5B1D1CBDDDA7}"/>
              </a:ext>
            </a:extLst>
          </p:cNvPr>
          <p:cNvSpPr txBox="1"/>
          <p:nvPr/>
        </p:nvSpPr>
        <p:spPr>
          <a:xfrm>
            <a:off x="107705" y="604212"/>
            <a:ext cx="9049358" cy="874407"/>
          </a:xfrm>
          <a:prstGeom prst="rect">
            <a:avLst/>
          </a:prstGeom>
          <a:noFill/>
        </p:spPr>
        <p:txBody>
          <a:bodyPr wrap="square">
            <a:spAutoFit/>
          </a:bodyPr>
          <a:lstStyle/>
          <a:p>
            <a:pPr marL="285750" indent="-285750" algn="just">
              <a:lnSpc>
                <a:spcPct val="150000"/>
              </a:lnSpc>
              <a:buSzPts val="1000"/>
              <a:buFont typeface="Wingdings" panose="05000000000000000000" pitchFamily="2" charset="2"/>
              <a:buChar char="Ø"/>
              <a:tabLst>
                <a:tab pos="342900" algn="l"/>
              </a:tabLst>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开发了基于贝叶斯优化方法（</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BO</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）的优化程序在本论调束中应用广泛；</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buSzPts val="1000"/>
              <a:buFont typeface="Wingdings" panose="05000000000000000000" pitchFamily="2" charset="2"/>
              <a:buChar char="Ø"/>
              <a:tabLst>
                <a:tab pos="342900" algn="l"/>
              </a:tabLst>
            </a:pP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贝叶斯优化（</a:t>
            </a: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BO</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）的优势</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样本高效</a:t>
            </a: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噪声鲁棒性</a:t>
            </a: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全局优化</a:t>
            </a:r>
            <a:endParaRPr lang="en-US"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 xmlns:a16="http://schemas.microsoft.com/office/drawing/2014/main" id="{BF163015-3661-4511-8952-0D8F960CF4B8}"/>
              </a:ext>
            </a:extLst>
          </p:cNvPr>
          <p:cNvSpPr txBox="1"/>
          <p:nvPr/>
        </p:nvSpPr>
        <p:spPr>
          <a:xfrm>
            <a:off x="124319" y="4351137"/>
            <a:ext cx="4519128" cy="507831"/>
          </a:xfrm>
          <a:prstGeom prst="rect">
            <a:avLst/>
          </a:prstGeom>
          <a:noFill/>
        </p:spPr>
        <p:txBody>
          <a:bodyPr wrap="square">
            <a:spAutoFit/>
          </a:bodyPr>
          <a:lstStyle/>
          <a:p>
            <a:pPr marL="214313" indent="-214313">
              <a:buFont typeface="Arial" panose="020B0604020202020204" pitchFamily="34" charset="0"/>
              <a:buChar char="•"/>
            </a:pPr>
            <a:r>
              <a:rPr lang="zh-CN" altLang="en-US" sz="1350" b="1" dirty="0">
                <a:latin typeface="微软雅黑" panose="020B0503020204020204" pitchFamily="34" charset="-122"/>
                <a:ea typeface="微软雅黑" panose="020B0503020204020204" pitchFamily="34" charset="-122"/>
              </a:rPr>
              <a:t>贝叶斯优化程序设计的应用范围，其中高亮字体为本轮优化中主要应用的场景</a:t>
            </a:r>
            <a:endParaRPr lang="en-US" altLang="zh-CN" sz="1350" b="1"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 xmlns:a16="http://schemas.microsoft.com/office/drawing/2014/main" id="{216AC895-3C71-4853-9FF0-87BE5D31E977}"/>
              </a:ext>
            </a:extLst>
          </p:cNvPr>
          <p:cNvPicPr>
            <a:picLocks noChangeAspect="1"/>
          </p:cNvPicPr>
          <p:nvPr/>
        </p:nvPicPr>
        <p:blipFill>
          <a:blip r:embed="rId3"/>
          <a:stretch>
            <a:fillRect/>
          </a:stretch>
        </p:blipFill>
        <p:spPr>
          <a:xfrm>
            <a:off x="4658722" y="1670177"/>
            <a:ext cx="4430231" cy="2522893"/>
          </a:xfrm>
          <a:prstGeom prst="rect">
            <a:avLst/>
          </a:prstGeom>
        </p:spPr>
      </p:pic>
      <p:sp>
        <p:nvSpPr>
          <p:cNvPr id="10" name="文本框 9">
            <a:extLst>
              <a:ext uri="{FF2B5EF4-FFF2-40B4-BE49-F238E27FC236}">
                <a16:creationId xmlns="" xmlns:a16="http://schemas.microsoft.com/office/drawing/2014/main" id="{46C2431C-5B04-4349-AD42-164190EEDB66}"/>
              </a:ext>
            </a:extLst>
          </p:cNvPr>
          <p:cNvSpPr txBox="1"/>
          <p:nvPr/>
        </p:nvSpPr>
        <p:spPr>
          <a:xfrm>
            <a:off x="4590614" y="4354767"/>
            <a:ext cx="4566449" cy="715581"/>
          </a:xfrm>
          <a:prstGeom prst="rect">
            <a:avLst/>
          </a:prstGeom>
          <a:noFill/>
        </p:spPr>
        <p:txBody>
          <a:bodyPr wrap="square">
            <a:spAutoFit/>
          </a:bodyPr>
          <a:lstStyle/>
          <a:p>
            <a:pPr marL="214313" indent="-214313">
              <a:buFont typeface="Arial" panose="020B0604020202020204" pitchFamily="34" charset="0"/>
              <a:buChar char="•"/>
            </a:pPr>
            <a:r>
              <a:rPr lang="zh-CN" altLang="en-US" sz="1350" b="1" dirty="0">
                <a:latin typeface="微软雅黑" panose="020B0503020204020204" pitchFamily="34" charset="-122"/>
                <a:ea typeface="微软雅黑" panose="020B0503020204020204" pitchFamily="34" charset="-122"/>
              </a:rPr>
              <a:t>贝叶斯优化程序界面，通过读取设定好的配置文件读取待优化的</a:t>
            </a:r>
            <a:r>
              <a:rPr lang="en-US" altLang="zh-CN" sz="1350" b="1" dirty="0">
                <a:latin typeface="微软雅黑" panose="020B0503020204020204" pitchFamily="34" charset="-122"/>
                <a:ea typeface="微软雅黑" panose="020B0503020204020204" pitchFamily="34" charset="-122"/>
              </a:rPr>
              <a:t>PV</a:t>
            </a:r>
            <a:r>
              <a:rPr lang="zh-CN" altLang="en-US" sz="1350" b="1" dirty="0">
                <a:latin typeface="微软雅黑" panose="020B0503020204020204" pitchFamily="34" charset="-122"/>
                <a:ea typeface="微软雅黑" panose="020B0503020204020204" pitchFamily="34" charset="-122"/>
              </a:rPr>
              <a:t>名和该</a:t>
            </a:r>
            <a:r>
              <a:rPr lang="en-US" altLang="zh-CN" sz="1350" b="1" dirty="0">
                <a:latin typeface="微软雅黑" panose="020B0503020204020204" pitchFamily="34" charset="-122"/>
                <a:ea typeface="微软雅黑" panose="020B0503020204020204" pitchFamily="34" charset="-122"/>
              </a:rPr>
              <a:t>PV</a:t>
            </a:r>
            <a:r>
              <a:rPr lang="zh-CN" altLang="en-US" sz="1350" b="1" dirty="0">
                <a:latin typeface="微软雅黑" panose="020B0503020204020204" pitchFamily="34" charset="-122"/>
                <a:ea typeface="微软雅黑" panose="020B0503020204020204" pitchFamily="34" charset="-122"/>
              </a:rPr>
              <a:t>对应的优化上下限，优化后支持一键设置最优值（默认显示前</a:t>
            </a:r>
            <a:r>
              <a:rPr lang="en-US" altLang="zh-CN" sz="1350" b="1" dirty="0">
                <a:latin typeface="微软雅黑" panose="020B0503020204020204" pitchFamily="34" charset="-122"/>
                <a:ea typeface="微软雅黑" panose="020B0503020204020204" pitchFamily="34" charset="-122"/>
              </a:rPr>
              <a:t>10</a:t>
            </a:r>
            <a:r>
              <a:rPr lang="zh-CN" altLang="en-US" sz="1350" b="1" dirty="0">
                <a:latin typeface="微软雅黑" panose="020B0503020204020204" pitchFamily="34" charset="-122"/>
                <a:ea typeface="微软雅黑" panose="020B0503020204020204" pitchFamily="34" charset="-122"/>
              </a:rPr>
              <a:t>个）</a:t>
            </a:r>
            <a:endParaRPr lang="en-US" altLang="zh-CN" sz="135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749018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LEBT</a:t>
            </a:r>
            <a:r>
              <a:rPr lang="zh-CN" altLang="en-US" sz="2400" b="1" dirty="0">
                <a:solidFill>
                  <a:schemeClr val="bg1"/>
                </a:solidFill>
                <a:latin typeface="微软雅黑" pitchFamily="34" charset="-122"/>
                <a:ea typeface="微软雅黑" pitchFamily="34" charset="-122"/>
              </a:rPr>
              <a:t>优化</a:t>
            </a:r>
          </a:p>
        </p:txBody>
      </p:sp>
      <p:pic>
        <p:nvPicPr>
          <p:cNvPr id="11" name="图片 10">
            <a:extLst>
              <a:ext uri="{FF2B5EF4-FFF2-40B4-BE49-F238E27FC236}">
                <a16:creationId xmlns="" xmlns:a16="http://schemas.microsoft.com/office/drawing/2014/main" id="{7527CD49-9714-4135-ADAB-C3FBACEA5C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159" y="1099483"/>
            <a:ext cx="4590510" cy="3521879"/>
          </a:xfrm>
          <a:prstGeom prst="rect">
            <a:avLst/>
          </a:prstGeom>
        </p:spPr>
      </p:pic>
      <p:sp>
        <p:nvSpPr>
          <p:cNvPr id="12" name="文本框 11">
            <a:extLst>
              <a:ext uri="{FF2B5EF4-FFF2-40B4-BE49-F238E27FC236}">
                <a16:creationId xmlns="" xmlns:a16="http://schemas.microsoft.com/office/drawing/2014/main" id="{C866AE7B-7B3C-4CE3-B80D-18340E6CC0EC}"/>
              </a:ext>
            </a:extLst>
          </p:cNvPr>
          <p:cNvSpPr txBox="1"/>
          <p:nvPr/>
        </p:nvSpPr>
        <p:spPr>
          <a:xfrm>
            <a:off x="118767" y="635237"/>
            <a:ext cx="4158462" cy="4198393"/>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通过构建目标函数，实现兼顾</a:t>
            </a:r>
            <a:r>
              <a:rPr lang="en-US" altLang="zh-CN" dirty="0">
                <a:latin typeface="微软雅黑" panose="020B0503020204020204" pitchFamily="34" charset="-122"/>
                <a:ea typeface="微软雅黑" panose="020B0503020204020204" pitchFamily="34" charset="-122"/>
              </a:rPr>
              <a:t>RFQ</a:t>
            </a:r>
            <a:r>
              <a:rPr lang="zh-CN" altLang="en-US" dirty="0">
                <a:latin typeface="微软雅黑" panose="020B0503020204020204" pitchFamily="34" charset="-122"/>
                <a:ea typeface="微软雅黑" panose="020B0503020204020204" pitchFamily="34" charset="-122"/>
              </a:rPr>
              <a:t>通过率和出口流强的多目标优化</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优化参数为</a:t>
            </a:r>
            <a:r>
              <a:rPr lang="en-US" altLang="zh-CN" dirty="0">
                <a:latin typeface="微软雅黑" panose="020B0503020204020204" pitchFamily="34" charset="-122"/>
                <a:ea typeface="微软雅黑" panose="020B0503020204020204" pitchFamily="34" charset="-122"/>
              </a:rPr>
              <a:t>LEBT</a:t>
            </a:r>
            <a:r>
              <a:rPr lang="zh-CN" altLang="en-US" dirty="0">
                <a:latin typeface="微软雅黑" panose="020B0503020204020204" pitchFamily="34" charset="-122"/>
                <a:ea typeface="微软雅黑" panose="020B0503020204020204" pitchFamily="34" charset="-122"/>
              </a:rPr>
              <a:t>的螺线管以及导向铁，出口流强变化较大时需微调引出电极</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在优化</a:t>
            </a:r>
            <a:r>
              <a:rPr lang="en-US" altLang="zh-CN" dirty="0">
                <a:latin typeface="微软雅黑" panose="020B0503020204020204" pitchFamily="34" charset="-122"/>
                <a:ea typeface="微软雅黑" panose="020B0503020204020204" pitchFamily="34" charset="-122"/>
              </a:rPr>
              <a:t>LEBT</a:t>
            </a:r>
            <a:r>
              <a:rPr lang="zh-CN" altLang="en-US" dirty="0">
                <a:latin typeface="微软雅黑" panose="020B0503020204020204" pitchFamily="34" charset="-122"/>
                <a:ea typeface="微软雅黑" panose="020B0503020204020204" pitchFamily="34" charset="-122"/>
              </a:rPr>
              <a:t>时，不同流强下均可实现</a:t>
            </a:r>
            <a:r>
              <a:rPr lang="en-US" altLang="zh-CN" dirty="0">
                <a:latin typeface="微软雅黑" panose="020B0503020204020204" pitchFamily="34" charset="-122"/>
                <a:ea typeface="微软雅黑" panose="020B0503020204020204" pitchFamily="34" charset="-122"/>
              </a:rPr>
              <a:t>95%</a:t>
            </a:r>
            <a:r>
              <a:rPr lang="zh-CN" altLang="en-US" dirty="0">
                <a:latin typeface="微软雅黑" panose="020B0503020204020204" pitchFamily="34" charset="-122"/>
                <a:ea typeface="微软雅黑" panose="020B0503020204020204" pitchFamily="34" charset="-122"/>
              </a:rPr>
              <a:t>以上的</a:t>
            </a:r>
            <a:r>
              <a:rPr lang="en-US" altLang="zh-CN" dirty="0">
                <a:latin typeface="微软雅黑" panose="020B0503020204020204" pitchFamily="34" charset="-122"/>
                <a:ea typeface="微软雅黑" panose="020B0503020204020204" pitchFamily="34" charset="-122"/>
              </a:rPr>
              <a:t>RFQ</a:t>
            </a:r>
            <a:r>
              <a:rPr lang="zh-CN" altLang="en-US" dirty="0">
                <a:latin typeface="微软雅黑" panose="020B0503020204020204" pitchFamily="34" charset="-122"/>
                <a:ea typeface="微软雅黑" panose="020B0503020204020204" pitchFamily="34" charset="-122"/>
              </a:rPr>
              <a:t>通过率</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更高流强下（</a:t>
            </a:r>
            <a:r>
              <a:rPr lang="en-US" altLang="zh-CN" dirty="0">
                <a:latin typeface="微软雅黑" panose="020B0503020204020204" pitchFamily="34" charset="-122"/>
                <a:ea typeface="微软雅黑" panose="020B0503020204020204" pitchFamily="34" charset="-122"/>
              </a:rPr>
              <a:t>40 mA</a:t>
            </a:r>
            <a:r>
              <a:rPr lang="zh-CN" altLang="en-US" dirty="0">
                <a:latin typeface="微软雅黑" panose="020B0503020204020204" pitchFamily="34" charset="-122"/>
                <a:ea typeface="微软雅黑" panose="020B0503020204020204" pitchFamily="34" charset="-122"/>
              </a:rPr>
              <a:t>）也可等效地实现</a:t>
            </a:r>
            <a:r>
              <a:rPr lang="en-US" altLang="zh-CN" dirty="0">
                <a:latin typeface="微软雅黑" panose="020B0503020204020204" pitchFamily="34" charset="-122"/>
                <a:ea typeface="微软雅黑" panose="020B0503020204020204" pitchFamily="34" charset="-122"/>
              </a:rPr>
              <a:t>95%</a:t>
            </a:r>
            <a:r>
              <a:rPr lang="zh-CN" altLang="en-US" dirty="0">
                <a:latin typeface="微软雅黑" panose="020B0503020204020204" pitchFamily="34" charset="-122"/>
                <a:ea typeface="微软雅黑" panose="020B0503020204020204" pitchFamily="34" charset="-122"/>
              </a:rPr>
              <a:t>的通过率，但目前受</a:t>
            </a:r>
            <a:r>
              <a:rPr lang="en-US" altLang="zh-CN" dirty="0">
                <a:latin typeface="微软雅黑" panose="020B0503020204020204" pitchFamily="34" charset="-122"/>
                <a:ea typeface="微软雅黑" panose="020B0503020204020204" pitchFamily="34" charset="-122"/>
              </a:rPr>
              <a:t>RFQ</a:t>
            </a:r>
            <a:r>
              <a:rPr lang="zh-CN" altLang="en-US" dirty="0">
                <a:latin typeface="微软雅黑" panose="020B0503020204020204" pitchFamily="34" charset="-122"/>
                <a:ea typeface="微软雅黑" panose="020B0503020204020204" pitchFamily="34" charset="-122"/>
              </a:rPr>
              <a:t>功率限制，不切束情况下通过率较低</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381931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直线高频优化</a:t>
            </a:r>
          </a:p>
        </p:txBody>
      </p:sp>
      <p:pic>
        <p:nvPicPr>
          <p:cNvPr id="3" name="图片 2">
            <a:extLst>
              <a:ext uri="{FF2B5EF4-FFF2-40B4-BE49-F238E27FC236}">
                <a16:creationId xmlns="" xmlns:a16="http://schemas.microsoft.com/office/drawing/2014/main" id="{F4F2B966-FD98-4555-A972-E42D1B8750CA}"/>
              </a:ext>
            </a:extLst>
          </p:cNvPr>
          <p:cNvPicPr>
            <a:picLocks noChangeAspect="1"/>
          </p:cNvPicPr>
          <p:nvPr/>
        </p:nvPicPr>
        <p:blipFill>
          <a:blip r:embed="rId2"/>
          <a:stretch>
            <a:fillRect/>
          </a:stretch>
        </p:blipFill>
        <p:spPr>
          <a:xfrm>
            <a:off x="4210767" y="888543"/>
            <a:ext cx="4933233" cy="3510000"/>
          </a:xfrm>
          <a:prstGeom prst="rect">
            <a:avLst/>
          </a:prstGeom>
        </p:spPr>
      </p:pic>
      <p:sp>
        <p:nvSpPr>
          <p:cNvPr id="4" name="文本框 3">
            <a:extLst>
              <a:ext uri="{FF2B5EF4-FFF2-40B4-BE49-F238E27FC236}">
                <a16:creationId xmlns="" xmlns:a16="http://schemas.microsoft.com/office/drawing/2014/main" id="{1116C93C-203A-463A-82DB-F9AE077B4E4E}"/>
              </a:ext>
            </a:extLst>
          </p:cNvPr>
          <p:cNvSpPr txBox="1"/>
          <p:nvPr/>
        </p:nvSpPr>
        <p:spPr>
          <a:xfrm>
            <a:off x="166385" y="888543"/>
            <a:ext cx="3961125" cy="3831818"/>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以</a:t>
            </a:r>
            <a:r>
              <a:rPr lang="en-US" altLang="zh-CN" dirty="0">
                <a:latin typeface="微软雅黑" panose="020B0503020204020204" pitchFamily="34" charset="-122"/>
                <a:ea typeface="微软雅黑" panose="020B0503020204020204" pitchFamily="34" charset="-122"/>
              </a:rPr>
              <a:t>RCS</a:t>
            </a:r>
            <a:r>
              <a:rPr lang="zh-CN" altLang="en-US" dirty="0">
                <a:latin typeface="微软雅黑" panose="020B0503020204020204" pitchFamily="34" charset="-122"/>
                <a:ea typeface="微软雅黑" panose="020B0503020204020204" pitchFamily="34" charset="-122"/>
              </a:rPr>
              <a:t>通过率为目标，优化</a:t>
            </a:r>
            <a:r>
              <a:rPr lang="en-US" altLang="zh-CN" dirty="0">
                <a:latin typeface="微软雅黑" panose="020B0503020204020204" pitchFamily="34" charset="-122"/>
                <a:ea typeface="微软雅黑" panose="020B0503020204020204" pitchFamily="34" charset="-122"/>
              </a:rPr>
              <a:t>DTL3</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的相位，</a:t>
            </a:r>
            <a:r>
              <a:rPr lang="en-US" altLang="zh-CN" dirty="0" err="1">
                <a:latin typeface="微软雅黑" panose="020B0503020204020204" pitchFamily="34" charset="-122"/>
                <a:ea typeface="微软雅黑" panose="020B0503020204020204" pitchFamily="34" charset="-122"/>
              </a:rPr>
              <a:t>Debuncher</a:t>
            </a:r>
            <a:r>
              <a:rPr lang="zh-CN" altLang="en-US" dirty="0">
                <a:latin typeface="微软雅黑" panose="020B0503020204020204" pitchFamily="34" charset="-122"/>
                <a:ea typeface="微软雅黑" panose="020B0503020204020204" pitchFamily="34" charset="-122"/>
              </a:rPr>
              <a:t>的幅值相位以及切束</a:t>
            </a:r>
            <a:r>
              <a:rPr lang="zh-CN" altLang="en-US" dirty="0" smtClean="0">
                <a:latin typeface="微软雅黑" panose="020B0503020204020204" pitchFamily="34" charset="-122"/>
                <a:ea typeface="微软雅黑" panose="020B0503020204020204" pitchFamily="34" charset="-122"/>
              </a:rPr>
              <a:t>相位</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优化</a:t>
            </a:r>
            <a:r>
              <a:rPr lang="zh-CN" altLang="en-US" dirty="0">
                <a:latin typeface="微软雅黑" panose="020B0503020204020204" pitchFamily="34" charset="-122"/>
                <a:ea typeface="微软雅黑" panose="020B0503020204020204" pitchFamily="34" charset="-122"/>
              </a:rPr>
              <a:t>前后通过率约有</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左右</a:t>
            </a:r>
            <a:r>
              <a:rPr lang="zh-CN" altLang="en-US" dirty="0" smtClean="0">
                <a:latin typeface="微软雅黑" panose="020B0503020204020204" pitchFamily="34" charset="-122"/>
                <a:ea typeface="微软雅黑" panose="020B0503020204020204" pitchFamily="34" charset="-122"/>
              </a:rPr>
              <a:t>差别</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优化后前</a:t>
            </a:r>
            <a:r>
              <a:rPr lang="en-US" altLang="zh-CN" dirty="0">
                <a:latin typeface="微软雅黑" panose="020B0503020204020204" pitchFamily="34" charset="-122"/>
                <a:ea typeface="微软雅黑" panose="020B0503020204020204" pitchFamily="34" charset="-122"/>
              </a:rPr>
              <a:t>1ms</a:t>
            </a:r>
            <a:r>
              <a:rPr lang="zh-CN" altLang="en-US" dirty="0">
                <a:latin typeface="微软雅黑" panose="020B0503020204020204" pitchFamily="34" charset="-122"/>
                <a:ea typeface="微软雅黑" panose="020B0503020204020204" pitchFamily="34" charset="-122"/>
              </a:rPr>
              <a:t>的</a:t>
            </a:r>
            <a:r>
              <a:rPr lang="en-US" altLang="zh-CN" dirty="0">
                <a:latin typeface="微软雅黑" panose="020B0503020204020204" pitchFamily="34" charset="-122"/>
                <a:ea typeface="微软雅黑" panose="020B0503020204020204" pitchFamily="34" charset="-122"/>
              </a:rPr>
              <a:t>Buncher factor</a:t>
            </a:r>
            <a:r>
              <a:rPr lang="zh-CN" altLang="en-US" dirty="0">
                <a:latin typeface="微软雅黑" panose="020B0503020204020204" pitchFamily="34" charset="-122"/>
                <a:ea typeface="微软雅黑" panose="020B0503020204020204" pitchFamily="34" charset="-122"/>
              </a:rPr>
              <a:t>略有增高，最高值增加</a:t>
            </a:r>
            <a:r>
              <a:rPr lang="en-US" altLang="zh-CN" dirty="0">
                <a:latin typeface="微软雅黑" panose="020B0503020204020204" pitchFamily="34" charset="-122"/>
                <a:ea typeface="微软雅黑" panose="020B0503020204020204" pitchFamily="34" charset="-122"/>
              </a:rPr>
              <a:t>0.02</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左右）</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618431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QT</a:t>
            </a:r>
            <a:r>
              <a:rPr lang="zh-CN" altLang="en-US" sz="2400" b="1" dirty="0">
                <a:solidFill>
                  <a:schemeClr val="bg1"/>
                </a:solidFill>
                <a:latin typeface="微软雅黑" pitchFamily="34" charset="-122"/>
                <a:ea typeface="微软雅黑" pitchFamily="34" charset="-122"/>
              </a:rPr>
              <a:t>优化</a:t>
            </a:r>
          </a:p>
        </p:txBody>
      </p:sp>
      <p:sp>
        <p:nvSpPr>
          <p:cNvPr id="3" name="文本框 2">
            <a:extLst>
              <a:ext uri="{FF2B5EF4-FFF2-40B4-BE49-F238E27FC236}">
                <a16:creationId xmlns="" xmlns:a16="http://schemas.microsoft.com/office/drawing/2014/main" id="{EBE57F31-E6F8-4E3D-9B70-05399319B0BE}"/>
              </a:ext>
            </a:extLst>
          </p:cNvPr>
          <p:cNvSpPr txBox="1"/>
          <p:nvPr/>
        </p:nvSpPr>
        <p:spPr>
          <a:xfrm>
            <a:off x="0" y="600350"/>
            <a:ext cx="9144000" cy="323165"/>
          </a:xfrm>
          <a:prstGeom prst="rect">
            <a:avLst/>
          </a:prstGeom>
          <a:noFill/>
        </p:spPr>
        <p:txBody>
          <a:bodyPr wrap="square">
            <a:spAutoFit/>
          </a:bodyPr>
          <a:lstStyle/>
          <a:p>
            <a:pPr marL="285750" indent="-285750" algn="ctr">
              <a:buFont typeface="Wingdings" panose="05000000000000000000" pitchFamily="2" charset="2"/>
              <a:buChar char="Ø"/>
            </a:pPr>
            <a:r>
              <a:rPr lang="zh-CN" altLang="en-US" sz="1500" dirty="0">
                <a:solidFill>
                  <a:srgbClr val="495057"/>
                </a:solidFill>
                <a:latin typeface="微软雅黑" panose="020B0503020204020204" pitchFamily="34" charset="-122"/>
                <a:ea typeface="微软雅黑" panose="020B0503020204020204" pitchFamily="34" charset="-122"/>
              </a:rPr>
              <a:t>以</a:t>
            </a:r>
            <a:r>
              <a:rPr lang="en-US" altLang="zh-CN" sz="1500" dirty="0">
                <a:solidFill>
                  <a:srgbClr val="495057"/>
                </a:solidFill>
                <a:latin typeface="微软雅黑" panose="020B0503020204020204" pitchFamily="34" charset="-122"/>
                <a:ea typeface="微软雅黑" panose="020B0503020204020204" pitchFamily="34" charset="-122"/>
              </a:rPr>
              <a:t>RCS</a:t>
            </a:r>
            <a:r>
              <a:rPr lang="zh-CN" altLang="en-US" sz="1500" dirty="0">
                <a:solidFill>
                  <a:srgbClr val="495057"/>
                </a:solidFill>
                <a:latin typeface="微软雅黑" panose="020B0503020204020204" pitchFamily="34" charset="-122"/>
                <a:ea typeface="微软雅黑" panose="020B0503020204020204" pitchFamily="34" charset="-122"/>
              </a:rPr>
              <a:t>通过率为目标，利用贝叶斯程序优化</a:t>
            </a:r>
            <a:r>
              <a:rPr lang="en-US" altLang="zh-CN" sz="1500" dirty="0">
                <a:solidFill>
                  <a:srgbClr val="495057"/>
                </a:solidFill>
                <a:latin typeface="微软雅黑" panose="020B0503020204020204" pitchFamily="34" charset="-122"/>
                <a:ea typeface="微软雅黑" panose="020B0503020204020204" pitchFamily="34" charset="-122"/>
              </a:rPr>
              <a:t>QT</a:t>
            </a:r>
            <a:r>
              <a:rPr lang="zh-CN" altLang="en-US" sz="1500" dirty="0">
                <a:solidFill>
                  <a:srgbClr val="495057"/>
                </a:solidFill>
                <a:latin typeface="微软雅黑" panose="020B0503020204020204" pitchFamily="34" charset="-122"/>
                <a:ea typeface="微软雅黑" panose="020B0503020204020204" pitchFamily="34" charset="-122"/>
              </a:rPr>
              <a:t>不同时刻的值以寻找最优工作点优化方向和</a:t>
            </a:r>
            <a:r>
              <a:rPr lang="en-US" altLang="zh-CN" sz="1500" dirty="0">
                <a:solidFill>
                  <a:srgbClr val="495057"/>
                </a:solidFill>
                <a:latin typeface="微软雅黑" panose="020B0503020204020204" pitchFamily="34" charset="-122"/>
                <a:ea typeface="微软雅黑" panose="020B0503020204020204" pitchFamily="34" charset="-122"/>
              </a:rPr>
              <a:t>QT</a:t>
            </a:r>
            <a:r>
              <a:rPr lang="zh-CN" altLang="en-US" sz="1500" dirty="0">
                <a:solidFill>
                  <a:srgbClr val="495057"/>
                </a:solidFill>
                <a:latin typeface="微软雅黑" panose="020B0503020204020204" pitchFamily="34" charset="-122"/>
                <a:ea typeface="微软雅黑" panose="020B0503020204020204" pitchFamily="34" charset="-122"/>
              </a:rPr>
              <a:t>搭配</a:t>
            </a:r>
            <a:endParaRPr lang="en-US" altLang="zh-CN" sz="1500" dirty="0">
              <a:solidFill>
                <a:srgbClr val="495057"/>
              </a:solidFill>
              <a:latin typeface="微软雅黑" panose="020B0503020204020204" pitchFamily="34" charset="-122"/>
              <a:ea typeface="微软雅黑" panose="020B0503020204020204" pitchFamily="34" charset="-122"/>
            </a:endParaRPr>
          </a:p>
        </p:txBody>
      </p:sp>
      <p:pic>
        <p:nvPicPr>
          <p:cNvPr id="4" name="Picture 2">
            <a:extLst>
              <a:ext uri="{FF2B5EF4-FFF2-40B4-BE49-F238E27FC236}">
                <a16:creationId xmlns="" xmlns:a16="http://schemas.microsoft.com/office/drawing/2014/main" id="{CE9D3305-4639-4234-8B50-1C0F82C54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008" y="997383"/>
            <a:ext cx="6123943" cy="202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C5D2411E-8C37-42D8-9F19-765C38A2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714" y="2977020"/>
            <a:ext cx="6506024" cy="20250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 xmlns:a16="http://schemas.microsoft.com/office/drawing/2014/main" id="{88677AEB-B8DA-4040-A024-BA1194AF7608}"/>
              </a:ext>
            </a:extLst>
          </p:cNvPr>
          <p:cNvSpPr txBox="1"/>
          <p:nvPr/>
        </p:nvSpPr>
        <p:spPr>
          <a:xfrm>
            <a:off x="720026" y="1379932"/>
            <a:ext cx="432048" cy="715581"/>
          </a:xfrm>
          <a:prstGeom prst="rect">
            <a:avLst/>
          </a:prstGeom>
          <a:noFill/>
        </p:spPr>
        <p:txBody>
          <a:bodyPr wrap="square" rtlCol="0">
            <a:spAutoFit/>
          </a:bodyPr>
          <a:lstStyle/>
          <a:p>
            <a:r>
              <a:rPr lang="zh-CN" altLang="en-US" sz="1350" dirty="0"/>
              <a:t>优化前</a:t>
            </a:r>
          </a:p>
        </p:txBody>
      </p:sp>
      <p:sp>
        <p:nvSpPr>
          <p:cNvPr id="8" name="文本框 7">
            <a:extLst>
              <a:ext uri="{FF2B5EF4-FFF2-40B4-BE49-F238E27FC236}">
                <a16:creationId xmlns="" xmlns:a16="http://schemas.microsoft.com/office/drawing/2014/main" id="{517F0F9C-2781-4038-B3D0-C134BD5C9DE5}"/>
              </a:ext>
            </a:extLst>
          </p:cNvPr>
          <p:cNvSpPr txBox="1"/>
          <p:nvPr/>
        </p:nvSpPr>
        <p:spPr>
          <a:xfrm>
            <a:off x="702476" y="3460441"/>
            <a:ext cx="432048" cy="715581"/>
          </a:xfrm>
          <a:prstGeom prst="rect">
            <a:avLst/>
          </a:prstGeom>
          <a:noFill/>
        </p:spPr>
        <p:txBody>
          <a:bodyPr wrap="square" rtlCol="0">
            <a:spAutoFit/>
          </a:bodyPr>
          <a:lstStyle/>
          <a:p>
            <a:r>
              <a:rPr lang="zh-CN" altLang="en-US" sz="1350" dirty="0"/>
              <a:t>优化后</a:t>
            </a:r>
          </a:p>
        </p:txBody>
      </p:sp>
      <p:sp>
        <p:nvSpPr>
          <p:cNvPr id="9" name="文本框 8">
            <a:extLst>
              <a:ext uri="{FF2B5EF4-FFF2-40B4-BE49-F238E27FC236}">
                <a16:creationId xmlns="" xmlns:a16="http://schemas.microsoft.com/office/drawing/2014/main" id="{084D6FA9-5782-4AD4-B289-C39283AC80AF}"/>
              </a:ext>
            </a:extLst>
          </p:cNvPr>
          <p:cNvSpPr txBox="1"/>
          <p:nvPr/>
        </p:nvSpPr>
        <p:spPr>
          <a:xfrm>
            <a:off x="7562738" y="1599642"/>
            <a:ext cx="1386608" cy="2127442"/>
          </a:xfrm>
          <a:prstGeom prst="rect">
            <a:avLst/>
          </a:prstGeom>
          <a:noFill/>
        </p:spPr>
        <p:txBody>
          <a:bodyPr wrap="square" rtlCol="0">
            <a:spAutoFit/>
          </a:bodyPr>
          <a:lstStyle/>
          <a:p>
            <a:pPr>
              <a:lnSpc>
                <a:spcPct val="150000"/>
              </a:lnSpc>
            </a:pPr>
            <a:r>
              <a:rPr lang="en-US" altLang="zh-CN" dirty="0"/>
              <a:t>0-3ms</a:t>
            </a:r>
            <a:r>
              <a:rPr lang="zh-CN" altLang="en-US" dirty="0"/>
              <a:t>水平工作点抬升，</a:t>
            </a:r>
            <a:endParaRPr lang="en-US" altLang="zh-CN" dirty="0"/>
          </a:p>
          <a:p>
            <a:pPr>
              <a:lnSpc>
                <a:spcPct val="150000"/>
              </a:lnSpc>
            </a:pPr>
            <a:endParaRPr lang="en-US" altLang="zh-CN" dirty="0"/>
          </a:p>
          <a:p>
            <a:pPr>
              <a:lnSpc>
                <a:spcPct val="150000"/>
              </a:lnSpc>
            </a:pPr>
            <a:r>
              <a:rPr lang="en-US" altLang="zh-CN" dirty="0"/>
              <a:t>5-7ms</a:t>
            </a:r>
            <a:r>
              <a:rPr lang="zh-CN" altLang="en-US" dirty="0"/>
              <a:t>垂直工作点抬升</a:t>
            </a:r>
          </a:p>
        </p:txBody>
      </p:sp>
      <p:sp>
        <p:nvSpPr>
          <p:cNvPr id="10" name="文本框 9">
            <a:extLst>
              <a:ext uri="{FF2B5EF4-FFF2-40B4-BE49-F238E27FC236}">
                <a16:creationId xmlns="" xmlns:a16="http://schemas.microsoft.com/office/drawing/2014/main" id="{F8C12E7D-2F41-4DE2-8315-AE8D0BE19418}"/>
              </a:ext>
            </a:extLst>
          </p:cNvPr>
          <p:cNvSpPr txBox="1"/>
          <p:nvPr/>
        </p:nvSpPr>
        <p:spPr>
          <a:xfrm>
            <a:off x="197515" y="4851979"/>
            <a:ext cx="7247436" cy="300082"/>
          </a:xfrm>
          <a:prstGeom prst="rect">
            <a:avLst/>
          </a:prstGeom>
          <a:noFill/>
        </p:spPr>
        <p:txBody>
          <a:bodyPr wrap="square">
            <a:spAutoFit/>
          </a:bodyPr>
          <a:lstStyle/>
          <a:p>
            <a:r>
              <a:rPr lang="zh-CN" altLang="en-US" sz="1350" dirty="0">
                <a:solidFill>
                  <a:srgbClr val="495057"/>
                </a:solidFill>
                <a:latin typeface="-apple-system"/>
              </a:rPr>
              <a:t>（注：上述图片中工作点的计算没有加</a:t>
            </a:r>
            <a:r>
              <a:rPr lang="en-US" altLang="zh-CN" sz="1350" dirty="0">
                <a:solidFill>
                  <a:srgbClr val="495057"/>
                </a:solidFill>
                <a:latin typeface="-apple-system"/>
              </a:rPr>
              <a:t>fudge</a:t>
            </a:r>
            <a:r>
              <a:rPr lang="zh-CN" altLang="en-US" sz="1350" dirty="0">
                <a:solidFill>
                  <a:srgbClr val="495057"/>
                </a:solidFill>
                <a:latin typeface="-apple-system"/>
              </a:rPr>
              <a:t>因子，绝对值的误差较大，但相对值准确）</a:t>
            </a:r>
            <a:endParaRPr lang="zh-CN" altLang="en-US" sz="1350" dirty="0"/>
          </a:p>
        </p:txBody>
      </p:sp>
    </p:spTree>
    <p:extLst>
      <p:ext uri="{BB962C8B-B14F-4D97-AF65-F5344CB8AC3E}">
        <p14:creationId xmlns:p14="http://schemas.microsoft.com/office/powerpoint/2010/main" val="27096748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8830579" cy="461665"/>
          </a:xfrm>
          <a:prstGeom prst="rect">
            <a:avLst/>
          </a:prstGeom>
          <a:noFill/>
        </p:spPr>
        <p:txBody>
          <a:bodyPr wrap="square" rtlCol="0">
            <a:spAutoFit/>
          </a:bodyPr>
          <a:lstStyle/>
          <a:p>
            <a:pPr algn="ctr"/>
            <a:r>
              <a:rPr lang="zh-CN" altLang="en-US" sz="2400" b="1" dirty="0" smtClean="0">
                <a:solidFill>
                  <a:schemeClr val="bg1"/>
                </a:solidFill>
                <a:latin typeface="微软雅黑" pitchFamily="34" charset="-122"/>
                <a:ea typeface="微软雅黑" pitchFamily="34" charset="-122"/>
              </a:rPr>
              <a:t>小  结</a:t>
            </a:r>
            <a:endParaRPr lang="zh-CN" altLang="en-US" sz="2400" b="1" dirty="0">
              <a:solidFill>
                <a:schemeClr val="bg1"/>
              </a:solidFill>
              <a:latin typeface="微软雅黑" pitchFamily="34" charset="-122"/>
              <a:ea typeface="微软雅黑" pitchFamily="34" charset="-122"/>
            </a:endParaRPr>
          </a:p>
        </p:txBody>
      </p:sp>
      <p:sp>
        <p:nvSpPr>
          <p:cNvPr id="11" name="文本框 10"/>
          <p:cNvSpPr txBox="1"/>
          <p:nvPr/>
        </p:nvSpPr>
        <p:spPr>
          <a:xfrm>
            <a:off x="211711" y="585153"/>
            <a:ext cx="8644690" cy="4460901"/>
          </a:xfrm>
          <a:prstGeom prst="rect">
            <a:avLst/>
          </a:prstGeom>
          <a:noFill/>
        </p:spPr>
        <p:txBody>
          <a:bodyPr wrap="square" rtlCol="0">
            <a:spAutoFit/>
          </a:bodyPr>
          <a:lstStyle/>
          <a:p>
            <a:pPr marL="257175" indent="-257175" algn="just">
              <a:lnSpc>
                <a:spcPct val="130000"/>
              </a:lnSpc>
              <a:spcBef>
                <a:spcPts val="500"/>
              </a:spcBef>
              <a:buFont typeface="Wingdings" panose="05000000000000000000" pitchFamily="2" charset="2"/>
              <a:buChar char="Ø"/>
            </a:pPr>
            <a:r>
              <a:rPr lang="zh-CN" altLang="en-US" sz="1700" dirty="0" smtClean="0">
                <a:latin typeface="微软雅黑" panose="020B0503020204020204" pitchFamily="34" charset="-122"/>
                <a:ea typeface="微软雅黑" panose="020B0503020204020204" pitchFamily="34" charset="-122"/>
              </a:rPr>
              <a:t>束流调试结果验证了新注入系统物理设计方案的可行性，第一次在</a:t>
            </a:r>
            <a:r>
              <a:rPr lang="en-US" altLang="zh-CN" sz="1700" dirty="0" smtClean="0">
                <a:latin typeface="微软雅黑" panose="020B0503020204020204" pitchFamily="34" charset="-122"/>
                <a:ea typeface="微软雅黑" panose="020B0503020204020204" pitchFamily="34" charset="-122"/>
              </a:rPr>
              <a:t>CSNS</a:t>
            </a:r>
            <a:r>
              <a:rPr lang="zh-CN" altLang="en-US" sz="1700" dirty="0" smtClean="0">
                <a:latin typeface="微软雅黑" panose="020B0503020204020204" pitchFamily="34" charset="-122"/>
                <a:ea typeface="微软雅黑" panose="020B0503020204020204" pitchFamily="34" charset="-122"/>
              </a:rPr>
              <a:t>上实现注入束流的角度扫描。</a:t>
            </a:r>
            <a:endParaRPr lang="en-US" altLang="zh-CN" sz="1700" dirty="0" smtClean="0">
              <a:latin typeface="微软雅黑" panose="020B0503020204020204" pitchFamily="34" charset="-122"/>
              <a:ea typeface="微软雅黑" panose="020B0503020204020204" pitchFamily="34" charset="-122"/>
            </a:endParaRPr>
          </a:p>
          <a:p>
            <a:pPr marL="257175" indent="-257175" algn="just">
              <a:lnSpc>
                <a:spcPct val="130000"/>
              </a:lnSpc>
              <a:spcBef>
                <a:spcPts val="500"/>
              </a:spcBef>
              <a:buFont typeface="Wingdings" panose="05000000000000000000" pitchFamily="2" charset="2"/>
              <a:buChar char="Ø"/>
            </a:pPr>
            <a:r>
              <a:rPr lang="zh-CN" altLang="en-US" sz="1700" dirty="0" smtClean="0">
                <a:latin typeface="微软雅黑" panose="020B0503020204020204" pitchFamily="34" charset="-122"/>
                <a:ea typeface="微软雅黑" panose="020B0503020204020204" pitchFamily="34" charset="-122"/>
              </a:rPr>
              <a:t>注入束流损失优化和注入区辐射剂量测量结果验证了注入区接收度大幅提高，注入束流损失大幅度减少，与物理设计方案一致。</a:t>
            </a:r>
            <a:endParaRPr lang="en-US" altLang="zh-CN" sz="1700" dirty="0" smtClean="0">
              <a:latin typeface="微软雅黑" panose="020B0503020204020204" pitchFamily="34" charset="-122"/>
              <a:ea typeface="微软雅黑" panose="020B0503020204020204" pitchFamily="34" charset="-122"/>
            </a:endParaRPr>
          </a:p>
          <a:p>
            <a:pPr marL="257175" indent="-257175" algn="just">
              <a:lnSpc>
                <a:spcPct val="130000"/>
              </a:lnSpc>
              <a:spcBef>
                <a:spcPts val="500"/>
              </a:spcBef>
              <a:buFont typeface="Wingdings" panose="05000000000000000000" pitchFamily="2" charset="2"/>
              <a:buChar char="Ø"/>
            </a:pPr>
            <a:r>
              <a:rPr lang="zh-CN" altLang="en-US" sz="1700" dirty="0" smtClean="0">
                <a:latin typeface="微软雅黑" panose="020B0503020204020204" pitchFamily="34" charset="-122"/>
                <a:ea typeface="微软雅黑" panose="020B0503020204020204" pitchFamily="34" charset="-122"/>
              </a:rPr>
              <a:t>注入凸</a:t>
            </a:r>
            <a:r>
              <a:rPr lang="zh-CN" altLang="en-US" sz="1700" dirty="0">
                <a:latin typeface="微软雅黑" panose="020B0503020204020204" pitchFamily="34" charset="-122"/>
                <a:ea typeface="微软雅黑" panose="020B0503020204020204" pitchFamily="34" charset="-122"/>
              </a:rPr>
              <a:t>轨边缘聚焦效应变化</a:t>
            </a:r>
            <a:r>
              <a:rPr lang="zh-CN" altLang="en-US" sz="1700" dirty="0" smtClean="0">
                <a:latin typeface="微软雅黑" panose="020B0503020204020204" pitchFamily="34" charset="-122"/>
                <a:ea typeface="微软雅黑" panose="020B0503020204020204" pitchFamily="34" charset="-122"/>
              </a:rPr>
              <a:t>，造成了工作点和全环轨道较大幅度的变化，进而导致主铁模式、</a:t>
            </a:r>
            <a:r>
              <a:rPr lang="en-US" altLang="zh-CN" sz="1700" dirty="0" smtClean="0">
                <a:latin typeface="微软雅黑" panose="020B0503020204020204" pitchFamily="34" charset="-122"/>
                <a:ea typeface="微软雅黑" panose="020B0503020204020204" pitchFamily="34" charset="-122"/>
              </a:rPr>
              <a:t>QT</a:t>
            </a:r>
            <a:r>
              <a:rPr lang="zh-CN" altLang="en-US" sz="1700" dirty="0" smtClean="0">
                <a:latin typeface="微软雅黑" panose="020B0503020204020204" pitchFamily="34" charset="-122"/>
                <a:ea typeface="微软雅黑" panose="020B0503020204020204" pitchFamily="34" charset="-122"/>
              </a:rPr>
              <a:t>模式、校正子模式和六极铁模式的大幅变化。对于处于较为临界参数运行的机器来讲，需要更长的时间来寻找相互匹配的参数。</a:t>
            </a:r>
            <a:endParaRPr lang="en-US" altLang="zh-CN" sz="1700" dirty="0" smtClean="0">
              <a:latin typeface="微软雅黑" panose="020B0503020204020204" pitchFamily="34" charset="-122"/>
              <a:ea typeface="微软雅黑" panose="020B0503020204020204" pitchFamily="34" charset="-122"/>
            </a:endParaRPr>
          </a:p>
          <a:p>
            <a:pPr marL="257175" indent="-257175" algn="just">
              <a:lnSpc>
                <a:spcPct val="130000"/>
              </a:lnSpc>
              <a:spcBef>
                <a:spcPts val="500"/>
              </a:spcBef>
              <a:buFont typeface="Wingdings" panose="05000000000000000000" pitchFamily="2" charset="2"/>
              <a:buChar char="Ø"/>
            </a:pPr>
            <a:r>
              <a:rPr lang="en-US" altLang="zh-CN" sz="1700" dirty="0" smtClean="0">
                <a:latin typeface="微软雅黑" panose="020B0503020204020204" pitchFamily="34" charset="-122"/>
                <a:ea typeface="微软雅黑" panose="020B0503020204020204" pitchFamily="34" charset="-122"/>
              </a:rPr>
              <a:t>BCH</a:t>
            </a:r>
            <a:r>
              <a:rPr lang="zh-CN" altLang="en-US" sz="1700" dirty="0" smtClean="0">
                <a:latin typeface="微软雅黑" panose="020B0503020204020204" pitchFamily="34" charset="-122"/>
                <a:ea typeface="微软雅黑" panose="020B0503020204020204" pitchFamily="34" charset="-122"/>
              </a:rPr>
              <a:t>和</a:t>
            </a:r>
            <a:r>
              <a:rPr lang="en-US" altLang="zh-CN" sz="1700" dirty="0" smtClean="0">
                <a:latin typeface="微软雅黑" panose="020B0503020204020204" pitchFamily="34" charset="-122"/>
                <a:ea typeface="微软雅黑" panose="020B0503020204020204" pitchFamily="34" charset="-122"/>
              </a:rPr>
              <a:t>BV</a:t>
            </a:r>
            <a:r>
              <a:rPr lang="zh-CN" altLang="en-US" sz="1700" dirty="0">
                <a:latin typeface="微软雅黑" panose="020B0503020204020204" pitchFamily="34" charset="-122"/>
                <a:ea typeface="微软雅黑" panose="020B0503020204020204" pitchFamily="34" charset="-122"/>
              </a:rPr>
              <a:t>凸</a:t>
            </a:r>
            <a:r>
              <a:rPr lang="zh-CN" altLang="en-US" sz="1700" dirty="0" smtClean="0">
                <a:latin typeface="微软雅黑" panose="020B0503020204020204" pitchFamily="34" charset="-122"/>
                <a:ea typeface="微软雅黑" panose="020B0503020204020204" pitchFamily="34" charset="-122"/>
              </a:rPr>
              <a:t>轨泄露对束流轨道和中心振荡产生很大的破坏影响。同时，</a:t>
            </a:r>
            <a:r>
              <a:rPr lang="en-US" altLang="zh-CN" sz="1700" dirty="0" smtClean="0">
                <a:latin typeface="微软雅黑" panose="020B0503020204020204" pitchFamily="34" charset="-122"/>
                <a:ea typeface="微软雅黑" panose="020B0503020204020204" pitchFamily="34" charset="-122"/>
              </a:rPr>
              <a:t>BCH</a:t>
            </a:r>
            <a:r>
              <a:rPr lang="zh-CN" altLang="en-US" sz="1700" dirty="0" smtClean="0">
                <a:latin typeface="微软雅黑" panose="020B0503020204020204" pitchFamily="34" charset="-122"/>
                <a:ea typeface="微软雅黑" panose="020B0503020204020204" pitchFamily="34" charset="-122"/>
              </a:rPr>
              <a:t>和</a:t>
            </a:r>
            <a:r>
              <a:rPr lang="en-US" altLang="zh-CN" sz="1700" dirty="0" smtClean="0">
                <a:latin typeface="微软雅黑" panose="020B0503020204020204" pitchFamily="34" charset="-122"/>
                <a:ea typeface="微软雅黑" panose="020B0503020204020204" pitchFamily="34" charset="-122"/>
              </a:rPr>
              <a:t>BV</a:t>
            </a:r>
            <a:r>
              <a:rPr lang="zh-CN" altLang="en-US" sz="1700" dirty="0">
                <a:latin typeface="微软雅黑" panose="020B0503020204020204" pitchFamily="34" charset="-122"/>
                <a:ea typeface="微软雅黑" panose="020B0503020204020204" pitchFamily="34" charset="-122"/>
              </a:rPr>
              <a:t>脉冲</a:t>
            </a:r>
            <a:r>
              <a:rPr lang="zh-CN" altLang="en-US" sz="1700" dirty="0" smtClean="0">
                <a:latin typeface="微软雅黑" panose="020B0503020204020204" pitchFamily="34" charset="-122"/>
                <a:ea typeface="微软雅黑" panose="020B0503020204020204" pitchFamily="34" charset="-122"/>
              </a:rPr>
              <a:t>电源抖动（振荡）对束流存在显著影响，</a:t>
            </a:r>
            <a:r>
              <a:rPr lang="zh-CN" altLang="en-US" sz="1700" dirty="0">
                <a:latin typeface="微软雅黑" panose="020B0503020204020204" pitchFamily="34" charset="-122"/>
                <a:ea typeface="微软雅黑" panose="020B0503020204020204" pitchFamily="34" charset="-122"/>
              </a:rPr>
              <a:t>两</a:t>
            </a:r>
            <a:r>
              <a:rPr lang="zh-CN" altLang="en-US" sz="1700" dirty="0" smtClean="0">
                <a:latin typeface="微软雅黑" panose="020B0503020204020204" pitchFamily="34" charset="-122"/>
                <a:ea typeface="微软雅黑" panose="020B0503020204020204" pitchFamily="34" charset="-122"/>
              </a:rPr>
              <a:t>台</a:t>
            </a:r>
            <a:r>
              <a:rPr lang="en-US" altLang="zh-CN" sz="1700" dirty="0" smtClean="0">
                <a:latin typeface="微软雅黑" panose="020B0503020204020204" pitchFamily="34" charset="-122"/>
                <a:ea typeface="微软雅黑" panose="020B0503020204020204" pitchFamily="34" charset="-122"/>
              </a:rPr>
              <a:t>BV</a:t>
            </a:r>
            <a:r>
              <a:rPr lang="zh-CN" altLang="en-US" sz="1700" dirty="0" smtClean="0">
                <a:latin typeface="微软雅黑" panose="020B0503020204020204" pitchFamily="34" charset="-122"/>
                <a:ea typeface="微软雅黑" panose="020B0503020204020204" pitchFamily="34" charset="-122"/>
              </a:rPr>
              <a:t>电源存在明显的耦合现象。</a:t>
            </a:r>
            <a:endParaRPr lang="en-US" altLang="zh-CN" sz="1700" dirty="0" smtClean="0">
              <a:latin typeface="微软雅黑" panose="020B0503020204020204" pitchFamily="34" charset="-122"/>
              <a:ea typeface="微软雅黑" panose="020B0503020204020204" pitchFamily="34" charset="-122"/>
            </a:endParaRPr>
          </a:p>
          <a:p>
            <a:pPr marL="257175" indent="-257175" algn="just">
              <a:lnSpc>
                <a:spcPct val="130000"/>
              </a:lnSpc>
              <a:spcBef>
                <a:spcPts val="500"/>
              </a:spcBef>
              <a:buFont typeface="Wingdings" panose="05000000000000000000" pitchFamily="2" charset="2"/>
              <a:buChar char="Ø"/>
            </a:pPr>
            <a:r>
              <a:rPr lang="zh-CN" altLang="en-US" sz="1700" dirty="0" smtClean="0">
                <a:latin typeface="微软雅黑" panose="020B0503020204020204" pitchFamily="34" charset="-122"/>
                <a:ea typeface="微软雅黑" panose="020B0503020204020204" pitchFamily="34" charset="-122"/>
              </a:rPr>
              <a:t>调束过程中，多发的硬件故障、直线加速器束流状态变化大幅降低了调束效率。</a:t>
            </a:r>
            <a:endParaRPr lang="en-US" altLang="zh-CN" sz="1700" dirty="0" smtClean="0">
              <a:latin typeface="微软雅黑" panose="020B0503020204020204" pitchFamily="34" charset="-122"/>
              <a:ea typeface="微软雅黑" panose="020B0503020204020204" pitchFamily="34" charset="-122"/>
            </a:endParaRPr>
          </a:p>
          <a:p>
            <a:pPr marL="257175" indent="-257175" algn="just">
              <a:lnSpc>
                <a:spcPct val="130000"/>
              </a:lnSpc>
              <a:spcBef>
                <a:spcPts val="500"/>
              </a:spcBef>
              <a:buFont typeface="Wingdings" panose="05000000000000000000" pitchFamily="2" charset="2"/>
              <a:buChar char="Ø"/>
            </a:pPr>
            <a:r>
              <a:rPr lang="zh-CN" altLang="en-US" sz="1700" dirty="0" smtClean="0">
                <a:latin typeface="微软雅黑" panose="020B0503020204020204" pitchFamily="34" charset="-122"/>
                <a:ea typeface="微软雅黑" panose="020B0503020204020204" pitchFamily="34" charset="-122"/>
              </a:rPr>
              <a:t>环形加速器经过两个多星期集中调试，打靶束流功率恢复到</a:t>
            </a:r>
            <a:r>
              <a:rPr lang="en-US" altLang="zh-CN" sz="1700" dirty="0" smtClean="0">
                <a:latin typeface="微软雅黑" panose="020B0503020204020204" pitchFamily="34" charset="-122"/>
                <a:ea typeface="微软雅黑" panose="020B0503020204020204" pitchFamily="34" charset="-122"/>
              </a:rPr>
              <a:t>160kW</a:t>
            </a:r>
            <a:r>
              <a:rPr lang="zh-CN" altLang="en-US" sz="1700" dirty="0" smtClean="0">
                <a:latin typeface="微软雅黑" panose="020B0503020204020204" pitchFamily="34" charset="-122"/>
                <a:ea typeface="微软雅黑" panose="020B0503020204020204" pitchFamily="34" charset="-122"/>
              </a:rPr>
              <a:t>，后续提供更多调束时间，束流功率将尽快恢复到</a:t>
            </a:r>
            <a:r>
              <a:rPr lang="en-US" altLang="zh-CN" sz="1700" dirty="0" smtClean="0">
                <a:latin typeface="微软雅黑" panose="020B0503020204020204" pitchFamily="34" charset="-122"/>
                <a:ea typeface="微软雅黑" panose="020B0503020204020204" pitchFamily="34" charset="-122"/>
              </a:rPr>
              <a:t>170kW</a:t>
            </a:r>
            <a:r>
              <a:rPr lang="zh-CN" altLang="en-US" sz="1700" dirty="0" smtClean="0">
                <a:latin typeface="微软雅黑" panose="020B0503020204020204" pitchFamily="34" charset="-122"/>
                <a:ea typeface="微软雅黑" panose="020B0503020204020204" pitchFamily="34" charset="-122"/>
              </a:rPr>
              <a:t>或提升到</a:t>
            </a:r>
            <a:r>
              <a:rPr lang="en-US" altLang="zh-CN" sz="1700" dirty="0" smtClean="0">
                <a:latin typeface="微软雅黑" panose="020B0503020204020204" pitchFamily="34" charset="-122"/>
                <a:ea typeface="微软雅黑" panose="020B0503020204020204" pitchFamily="34" charset="-122"/>
              </a:rPr>
              <a:t>185kW</a:t>
            </a:r>
            <a:r>
              <a:rPr lang="zh-CN" altLang="en-US" sz="1700" dirty="0" smtClean="0">
                <a:latin typeface="微软雅黑" panose="020B0503020204020204" pitchFamily="34" charset="-122"/>
                <a:ea typeface="微软雅黑" panose="020B0503020204020204" pitchFamily="34" charset="-122"/>
              </a:rPr>
              <a:t>。</a:t>
            </a:r>
            <a:endParaRPr lang="en-US" altLang="zh-CN" sz="17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430890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 xmlns:a16="http://schemas.microsoft.com/office/drawing/2014/main" id="{A1E655B0-9500-BC40-A97F-2080B6E1429B}"/>
              </a:ext>
            </a:extLst>
          </p:cNvPr>
          <p:cNvSpPr txBox="1"/>
          <p:nvPr/>
        </p:nvSpPr>
        <p:spPr>
          <a:xfrm>
            <a:off x="0" y="0"/>
            <a:ext cx="7071919" cy="523220"/>
          </a:xfrm>
          <a:prstGeom prst="rect">
            <a:avLst/>
          </a:prstGeom>
          <a:noFill/>
        </p:spPr>
        <p:txBody>
          <a:bodyPr wrap="square" rtlCol="0">
            <a:spAutoFit/>
          </a:bodyPr>
          <a:lstStyle/>
          <a:p>
            <a:r>
              <a:rPr lang="zh-CN" altLang="en-US" sz="2800" b="1" dirty="0" smtClean="0">
                <a:solidFill>
                  <a:schemeClr val="bg1"/>
                </a:solidFill>
                <a:latin typeface="微软雅黑" pitchFamily="34" charset="-122"/>
                <a:ea typeface="微软雅黑" pitchFamily="34" charset="-122"/>
              </a:rPr>
              <a:t>二  加速器</a:t>
            </a:r>
            <a:r>
              <a:rPr lang="zh-CN" altLang="en-US" sz="2800" b="1" dirty="0">
                <a:solidFill>
                  <a:schemeClr val="bg1"/>
                </a:solidFill>
                <a:latin typeface="微软雅黑" pitchFamily="34" charset="-122"/>
                <a:ea typeface="微软雅黑" pitchFamily="34" charset="-122"/>
              </a:rPr>
              <a:t>物理机器研究</a:t>
            </a:r>
          </a:p>
        </p:txBody>
      </p:sp>
      <p:sp>
        <p:nvSpPr>
          <p:cNvPr id="3" name="矩形 2">
            <a:extLst>
              <a:ext uri="{FF2B5EF4-FFF2-40B4-BE49-F238E27FC236}">
                <a16:creationId xmlns="" xmlns:a16="http://schemas.microsoft.com/office/drawing/2014/main" id="{93E29C4B-2202-C191-05ED-F57B625B54DE}"/>
              </a:ext>
            </a:extLst>
          </p:cNvPr>
          <p:cNvSpPr/>
          <p:nvPr/>
        </p:nvSpPr>
        <p:spPr>
          <a:xfrm>
            <a:off x="379381" y="652903"/>
            <a:ext cx="5332782" cy="2723823"/>
          </a:xfrm>
          <a:prstGeom prst="rect">
            <a:avLst/>
          </a:prstGeom>
        </p:spPr>
        <p:txBody>
          <a:bodyPr wrap="square" lIns="68580" tIns="34290" rIns="68580" bIns="34290">
            <a:spAutoFit/>
          </a:bodyPr>
          <a:lstStyle/>
          <a:p>
            <a:pPr marL="257175" indent="-257175" algn="just">
              <a:lnSpc>
                <a:spcPct val="200000"/>
              </a:lnSpc>
              <a:spcBef>
                <a:spcPts val="450"/>
              </a:spcBef>
              <a:buFont typeface="Wingdings" pitchFamily="2" charset="2"/>
              <a:buChar char="Ø"/>
            </a:pPr>
            <a:r>
              <a:rPr lang="zh-CN" altLang="en-US" sz="2000"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半整数工作点</a:t>
            </a:r>
            <a:endParaRPr lang="en-US" altLang="zh-CN" sz="2000" dirty="0" smtClean="0">
              <a:latin typeface="微软雅黑" panose="020B0503020204020204" pitchFamily="34" charset="-122"/>
              <a:ea typeface="微软雅黑" panose="020B0503020204020204" pitchFamily="34" charset="-122"/>
            </a:endParaRPr>
          </a:p>
          <a:p>
            <a:pPr marL="257175" indent="-257175" algn="just">
              <a:lnSpc>
                <a:spcPct val="200000"/>
              </a:lnSpc>
              <a:spcBef>
                <a:spcPts val="450"/>
              </a:spcBef>
              <a:buFont typeface="Wingdings" pitchFamily="2" charset="2"/>
              <a:buChar char="Ø"/>
            </a:pPr>
            <a:r>
              <a:rPr lang="zh-CN" altLang="en-US" sz="2000" dirty="0" smtClean="0">
                <a:latin typeface="微软雅黑" panose="020B0503020204020204" pitchFamily="34" charset="-122"/>
                <a:ea typeface="微软雅黑" panose="020B0503020204020204" pitchFamily="34" charset="-122"/>
              </a:rPr>
              <a:t> 束流不稳定性 </a:t>
            </a:r>
            <a:endParaRPr lang="en-US" altLang="zh-CN" sz="2000" dirty="0" smtClean="0">
              <a:latin typeface="微软雅黑" panose="020B0503020204020204" pitchFamily="34" charset="-122"/>
              <a:ea typeface="微软雅黑" panose="020B0503020204020204" pitchFamily="34" charset="-122"/>
            </a:endParaRPr>
          </a:p>
          <a:p>
            <a:pPr marL="257175" indent="-257175" algn="just">
              <a:lnSpc>
                <a:spcPct val="200000"/>
              </a:lnSpc>
              <a:spcBef>
                <a:spcPts val="450"/>
              </a:spcBef>
              <a:buFont typeface="Wingdings" pitchFamily="2" charset="2"/>
              <a:buChar char="Ø"/>
            </a:pPr>
            <a:r>
              <a:rPr lang="en-US" altLang="zh-CN" sz="2000" dirty="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RCS</a:t>
            </a:r>
            <a:r>
              <a:rPr lang="zh-CN" altLang="en-US" sz="2000" dirty="0" smtClean="0">
                <a:latin typeface="微软雅黑" panose="020B0503020204020204" pitchFamily="34" charset="-122"/>
                <a:ea typeface="微软雅黑" panose="020B0503020204020204" pitchFamily="34" charset="-122"/>
              </a:rPr>
              <a:t>轨道校正</a:t>
            </a:r>
            <a:endParaRPr lang="en-US" altLang="zh-CN" sz="2000" dirty="0" smtClean="0">
              <a:latin typeface="微软雅黑" panose="020B0503020204020204" pitchFamily="34" charset="-122"/>
              <a:ea typeface="微软雅黑" panose="020B0503020204020204" pitchFamily="34" charset="-122"/>
            </a:endParaRPr>
          </a:p>
          <a:p>
            <a:pPr marL="257175" indent="-257175" algn="just">
              <a:lnSpc>
                <a:spcPct val="200000"/>
              </a:lnSpc>
              <a:spcBef>
                <a:spcPts val="450"/>
              </a:spcBef>
              <a:buFont typeface="Wingdings" pitchFamily="2" charset="2"/>
              <a:buChar char="Ø"/>
            </a:pPr>
            <a:r>
              <a:rPr lang="en-US" altLang="zh-CN" sz="2000"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强流束团融合</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99073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88288" y="73152"/>
            <a:ext cx="4459328"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2.1   </a:t>
            </a:r>
            <a:r>
              <a:rPr lang="zh-CN" altLang="en-US" sz="2400" b="1" dirty="0" smtClean="0">
                <a:solidFill>
                  <a:schemeClr val="bg1"/>
                </a:solidFill>
                <a:latin typeface="微软雅黑" pitchFamily="34" charset="-122"/>
                <a:ea typeface="微软雅黑" pitchFamily="34" charset="-122"/>
              </a:rPr>
              <a:t>半整数工作点</a:t>
            </a:r>
            <a:endParaRPr lang="zh-CN" altLang="en-US" sz="2400" b="1" dirty="0">
              <a:solidFill>
                <a:schemeClr val="bg1"/>
              </a:solidFill>
              <a:latin typeface="微软雅黑" pitchFamily="34" charset="-122"/>
              <a:ea typeface="微软雅黑" pitchFamily="34" charset="-122"/>
            </a:endParaRPr>
          </a:p>
        </p:txBody>
      </p:sp>
      <p:pic>
        <p:nvPicPr>
          <p:cNvPr id="30" name="图片 29"/>
          <p:cNvPicPr/>
          <p:nvPr/>
        </p:nvPicPr>
        <p:blipFill>
          <a:blip r:embed="rId2" cstate="screen">
            <a:extLst>
              <a:ext uri="{28A0092B-C50C-407E-A947-70E740481C1C}">
                <a14:useLocalDpi xmlns:a14="http://schemas.microsoft.com/office/drawing/2010/main"/>
              </a:ext>
            </a:extLst>
          </a:blip>
          <a:stretch>
            <a:fillRect/>
          </a:stretch>
        </p:blipFill>
        <p:spPr>
          <a:xfrm>
            <a:off x="6939827" y="1599044"/>
            <a:ext cx="2113205" cy="1377642"/>
          </a:xfrm>
          <a:prstGeom prst="rect">
            <a:avLst/>
          </a:prstGeom>
        </p:spPr>
      </p:pic>
      <p:pic>
        <p:nvPicPr>
          <p:cNvPr id="31" name="图片 30"/>
          <p:cNvPicPr/>
          <p:nvPr/>
        </p:nvPicPr>
        <p:blipFill>
          <a:blip r:embed="rId3" cstate="screen">
            <a:extLst>
              <a:ext uri="{28A0092B-C50C-407E-A947-70E740481C1C}">
                <a14:useLocalDpi xmlns:a14="http://schemas.microsoft.com/office/drawing/2010/main"/>
              </a:ext>
            </a:extLst>
          </a:blip>
          <a:stretch>
            <a:fillRect/>
          </a:stretch>
        </p:blipFill>
        <p:spPr>
          <a:xfrm>
            <a:off x="5002321" y="1619021"/>
            <a:ext cx="1924924" cy="1357665"/>
          </a:xfrm>
          <a:prstGeom prst="rect">
            <a:avLst/>
          </a:prstGeom>
        </p:spPr>
      </p:pic>
      <p:pic>
        <p:nvPicPr>
          <p:cNvPr id="32" name="图片 31"/>
          <p:cNvPicPr/>
          <p:nvPr/>
        </p:nvPicPr>
        <p:blipFill>
          <a:blip r:embed="rId4" cstate="screen">
            <a:extLst>
              <a:ext uri="{28A0092B-C50C-407E-A947-70E740481C1C}">
                <a14:useLocalDpi xmlns:a14="http://schemas.microsoft.com/office/drawing/2010/main"/>
              </a:ext>
            </a:extLst>
          </a:blip>
          <a:stretch>
            <a:fillRect/>
          </a:stretch>
        </p:blipFill>
        <p:spPr>
          <a:xfrm>
            <a:off x="5140806" y="3268158"/>
            <a:ext cx="3828983" cy="1855366"/>
          </a:xfrm>
          <a:prstGeom prst="rect">
            <a:avLst/>
          </a:prstGeom>
        </p:spPr>
      </p:pic>
      <p:sp>
        <p:nvSpPr>
          <p:cNvPr id="33" name="TextBox 11"/>
          <p:cNvSpPr txBox="1"/>
          <p:nvPr/>
        </p:nvSpPr>
        <p:spPr>
          <a:xfrm>
            <a:off x="88288" y="740686"/>
            <a:ext cx="4322019" cy="1440459"/>
          </a:xfrm>
          <a:prstGeom prst="rect">
            <a:avLst/>
          </a:prstGeom>
          <a:noFill/>
        </p:spPr>
        <p:txBody>
          <a:bodyPr wrap="square" lIns="0" tIns="0" rIns="0" bIns="0" rtlCol="0">
            <a:spAutoFit/>
          </a:bodyPr>
          <a:lstStyle/>
          <a:p>
            <a:pPr marL="285747" indent="-285747" algn="just">
              <a:lnSpc>
                <a:spcPct val="130000"/>
              </a:lnSpc>
              <a:buFont typeface="Wingdings" panose="05000000000000000000" pitchFamily="2" charset="2"/>
              <a:buChar char="Ø"/>
            </a:pPr>
            <a:r>
              <a:rPr lang="zh-CN" altLang="en-US" sz="1440" b="1" u="sng" dirty="0">
                <a:solidFill>
                  <a:srgbClr val="C00000"/>
                </a:solidFill>
                <a:latin typeface="Microsoft YaHei" panose="020B0503020204020204" pitchFamily="34" charset="-122"/>
                <a:ea typeface="Microsoft YaHei" panose="020B0503020204020204" pitchFamily="34" charset="-122"/>
              </a:rPr>
              <a:t>意义</a:t>
            </a:r>
            <a:r>
              <a:rPr lang="zh-CN" altLang="en-US" sz="1440" b="1" dirty="0">
                <a:latin typeface="Microsoft YaHei" panose="020B0503020204020204" pitchFamily="34" charset="-122"/>
                <a:ea typeface="Microsoft YaHei" panose="020B0503020204020204" pitchFamily="34" charset="-122"/>
              </a:rPr>
              <a:t>：经过理论、仿真和实验研究，采用半整数以下工作点，束流不稳定性小，满足强流质子加速器束流功率不断提升的需求</a:t>
            </a:r>
            <a:endParaRPr lang="en-US" sz="1440" b="1" dirty="0">
              <a:latin typeface="Microsoft YaHei" panose="020B0503020204020204" pitchFamily="34" charset="-122"/>
              <a:ea typeface="Microsoft YaHei" panose="020B0503020204020204" pitchFamily="34" charset="-122"/>
            </a:endParaRPr>
          </a:p>
          <a:p>
            <a:pPr marL="285747" indent="-285747" algn="just">
              <a:lnSpc>
                <a:spcPct val="130000"/>
              </a:lnSpc>
              <a:buFont typeface="Wingdings" panose="05000000000000000000" pitchFamily="2" charset="2"/>
              <a:buChar char="Ø"/>
            </a:pPr>
            <a:r>
              <a:rPr lang="zh-CN" altLang="en-US" sz="1440" b="1" u="sng" dirty="0">
                <a:solidFill>
                  <a:srgbClr val="C00000"/>
                </a:solidFill>
                <a:latin typeface="Microsoft YaHei" panose="020B0503020204020204" pitchFamily="34" charset="-122"/>
                <a:ea typeface="Microsoft YaHei" panose="020B0503020204020204" pitchFamily="34" charset="-122"/>
              </a:rPr>
              <a:t>难点</a:t>
            </a:r>
            <a:r>
              <a:rPr lang="zh-CN" altLang="en-US" sz="1440" b="1" dirty="0">
                <a:latin typeface="Microsoft YaHei" panose="020B0503020204020204" pitchFamily="34" charset="-122"/>
                <a:ea typeface="Microsoft YaHei" panose="020B0503020204020204" pitchFamily="34" charset="-122"/>
              </a:rPr>
              <a:t>：采用半整数以下工作点，部分区域</a:t>
            </a:r>
            <a:r>
              <a:rPr lang="en-US" altLang="zh-CN" sz="1440" b="1" dirty="0">
                <a:latin typeface="Microsoft YaHei" panose="020B0503020204020204" pitchFamily="34" charset="-122"/>
                <a:ea typeface="Microsoft YaHei" panose="020B0503020204020204" pitchFamily="34" charset="-122"/>
              </a:rPr>
              <a:t>Beta</a:t>
            </a:r>
            <a:r>
              <a:rPr lang="zh-CN" altLang="en-US" sz="1440" b="1" dirty="0">
                <a:latin typeface="Microsoft YaHei" panose="020B0503020204020204" pitchFamily="34" charset="-122"/>
                <a:ea typeface="Microsoft YaHei" panose="020B0503020204020204" pitchFamily="34" charset="-122"/>
              </a:rPr>
              <a:t>函数很大，如注入区，会造成极大束流损失</a:t>
            </a:r>
            <a:endParaRPr lang="en-US" sz="1440" b="1" dirty="0">
              <a:latin typeface="Microsoft YaHei" panose="020B0503020204020204" pitchFamily="34" charset="-122"/>
              <a:ea typeface="Microsoft YaHei" panose="020B0503020204020204" pitchFamily="34" charset="-122"/>
            </a:endParaRPr>
          </a:p>
        </p:txBody>
      </p:sp>
      <p:pic>
        <p:nvPicPr>
          <p:cNvPr id="34" name="图片 33"/>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4359" y="2160630"/>
            <a:ext cx="3447185" cy="2318157"/>
          </a:xfrm>
          <a:prstGeom prst="rect">
            <a:avLst/>
          </a:prstGeom>
        </p:spPr>
      </p:pic>
      <p:sp>
        <p:nvSpPr>
          <p:cNvPr id="35" name="TextBox 11"/>
          <p:cNvSpPr txBox="1"/>
          <p:nvPr/>
        </p:nvSpPr>
        <p:spPr>
          <a:xfrm>
            <a:off x="228991" y="4458272"/>
            <a:ext cx="5185503" cy="576183"/>
          </a:xfrm>
          <a:prstGeom prst="rect">
            <a:avLst/>
          </a:prstGeom>
          <a:noFill/>
        </p:spPr>
        <p:txBody>
          <a:bodyPr wrap="square" lIns="0" tIns="0" rIns="0" bIns="0" rtlCol="0">
            <a:spAutoFit/>
          </a:bodyPr>
          <a:lstStyle/>
          <a:p>
            <a:pPr marL="285747" indent="-285747" algn="just">
              <a:lnSpc>
                <a:spcPct val="130000"/>
              </a:lnSpc>
              <a:buFont typeface="Wingdings" panose="05000000000000000000" pitchFamily="2" charset="2"/>
              <a:buChar char="Ø"/>
            </a:pPr>
            <a:r>
              <a:rPr lang="zh-CN" altLang="en-US" sz="1440" b="1" u="sng" dirty="0">
                <a:solidFill>
                  <a:srgbClr val="C00000"/>
                </a:solidFill>
                <a:latin typeface="Microsoft YaHei" panose="020B0503020204020204" pitchFamily="34" charset="-122"/>
                <a:ea typeface="Microsoft YaHei" panose="020B0503020204020204" pitchFamily="34" charset="-122"/>
              </a:rPr>
              <a:t>模拟结果</a:t>
            </a:r>
            <a:r>
              <a:rPr lang="zh-CN" altLang="en-US" sz="1440" b="1" dirty="0">
                <a:latin typeface="Microsoft YaHei" panose="020B0503020204020204" pitchFamily="34" charset="-122"/>
                <a:ea typeface="Microsoft YaHei" panose="020B0503020204020204" pitchFamily="34" charset="-122"/>
              </a:rPr>
              <a:t>：</a:t>
            </a:r>
            <a:endParaRPr lang="en-US" altLang="zh-CN" sz="1440" b="1" dirty="0">
              <a:latin typeface="Microsoft YaHei" panose="020B0503020204020204" pitchFamily="34" charset="-122"/>
              <a:ea typeface="Microsoft YaHei" panose="020B0503020204020204" pitchFamily="34" charset="-122"/>
            </a:endParaRPr>
          </a:p>
          <a:p>
            <a:pPr algn="just">
              <a:lnSpc>
                <a:spcPct val="130000"/>
              </a:lnSpc>
            </a:pPr>
            <a:r>
              <a:rPr lang="zh-CN" altLang="en-US" sz="1440" b="1" dirty="0">
                <a:latin typeface="Microsoft YaHei" panose="020B0503020204020204" pitchFamily="34" charset="-122"/>
                <a:ea typeface="Microsoft YaHei" panose="020B0503020204020204" pitchFamily="34" charset="-122"/>
              </a:rPr>
              <a:t>在</a:t>
            </a:r>
            <a:r>
              <a:rPr lang="en-US" altLang="zh-CN" sz="1440" b="1" dirty="0">
                <a:latin typeface="Microsoft YaHei" panose="020B0503020204020204" pitchFamily="34" charset="-122"/>
                <a:ea typeface="Microsoft YaHei" panose="020B0503020204020204" pitchFamily="34" charset="-122"/>
              </a:rPr>
              <a:t>300MeV</a:t>
            </a:r>
            <a:r>
              <a:rPr lang="zh-CN" altLang="en-US" sz="1440" b="1" dirty="0">
                <a:latin typeface="Microsoft YaHei" panose="020B0503020204020204" pitchFamily="34" charset="-122"/>
                <a:ea typeface="Microsoft YaHei" panose="020B0503020204020204" pitchFamily="34" charset="-122"/>
              </a:rPr>
              <a:t>注入，</a:t>
            </a:r>
            <a:r>
              <a:rPr lang="en-US" altLang="zh-CN" sz="1440" b="1" dirty="0">
                <a:latin typeface="Microsoft YaHei" panose="020B0503020204020204" pitchFamily="34" charset="-122"/>
                <a:ea typeface="Microsoft YaHei" panose="020B0503020204020204" pitchFamily="34" charset="-122"/>
              </a:rPr>
              <a:t>800kW</a:t>
            </a:r>
            <a:r>
              <a:rPr lang="zh-CN" altLang="en-US" sz="1440" b="1" dirty="0">
                <a:latin typeface="Microsoft YaHei" panose="020B0503020204020204" pitchFamily="34" charset="-122"/>
                <a:ea typeface="Microsoft YaHei" panose="020B0503020204020204" pitchFamily="34" charset="-122"/>
              </a:rPr>
              <a:t>以下束流损失很小，无不稳定性</a:t>
            </a:r>
            <a:endParaRPr lang="en-US" sz="1440" b="1" dirty="0">
              <a:latin typeface="Microsoft YaHei" panose="020B0503020204020204" pitchFamily="34" charset="-122"/>
              <a:ea typeface="Microsoft YaHei" panose="020B0503020204020204" pitchFamily="34" charset="-122"/>
            </a:endParaRPr>
          </a:p>
        </p:txBody>
      </p:sp>
      <p:sp>
        <p:nvSpPr>
          <p:cNvPr id="36" name="TextBox 11"/>
          <p:cNvSpPr txBox="1"/>
          <p:nvPr/>
        </p:nvSpPr>
        <p:spPr>
          <a:xfrm>
            <a:off x="4842068" y="740686"/>
            <a:ext cx="4426457" cy="576183"/>
          </a:xfrm>
          <a:prstGeom prst="rect">
            <a:avLst/>
          </a:prstGeom>
          <a:noFill/>
        </p:spPr>
        <p:txBody>
          <a:bodyPr wrap="square" lIns="0" tIns="0" rIns="0" bIns="0" rtlCol="0">
            <a:spAutoFit/>
          </a:bodyPr>
          <a:lstStyle/>
          <a:p>
            <a:pPr marL="285747" indent="-285747" algn="just">
              <a:lnSpc>
                <a:spcPct val="130000"/>
              </a:lnSpc>
              <a:buFont typeface="Wingdings" panose="05000000000000000000" pitchFamily="2" charset="2"/>
              <a:buChar char="Ø"/>
            </a:pPr>
            <a:r>
              <a:rPr lang="zh-CN" altLang="en-US" sz="1440" b="1" u="sng" dirty="0">
                <a:solidFill>
                  <a:srgbClr val="C00000"/>
                </a:solidFill>
                <a:latin typeface="Microsoft YaHei" panose="020B0503020204020204" pitchFamily="34" charset="-122"/>
                <a:ea typeface="Microsoft YaHei" panose="020B0503020204020204" pitchFamily="34" charset="-122"/>
              </a:rPr>
              <a:t>实验结果</a:t>
            </a:r>
            <a:r>
              <a:rPr lang="zh-CN" altLang="en-US" sz="1440" b="1" dirty="0">
                <a:latin typeface="Microsoft YaHei" panose="020B0503020204020204" pitchFamily="34" charset="-122"/>
                <a:ea typeface="Microsoft YaHei" panose="020B0503020204020204" pitchFamily="34" charset="-122"/>
              </a:rPr>
              <a:t>：</a:t>
            </a:r>
            <a:r>
              <a:rPr lang="zh-CN" altLang="zh-CN" sz="1440" b="1" dirty="0">
                <a:latin typeface="Microsoft YaHei" panose="020B0503020204020204" pitchFamily="34" charset="-122"/>
                <a:ea typeface="Microsoft YaHei" panose="020B0503020204020204" pitchFamily="34" charset="-122"/>
              </a:rPr>
              <a:t>100kW（等效于300MeV的500kW）</a:t>
            </a:r>
            <a:endParaRPr lang="en-US" altLang="zh-CN" sz="1440" b="1" dirty="0">
              <a:latin typeface="Microsoft YaHei" panose="020B0503020204020204" pitchFamily="34" charset="-122"/>
              <a:ea typeface="Microsoft YaHei" panose="020B0503020204020204" pitchFamily="34" charset="-122"/>
            </a:endParaRPr>
          </a:p>
          <a:p>
            <a:pPr algn="just">
              <a:lnSpc>
                <a:spcPct val="130000"/>
              </a:lnSpc>
            </a:pPr>
            <a:r>
              <a:rPr lang="zh-CN" altLang="en-US" sz="1440" b="1" dirty="0">
                <a:latin typeface="Microsoft YaHei" panose="020B0503020204020204" pitchFamily="34" charset="-122"/>
                <a:ea typeface="Microsoft YaHei" panose="020B0503020204020204" pitchFamily="34" charset="-122"/>
              </a:rPr>
              <a:t>     </a:t>
            </a:r>
            <a:r>
              <a:rPr lang="zh-CN" altLang="zh-CN" sz="1440" b="1" dirty="0">
                <a:latin typeface="Microsoft YaHei" panose="020B0503020204020204" pitchFamily="34" charset="-122"/>
                <a:ea typeface="Microsoft YaHei" panose="020B0503020204020204" pitchFamily="34" charset="-122"/>
              </a:rPr>
              <a:t>通过率99.5%，束损</a:t>
            </a:r>
            <a:r>
              <a:rPr lang="zh-CN" altLang="en-US" sz="1440" b="1" dirty="0">
                <a:latin typeface="Microsoft YaHei" panose="020B0503020204020204" pitchFamily="34" charset="-122"/>
                <a:ea typeface="Microsoft YaHei" panose="020B0503020204020204" pitchFamily="34" charset="-122"/>
              </a:rPr>
              <a:t>小</a:t>
            </a:r>
            <a:r>
              <a:rPr lang="zh-CN" altLang="zh-CN" sz="1440" b="1" dirty="0">
                <a:latin typeface="Microsoft YaHei" panose="020B0503020204020204" pitchFamily="34" charset="-122"/>
                <a:ea typeface="Microsoft YaHei" panose="020B0503020204020204" pitchFamily="34" charset="-122"/>
              </a:rPr>
              <a:t>，没有束流不稳定性现象</a:t>
            </a:r>
            <a:endParaRPr lang="en-US" sz="144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37877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65315" y="54303"/>
            <a:ext cx="7071919" cy="461665"/>
          </a:xfrm>
          <a:prstGeom prst="rect">
            <a:avLst/>
          </a:prstGeom>
          <a:noFill/>
        </p:spPr>
        <p:txBody>
          <a:bodyPr wrap="square" rtlCol="0">
            <a:spAutoFit/>
          </a:bodyPr>
          <a:lstStyle/>
          <a:p>
            <a:r>
              <a:rPr lang="en-US" altLang="zh-CN" sz="2400" b="1" dirty="0">
                <a:solidFill>
                  <a:schemeClr val="bg1"/>
                </a:solidFill>
                <a:latin typeface="微软雅黑" pitchFamily="34" charset="-122"/>
                <a:ea typeface="微软雅黑" pitchFamily="34" charset="-122"/>
              </a:rPr>
              <a:t>LRBT 45°</a:t>
            </a:r>
            <a:r>
              <a:rPr lang="zh-CN" altLang="en-US" sz="2400" b="1" dirty="0">
                <a:solidFill>
                  <a:schemeClr val="bg1"/>
                </a:solidFill>
                <a:latin typeface="微软雅黑" pitchFamily="34" charset="-122"/>
                <a:ea typeface="微软雅黑" pitchFamily="34" charset="-122"/>
              </a:rPr>
              <a:t>段及</a:t>
            </a:r>
            <a:r>
              <a:rPr lang="en-US" altLang="zh-CN" sz="2400" b="1" dirty="0">
                <a:solidFill>
                  <a:schemeClr val="bg1"/>
                </a:solidFill>
                <a:latin typeface="微软雅黑" pitchFamily="34" charset="-122"/>
                <a:ea typeface="微软雅黑" pitchFamily="34" charset="-122"/>
              </a:rPr>
              <a:t>LDBT</a:t>
            </a:r>
            <a:r>
              <a:rPr lang="zh-CN" altLang="en-US" sz="2400" b="1" dirty="0">
                <a:solidFill>
                  <a:schemeClr val="bg1"/>
                </a:solidFill>
                <a:latin typeface="微软雅黑" pitchFamily="34" charset="-122"/>
                <a:ea typeface="微软雅黑" pitchFamily="34" charset="-122"/>
              </a:rPr>
              <a:t>升级改造与束流调试</a:t>
            </a:r>
            <a:endParaRPr lang="zh-CN" altLang="en-US" sz="2800" b="1" dirty="0">
              <a:solidFill>
                <a:schemeClr val="bg1"/>
              </a:solidFill>
              <a:latin typeface="微软雅黑" pitchFamily="34" charset="-122"/>
              <a:ea typeface="微软雅黑" pitchFamily="34" charset="-122"/>
            </a:endParaRPr>
          </a:p>
        </p:txBody>
      </p:sp>
      <p:pic>
        <p:nvPicPr>
          <p:cNvPr id="4" name="图片 3">
            <a:extLst>
              <a:ext uri="{FF2B5EF4-FFF2-40B4-BE49-F238E27FC236}">
                <a16:creationId xmlns="" xmlns:a16="http://schemas.microsoft.com/office/drawing/2014/main" id="{797340AB-97A0-4FB8-948A-9C983F34480E}"/>
              </a:ext>
            </a:extLst>
          </p:cNvPr>
          <p:cNvPicPr>
            <a:picLocks noChangeAspect="1"/>
          </p:cNvPicPr>
          <p:nvPr/>
        </p:nvPicPr>
        <p:blipFill rotWithShape="1">
          <a:blip r:embed="rId2"/>
          <a:srcRect l="22538"/>
          <a:stretch/>
        </p:blipFill>
        <p:spPr>
          <a:xfrm>
            <a:off x="189716" y="2118100"/>
            <a:ext cx="4382064" cy="2710645"/>
          </a:xfrm>
          <a:prstGeom prst="rect">
            <a:avLst/>
          </a:prstGeom>
        </p:spPr>
      </p:pic>
      <p:sp>
        <p:nvSpPr>
          <p:cNvPr id="6" name="文本框 5">
            <a:extLst>
              <a:ext uri="{FF2B5EF4-FFF2-40B4-BE49-F238E27FC236}">
                <a16:creationId xmlns="" xmlns:a16="http://schemas.microsoft.com/office/drawing/2014/main" id="{06992AF5-BCDE-41F8-9B58-E85E75F17E43}"/>
              </a:ext>
            </a:extLst>
          </p:cNvPr>
          <p:cNvSpPr txBox="1"/>
          <p:nvPr/>
        </p:nvSpPr>
        <p:spPr bwMode="auto">
          <a:xfrm>
            <a:off x="189716" y="735549"/>
            <a:ext cx="3397902" cy="1015150"/>
          </a:xfrm>
          <a:prstGeom prst="rect">
            <a:avLst/>
          </a:prstGeom>
          <a:noFill/>
          <a:ln w="9525">
            <a:noFill/>
            <a:miter lim="800000"/>
          </a:ln>
        </p:spPr>
        <p:txBody>
          <a:bodyPr wrap="square" rtlCol="0">
            <a:spAutoFit/>
          </a:bodyPr>
          <a:lstStyle/>
          <a:p>
            <a:pPr marL="308610" indent="-308610" eaLnBrk="0" hangingPunct="0">
              <a:spcBef>
                <a:spcPts val="540"/>
              </a:spcBef>
              <a:buClr>
                <a:schemeClr val="tx1"/>
              </a:buClr>
              <a:buFont typeface="Wingdings" panose="05000000000000000000" pitchFamily="2" charset="2"/>
              <a:buChar char="p"/>
            </a:pPr>
            <a:r>
              <a:rPr lang="zh-CN" altLang="en-US" b="1" dirty="0">
                <a:latin typeface="Microsoft YaHei" panose="020B0503020204020204" pitchFamily="34" charset="-122"/>
                <a:ea typeface="Microsoft YaHei" panose="020B0503020204020204" pitchFamily="34" charset="-122"/>
              </a:rPr>
              <a:t>束线升级改造：</a:t>
            </a:r>
            <a:endParaRPr lang="en-US" altLang="zh-CN" b="1" dirty="0">
              <a:latin typeface="Microsoft YaHei" panose="020B0503020204020204" pitchFamily="34" charset="-122"/>
              <a:ea typeface="Microsoft YaHei" panose="020B0503020204020204" pitchFamily="34" charset="-122"/>
            </a:endParaRPr>
          </a:p>
          <a:p>
            <a:pPr lvl="1">
              <a:spcBef>
                <a:spcPts val="540"/>
              </a:spcBef>
              <a:buClr>
                <a:schemeClr val="tx1"/>
              </a:buClr>
            </a:pPr>
            <a:r>
              <a:rPr lang="zh-CN" altLang="en-US" sz="1260" dirty="0">
                <a:latin typeface="Microsoft YaHei" panose="020B0503020204020204" pitchFamily="34" charset="-122"/>
                <a:ea typeface="Microsoft YaHei" panose="020B0503020204020204" pitchFamily="34" charset="-122"/>
              </a:rPr>
              <a:t>直线末端到注入点之间的输运线升级到二期束线，包括：</a:t>
            </a:r>
            <a:r>
              <a:rPr lang="en-US" altLang="zh-CN" sz="1260" dirty="0">
                <a:latin typeface="Microsoft YaHei" panose="020B0503020204020204" pitchFamily="34" charset="-122"/>
                <a:ea typeface="Microsoft YaHei" panose="020B0503020204020204" pitchFamily="34" charset="-122"/>
              </a:rPr>
              <a:t>LRBT</a:t>
            </a:r>
            <a:r>
              <a:rPr lang="zh-CN" altLang="en-US" sz="1260" dirty="0">
                <a:latin typeface="Microsoft YaHei" panose="020B0503020204020204" pitchFamily="34" charset="-122"/>
                <a:ea typeface="Microsoft YaHei" panose="020B0503020204020204" pitchFamily="34" charset="-122"/>
              </a:rPr>
              <a:t>（</a:t>
            </a:r>
            <a:r>
              <a:rPr lang="en-US" altLang="zh-CN" sz="1260" dirty="0">
                <a:latin typeface="Microsoft YaHei" panose="020B0503020204020204" pitchFamily="34" charset="-122"/>
                <a:ea typeface="Microsoft YaHei" panose="020B0503020204020204" pitchFamily="34" charset="-122"/>
              </a:rPr>
              <a:t>44.5m</a:t>
            </a:r>
            <a:r>
              <a:rPr lang="zh-CN" altLang="en-US" sz="1260" dirty="0">
                <a:latin typeface="Microsoft YaHei" panose="020B0503020204020204" pitchFamily="34" charset="-122"/>
                <a:ea typeface="Microsoft YaHei" panose="020B0503020204020204" pitchFamily="34" charset="-122"/>
              </a:rPr>
              <a:t>），</a:t>
            </a:r>
            <a:r>
              <a:rPr lang="en-US" altLang="zh-CN" sz="1260" dirty="0">
                <a:latin typeface="Microsoft YaHei" panose="020B0503020204020204" pitchFamily="34" charset="-122"/>
                <a:ea typeface="Microsoft YaHei" panose="020B0503020204020204" pitchFamily="34" charset="-122"/>
              </a:rPr>
              <a:t>LDBT </a:t>
            </a:r>
            <a:r>
              <a:rPr lang="zh-CN" altLang="en-US" sz="1260" dirty="0">
                <a:latin typeface="Microsoft YaHei" panose="020B0503020204020204" pitchFamily="34" charset="-122"/>
                <a:ea typeface="Microsoft YaHei" panose="020B0503020204020204" pitchFamily="34" charset="-122"/>
              </a:rPr>
              <a:t>（</a:t>
            </a:r>
            <a:r>
              <a:rPr lang="en-US" altLang="zh-CN" sz="1260" dirty="0">
                <a:latin typeface="Microsoft YaHei" panose="020B0503020204020204" pitchFamily="34" charset="-122"/>
                <a:ea typeface="Microsoft YaHei" panose="020B0503020204020204" pitchFamily="34" charset="-122"/>
              </a:rPr>
              <a:t>26.8m</a:t>
            </a:r>
            <a:r>
              <a:rPr lang="zh-CN" altLang="en-US" sz="1260" dirty="0">
                <a:latin typeface="Microsoft YaHei" panose="020B0503020204020204" pitchFamily="34" charset="-122"/>
                <a:ea typeface="Microsoft YaHei" panose="020B0503020204020204" pitchFamily="34" charset="-122"/>
              </a:rPr>
              <a:t>）</a:t>
            </a:r>
            <a:endParaRPr lang="en-US" altLang="zh-CN" sz="126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 xmlns:a16="http://schemas.microsoft.com/office/drawing/2014/main" id="{E6C22B79-3379-423B-8D8F-7E7F7A28B60F}"/>
              </a:ext>
            </a:extLst>
          </p:cNvPr>
          <p:cNvSpPr txBox="1"/>
          <p:nvPr/>
        </p:nvSpPr>
        <p:spPr bwMode="auto">
          <a:xfrm>
            <a:off x="4679598" y="735549"/>
            <a:ext cx="3529433" cy="369332"/>
          </a:xfrm>
          <a:prstGeom prst="rect">
            <a:avLst/>
          </a:prstGeom>
          <a:noFill/>
          <a:ln w="9525">
            <a:noFill/>
            <a:miter lim="800000"/>
          </a:ln>
        </p:spPr>
        <p:txBody>
          <a:bodyPr wrap="square" rtlCol="0">
            <a:spAutoFit/>
          </a:bodyPr>
          <a:lstStyle/>
          <a:p>
            <a:pPr marL="308610" indent="-308610" eaLnBrk="0" hangingPunct="0">
              <a:spcBef>
                <a:spcPts val="540"/>
              </a:spcBef>
              <a:buClr>
                <a:schemeClr val="tx1"/>
              </a:buClr>
              <a:buFont typeface="Wingdings" panose="05000000000000000000" pitchFamily="2" charset="2"/>
              <a:buChar char="p"/>
            </a:pPr>
            <a:r>
              <a:rPr lang="zh-CN" altLang="en-US" b="1" dirty="0">
                <a:latin typeface="Microsoft YaHei" panose="020B0503020204020204" pitchFamily="34" charset="-122"/>
                <a:ea typeface="Microsoft YaHei" panose="020B0503020204020204" pitchFamily="34" charset="-122"/>
              </a:rPr>
              <a:t>束线调束：</a:t>
            </a:r>
            <a:endParaRPr lang="en-US" altLang="zh-CN" b="1" dirty="0">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 xmlns:a16="http://schemas.microsoft.com/office/drawing/2014/main" id="{3C5FF2DE-9C53-4D86-AE44-85462466975A}"/>
              </a:ext>
            </a:extLst>
          </p:cNvPr>
          <p:cNvPicPr>
            <a:picLocks noChangeAspect="1"/>
          </p:cNvPicPr>
          <p:nvPr/>
        </p:nvPicPr>
        <p:blipFill>
          <a:blip r:embed="rId3"/>
          <a:stretch>
            <a:fillRect/>
          </a:stretch>
        </p:blipFill>
        <p:spPr>
          <a:xfrm>
            <a:off x="4679598" y="2569800"/>
            <a:ext cx="2335679" cy="1417349"/>
          </a:xfrm>
          <a:prstGeom prst="rect">
            <a:avLst/>
          </a:prstGeom>
        </p:spPr>
      </p:pic>
      <p:sp>
        <p:nvSpPr>
          <p:cNvPr id="10" name="文本框 9">
            <a:extLst>
              <a:ext uri="{FF2B5EF4-FFF2-40B4-BE49-F238E27FC236}">
                <a16:creationId xmlns="" xmlns:a16="http://schemas.microsoft.com/office/drawing/2014/main" id="{AB41EB6A-183E-415D-8383-095C2FAD8DAB}"/>
              </a:ext>
            </a:extLst>
          </p:cNvPr>
          <p:cNvSpPr txBox="1"/>
          <p:nvPr/>
        </p:nvSpPr>
        <p:spPr bwMode="auto">
          <a:xfrm>
            <a:off x="4706465" y="4086299"/>
            <a:ext cx="2274576" cy="156453"/>
          </a:xfrm>
          <a:prstGeom prst="rect">
            <a:avLst/>
          </a:prstGeom>
          <a:noFill/>
          <a:ln w="9525">
            <a:noFill/>
            <a:miter lim="800000"/>
          </a:ln>
        </p:spPr>
        <p:txBody>
          <a:bodyPr wrap="square" rtlCol="0">
            <a:spAutoFit/>
          </a:bodyPr>
          <a:lstStyle/>
          <a:p>
            <a:pPr marL="308610" indent="-308610" algn="ctr" eaLnBrk="0" hangingPunct="0">
              <a:lnSpc>
                <a:spcPts val="450"/>
              </a:lnSpc>
              <a:spcBef>
                <a:spcPts val="540"/>
              </a:spcBef>
              <a:buClr>
                <a:schemeClr val="tx1"/>
              </a:buClr>
            </a:pPr>
            <a:r>
              <a:rPr lang="zh-CN" altLang="en-US" sz="1080" b="1" dirty="0">
                <a:latin typeface="Microsoft YaHei" panose="020B0503020204020204" pitchFamily="34" charset="-122"/>
                <a:ea typeface="Microsoft YaHei" panose="020B0503020204020204" pitchFamily="34" charset="-122"/>
              </a:rPr>
              <a:t>改造后的</a:t>
            </a:r>
            <a:r>
              <a:rPr lang="en-US" altLang="zh-CN" sz="1080" b="1" dirty="0">
                <a:latin typeface="Microsoft YaHei" panose="020B0503020204020204" pitchFamily="34" charset="-122"/>
                <a:ea typeface="Microsoft YaHei" panose="020B0503020204020204" pitchFamily="34" charset="-122"/>
              </a:rPr>
              <a:t>LRBT </a:t>
            </a:r>
            <a:r>
              <a:rPr lang="zh-CN" altLang="en-US" sz="1080" b="1" dirty="0">
                <a:latin typeface="Microsoft YaHei" panose="020B0503020204020204" pitchFamily="34" charset="-122"/>
                <a:ea typeface="Microsoft YaHei" panose="020B0503020204020204" pitchFamily="34" charset="-122"/>
              </a:rPr>
              <a:t>设计光学参数</a:t>
            </a:r>
            <a:endParaRPr lang="en-US" altLang="zh-CN" sz="1080" b="1"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 xmlns:a16="http://schemas.microsoft.com/office/drawing/2014/main" id="{7CACB936-6A18-447B-AF04-50B155B87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2748" y="2483724"/>
            <a:ext cx="2091252" cy="1535146"/>
          </a:xfrm>
          <a:prstGeom prst="rect">
            <a:avLst/>
          </a:prstGeom>
        </p:spPr>
      </p:pic>
      <p:sp>
        <p:nvSpPr>
          <p:cNvPr id="12" name="文本框 11">
            <a:extLst>
              <a:ext uri="{FF2B5EF4-FFF2-40B4-BE49-F238E27FC236}">
                <a16:creationId xmlns="" xmlns:a16="http://schemas.microsoft.com/office/drawing/2014/main" id="{DA51C746-B09D-4D28-B607-AA32C693CCC2}"/>
              </a:ext>
            </a:extLst>
          </p:cNvPr>
          <p:cNvSpPr txBox="1"/>
          <p:nvPr/>
        </p:nvSpPr>
        <p:spPr bwMode="auto">
          <a:xfrm>
            <a:off x="6938617" y="4118020"/>
            <a:ext cx="2274576" cy="156453"/>
          </a:xfrm>
          <a:prstGeom prst="rect">
            <a:avLst/>
          </a:prstGeom>
          <a:noFill/>
          <a:ln w="9525">
            <a:noFill/>
            <a:miter lim="800000"/>
          </a:ln>
        </p:spPr>
        <p:txBody>
          <a:bodyPr wrap="square" rtlCol="0">
            <a:spAutoFit/>
          </a:bodyPr>
          <a:lstStyle/>
          <a:p>
            <a:pPr marL="308610" indent="-308610" algn="ctr" eaLnBrk="0" hangingPunct="0">
              <a:lnSpc>
                <a:spcPts val="450"/>
              </a:lnSpc>
              <a:spcBef>
                <a:spcPts val="540"/>
              </a:spcBef>
              <a:buClr>
                <a:schemeClr val="tx1"/>
              </a:buClr>
            </a:pPr>
            <a:r>
              <a:rPr lang="zh-CN" altLang="en-US" sz="1080" b="1" dirty="0">
                <a:latin typeface="Microsoft YaHei" panose="020B0503020204020204" pitchFamily="34" charset="-122"/>
                <a:ea typeface="Microsoft YaHei" panose="020B0503020204020204" pitchFamily="34" charset="-122"/>
              </a:rPr>
              <a:t>束流传输效率</a:t>
            </a:r>
            <a:r>
              <a:rPr lang="en-US" altLang="zh-CN" sz="1080" b="1" dirty="0">
                <a:latin typeface="Microsoft YaHei" panose="020B0503020204020204" pitchFamily="34" charset="-122"/>
                <a:ea typeface="Microsoft YaHei" panose="020B0503020204020204" pitchFamily="34" charset="-122"/>
              </a:rPr>
              <a:t>~100%</a:t>
            </a:r>
          </a:p>
        </p:txBody>
      </p:sp>
      <p:sp>
        <p:nvSpPr>
          <p:cNvPr id="14" name="文本框 13">
            <a:extLst>
              <a:ext uri="{FF2B5EF4-FFF2-40B4-BE49-F238E27FC236}">
                <a16:creationId xmlns="" xmlns:a16="http://schemas.microsoft.com/office/drawing/2014/main" id="{0BBB8B2A-6593-448B-A92A-655104FBF675}"/>
              </a:ext>
            </a:extLst>
          </p:cNvPr>
          <p:cNvSpPr txBox="1"/>
          <p:nvPr/>
        </p:nvSpPr>
        <p:spPr bwMode="auto">
          <a:xfrm>
            <a:off x="4786211" y="1084231"/>
            <a:ext cx="4109817" cy="480131"/>
          </a:xfrm>
          <a:prstGeom prst="rect">
            <a:avLst/>
          </a:prstGeom>
          <a:noFill/>
          <a:ln w="9525">
            <a:noFill/>
            <a:miter lim="800000"/>
          </a:ln>
        </p:spPr>
        <p:txBody>
          <a:bodyPr wrap="square" rtlCol="0">
            <a:spAutoFit/>
          </a:bodyPr>
          <a:lstStyle/>
          <a:p>
            <a:pPr indent="-308610" eaLnBrk="0" hangingPunct="0">
              <a:spcBef>
                <a:spcPts val="540"/>
              </a:spcBef>
              <a:buClr>
                <a:schemeClr val="tx1"/>
              </a:buClr>
            </a:pPr>
            <a:r>
              <a:rPr lang="zh-CN" altLang="en-US" sz="1260" dirty="0">
                <a:latin typeface="Microsoft YaHei" panose="020B0503020204020204" pitchFamily="34" charset="-122"/>
                <a:ea typeface="Microsoft YaHei" panose="020B0503020204020204" pitchFamily="34" charset="-122"/>
              </a:rPr>
              <a:t>完成</a:t>
            </a:r>
            <a:r>
              <a:rPr lang="en-US" altLang="zh-CN" sz="1260" dirty="0">
                <a:latin typeface="Microsoft YaHei" panose="020B0503020204020204" pitchFamily="34" charset="-122"/>
                <a:ea typeface="Microsoft YaHei" panose="020B0503020204020204" pitchFamily="34" charset="-122"/>
              </a:rPr>
              <a:t>LRBT</a:t>
            </a:r>
            <a:r>
              <a:rPr lang="zh-CN" altLang="en-US" sz="1260" dirty="0">
                <a:latin typeface="Microsoft YaHei" panose="020B0503020204020204" pitchFamily="34" charset="-122"/>
                <a:ea typeface="Microsoft YaHei" panose="020B0503020204020204" pitchFamily="34" charset="-122"/>
              </a:rPr>
              <a:t>与</a:t>
            </a:r>
            <a:r>
              <a:rPr lang="en-US" altLang="zh-CN" sz="1260" dirty="0">
                <a:latin typeface="Microsoft YaHei" panose="020B0503020204020204" pitchFamily="34" charset="-122"/>
                <a:ea typeface="Microsoft YaHei" panose="020B0503020204020204" pitchFamily="34" charset="-122"/>
              </a:rPr>
              <a:t>LDBT</a:t>
            </a:r>
            <a:r>
              <a:rPr lang="zh-CN" altLang="en-US" sz="1260" dirty="0">
                <a:latin typeface="Microsoft YaHei" panose="020B0503020204020204" pitchFamily="34" charset="-122"/>
                <a:ea typeface="Microsoft YaHei" panose="020B0503020204020204" pitchFamily="34" charset="-122"/>
              </a:rPr>
              <a:t>的束流调试，满足束流传输以及注入点参数匹配要求</a:t>
            </a:r>
          </a:p>
        </p:txBody>
      </p:sp>
    </p:spTree>
    <p:extLst>
      <p:ext uri="{BB962C8B-B14F-4D97-AF65-F5344CB8AC3E}">
        <p14:creationId xmlns:p14="http://schemas.microsoft.com/office/powerpoint/2010/main" val="23100488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 xmlns:a16="http://schemas.microsoft.com/office/drawing/2014/main" id="{A1E655B0-9500-BC40-A97F-2080B6E1429B}"/>
              </a:ext>
            </a:extLst>
          </p:cNvPr>
          <p:cNvSpPr txBox="1"/>
          <p:nvPr/>
        </p:nvSpPr>
        <p:spPr>
          <a:xfrm>
            <a:off x="118767" y="73152"/>
            <a:ext cx="7071919" cy="461665"/>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140kW</a:t>
            </a:r>
            <a:r>
              <a:rPr lang="zh-CN" altLang="en-US" sz="2400" b="1" dirty="0">
                <a:solidFill>
                  <a:schemeClr val="bg1"/>
                </a:solidFill>
                <a:latin typeface="微软雅黑" pitchFamily="34" charset="-122"/>
                <a:ea typeface="微软雅黑" pitchFamily="34" charset="-122"/>
              </a:rPr>
              <a:t>（等效</a:t>
            </a:r>
            <a:r>
              <a:rPr lang="en-US" altLang="zh-CN" sz="2400" b="1" dirty="0">
                <a:solidFill>
                  <a:schemeClr val="bg1"/>
                </a:solidFill>
                <a:latin typeface="微软雅黑" pitchFamily="34" charset="-122"/>
                <a:ea typeface="微软雅黑" pitchFamily="34" charset="-122"/>
              </a:rPr>
              <a:t>700kW</a:t>
            </a:r>
            <a:r>
              <a:rPr lang="zh-CN" altLang="en-US" sz="2400" b="1" dirty="0">
                <a:solidFill>
                  <a:schemeClr val="bg1"/>
                </a:solidFill>
                <a:latin typeface="微软雅黑" pitchFamily="34" charset="-122"/>
                <a:ea typeface="微软雅黑" pitchFamily="34" charset="-122"/>
              </a:rPr>
              <a:t>）束流调试</a:t>
            </a:r>
          </a:p>
        </p:txBody>
      </p:sp>
      <p:pic>
        <p:nvPicPr>
          <p:cNvPr id="11" name="图片 0"/>
          <p:cNvPicPr/>
          <p:nvPr/>
        </p:nvPicPr>
        <p:blipFill>
          <a:blip r:embed="rId2"/>
          <a:stretch>
            <a:fillRect/>
          </a:stretch>
        </p:blipFill>
        <p:spPr>
          <a:xfrm>
            <a:off x="304800" y="1340414"/>
            <a:ext cx="3879900" cy="2119422"/>
          </a:xfrm>
          <a:prstGeom prst="rect">
            <a:avLst/>
          </a:prstGeom>
        </p:spPr>
      </p:pic>
      <p:pic>
        <p:nvPicPr>
          <p:cNvPr id="12" name="图片 3"/>
          <p:cNvPicPr/>
          <p:nvPr/>
        </p:nvPicPr>
        <p:blipFill>
          <a:blip r:embed="rId3"/>
          <a:stretch>
            <a:fillRect/>
          </a:stretch>
        </p:blipFill>
        <p:spPr>
          <a:xfrm>
            <a:off x="4732972" y="1340413"/>
            <a:ext cx="3879900" cy="2089967"/>
          </a:xfrm>
          <a:prstGeom prst="rect">
            <a:avLst/>
          </a:prstGeom>
        </p:spPr>
      </p:pic>
      <p:pic>
        <p:nvPicPr>
          <p:cNvPr id="13" name="图片 4"/>
          <p:cNvPicPr/>
          <p:nvPr/>
        </p:nvPicPr>
        <p:blipFill>
          <a:blip r:embed="rId4"/>
          <a:stretch>
            <a:fillRect/>
          </a:stretch>
        </p:blipFill>
        <p:spPr>
          <a:xfrm>
            <a:off x="-72390" y="3597592"/>
            <a:ext cx="9144000" cy="1473518"/>
          </a:xfrm>
          <a:prstGeom prst="rect">
            <a:avLst/>
          </a:prstGeom>
        </p:spPr>
      </p:pic>
      <p:sp>
        <p:nvSpPr>
          <p:cNvPr id="14" name="矩形 4"/>
          <p:cNvSpPr/>
          <p:nvPr/>
        </p:nvSpPr>
        <p:spPr>
          <a:xfrm>
            <a:off x="42568" y="647456"/>
            <a:ext cx="9029041" cy="416053"/>
          </a:xfrm>
          <a:prstGeom prst="rect">
            <a:avLst/>
          </a:prstGeom>
          <a:noFill/>
          <a:ln>
            <a:noFill/>
          </a:ln>
        </p:spPr>
        <p:txBody>
          <a:bodyPr vert="horz" wrap="square" lIns="68580" tIns="34290" rIns="68580" bIns="34290" numCol="1" rtlCol="0" anchor="t" anchorCtr="0" compatLnSpc="1">
            <a:no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4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0" fontAlgn="base" hangingPunct="0">
              <a:lnSpc>
                <a:spcPct val="90000"/>
              </a:lnSpc>
              <a:spcBef>
                <a:spcPts val="375"/>
              </a:spcBef>
              <a:spcAft>
                <a:spcPct val="0"/>
              </a:spcAft>
              <a:buFont typeface="微软雅黑" panose="020B0503020204020204" pitchFamily="34" charset="-122"/>
              <a:buChar char="−"/>
              <a:defRPr sz="2200" kern="1200">
                <a:solidFill>
                  <a:srgbClr val="800000"/>
                </a:solidFill>
                <a:latin typeface="微软雅黑" panose="020B0503020204020204" pitchFamily="34" charset="-122"/>
                <a:ea typeface="微软雅黑" panose="020B0503020204020204" pitchFamily="34" charset="-122"/>
                <a:cs typeface="+mn-cs"/>
              </a:defRPr>
            </a:lvl2pPr>
            <a:lvl3pPr marL="857250" indent="-171450" algn="l" rtl="0" eaLnBrk="0" fontAlgn="base" hangingPunct="0">
              <a:lnSpc>
                <a:spcPct val="90000"/>
              </a:lnSpc>
              <a:spcBef>
                <a:spcPts val="375"/>
              </a:spcBef>
              <a:spcAft>
                <a:spcPct val="0"/>
              </a:spcAft>
              <a:buFont typeface="Wingdings" panose="05000000000000000000" pitchFamily="2" charset="2"/>
              <a:buChar char="Ø"/>
              <a:defRPr sz="2000" kern="1200">
                <a:solidFill>
                  <a:schemeClr val="tx1"/>
                </a:solidFill>
                <a:latin typeface="微软雅黑" panose="020B0503020204020204" pitchFamily="34" charset="-122"/>
                <a:ea typeface="微软雅黑" panose="020B0503020204020204" pitchFamily="34" charset="-122"/>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l">
              <a:lnSpc>
                <a:spcPct val="100000"/>
              </a:lnSpc>
              <a:buClrTx/>
              <a:buSzTx/>
              <a:buFont typeface="Wingdings" panose="05000000000000000000" pitchFamily="2" charset="2"/>
              <a:buChar char="Ø"/>
            </a:pPr>
            <a:r>
              <a:rPr lang="zh-CN" altLang="en-US" sz="1500" b="1" dirty="0">
                <a:solidFill>
                  <a:schemeClr val="tx1"/>
                </a:solidFill>
                <a:latin typeface="Times New Roman" panose="02020603050405020304" pitchFamily="18" charset="0"/>
                <a:cs typeface="Times New Roman" panose="02020603050405020304" pitchFamily="18" charset="0"/>
                <a:sym typeface="+mn-ea"/>
              </a:rPr>
              <a:t>  </a:t>
            </a:r>
            <a:r>
              <a:rPr lang="zh-CN" altLang="en-US" sz="2160" b="1" dirty="0">
                <a:solidFill>
                  <a:schemeClr val="tx1"/>
                </a:solidFill>
                <a:latin typeface="Times New Roman" panose="02020603050405020304" pitchFamily="18" charset="0"/>
                <a:cs typeface="Times New Roman" panose="02020603050405020304" pitchFamily="18" charset="0"/>
                <a:sym typeface="+mn-ea"/>
              </a:rPr>
              <a:t>经过多方面优化，该模式通过率在99%以上，基本达到稳定</a:t>
            </a:r>
            <a:r>
              <a:rPr lang="zh-CN" altLang="en-US" sz="2160" b="1" dirty="0" smtClean="0">
                <a:solidFill>
                  <a:schemeClr val="tx1"/>
                </a:solidFill>
                <a:latin typeface="Times New Roman" panose="02020603050405020304" pitchFamily="18" charset="0"/>
                <a:cs typeface="Times New Roman" panose="02020603050405020304" pitchFamily="18" charset="0"/>
                <a:sym typeface="+mn-ea"/>
              </a:rPr>
              <a:t>运行条件</a:t>
            </a:r>
            <a:endParaRPr lang="zh-CN" altLang="en-US" sz="2160" b="1" dirty="0">
              <a:solidFill>
                <a:schemeClr val="tx1"/>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3589845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A1E655B0-9500-BC40-A97F-2080B6E1429B}"/>
              </a:ext>
            </a:extLst>
          </p:cNvPr>
          <p:cNvSpPr txBox="1"/>
          <p:nvPr/>
        </p:nvSpPr>
        <p:spPr>
          <a:xfrm>
            <a:off x="88287" y="1"/>
            <a:ext cx="7071919" cy="553357"/>
          </a:xfrm>
          <a:prstGeom prst="rect">
            <a:avLst/>
          </a:prstGeom>
          <a:noFill/>
        </p:spPr>
        <p:txBody>
          <a:bodyPr wrap="square" rtlCol="0">
            <a:spAutoFit/>
          </a:bodyPr>
          <a:lstStyle/>
          <a:p>
            <a:pPr marL="342900" indent="-342900">
              <a:lnSpc>
                <a:spcPct val="140000"/>
              </a:lnSpc>
              <a:buClr>
                <a:srgbClr val="C00000"/>
              </a:buClr>
              <a:buSzPct val="120000"/>
            </a:pPr>
            <a:r>
              <a:rPr lang="en-US" altLang="zh-CN" sz="2400" b="1" dirty="0" smtClean="0">
                <a:solidFill>
                  <a:schemeClr val="bg1"/>
                </a:solidFill>
                <a:latin typeface="微软雅黑" pitchFamily="34" charset="-122"/>
                <a:ea typeface="微软雅黑" pitchFamily="34" charset="-122"/>
              </a:rPr>
              <a:t>2.2 </a:t>
            </a:r>
            <a:r>
              <a:rPr lang="zh-CN" altLang="en-US" sz="2400" b="1" dirty="0" smtClean="0">
                <a:solidFill>
                  <a:schemeClr val="bg1"/>
                </a:solidFill>
                <a:latin typeface="微软雅黑" pitchFamily="34" charset="-122"/>
                <a:ea typeface="微软雅黑" pitchFamily="34" charset="-122"/>
              </a:rPr>
              <a:t>束流不稳定性</a:t>
            </a:r>
            <a:endParaRPr lang="en-US" altLang="zh-CN" sz="2400" b="1" dirty="0">
              <a:solidFill>
                <a:schemeClr val="bg1"/>
              </a:solidFill>
              <a:latin typeface="微软雅黑" pitchFamily="34" charset="-122"/>
              <a:ea typeface="微软雅黑" pitchFamily="34" charset="-122"/>
            </a:endParaRPr>
          </a:p>
        </p:txBody>
      </p:sp>
      <p:sp>
        <p:nvSpPr>
          <p:cNvPr id="4" name="矩形 3"/>
          <p:cNvSpPr/>
          <p:nvPr/>
        </p:nvSpPr>
        <p:spPr>
          <a:xfrm>
            <a:off x="7361653" y="489893"/>
            <a:ext cx="373820" cy="461665"/>
          </a:xfrm>
          <a:prstGeom prst="rect">
            <a:avLst/>
          </a:prstGeom>
        </p:spPr>
        <p:txBody>
          <a:bodyPr wrap="none">
            <a:spAutoFit/>
          </a:bodyPr>
          <a:lstStyle/>
          <a:p>
            <a:r>
              <a:rPr lang="en-US" altLang="zh-CN" sz="2400" b="1" dirty="0" smtClean="0">
                <a:solidFill>
                  <a:prstClr val="white"/>
                </a:solidFill>
                <a:latin typeface="微软雅黑" pitchFamily="34" charset="-122"/>
                <a:ea typeface="微软雅黑" pitchFamily="34" charset="-122"/>
              </a:rPr>
              <a:t>1</a:t>
            </a:r>
            <a:endParaRPr lang="zh-CN" altLang="en-US" dirty="0"/>
          </a:p>
        </p:txBody>
      </p:sp>
      <p:sp>
        <p:nvSpPr>
          <p:cNvPr id="7" name="文本框 4">
            <a:extLst>
              <a:ext uri="{FF2B5EF4-FFF2-40B4-BE49-F238E27FC236}">
                <a16:creationId xmlns:a16="http://schemas.microsoft.com/office/drawing/2014/main" xmlns="" id="{2AD3C82C-0A1B-B2C4-40D2-0453990FA0FA}"/>
              </a:ext>
            </a:extLst>
          </p:cNvPr>
          <p:cNvSpPr txBox="1"/>
          <p:nvPr/>
        </p:nvSpPr>
        <p:spPr>
          <a:xfrm>
            <a:off x="0" y="1071235"/>
            <a:ext cx="8919108" cy="2146742"/>
          </a:xfrm>
          <a:prstGeom prst="rect">
            <a:avLst/>
          </a:prstGeom>
          <a:noFill/>
        </p:spPr>
        <p:txBody>
          <a:bodyPr wrap="square" lIns="68580" tIns="34290" rIns="68580" bIns="34290">
            <a:spAutoFit/>
          </a:bodyPr>
          <a:lstStyle/>
          <a:p>
            <a:pPr marL="214313" indent="-214313">
              <a:lnSpc>
                <a:spcPct val="150000"/>
              </a:lnSpc>
              <a:buClr>
                <a:srgbClr val="C00000"/>
              </a:buClr>
              <a:buSzPct val="120000"/>
              <a:buFont typeface="Wingdings" pitchFamily="2" charset="2"/>
              <a:buChar char="Ø"/>
            </a:pPr>
            <a:r>
              <a:rPr lang="zh-CN" altLang="en-US" dirty="0" smtClean="0">
                <a:solidFill>
                  <a:srgbClr val="495057"/>
                </a:solidFill>
                <a:latin typeface="-apple-system"/>
              </a:rPr>
              <a:t> </a:t>
            </a:r>
            <a:r>
              <a:rPr lang="zh-CN" altLang="en-US" dirty="0" smtClean="0">
                <a:latin typeface="微软雅黑" panose="020B0503020204020204" pitchFamily="34" charset="-122"/>
                <a:ea typeface="微软雅黑" panose="020B0503020204020204" pitchFamily="34" charset="-122"/>
              </a:rPr>
              <a:t>通过</a:t>
            </a:r>
            <a:r>
              <a:rPr lang="zh-CN" altLang="en-US" dirty="0">
                <a:latin typeface="微软雅黑" panose="020B0503020204020204" pitchFamily="34" charset="-122"/>
                <a:ea typeface="微软雅黑" panose="020B0503020204020204" pitchFamily="34" charset="-122"/>
              </a:rPr>
              <a:t>调工作点确定不稳定性发生的工作点，进而确定不稳定性特征频率</a:t>
            </a:r>
            <a:endParaRPr lang="en-US" altLang="zh-CN" dirty="0">
              <a:latin typeface="微软雅黑" panose="020B0503020204020204" pitchFamily="34" charset="-122"/>
              <a:ea typeface="微软雅黑" panose="020B0503020204020204" pitchFamily="34" charset="-122"/>
            </a:endParaRPr>
          </a:p>
          <a:p>
            <a:pPr marL="214313" indent="-214313">
              <a:lnSpc>
                <a:spcPct val="150000"/>
              </a:lnSpc>
              <a:buClr>
                <a:srgbClr val="C00000"/>
              </a:buClr>
              <a:buSzPct val="120000"/>
              <a:buFont typeface="Wingdings" pitchFamily="2" charset="2"/>
              <a:buChar char="Ø"/>
            </a:pPr>
            <a:r>
              <a:rPr lang="en-US" altLang="zh-CN" dirty="0" smtClean="0">
                <a:latin typeface="微软雅黑" panose="020B0503020204020204" pitchFamily="34" charset="-122"/>
                <a:ea typeface="微软雅黑" panose="020B0503020204020204" pitchFamily="34" charset="-122"/>
              </a:rPr>
              <a:t> </a:t>
            </a:r>
            <a:r>
              <a:rPr lang="zh-CN" altLang="zh-CN" dirty="0" smtClean="0">
                <a:latin typeface="微软雅黑" panose="020B0503020204020204" pitchFamily="34" charset="-122"/>
                <a:ea typeface="微软雅黑" panose="020B0503020204020204" pitchFamily="34" charset="-122"/>
              </a:rPr>
              <a:t>ξ</a:t>
            </a:r>
            <a:r>
              <a:rPr lang="en-US" altLang="zh-CN" dirty="0">
                <a:latin typeface="微软雅黑" panose="020B0503020204020204" pitchFamily="34" charset="-122"/>
                <a:ea typeface="微软雅黑" panose="020B0503020204020204" pitchFamily="34" charset="-122"/>
              </a:rPr>
              <a:t>=(0,-9), </a:t>
            </a:r>
            <a:r>
              <a:rPr lang="en-US" altLang="zh-CN" dirty="0" smtClean="0">
                <a:latin typeface="微软雅黑" panose="020B0503020204020204" pitchFamily="34" charset="-122"/>
                <a:ea typeface="微软雅黑" panose="020B0503020204020204" pitchFamily="34" charset="-122"/>
              </a:rPr>
              <a:t>50kW</a:t>
            </a:r>
            <a:r>
              <a:rPr lang="zh-CN" altLang="en-US" dirty="0">
                <a:latin typeface="微软雅黑" panose="020B0503020204020204" pitchFamily="34" charset="-122"/>
                <a:ea typeface="微软雅黑" panose="020B0503020204020204" pitchFamily="34" charset="-122"/>
              </a:rPr>
              <a:t>直流模式</a:t>
            </a:r>
            <a:endParaRPr lang="en-US" altLang="zh-CN" dirty="0">
              <a:latin typeface="微软雅黑" panose="020B0503020204020204" pitchFamily="34" charset="-122"/>
              <a:ea typeface="微软雅黑" panose="020B0503020204020204" pitchFamily="34" charset="-122"/>
            </a:endParaRPr>
          </a:p>
          <a:p>
            <a:pPr marL="214313" indent="-214313">
              <a:lnSpc>
                <a:spcPct val="150000"/>
              </a:lnSpc>
              <a:buClr>
                <a:srgbClr val="C00000"/>
              </a:buClr>
              <a:buSzPct val="120000"/>
              <a:buFont typeface="Wingdings" pitchFamily="2" charset="2"/>
              <a:buChar char="Ø"/>
            </a:pPr>
            <a:r>
              <a:rPr lang="zh-CN" altLang="en-US" dirty="0" smtClean="0">
                <a:latin typeface="微软雅黑" panose="020B0503020204020204" pitchFamily="34" charset="-122"/>
                <a:ea typeface="微软雅黑" panose="020B0503020204020204" pitchFamily="34" charset="-122"/>
              </a:rPr>
              <a:t> 束流</a:t>
            </a:r>
            <a:r>
              <a:rPr lang="zh-CN" altLang="en-US" dirty="0">
                <a:latin typeface="微软雅黑" panose="020B0503020204020204" pitchFamily="34" charset="-122"/>
                <a:ea typeface="微软雅黑" panose="020B0503020204020204" pitchFamily="34" charset="-122"/>
              </a:rPr>
              <a:t>频率</a:t>
            </a:r>
            <a:r>
              <a:rPr lang="en-US" altLang="zh-CN" dirty="0">
                <a:latin typeface="微软雅黑" panose="020B0503020204020204" pitchFamily="34" charset="-122"/>
                <a:ea typeface="微软雅黑" panose="020B0503020204020204" pitchFamily="34" charset="-122"/>
              </a:rPr>
              <a:t>f</a:t>
            </a:r>
            <a:r>
              <a:rPr lang="en-US" altLang="zh-CN" baseline="-25000" dirty="0">
                <a:latin typeface="微软雅黑" panose="020B0503020204020204" pitchFamily="34" charset="-122"/>
                <a:ea typeface="微软雅黑" panose="020B0503020204020204" pitchFamily="34" charset="-122"/>
              </a:rPr>
              <a:t>b</a:t>
            </a:r>
            <a:r>
              <a:rPr lang="zh-CN" altLang="en-US" dirty="0">
                <a:latin typeface="微软雅黑" panose="020B0503020204020204" pitchFamily="34" charset="-122"/>
                <a:ea typeface="微软雅黑" panose="020B0503020204020204" pitchFamily="34" charset="-122"/>
              </a:rPr>
              <a:t>与确定的阻抗频率</a:t>
            </a:r>
            <a:r>
              <a:rPr lang="en-US" altLang="zh-CN" dirty="0">
                <a:latin typeface="微软雅黑" panose="020B0503020204020204" pitchFamily="34" charset="-122"/>
                <a:ea typeface="微软雅黑" panose="020B0503020204020204" pitchFamily="34" charset="-122"/>
              </a:rPr>
              <a:t>f</a:t>
            </a:r>
            <a:r>
              <a:rPr lang="en-US" altLang="zh-CN" baseline="-25000" dirty="0">
                <a:latin typeface="微软雅黑" panose="020B0503020204020204" pitchFamily="34" charset="-122"/>
                <a:ea typeface="微软雅黑" panose="020B0503020204020204" pitchFamily="34" charset="-122"/>
              </a:rPr>
              <a:t>R</a:t>
            </a:r>
            <a:r>
              <a:rPr lang="zh-CN" altLang="en-US" dirty="0">
                <a:latin typeface="微软雅黑" panose="020B0503020204020204" pitchFamily="34" charset="-122"/>
                <a:ea typeface="微软雅黑" panose="020B0503020204020204" pitchFamily="34" charset="-122"/>
              </a:rPr>
              <a:t>符合</a:t>
            </a:r>
            <a:endParaRPr lang="en-US" altLang="zh-CN" dirty="0">
              <a:latin typeface="微软雅黑" panose="020B0503020204020204" pitchFamily="34" charset="-122"/>
              <a:ea typeface="微软雅黑" panose="020B0503020204020204" pitchFamily="34" charset="-122"/>
            </a:endParaRPr>
          </a:p>
          <a:p>
            <a:pPr marL="214313" indent="-214313">
              <a:lnSpc>
                <a:spcPct val="150000"/>
              </a:lnSpc>
              <a:buClr>
                <a:srgbClr val="C00000"/>
              </a:buClr>
              <a:buSzPct val="120000"/>
              <a:buFont typeface="Wingdings" pitchFamily="2" charset="2"/>
              <a:buChar char="Ø"/>
            </a:pPr>
            <a:r>
              <a:rPr lang="zh-CN" altLang="en-US" dirty="0" smtClean="0">
                <a:latin typeface="微软雅黑" panose="020B0503020204020204" pitchFamily="34" charset="-122"/>
                <a:ea typeface="微软雅黑" panose="020B0503020204020204" pitchFamily="34" charset="-122"/>
              </a:rPr>
              <a:t> 但</a:t>
            </a:r>
            <a:r>
              <a:rPr lang="en-US" altLang="zh-CN" dirty="0">
                <a:latin typeface="微软雅黑" panose="020B0503020204020204" pitchFamily="34" charset="-122"/>
                <a:ea typeface="微软雅黑" panose="020B0503020204020204" pitchFamily="34" charset="-122"/>
              </a:rPr>
              <a:t>4.89</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4.93</a:t>
            </a:r>
            <a:r>
              <a:rPr lang="zh-CN" altLang="en-US" dirty="0">
                <a:latin typeface="微软雅黑" panose="020B0503020204020204" pitchFamily="34" charset="-122"/>
                <a:ea typeface="微软雅黑" panose="020B0503020204020204" pitchFamily="34" charset="-122"/>
              </a:rPr>
              <a:t>找不到阻抗谱。真空盒级联作用？</a:t>
            </a:r>
            <a:endParaRPr lang="en-US" altLang="zh-CN" dirty="0">
              <a:latin typeface="微软雅黑" panose="020B0503020204020204" pitchFamily="34" charset="-122"/>
              <a:ea typeface="微软雅黑" panose="020B0503020204020204" pitchFamily="34" charset="-122"/>
            </a:endParaRPr>
          </a:p>
          <a:p>
            <a:pPr marL="214313" indent="-214313">
              <a:lnSpc>
                <a:spcPct val="150000"/>
              </a:lnSpc>
              <a:buClr>
                <a:srgbClr val="C00000"/>
              </a:buClr>
              <a:buSzPct val="120000"/>
              <a:buFont typeface="Wingdings" pitchFamily="2" charset="2"/>
              <a:buChar char="Ø"/>
            </a:pPr>
            <a:r>
              <a:rPr lang="en-US" altLang="zh-CN" b="0" i="0" dirty="0" smtClean="0">
                <a:effectLst/>
                <a:latin typeface="微软雅黑" panose="020B0503020204020204" pitchFamily="34" charset="-122"/>
                <a:ea typeface="微软雅黑" panose="020B0503020204020204" pitchFamily="34" charset="-122"/>
              </a:rPr>
              <a:t> </a:t>
            </a:r>
            <a:r>
              <a:rPr lang="en-US" altLang="zh-CN" b="0" i="0" dirty="0" err="1" smtClean="0">
                <a:effectLst/>
                <a:latin typeface="微软雅黑" panose="020B0503020204020204" pitchFamily="34" charset="-122"/>
                <a:ea typeface="微软雅黑" panose="020B0503020204020204" pitchFamily="34" charset="-122"/>
              </a:rPr>
              <a:t>Vx</a:t>
            </a:r>
            <a:r>
              <a:rPr lang="zh-CN" altLang="en-US" b="0" i="0" dirty="0">
                <a:effectLst/>
                <a:latin typeface="微软雅黑" panose="020B0503020204020204" pitchFamily="34" charset="-122"/>
                <a:ea typeface="微软雅黑" panose="020B0503020204020204" pitchFamily="34" charset="-122"/>
              </a:rPr>
              <a:t>间隔约</a:t>
            </a:r>
            <a:r>
              <a:rPr lang="en-US" altLang="zh-CN" b="0" i="0" dirty="0">
                <a:effectLst/>
                <a:latin typeface="微软雅黑" panose="020B0503020204020204" pitchFamily="34" charset="-122"/>
                <a:ea typeface="微软雅黑" panose="020B0503020204020204" pitchFamily="34" charset="-122"/>
              </a:rPr>
              <a:t>0.3</a:t>
            </a:r>
            <a:r>
              <a:rPr lang="zh-CN" altLang="en-US" b="0" i="0" dirty="0">
                <a:effectLst/>
                <a:latin typeface="微软雅黑" panose="020B0503020204020204" pitchFamily="34" charset="-122"/>
                <a:ea typeface="微软雅黑" panose="020B0503020204020204" pitchFamily="34" charset="-122"/>
              </a:rPr>
              <a:t>发生不稳定性，是否有其它机制？</a:t>
            </a:r>
            <a:r>
              <a:rPr lang="en-US" altLang="zh-CN" b="0" i="0" dirty="0">
                <a:effectLst/>
                <a:latin typeface="微软雅黑" panose="020B0503020204020204" pitchFamily="34" charset="-122"/>
                <a:ea typeface="微软雅黑" panose="020B0503020204020204" pitchFamily="34" charset="-122"/>
              </a:rPr>
              <a:t> </a:t>
            </a:r>
          </a:p>
        </p:txBody>
      </p:sp>
      <p:graphicFrame>
        <p:nvGraphicFramePr>
          <p:cNvPr id="8" name="表格 5">
            <a:extLst>
              <a:ext uri="{FF2B5EF4-FFF2-40B4-BE49-F238E27FC236}">
                <a16:creationId xmlns:a16="http://schemas.microsoft.com/office/drawing/2014/main" xmlns="" id="{1508BDC9-7D22-42C0-9086-F0F5EF4D1A71}"/>
              </a:ext>
            </a:extLst>
          </p:cNvPr>
          <p:cNvGraphicFramePr>
            <a:graphicFrameLocks noGrp="1"/>
          </p:cNvGraphicFramePr>
          <p:nvPr>
            <p:extLst/>
          </p:nvPr>
        </p:nvGraphicFramePr>
        <p:xfrm>
          <a:off x="3400896" y="3204776"/>
          <a:ext cx="2306782" cy="1854902"/>
        </p:xfrm>
        <a:graphic>
          <a:graphicData uri="http://schemas.openxmlformats.org/drawingml/2006/table">
            <a:tbl>
              <a:tblPr firstRow="1" bandRow="1">
                <a:tableStyleId>{5C22544A-7EE6-4342-B048-85BDC9FD1C3A}</a:tableStyleId>
              </a:tblPr>
              <a:tblGrid>
                <a:gridCol w="623454">
                  <a:extLst>
                    <a:ext uri="{9D8B030D-6E8A-4147-A177-3AD203B41FA5}">
                      <a16:colId xmlns:a16="http://schemas.microsoft.com/office/drawing/2014/main" xmlns="" val="1434821225"/>
                    </a:ext>
                  </a:extLst>
                </a:gridCol>
                <a:gridCol w="765959">
                  <a:extLst>
                    <a:ext uri="{9D8B030D-6E8A-4147-A177-3AD203B41FA5}">
                      <a16:colId xmlns:a16="http://schemas.microsoft.com/office/drawing/2014/main" xmlns="" val="1113542784"/>
                    </a:ext>
                  </a:extLst>
                </a:gridCol>
                <a:gridCol w="917369">
                  <a:extLst>
                    <a:ext uri="{9D8B030D-6E8A-4147-A177-3AD203B41FA5}">
                      <a16:colId xmlns:a16="http://schemas.microsoft.com/office/drawing/2014/main" xmlns="" val="4270662686"/>
                    </a:ext>
                  </a:extLst>
                </a:gridCol>
              </a:tblGrid>
              <a:tr h="264986">
                <a:tc>
                  <a:txBody>
                    <a:bodyPr/>
                    <a:lstStyle/>
                    <a:p>
                      <a:pPr algn="ctr">
                        <a:lnSpc>
                          <a:spcPct val="90000"/>
                        </a:lnSpc>
                      </a:pPr>
                      <a:r>
                        <a:rPr lang="en-US" altLang="zh-CN" sz="1400" dirty="0"/>
                        <a:t>v</a:t>
                      </a:r>
                      <a:r>
                        <a:rPr lang="en-US" altLang="zh-CN" sz="1400" baseline="-25000" dirty="0"/>
                        <a:t>x</a:t>
                      </a:r>
                      <a:endParaRPr lang="zh-CN" altLang="en-US" sz="1400" baseline="-25000" dirty="0"/>
                    </a:p>
                  </a:txBody>
                  <a:tcPr marL="68580" marR="68580" marT="34290" marB="34290"/>
                </a:tc>
                <a:tc>
                  <a:txBody>
                    <a:bodyPr/>
                    <a:lstStyle/>
                    <a:p>
                      <a:pPr algn="ctr">
                        <a:lnSpc>
                          <a:spcPct val="90000"/>
                        </a:lnSpc>
                      </a:pPr>
                      <a:r>
                        <a:rPr lang="en-US" altLang="zh-CN" sz="1400" dirty="0"/>
                        <a:t>f</a:t>
                      </a:r>
                      <a:r>
                        <a:rPr lang="en-US" altLang="zh-CN" sz="1400" baseline="-25000" dirty="0"/>
                        <a:t>b</a:t>
                      </a:r>
                      <a:r>
                        <a:rPr lang="en-US" altLang="zh-CN" sz="1400" dirty="0"/>
                        <a:t> [kHz]</a:t>
                      </a:r>
                      <a:endParaRPr lang="zh-CN" altLang="en-US" sz="1400" dirty="0"/>
                    </a:p>
                  </a:txBody>
                  <a:tcPr marL="68580" marR="68580" marT="34290" marB="34290"/>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altLang="zh-CN" sz="1400" dirty="0"/>
                        <a:t>f</a:t>
                      </a:r>
                      <a:r>
                        <a:rPr lang="en-US" altLang="zh-CN" sz="1400" baseline="-25000" dirty="0"/>
                        <a:t>R</a:t>
                      </a:r>
                      <a:r>
                        <a:rPr lang="en-US" altLang="zh-CN" sz="1400" dirty="0"/>
                        <a:t> Z</a:t>
                      </a:r>
                      <a:r>
                        <a:rPr lang="en-US" altLang="zh-CN" sz="1400" baseline="-25000" dirty="0"/>
                        <a:t>t</a:t>
                      </a:r>
                      <a:r>
                        <a:rPr lang="en-US" altLang="zh-CN" sz="1400" dirty="0"/>
                        <a:t> [kHz]</a:t>
                      </a:r>
                      <a:endParaRPr lang="zh-CN" altLang="en-US" sz="1400" dirty="0"/>
                    </a:p>
                  </a:txBody>
                  <a:tcPr marL="68580" marR="68580" marT="34290" marB="34290"/>
                </a:tc>
                <a:extLst>
                  <a:ext uri="{0D108BD9-81ED-4DB2-BD59-A6C34878D82A}">
                    <a16:rowId xmlns:a16="http://schemas.microsoft.com/office/drawing/2014/main" xmlns="" val="2402346066"/>
                  </a:ext>
                </a:extLst>
              </a:tr>
              <a:tr h="264986">
                <a:tc>
                  <a:txBody>
                    <a:bodyPr/>
                    <a:lstStyle/>
                    <a:p>
                      <a:pPr algn="ctr">
                        <a:lnSpc>
                          <a:spcPct val="90000"/>
                        </a:lnSpc>
                      </a:pPr>
                      <a:r>
                        <a:rPr lang="en-US" altLang="zh-CN" sz="1400" dirty="0"/>
                        <a:t>4.76</a:t>
                      </a:r>
                      <a:endParaRPr lang="zh-CN" altLang="en-US" sz="1400" dirty="0"/>
                    </a:p>
                  </a:txBody>
                  <a:tcPr marL="68580" marR="68580" marT="34290" marB="34290"/>
                </a:tc>
                <a:tc>
                  <a:txBody>
                    <a:bodyPr/>
                    <a:lstStyle/>
                    <a:p>
                      <a:pPr algn="ctr">
                        <a:lnSpc>
                          <a:spcPct val="90000"/>
                        </a:lnSpc>
                      </a:pPr>
                      <a:r>
                        <a:rPr lang="en-US" altLang="zh-CN" sz="1400" dirty="0"/>
                        <a:t>122</a:t>
                      </a:r>
                      <a:endParaRPr lang="zh-CN" altLang="en-US" sz="1400" dirty="0"/>
                    </a:p>
                  </a:txBody>
                  <a:tcPr marL="68580" marR="68580" marT="34290" marB="34290"/>
                </a:tc>
                <a:tc>
                  <a:txBody>
                    <a:bodyPr/>
                    <a:lstStyle/>
                    <a:p>
                      <a:pPr algn="ctr">
                        <a:lnSpc>
                          <a:spcPct val="90000"/>
                        </a:lnSpc>
                      </a:pPr>
                      <a:r>
                        <a:rPr lang="en-US" altLang="zh-CN" sz="1400" dirty="0"/>
                        <a:t>130</a:t>
                      </a:r>
                      <a:endParaRPr lang="zh-CN" altLang="en-US" sz="1400" dirty="0"/>
                    </a:p>
                  </a:txBody>
                  <a:tcPr marL="68580" marR="68580" marT="34290" marB="34290"/>
                </a:tc>
                <a:extLst>
                  <a:ext uri="{0D108BD9-81ED-4DB2-BD59-A6C34878D82A}">
                    <a16:rowId xmlns:a16="http://schemas.microsoft.com/office/drawing/2014/main" xmlns="" val="1470671258"/>
                  </a:ext>
                </a:extLst>
              </a:tr>
              <a:tr h="264986">
                <a:tc>
                  <a:txBody>
                    <a:bodyPr/>
                    <a:lstStyle/>
                    <a:p>
                      <a:pPr algn="ctr">
                        <a:lnSpc>
                          <a:spcPct val="90000"/>
                        </a:lnSpc>
                      </a:pPr>
                      <a:r>
                        <a:rPr lang="en-US" altLang="zh-CN" sz="1400" dirty="0"/>
                        <a:t>4.8</a:t>
                      </a:r>
                      <a:endParaRPr lang="zh-CN" altLang="en-US" sz="1400" dirty="0"/>
                    </a:p>
                  </a:txBody>
                  <a:tcPr marL="68580" marR="68580" marT="34290" marB="34290"/>
                </a:tc>
                <a:tc>
                  <a:txBody>
                    <a:bodyPr/>
                    <a:lstStyle/>
                    <a:p>
                      <a:pPr algn="ctr">
                        <a:lnSpc>
                          <a:spcPct val="90000"/>
                        </a:lnSpc>
                      </a:pPr>
                      <a:r>
                        <a:rPr lang="en-US" altLang="zh-CN" sz="1400" dirty="0"/>
                        <a:t>100</a:t>
                      </a:r>
                      <a:endParaRPr lang="zh-CN" altLang="en-US" sz="1400" dirty="0"/>
                    </a:p>
                  </a:txBody>
                  <a:tcPr marL="68580" marR="68580" marT="34290" marB="34290"/>
                </a:tc>
                <a:tc>
                  <a:txBody>
                    <a:bodyPr/>
                    <a:lstStyle/>
                    <a:p>
                      <a:pPr algn="ctr">
                        <a:lnSpc>
                          <a:spcPct val="90000"/>
                        </a:lnSpc>
                      </a:pPr>
                      <a:r>
                        <a:rPr lang="en-US" altLang="zh-CN" sz="1400" dirty="0"/>
                        <a:t>100</a:t>
                      </a:r>
                      <a:endParaRPr lang="zh-CN" altLang="en-US" sz="1400" dirty="0"/>
                    </a:p>
                  </a:txBody>
                  <a:tcPr marL="68580" marR="68580" marT="34290" marB="34290"/>
                </a:tc>
                <a:extLst>
                  <a:ext uri="{0D108BD9-81ED-4DB2-BD59-A6C34878D82A}">
                    <a16:rowId xmlns:a16="http://schemas.microsoft.com/office/drawing/2014/main" xmlns="" val="2530357926"/>
                  </a:ext>
                </a:extLst>
              </a:tr>
              <a:tr h="264986">
                <a:tc>
                  <a:txBody>
                    <a:bodyPr/>
                    <a:lstStyle/>
                    <a:p>
                      <a:pPr algn="ctr">
                        <a:lnSpc>
                          <a:spcPct val="90000"/>
                        </a:lnSpc>
                      </a:pPr>
                      <a:r>
                        <a:rPr lang="en-US" altLang="zh-CN" sz="1400" dirty="0"/>
                        <a:t>4.835</a:t>
                      </a:r>
                      <a:endParaRPr lang="zh-CN" altLang="en-US" sz="1400" dirty="0"/>
                    </a:p>
                  </a:txBody>
                  <a:tcPr marL="68580" marR="68580" marT="34290" marB="34290"/>
                </a:tc>
                <a:tc>
                  <a:txBody>
                    <a:bodyPr/>
                    <a:lstStyle/>
                    <a:p>
                      <a:pPr algn="ctr">
                        <a:lnSpc>
                          <a:spcPct val="90000"/>
                        </a:lnSpc>
                      </a:pPr>
                      <a:r>
                        <a:rPr lang="en-US" altLang="zh-CN" sz="1400" dirty="0"/>
                        <a:t>83</a:t>
                      </a:r>
                      <a:endParaRPr lang="zh-CN" altLang="en-US" sz="1400" dirty="0"/>
                    </a:p>
                  </a:txBody>
                  <a:tcPr marL="68580" marR="68580" marT="34290" marB="34290"/>
                </a:tc>
                <a:tc>
                  <a:txBody>
                    <a:bodyPr/>
                    <a:lstStyle/>
                    <a:p>
                      <a:pPr algn="ctr">
                        <a:lnSpc>
                          <a:spcPct val="90000"/>
                        </a:lnSpc>
                      </a:pPr>
                      <a:r>
                        <a:rPr lang="en-US" altLang="zh-CN" sz="1400" dirty="0"/>
                        <a:t>88</a:t>
                      </a:r>
                      <a:endParaRPr lang="zh-CN" altLang="en-US" sz="1400" dirty="0"/>
                    </a:p>
                  </a:txBody>
                  <a:tcPr marL="68580" marR="68580" marT="34290" marB="34290"/>
                </a:tc>
                <a:extLst>
                  <a:ext uri="{0D108BD9-81ED-4DB2-BD59-A6C34878D82A}">
                    <a16:rowId xmlns:a16="http://schemas.microsoft.com/office/drawing/2014/main" xmlns="" val="3052669759"/>
                  </a:ext>
                </a:extLst>
              </a:tr>
              <a:tr h="264986">
                <a:tc>
                  <a:txBody>
                    <a:bodyPr/>
                    <a:lstStyle/>
                    <a:p>
                      <a:pPr algn="ctr">
                        <a:lnSpc>
                          <a:spcPct val="90000"/>
                        </a:lnSpc>
                      </a:pPr>
                      <a:r>
                        <a:rPr lang="en-US" altLang="zh-CN" sz="1400" dirty="0"/>
                        <a:t>4.86</a:t>
                      </a:r>
                      <a:endParaRPr lang="zh-CN" altLang="en-US" sz="1400" dirty="0"/>
                    </a:p>
                  </a:txBody>
                  <a:tcPr marL="68580" marR="68580" marT="34290" marB="34290"/>
                </a:tc>
                <a:tc>
                  <a:txBody>
                    <a:bodyPr/>
                    <a:lstStyle/>
                    <a:p>
                      <a:pPr algn="ctr">
                        <a:lnSpc>
                          <a:spcPct val="90000"/>
                        </a:lnSpc>
                      </a:pPr>
                      <a:r>
                        <a:rPr lang="en-US" altLang="zh-CN" sz="1400" dirty="0"/>
                        <a:t>70</a:t>
                      </a:r>
                      <a:endParaRPr lang="zh-CN" altLang="en-US" sz="1400" dirty="0"/>
                    </a:p>
                  </a:txBody>
                  <a:tcPr marL="68580" marR="68580" marT="34290" marB="34290"/>
                </a:tc>
                <a:tc>
                  <a:txBody>
                    <a:bodyPr/>
                    <a:lstStyle/>
                    <a:p>
                      <a:pPr algn="ctr">
                        <a:lnSpc>
                          <a:spcPct val="90000"/>
                        </a:lnSpc>
                      </a:pPr>
                      <a:r>
                        <a:rPr lang="en-US" altLang="zh-CN" sz="1400" dirty="0"/>
                        <a:t>71</a:t>
                      </a:r>
                      <a:endParaRPr lang="zh-CN" altLang="en-US" sz="1400" dirty="0"/>
                    </a:p>
                  </a:txBody>
                  <a:tcPr marL="68580" marR="68580" marT="34290" marB="34290"/>
                </a:tc>
                <a:extLst>
                  <a:ext uri="{0D108BD9-81ED-4DB2-BD59-A6C34878D82A}">
                    <a16:rowId xmlns:a16="http://schemas.microsoft.com/office/drawing/2014/main" xmlns="" val="704073526"/>
                  </a:ext>
                </a:extLst>
              </a:tr>
              <a:tr h="264986">
                <a:tc>
                  <a:txBody>
                    <a:bodyPr/>
                    <a:lstStyle/>
                    <a:p>
                      <a:pPr algn="ctr">
                        <a:lnSpc>
                          <a:spcPct val="90000"/>
                        </a:lnSpc>
                      </a:pPr>
                      <a:r>
                        <a:rPr lang="en-US" altLang="zh-CN" sz="1400" dirty="0"/>
                        <a:t>4.89</a:t>
                      </a:r>
                      <a:endParaRPr lang="zh-CN" altLang="en-US" sz="1400" dirty="0"/>
                    </a:p>
                  </a:txBody>
                  <a:tcPr marL="68580" marR="68580" marT="34290" marB="34290"/>
                </a:tc>
                <a:tc>
                  <a:txBody>
                    <a:bodyPr/>
                    <a:lstStyle/>
                    <a:p>
                      <a:pPr algn="ctr">
                        <a:lnSpc>
                          <a:spcPct val="90000"/>
                        </a:lnSpc>
                      </a:pPr>
                      <a:r>
                        <a:rPr lang="en-US" altLang="zh-CN" sz="1400" dirty="0"/>
                        <a:t>55</a:t>
                      </a:r>
                      <a:endParaRPr lang="zh-CN" altLang="en-US" sz="1400" dirty="0"/>
                    </a:p>
                  </a:txBody>
                  <a:tcPr marL="68580" marR="68580" marT="34290" marB="34290"/>
                </a:tc>
                <a:tc>
                  <a:txBody>
                    <a:bodyPr/>
                    <a:lstStyle/>
                    <a:p>
                      <a:pPr algn="ctr">
                        <a:lnSpc>
                          <a:spcPct val="90000"/>
                        </a:lnSpc>
                      </a:pPr>
                      <a:r>
                        <a:rPr lang="en-US" altLang="zh-CN" sz="1400" dirty="0"/>
                        <a:t>-</a:t>
                      </a:r>
                      <a:endParaRPr lang="zh-CN" altLang="en-US" sz="1400" dirty="0"/>
                    </a:p>
                  </a:txBody>
                  <a:tcPr marL="68580" marR="68580" marT="34290" marB="34290"/>
                </a:tc>
                <a:extLst>
                  <a:ext uri="{0D108BD9-81ED-4DB2-BD59-A6C34878D82A}">
                    <a16:rowId xmlns:a16="http://schemas.microsoft.com/office/drawing/2014/main" xmlns="" val="304747923"/>
                  </a:ext>
                </a:extLst>
              </a:tr>
              <a:tr h="264986">
                <a:tc>
                  <a:txBody>
                    <a:bodyPr/>
                    <a:lstStyle/>
                    <a:p>
                      <a:pPr algn="ctr">
                        <a:lnSpc>
                          <a:spcPct val="90000"/>
                        </a:lnSpc>
                      </a:pPr>
                      <a:r>
                        <a:rPr lang="en-US" altLang="zh-CN" sz="1400" dirty="0"/>
                        <a:t>4.93</a:t>
                      </a:r>
                      <a:endParaRPr lang="zh-CN" altLang="en-US" sz="1400" dirty="0"/>
                    </a:p>
                  </a:txBody>
                  <a:tcPr marL="68580" marR="68580" marT="34290" marB="34290"/>
                </a:tc>
                <a:tc>
                  <a:txBody>
                    <a:bodyPr/>
                    <a:lstStyle/>
                    <a:p>
                      <a:pPr algn="ctr">
                        <a:lnSpc>
                          <a:spcPct val="90000"/>
                        </a:lnSpc>
                      </a:pPr>
                      <a:r>
                        <a:rPr lang="en-US" altLang="zh-CN" sz="1400" dirty="0"/>
                        <a:t>35</a:t>
                      </a:r>
                      <a:endParaRPr lang="zh-CN" altLang="en-US" sz="1400" dirty="0"/>
                    </a:p>
                  </a:txBody>
                  <a:tcPr marL="68580" marR="68580" marT="34290" marB="34290"/>
                </a:tc>
                <a:tc>
                  <a:txBody>
                    <a:bodyPr/>
                    <a:lstStyle/>
                    <a:p>
                      <a:pPr algn="ctr">
                        <a:lnSpc>
                          <a:spcPct val="90000"/>
                        </a:lnSpc>
                      </a:pPr>
                      <a:r>
                        <a:rPr lang="en-US" altLang="zh-CN" sz="1400" dirty="0"/>
                        <a:t>-</a:t>
                      </a:r>
                      <a:endParaRPr lang="zh-CN" altLang="en-US" sz="1400" dirty="0"/>
                    </a:p>
                  </a:txBody>
                  <a:tcPr marL="68580" marR="68580" marT="34290" marB="34290"/>
                </a:tc>
                <a:extLst>
                  <a:ext uri="{0D108BD9-81ED-4DB2-BD59-A6C34878D82A}">
                    <a16:rowId xmlns:a16="http://schemas.microsoft.com/office/drawing/2014/main" xmlns="" val="1085071385"/>
                  </a:ext>
                </a:extLst>
              </a:tr>
            </a:tbl>
          </a:graphicData>
        </a:graphic>
      </p:graphicFrame>
      <p:pic>
        <p:nvPicPr>
          <p:cNvPr id="9" name="图片 8">
            <a:extLst>
              <a:ext uri="{FF2B5EF4-FFF2-40B4-BE49-F238E27FC236}">
                <a16:creationId xmlns:a16="http://schemas.microsoft.com/office/drawing/2014/main" xmlns="" id="{D6D1B041-1798-48B1-A015-A79C79E13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3" y="3126871"/>
            <a:ext cx="3227489" cy="1907648"/>
          </a:xfrm>
          <a:prstGeom prst="rect">
            <a:avLst/>
          </a:prstGeom>
        </p:spPr>
      </p:pic>
      <p:pic>
        <p:nvPicPr>
          <p:cNvPr id="10" name="图片 9">
            <a:extLst>
              <a:ext uri="{FF2B5EF4-FFF2-40B4-BE49-F238E27FC236}">
                <a16:creationId xmlns:a16="http://schemas.microsoft.com/office/drawing/2014/main" xmlns="" id="{BE0236C1-ABAE-4DBF-97FA-604CC9134D76}"/>
              </a:ext>
            </a:extLst>
          </p:cNvPr>
          <p:cNvPicPr>
            <a:picLocks noChangeAspect="1"/>
          </p:cNvPicPr>
          <p:nvPr/>
        </p:nvPicPr>
        <p:blipFill rotWithShape="1">
          <a:blip r:embed="rId3">
            <a:extLst>
              <a:ext uri="{28A0092B-C50C-407E-A947-70E740481C1C}">
                <a14:useLocalDpi xmlns:a14="http://schemas.microsoft.com/office/drawing/2010/main" val="0"/>
              </a:ext>
            </a:extLst>
          </a:blip>
          <a:srcRect t="3322"/>
          <a:stretch/>
        </p:blipFill>
        <p:spPr>
          <a:xfrm>
            <a:off x="5397004" y="1875509"/>
            <a:ext cx="3609440" cy="1221330"/>
          </a:xfrm>
          <a:prstGeom prst="rect">
            <a:avLst/>
          </a:prstGeom>
        </p:spPr>
      </p:pic>
      <p:pic>
        <p:nvPicPr>
          <p:cNvPr id="11" name="图片 10">
            <a:extLst>
              <a:ext uri="{FF2B5EF4-FFF2-40B4-BE49-F238E27FC236}">
                <a16:creationId xmlns:a16="http://schemas.microsoft.com/office/drawing/2014/main" xmlns="" id="{7DD4EDCE-0689-42E6-A2CF-5FE75F05DC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745" y="3283366"/>
            <a:ext cx="3098051" cy="1860134"/>
          </a:xfrm>
          <a:prstGeom prst="rect">
            <a:avLst/>
          </a:prstGeom>
        </p:spPr>
      </p:pic>
      <p:sp>
        <p:nvSpPr>
          <p:cNvPr id="12" name="标题 1">
            <a:extLst>
              <a:ext uri="{FF2B5EF4-FFF2-40B4-BE49-F238E27FC236}">
                <a16:creationId xmlns:a16="http://schemas.microsoft.com/office/drawing/2014/main" xmlns="" id="{83E7006F-F55C-A871-76AC-57E6F1DEC6B9}"/>
              </a:ext>
            </a:extLst>
          </p:cNvPr>
          <p:cNvSpPr>
            <a:spLocks noGrp="1"/>
          </p:cNvSpPr>
          <p:nvPr>
            <p:ph type="title"/>
          </p:nvPr>
        </p:nvSpPr>
        <p:spPr>
          <a:xfrm>
            <a:off x="0" y="574555"/>
            <a:ext cx="8143346" cy="582024"/>
          </a:xfrm>
        </p:spPr>
        <p:txBody>
          <a:bodyPr>
            <a:normAutofit/>
          </a:bodyPr>
          <a:lstStyle/>
          <a:p>
            <a:pPr marL="342900" indent="-342900">
              <a:buFont typeface="Wingdings" panose="05000000000000000000" pitchFamily="2" charset="2"/>
              <a:buChar char="p"/>
            </a:pPr>
            <a:r>
              <a:rPr lang="zh-CN" altLang="en-US" sz="2000" b="1" dirty="0" smtClean="0">
                <a:solidFill>
                  <a:schemeClr val="tx1"/>
                </a:solidFill>
                <a:latin typeface="微软雅黑" pitchFamily="34" charset="-122"/>
                <a:ea typeface="微软雅黑" pitchFamily="34" charset="-122"/>
              </a:rPr>
              <a:t>不稳定性</a:t>
            </a:r>
            <a:r>
              <a:rPr lang="zh-CN" altLang="en-US" sz="2000" b="1" dirty="0">
                <a:solidFill>
                  <a:schemeClr val="tx1"/>
                </a:solidFill>
                <a:latin typeface="微软雅黑" pitchFamily="34" charset="-122"/>
                <a:ea typeface="微软雅黑" pitchFamily="34" charset="-122"/>
              </a:rPr>
              <a:t>特征频率与阻抗频率的一致性研究</a:t>
            </a:r>
          </a:p>
        </p:txBody>
      </p:sp>
    </p:spTree>
    <p:extLst>
      <p:ext uri="{BB962C8B-B14F-4D97-AF65-F5344CB8AC3E}">
        <p14:creationId xmlns:p14="http://schemas.microsoft.com/office/powerpoint/2010/main" val="34090435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83E7006F-F55C-A871-76AC-57E6F1DEC6B9}"/>
              </a:ext>
            </a:extLst>
          </p:cNvPr>
          <p:cNvSpPr>
            <a:spLocks noGrp="1"/>
          </p:cNvSpPr>
          <p:nvPr>
            <p:ph type="title"/>
          </p:nvPr>
        </p:nvSpPr>
        <p:spPr>
          <a:xfrm>
            <a:off x="66806" y="47501"/>
            <a:ext cx="7364179" cy="492299"/>
          </a:xfrm>
        </p:spPr>
        <p:txBody>
          <a:bodyPr>
            <a:normAutofit/>
          </a:bodyPr>
          <a:lstStyle/>
          <a:p>
            <a:r>
              <a:rPr lang="zh-CN" altLang="en-US" b="1" dirty="0" smtClean="0">
                <a:latin typeface="微软雅黑" pitchFamily="34" charset="-122"/>
                <a:ea typeface="微软雅黑" pitchFamily="34" charset="-122"/>
                <a:cs typeface="+mn-cs"/>
              </a:rPr>
              <a:t>基波腔压对增长率的影响</a:t>
            </a:r>
          </a:p>
        </p:txBody>
      </p:sp>
      <p:sp>
        <p:nvSpPr>
          <p:cNvPr id="6" name="文本框 4">
            <a:extLst>
              <a:ext uri="{FF2B5EF4-FFF2-40B4-BE49-F238E27FC236}">
                <a16:creationId xmlns:a16="http://schemas.microsoft.com/office/drawing/2014/main" xmlns="" id="{2AD3C82C-0A1B-B2C4-40D2-0453990FA0FA}"/>
              </a:ext>
            </a:extLst>
          </p:cNvPr>
          <p:cNvSpPr txBox="1"/>
          <p:nvPr/>
        </p:nvSpPr>
        <p:spPr>
          <a:xfrm>
            <a:off x="112446" y="626342"/>
            <a:ext cx="5851936" cy="2285241"/>
          </a:xfrm>
          <a:prstGeom prst="rect">
            <a:avLst/>
          </a:prstGeom>
          <a:noFill/>
        </p:spPr>
        <p:txBody>
          <a:bodyPr wrap="square" lIns="68580" tIns="34290" rIns="68580" bIns="34290">
            <a:spAutoFit/>
          </a:bodyPr>
          <a:lstStyle/>
          <a:p>
            <a:pPr marL="285750" indent="-285750">
              <a:lnSpc>
                <a:spcPct val="150000"/>
              </a:lnSpc>
              <a:buClr>
                <a:srgbClr val="C00000"/>
              </a:buClr>
              <a:buFont typeface="Wingdings" panose="05000000000000000000" pitchFamily="2" charset="2"/>
              <a:buChar char="Ø"/>
            </a:pPr>
            <a:r>
              <a:rPr lang="en-US" altLang="zh-CN" sz="1600" dirty="0">
                <a:latin typeface="微软雅黑" pitchFamily="34" charset="-122"/>
                <a:ea typeface="微软雅黑" pitchFamily="34" charset="-122"/>
              </a:rPr>
              <a:t>Vx=4.835</a:t>
            </a:r>
            <a:r>
              <a:rPr lang="zh-CN" altLang="en-US" sz="1600" dirty="0">
                <a:latin typeface="微软雅黑" pitchFamily="34" charset="-122"/>
                <a:ea typeface="微软雅黑" pitchFamily="34" charset="-122"/>
              </a:rPr>
              <a:t>，</a:t>
            </a:r>
            <a:r>
              <a:rPr lang="zh-CN" altLang="zh-CN" sz="1600" dirty="0">
                <a:latin typeface="微软雅黑" pitchFamily="34" charset="-122"/>
                <a:ea typeface="微软雅黑" pitchFamily="34" charset="-122"/>
              </a:rPr>
              <a:t>ξ</a:t>
            </a:r>
            <a:r>
              <a:rPr lang="en-US" altLang="zh-CN" sz="1600" dirty="0">
                <a:latin typeface="微软雅黑" pitchFamily="34" charset="-122"/>
                <a:ea typeface="微软雅黑" pitchFamily="34" charset="-122"/>
              </a:rPr>
              <a:t>=(0,-9), </a:t>
            </a:r>
            <a:r>
              <a:rPr lang="en-US" altLang="zh-CN" sz="1600" dirty="0" smtClean="0">
                <a:latin typeface="微软雅黑" pitchFamily="34" charset="-122"/>
                <a:ea typeface="微软雅黑" pitchFamily="34" charset="-122"/>
              </a:rPr>
              <a:t>50kW</a:t>
            </a:r>
            <a:r>
              <a:rPr lang="zh-CN" altLang="en-US" sz="1600" dirty="0">
                <a:latin typeface="微软雅黑" pitchFamily="34" charset="-122"/>
                <a:ea typeface="微软雅黑" pitchFamily="34" charset="-122"/>
              </a:rPr>
              <a:t>直流模式</a:t>
            </a:r>
            <a:endParaRPr lang="en-US" altLang="zh-CN" sz="1600" dirty="0">
              <a:latin typeface="微软雅黑" pitchFamily="34" charset="-122"/>
              <a:ea typeface="微软雅黑" pitchFamily="34" charset="-122"/>
            </a:endParaRPr>
          </a:p>
          <a:p>
            <a:pPr marL="285750" indent="-285750">
              <a:lnSpc>
                <a:spcPct val="150000"/>
              </a:lnSpc>
              <a:buClr>
                <a:srgbClr val="C00000"/>
              </a:buClr>
              <a:buFont typeface="Wingdings" panose="05000000000000000000" pitchFamily="2" charset="2"/>
              <a:buChar char="Ø"/>
            </a:pPr>
            <a:r>
              <a:rPr lang="zh-CN" altLang="en-US" sz="1600" dirty="0">
                <a:latin typeface="微软雅黑" pitchFamily="34" charset="-122"/>
                <a:ea typeface="微软雅黑" pitchFamily="34" charset="-122"/>
              </a:rPr>
              <a:t>不同基波腔压的增长率差别较大</a:t>
            </a:r>
            <a:endParaRPr lang="en-US" altLang="zh-CN" sz="1600" dirty="0">
              <a:latin typeface="微软雅黑" pitchFamily="34" charset="-122"/>
              <a:ea typeface="微软雅黑" pitchFamily="34" charset="-122"/>
            </a:endParaRPr>
          </a:p>
          <a:p>
            <a:pPr marL="285750" indent="-285750">
              <a:lnSpc>
                <a:spcPct val="150000"/>
              </a:lnSpc>
              <a:buClr>
                <a:srgbClr val="C00000"/>
              </a:buClr>
              <a:buFont typeface="Wingdings" panose="05000000000000000000" pitchFamily="2" charset="2"/>
              <a:buChar char="Ø"/>
            </a:pPr>
            <a:endParaRPr lang="en-US" altLang="zh-CN" sz="1600" dirty="0" smtClean="0">
              <a:latin typeface="微软雅黑" pitchFamily="34" charset="-122"/>
              <a:ea typeface="微软雅黑" pitchFamily="34" charset="-122"/>
            </a:endParaRPr>
          </a:p>
          <a:p>
            <a:pPr marL="285750" indent="-285750">
              <a:lnSpc>
                <a:spcPct val="150000"/>
              </a:lnSpc>
              <a:buClr>
                <a:srgbClr val="C00000"/>
              </a:buClr>
              <a:buFont typeface="Wingdings" panose="05000000000000000000" pitchFamily="2" charset="2"/>
              <a:buChar char="Ø"/>
            </a:pPr>
            <a:r>
              <a:rPr lang="zh-CN" altLang="en-US" sz="1600" dirty="0" smtClean="0">
                <a:latin typeface="微软雅黑" pitchFamily="34" charset="-122"/>
                <a:ea typeface="微软雅黑" pitchFamily="34" charset="-122"/>
              </a:rPr>
              <a:t>合理可能猜测</a:t>
            </a:r>
            <a:r>
              <a:rPr lang="zh-CN" altLang="en-US" sz="1600" dirty="0">
                <a:latin typeface="微软雅黑" pitchFamily="34" charset="-122"/>
                <a:ea typeface="微软雅黑" pitchFamily="34" charset="-122"/>
              </a:rPr>
              <a:t>：</a:t>
            </a:r>
            <a:r>
              <a:rPr lang="el-GR" altLang="zh-CN" sz="1600" i="1" dirty="0">
                <a:latin typeface="微软雅黑" pitchFamily="34" charset="-122"/>
                <a:ea typeface="微软雅黑" pitchFamily="34" charset="-122"/>
                <a:cs typeface="Times New Roman" panose="02020603050405020304" pitchFamily="18" charset="0"/>
              </a:rPr>
              <a:t>ν</a:t>
            </a:r>
            <a:r>
              <a:rPr lang="en-US" altLang="zh-CN" sz="1600" i="1" baseline="-25000" dirty="0">
                <a:latin typeface="微软雅黑" pitchFamily="34" charset="-122"/>
                <a:ea typeface="微软雅黑" pitchFamily="34" charset="-122"/>
                <a:cs typeface="Times New Roman" panose="02020603050405020304" pitchFamily="18" charset="0"/>
              </a:rPr>
              <a:t>x</a:t>
            </a:r>
            <a:r>
              <a:rPr lang="en-US" altLang="zh-CN" sz="1600" dirty="0">
                <a:latin typeface="微软雅黑" pitchFamily="34" charset="-122"/>
                <a:ea typeface="微软雅黑" pitchFamily="34" charset="-122"/>
                <a:cs typeface="Times New Roman" panose="02020603050405020304" pitchFamily="18" charset="0"/>
              </a:rPr>
              <a:t>+</a:t>
            </a:r>
            <a:r>
              <a:rPr lang="en-US" altLang="zh-CN" sz="1600" i="1" dirty="0">
                <a:latin typeface="微软雅黑" pitchFamily="34" charset="-122"/>
                <a:ea typeface="微软雅黑" pitchFamily="34" charset="-122"/>
                <a:cs typeface="Times New Roman" panose="02020603050405020304" pitchFamily="18" charset="0"/>
              </a:rPr>
              <a:t>l</a:t>
            </a:r>
            <a:r>
              <a:rPr lang="el-GR" altLang="zh-CN" sz="1600" dirty="0">
                <a:latin typeface="微软雅黑" pitchFamily="34" charset="-122"/>
                <a:ea typeface="微软雅黑" pitchFamily="34" charset="-122"/>
                <a:cs typeface="Times New Roman" panose="02020603050405020304" pitchFamily="18" charset="0"/>
              </a:rPr>
              <a:t>ν</a:t>
            </a:r>
            <a:r>
              <a:rPr lang="en-US" altLang="zh-CN" sz="1600" baseline="-25000" dirty="0">
                <a:latin typeface="微软雅黑" pitchFamily="34" charset="-122"/>
                <a:ea typeface="微软雅黑" pitchFamily="34" charset="-122"/>
                <a:cs typeface="Times New Roman" panose="02020603050405020304" pitchFamily="18" charset="0"/>
              </a:rPr>
              <a:t>s</a:t>
            </a:r>
            <a:r>
              <a:rPr lang="zh-CN" altLang="en-US" sz="1600" dirty="0">
                <a:latin typeface="微软雅黑" pitchFamily="34" charset="-122"/>
                <a:ea typeface="微软雅黑" pitchFamily="34" charset="-122"/>
              </a:rPr>
              <a:t>不同，使耦合束团</a:t>
            </a:r>
            <a:r>
              <a:rPr lang="en-US" altLang="zh-CN" sz="1600" dirty="0">
                <a:latin typeface="微软雅黑" pitchFamily="34" charset="-122"/>
                <a:ea typeface="微软雅黑" pitchFamily="34" charset="-122"/>
              </a:rPr>
              <a:t>[(</a:t>
            </a:r>
            <a:r>
              <a:rPr lang="el-GR" altLang="zh-CN" sz="1600" i="1" dirty="0">
                <a:latin typeface="微软雅黑" pitchFamily="34" charset="-122"/>
                <a:ea typeface="微软雅黑" pitchFamily="34" charset="-122"/>
                <a:cs typeface="Times New Roman" panose="02020603050405020304" pitchFamily="18" charset="0"/>
              </a:rPr>
              <a:t>ν</a:t>
            </a:r>
            <a:r>
              <a:rPr lang="en-US" altLang="zh-CN" sz="1600" i="1" baseline="-25000" dirty="0">
                <a:latin typeface="微软雅黑" pitchFamily="34" charset="-122"/>
                <a:ea typeface="微软雅黑" pitchFamily="34" charset="-122"/>
                <a:cs typeface="Times New Roman" panose="02020603050405020304" pitchFamily="18" charset="0"/>
              </a:rPr>
              <a:t>x</a:t>
            </a:r>
            <a:r>
              <a:rPr lang="en-US" altLang="zh-CN" sz="1600" dirty="0">
                <a:latin typeface="微软雅黑" pitchFamily="34" charset="-122"/>
                <a:ea typeface="微软雅黑" pitchFamily="34" charset="-122"/>
                <a:cs typeface="Times New Roman" panose="02020603050405020304" pitchFamily="18" charset="0"/>
              </a:rPr>
              <a:t>+</a:t>
            </a:r>
            <a:r>
              <a:rPr lang="en-US" altLang="zh-CN" sz="1600" i="1" dirty="0">
                <a:latin typeface="微软雅黑" pitchFamily="34" charset="-122"/>
                <a:ea typeface="微软雅黑" pitchFamily="34" charset="-122"/>
                <a:cs typeface="Times New Roman" panose="02020603050405020304" pitchFamily="18" charset="0"/>
              </a:rPr>
              <a:t>l</a:t>
            </a:r>
            <a:r>
              <a:rPr lang="el-GR" altLang="zh-CN" sz="1600" dirty="0">
                <a:latin typeface="微软雅黑" pitchFamily="34" charset="-122"/>
                <a:ea typeface="微软雅黑" pitchFamily="34" charset="-122"/>
                <a:cs typeface="Times New Roman" panose="02020603050405020304" pitchFamily="18" charset="0"/>
              </a:rPr>
              <a:t>ν</a:t>
            </a:r>
            <a:r>
              <a:rPr lang="en-US" altLang="zh-CN" sz="1600" baseline="-25000" dirty="0">
                <a:latin typeface="微软雅黑" pitchFamily="34" charset="-122"/>
                <a:ea typeface="微软雅黑" pitchFamily="34" charset="-122"/>
                <a:cs typeface="Times New Roman" panose="02020603050405020304" pitchFamily="18" charset="0"/>
              </a:rPr>
              <a:t>s</a:t>
            </a:r>
            <a:r>
              <a:rPr lang="en-US" altLang="zh-CN" sz="1600" dirty="0">
                <a:latin typeface="微软雅黑" pitchFamily="34" charset="-122"/>
                <a:ea typeface="微软雅黑" pitchFamily="34" charset="-122"/>
              </a:rPr>
              <a:t>)f</a:t>
            </a:r>
            <a:r>
              <a:rPr lang="en-US" altLang="zh-CN" sz="1600" baseline="-25000" dirty="0">
                <a:latin typeface="微软雅黑" pitchFamily="34" charset="-122"/>
                <a:ea typeface="微软雅黑" pitchFamily="34" charset="-122"/>
              </a:rPr>
              <a:t>0</a:t>
            </a:r>
            <a:r>
              <a:rPr lang="en-US" altLang="zh-CN" sz="1600" dirty="0">
                <a:latin typeface="微软雅黑" pitchFamily="34" charset="-122"/>
                <a:ea typeface="微软雅黑" pitchFamily="34" charset="-122"/>
              </a:rPr>
              <a:t>] </a:t>
            </a:r>
            <a:r>
              <a:rPr lang="zh-CN" altLang="en-US" sz="1600" dirty="0">
                <a:latin typeface="微软雅黑" pitchFamily="34" charset="-122"/>
                <a:ea typeface="微软雅黑" pitchFamily="34" charset="-122"/>
              </a:rPr>
              <a:t>受到</a:t>
            </a:r>
            <a:r>
              <a:rPr lang="zh-CN" altLang="en-US" sz="1600" dirty="0" smtClean="0">
                <a:latin typeface="微软雅黑" pitchFamily="34" charset="-122"/>
                <a:ea typeface="微软雅黑" pitchFamily="34" charset="-122"/>
              </a:rPr>
              <a:t>的</a:t>
            </a:r>
            <a:r>
              <a:rPr lang="zh-CN" altLang="en-US" sz="1600" dirty="0">
                <a:latin typeface="微软雅黑" pitchFamily="34" charset="-122"/>
                <a:ea typeface="微软雅黑" pitchFamily="34" charset="-122"/>
              </a:rPr>
              <a:t>阻抗不同，导致增长率差别大</a:t>
            </a:r>
            <a:endParaRPr lang="en-US" altLang="zh-CN" sz="1600" dirty="0">
              <a:latin typeface="微软雅黑" pitchFamily="34" charset="-122"/>
              <a:ea typeface="微软雅黑" pitchFamily="34" charset="-122"/>
            </a:endParaRPr>
          </a:p>
          <a:p>
            <a:pPr marL="628650" lvl="1" indent="-285750">
              <a:lnSpc>
                <a:spcPct val="150000"/>
              </a:lnSpc>
              <a:buClr>
                <a:srgbClr val="C00000"/>
              </a:buClr>
              <a:buFont typeface="Wingdings" panose="05000000000000000000" pitchFamily="2" charset="2"/>
              <a:buChar char="Ø"/>
            </a:pPr>
            <a:r>
              <a:rPr lang="zh-CN" altLang="en-US" sz="1600" dirty="0">
                <a:latin typeface="微软雅黑" pitchFamily="34" charset="-122"/>
                <a:ea typeface="微软雅黑" pitchFamily="34" charset="-122"/>
              </a:rPr>
              <a:t>如下</a:t>
            </a:r>
            <a:r>
              <a:rPr lang="en-US" altLang="zh-CN" sz="1600" dirty="0">
                <a:latin typeface="微软雅黑" pitchFamily="34" charset="-122"/>
                <a:ea typeface="微软雅黑" pitchFamily="34" charset="-122"/>
              </a:rPr>
              <a:t>1</a:t>
            </a:r>
            <a:r>
              <a:rPr lang="zh-CN" altLang="en-US" sz="1600" dirty="0">
                <a:latin typeface="微软雅黑" pitchFamily="34" charset="-122"/>
                <a:ea typeface="微软雅黑" pitchFamily="34" charset="-122"/>
              </a:rPr>
              <a:t>和</a:t>
            </a:r>
            <a:r>
              <a:rPr lang="en-US" altLang="zh-CN" sz="1600" dirty="0">
                <a:latin typeface="微软雅黑" pitchFamily="34" charset="-122"/>
                <a:ea typeface="微软雅黑" pitchFamily="34" charset="-122"/>
              </a:rPr>
              <a:t>2</a:t>
            </a:r>
            <a:r>
              <a:rPr lang="zh-CN" altLang="en-US" sz="1600" dirty="0">
                <a:latin typeface="微软雅黑" pitchFamily="34" charset="-122"/>
                <a:ea typeface="微软雅黑" pitchFamily="34" charset="-122"/>
              </a:rPr>
              <a:t>频率改变很小，但阻抗值差别很大</a:t>
            </a:r>
            <a:endParaRPr lang="en-US" altLang="zh-CN" sz="1600" dirty="0">
              <a:latin typeface="微软雅黑" pitchFamily="34" charset="-122"/>
              <a:ea typeface="微软雅黑" pitchFamily="34" charset="-122"/>
            </a:endParaRPr>
          </a:p>
        </p:txBody>
      </p:sp>
      <p:pic>
        <p:nvPicPr>
          <p:cNvPr id="7" name="图片 6">
            <a:extLst>
              <a:ext uri="{FF2B5EF4-FFF2-40B4-BE49-F238E27FC236}">
                <a16:creationId xmlns:a16="http://schemas.microsoft.com/office/drawing/2014/main" xmlns="" id="{03F194AD-E5E4-4354-84F7-C8705DBD2948}"/>
              </a:ext>
            </a:extLst>
          </p:cNvPr>
          <p:cNvPicPr>
            <a:picLocks noChangeAspect="1"/>
          </p:cNvPicPr>
          <p:nvPr/>
        </p:nvPicPr>
        <p:blipFill rotWithShape="1">
          <a:blip r:embed="rId2">
            <a:extLst>
              <a:ext uri="{28A0092B-C50C-407E-A947-70E740481C1C}">
                <a14:useLocalDpi xmlns:a14="http://schemas.microsoft.com/office/drawing/2010/main" val="0"/>
              </a:ext>
            </a:extLst>
          </a:blip>
          <a:srcRect r="50058"/>
          <a:stretch/>
        </p:blipFill>
        <p:spPr>
          <a:xfrm>
            <a:off x="4684446" y="2770696"/>
            <a:ext cx="4459554" cy="2188499"/>
          </a:xfrm>
          <a:prstGeom prst="rect">
            <a:avLst/>
          </a:prstGeom>
        </p:spPr>
      </p:pic>
      <p:graphicFrame>
        <p:nvGraphicFramePr>
          <p:cNvPr id="8" name="表格 25">
            <a:extLst>
              <a:ext uri="{FF2B5EF4-FFF2-40B4-BE49-F238E27FC236}">
                <a16:creationId xmlns:a16="http://schemas.microsoft.com/office/drawing/2014/main" xmlns="" id="{66FAC697-B510-4E43-959B-72DCB5CAC915}"/>
              </a:ext>
            </a:extLst>
          </p:cNvPr>
          <p:cNvGraphicFramePr>
            <a:graphicFrameLocks noGrp="1"/>
          </p:cNvGraphicFramePr>
          <p:nvPr>
            <p:extLst/>
          </p:nvPr>
        </p:nvGraphicFramePr>
        <p:xfrm>
          <a:off x="6075717" y="873283"/>
          <a:ext cx="2832758" cy="1409700"/>
        </p:xfrm>
        <a:graphic>
          <a:graphicData uri="http://schemas.openxmlformats.org/drawingml/2006/table">
            <a:tbl>
              <a:tblPr firstRow="1" bandRow="1">
                <a:tableStyleId>{5C22544A-7EE6-4342-B048-85BDC9FD1C3A}</a:tableStyleId>
              </a:tblPr>
              <a:tblGrid>
                <a:gridCol w="796637">
                  <a:extLst>
                    <a:ext uri="{9D8B030D-6E8A-4147-A177-3AD203B41FA5}">
                      <a16:colId xmlns:a16="http://schemas.microsoft.com/office/drawing/2014/main" xmlns="" val="139768312"/>
                    </a:ext>
                  </a:extLst>
                </a:gridCol>
                <a:gridCol w="658091">
                  <a:extLst>
                    <a:ext uri="{9D8B030D-6E8A-4147-A177-3AD203B41FA5}">
                      <a16:colId xmlns:a16="http://schemas.microsoft.com/office/drawing/2014/main" xmlns="" val="3593592770"/>
                    </a:ext>
                  </a:extLst>
                </a:gridCol>
                <a:gridCol w="1378030">
                  <a:extLst>
                    <a:ext uri="{9D8B030D-6E8A-4147-A177-3AD203B41FA5}">
                      <a16:colId xmlns:a16="http://schemas.microsoft.com/office/drawing/2014/main" xmlns="" val="3870471483"/>
                    </a:ext>
                  </a:extLst>
                </a:gridCol>
              </a:tblGrid>
              <a:tr h="278130">
                <a:tc>
                  <a:txBody>
                    <a:bodyPr/>
                    <a:lstStyle/>
                    <a:p>
                      <a:pPr algn="ctr"/>
                      <a:r>
                        <a:rPr lang="en-US" altLang="zh-CN" sz="1400" dirty="0">
                          <a:latin typeface="Times New Roman" panose="02020603050405020304" pitchFamily="18" charset="0"/>
                          <a:cs typeface="Times New Roman" panose="02020603050405020304" pitchFamily="18" charset="0"/>
                        </a:rPr>
                        <a:t>V [kV]</a:t>
                      </a:r>
                      <a:endParaRPr lang="zh-CN" alt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altLang="zh-CN" sz="1400" i="1" dirty="0">
                          <a:latin typeface="Times New Roman" panose="02020603050405020304" pitchFamily="18" charset="0"/>
                          <a:cs typeface="Times New Roman" panose="02020603050405020304" pitchFamily="18" charset="0"/>
                        </a:rPr>
                        <a:t>v</a:t>
                      </a:r>
                      <a:r>
                        <a:rPr lang="en-US" altLang="zh-CN" sz="1400" i="1" baseline="-25000" dirty="0">
                          <a:latin typeface="Times New Roman" panose="02020603050405020304" pitchFamily="18" charset="0"/>
                          <a:cs typeface="Times New Roman" panose="02020603050405020304" pitchFamily="18" charset="0"/>
                        </a:rPr>
                        <a:t>s</a:t>
                      </a:r>
                      <a:endParaRPr lang="zh-CN" altLang="en-US" sz="1400" i="1" baseline="-250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i="1" dirty="0">
                          <a:latin typeface="Times New Roman" panose="02020603050405020304" pitchFamily="18" charset="0"/>
                          <a:cs typeface="Times New Roman" panose="02020603050405020304" pitchFamily="18" charset="0"/>
                        </a:rPr>
                        <a:t>l</a:t>
                      </a:r>
                      <a:r>
                        <a:rPr lang="en-US" altLang="zh-CN" sz="1400" dirty="0"/>
                        <a:t>=1,f</a:t>
                      </a:r>
                      <a:r>
                        <a:rPr lang="en-US" altLang="zh-CN" sz="1400" baseline="-25000" dirty="0"/>
                        <a:t>0</a:t>
                      </a:r>
                      <a:r>
                        <a:rPr lang="en-US" altLang="zh-CN" sz="1400" dirty="0"/>
                        <a:t>*</a:t>
                      </a:r>
                      <a:r>
                        <a:rPr lang="en-US" altLang="zh-CN" sz="1400" i="1" dirty="0">
                          <a:latin typeface="Times New Roman" panose="02020603050405020304" pitchFamily="18" charset="0"/>
                          <a:cs typeface="Times New Roman" panose="02020603050405020304" pitchFamily="18" charset="0"/>
                        </a:rPr>
                        <a:t>v</a:t>
                      </a:r>
                      <a:r>
                        <a:rPr lang="en-US" altLang="zh-CN" sz="1400" i="1" baseline="-25000" dirty="0">
                          <a:latin typeface="Times New Roman" panose="02020603050405020304" pitchFamily="18" charset="0"/>
                          <a:cs typeface="Times New Roman" panose="02020603050405020304" pitchFamily="18" charset="0"/>
                        </a:rPr>
                        <a:t>s </a:t>
                      </a:r>
                      <a:r>
                        <a:rPr lang="en-US" altLang="zh-CN" sz="1400" i="1" baseline="0" dirty="0">
                          <a:latin typeface="Times New Roman" panose="02020603050405020304" pitchFamily="18" charset="0"/>
                          <a:cs typeface="Times New Roman" panose="02020603050405020304" pitchFamily="18" charset="0"/>
                        </a:rPr>
                        <a:t>[kHz]</a:t>
                      </a:r>
                      <a:endParaRPr lang="zh-CN" altLang="en-US" sz="1400" i="1" baseline="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xmlns="" val="479272892"/>
                  </a:ext>
                </a:extLst>
              </a:tr>
              <a:tr h="278130">
                <a:tc>
                  <a:txBody>
                    <a:bodyPr/>
                    <a:lstStyle/>
                    <a:p>
                      <a:pPr algn="ctr"/>
                      <a:r>
                        <a:rPr lang="en-US" altLang="zh-CN" sz="1400" dirty="0"/>
                        <a:t>50</a:t>
                      </a:r>
                      <a:endParaRPr lang="zh-CN" altLang="en-US" sz="1400" dirty="0"/>
                    </a:p>
                  </a:txBody>
                  <a:tcPr marL="68580" marR="68580" marT="34290" marB="34290"/>
                </a:tc>
                <a:tc>
                  <a:txBody>
                    <a:bodyPr/>
                    <a:lstStyle/>
                    <a:p>
                      <a:pPr algn="ctr"/>
                      <a:r>
                        <a:rPr lang="en-US" altLang="zh-CN" sz="1400" dirty="0"/>
                        <a:t>0.0094</a:t>
                      </a:r>
                      <a:endParaRPr lang="zh-CN" altLang="en-US" sz="1400" dirty="0"/>
                    </a:p>
                  </a:txBody>
                  <a:tcPr marL="68580" marR="68580" marT="34290" marB="34290"/>
                </a:tc>
                <a:tc>
                  <a:txBody>
                    <a:bodyPr/>
                    <a:lstStyle/>
                    <a:p>
                      <a:pPr algn="ctr"/>
                      <a:r>
                        <a:rPr lang="en-US" altLang="zh-CN" sz="1400" dirty="0"/>
                        <a:t>4.7</a:t>
                      </a:r>
                      <a:endParaRPr lang="zh-CN" altLang="en-US" sz="1400" dirty="0"/>
                    </a:p>
                  </a:txBody>
                  <a:tcPr marL="68580" marR="68580" marT="34290" marB="34290"/>
                </a:tc>
                <a:extLst>
                  <a:ext uri="{0D108BD9-81ED-4DB2-BD59-A6C34878D82A}">
                    <a16:rowId xmlns:a16="http://schemas.microsoft.com/office/drawing/2014/main" xmlns="" val="780604640"/>
                  </a:ext>
                </a:extLst>
              </a:tr>
              <a:tr h="278130">
                <a:tc>
                  <a:txBody>
                    <a:bodyPr/>
                    <a:lstStyle/>
                    <a:p>
                      <a:pPr algn="ctr"/>
                      <a:r>
                        <a:rPr lang="en-US" altLang="zh-CN" sz="1400" dirty="0"/>
                        <a:t>40</a:t>
                      </a:r>
                      <a:endParaRPr lang="zh-CN" altLang="en-US" sz="1400" dirty="0"/>
                    </a:p>
                  </a:txBody>
                  <a:tcPr marL="68580" marR="68580" marT="34290" marB="34290"/>
                </a:tc>
                <a:tc>
                  <a:txBody>
                    <a:bodyPr/>
                    <a:lstStyle/>
                    <a:p>
                      <a:pPr algn="ctr"/>
                      <a:r>
                        <a:rPr lang="en-US" altLang="zh-CN" sz="1400" dirty="0"/>
                        <a:t>0.0084</a:t>
                      </a:r>
                      <a:endParaRPr lang="zh-CN" altLang="en-US" sz="1400" dirty="0"/>
                    </a:p>
                  </a:txBody>
                  <a:tcPr marL="68580" marR="68580" marT="34290" marB="34290"/>
                </a:tc>
                <a:tc>
                  <a:txBody>
                    <a:bodyPr/>
                    <a:lstStyle/>
                    <a:p>
                      <a:pPr algn="ctr"/>
                      <a:r>
                        <a:rPr lang="en-US" altLang="zh-CN" sz="1400" dirty="0"/>
                        <a:t>4.2</a:t>
                      </a:r>
                      <a:endParaRPr lang="zh-CN" altLang="en-US" sz="1400" dirty="0"/>
                    </a:p>
                  </a:txBody>
                  <a:tcPr marL="68580" marR="68580" marT="34290" marB="34290"/>
                </a:tc>
                <a:extLst>
                  <a:ext uri="{0D108BD9-81ED-4DB2-BD59-A6C34878D82A}">
                    <a16:rowId xmlns:a16="http://schemas.microsoft.com/office/drawing/2014/main" xmlns="" val="785810968"/>
                  </a:ext>
                </a:extLst>
              </a:tr>
              <a:tr h="278130">
                <a:tc>
                  <a:txBody>
                    <a:bodyPr/>
                    <a:lstStyle/>
                    <a:p>
                      <a:pPr algn="ctr"/>
                      <a:r>
                        <a:rPr lang="en-US" altLang="zh-CN" sz="1400" dirty="0"/>
                        <a:t>26</a:t>
                      </a:r>
                      <a:endParaRPr lang="zh-CN" altLang="en-US" sz="1400" dirty="0"/>
                    </a:p>
                  </a:txBody>
                  <a:tcPr marL="68580" marR="68580" marT="34290" marB="34290"/>
                </a:tc>
                <a:tc>
                  <a:txBody>
                    <a:bodyPr/>
                    <a:lstStyle/>
                    <a:p>
                      <a:pPr algn="ctr"/>
                      <a:r>
                        <a:rPr lang="en-US" altLang="zh-CN" sz="1400" dirty="0"/>
                        <a:t>0.0068</a:t>
                      </a:r>
                      <a:endParaRPr lang="zh-CN" altLang="en-US" sz="1400" dirty="0"/>
                    </a:p>
                  </a:txBody>
                  <a:tcPr marL="68580" marR="68580" marT="34290" marB="34290"/>
                </a:tc>
                <a:tc>
                  <a:txBody>
                    <a:bodyPr/>
                    <a:lstStyle/>
                    <a:p>
                      <a:pPr algn="ctr"/>
                      <a:r>
                        <a:rPr lang="en-US" altLang="zh-CN" sz="1400" dirty="0"/>
                        <a:t>3.4</a:t>
                      </a:r>
                      <a:endParaRPr lang="zh-CN" altLang="en-US" sz="1400" dirty="0"/>
                    </a:p>
                  </a:txBody>
                  <a:tcPr marL="68580" marR="68580" marT="34290" marB="34290"/>
                </a:tc>
                <a:extLst>
                  <a:ext uri="{0D108BD9-81ED-4DB2-BD59-A6C34878D82A}">
                    <a16:rowId xmlns:a16="http://schemas.microsoft.com/office/drawing/2014/main" xmlns="" val="3809300246"/>
                  </a:ext>
                </a:extLst>
              </a:tr>
              <a:tr h="278130">
                <a:tc>
                  <a:txBody>
                    <a:bodyPr/>
                    <a:lstStyle/>
                    <a:p>
                      <a:pPr algn="ctr"/>
                      <a:r>
                        <a:rPr lang="en-US" altLang="zh-CN" sz="1400" dirty="0"/>
                        <a:t>10</a:t>
                      </a:r>
                      <a:endParaRPr lang="zh-CN" altLang="en-US" sz="1400" dirty="0"/>
                    </a:p>
                  </a:txBody>
                  <a:tcPr marL="68580" marR="68580" marT="34290" marB="34290"/>
                </a:tc>
                <a:tc>
                  <a:txBody>
                    <a:bodyPr/>
                    <a:lstStyle/>
                    <a:p>
                      <a:pPr algn="ctr"/>
                      <a:r>
                        <a:rPr lang="en-US" altLang="zh-CN" sz="1400" dirty="0"/>
                        <a:t>0.0042</a:t>
                      </a:r>
                      <a:endParaRPr lang="zh-CN" altLang="en-US" sz="1400" dirty="0"/>
                    </a:p>
                  </a:txBody>
                  <a:tcPr marL="68580" marR="68580" marT="34290" marB="34290"/>
                </a:tc>
                <a:tc>
                  <a:txBody>
                    <a:bodyPr/>
                    <a:lstStyle/>
                    <a:p>
                      <a:pPr algn="ctr"/>
                      <a:r>
                        <a:rPr lang="en-US" altLang="zh-CN" sz="1400" dirty="0"/>
                        <a:t>2.1</a:t>
                      </a:r>
                      <a:endParaRPr lang="zh-CN" altLang="en-US" sz="1400" dirty="0"/>
                    </a:p>
                  </a:txBody>
                  <a:tcPr marL="68580" marR="68580" marT="34290" marB="34290"/>
                </a:tc>
                <a:extLst>
                  <a:ext uri="{0D108BD9-81ED-4DB2-BD59-A6C34878D82A}">
                    <a16:rowId xmlns:a16="http://schemas.microsoft.com/office/drawing/2014/main" xmlns="" val="4172067594"/>
                  </a:ext>
                </a:extLst>
              </a:tr>
            </a:tbl>
          </a:graphicData>
        </a:graphic>
      </p:graphicFrame>
      <p:pic>
        <p:nvPicPr>
          <p:cNvPr id="9" name="图片 8">
            <a:extLst>
              <a:ext uri="{FF2B5EF4-FFF2-40B4-BE49-F238E27FC236}">
                <a16:creationId xmlns:a16="http://schemas.microsoft.com/office/drawing/2014/main" xmlns="" id="{E95C48E4-7B6C-41A4-8977-5164C8A6C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65" y="2955002"/>
            <a:ext cx="3658418" cy="2188498"/>
          </a:xfrm>
          <a:prstGeom prst="rect">
            <a:avLst/>
          </a:prstGeom>
        </p:spPr>
      </p:pic>
    </p:spTree>
    <p:extLst>
      <p:ext uri="{BB962C8B-B14F-4D97-AF65-F5344CB8AC3E}">
        <p14:creationId xmlns:p14="http://schemas.microsoft.com/office/powerpoint/2010/main" val="1800804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83E7006F-F55C-A871-76AC-57E6F1DEC6B9}"/>
              </a:ext>
            </a:extLst>
          </p:cNvPr>
          <p:cNvSpPr>
            <a:spLocks noGrp="1"/>
          </p:cNvSpPr>
          <p:nvPr>
            <p:ph type="title"/>
          </p:nvPr>
        </p:nvSpPr>
        <p:spPr>
          <a:xfrm>
            <a:off x="48992" y="74607"/>
            <a:ext cx="7364179" cy="492299"/>
          </a:xfrm>
        </p:spPr>
        <p:txBody>
          <a:bodyPr>
            <a:normAutofit/>
          </a:bodyPr>
          <a:lstStyle/>
          <a:p>
            <a:r>
              <a:rPr lang="zh-CN" altLang="en-US" b="1" dirty="0" smtClean="0">
                <a:latin typeface="微软雅黑" pitchFamily="34" charset="-122"/>
                <a:ea typeface="微软雅黑" pitchFamily="34" charset="-122"/>
                <a:cs typeface="+mn-cs"/>
              </a:rPr>
              <a:t>工作点对增长率的影响</a:t>
            </a:r>
          </a:p>
        </p:txBody>
      </p:sp>
      <p:sp>
        <p:nvSpPr>
          <p:cNvPr id="3" name="文本框 4">
            <a:extLst>
              <a:ext uri="{FF2B5EF4-FFF2-40B4-BE49-F238E27FC236}">
                <a16:creationId xmlns:a16="http://schemas.microsoft.com/office/drawing/2014/main" xmlns="" id="{2AD3C82C-0A1B-B2C4-40D2-0453990FA0FA}"/>
              </a:ext>
            </a:extLst>
          </p:cNvPr>
          <p:cNvSpPr txBox="1"/>
          <p:nvPr/>
        </p:nvSpPr>
        <p:spPr>
          <a:xfrm>
            <a:off x="112446" y="566906"/>
            <a:ext cx="8934018" cy="2541721"/>
          </a:xfrm>
          <a:prstGeom prst="rect">
            <a:avLst/>
          </a:prstGeom>
          <a:noFill/>
        </p:spPr>
        <p:txBody>
          <a:bodyPr wrap="square" lIns="68580" tIns="34290" rIns="68580" bIns="34290">
            <a:spAutoFit/>
          </a:bodyPr>
          <a:lstStyle/>
          <a:p>
            <a:pPr marL="214313" indent="-214313">
              <a:lnSpc>
                <a:spcPct val="150000"/>
              </a:lnSpc>
              <a:spcAft>
                <a:spcPts val="500"/>
              </a:spcAft>
              <a:buClr>
                <a:srgbClr val="C00000"/>
              </a:buClr>
              <a:buFont typeface="Wingdings" pitchFamily="2" charset="2"/>
              <a:buChar char="Ø"/>
            </a:pPr>
            <a:r>
              <a:rPr lang="zh-CN" altLang="en-US" sz="1600" dirty="0">
                <a:latin typeface="微软雅黑" pitchFamily="34" charset="-122"/>
                <a:ea typeface="微软雅黑" pitchFamily="34" charset="-122"/>
              </a:rPr>
              <a:t>改变</a:t>
            </a:r>
            <a:r>
              <a:rPr lang="el-GR" altLang="zh-CN" sz="1600" i="1" dirty="0">
                <a:latin typeface="微软雅黑" pitchFamily="34" charset="-122"/>
                <a:ea typeface="微软雅黑" pitchFamily="34" charset="-122"/>
                <a:cs typeface="Times New Roman" panose="02020603050405020304" pitchFamily="18" charset="0"/>
              </a:rPr>
              <a:t>ν</a:t>
            </a:r>
            <a:r>
              <a:rPr lang="en-US" altLang="zh-CN" sz="1600" i="1" baseline="-25000" dirty="0">
                <a:latin typeface="微软雅黑" pitchFamily="34" charset="-122"/>
                <a:ea typeface="微软雅黑" pitchFamily="34" charset="-122"/>
                <a:cs typeface="Times New Roman" panose="02020603050405020304" pitchFamily="18" charset="0"/>
              </a:rPr>
              <a:t>x</a:t>
            </a:r>
            <a:r>
              <a:rPr lang="zh-CN" altLang="en-US" sz="1600" dirty="0">
                <a:latin typeface="微软雅黑" pitchFamily="34" charset="-122"/>
                <a:ea typeface="微软雅黑" pitchFamily="34" charset="-122"/>
              </a:rPr>
              <a:t>与上一页调腔压</a:t>
            </a:r>
            <a:r>
              <a:rPr lang="en-US" altLang="zh-CN" sz="1600" dirty="0">
                <a:latin typeface="微软雅黑" pitchFamily="34" charset="-122"/>
                <a:ea typeface="微软雅黑" pitchFamily="34" charset="-122"/>
              </a:rPr>
              <a:t>(</a:t>
            </a:r>
            <a:r>
              <a:rPr lang="el-GR" altLang="zh-CN" sz="1600" i="1" dirty="0">
                <a:latin typeface="微软雅黑" pitchFamily="34" charset="-122"/>
                <a:ea typeface="微软雅黑" pitchFamily="34" charset="-122"/>
                <a:cs typeface="Times New Roman" panose="02020603050405020304" pitchFamily="18" charset="0"/>
              </a:rPr>
              <a:t>ν</a:t>
            </a:r>
            <a:r>
              <a:rPr lang="en-US" altLang="zh-CN" sz="1600" i="1" baseline="-25000" dirty="0">
                <a:latin typeface="微软雅黑" pitchFamily="34" charset="-122"/>
                <a:ea typeface="微软雅黑" pitchFamily="34" charset="-122"/>
                <a:cs typeface="Times New Roman" panose="02020603050405020304" pitchFamily="18" charset="0"/>
              </a:rPr>
              <a:t>s</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观察到相同的现象</a:t>
            </a:r>
            <a:endParaRPr lang="en-US" altLang="zh-CN" sz="1600" dirty="0">
              <a:latin typeface="微软雅黑" pitchFamily="34" charset="-122"/>
              <a:ea typeface="微软雅黑" pitchFamily="34" charset="-122"/>
            </a:endParaRPr>
          </a:p>
          <a:p>
            <a:pPr marL="557213" lvl="1" indent="-214313">
              <a:lnSpc>
                <a:spcPct val="150000"/>
              </a:lnSpc>
              <a:spcAft>
                <a:spcPts val="500"/>
              </a:spcAft>
              <a:buClr>
                <a:srgbClr val="C00000"/>
              </a:buClr>
              <a:buFont typeface="Wingdings" pitchFamily="2" charset="2"/>
              <a:buChar char="Ø"/>
            </a:pPr>
            <a:r>
              <a:rPr lang="zh-CN" altLang="en-US" sz="1600" dirty="0">
                <a:latin typeface="微软雅黑" pitchFamily="34" charset="-122"/>
                <a:ea typeface="微软雅黑" pitchFamily="34" charset="-122"/>
                <a:cs typeface="Times New Roman" panose="02020603050405020304" pitchFamily="18" charset="0"/>
              </a:rPr>
              <a:t>微调</a:t>
            </a:r>
            <a:r>
              <a:rPr lang="en-US" altLang="zh-CN" sz="1600" dirty="0">
                <a:latin typeface="微软雅黑" pitchFamily="34" charset="-122"/>
                <a:ea typeface="微软雅黑" pitchFamily="34" charset="-122"/>
                <a:cs typeface="Times New Roman" panose="02020603050405020304" pitchFamily="18" charset="0"/>
              </a:rPr>
              <a:t>QPS02</a:t>
            </a:r>
            <a:r>
              <a:rPr lang="zh-CN" altLang="en-US" sz="1600" dirty="0">
                <a:latin typeface="微软雅黑" pitchFamily="34" charset="-122"/>
                <a:ea typeface="微软雅黑" pitchFamily="34" charset="-122"/>
                <a:cs typeface="Times New Roman" panose="02020603050405020304" pitchFamily="18" charset="0"/>
              </a:rPr>
              <a:t>，电源从</a:t>
            </a:r>
            <a:r>
              <a:rPr lang="en-US" altLang="zh-CN" sz="1600" dirty="0" smtClean="0">
                <a:latin typeface="微软雅黑" pitchFamily="34" charset="-122"/>
                <a:ea typeface="微软雅黑" pitchFamily="34" charset="-122"/>
                <a:cs typeface="Times New Roman" panose="02020603050405020304" pitchFamily="18" charset="0"/>
              </a:rPr>
              <a:t>235A</a:t>
            </a:r>
            <a:r>
              <a:rPr lang="zh-CN" altLang="en-US" sz="1600" dirty="0" smtClean="0">
                <a:latin typeface="微软雅黑" pitchFamily="34" charset="-122"/>
                <a:ea typeface="微软雅黑" pitchFamily="34" charset="-122"/>
                <a:cs typeface="Times New Roman" panose="02020603050405020304" pitchFamily="18" charset="0"/>
              </a:rPr>
              <a:t>降到</a:t>
            </a:r>
            <a:r>
              <a:rPr lang="en-US" altLang="zh-CN" sz="1600" dirty="0">
                <a:latin typeface="微软雅黑" pitchFamily="34" charset="-122"/>
                <a:ea typeface="微软雅黑" pitchFamily="34" charset="-122"/>
                <a:cs typeface="Times New Roman" panose="02020603050405020304" pitchFamily="18" charset="0"/>
              </a:rPr>
              <a:t>233.4A</a:t>
            </a:r>
            <a:r>
              <a:rPr lang="zh-CN" altLang="en-US" sz="1600" dirty="0">
                <a:latin typeface="微软雅黑" pitchFamily="34" charset="-122"/>
                <a:ea typeface="微软雅黑" pitchFamily="34" charset="-122"/>
                <a:cs typeface="Times New Roman" panose="02020603050405020304" pitchFamily="18" charset="0"/>
              </a:rPr>
              <a:t>，工作点变化</a:t>
            </a:r>
            <a:r>
              <a:rPr lang="en-US" altLang="zh-CN" sz="1600" dirty="0">
                <a:latin typeface="微软雅黑" pitchFamily="34" charset="-122"/>
                <a:ea typeface="微软雅黑" pitchFamily="34" charset="-122"/>
                <a:cs typeface="Times New Roman" panose="02020603050405020304" pitchFamily="18" charset="0"/>
              </a:rPr>
              <a:t>0.05</a:t>
            </a:r>
            <a:r>
              <a:rPr lang="zh-CN" altLang="en-US" sz="1600" dirty="0">
                <a:latin typeface="微软雅黑" pitchFamily="34" charset="-122"/>
                <a:ea typeface="微软雅黑" pitchFamily="34" charset="-122"/>
                <a:cs typeface="Times New Roman" panose="02020603050405020304" pitchFamily="18" charset="0"/>
              </a:rPr>
              <a:t>，频率变化</a:t>
            </a:r>
            <a:r>
              <a:rPr lang="en-US" altLang="zh-CN" sz="1600" dirty="0">
                <a:latin typeface="微软雅黑" pitchFamily="34" charset="-122"/>
                <a:ea typeface="微软雅黑" pitchFamily="34" charset="-122"/>
                <a:cs typeface="Times New Roman" panose="02020603050405020304" pitchFamily="18" charset="0"/>
              </a:rPr>
              <a:t>25 kHz</a:t>
            </a:r>
          </a:p>
          <a:p>
            <a:pPr marL="557213" lvl="1" indent="-214313">
              <a:lnSpc>
                <a:spcPct val="150000"/>
              </a:lnSpc>
              <a:spcAft>
                <a:spcPts val="500"/>
              </a:spcAft>
              <a:buClr>
                <a:srgbClr val="C00000"/>
              </a:buClr>
              <a:buFont typeface="Wingdings" pitchFamily="2" charset="2"/>
              <a:buChar char="Ø"/>
            </a:pPr>
            <a:r>
              <a:rPr lang="zh-CN" altLang="en-US" sz="1600" dirty="0">
                <a:latin typeface="微软雅黑" pitchFamily="34" charset="-122"/>
                <a:ea typeface="微软雅黑" pitchFamily="34" charset="-122"/>
                <a:cs typeface="Times New Roman" panose="02020603050405020304" pitchFamily="18" charset="0"/>
              </a:rPr>
              <a:t>耦合模式和头尾模式无变化</a:t>
            </a:r>
            <a:r>
              <a:rPr lang="en-US" altLang="zh-CN" sz="1600" dirty="0">
                <a:latin typeface="微软雅黑" pitchFamily="34" charset="-122"/>
                <a:ea typeface="微软雅黑" pitchFamily="34" charset="-122"/>
                <a:cs typeface="Times New Roman" panose="02020603050405020304" pitchFamily="18" charset="0"/>
              </a:rPr>
              <a:t>, </a:t>
            </a:r>
            <a:r>
              <a:rPr lang="zh-CN" altLang="en-US" sz="1600" dirty="0">
                <a:latin typeface="微软雅黑" pitchFamily="34" charset="-122"/>
                <a:ea typeface="微软雅黑" pitchFamily="34" charset="-122"/>
                <a:cs typeface="Times New Roman" panose="02020603050405020304" pitchFamily="18" charset="0"/>
              </a:rPr>
              <a:t>仅增长率的不同</a:t>
            </a:r>
            <a:endParaRPr lang="en-US" altLang="zh-CN" sz="1600" dirty="0">
              <a:latin typeface="微软雅黑" pitchFamily="34" charset="-122"/>
              <a:ea typeface="微软雅黑" pitchFamily="34" charset="-122"/>
              <a:cs typeface="Times New Roman" panose="02020603050405020304" pitchFamily="18" charset="0"/>
            </a:endParaRPr>
          </a:p>
          <a:p>
            <a:pPr marL="557213" lvl="1" indent="-214313">
              <a:lnSpc>
                <a:spcPct val="150000"/>
              </a:lnSpc>
              <a:spcAft>
                <a:spcPts val="500"/>
              </a:spcAft>
              <a:buClr>
                <a:srgbClr val="C00000"/>
              </a:buClr>
              <a:buFont typeface="Wingdings" pitchFamily="2" charset="2"/>
              <a:buChar char="Ø"/>
            </a:pPr>
            <a:r>
              <a:rPr lang="zh-CN" altLang="en-US" sz="1600" dirty="0">
                <a:latin typeface="微软雅黑" pitchFamily="34" charset="-122"/>
                <a:ea typeface="微软雅黑" pitchFamily="34" charset="-122"/>
                <a:cs typeface="Times New Roman" panose="02020603050405020304" pitchFamily="18" charset="0"/>
              </a:rPr>
              <a:t>随流强变化都能观察到显著的工作点变化，进而导致增长率的差别</a:t>
            </a:r>
            <a:r>
              <a:rPr lang="en-US" altLang="zh-CN" sz="1600" dirty="0">
                <a:latin typeface="微软雅黑" pitchFamily="34" charset="-122"/>
                <a:ea typeface="微软雅黑" pitchFamily="34" charset="-122"/>
                <a:cs typeface="Times New Roman" panose="02020603050405020304" pitchFamily="18" charset="0"/>
              </a:rPr>
              <a:t>(</a:t>
            </a:r>
            <a:r>
              <a:rPr lang="zh-CN" altLang="en-US" sz="1600" dirty="0">
                <a:latin typeface="微软雅黑" pitchFamily="34" charset="-122"/>
                <a:ea typeface="微软雅黑" pitchFamily="34" charset="-122"/>
                <a:cs typeface="Times New Roman" panose="02020603050405020304" pitchFamily="18" charset="0"/>
              </a:rPr>
              <a:t>这合理解释了某些模式的功率向下兼容范围很小</a:t>
            </a:r>
            <a:r>
              <a:rPr lang="en-US" altLang="zh-CN" sz="1600" dirty="0">
                <a:latin typeface="微软雅黑" pitchFamily="34" charset="-122"/>
                <a:ea typeface="微软雅黑" pitchFamily="34" charset="-122"/>
                <a:cs typeface="Times New Roman" panose="02020603050405020304" pitchFamily="18" charset="0"/>
              </a:rPr>
              <a:t>(160kW</a:t>
            </a:r>
            <a:r>
              <a:rPr lang="zh-CN" altLang="en-US" sz="1600" dirty="0">
                <a:latin typeface="微软雅黑" pitchFamily="34" charset="-122"/>
                <a:ea typeface="微软雅黑" pitchFamily="34" charset="-122"/>
                <a:cs typeface="Times New Roman" panose="02020603050405020304" pitchFamily="18" charset="0"/>
              </a:rPr>
              <a:t>运行中出现</a:t>
            </a:r>
            <a:r>
              <a:rPr lang="en-US" altLang="zh-CN" sz="1600" dirty="0">
                <a:latin typeface="微软雅黑" pitchFamily="34" charset="-122"/>
                <a:ea typeface="微软雅黑" pitchFamily="34" charset="-122"/>
                <a:cs typeface="Times New Roman" panose="02020603050405020304" pitchFamily="18" charset="0"/>
              </a:rPr>
              <a:t>))</a:t>
            </a:r>
          </a:p>
          <a:p>
            <a:pPr marL="557213" lvl="1" indent="-214313">
              <a:lnSpc>
                <a:spcPct val="150000"/>
              </a:lnSpc>
              <a:spcAft>
                <a:spcPts val="500"/>
              </a:spcAft>
              <a:buClr>
                <a:srgbClr val="C00000"/>
              </a:buClr>
              <a:buFont typeface="Wingdings" pitchFamily="2" charset="2"/>
              <a:buChar char="Ø"/>
            </a:pPr>
            <a:r>
              <a:rPr lang="zh-CN" altLang="en-US" sz="1600" dirty="0">
                <a:latin typeface="微软雅黑" pitchFamily="34" charset="-122"/>
                <a:ea typeface="微软雅黑" pitchFamily="34" charset="-122"/>
                <a:cs typeface="Times New Roman" panose="02020603050405020304" pitchFamily="18" charset="0"/>
              </a:rPr>
              <a:t>直流模式下优化色品，随着六</a:t>
            </a:r>
            <a:r>
              <a:rPr lang="zh-CN" altLang="en-US" sz="1600" dirty="0" smtClean="0">
                <a:latin typeface="微软雅黑" pitchFamily="34" charset="-122"/>
                <a:ea typeface="微软雅黑" pitchFamily="34" charset="-122"/>
                <a:cs typeface="Times New Roman" panose="02020603050405020304" pitchFamily="18" charset="0"/>
              </a:rPr>
              <a:t>极铁强度增加</a:t>
            </a:r>
            <a:r>
              <a:rPr lang="zh-CN" altLang="en-US" sz="1600" dirty="0">
                <a:latin typeface="微软雅黑" pitchFamily="34" charset="-122"/>
                <a:ea typeface="微软雅黑" pitchFamily="34" charset="-122"/>
                <a:cs typeface="Times New Roman" panose="02020603050405020304" pitchFamily="18" charset="0"/>
              </a:rPr>
              <a:t>，</a:t>
            </a:r>
            <a:r>
              <a:rPr lang="zh-CN" altLang="en-US" sz="1600" dirty="0" smtClean="0">
                <a:latin typeface="微软雅黑" pitchFamily="34" charset="-122"/>
                <a:ea typeface="微软雅黑" pitchFamily="34" charset="-122"/>
                <a:cs typeface="Times New Roman" panose="02020603050405020304" pitchFamily="18" charset="0"/>
              </a:rPr>
              <a:t>工作点显著</a:t>
            </a:r>
            <a:r>
              <a:rPr lang="zh-CN" altLang="en-US" sz="1600" dirty="0">
                <a:latin typeface="微软雅黑" pitchFamily="34" charset="-122"/>
                <a:ea typeface="微软雅黑" pitchFamily="34" charset="-122"/>
                <a:cs typeface="Times New Roman" panose="02020603050405020304" pitchFamily="18" charset="0"/>
              </a:rPr>
              <a:t>变化，进而导致</a:t>
            </a:r>
            <a:r>
              <a:rPr lang="zh-CN" altLang="en-US" sz="1600" dirty="0" smtClean="0">
                <a:latin typeface="微软雅黑" pitchFamily="34" charset="-122"/>
                <a:ea typeface="微软雅黑" pitchFamily="34" charset="-122"/>
                <a:cs typeface="Times New Roman" panose="02020603050405020304" pitchFamily="18" charset="0"/>
              </a:rPr>
              <a:t>不稳定性显著</a:t>
            </a:r>
            <a:r>
              <a:rPr lang="zh-CN" altLang="en-US" sz="1600" dirty="0">
                <a:latin typeface="微软雅黑" pitchFamily="34" charset="-122"/>
                <a:ea typeface="微软雅黑" pitchFamily="34" charset="-122"/>
                <a:cs typeface="Times New Roman" panose="02020603050405020304" pitchFamily="18" charset="0"/>
              </a:rPr>
              <a:t>变化</a:t>
            </a:r>
            <a:endParaRPr lang="en-US" altLang="zh-CN" sz="1600" dirty="0">
              <a:latin typeface="微软雅黑" pitchFamily="34" charset="-122"/>
              <a:ea typeface="微软雅黑"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xmlns="" id="{E95C48E4-7B6C-41A4-8977-5164C8A6C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873" y="3227070"/>
            <a:ext cx="2510127" cy="1834896"/>
          </a:xfrm>
          <a:prstGeom prst="rect">
            <a:avLst/>
          </a:prstGeom>
        </p:spPr>
      </p:pic>
      <p:pic>
        <p:nvPicPr>
          <p:cNvPr id="6" name="图片 5">
            <a:extLst>
              <a:ext uri="{FF2B5EF4-FFF2-40B4-BE49-F238E27FC236}">
                <a16:creationId xmlns:a16="http://schemas.microsoft.com/office/drawing/2014/main" xmlns="" id="{D4F7C2C7-44DC-4191-8CD7-7394FF6FD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9920"/>
            <a:ext cx="3261360" cy="1894332"/>
          </a:xfrm>
          <a:prstGeom prst="rect">
            <a:avLst/>
          </a:prstGeom>
        </p:spPr>
      </p:pic>
      <p:pic>
        <p:nvPicPr>
          <p:cNvPr id="7" name="图片 6">
            <a:extLst>
              <a:ext uri="{FF2B5EF4-FFF2-40B4-BE49-F238E27FC236}">
                <a16:creationId xmlns:a16="http://schemas.microsoft.com/office/drawing/2014/main" xmlns="" id="{2AADE5A0-238A-4981-946F-79645A1E8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479" y="3145536"/>
            <a:ext cx="3236201" cy="1997964"/>
          </a:xfrm>
          <a:prstGeom prst="rect">
            <a:avLst/>
          </a:prstGeom>
        </p:spPr>
      </p:pic>
    </p:spTree>
    <p:extLst>
      <p:ext uri="{BB962C8B-B14F-4D97-AF65-F5344CB8AC3E}">
        <p14:creationId xmlns:p14="http://schemas.microsoft.com/office/powerpoint/2010/main" val="16978707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xmlns="" id="{83E7006F-F55C-A871-76AC-57E6F1DEC6B9}"/>
              </a:ext>
            </a:extLst>
          </p:cNvPr>
          <p:cNvSpPr>
            <a:spLocks noGrp="1"/>
          </p:cNvSpPr>
          <p:nvPr>
            <p:ph type="title"/>
          </p:nvPr>
        </p:nvSpPr>
        <p:spPr>
          <a:xfrm>
            <a:off x="0" y="68621"/>
            <a:ext cx="7364179" cy="492299"/>
          </a:xfrm>
        </p:spPr>
        <p:txBody>
          <a:bodyPr>
            <a:normAutofit/>
          </a:bodyPr>
          <a:lstStyle/>
          <a:p>
            <a:pPr defTabSz="457200"/>
            <a:r>
              <a:rPr lang="en-US" altLang="zh-CN" b="1" dirty="0" smtClean="0">
                <a:latin typeface="微软雅黑" pitchFamily="34" charset="-122"/>
                <a:ea typeface="微软雅黑" pitchFamily="34" charset="-122"/>
                <a:cs typeface="+mn-cs"/>
              </a:rPr>
              <a:t>2.3  RCS</a:t>
            </a:r>
            <a:r>
              <a:rPr lang="zh-CN" altLang="en-US" b="1" dirty="0">
                <a:latin typeface="微软雅黑" pitchFamily="34" charset="-122"/>
                <a:ea typeface="微软雅黑" pitchFamily="34" charset="-122"/>
                <a:cs typeface="+mn-cs"/>
              </a:rPr>
              <a:t>轨道校正研究：神经网络</a:t>
            </a:r>
          </a:p>
        </p:txBody>
      </p:sp>
      <p:pic>
        <p:nvPicPr>
          <p:cNvPr id="3" name="图片 2">
            <a:extLst>
              <a:ext uri="{FF2B5EF4-FFF2-40B4-BE49-F238E27FC236}">
                <a16:creationId xmlns:a16="http://schemas.microsoft.com/office/drawing/2014/main" xmlns="" id="{D096E596-FFAD-4FB9-9FAD-74AC9893A558}"/>
              </a:ext>
            </a:extLst>
          </p:cNvPr>
          <p:cNvPicPr>
            <a:picLocks noChangeAspect="1"/>
          </p:cNvPicPr>
          <p:nvPr/>
        </p:nvPicPr>
        <p:blipFill>
          <a:blip r:embed="rId2"/>
          <a:stretch>
            <a:fillRect/>
          </a:stretch>
        </p:blipFill>
        <p:spPr>
          <a:xfrm>
            <a:off x="93519" y="587487"/>
            <a:ext cx="5257286" cy="2304375"/>
          </a:xfrm>
          <a:prstGeom prst="rect">
            <a:avLst/>
          </a:prstGeom>
        </p:spPr>
      </p:pic>
      <p:sp>
        <p:nvSpPr>
          <p:cNvPr id="4" name="文本框 5">
            <a:extLst>
              <a:ext uri="{FF2B5EF4-FFF2-40B4-BE49-F238E27FC236}">
                <a16:creationId xmlns:a16="http://schemas.microsoft.com/office/drawing/2014/main" xmlns="" id="{5FF35172-83C3-4F92-A2ED-A6C65A5B0222}"/>
              </a:ext>
            </a:extLst>
          </p:cNvPr>
          <p:cNvSpPr txBox="1"/>
          <p:nvPr/>
        </p:nvSpPr>
        <p:spPr>
          <a:xfrm>
            <a:off x="5350806" y="1026651"/>
            <a:ext cx="3446354" cy="2008242"/>
          </a:xfrm>
          <a:prstGeom prst="rect">
            <a:avLst/>
          </a:prstGeom>
          <a:noFill/>
        </p:spPr>
        <p:txBody>
          <a:bodyPr wrap="square" lIns="68580" tIns="34290" rIns="68580" bIns="34290" rtlCol="0">
            <a:spAutoFit/>
          </a:bodyPr>
          <a:lstStyle/>
          <a:p>
            <a:pPr marL="285750" indent="-285750">
              <a:buClr>
                <a:srgbClr val="C00000"/>
              </a:buClr>
              <a:buFont typeface="Wingdings" panose="05000000000000000000" pitchFamily="2" charset="2"/>
              <a:buChar char="Ø"/>
            </a:pPr>
            <a:r>
              <a:rPr lang="zh-CN" altLang="en-US" dirty="0" smtClean="0"/>
              <a:t>添加四</a:t>
            </a:r>
            <a:r>
              <a:rPr lang="zh-CN" altLang="en-US" dirty="0"/>
              <a:t>极场误差、校正子误差、</a:t>
            </a:r>
            <a:r>
              <a:rPr lang="en-US" altLang="zh-CN" dirty="0"/>
              <a:t>BPM</a:t>
            </a:r>
            <a:r>
              <a:rPr lang="zh-CN" altLang="en-US" dirty="0"/>
              <a:t>误差、随机误差生成初始轨道</a:t>
            </a:r>
            <a:endParaRPr lang="en-US" altLang="zh-CN" dirty="0"/>
          </a:p>
          <a:p>
            <a:pPr marL="285750" indent="-285750">
              <a:buClr>
                <a:srgbClr val="C00000"/>
              </a:buClr>
              <a:buFont typeface="Wingdings" panose="05000000000000000000" pitchFamily="2" charset="2"/>
              <a:buChar char="Ø"/>
            </a:pPr>
            <a:endParaRPr lang="en-US" altLang="zh-CN" dirty="0"/>
          </a:p>
          <a:p>
            <a:pPr marL="285750" indent="-285750">
              <a:buClr>
                <a:srgbClr val="C00000"/>
              </a:buClr>
              <a:buFont typeface="Wingdings" panose="05000000000000000000" pitchFamily="2" charset="2"/>
              <a:buChar char="Ø"/>
            </a:pPr>
            <a:r>
              <a:rPr lang="zh-CN" altLang="en-US" dirty="0" smtClean="0"/>
              <a:t>基于</a:t>
            </a:r>
            <a:r>
              <a:rPr lang="zh-CN" altLang="en-US" dirty="0"/>
              <a:t>神经网络的模型，可以成功将全周期轨道校正到</a:t>
            </a:r>
            <a:r>
              <a:rPr lang="en-US" altLang="zh-CN" dirty="0"/>
              <a:t>2mm </a:t>
            </a:r>
            <a:r>
              <a:rPr lang="zh-CN" altLang="en-US" dirty="0"/>
              <a:t>以内</a:t>
            </a:r>
          </a:p>
        </p:txBody>
      </p:sp>
      <p:pic>
        <p:nvPicPr>
          <p:cNvPr id="5" name="图片 4">
            <a:extLst>
              <a:ext uri="{FF2B5EF4-FFF2-40B4-BE49-F238E27FC236}">
                <a16:creationId xmlns:a16="http://schemas.microsoft.com/office/drawing/2014/main" xmlns="" id="{7920BC8A-944E-492E-8A52-5DC0D486B8BD}"/>
              </a:ext>
            </a:extLst>
          </p:cNvPr>
          <p:cNvPicPr>
            <a:picLocks noChangeAspect="1"/>
          </p:cNvPicPr>
          <p:nvPr/>
        </p:nvPicPr>
        <p:blipFill>
          <a:blip r:embed="rId3"/>
          <a:stretch>
            <a:fillRect/>
          </a:stretch>
        </p:blipFill>
        <p:spPr>
          <a:xfrm>
            <a:off x="183822" y="2951946"/>
            <a:ext cx="5166983" cy="2134982"/>
          </a:xfrm>
          <a:prstGeom prst="rect">
            <a:avLst/>
          </a:prstGeom>
        </p:spPr>
      </p:pic>
      <p:sp>
        <p:nvSpPr>
          <p:cNvPr id="7" name="文本框 18">
            <a:extLst>
              <a:ext uri="{FF2B5EF4-FFF2-40B4-BE49-F238E27FC236}">
                <a16:creationId xmlns:a16="http://schemas.microsoft.com/office/drawing/2014/main" xmlns="" id="{95E6D71F-8717-477C-B566-0EF297BA94B4}"/>
              </a:ext>
            </a:extLst>
          </p:cNvPr>
          <p:cNvSpPr txBox="1"/>
          <p:nvPr/>
        </p:nvSpPr>
        <p:spPr>
          <a:xfrm>
            <a:off x="5435950" y="3533619"/>
            <a:ext cx="3472828" cy="1177245"/>
          </a:xfrm>
          <a:prstGeom prst="rect">
            <a:avLst/>
          </a:prstGeom>
          <a:noFill/>
        </p:spPr>
        <p:txBody>
          <a:bodyPr wrap="square" lIns="68580" tIns="34290" rIns="68580" bIns="34290">
            <a:spAutoFit/>
          </a:bodyPr>
          <a:lstStyle/>
          <a:p>
            <a:pPr marL="285750" indent="-285750">
              <a:buClr>
                <a:srgbClr val="C00000"/>
              </a:buClr>
              <a:buFont typeface="Wingdings" panose="05000000000000000000" pitchFamily="2" charset="2"/>
              <a:buChar char="Ø"/>
            </a:pPr>
            <a:r>
              <a:rPr lang="zh-CN" altLang="en-US" dirty="0"/>
              <a:t>基于训练好的神经网络模型</a:t>
            </a:r>
            <a:endParaRPr lang="en-US" altLang="zh-CN" dirty="0"/>
          </a:p>
          <a:p>
            <a:pPr marL="285750" indent="-285750">
              <a:buClr>
                <a:srgbClr val="C00000"/>
              </a:buClr>
              <a:buFont typeface="Wingdings" panose="05000000000000000000" pitchFamily="2" charset="2"/>
              <a:buChar char="Ø"/>
            </a:pPr>
            <a:endParaRPr lang="en-US" altLang="zh-CN" dirty="0"/>
          </a:p>
          <a:p>
            <a:pPr marL="285750" indent="-285750">
              <a:buClr>
                <a:srgbClr val="C00000"/>
              </a:buClr>
              <a:buFont typeface="Wingdings" panose="05000000000000000000" pitchFamily="2" charset="2"/>
              <a:buChar char="Ø"/>
            </a:pPr>
            <a:r>
              <a:rPr lang="zh-CN" altLang="en-US" dirty="0"/>
              <a:t>可以非常便利的进行  时间</a:t>
            </a:r>
            <a:r>
              <a:rPr lang="en-US" altLang="zh-CN" dirty="0"/>
              <a:t>+</a:t>
            </a:r>
            <a:r>
              <a:rPr lang="zh-CN" altLang="en-US" dirty="0"/>
              <a:t>空间 上的局部轨道校正</a:t>
            </a:r>
          </a:p>
        </p:txBody>
      </p:sp>
      <p:sp>
        <p:nvSpPr>
          <p:cNvPr id="8" name="文本框 19">
            <a:extLst>
              <a:ext uri="{FF2B5EF4-FFF2-40B4-BE49-F238E27FC236}">
                <a16:creationId xmlns:a16="http://schemas.microsoft.com/office/drawing/2014/main" xmlns="" id="{3E75BB74-AF41-4DC1-A596-5C2449226446}"/>
              </a:ext>
            </a:extLst>
          </p:cNvPr>
          <p:cNvSpPr txBox="1"/>
          <p:nvPr/>
        </p:nvSpPr>
        <p:spPr>
          <a:xfrm>
            <a:off x="6458884" y="680402"/>
            <a:ext cx="1230198" cy="346249"/>
          </a:xfrm>
          <a:prstGeom prst="rect">
            <a:avLst/>
          </a:prstGeom>
          <a:noFill/>
        </p:spPr>
        <p:txBody>
          <a:bodyPr wrap="square" lIns="68580" tIns="34290" rIns="68580" bIns="34290" rtlCol="0">
            <a:spAutoFit/>
          </a:bodyPr>
          <a:lstStyle/>
          <a:p>
            <a:r>
              <a:rPr lang="zh-CN" altLang="en-US" b="1" dirty="0">
                <a:solidFill>
                  <a:srgbClr val="C00000"/>
                </a:solidFill>
              </a:rPr>
              <a:t>模拟结果</a:t>
            </a:r>
          </a:p>
        </p:txBody>
      </p:sp>
    </p:spTree>
    <p:extLst>
      <p:ext uri="{BB962C8B-B14F-4D97-AF65-F5344CB8AC3E}">
        <p14:creationId xmlns:p14="http://schemas.microsoft.com/office/powerpoint/2010/main" val="439624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xmlns="" id="{83E7006F-F55C-A871-76AC-57E6F1DEC6B9}"/>
              </a:ext>
            </a:extLst>
          </p:cNvPr>
          <p:cNvSpPr>
            <a:spLocks noGrp="1"/>
          </p:cNvSpPr>
          <p:nvPr>
            <p:ph type="title"/>
          </p:nvPr>
        </p:nvSpPr>
        <p:spPr>
          <a:xfrm>
            <a:off x="57632" y="35626"/>
            <a:ext cx="8038372" cy="492299"/>
          </a:xfrm>
        </p:spPr>
        <p:txBody>
          <a:bodyPr>
            <a:normAutofit/>
          </a:bodyPr>
          <a:lstStyle/>
          <a:p>
            <a:r>
              <a:rPr lang="en-US" altLang="zh-CN" b="1" dirty="0" smtClean="0">
                <a:latin typeface="微软雅黑" pitchFamily="34" charset="-122"/>
                <a:ea typeface="微软雅黑" pitchFamily="34" charset="-122"/>
                <a:cs typeface="+mn-cs"/>
              </a:rPr>
              <a:t>RCS</a:t>
            </a:r>
            <a:r>
              <a:rPr lang="zh-CN" altLang="en-US" b="1" dirty="0" smtClean="0">
                <a:latin typeface="微软雅黑" pitchFamily="34" charset="-122"/>
                <a:ea typeface="微软雅黑" pitchFamily="34" charset="-122"/>
                <a:cs typeface="+mn-cs"/>
              </a:rPr>
              <a:t>轨道校正研究：神经网络</a:t>
            </a:r>
          </a:p>
        </p:txBody>
      </p:sp>
      <p:pic>
        <p:nvPicPr>
          <p:cNvPr id="8" name="图片 7">
            <a:extLst>
              <a:ext uri="{FF2B5EF4-FFF2-40B4-BE49-F238E27FC236}">
                <a16:creationId xmlns:a16="http://schemas.microsoft.com/office/drawing/2014/main" xmlns="" id="{8AA63E27-8A2A-48E4-8EAE-AC3DF517E7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311" y="1179538"/>
            <a:ext cx="2862181" cy="2304488"/>
          </a:xfrm>
          <a:prstGeom prst="rect">
            <a:avLst/>
          </a:prstGeom>
        </p:spPr>
      </p:pic>
      <p:sp>
        <p:nvSpPr>
          <p:cNvPr id="9" name="文本框 7">
            <a:extLst>
              <a:ext uri="{FF2B5EF4-FFF2-40B4-BE49-F238E27FC236}">
                <a16:creationId xmlns:a16="http://schemas.microsoft.com/office/drawing/2014/main" xmlns="" id="{475AEF4E-D277-478B-87C7-79700E242ED2}"/>
              </a:ext>
            </a:extLst>
          </p:cNvPr>
          <p:cNvSpPr txBox="1"/>
          <p:nvPr/>
        </p:nvSpPr>
        <p:spPr>
          <a:xfrm>
            <a:off x="393145" y="753473"/>
            <a:ext cx="2953559" cy="315471"/>
          </a:xfrm>
          <a:prstGeom prst="rect">
            <a:avLst/>
          </a:prstGeom>
          <a:noFill/>
        </p:spPr>
        <p:txBody>
          <a:bodyPr wrap="square" lIns="68580" tIns="34290" rIns="68580" bIns="34290" rtlCol="0">
            <a:spAutoFit/>
          </a:bodyPr>
          <a:lstStyle/>
          <a:p>
            <a:r>
              <a:rPr lang="zh-CN" altLang="en-US" sz="1600" dirty="0">
                <a:latin typeface="微软雅黑" pitchFamily="34" charset="-122"/>
                <a:ea typeface="微软雅黑" pitchFamily="34" charset="-122"/>
              </a:rPr>
              <a:t>初始轨道与三次校正结果对比</a:t>
            </a:r>
          </a:p>
        </p:txBody>
      </p:sp>
      <p:sp>
        <p:nvSpPr>
          <p:cNvPr id="11" name="文本框 9">
            <a:extLst>
              <a:ext uri="{FF2B5EF4-FFF2-40B4-BE49-F238E27FC236}">
                <a16:creationId xmlns:a16="http://schemas.microsoft.com/office/drawing/2014/main" xmlns="" id="{6742CB97-6887-41C1-ACD8-F55A83170375}"/>
              </a:ext>
            </a:extLst>
          </p:cNvPr>
          <p:cNvSpPr txBox="1"/>
          <p:nvPr/>
        </p:nvSpPr>
        <p:spPr>
          <a:xfrm>
            <a:off x="3944112" y="661431"/>
            <a:ext cx="5199888" cy="561692"/>
          </a:xfrm>
          <a:prstGeom prst="rect">
            <a:avLst/>
          </a:prstGeom>
          <a:noFill/>
        </p:spPr>
        <p:txBody>
          <a:bodyPr wrap="square" lIns="68580" tIns="34290" rIns="68580" bIns="34290" rtlCol="0">
            <a:spAutoFit/>
          </a:bodyPr>
          <a:lstStyle/>
          <a:p>
            <a:r>
              <a:rPr lang="zh-CN" altLang="en-US" sz="1600" b="1" dirty="0" smtClean="0">
                <a:latin typeface="微软雅黑" pitchFamily="34" charset="-122"/>
                <a:ea typeface="微软雅黑" pitchFamily="34" charset="-122"/>
              </a:rPr>
              <a:t>最终</a:t>
            </a:r>
            <a:r>
              <a:rPr lang="zh-CN" altLang="en-US" sz="1600" b="1" dirty="0">
                <a:latin typeface="微软雅黑" pitchFamily="34" charset="-122"/>
                <a:ea typeface="微软雅黑" pitchFamily="34" charset="-122"/>
              </a:rPr>
              <a:t>校正结果（第一条轨道</a:t>
            </a:r>
            <a:r>
              <a:rPr lang="zh-CN" altLang="en-US" sz="1600" b="1" dirty="0" smtClean="0">
                <a:latin typeface="微软雅黑" pitchFamily="34" charset="-122"/>
                <a:ea typeface="微软雅黑" pitchFamily="34" charset="-122"/>
              </a:rPr>
              <a:t>）</a:t>
            </a:r>
            <a:r>
              <a:rPr lang="en-US" altLang="zh-CN" sz="1600" b="1" dirty="0" smtClean="0">
                <a:latin typeface="微软雅黑" pitchFamily="34" charset="-122"/>
                <a:ea typeface="微软雅黑" pitchFamily="34" charset="-122"/>
              </a:rPr>
              <a:t>:</a:t>
            </a:r>
          </a:p>
          <a:p>
            <a:r>
              <a:rPr lang="zh-CN" altLang="en-US" sz="1600" dirty="0" smtClean="0">
                <a:latin typeface="微软雅黑" pitchFamily="34" charset="-122"/>
                <a:ea typeface="微软雅黑" pitchFamily="34" charset="-122"/>
              </a:rPr>
              <a:t>除</a:t>
            </a:r>
            <a:r>
              <a:rPr lang="en-US" altLang="zh-CN" sz="1600" dirty="0">
                <a:latin typeface="微软雅黑" pitchFamily="34" charset="-122"/>
                <a:ea typeface="微软雅黑" pitchFamily="34" charset="-122"/>
              </a:rPr>
              <a:t>R1BPM02</a:t>
            </a:r>
            <a:r>
              <a:rPr lang="zh-CN" altLang="en-US" sz="1600" dirty="0">
                <a:latin typeface="微软雅黑" pitchFamily="34" charset="-122"/>
                <a:ea typeface="微软雅黑" pitchFamily="34" charset="-122"/>
              </a:rPr>
              <a:t>，基本</a:t>
            </a:r>
            <a:r>
              <a:rPr lang="zh-CN" altLang="en-US" sz="1600" dirty="0" smtClean="0">
                <a:latin typeface="微软雅黑" pitchFamily="34" charset="-122"/>
                <a:ea typeface="微软雅黑" pitchFamily="34" charset="-122"/>
              </a:rPr>
              <a:t>在</a:t>
            </a:r>
            <a:r>
              <a:rPr lang="en-US" altLang="zh-CN" sz="1600" dirty="0" smtClean="0">
                <a:latin typeface="微软雅黑" pitchFamily="34" charset="-122"/>
                <a:ea typeface="微软雅黑" pitchFamily="34" charset="-122"/>
              </a:rPr>
              <a:t>±2mm </a:t>
            </a:r>
            <a:r>
              <a:rPr lang="zh-CN" altLang="en-US" sz="1600" dirty="0">
                <a:latin typeface="微软雅黑" pitchFamily="34" charset="-122"/>
                <a:ea typeface="微软雅黑" pitchFamily="34" charset="-122"/>
              </a:rPr>
              <a:t>左右、接近理论模拟极限</a:t>
            </a:r>
          </a:p>
        </p:txBody>
      </p:sp>
      <p:sp>
        <p:nvSpPr>
          <p:cNvPr id="12" name="文本框 12">
            <a:extLst>
              <a:ext uri="{FF2B5EF4-FFF2-40B4-BE49-F238E27FC236}">
                <a16:creationId xmlns:a16="http://schemas.microsoft.com/office/drawing/2014/main" xmlns="" id="{4419ACA5-C7C2-40D0-BE35-99C7C112969A}"/>
              </a:ext>
            </a:extLst>
          </p:cNvPr>
          <p:cNvSpPr txBox="1"/>
          <p:nvPr/>
        </p:nvSpPr>
        <p:spPr>
          <a:xfrm>
            <a:off x="57632" y="3760164"/>
            <a:ext cx="5951420" cy="1223412"/>
          </a:xfrm>
          <a:prstGeom prst="rect">
            <a:avLst/>
          </a:prstGeom>
          <a:noFill/>
        </p:spPr>
        <p:txBody>
          <a:bodyPr wrap="square" lIns="68580" tIns="34290" rIns="68580" bIns="34290" rtlCol="0">
            <a:spAutoFit/>
          </a:bodyPr>
          <a:lstStyle/>
          <a:p>
            <a:pPr marL="257175" indent="-257175">
              <a:spcAft>
                <a:spcPts val="300"/>
              </a:spcAft>
              <a:buFont typeface="+mj-lt"/>
              <a:buAutoNum type="arabicPeriod"/>
            </a:pPr>
            <a:r>
              <a:rPr lang="zh-CN" altLang="en-US" sz="1400" dirty="0">
                <a:latin typeface="微软雅黑" pitchFamily="34" charset="-122"/>
                <a:ea typeface="微软雅黑" pitchFamily="34" charset="-122"/>
              </a:rPr>
              <a:t>对前</a:t>
            </a:r>
            <a:r>
              <a:rPr lang="en-US" altLang="zh-CN" sz="1400" dirty="0">
                <a:latin typeface="微软雅黑" pitchFamily="34" charset="-122"/>
                <a:ea typeface="微软雅黑" pitchFamily="34" charset="-122"/>
              </a:rPr>
              <a:t>5</a:t>
            </a:r>
            <a:r>
              <a:rPr lang="zh-CN" altLang="en-US" sz="1400" dirty="0">
                <a:latin typeface="微软雅黑" pitchFamily="34" charset="-122"/>
                <a:ea typeface="微软雅黑" pitchFamily="34" charset="-122"/>
              </a:rPr>
              <a:t>条轨道进行校正，得到了比较好的结果， 比传统方法的校正效果更进一步，接近理论模拟极限</a:t>
            </a:r>
            <a:endParaRPr lang="en-US" altLang="zh-CN" sz="1400" dirty="0">
              <a:latin typeface="微软雅黑" pitchFamily="34" charset="-122"/>
              <a:ea typeface="微软雅黑" pitchFamily="34" charset="-122"/>
            </a:endParaRPr>
          </a:p>
          <a:p>
            <a:pPr marL="257175" indent="-257175">
              <a:spcAft>
                <a:spcPts val="300"/>
              </a:spcAft>
              <a:buFont typeface="+mj-lt"/>
              <a:buAutoNum type="arabicPeriod"/>
            </a:pPr>
            <a:r>
              <a:rPr lang="en-US" altLang="zh-CN" sz="1400" dirty="0">
                <a:latin typeface="微软雅黑" pitchFamily="34" charset="-122"/>
                <a:ea typeface="微软雅黑" pitchFamily="34" charset="-122"/>
              </a:rPr>
              <a:t>R1BPM02</a:t>
            </a:r>
            <a:r>
              <a:rPr lang="zh-CN" altLang="en-US" sz="1400" dirty="0">
                <a:latin typeface="微软雅黑" pitchFamily="34" charset="-122"/>
                <a:ea typeface="微软雅黑" pitchFamily="34" charset="-122"/>
              </a:rPr>
              <a:t>在第一次校正结束后，就难以再进一步减小。</a:t>
            </a:r>
            <a:endParaRPr lang="en-US" altLang="zh-CN" sz="1400" dirty="0">
              <a:latin typeface="微软雅黑" pitchFamily="34" charset="-122"/>
              <a:ea typeface="微软雅黑" pitchFamily="34" charset="-122"/>
            </a:endParaRPr>
          </a:p>
          <a:p>
            <a:pPr marL="257175" indent="-257175">
              <a:spcAft>
                <a:spcPts val="300"/>
              </a:spcAft>
              <a:buFont typeface="+mj-lt"/>
              <a:buAutoNum type="arabicPeriod"/>
            </a:pPr>
            <a:r>
              <a:rPr lang="zh-CN" altLang="en-US" sz="1400" dirty="0" smtClean="0">
                <a:latin typeface="微软雅黑" pitchFamily="34" charset="-122"/>
                <a:ea typeface="微软雅黑" pitchFamily="34" charset="-122"/>
              </a:rPr>
              <a:t>尝试</a:t>
            </a:r>
            <a:r>
              <a:rPr lang="zh-CN" altLang="en-US" sz="1400" dirty="0">
                <a:latin typeface="微软雅黑" pitchFamily="34" charset="-122"/>
                <a:ea typeface="微软雅黑" pitchFamily="34" charset="-122"/>
              </a:rPr>
              <a:t>同时对</a:t>
            </a:r>
            <a:r>
              <a:rPr lang="zh-CN" altLang="en-US" sz="1400" dirty="0">
                <a:solidFill>
                  <a:srgbClr val="C00000"/>
                </a:solidFill>
                <a:latin typeface="微软雅黑" pitchFamily="34" charset="-122"/>
                <a:ea typeface="微软雅黑" pitchFamily="34" charset="-122"/>
              </a:rPr>
              <a:t>全周期轨道</a:t>
            </a:r>
            <a:r>
              <a:rPr lang="zh-CN" altLang="en-US" sz="1400" dirty="0">
                <a:latin typeface="微软雅黑" pitchFamily="34" charset="-122"/>
                <a:ea typeface="微软雅黑" pitchFamily="34" charset="-122"/>
              </a:rPr>
              <a:t>进行校正时，会出现较为严重的</a:t>
            </a:r>
            <a:r>
              <a:rPr lang="zh-CN" altLang="en-US" sz="1400" b="1" dirty="0">
                <a:solidFill>
                  <a:srgbClr val="C00000"/>
                </a:solidFill>
                <a:latin typeface="微软雅黑" pitchFamily="34" charset="-122"/>
                <a:ea typeface="微软雅黑" pitchFamily="34" charset="-122"/>
              </a:rPr>
              <a:t>超限问题</a:t>
            </a:r>
            <a:r>
              <a:rPr lang="zh-CN" altLang="en-US" sz="1400" dirty="0">
                <a:latin typeface="微软雅黑" pitchFamily="34" charset="-122"/>
                <a:ea typeface="微软雅黑" pitchFamily="34" charset="-122"/>
              </a:rPr>
              <a:t>，有待改进</a:t>
            </a:r>
            <a:r>
              <a:rPr lang="zh-CN" altLang="en-US" sz="1400" dirty="0" smtClean="0">
                <a:latin typeface="微软雅黑" pitchFamily="34" charset="-122"/>
                <a:ea typeface="微软雅黑" pitchFamily="34" charset="-122"/>
              </a:rPr>
              <a:t>模型和尝试新校正子方案。</a:t>
            </a:r>
            <a:endParaRPr lang="en-US" altLang="zh-CN" sz="1400" dirty="0">
              <a:latin typeface="微软雅黑" pitchFamily="34" charset="-122"/>
              <a:ea typeface="微软雅黑" pitchFamily="34" charset="-122"/>
            </a:endParaRPr>
          </a:p>
        </p:txBody>
      </p:sp>
      <p:pic>
        <p:nvPicPr>
          <p:cNvPr id="13" name="图片 12">
            <a:extLst>
              <a:ext uri="{FF2B5EF4-FFF2-40B4-BE49-F238E27FC236}">
                <a16:creationId xmlns:a16="http://schemas.microsoft.com/office/drawing/2014/main" xmlns="" id="{3C637BF2-6091-4D9C-8FB9-EC3A4CADC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612" y="3421033"/>
            <a:ext cx="1480487" cy="1110365"/>
          </a:xfrm>
          <a:prstGeom prst="rect">
            <a:avLst/>
          </a:prstGeom>
        </p:spPr>
      </p:pic>
      <p:pic>
        <p:nvPicPr>
          <p:cNvPr id="14" name="图片 13">
            <a:extLst>
              <a:ext uri="{FF2B5EF4-FFF2-40B4-BE49-F238E27FC236}">
                <a16:creationId xmlns:a16="http://schemas.microsoft.com/office/drawing/2014/main" xmlns="" id="{73217F6C-FAFB-41A2-BC24-4039AEB6E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3346" y="3452058"/>
            <a:ext cx="1336871" cy="1058982"/>
          </a:xfrm>
          <a:prstGeom prst="rect">
            <a:avLst/>
          </a:prstGeom>
        </p:spPr>
      </p:pic>
      <p:sp>
        <p:nvSpPr>
          <p:cNvPr id="15" name="文本框 1">
            <a:extLst>
              <a:ext uri="{FF2B5EF4-FFF2-40B4-BE49-F238E27FC236}">
                <a16:creationId xmlns:a16="http://schemas.microsoft.com/office/drawing/2014/main" xmlns="" id="{9EAA0F14-FECB-4510-B430-5AD3194803D2}"/>
              </a:ext>
            </a:extLst>
          </p:cNvPr>
          <p:cNvSpPr txBox="1"/>
          <p:nvPr/>
        </p:nvSpPr>
        <p:spPr>
          <a:xfrm>
            <a:off x="6230113" y="4537494"/>
            <a:ext cx="2658956" cy="500137"/>
          </a:xfrm>
          <a:prstGeom prst="rect">
            <a:avLst/>
          </a:prstGeom>
          <a:noFill/>
        </p:spPr>
        <p:txBody>
          <a:bodyPr wrap="square" lIns="68580" tIns="34290" rIns="68580" bIns="34290" rtlCol="0">
            <a:spAutoFit/>
          </a:bodyPr>
          <a:lstStyle/>
          <a:p>
            <a:r>
              <a:rPr lang="zh-CN" altLang="en-US" sz="1400" dirty="0">
                <a:latin typeface="微软雅黑" pitchFamily="34" charset="-122"/>
                <a:ea typeface="微软雅黑" pitchFamily="34" charset="-122"/>
              </a:rPr>
              <a:t>实测轨道变化与理论轨道变化对比，检验训练数据有效性</a:t>
            </a:r>
          </a:p>
        </p:txBody>
      </p:sp>
      <p:sp>
        <p:nvSpPr>
          <p:cNvPr id="16" name="文本框 15">
            <a:extLst>
              <a:ext uri="{FF2B5EF4-FFF2-40B4-BE49-F238E27FC236}">
                <a16:creationId xmlns:a16="http://schemas.microsoft.com/office/drawing/2014/main" xmlns="" id="{CBB92D74-BF30-482D-8860-7AA871930EE6}"/>
              </a:ext>
            </a:extLst>
          </p:cNvPr>
          <p:cNvSpPr txBox="1"/>
          <p:nvPr/>
        </p:nvSpPr>
        <p:spPr>
          <a:xfrm>
            <a:off x="7088172" y="588156"/>
            <a:ext cx="1230198" cy="346249"/>
          </a:xfrm>
          <a:prstGeom prst="rect">
            <a:avLst/>
          </a:prstGeom>
          <a:noFill/>
        </p:spPr>
        <p:txBody>
          <a:bodyPr wrap="square" lIns="68580" tIns="34290" rIns="68580" bIns="34290" rtlCol="0">
            <a:spAutoFit/>
          </a:bodyPr>
          <a:lstStyle/>
          <a:p>
            <a:r>
              <a:rPr lang="zh-CN" altLang="en-US" b="1" dirty="0">
                <a:solidFill>
                  <a:srgbClr val="C00000"/>
                </a:solidFill>
              </a:rPr>
              <a:t>实测结果</a:t>
            </a:r>
          </a:p>
        </p:txBody>
      </p:sp>
      <p:pic>
        <p:nvPicPr>
          <p:cNvPr id="17" name="图片 16">
            <a:extLst>
              <a:ext uri="{FF2B5EF4-FFF2-40B4-BE49-F238E27FC236}">
                <a16:creationId xmlns:a16="http://schemas.microsoft.com/office/drawing/2014/main" xmlns="" id="{36389679-464E-41DD-A23B-FB43E6F408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053"/>
          <a:stretch/>
        </p:blipFill>
        <p:spPr>
          <a:xfrm>
            <a:off x="4004534" y="1286860"/>
            <a:ext cx="4313836" cy="2146072"/>
          </a:xfrm>
          <a:prstGeom prst="rect">
            <a:avLst/>
          </a:prstGeom>
        </p:spPr>
      </p:pic>
      <p:cxnSp>
        <p:nvCxnSpPr>
          <p:cNvPr id="19" name="直接连接符 18">
            <a:extLst>
              <a:ext uri="{FF2B5EF4-FFF2-40B4-BE49-F238E27FC236}">
                <a16:creationId xmlns:a16="http://schemas.microsoft.com/office/drawing/2014/main" xmlns="" id="{30A2CF2E-338B-4D84-AA29-C1D7290C942F}"/>
              </a:ext>
            </a:extLst>
          </p:cNvPr>
          <p:cNvCxnSpPr>
            <a:cxnSpLocks/>
          </p:cNvCxnSpPr>
          <p:nvPr/>
        </p:nvCxnSpPr>
        <p:spPr>
          <a:xfrm>
            <a:off x="4279589" y="2591591"/>
            <a:ext cx="4057069"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xmlns="" id="{F0856131-EC6F-461F-A8D7-04162A78572E}"/>
              </a:ext>
            </a:extLst>
          </p:cNvPr>
          <p:cNvCxnSpPr>
            <a:cxnSpLocks/>
          </p:cNvCxnSpPr>
          <p:nvPr/>
        </p:nvCxnSpPr>
        <p:spPr>
          <a:xfrm>
            <a:off x="4279589" y="2027160"/>
            <a:ext cx="4057069"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2835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A1E655B0-9500-BC40-A97F-2080B6E1429B}"/>
              </a:ext>
            </a:extLst>
          </p:cNvPr>
          <p:cNvSpPr txBox="1"/>
          <p:nvPr/>
        </p:nvSpPr>
        <p:spPr>
          <a:xfrm>
            <a:off x="118767" y="73152"/>
            <a:ext cx="7071919" cy="424732"/>
          </a:xfrm>
          <a:prstGeom prst="rect">
            <a:avLst/>
          </a:prstGeom>
          <a:noFill/>
        </p:spPr>
        <p:txBody>
          <a:bodyPr wrap="square" rtlCol="0">
            <a:spAutoFit/>
          </a:bodyPr>
          <a:lstStyle/>
          <a:p>
            <a:pPr>
              <a:lnSpc>
                <a:spcPct val="90000"/>
              </a:lnSpc>
              <a:spcBef>
                <a:spcPct val="0"/>
              </a:spcBef>
            </a:pPr>
            <a:r>
              <a:rPr lang="en-US" altLang="zh-CN" sz="2400" b="1" dirty="0">
                <a:solidFill>
                  <a:schemeClr val="bg1"/>
                </a:solidFill>
                <a:latin typeface="微软雅黑" pitchFamily="34" charset="-122"/>
                <a:ea typeface="微软雅黑" pitchFamily="34" charset="-122"/>
              </a:rPr>
              <a:t>2.4  </a:t>
            </a:r>
            <a:r>
              <a:rPr lang="zh-CN" altLang="en-US" sz="2400" b="1" dirty="0">
                <a:solidFill>
                  <a:schemeClr val="bg1"/>
                </a:solidFill>
                <a:latin typeface="微软雅黑" pitchFamily="34" charset="-122"/>
                <a:ea typeface="微软雅黑" pitchFamily="34" charset="-122"/>
              </a:rPr>
              <a:t>强流束团融合实验</a:t>
            </a:r>
          </a:p>
        </p:txBody>
      </p:sp>
      <p:sp>
        <p:nvSpPr>
          <p:cNvPr id="7" name="文本框 13"/>
          <p:cNvSpPr txBox="1"/>
          <p:nvPr/>
        </p:nvSpPr>
        <p:spPr>
          <a:xfrm>
            <a:off x="87980" y="574736"/>
            <a:ext cx="8915812" cy="1915907"/>
          </a:xfrm>
          <a:prstGeom prst="rect">
            <a:avLst/>
          </a:prstGeom>
          <a:noFill/>
        </p:spPr>
        <p:txBody>
          <a:bodyPr wrap="square" lIns="68579" tIns="34289" rIns="68579" bIns="34289" rtlCol="0">
            <a:spAutoFit/>
          </a:bodyPr>
          <a:lstStyle/>
          <a:p>
            <a:pPr marL="214313" indent="-214313" algn="just">
              <a:lnSpc>
                <a:spcPct val="150000"/>
              </a:lnSpc>
              <a:buClr>
                <a:srgbClr val="C00000"/>
              </a:buClr>
              <a:buSzPct val="120000"/>
              <a:buFont typeface="Wingdings" panose="05000000000000000000" pitchFamily="2" charset="2"/>
              <a:buChar char="Ø"/>
            </a:pPr>
            <a:r>
              <a:rPr lang="zh-CN" altLang="en-US" sz="1600" b="1" dirty="0" smtClean="0">
                <a:solidFill>
                  <a:srgbClr val="C00000"/>
                </a:solidFill>
                <a:latin typeface="微软雅黑" pitchFamily="34" charset="-122"/>
                <a:ea typeface="微软雅黑" pitchFamily="34" charset="-122"/>
              </a:rPr>
              <a:t>实验方案：</a:t>
            </a:r>
            <a:r>
              <a:rPr lang="zh-CN" altLang="en-US" sz="1600" dirty="0" smtClean="0">
                <a:latin typeface="微软雅黑" pitchFamily="34" charset="-122"/>
                <a:ea typeface="微软雅黑" pitchFamily="34" charset="-122"/>
              </a:rPr>
              <a:t>首先实施束团融合，随后在半个纵向振荡周期内，将</a:t>
            </a:r>
            <a:r>
              <a:rPr lang="en-US" altLang="zh-CN" sz="1600" dirty="0" smtClean="0">
                <a:latin typeface="微软雅黑" pitchFamily="34" charset="-122"/>
                <a:ea typeface="微软雅黑" pitchFamily="34" charset="-122"/>
              </a:rPr>
              <a:t>H1</a:t>
            </a:r>
            <a:r>
              <a:rPr lang="zh-CN" altLang="en-US" sz="1600" dirty="0" smtClean="0">
                <a:latin typeface="微软雅黑" pitchFamily="34" charset="-122"/>
                <a:ea typeface="微软雅黑" pitchFamily="34" charset="-122"/>
              </a:rPr>
              <a:t>腔压快速降低后再迅速提升，即通过“散束</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重聚束”的方式实现束团的快速旋转，从而进一步压缩束流。</a:t>
            </a:r>
            <a:endParaRPr lang="en-US" altLang="zh-CN" sz="1600" b="1" dirty="0" smtClean="0">
              <a:solidFill>
                <a:srgbClr val="C00000"/>
              </a:solidFill>
              <a:latin typeface="微软雅黑" pitchFamily="34" charset="-122"/>
              <a:ea typeface="微软雅黑" pitchFamily="34" charset="-122"/>
            </a:endParaRPr>
          </a:p>
          <a:p>
            <a:pPr marL="214313" indent="-214313" algn="just">
              <a:lnSpc>
                <a:spcPct val="150000"/>
              </a:lnSpc>
              <a:buClr>
                <a:srgbClr val="C00000"/>
              </a:buClr>
              <a:buSzPct val="120000"/>
              <a:buFont typeface="Wingdings" panose="05000000000000000000" pitchFamily="2" charset="2"/>
              <a:buChar char="Ø"/>
            </a:pPr>
            <a:r>
              <a:rPr lang="zh-CN" altLang="en-US" sz="1600" b="1" dirty="0" smtClean="0">
                <a:solidFill>
                  <a:srgbClr val="C00000"/>
                </a:solidFill>
                <a:latin typeface="微软雅黑" pitchFamily="34" charset="-122"/>
                <a:ea typeface="微软雅黑" pitchFamily="34" charset="-122"/>
              </a:rPr>
              <a:t>实验结果：</a:t>
            </a:r>
            <a:r>
              <a:rPr lang="zh-CN" altLang="en-US" sz="1600" dirty="0" smtClean="0">
                <a:latin typeface="微软雅黑" pitchFamily="34" charset="-122"/>
                <a:ea typeface="微软雅黑" pitchFamily="34" charset="-122"/>
              </a:rPr>
              <a:t>全束长得到了显著压缩，约为</a:t>
            </a:r>
            <a:r>
              <a:rPr lang="en-US" altLang="zh-CN" sz="1600" dirty="0" smtClean="0">
                <a:latin typeface="微软雅黑" pitchFamily="34" charset="-122"/>
                <a:ea typeface="微软雅黑" pitchFamily="34" charset="-122"/>
              </a:rPr>
              <a:t>200ns</a:t>
            </a:r>
            <a:r>
              <a:rPr lang="zh-CN" altLang="en-US" sz="1600" dirty="0" smtClean="0">
                <a:latin typeface="微软雅黑" pitchFamily="34" charset="-122"/>
                <a:ea typeface="微软雅黑" pitchFamily="34" charset="-122"/>
              </a:rPr>
              <a:t>。其中，</a:t>
            </a:r>
            <a:r>
              <a:rPr lang="en-US" altLang="zh-CN" sz="1600" dirty="0" smtClean="0">
                <a:latin typeface="微软雅黑" pitchFamily="34" charset="-122"/>
                <a:ea typeface="微软雅黑" pitchFamily="34" charset="-122"/>
              </a:rPr>
              <a:t>90%</a:t>
            </a:r>
            <a:r>
              <a:rPr lang="zh-CN" altLang="en-US" sz="1600" dirty="0" smtClean="0">
                <a:latin typeface="微软雅黑" pitchFamily="34" charset="-122"/>
                <a:ea typeface="微软雅黑" pitchFamily="34" charset="-122"/>
              </a:rPr>
              <a:t>的粒子集中在</a:t>
            </a:r>
            <a:r>
              <a:rPr lang="en-US" altLang="zh-CN" sz="1600" dirty="0" smtClean="0">
                <a:latin typeface="微软雅黑" pitchFamily="34" charset="-122"/>
                <a:ea typeface="微软雅黑" pitchFamily="34" charset="-122"/>
              </a:rPr>
              <a:t>130ns</a:t>
            </a:r>
            <a:r>
              <a:rPr lang="zh-CN" altLang="en-US" sz="1600" dirty="0" smtClean="0">
                <a:latin typeface="微软雅黑" pitchFamily="34" charset="-122"/>
                <a:ea typeface="微软雅黑" pitchFamily="34" charset="-122"/>
              </a:rPr>
              <a:t>的区间内，这一区间长度与常规供束状态下</a:t>
            </a:r>
            <a:r>
              <a:rPr lang="en-US" altLang="zh-CN" sz="1600" dirty="0" smtClean="0">
                <a:latin typeface="微软雅黑" pitchFamily="34" charset="-122"/>
                <a:ea typeface="微软雅黑" pitchFamily="34" charset="-122"/>
              </a:rPr>
              <a:t>RCS</a:t>
            </a:r>
            <a:r>
              <a:rPr lang="zh-CN" altLang="en-US" sz="1600" dirty="0" smtClean="0">
                <a:latin typeface="微软雅黑" pitchFamily="34" charset="-122"/>
                <a:ea typeface="微软雅黑" pitchFamily="34" charset="-122"/>
              </a:rPr>
              <a:t>单个引出束团的长度相当；而剩余</a:t>
            </a:r>
            <a:r>
              <a:rPr lang="en-US" altLang="zh-CN" sz="1600" dirty="0" smtClean="0">
                <a:latin typeface="微软雅黑" pitchFamily="34" charset="-122"/>
                <a:ea typeface="微软雅黑" pitchFamily="34" charset="-122"/>
              </a:rPr>
              <a:t>10%</a:t>
            </a:r>
            <a:r>
              <a:rPr lang="zh-CN" altLang="en-US" sz="1600" dirty="0" smtClean="0">
                <a:latin typeface="微软雅黑" pitchFamily="34" charset="-122"/>
                <a:ea typeface="微软雅黑" pitchFamily="34" charset="-122"/>
              </a:rPr>
              <a:t>的粒子则形成了较长的拖尾。造成这种现象的主要原因是</a:t>
            </a:r>
            <a:r>
              <a:rPr lang="zh-CN" altLang="en-US" sz="1600" b="1" dirty="0" smtClean="0">
                <a:solidFill>
                  <a:srgbClr val="7030A0"/>
                </a:solidFill>
                <a:latin typeface="微软雅黑" pitchFamily="34" charset="-122"/>
                <a:ea typeface="微软雅黑" pitchFamily="34" charset="-122"/>
              </a:rPr>
              <a:t>束流负载效应以及</a:t>
            </a:r>
            <a:r>
              <a:rPr lang="en-US" altLang="zh-CN" sz="1600" b="1" dirty="0" smtClean="0">
                <a:solidFill>
                  <a:srgbClr val="7030A0"/>
                </a:solidFill>
                <a:latin typeface="微软雅黑" pitchFamily="34" charset="-122"/>
                <a:ea typeface="微软雅黑" pitchFamily="34" charset="-122"/>
              </a:rPr>
              <a:t>H1</a:t>
            </a:r>
            <a:r>
              <a:rPr lang="zh-CN" altLang="en-US" sz="1600" b="1" dirty="0" smtClean="0">
                <a:solidFill>
                  <a:srgbClr val="7030A0"/>
                </a:solidFill>
                <a:latin typeface="微软雅黑" pitchFamily="34" charset="-122"/>
                <a:ea typeface="微软雅黑" pitchFamily="34" charset="-122"/>
              </a:rPr>
              <a:t>高频腔压的不足</a:t>
            </a:r>
            <a:r>
              <a:rPr lang="zh-CN" altLang="en-US" sz="1600" dirty="0" smtClean="0">
                <a:latin typeface="微软雅黑" pitchFamily="34" charset="-122"/>
                <a:ea typeface="微软雅黑" pitchFamily="34" charset="-122"/>
              </a:rPr>
              <a:t>。</a:t>
            </a:r>
            <a:endParaRPr lang="zh-CN" altLang="en-US" dirty="0">
              <a:latin typeface="微软雅黑" pitchFamily="34" charset="-122"/>
              <a:ea typeface="微软雅黑" pitchFamily="34" charset="-122"/>
            </a:endParaRPr>
          </a:p>
        </p:txBody>
      </p:sp>
      <p:pic>
        <p:nvPicPr>
          <p:cNvPr id="8" name="图片 2">
            <a:extLst>
              <a:ext uri="{FF2B5EF4-FFF2-40B4-BE49-F238E27FC236}">
                <a16:creationId xmlns:a16="http://schemas.microsoft.com/office/drawing/2014/main" xmlns="" id="{D4983C13-CF2F-2EE5-2056-C9DC5405C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12" y="2435587"/>
            <a:ext cx="3194303" cy="2616473"/>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
            <a:extLst>
              <a:ext uri="{FF2B5EF4-FFF2-40B4-BE49-F238E27FC236}">
                <a16:creationId xmlns:a16="http://schemas.microsoft.com/office/drawing/2014/main" xmlns="" id="{DBE8BC3A-3B53-5786-9F7E-D92BA4767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281" y="2488596"/>
            <a:ext cx="3349263" cy="265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7502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34A162A-7B6D-0FC1-62BC-73F2BCCB1EF5}"/>
              </a:ext>
            </a:extLst>
          </p:cNvPr>
          <p:cNvPicPr>
            <a:picLocks noChangeAspect="1"/>
          </p:cNvPicPr>
          <p:nvPr/>
        </p:nvPicPr>
        <p:blipFill>
          <a:blip r:embed="rId2"/>
          <a:stretch>
            <a:fillRect/>
          </a:stretch>
        </p:blipFill>
        <p:spPr>
          <a:xfrm>
            <a:off x="685370" y="645648"/>
            <a:ext cx="3538954" cy="3533184"/>
          </a:xfrm>
          <a:prstGeom prst="rect">
            <a:avLst/>
          </a:prstGeom>
        </p:spPr>
      </p:pic>
      <p:pic>
        <p:nvPicPr>
          <p:cNvPr id="11" name="图片 10">
            <a:extLst>
              <a:ext uri="{FF2B5EF4-FFF2-40B4-BE49-F238E27FC236}">
                <a16:creationId xmlns:a16="http://schemas.microsoft.com/office/drawing/2014/main" xmlns="" id="{33EE99B4-90C1-FC85-2B0B-16D687CBAA1F}"/>
              </a:ext>
            </a:extLst>
          </p:cNvPr>
          <p:cNvPicPr>
            <a:picLocks noChangeAspect="1"/>
          </p:cNvPicPr>
          <p:nvPr/>
        </p:nvPicPr>
        <p:blipFill>
          <a:blip r:embed="rId3"/>
          <a:stretch>
            <a:fillRect/>
          </a:stretch>
        </p:blipFill>
        <p:spPr>
          <a:xfrm>
            <a:off x="4769895" y="633456"/>
            <a:ext cx="3538954" cy="3533184"/>
          </a:xfrm>
          <a:prstGeom prst="rect">
            <a:avLst/>
          </a:prstGeom>
        </p:spPr>
      </p:pic>
      <p:sp>
        <p:nvSpPr>
          <p:cNvPr id="12" name="文本框 9">
            <a:extLst>
              <a:ext uri="{FF2B5EF4-FFF2-40B4-BE49-F238E27FC236}">
                <a16:creationId xmlns:a16="http://schemas.microsoft.com/office/drawing/2014/main" xmlns="" id="{13789CE4-8154-87C7-8A4D-965340DF5F4D}"/>
              </a:ext>
            </a:extLst>
          </p:cNvPr>
          <p:cNvSpPr txBox="1"/>
          <p:nvPr/>
        </p:nvSpPr>
        <p:spPr>
          <a:xfrm>
            <a:off x="1039789" y="4166641"/>
            <a:ext cx="7064423" cy="851323"/>
          </a:xfrm>
          <a:prstGeom prst="rect">
            <a:avLst/>
          </a:prstGeom>
          <a:noFill/>
        </p:spPr>
        <p:txBody>
          <a:bodyPr wrap="square" lIns="68580" tIns="34290" rIns="68580" bIns="34290" rtlCol="0">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弱流与强流下</a:t>
            </a:r>
            <a:r>
              <a:rPr lang="en-US" altLang="zh-CN" dirty="0">
                <a:latin typeface="微软雅黑" panose="020B0503020204020204" pitchFamily="34" charset="-122"/>
                <a:ea typeface="微软雅黑" panose="020B0503020204020204" pitchFamily="34" charset="-122"/>
              </a:rPr>
              <a:t>WCM</a:t>
            </a:r>
            <a:r>
              <a:rPr lang="zh-CN" altLang="en-US" dirty="0">
                <a:latin typeface="微软雅黑" panose="020B0503020204020204" pitchFamily="34" charset="-122"/>
                <a:ea typeface="微软雅黑" panose="020B0503020204020204" pitchFamily="34" charset="-122"/>
              </a:rPr>
              <a:t>测量结果比较（</a:t>
            </a:r>
            <a:r>
              <a:rPr lang="en-US" altLang="zh-CN" dirty="0">
                <a:latin typeface="微软雅黑" panose="020B0503020204020204" pitchFamily="34" charset="-122"/>
                <a:ea typeface="微软雅黑" panose="020B0503020204020204" pitchFamily="34" charset="-122"/>
              </a:rPr>
              <a:t>20 kW vs 80 kW</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gn="ctr">
              <a:lnSpc>
                <a:spcPct val="150000"/>
              </a:lnSpc>
            </a:pPr>
            <a:r>
              <a:rPr lang="zh-CN" altLang="en-US" dirty="0">
                <a:latin typeface="微软雅黑" panose="020B0503020204020204" pitchFamily="34" charset="-122"/>
                <a:ea typeface="微软雅黑" panose="020B0503020204020204" pitchFamily="34" charset="-122"/>
              </a:rPr>
              <a:t>强流下由于束流负载效应导致束团长度变长，束流分布出现明显畸变</a:t>
            </a:r>
          </a:p>
        </p:txBody>
      </p:sp>
    </p:spTree>
    <p:extLst>
      <p:ext uri="{BB962C8B-B14F-4D97-AF65-F5344CB8AC3E}">
        <p14:creationId xmlns:p14="http://schemas.microsoft.com/office/powerpoint/2010/main" val="26099052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 xmlns:a16="http://schemas.microsoft.com/office/drawing/2014/main" id="{A1E655B0-9500-BC40-A97F-2080B6E1429B}"/>
              </a:ext>
            </a:extLst>
          </p:cNvPr>
          <p:cNvSpPr txBox="1"/>
          <p:nvPr/>
        </p:nvSpPr>
        <p:spPr>
          <a:xfrm>
            <a:off x="0" y="44144"/>
            <a:ext cx="7071919" cy="523220"/>
          </a:xfrm>
          <a:prstGeom prst="rect">
            <a:avLst/>
          </a:prstGeom>
          <a:noFill/>
        </p:spPr>
        <p:txBody>
          <a:bodyPr wrap="square" rtlCol="0">
            <a:spAutoFit/>
          </a:bodyPr>
          <a:lstStyle/>
          <a:p>
            <a:r>
              <a:rPr lang="zh-CN" altLang="en-US" sz="2800" b="1" dirty="0" smtClean="0">
                <a:solidFill>
                  <a:schemeClr val="bg1"/>
                </a:solidFill>
                <a:latin typeface="微软雅黑" pitchFamily="34" charset="-122"/>
                <a:ea typeface="微软雅黑" pitchFamily="34" charset="-122"/>
              </a:rPr>
              <a:t>三  未来</a:t>
            </a:r>
            <a:r>
              <a:rPr lang="zh-CN" altLang="en-US" sz="2800" b="1" dirty="0">
                <a:solidFill>
                  <a:schemeClr val="bg1"/>
                </a:solidFill>
                <a:latin typeface="微软雅黑" pitchFamily="34" charset="-122"/>
                <a:ea typeface="微软雅黑" pitchFamily="34" charset="-122"/>
              </a:rPr>
              <a:t>工作计划</a:t>
            </a:r>
          </a:p>
        </p:txBody>
      </p:sp>
      <p:sp>
        <p:nvSpPr>
          <p:cNvPr id="7" name="文本框 6"/>
          <p:cNvSpPr txBox="1"/>
          <p:nvPr/>
        </p:nvSpPr>
        <p:spPr>
          <a:xfrm>
            <a:off x="74220" y="672500"/>
            <a:ext cx="8995559" cy="2492990"/>
          </a:xfrm>
          <a:prstGeom prst="rect">
            <a:avLst/>
          </a:prstGeom>
          <a:noFill/>
        </p:spPr>
        <p:txBody>
          <a:bodyPr wrap="square" rtlCol="0">
            <a:spAutoFit/>
          </a:bodyPr>
          <a:lstStyle/>
          <a:p>
            <a:pPr marL="257175" indent="-257175" algn="just">
              <a:lnSpc>
                <a:spcPct val="130000"/>
              </a:lnSpc>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利用</a:t>
            </a:r>
            <a:r>
              <a:rPr lang="zh-CN" altLang="en-US" sz="2000" dirty="0">
                <a:latin typeface="微软雅黑" panose="020B0503020204020204" pitchFamily="34" charset="-122"/>
                <a:ea typeface="微软雅黑" panose="020B0503020204020204" pitchFamily="34" charset="-122"/>
              </a:rPr>
              <a:t>仿真模拟</a:t>
            </a:r>
            <a:r>
              <a:rPr lang="zh-CN" altLang="en-US" sz="2000" dirty="0" smtClean="0">
                <a:latin typeface="微软雅黑" panose="020B0503020204020204" pitchFamily="34" charset="-122"/>
                <a:ea typeface="微软雅黑" panose="020B0503020204020204" pitchFamily="34" charset="-122"/>
              </a:rPr>
              <a:t>探索秋季集中调束和机器研究中</a:t>
            </a:r>
            <a:r>
              <a:rPr lang="zh-CN" altLang="en-US" sz="2000" dirty="0">
                <a:latin typeface="微软雅黑" panose="020B0503020204020204" pitchFamily="34" charset="-122"/>
                <a:ea typeface="微软雅黑" panose="020B0503020204020204" pitchFamily="34" charset="-122"/>
              </a:rPr>
              <a:t>碰到</a:t>
            </a:r>
            <a:r>
              <a:rPr lang="zh-CN" altLang="en-US" sz="2000" dirty="0" smtClean="0">
                <a:latin typeface="微软雅黑" panose="020B0503020204020204" pitchFamily="34" charset="-122"/>
                <a:ea typeface="微软雅黑" panose="020B0503020204020204" pitchFamily="34" charset="-122"/>
              </a:rPr>
              <a:t>的各种物理</a:t>
            </a:r>
            <a:r>
              <a:rPr lang="zh-CN" altLang="en-US" sz="2000" dirty="0">
                <a:latin typeface="微软雅黑" panose="020B0503020204020204" pitchFamily="34" charset="-122"/>
                <a:ea typeface="微软雅黑" panose="020B0503020204020204" pitchFamily="34" charset="-122"/>
              </a:rPr>
              <a:t>问题；对于硬件问题</a:t>
            </a:r>
            <a:r>
              <a:rPr lang="zh-CN" altLang="en-US" sz="2000" dirty="0" smtClean="0">
                <a:latin typeface="微软雅黑" panose="020B0503020204020204" pitchFamily="34" charset="-122"/>
                <a:ea typeface="微软雅黑" panose="020B0503020204020204" pitchFamily="34" charset="-122"/>
              </a:rPr>
              <a:t>，需要与</a:t>
            </a:r>
            <a:r>
              <a:rPr lang="zh-CN" altLang="en-US" sz="2000" dirty="0">
                <a:latin typeface="微软雅黑" panose="020B0503020204020204" pitchFamily="34" charset="-122"/>
                <a:ea typeface="微软雅黑" panose="020B0503020204020204" pitchFamily="34" charset="-122"/>
              </a:rPr>
              <a:t>硬件系统一起合作解决。</a:t>
            </a: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利用机器研究和模拟计算，</a:t>
            </a:r>
            <a:r>
              <a:rPr lang="zh-CN" altLang="en-US" sz="2000" dirty="0" smtClean="0">
                <a:latin typeface="微软雅黑" panose="020B0503020204020204" pitchFamily="34" charset="-122"/>
                <a:ea typeface="微软雅黑" panose="020B0503020204020204" pitchFamily="34" charset="-122"/>
              </a:rPr>
              <a:t>解决</a:t>
            </a:r>
            <a:r>
              <a:rPr lang="en-US" altLang="zh-CN" sz="2000" dirty="0">
                <a:latin typeface="微软雅黑" panose="020B0503020204020204" pitchFamily="34" charset="-122"/>
                <a:ea typeface="微软雅黑" panose="020B0503020204020204" pitchFamily="34" charset="-122"/>
              </a:rPr>
              <a:t>170kW</a:t>
            </a:r>
            <a:r>
              <a:rPr lang="zh-CN" altLang="en-US" sz="2000" dirty="0" smtClean="0">
                <a:latin typeface="微软雅黑" panose="020B0503020204020204" pitchFamily="34" charset="-122"/>
                <a:ea typeface="微软雅黑" panose="020B0503020204020204" pitchFamily="34" charset="-122"/>
              </a:rPr>
              <a:t>或</a:t>
            </a:r>
            <a:r>
              <a:rPr lang="en-US" altLang="zh-CN" sz="2000" dirty="0" smtClean="0">
                <a:latin typeface="微软雅黑" panose="020B0503020204020204" pitchFamily="34" charset="-122"/>
                <a:ea typeface="微软雅黑" panose="020B0503020204020204" pitchFamily="34" charset="-122"/>
              </a:rPr>
              <a:t>185-200kW</a:t>
            </a:r>
            <a:r>
              <a:rPr lang="zh-CN" altLang="en-US" sz="2000" dirty="0" smtClean="0">
                <a:latin typeface="微软雅黑" panose="020B0503020204020204" pitchFamily="34" charset="-122"/>
                <a:ea typeface="微软雅黑" panose="020B0503020204020204" pitchFamily="34" charset="-122"/>
              </a:rPr>
              <a:t>可能</a:t>
            </a:r>
            <a:r>
              <a:rPr lang="zh-CN" altLang="en-US" sz="2000" dirty="0">
                <a:latin typeface="微软雅黑" panose="020B0503020204020204" pitchFamily="34" charset="-122"/>
                <a:ea typeface="微软雅黑" panose="020B0503020204020204" pitchFamily="34" charset="-122"/>
              </a:rPr>
              <a:t>碰到的各种困难</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endParaRPr>
          </a:p>
          <a:p>
            <a:pPr marL="257175" indent="-257175" algn="just">
              <a:lnSpc>
                <a:spcPct val="130000"/>
              </a:lnSpc>
              <a:buFont typeface="Wingdings" panose="05000000000000000000" pitchFamily="2" charset="2"/>
              <a:buChar char="Ø"/>
            </a:pPr>
            <a:r>
              <a:rPr lang="zh-CN" altLang="en-US" sz="2000" dirty="0" smtClean="0">
                <a:latin typeface="微软雅黑" panose="020B0503020204020204" pitchFamily="34" charset="-122"/>
                <a:ea typeface="微软雅黑" panose="020B0503020204020204" pitchFamily="34" charset="-122"/>
              </a:rPr>
              <a:t>在春季集中调束中，尽快将束流功率恢复到</a:t>
            </a:r>
            <a:r>
              <a:rPr lang="en-US" altLang="zh-CN" sz="2000" dirty="0" smtClean="0">
                <a:latin typeface="微软雅黑" panose="020B0503020204020204" pitchFamily="34" charset="-122"/>
                <a:ea typeface="微软雅黑" panose="020B0503020204020204" pitchFamily="34" charset="-122"/>
              </a:rPr>
              <a:t>170kW</a:t>
            </a:r>
            <a:r>
              <a:rPr lang="zh-CN" altLang="en-US" sz="2000" dirty="0" smtClean="0">
                <a:latin typeface="微软雅黑" panose="020B0503020204020204" pitchFamily="34" charset="-122"/>
                <a:ea typeface="微软雅黑" panose="020B0503020204020204" pitchFamily="34" charset="-122"/>
              </a:rPr>
              <a:t>或提升至</a:t>
            </a:r>
            <a:r>
              <a:rPr lang="en-US" altLang="zh-CN" sz="2000" dirty="0" smtClean="0">
                <a:latin typeface="微软雅黑" panose="020B0503020204020204" pitchFamily="34" charset="-122"/>
                <a:ea typeface="微软雅黑" panose="020B0503020204020204" pitchFamily="34" charset="-122"/>
              </a:rPr>
              <a:t>185kW</a:t>
            </a:r>
            <a:r>
              <a:rPr lang="zh-CN" altLang="en-US" sz="2000" dirty="0" smtClean="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sp>
        <p:nvSpPr>
          <p:cNvPr id="8" name="矩形 7"/>
          <p:cNvSpPr>
            <a:spLocks noChangeArrowheads="1"/>
          </p:cNvSpPr>
          <p:nvPr/>
        </p:nvSpPr>
        <p:spPr bwMode="auto">
          <a:xfrm>
            <a:off x="481078" y="3638227"/>
            <a:ext cx="8072494" cy="1323439"/>
          </a:xfrm>
          <a:prstGeom prst="rect">
            <a:avLst/>
          </a:prstGeom>
          <a:noFill/>
          <a:ln w="9525">
            <a:noFill/>
            <a:miter lim="800000"/>
            <a:headEnd/>
            <a:tailEnd/>
          </a:ln>
        </p:spPr>
        <p:txBody>
          <a:bodyPr wrap="square">
            <a:spAutoFit/>
          </a:bodyPr>
          <a:lstStyle/>
          <a:p>
            <a:pPr algn="ctr"/>
            <a:r>
              <a:rPr lang="zh-CN" altLang="en-US" sz="4000" b="1" dirty="0">
                <a:solidFill>
                  <a:srgbClr val="7030A0"/>
                </a:solidFill>
                <a:latin typeface="华文行楷" pitchFamily="2" charset="-122"/>
                <a:ea typeface="华文行楷" pitchFamily="2" charset="-122"/>
              </a:rPr>
              <a:t>谢谢大家！</a:t>
            </a:r>
            <a:endParaRPr lang="en-US" altLang="zh-CN" sz="4000" b="1" dirty="0">
              <a:solidFill>
                <a:srgbClr val="7030A0"/>
              </a:solidFill>
              <a:latin typeface="华文行楷" pitchFamily="2" charset="-122"/>
              <a:ea typeface="华文行楷" pitchFamily="2" charset="-122"/>
            </a:endParaRPr>
          </a:p>
          <a:p>
            <a:pPr algn="ctr"/>
            <a:r>
              <a:rPr lang="zh-CN" altLang="en-US" sz="4000" b="1" dirty="0">
                <a:solidFill>
                  <a:srgbClr val="7030A0"/>
                </a:solidFill>
                <a:latin typeface="华文行楷" pitchFamily="2" charset="-122"/>
                <a:ea typeface="华文行楷" pitchFamily="2" charset="-122"/>
              </a:rPr>
              <a:t>欢迎批评指正！</a:t>
            </a:r>
          </a:p>
        </p:txBody>
      </p:sp>
    </p:spTree>
    <p:extLst>
      <p:ext uri="{BB962C8B-B14F-4D97-AF65-F5344CB8AC3E}">
        <p14:creationId xmlns:p14="http://schemas.microsoft.com/office/powerpoint/2010/main" val="3399369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67899" y="59903"/>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直线加速器</a:t>
            </a:r>
            <a:r>
              <a:rPr lang="en-US" altLang="zh-CN" sz="2400" b="1" dirty="0">
                <a:solidFill>
                  <a:schemeClr val="bg1"/>
                </a:solidFill>
                <a:latin typeface="微软雅黑" pitchFamily="34" charset="-122"/>
                <a:ea typeface="微软雅黑" pitchFamily="34" charset="-122"/>
              </a:rPr>
              <a:t>10kW</a:t>
            </a:r>
            <a:r>
              <a:rPr lang="zh-CN" altLang="en-US" sz="2400" b="1" dirty="0">
                <a:solidFill>
                  <a:schemeClr val="bg1"/>
                </a:solidFill>
                <a:latin typeface="微软雅黑" pitchFamily="34" charset="-122"/>
                <a:ea typeface="微软雅黑" pitchFamily="34" charset="-122"/>
              </a:rPr>
              <a:t>模式调试（同位素实验</a:t>
            </a:r>
            <a:r>
              <a:rPr lang="en-US" altLang="zh-CN" sz="2400" b="1" dirty="0">
                <a:solidFill>
                  <a:schemeClr val="bg1"/>
                </a:solidFill>
                <a:latin typeface="微软雅黑" pitchFamily="34" charset="-122"/>
                <a:ea typeface="微软雅黑" pitchFamily="34" charset="-122"/>
              </a:rPr>
              <a:t>)</a:t>
            </a:r>
            <a:endParaRPr lang="zh-CN" altLang="en-US" sz="2400" b="1" dirty="0">
              <a:solidFill>
                <a:schemeClr val="bg1"/>
              </a:solidFill>
              <a:latin typeface="微软雅黑" pitchFamily="34" charset="-122"/>
              <a:ea typeface="微软雅黑" pitchFamily="34" charset="-122"/>
            </a:endParaRPr>
          </a:p>
        </p:txBody>
      </p:sp>
      <p:pic>
        <p:nvPicPr>
          <p:cNvPr id="4" name="图片 3">
            <a:extLst>
              <a:ext uri="{FF2B5EF4-FFF2-40B4-BE49-F238E27FC236}">
                <a16:creationId xmlns="" xmlns:a16="http://schemas.microsoft.com/office/drawing/2014/main" id="{3A51B2A0-9942-415F-A952-AE932C6DA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3920" y="3340050"/>
            <a:ext cx="2720113" cy="1783704"/>
          </a:xfrm>
          <a:prstGeom prst="rect">
            <a:avLst/>
          </a:prstGeom>
        </p:spPr>
      </p:pic>
      <p:pic>
        <p:nvPicPr>
          <p:cNvPr id="5" name="图片 4">
            <a:extLst>
              <a:ext uri="{FF2B5EF4-FFF2-40B4-BE49-F238E27FC236}">
                <a16:creationId xmlns="" xmlns:a16="http://schemas.microsoft.com/office/drawing/2014/main" id="{0F9AA987-59E1-4A8A-9B5F-2C2F51C97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8530" y="3428719"/>
            <a:ext cx="3305167" cy="1606368"/>
          </a:xfrm>
          <a:prstGeom prst="rect">
            <a:avLst/>
          </a:prstGeom>
        </p:spPr>
      </p:pic>
      <p:sp>
        <p:nvSpPr>
          <p:cNvPr id="6" name="文本框 5">
            <a:extLst>
              <a:ext uri="{FF2B5EF4-FFF2-40B4-BE49-F238E27FC236}">
                <a16:creationId xmlns="" xmlns:a16="http://schemas.microsoft.com/office/drawing/2014/main" id="{94CD8040-7CEE-4E54-B688-30E5B33711BE}"/>
              </a:ext>
            </a:extLst>
          </p:cNvPr>
          <p:cNvSpPr txBox="1"/>
          <p:nvPr/>
        </p:nvSpPr>
        <p:spPr bwMode="auto">
          <a:xfrm>
            <a:off x="67899" y="666814"/>
            <a:ext cx="8489743" cy="353943"/>
          </a:xfrm>
          <a:prstGeom prst="rect">
            <a:avLst/>
          </a:prstGeom>
          <a:noFill/>
          <a:ln w="9525">
            <a:noFill/>
            <a:miter lim="800000"/>
          </a:ln>
        </p:spPr>
        <p:txBody>
          <a:bodyPr wrap="square" rtlCol="0">
            <a:spAutoFit/>
          </a:bodyPr>
          <a:lstStyle/>
          <a:p>
            <a:pPr marL="308610" indent="-308610" eaLnBrk="0" hangingPunct="0">
              <a:spcBef>
                <a:spcPts val="540"/>
              </a:spcBef>
              <a:buClr>
                <a:schemeClr val="tx1"/>
              </a:buClr>
              <a:buFont typeface="Wingdings" panose="05000000000000000000" pitchFamily="2" charset="2"/>
              <a:buChar char="Ø"/>
            </a:pPr>
            <a:r>
              <a:rPr lang="zh-CN" altLang="en-US" sz="1700" b="1" dirty="0">
                <a:latin typeface="Microsoft YaHei" panose="020B0503020204020204" pitchFamily="34" charset="-122"/>
                <a:ea typeface="Microsoft YaHei" panose="020B0503020204020204" pitchFamily="34" charset="-122"/>
              </a:rPr>
              <a:t>受射频功率源限制，</a:t>
            </a:r>
            <a:r>
              <a:rPr lang="en-US" altLang="zh-CN" sz="1700" b="1" dirty="0">
                <a:latin typeface="Microsoft YaHei" panose="020B0503020204020204" pitchFamily="34" charset="-122"/>
                <a:ea typeface="Microsoft YaHei" panose="020B0503020204020204" pitchFamily="34" charset="-122"/>
              </a:rPr>
              <a:t>560</a:t>
            </a:r>
            <a:r>
              <a:rPr lang="el-GR" altLang="zh-CN" sz="1700" b="1" dirty="0">
                <a:latin typeface="Microsoft YaHei" panose="020B0503020204020204" pitchFamily="34" charset="-122"/>
                <a:ea typeface="Microsoft YaHei" panose="020B0503020204020204" pitchFamily="34" charset="-122"/>
              </a:rPr>
              <a:t>μ</a:t>
            </a:r>
            <a:r>
              <a:rPr lang="en-US" altLang="zh-CN" sz="1700" b="1" dirty="0">
                <a:latin typeface="Microsoft YaHei" panose="020B0503020204020204" pitchFamily="34" charset="-122"/>
                <a:ea typeface="Microsoft YaHei" panose="020B0503020204020204" pitchFamily="34" charset="-122"/>
              </a:rPr>
              <a:t>s</a:t>
            </a:r>
            <a:r>
              <a:rPr lang="zh-CN" altLang="en-US" sz="1700" b="1" dirty="0">
                <a:latin typeface="Microsoft YaHei" panose="020B0503020204020204" pitchFamily="34" charset="-122"/>
                <a:ea typeface="Microsoft YaHei" panose="020B0503020204020204" pitchFamily="34" charset="-122"/>
              </a:rPr>
              <a:t>束流脉冲调制成前高后低模式，满足平均功率</a:t>
            </a:r>
            <a:r>
              <a:rPr lang="en-US" altLang="zh-CN" sz="1700" b="1" dirty="0">
                <a:latin typeface="Microsoft YaHei" panose="020B0503020204020204" pitchFamily="34" charset="-122"/>
                <a:ea typeface="Microsoft YaHei" panose="020B0503020204020204" pitchFamily="34" charset="-122"/>
              </a:rPr>
              <a:t>10kW</a:t>
            </a:r>
            <a:r>
              <a:rPr lang="zh-CN" altLang="en-US" sz="1700" b="1" dirty="0">
                <a:latin typeface="Microsoft YaHei" panose="020B0503020204020204" pitchFamily="34" charset="-122"/>
                <a:ea typeface="Microsoft YaHei" panose="020B0503020204020204" pitchFamily="34" charset="-122"/>
              </a:rPr>
              <a:t>需求</a:t>
            </a:r>
            <a:endParaRPr lang="en-US" altLang="zh-CN" sz="170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 xmlns:a16="http://schemas.microsoft.com/office/drawing/2014/main" id="{0BE0E422-6727-4344-815C-EBDBFF32C774}"/>
              </a:ext>
            </a:extLst>
          </p:cNvPr>
          <p:cNvSpPr txBox="1"/>
          <p:nvPr/>
        </p:nvSpPr>
        <p:spPr bwMode="auto">
          <a:xfrm>
            <a:off x="5881856" y="4515966"/>
            <a:ext cx="3110746" cy="156453"/>
          </a:xfrm>
          <a:prstGeom prst="rect">
            <a:avLst/>
          </a:prstGeom>
          <a:noFill/>
          <a:ln w="9525">
            <a:noFill/>
            <a:miter lim="800000"/>
          </a:ln>
        </p:spPr>
        <p:txBody>
          <a:bodyPr wrap="square" rtlCol="0">
            <a:spAutoFit/>
          </a:bodyPr>
          <a:lstStyle/>
          <a:p>
            <a:pPr algn="ctr" eaLnBrk="0" hangingPunct="0">
              <a:lnSpc>
                <a:spcPts val="450"/>
              </a:lnSpc>
              <a:spcBef>
                <a:spcPts val="540"/>
              </a:spcBef>
              <a:buClr>
                <a:schemeClr val="tx1"/>
              </a:buClr>
            </a:pPr>
            <a:r>
              <a:rPr lang="en-US" altLang="zh-CN" sz="1260" b="1" dirty="0">
                <a:highlight>
                  <a:srgbClr val="FFFF00"/>
                </a:highlight>
                <a:latin typeface="Microsoft YaHei" panose="020B0503020204020204" pitchFamily="34" charset="-122"/>
                <a:ea typeface="Microsoft YaHei" panose="020B0503020204020204" pitchFamily="34" charset="-122"/>
              </a:rPr>
              <a:t>WCM</a:t>
            </a:r>
            <a:r>
              <a:rPr lang="zh-CN" altLang="en-US" sz="1260" b="1" dirty="0">
                <a:highlight>
                  <a:srgbClr val="FFFF00"/>
                </a:highlight>
                <a:latin typeface="Microsoft YaHei" panose="020B0503020204020204" pitchFamily="34" charset="-122"/>
                <a:ea typeface="Microsoft YaHei" panose="020B0503020204020204" pitchFamily="34" charset="-122"/>
              </a:rPr>
              <a:t>信号观察，脉内束流纵向分布均匀</a:t>
            </a:r>
            <a:endParaRPr lang="en-US" altLang="zh-CN" sz="1260" b="1" dirty="0">
              <a:highlight>
                <a:srgbClr val="FFFF00"/>
              </a:highlight>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 xmlns:a16="http://schemas.microsoft.com/office/drawing/2014/main" id="{44F63CE9-13EA-45B0-A98B-9044EF8CB627}"/>
              </a:ext>
            </a:extLst>
          </p:cNvPr>
          <p:cNvSpPr txBox="1"/>
          <p:nvPr/>
        </p:nvSpPr>
        <p:spPr bwMode="auto">
          <a:xfrm>
            <a:off x="683568" y="3667127"/>
            <a:ext cx="3110746" cy="156453"/>
          </a:xfrm>
          <a:prstGeom prst="rect">
            <a:avLst/>
          </a:prstGeom>
          <a:noFill/>
          <a:ln w="9525">
            <a:noFill/>
            <a:miter lim="800000"/>
          </a:ln>
        </p:spPr>
        <p:txBody>
          <a:bodyPr wrap="square" rtlCol="0">
            <a:spAutoFit/>
          </a:bodyPr>
          <a:lstStyle/>
          <a:p>
            <a:pPr algn="ctr" eaLnBrk="0" hangingPunct="0">
              <a:lnSpc>
                <a:spcPts val="450"/>
              </a:lnSpc>
              <a:spcBef>
                <a:spcPts val="540"/>
              </a:spcBef>
              <a:buClr>
                <a:schemeClr val="tx1"/>
              </a:buClr>
            </a:pPr>
            <a:r>
              <a:rPr lang="zh-CN" altLang="en-US" sz="1260" b="1" dirty="0">
                <a:highlight>
                  <a:srgbClr val="FFFF00"/>
                </a:highlight>
                <a:latin typeface="Microsoft YaHei" panose="020B0503020204020204" pitchFamily="34" charset="-122"/>
                <a:ea typeface="Microsoft YaHei" panose="020B0503020204020204" pitchFamily="34" charset="-122"/>
              </a:rPr>
              <a:t>切束率</a:t>
            </a:r>
            <a:r>
              <a:rPr lang="en-US" altLang="zh-CN" sz="1260" b="1" dirty="0">
                <a:highlight>
                  <a:srgbClr val="FFFF00"/>
                </a:highlight>
                <a:latin typeface="Microsoft YaHei" panose="020B0503020204020204" pitchFamily="34" charset="-122"/>
                <a:ea typeface="Microsoft YaHei" panose="020B0503020204020204" pitchFamily="34" charset="-122"/>
              </a:rPr>
              <a:t>42%</a:t>
            </a:r>
          </a:p>
        </p:txBody>
      </p:sp>
      <p:pic>
        <p:nvPicPr>
          <p:cNvPr id="9" name="图片 8">
            <a:extLst>
              <a:ext uri="{FF2B5EF4-FFF2-40B4-BE49-F238E27FC236}">
                <a16:creationId xmlns="" xmlns:a16="http://schemas.microsoft.com/office/drawing/2014/main" id="{A76BCB33-7769-4E0D-8120-B7D9E2F263D9}"/>
              </a:ext>
            </a:extLst>
          </p:cNvPr>
          <p:cNvPicPr>
            <a:picLocks noChangeAspect="1"/>
          </p:cNvPicPr>
          <p:nvPr/>
        </p:nvPicPr>
        <p:blipFill>
          <a:blip r:embed="rId4"/>
          <a:stretch>
            <a:fillRect/>
          </a:stretch>
        </p:blipFill>
        <p:spPr>
          <a:xfrm>
            <a:off x="100303" y="3831941"/>
            <a:ext cx="2757398" cy="1022871"/>
          </a:xfrm>
          <a:prstGeom prst="rect">
            <a:avLst/>
          </a:prstGeom>
        </p:spPr>
      </p:pic>
      <p:pic>
        <p:nvPicPr>
          <p:cNvPr id="10" name="图片 9">
            <a:extLst>
              <a:ext uri="{FF2B5EF4-FFF2-40B4-BE49-F238E27FC236}">
                <a16:creationId xmlns="" xmlns:a16="http://schemas.microsoft.com/office/drawing/2014/main" id="{9891E0C5-D80E-4F57-9E67-D6D79E1B6985}"/>
              </a:ext>
            </a:extLst>
          </p:cNvPr>
          <p:cNvPicPr>
            <a:picLocks noChangeAspect="1"/>
          </p:cNvPicPr>
          <p:nvPr/>
        </p:nvPicPr>
        <p:blipFill>
          <a:blip r:embed="rId5"/>
          <a:stretch>
            <a:fillRect/>
          </a:stretch>
        </p:blipFill>
        <p:spPr>
          <a:xfrm>
            <a:off x="229918" y="1466603"/>
            <a:ext cx="3909089" cy="1661495"/>
          </a:xfrm>
          <a:prstGeom prst="rect">
            <a:avLst/>
          </a:prstGeom>
        </p:spPr>
      </p:pic>
      <p:pic>
        <p:nvPicPr>
          <p:cNvPr id="11" name="图片 10">
            <a:extLst>
              <a:ext uri="{FF2B5EF4-FFF2-40B4-BE49-F238E27FC236}">
                <a16:creationId xmlns="" xmlns:a16="http://schemas.microsoft.com/office/drawing/2014/main" id="{1BABC742-9D47-42E4-AEFC-59F270CCC02C}"/>
              </a:ext>
            </a:extLst>
          </p:cNvPr>
          <p:cNvPicPr>
            <a:picLocks noChangeAspect="1"/>
          </p:cNvPicPr>
          <p:nvPr/>
        </p:nvPicPr>
        <p:blipFill>
          <a:blip r:embed="rId6"/>
          <a:stretch>
            <a:fillRect/>
          </a:stretch>
        </p:blipFill>
        <p:spPr>
          <a:xfrm>
            <a:off x="4312771" y="1425039"/>
            <a:ext cx="3694010" cy="1750524"/>
          </a:xfrm>
          <a:prstGeom prst="rect">
            <a:avLst/>
          </a:prstGeom>
        </p:spPr>
      </p:pic>
      <p:sp>
        <p:nvSpPr>
          <p:cNvPr id="12" name="文本框 11">
            <a:extLst>
              <a:ext uri="{FF2B5EF4-FFF2-40B4-BE49-F238E27FC236}">
                <a16:creationId xmlns="" xmlns:a16="http://schemas.microsoft.com/office/drawing/2014/main" id="{C7D8BBFA-41F0-4A39-A116-679D2478C24E}"/>
              </a:ext>
            </a:extLst>
          </p:cNvPr>
          <p:cNvSpPr txBox="1"/>
          <p:nvPr/>
        </p:nvSpPr>
        <p:spPr bwMode="auto">
          <a:xfrm>
            <a:off x="586498" y="1225411"/>
            <a:ext cx="2592288" cy="156453"/>
          </a:xfrm>
          <a:prstGeom prst="rect">
            <a:avLst/>
          </a:prstGeom>
          <a:noFill/>
          <a:ln w="9525">
            <a:noFill/>
            <a:miter lim="800000"/>
          </a:ln>
        </p:spPr>
        <p:txBody>
          <a:bodyPr wrap="square" rtlCol="0">
            <a:spAutoFit/>
          </a:bodyPr>
          <a:lstStyle/>
          <a:p>
            <a:pPr marL="308610" indent="-308610" algn="ctr" eaLnBrk="0" hangingPunct="0">
              <a:lnSpc>
                <a:spcPts val="450"/>
              </a:lnSpc>
              <a:spcBef>
                <a:spcPts val="540"/>
              </a:spcBef>
              <a:buClr>
                <a:schemeClr val="tx1"/>
              </a:buClr>
              <a:buFont typeface="Wingdings" panose="05000000000000000000" pitchFamily="2" charset="2"/>
              <a:buChar char="Ø"/>
            </a:pPr>
            <a:r>
              <a:rPr lang="zh-CN" altLang="en-US" sz="1260" b="1" dirty="0">
                <a:latin typeface="Microsoft YaHei" panose="020B0503020204020204" pitchFamily="34" charset="-122"/>
                <a:ea typeface="Microsoft YaHei" panose="020B0503020204020204" pitchFamily="34" charset="-122"/>
              </a:rPr>
              <a:t>调制前宏脉冲形状</a:t>
            </a:r>
            <a:endParaRPr lang="en-US" altLang="zh-CN" sz="1260" b="1" dirty="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 xmlns:a16="http://schemas.microsoft.com/office/drawing/2014/main" id="{8DA0EF2C-BA60-4FDA-BF6C-8C06690CF595}"/>
              </a:ext>
            </a:extLst>
          </p:cNvPr>
          <p:cNvSpPr txBox="1"/>
          <p:nvPr/>
        </p:nvSpPr>
        <p:spPr bwMode="auto">
          <a:xfrm>
            <a:off x="4911166" y="1188005"/>
            <a:ext cx="2592288" cy="156453"/>
          </a:xfrm>
          <a:prstGeom prst="rect">
            <a:avLst/>
          </a:prstGeom>
          <a:noFill/>
          <a:ln w="9525">
            <a:noFill/>
            <a:miter lim="800000"/>
          </a:ln>
        </p:spPr>
        <p:txBody>
          <a:bodyPr wrap="square" rtlCol="0">
            <a:spAutoFit/>
          </a:bodyPr>
          <a:lstStyle/>
          <a:p>
            <a:pPr marL="308610" indent="-308610" algn="ctr" eaLnBrk="0" hangingPunct="0">
              <a:lnSpc>
                <a:spcPts val="450"/>
              </a:lnSpc>
              <a:spcBef>
                <a:spcPts val="540"/>
              </a:spcBef>
              <a:buClr>
                <a:schemeClr val="tx1"/>
              </a:buClr>
              <a:buFont typeface="Wingdings" panose="05000000000000000000" pitchFamily="2" charset="2"/>
              <a:buChar char="Ø"/>
            </a:pPr>
            <a:r>
              <a:rPr lang="zh-CN" altLang="en-US" sz="1260" b="1" dirty="0">
                <a:latin typeface="Microsoft YaHei" panose="020B0503020204020204" pitchFamily="34" charset="-122"/>
                <a:ea typeface="Microsoft YaHei" panose="020B0503020204020204" pitchFamily="34" charset="-122"/>
              </a:rPr>
              <a:t>调制后宏脉冲形状</a:t>
            </a:r>
            <a:endParaRPr lang="en-US" altLang="zh-CN" sz="126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46459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184067" y="53204"/>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调束软件测试</a:t>
            </a:r>
          </a:p>
        </p:txBody>
      </p:sp>
      <p:pic>
        <p:nvPicPr>
          <p:cNvPr id="4" name="图片 3">
            <a:extLst>
              <a:ext uri="{FF2B5EF4-FFF2-40B4-BE49-F238E27FC236}">
                <a16:creationId xmlns="" xmlns:a16="http://schemas.microsoft.com/office/drawing/2014/main" id="{F420C582-73A7-4B9B-B6F9-0ED7AFAA14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1229" y="1962427"/>
            <a:ext cx="3740422" cy="2838827"/>
          </a:xfrm>
          <a:prstGeom prst="rect">
            <a:avLst/>
          </a:prstGeom>
        </p:spPr>
      </p:pic>
      <p:pic>
        <p:nvPicPr>
          <p:cNvPr id="5" name="图片 4">
            <a:extLst>
              <a:ext uri="{FF2B5EF4-FFF2-40B4-BE49-F238E27FC236}">
                <a16:creationId xmlns="" xmlns:a16="http://schemas.microsoft.com/office/drawing/2014/main" id="{E49AD339-C821-47C4-BBA0-079A6844F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725" y="2053293"/>
            <a:ext cx="3901114" cy="2657095"/>
          </a:xfrm>
          <a:prstGeom prst="rect">
            <a:avLst/>
          </a:prstGeom>
        </p:spPr>
      </p:pic>
      <p:sp>
        <p:nvSpPr>
          <p:cNvPr id="6" name="文本框 5">
            <a:extLst>
              <a:ext uri="{FF2B5EF4-FFF2-40B4-BE49-F238E27FC236}">
                <a16:creationId xmlns="" xmlns:a16="http://schemas.microsoft.com/office/drawing/2014/main" id="{FC7EFEA1-1D8B-42F2-A1EA-5B48297DC4BE}"/>
              </a:ext>
            </a:extLst>
          </p:cNvPr>
          <p:cNvSpPr txBox="1"/>
          <p:nvPr/>
        </p:nvSpPr>
        <p:spPr bwMode="auto">
          <a:xfrm>
            <a:off x="0" y="703036"/>
            <a:ext cx="8015844" cy="369332"/>
          </a:xfrm>
          <a:prstGeom prst="rect">
            <a:avLst/>
          </a:prstGeom>
          <a:noFill/>
          <a:ln w="9525">
            <a:noFill/>
            <a:miter lim="800000"/>
          </a:ln>
        </p:spPr>
        <p:txBody>
          <a:bodyPr wrap="square" rtlCol="0">
            <a:spAutoFit/>
          </a:bodyPr>
          <a:lstStyle/>
          <a:p>
            <a:pPr marL="308610" indent="-308610" eaLnBrk="0" hangingPunct="0">
              <a:spcBef>
                <a:spcPts val="540"/>
              </a:spcBef>
              <a:buClr>
                <a:schemeClr val="tx1"/>
              </a:buClr>
              <a:buFont typeface="Wingdings" panose="05000000000000000000" pitchFamily="2" charset="2"/>
              <a:buChar char="Ø"/>
            </a:pPr>
            <a:r>
              <a:rPr lang="zh-CN" altLang="en-US" b="1" dirty="0">
                <a:latin typeface="Microsoft YaHei" panose="020B0503020204020204" pitchFamily="34" charset="-122"/>
                <a:ea typeface="Microsoft YaHei" panose="020B0503020204020204" pitchFamily="34" charset="-122"/>
              </a:rPr>
              <a:t>相位扫描程序，利用聚束腔</a:t>
            </a:r>
            <a:r>
              <a:rPr lang="en-US" altLang="zh-CN" b="1" dirty="0">
                <a:latin typeface="Microsoft YaHei" panose="020B0503020204020204" pitchFamily="34" charset="-122"/>
                <a:ea typeface="Microsoft YaHei" panose="020B0503020204020204" pitchFamily="34" charset="-122"/>
              </a:rPr>
              <a:t>01</a:t>
            </a:r>
            <a:r>
              <a:rPr lang="zh-CN" altLang="en-US" b="1" dirty="0">
                <a:latin typeface="Microsoft YaHei" panose="020B0503020204020204" pitchFamily="34" charset="-122"/>
                <a:ea typeface="Microsoft YaHei" panose="020B0503020204020204" pitchFamily="34" charset="-122"/>
              </a:rPr>
              <a:t>进行了相位扫描测试，可以正确给出相位差</a:t>
            </a:r>
            <a:endParaRPr lang="en-US" altLang="zh-CN"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 xmlns:a16="http://schemas.microsoft.com/office/drawing/2014/main" id="{A53FC2C5-9D06-4E41-93BB-8E46A1240E3B}"/>
              </a:ext>
            </a:extLst>
          </p:cNvPr>
          <p:cNvSpPr txBox="1"/>
          <p:nvPr/>
        </p:nvSpPr>
        <p:spPr bwMode="auto">
          <a:xfrm>
            <a:off x="318770" y="1695503"/>
            <a:ext cx="3110746" cy="156453"/>
          </a:xfrm>
          <a:prstGeom prst="rect">
            <a:avLst/>
          </a:prstGeom>
          <a:noFill/>
          <a:ln w="9525">
            <a:noFill/>
            <a:miter lim="800000"/>
          </a:ln>
        </p:spPr>
        <p:txBody>
          <a:bodyPr wrap="square" rtlCol="0">
            <a:spAutoFit/>
          </a:bodyPr>
          <a:lstStyle/>
          <a:p>
            <a:pPr marL="257175" indent="-257175" algn="ctr" eaLnBrk="0" hangingPunct="0">
              <a:lnSpc>
                <a:spcPts val="450"/>
              </a:lnSpc>
              <a:spcBef>
                <a:spcPts val="540"/>
              </a:spcBef>
              <a:buClr>
                <a:srgbClr val="C00000"/>
              </a:buClr>
              <a:buFont typeface="Wingdings" panose="05000000000000000000" pitchFamily="2" charset="2"/>
              <a:buChar char="Ø"/>
            </a:pPr>
            <a:r>
              <a:rPr lang="en-US" altLang="zh-CN" sz="1620" b="1" dirty="0" err="1">
                <a:latin typeface="Microsoft YaHei" panose="020B0503020204020204" pitchFamily="34" charset="-122"/>
                <a:ea typeface="Microsoft YaHei" panose="020B0503020204020204" pitchFamily="34" charset="-122"/>
              </a:rPr>
              <a:t>Pyapas</a:t>
            </a:r>
            <a:r>
              <a:rPr lang="en-US" altLang="zh-CN" sz="1620" b="1" dirty="0">
                <a:latin typeface="Microsoft YaHei" panose="020B0503020204020204" pitchFamily="34" charset="-122"/>
                <a:ea typeface="Microsoft YaHei" panose="020B0503020204020204" pitchFamily="34" charset="-122"/>
              </a:rPr>
              <a:t>-SC Phase Scan</a:t>
            </a:r>
          </a:p>
        </p:txBody>
      </p:sp>
      <p:sp>
        <p:nvSpPr>
          <p:cNvPr id="8" name="文本框 7">
            <a:extLst>
              <a:ext uri="{FF2B5EF4-FFF2-40B4-BE49-F238E27FC236}">
                <a16:creationId xmlns="" xmlns:a16="http://schemas.microsoft.com/office/drawing/2014/main" id="{11340C9A-695A-40FF-BA43-7C98912F5F35}"/>
              </a:ext>
            </a:extLst>
          </p:cNvPr>
          <p:cNvSpPr txBox="1"/>
          <p:nvPr/>
        </p:nvSpPr>
        <p:spPr bwMode="auto">
          <a:xfrm>
            <a:off x="4831229" y="1750963"/>
            <a:ext cx="3110746" cy="156453"/>
          </a:xfrm>
          <a:prstGeom prst="rect">
            <a:avLst/>
          </a:prstGeom>
          <a:noFill/>
          <a:ln w="9525">
            <a:noFill/>
            <a:miter lim="800000"/>
          </a:ln>
        </p:spPr>
        <p:txBody>
          <a:bodyPr wrap="square" rtlCol="0">
            <a:spAutoFit/>
          </a:bodyPr>
          <a:lstStyle/>
          <a:p>
            <a:pPr marL="257175" indent="-257175" algn="ctr" eaLnBrk="0" hangingPunct="0">
              <a:lnSpc>
                <a:spcPts val="450"/>
              </a:lnSpc>
              <a:spcBef>
                <a:spcPts val="540"/>
              </a:spcBef>
              <a:buClr>
                <a:srgbClr val="C00000"/>
              </a:buClr>
              <a:buFont typeface="Wingdings" panose="05000000000000000000" pitchFamily="2" charset="2"/>
              <a:buChar char="Ø"/>
            </a:pPr>
            <a:r>
              <a:rPr lang="en-US" altLang="zh-CN" sz="1620" b="1" dirty="0">
                <a:latin typeface="Microsoft YaHei" panose="020B0503020204020204" pitchFamily="34" charset="-122"/>
                <a:ea typeface="Microsoft YaHei" panose="020B0503020204020204" pitchFamily="34" charset="-122"/>
              </a:rPr>
              <a:t>XAL-Pasta</a:t>
            </a:r>
          </a:p>
        </p:txBody>
      </p:sp>
      <p:sp>
        <p:nvSpPr>
          <p:cNvPr id="9" name="文本框 8">
            <a:extLst>
              <a:ext uri="{FF2B5EF4-FFF2-40B4-BE49-F238E27FC236}">
                <a16:creationId xmlns="" xmlns:a16="http://schemas.microsoft.com/office/drawing/2014/main" id="{D26D126F-B8EC-426B-9339-9DEE0D6CBF16}"/>
              </a:ext>
            </a:extLst>
          </p:cNvPr>
          <p:cNvSpPr txBox="1"/>
          <p:nvPr/>
        </p:nvSpPr>
        <p:spPr bwMode="auto">
          <a:xfrm>
            <a:off x="1526061" y="2534402"/>
            <a:ext cx="3110746" cy="156453"/>
          </a:xfrm>
          <a:prstGeom prst="rect">
            <a:avLst/>
          </a:prstGeom>
          <a:noFill/>
          <a:ln w="9525">
            <a:noFill/>
            <a:miter lim="800000"/>
          </a:ln>
        </p:spPr>
        <p:txBody>
          <a:bodyPr wrap="square" rtlCol="0">
            <a:spAutoFit/>
          </a:bodyPr>
          <a:lstStyle/>
          <a:p>
            <a:pPr algn="ctr" eaLnBrk="0" hangingPunct="0">
              <a:lnSpc>
                <a:spcPts val="450"/>
              </a:lnSpc>
              <a:spcBef>
                <a:spcPts val="540"/>
              </a:spcBef>
              <a:buClr>
                <a:schemeClr val="tx1"/>
              </a:buClr>
            </a:pPr>
            <a:r>
              <a:rPr lang="el-GR" altLang="zh-CN" sz="1620" b="1" dirty="0">
                <a:highlight>
                  <a:srgbClr val="FFFF00"/>
                </a:highlight>
                <a:latin typeface="Microsoft YaHei" panose="020B0503020204020204" pitchFamily="34" charset="-122"/>
                <a:ea typeface="Microsoft YaHei" panose="020B0503020204020204" pitchFamily="34" charset="-122"/>
              </a:rPr>
              <a:t>Φ</a:t>
            </a:r>
            <a:r>
              <a:rPr lang="en-US" altLang="zh-CN" sz="1620" b="1" dirty="0">
                <a:highlight>
                  <a:srgbClr val="FFFF00"/>
                </a:highlight>
                <a:latin typeface="Microsoft YaHei" panose="020B0503020204020204" pitchFamily="34" charset="-122"/>
                <a:ea typeface="Microsoft YaHei" panose="020B0503020204020204" pitchFamily="34" charset="-122"/>
              </a:rPr>
              <a:t>=45.45</a:t>
            </a:r>
            <a:r>
              <a:rPr lang="en-US" altLang="zh-CN" sz="1620" b="1" baseline="30000" dirty="0">
                <a:highlight>
                  <a:srgbClr val="FFFF00"/>
                </a:highlight>
                <a:latin typeface="Microsoft YaHei" panose="020B0503020204020204" pitchFamily="34" charset="-122"/>
                <a:ea typeface="Microsoft YaHei" panose="020B0503020204020204" pitchFamily="34" charset="-122"/>
              </a:rPr>
              <a:t>o</a:t>
            </a:r>
          </a:p>
        </p:txBody>
      </p:sp>
      <p:sp>
        <p:nvSpPr>
          <p:cNvPr id="10" name="文本框 9">
            <a:extLst>
              <a:ext uri="{FF2B5EF4-FFF2-40B4-BE49-F238E27FC236}">
                <a16:creationId xmlns="" xmlns:a16="http://schemas.microsoft.com/office/drawing/2014/main" id="{BEA07EC8-D987-4E8C-B6B2-C9E76F45BAE5}"/>
              </a:ext>
            </a:extLst>
          </p:cNvPr>
          <p:cNvSpPr txBox="1"/>
          <p:nvPr/>
        </p:nvSpPr>
        <p:spPr bwMode="auto">
          <a:xfrm>
            <a:off x="6881751" y="2456175"/>
            <a:ext cx="2007926" cy="156453"/>
          </a:xfrm>
          <a:prstGeom prst="rect">
            <a:avLst/>
          </a:prstGeom>
          <a:noFill/>
          <a:ln w="9525">
            <a:noFill/>
            <a:miter lim="800000"/>
          </a:ln>
        </p:spPr>
        <p:txBody>
          <a:bodyPr wrap="square" rtlCol="0">
            <a:spAutoFit/>
          </a:bodyPr>
          <a:lstStyle/>
          <a:p>
            <a:pPr algn="ctr" eaLnBrk="0" hangingPunct="0">
              <a:lnSpc>
                <a:spcPts val="450"/>
              </a:lnSpc>
              <a:spcBef>
                <a:spcPts val="540"/>
              </a:spcBef>
              <a:buClr>
                <a:schemeClr val="tx1"/>
              </a:buClr>
            </a:pPr>
            <a:r>
              <a:rPr lang="el-GR" altLang="zh-CN" sz="1620" b="1" dirty="0">
                <a:highlight>
                  <a:srgbClr val="FFFF00"/>
                </a:highlight>
                <a:latin typeface="Microsoft YaHei" panose="020B0503020204020204" pitchFamily="34" charset="-122"/>
                <a:ea typeface="Microsoft YaHei" panose="020B0503020204020204" pitchFamily="34" charset="-122"/>
              </a:rPr>
              <a:t>Φ</a:t>
            </a:r>
            <a:r>
              <a:rPr lang="en-US" altLang="zh-CN" sz="1620" b="1" dirty="0">
                <a:highlight>
                  <a:srgbClr val="FFFF00"/>
                </a:highlight>
                <a:latin typeface="Microsoft YaHei" panose="020B0503020204020204" pitchFamily="34" charset="-122"/>
                <a:ea typeface="Microsoft YaHei" panose="020B0503020204020204" pitchFamily="34" charset="-122"/>
              </a:rPr>
              <a:t>=42.3</a:t>
            </a:r>
            <a:r>
              <a:rPr lang="en-US" altLang="zh-CN" sz="1620" b="1" baseline="30000" dirty="0">
                <a:highlight>
                  <a:srgbClr val="FFFF00"/>
                </a:highlight>
                <a:latin typeface="Microsoft YaHei" panose="020B0503020204020204" pitchFamily="34" charset="-122"/>
                <a:ea typeface="Microsoft YaHei" panose="020B0503020204020204" pitchFamily="34" charset="-122"/>
              </a:rPr>
              <a:t>o</a:t>
            </a:r>
          </a:p>
        </p:txBody>
      </p:sp>
    </p:spTree>
    <p:extLst>
      <p:ext uri="{BB962C8B-B14F-4D97-AF65-F5344CB8AC3E}">
        <p14:creationId xmlns:p14="http://schemas.microsoft.com/office/powerpoint/2010/main" val="1718279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 xmlns:a16="http://schemas.microsoft.com/office/drawing/2014/main" id="{A1E655B0-9500-BC40-A97F-2080B6E1429B}"/>
              </a:ext>
            </a:extLst>
          </p:cNvPr>
          <p:cNvSpPr txBox="1"/>
          <p:nvPr/>
        </p:nvSpPr>
        <p:spPr>
          <a:xfrm>
            <a:off x="213755" y="64630"/>
            <a:ext cx="7071919" cy="461665"/>
          </a:xfrm>
          <a:prstGeom prst="rect">
            <a:avLst/>
          </a:prstGeom>
          <a:noFill/>
        </p:spPr>
        <p:txBody>
          <a:bodyPr wrap="square" rtlCol="0">
            <a:spAutoFit/>
          </a:bodyPr>
          <a:lstStyle/>
          <a:p>
            <a:r>
              <a:rPr lang="zh-CN" altLang="en-US" sz="2400" b="1" dirty="0">
                <a:solidFill>
                  <a:schemeClr val="bg1"/>
                </a:solidFill>
                <a:latin typeface="微软雅黑" pitchFamily="34" charset="-122"/>
                <a:ea typeface="微软雅黑" pitchFamily="34" charset="-122"/>
              </a:rPr>
              <a:t>强流实验</a:t>
            </a:r>
          </a:p>
        </p:txBody>
      </p:sp>
      <p:sp>
        <p:nvSpPr>
          <p:cNvPr id="4" name="矩形 3">
            <a:extLst>
              <a:ext uri="{FF2B5EF4-FFF2-40B4-BE49-F238E27FC236}">
                <a16:creationId xmlns="" xmlns:a16="http://schemas.microsoft.com/office/drawing/2014/main" id="{3C9A5F90-10B3-4BFC-A005-B383F6E8A641}"/>
              </a:ext>
            </a:extLst>
          </p:cNvPr>
          <p:cNvSpPr/>
          <p:nvPr/>
        </p:nvSpPr>
        <p:spPr>
          <a:xfrm>
            <a:off x="-13429" y="526295"/>
            <a:ext cx="8489743" cy="452432"/>
          </a:xfrm>
          <a:prstGeom prst="rect">
            <a:avLst/>
          </a:prstGeom>
        </p:spPr>
        <p:txBody>
          <a:bodyPr wrap="square">
            <a:spAutoFit/>
          </a:bodyPr>
          <a:lstStyle/>
          <a:p>
            <a:pPr marL="308610" lvl="1" indent="-308610" algn="just">
              <a:lnSpc>
                <a:spcPct val="130000"/>
              </a:lnSpc>
              <a:buClr>
                <a:schemeClr val="tx1"/>
              </a:buClr>
              <a:buFont typeface="Wingdings" panose="05000000000000000000" pitchFamily="2" charset="2"/>
              <a:buChar char="p"/>
            </a:pPr>
            <a:r>
              <a:rPr lang="zh-CN" altLang="en-US" b="1" dirty="0">
                <a:latin typeface="Microsoft YaHei" panose="020B0503020204020204" pitchFamily="34" charset="-122"/>
                <a:ea typeface="Microsoft YaHei" panose="020B0503020204020204" pitchFamily="34" charset="-122"/>
              </a:rPr>
              <a:t>直线加速器第一次测量</a:t>
            </a:r>
            <a:r>
              <a:rPr lang="en-US" altLang="zh-CN" b="1" dirty="0">
                <a:solidFill>
                  <a:srgbClr val="FF0000"/>
                </a:solidFill>
                <a:latin typeface="Microsoft YaHei" panose="020B0503020204020204" pitchFamily="34" charset="-122"/>
                <a:ea typeface="Microsoft YaHei" panose="020B0503020204020204" pitchFamily="34" charset="-122"/>
              </a:rPr>
              <a:t>I=40mA</a:t>
            </a:r>
            <a:r>
              <a:rPr lang="zh-CN" altLang="en-US" b="1" dirty="0">
                <a:latin typeface="Microsoft YaHei" panose="020B0503020204020204" pitchFamily="34" charset="-122"/>
                <a:ea typeface="Microsoft YaHei" panose="020B0503020204020204" pitchFamily="34" charset="-122"/>
              </a:rPr>
              <a:t>束流</a:t>
            </a:r>
            <a:endParaRPr lang="en-US" altLang="zh-CN" sz="1500" b="1"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 xmlns:a16="http://schemas.microsoft.com/office/drawing/2014/main" id="{B6C6DD9E-034F-4445-BDE5-915C162E47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73" y="1888514"/>
            <a:ext cx="2911340" cy="1531968"/>
          </a:xfrm>
          <a:prstGeom prst="rect">
            <a:avLst/>
          </a:prstGeom>
        </p:spPr>
      </p:pic>
      <p:pic>
        <p:nvPicPr>
          <p:cNvPr id="6" name="图片 5">
            <a:extLst>
              <a:ext uri="{FF2B5EF4-FFF2-40B4-BE49-F238E27FC236}">
                <a16:creationId xmlns="" xmlns:a16="http://schemas.microsoft.com/office/drawing/2014/main" id="{2FCD428E-DEBE-445D-9283-DC0BE2B26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413" y="1882275"/>
            <a:ext cx="3369962" cy="1596776"/>
          </a:xfrm>
          <a:prstGeom prst="rect">
            <a:avLst/>
          </a:prstGeom>
        </p:spPr>
      </p:pic>
      <p:pic>
        <p:nvPicPr>
          <p:cNvPr id="7" name="图片 6">
            <a:extLst>
              <a:ext uri="{FF2B5EF4-FFF2-40B4-BE49-F238E27FC236}">
                <a16:creationId xmlns="" xmlns:a16="http://schemas.microsoft.com/office/drawing/2014/main" id="{DF2E6F8B-B14C-412A-971D-2FF4517F310D}"/>
              </a:ext>
            </a:extLst>
          </p:cNvPr>
          <p:cNvPicPr>
            <a:picLocks noChangeAspect="1"/>
          </p:cNvPicPr>
          <p:nvPr/>
        </p:nvPicPr>
        <p:blipFill>
          <a:blip r:embed="rId4"/>
          <a:stretch>
            <a:fillRect/>
          </a:stretch>
        </p:blipFill>
        <p:spPr>
          <a:xfrm>
            <a:off x="0" y="3604568"/>
            <a:ext cx="2721902" cy="1251925"/>
          </a:xfrm>
          <a:prstGeom prst="rect">
            <a:avLst/>
          </a:prstGeom>
        </p:spPr>
      </p:pic>
      <p:pic>
        <p:nvPicPr>
          <p:cNvPr id="8" name="图片 7">
            <a:extLst>
              <a:ext uri="{FF2B5EF4-FFF2-40B4-BE49-F238E27FC236}">
                <a16:creationId xmlns="" xmlns:a16="http://schemas.microsoft.com/office/drawing/2014/main" id="{361F7117-B9D7-41E0-8CF4-F2A9C476D9A3}"/>
              </a:ext>
            </a:extLst>
          </p:cNvPr>
          <p:cNvPicPr>
            <a:picLocks noChangeAspect="1"/>
          </p:cNvPicPr>
          <p:nvPr/>
        </p:nvPicPr>
        <p:blipFill>
          <a:blip r:embed="rId5"/>
          <a:stretch>
            <a:fillRect/>
          </a:stretch>
        </p:blipFill>
        <p:spPr>
          <a:xfrm>
            <a:off x="2802478" y="3604568"/>
            <a:ext cx="3211703" cy="1312962"/>
          </a:xfrm>
          <a:prstGeom prst="rect">
            <a:avLst/>
          </a:prstGeom>
        </p:spPr>
      </p:pic>
      <p:sp>
        <p:nvSpPr>
          <p:cNvPr id="9" name="文本框 8">
            <a:extLst>
              <a:ext uri="{FF2B5EF4-FFF2-40B4-BE49-F238E27FC236}">
                <a16:creationId xmlns="" xmlns:a16="http://schemas.microsoft.com/office/drawing/2014/main" id="{56B975A5-4609-4C29-935B-15AD16408CE8}"/>
              </a:ext>
            </a:extLst>
          </p:cNvPr>
          <p:cNvSpPr txBox="1"/>
          <p:nvPr/>
        </p:nvSpPr>
        <p:spPr bwMode="auto">
          <a:xfrm>
            <a:off x="0" y="1023094"/>
            <a:ext cx="5771408" cy="765851"/>
          </a:xfrm>
          <a:prstGeom prst="rect">
            <a:avLst/>
          </a:prstGeom>
          <a:noFill/>
          <a:ln w="9525">
            <a:noFill/>
            <a:miter lim="800000"/>
          </a:ln>
        </p:spPr>
        <p:txBody>
          <a:bodyPr wrap="square" rtlCol="0">
            <a:spAutoFit/>
          </a:bodyPr>
          <a:lstStyle/>
          <a:p>
            <a:pPr marL="308610" indent="-308610" eaLnBrk="0" hangingPunct="0">
              <a:spcBef>
                <a:spcPts val="540"/>
              </a:spcBef>
              <a:buClr>
                <a:schemeClr val="tx1"/>
              </a:buClr>
              <a:buFont typeface="Arial" panose="020B0604020202020204" pitchFamily="34" charset="0"/>
              <a:buChar char="•"/>
            </a:pPr>
            <a:r>
              <a:rPr lang="en-US" altLang="zh-CN" sz="1440" b="1" dirty="0">
                <a:latin typeface="Microsoft YaHei" panose="020B0503020204020204" pitchFamily="34" charset="-122"/>
                <a:ea typeface="Microsoft YaHei" panose="020B0503020204020204" pitchFamily="34" charset="-122"/>
              </a:rPr>
              <a:t>MEBT+DTL+LRBT</a:t>
            </a:r>
            <a:r>
              <a:rPr lang="zh-CN" altLang="en-US" sz="1440" b="1" dirty="0">
                <a:latin typeface="Microsoft YaHei" panose="020B0503020204020204" pitchFamily="34" charset="-122"/>
                <a:ea typeface="Microsoft YaHei" panose="020B0503020204020204" pitchFamily="34" charset="-122"/>
              </a:rPr>
              <a:t>束流通过率</a:t>
            </a:r>
            <a:r>
              <a:rPr lang="en-US" altLang="zh-CN" sz="1440" b="1" dirty="0">
                <a:latin typeface="Microsoft YaHei" panose="020B0503020204020204" pitchFamily="34" charset="-122"/>
                <a:ea typeface="Microsoft YaHei" panose="020B0503020204020204" pitchFamily="34" charset="-122"/>
              </a:rPr>
              <a:t>~98.4</a:t>
            </a:r>
            <a:r>
              <a:rPr lang="en-US" altLang="zh-CN" sz="1260" b="1" dirty="0">
                <a:latin typeface="Microsoft YaHei" panose="020B0503020204020204" pitchFamily="34" charset="-122"/>
                <a:ea typeface="Microsoft YaHei" panose="020B0503020204020204" pitchFamily="34" charset="-122"/>
              </a:rPr>
              <a:t>%</a:t>
            </a:r>
            <a:r>
              <a:rPr lang="zh-CN" altLang="en-US" sz="1260" b="1" dirty="0">
                <a:latin typeface="Microsoft YaHei" panose="020B0503020204020204" pitchFamily="34" charset="-122"/>
                <a:ea typeface="Microsoft YaHei" panose="020B0503020204020204" pitchFamily="34" charset="-122"/>
              </a:rPr>
              <a:t>，束流能量</a:t>
            </a:r>
            <a:r>
              <a:rPr lang="en-US" altLang="zh-CN" sz="1260" b="1" dirty="0">
                <a:latin typeface="Microsoft YaHei" panose="020B0503020204020204" pitchFamily="34" charset="-122"/>
                <a:ea typeface="Microsoft YaHei" panose="020B0503020204020204" pitchFamily="34" charset="-122"/>
              </a:rPr>
              <a:t>80.44MeV</a:t>
            </a:r>
            <a:r>
              <a:rPr lang="zh-CN" altLang="en-US" sz="1260" b="1" dirty="0">
                <a:latin typeface="Microsoft YaHei" panose="020B0503020204020204" pitchFamily="34" charset="-122"/>
                <a:ea typeface="Microsoft YaHei" panose="020B0503020204020204" pitchFamily="34" charset="-122"/>
              </a:rPr>
              <a:t>，与设计值</a:t>
            </a:r>
            <a:r>
              <a:rPr lang="en-US" altLang="zh-CN" sz="1260" b="1" dirty="0">
                <a:latin typeface="Microsoft YaHei" panose="020B0503020204020204" pitchFamily="34" charset="-122"/>
                <a:ea typeface="Microsoft YaHei" panose="020B0503020204020204" pitchFamily="34" charset="-122"/>
              </a:rPr>
              <a:t>80.1MeV</a:t>
            </a:r>
            <a:r>
              <a:rPr lang="zh-CN" altLang="en-US" sz="1260" b="1" dirty="0">
                <a:latin typeface="Microsoft YaHei" panose="020B0503020204020204" pitchFamily="34" charset="-122"/>
                <a:ea typeface="Microsoft YaHei" panose="020B0503020204020204" pitchFamily="34" charset="-122"/>
              </a:rPr>
              <a:t>一致</a:t>
            </a:r>
            <a:endParaRPr lang="en-US" altLang="zh-CN" sz="1260" b="1" dirty="0">
              <a:latin typeface="Microsoft YaHei" panose="020B0503020204020204" pitchFamily="34" charset="-122"/>
              <a:ea typeface="Microsoft YaHei" panose="020B0503020204020204" pitchFamily="34" charset="-122"/>
            </a:endParaRPr>
          </a:p>
          <a:p>
            <a:pPr marL="308610" indent="-308610" eaLnBrk="0" hangingPunct="0">
              <a:spcBef>
                <a:spcPts val="540"/>
              </a:spcBef>
              <a:buClr>
                <a:schemeClr val="tx1"/>
              </a:buClr>
              <a:buFont typeface="Arial" panose="020B0604020202020204" pitchFamily="34" charset="0"/>
              <a:buChar char="•"/>
            </a:pPr>
            <a:r>
              <a:rPr lang="zh-CN" altLang="en-US" sz="1260" b="1" dirty="0">
                <a:latin typeface="Microsoft YaHei" panose="020B0503020204020204" pitchFamily="34" charset="-122"/>
                <a:ea typeface="Microsoft YaHei" panose="020B0503020204020204" pitchFamily="34" charset="-122"/>
              </a:rPr>
              <a:t>横向</a:t>
            </a:r>
            <a:r>
              <a:rPr lang="en-US" altLang="zh-CN" sz="1260" b="1" dirty="0">
                <a:latin typeface="Microsoft YaHei" panose="020B0503020204020204" pitchFamily="34" charset="-122"/>
                <a:ea typeface="Microsoft YaHei" panose="020B0503020204020204" pitchFamily="34" charset="-122"/>
              </a:rPr>
              <a:t>RMS</a:t>
            </a:r>
            <a:r>
              <a:rPr lang="zh-CN" altLang="en-US" sz="1260" b="1" dirty="0">
                <a:latin typeface="Microsoft YaHei" panose="020B0503020204020204" pitchFamily="34" charset="-122"/>
                <a:ea typeface="Microsoft YaHei" panose="020B0503020204020204" pitchFamily="34" charset="-122"/>
              </a:rPr>
              <a:t>发射度增长较大，存在束晕</a:t>
            </a:r>
            <a:endParaRPr lang="en-US" altLang="zh-CN" sz="126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 xmlns:a16="http://schemas.microsoft.com/office/drawing/2014/main" id="{AAA9D710-C84E-4105-AD9C-2DF36ADCE5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2538" y="1460509"/>
            <a:ext cx="2810254" cy="1318974"/>
          </a:xfrm>
          <a:prstGeom prst="rect">
            <a:avLst/>
          </a:prstGeom>
        </p:spPr>
      </p:pic>
      <p:sp>
        <p:nvSpPr>
          <p:cNvPr id="11" name="文本框 10">
            <a:extLst>
              <a:ext uri="{FF2B5EF4-FFF2-40B4-BE49-F238E27FC236}">
                <a16:creationId xmlns="" xmlns:a16="http://schemas.microsoft.com/office/drawing/2014/main" id="{07FE36AD-476E-4259-9313-17905F793FBD}"/>
              </a:ext>
            </a:extLst>
          </p:cNvPr>
          <p:cNvSpPr txBox="1"/>
          <p:nvPr/>
        </p:nvSpPr>
        <p:spPr bwMode="auto">
          <a:xfrm>
            <a:off x="6144026" y="1131051"/>
            <a:ext cx="2592288" cy="156453"/>
          </a:xfrm>
          <a:prstGeom prst="rect">
            <a:avLst/>
          </a:prstGeom>
          <a:noFill/>
          <a:ln w="9525">
            <a:noFill/>
            <a:miter lim="800000"/>
          </a:ln>
        </p:spPr>
        <p:txBody>
          <a:bodyPr wrap="square" rtlCol="0">
            <a:spAutoFit/>
          </a:bodyPr>
          <a:lstStyle/>
          <a:p>
            <a:pPr marL="308610" indent="-308610" algn="ctr" eaLnBrk="0" hangingPunct="0">
              <a:lnSpc>
                <a:spcPts val="450"/>
              </a:lnSpc>
              <a:spcBef>
                <a:spcPts val="540"/>
              </a:spcBef>
              <a:buClr>
                <a:schemeClr val="tx1"/>
              </a:buClr>
              <a:buFont typeface="Wingdings" panose="05000000000000000000" pitchFamily="2" charset="2"/>
              <a:buChar char="Ø"/>
            </a:pPr>
            <a:r>
              <a:rPr lang="en-US" altLang="zh-CN" sz="1260" b="1" dirty="0">
                <a:latin typeface="Microsoft YaHei" panose="020B0503020204020204" pitchFamily="34" charset="-122"/>
                <a:ea typeface="Microsoft YaHei" panose="020B0503020204020204" pitchFamily="34" charset="-122"/>
              </a:rPr>
              <a:t>WCM</a:t>
            </a:r>
            <a:r>
              <a:rPr lang="zh-CN" altLang="en-US" sz="1260" b="1" dirty="0">
                <a:latin typeface="Microsoft YaHei" panose="020B0503020204020204" pitchFamily="34" charset="-122"/>
                <a:ea typeface="Microsoft YaHei" panose="020B0503020204020204" pitchFamily="34" charset="-122"/>
              </a:rPr>
              <a:t>信号，脉内切束率</a:t>
            </a:r>
            <a:r>
              <a:rPr lang="en-US" altLang="zh-CN" sz="1260" b="1" dirty="0">
                <a:latin typeface="Microsoft YaHei" panose="020B0503020204020204" pitchFamily="34" charset="-122"/>
                <a:ea typeface="Microsoft YaHei" panose="020B0503020204020204" pitchFamily="34" charset="-122"/>
              </a:rPr>
              <a:t>70%</a:t>
            </a:r>
          </a:p>
        </p:txBody>
      </p:sp>
      <mc:AlternateContent xmlns:mc="http://schemas.openxmlformats.org/markup-compatibility/2006" xmlns:a14="http://schemas.microsoft.com/office/drawing/2010/main">
        <mc:Choice Requires="a14">
          <p:graphicFrame>
            <p:nvGraphicFramePr>
              <p:cNvPr id="12" name="表格 11">
                <a:extLst>
                  <a:ext uri="{FF2B5EF4-FFF2-40B4-BE49-F238E27FC236}">
                    <a16:creationId xmlns="" xmlns:a16="http://schemas.microsoft.com/office/drawing/2014/main" id="{17B47C32-1DA0-402E-B0FC-31C47BDBCD76}"/>
                  </a:ext>
                </a:extLst>
              </p:cNvPr>
              <p:cNvGraphicFramePr>
                <a:graphicFrameLocks noGrp="1"/>
              </p:cNvGraphicFramePr>
              <p:nvPr>
                <p:extLst>
                  <p:ext uri="{D42A27DB-BD31-4B8C-83A1-F6EECF244321}">
                    <p14:modId xmlns:p14="http://schemas.microsoft.com/office/powerpoint/2010/main" val="3571013001"/>
                  </p:ext>
                </p:extLst>
              </p:nvPr>
            </p:nvGraphicFramePr>
            <p:xfrm>
              <a:off x="6102538" y="3350702"/>
              <a:ext cx="2982797" cy="1499434"/>
            </p:xfrm>
            <a:graphic>
              <a:graphicData uri="http://schemas.openxmlformats.org/drawingml/2006/table">
                <a:tbl>
                  <a:tblPr firstRow="1" bandRow="1"/>
                  <a:tblGrid>
                    <a:gridCol w="907301">
                      <a:extLst>
                        <a:ext uri="{9D8B030D-6E8A-4147-A177-3AD203B41FA5}">
                          <a16:colId xmlns="" xmlns:a16="http://schemas.microsoft.com/office/drawing/2014/main" val="1749010553"/>
                        </a:ext>
                      </a:extLst>
                    </a:gridCol>
                    <a:gridCol w="1036915">
                      <a:extLst>
                        <a:ext uri="{9D8B030D-6E8A-4147-A177-3AD203B41FA5}">
                          <a16:colId xmlns="" xmlns:a16="http://schemas.microsoft.com/office/drawing/2014/main" val="113416186"/>
                        </a:ext>
                      </a:extLst>
                    </a:gridCol>
                    <a:gridCol w="1038581">
                      <a:extLst>
                        <a:ext uri="{9D8B030D-6E8A-4147-A177-3AD203B41FA5}">
                          <a16:colId xmlns="" xmlns:a16="http://schemas.microsoft.com/office/drawing/2014/main" val="3314144369"/>
                        </a:ext>
                      </a:extLst>
                    </a:gridCol>
                  </a:tblGrid>
                  <a:tr h="848964">
                    <a:tc>
                      <a:txBody>
                        <a:bodyPr/>
                        <a:lstStyle>
                          <a:lvl1pPr marL="0" algn="l" defTabSz="846455" rtl="0" eaLnBrk="1" latinLnBrk="0" hangingPunct="1">
                            <a:defRPr sz="1665" b="1" kern="1200">
                              <a:solidFill>
                                <a:schemeClr val="lt1"/>
                              </a:solidFill>
                              <a:latin typeface="等线" panose="020F0502020204030204"/>
                            </a:defRPr>
                          </a:lvl1pPr>
                          <a:lvl2pPr marL="423545" algn="l" defTabSz="846455" rtl="0" eaLnBrk="1" latinLnBrk="0" hangingPunct="1">
                            <a:defRPr sz="1665" b="1" kern="1200">
                              <a:solidFill>
                                <a:schemeClr val="lt1"/>
                              </a:solidFill>
                              <a:latin typeface="等线" panose="020F0502020204030204"/>
                            </a:defRPr>
                          </a:lvl2pPr>
                          <a:lvl3pPr marL="846455" algn="l" defTabSz="846455" rtl="0" eaLnBrk="1" latinLnBrk="0" hangingPunct="1">
                            <a:defRPr sz="1665" b="1" kern="1200">
                              <a:solidFill>
                                <a:schemeClr val="lt1"/>
                              </a:solidFill>
                              <a:latin typeface="等线" panose="020F0502020204030204"/>
                            </a:defRPr>
                          </a:lvl3pPr>
                          <a:lvl4pPr marL="1270000" algn="l" defTabSz="846455" rtl="0" eaLnBrk="1" latinLnBrk="0" hangingPunct="1">
                            <a:defRPr sz="1665" b="1" kern="1200">
                              <a:solidFill>
                                <a:schemeClr val="lt1"/>
                              </a:solidFill>
                              <a:latin typeface="等线" panose="020F0502020204030204"/>
                            </a:defRPr>
                          </a:lvl4pPr>
                          <a:lvl5pPr marL="1693545" algn="l" defTabSz="846455" rtl="0" eaLnBrk="1" latinLnBrk="0" hangingPunct="1">
                            <a:defRPr sz="1665" b="1" kern="1200">
                              <a:solidFill>
                                <a:schemeClr val="lt1"/>
                              </a:solidFill>
                              <a:latin typeface="等线" panose="020F0502020204030204"/>
                            </a:defRPr>
                          </a:lvl5pPr>
                          <a:lvl6pPr marL="2116455" algn="l" defTabSz="846455" rtl="0" eaLnBrk="1" latinLnBrk="0" hangingPunct="1">
                            <a:defRPr sz="1665" b="1" kern="1200">
                              <a:solidFill>
                                <a:schemeClr val="lt1"/>
                              </a:solidFill>
                              <a:latin typeface="等线" panose="020F0502020204030204"/>
                            </a:defRPr>
                          </a:lvl6pPr>
                          <a:lvl7pPr marL="2540000" algn="l" defTabSz="846455" rtl="0" eaLnBrk="1" latinLnBrk="0" hangingPunct="1">
                            <a:defRPr sz="1665" b="1" kern="1200">
                              <a:solidFill>
                                <a:schemeClr val="lt1"/>
                              </a:solidFill>
                              <a:latin typeface="等线" panose="020F0502020204030204"/>
                            </a:defRPr>
                          </a:lvl7pPr>
                          <a:lvl8pPr marL="2962910" algn="l" defTabSz="846455" rtl="0" eaLnBrk="1" latinLnBrk="0" hangingPunct="1">
                            <a:defRPr sz="1665" b="1" kern="1200">
                              <a:solidFill>
                                <a:schemeClr val="lt1"/>
                              </a:solidFill>
                              <a:latin typeface="等线" panose="020F0502020204030204"/>
                            </a:defRPr>
                          </a:lvl8pPr>
                          <a:lvl9pPr marL="3386455" algn="l" defTabSz="846455" rtl="0" eaLnBrk="1" latinLnBrk="0" hangingPunct="1">
                            <a:defRPr sz="1665" b="1" kern="1200">
                              <a:solidFill>
                                <a:schemeClr val="lt1"/>
                              </a:solidFill>
                              <a:latin typeface="等线" panose="020F0502020204030204"/>
                            </a:defRPr>
                          </a:lvl9pPr>
                        </a:lstStyle>
                        <a:p>
                          <a:endParaRPr lang="zh-CN" altLang="en-US" sz="1500" b="1" dirty="0">
                            <a:solidFill>
                              <a:schemeClr val="bg1"/>
                            </a:solidFill>
                          </a:endParaRP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846455" rtl="0" eaLnBrk="1" latinLnBrk="0" hangingPunct="1">
                            <a:defRPr sz="1665" b="1" kern="1200">
                              <a:solidFill>
                                <a:schemeClr val="lt1"/>
                              </a:solidFill>
                              <a:latin typeface="等线" panose="020F0502020204030204"/>
                            </a:defRPr>
                          </a:lvl1pPr>
                          <a:lvl2pPr marL="423545" algn="l" defTabSz="846455" rtl="0" eaLnBrk="1" latinLnBrk="0" hangingPunct="1">
                            <a:defRPr sz="1665" b="1" kern="1200">
                              <a:solidFill>
                                <a:schemeClr val="lt1"/>
                              </a:solidFill>
                              <a:latin typeface="等线" panose="020F0502020204030204"/>
                            </a:defRPr>
                          </a:lvl2pPr>
                          <a:lvl3pPr marL="846455" algn="l" defTabSz="846455" rtl="0" eaLnBrk="1" latinLnBrk="0" hangingPunct="1">
                            <a:defRPr sz="1665" b="1" kern="1200">
                              <a:solidFill>
                                <a:schemeClr val="lt1"/>
                              </a:solidFill>
                              <a:latin typeface="等线" panose="020F0502020204030204"/>
                            </a:defRPr>
                          </a:lvl3pPr>
                          <a:lvl4pPr marL="1270000" algn="l" defTabSz="846455" rtl="0" eaLnBrk="1" latinLnBrk="0" hangingPunct="1">
                            <a:defRPr sz="1665" b="1" kern="1200">
                              <a:solidFill>
                                <a:schemeClr val="lt1"/>
                              </a:solidFill>
                              <a:latin typeface="等线" panose="020F0502020204030204"/>
                            </a:defRPr>
                          </a:lvl4pPr>
                          <a:lvl5pPr marL="1693545" algn="l" defTabSz="846455" rtl="0" eaLnBrk="1" latinLnBrk="0" hangingPunct="1">
                            <a:defRPr sz="1665" b="1" kern="1200">
                              <a:solidFill>
                                <a:schemeClr val="lt1"/>
                              </a:solidFill>
                              <a:latin typeface="等线" panose="020F0502020204030204"/>
                            </a:defRPr>
                          </a:lvl5pPr>
                          <a:lvl6pPr marL="2116455" algn="l" defTabSz="846455" rtl="0" eaLnBrk="1" latinLnBrk="0" hangingPunct="1">
                            <a:defRPr sz="1665" b="1" kern="1200">
                              <a:solidFill>
                                <a:schemeClr val="lt1"/>
                              </a:solidFill>
                              <a:latin typeface="等线" panose="020F0502020204030204"/>
                            </a:defRPr>
                          </a:lvl6pPr>
                          <a:lvl7pPr marL="2540000" algn="l" defTabSz="846455" rtl="0" eaLnBrk="1" latinLnBrk="0" hangingPunct="1">
                            <a:defRPr sz="1665" b="1" kern="1200">
                              <a:solidFill>
                                <a:schemeClr val="lt1"/>
                              </a:solidFill>
                              <a:latin typeface="等线" panose="020F0502020204030204"/>
                            </a:defRPr>
                          </a:lvl7pPr>
                          <a:lvl8pPr marL="2962910" algn="l" defTabSz="846455" rtl="0" eaLnBrk="1" latinLnBrk="0" hangingPunct="1">
                            <a:defRPr sz="1665" b="1" kern="1200">
                              <a:solidFill>
                                <a:schemeClr val="lt1"/>
                              </a:solidFill>
                              <a:latin typeface="等线" panose="020F0502020204030204"/>
                            </a:defRPr>
                          </a:lvl8pPr>
                          <a:lvl9pPr marL="3386455" algn="l" defTabSz="846455" rtl="0" eaLnBrk="1" latinLnBrk="0" hangingPunct="1">
                            <a:defRPr sz="1665" b="1" kern="1200">
                              <a:solidFill>
                                <a:schemeClr val="lt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2200" b="1" i="1" baseline="0" smtClean="0">
                                        <a:solidFill>
                                          <a:schemeClr val="bg1"/>
                                        </a:solidFill>
                                        <a:latin typeface="Cambria Math" panose="02040503050406030204" pitchFamily="18" charset="0"/>
                                      </a:rPr>
                                    </m:ctrlPr>
                                  </m:sSubPr>
                                  <m:e>
                                    <m:r>
                                      <a:rPr lang="zh-CN" altLang="en-US" sz="2200" b="1" i="1" baseline="0" smtClean="0">
                                        <a:solidFill>
                                          <a:schemeClr val="bg1"/>
                                        </a:solidFill>
                                        <a:latin typeface="Cambria Math" panose="02040503050406030204" pitchFamily="18" charset="0"/>
                                      </a:rPr>
                                      <m:t>𝜺</m:t>
                                    </m:r>
                                  </m:e>
                                  <m:sub>
                                    <m:r>
                                      <a:rPr lang="en-US" altLang="zh-CN" sz="2200" b="1" i="1" baseline="0" smtClean="0">
                                        <a:solidFill>
                                          <a:schemeClr val="bg1"/>
                                        </a:solidFill>
                                        <a:latin typeface="Cambria Math" panose="02040503050406030204" pitchFamily="18" charset="0"/>
                                      </a:rPr>
                                      <m:t>𝒙</m:t>
                                    </m:r>
                                  </m:sub>
                                </m:sSub>
                              </m:oMath>
                            </m:oMathPara>
                          </a14:m>
                          <a:endParaRPr lang="en-US" altLang="zh-CN" sz="2200" b="1" baseline="0" dirty="0">
                            <a:solidFill>
                              <a:schemeClr val="bg1"/>
                            </a:solidFill>
                          </a:endParaRPr>
                        </a:p>
                        <a:p>
                          <a:r>
                            <a:rPr lang="en-US" altLang="zh-CN" sz="1300" b="1" baseline="0" dirty="0">
                              <a:solidFill>
                                <a:schemeClr val="bg1"/>
                              </a:solidFill>
                            </a:rPr>
                            <a:t>π.</a:t>
                          </a:r>
                          <a:r>
                            <a:rPr lang="en-US" altLang="zh-CN" sz="1300" b="1" baseline="0" dirty="0" err="1">
                              <a:solidFill>
                                <a:schemeClr val="bg1"/>
                              </a:solidFill>
                            </a:rPr>
                            <a:t>mm.mrad</a:t>
                          </a:r>
                          <a:endParaRPr lang="zh-CN" altLang="en-US" sz="1300" b="1" baseline="0" dirty="0">
                            <a:solidFill>
                              <a:schemeClr val="bg1"/>
                            </a:solidFill>
                          </a:endParaRP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846455" rtl="0" eaLnBrk="1" latinLnBrk="0" hangingPunct="1">
                            <a:defRPr sz="1665" b="1" kern="1200">
                              <a:solidFill>
                                <a:schemeClr val="lt1"/>
                              </a:solidFill>
                              <a:latin typeface="等线" panose="020F0502020204030204"/>
                            </a:defRPr>
                          </a:lvl1pPr>
                          <a:lvl2pPr marL="423545" algn="l" defTabSz="846455" rtl="0" eaLnBrk="1" latinLnBrk="0" hangingPunct="1">
                            <a:defRPr sz="1665" b="1" kern="1200">
                              <a:solidFill>
                                <a:schemeClr val="lt1"/>
                              </a:solidFill>
                              <a:latin typeface="等线" panose="020F0502020204030204"/>
                            </a:defRPr>
                          </a:lvl2pPr>
                          <a:lvl3pPr marL="846455" algn="l" defTabSz="846455" rtl="0" eaLnBrk="1" latinLnBrk="0" hangingPunct="1">
                            <a:defRPr sz="1665" b="1" kern="1200">
                              <a:solidFill>
                                <a:schemeClr val="lt1"/>
                              </a:solidFill>
                              <a:latin typeface="等线" panose="020F0502020204030204"/>
                            </a:defRPr>
                          </a:lvl3pPr>
                          <a:lvl4pPr marL="1270000" algn="l" defTabSz="846455" rtl="0" eaLnBrk="1" latinLnBrk="0" hangingPunct="1">
                            <a:defRPr sz="1665" b="1" kern="1200">
                              <a:solidFill>
                                <a:schemeClr val="lt1"/>
                              </a:solidFill>
                              <a:latin typeface="等线" panose="020F0502020204030204"/>
                            </a:defRPr>
                          </a:lvl4pPr>
                          <a:lvl5pPr marL="1693545" algn="l" defTabSz="846455" rtl="0" eaLnBrk="1" latinLnBrk="0" hangingPunct="1">
                            <a:defRPr sz="1665" b="1" kern="1200">
                              <a:solidFill>
                                <a:schemeClr val="lt1"/>
                              </a:solidFill>
                              <a:latin typeface="等线" panose="020F0502020204030204"/>
                            </a:defRPr>
                          </a:lvl5pPr>
                          <a:lvl6pPr marL="2116455" algn="l" defTabSz="846455" rtl="0" eaLnBrk="1" latinLnBrk="0" hangingPunct="1">
                            <a:defRPr sz="1665" b="1" kern="1200">
                              <a:solidFill>
                                <a:schemeClr val="lt1"/>
                              </a:solidFill>
                              <a:latin typeface="等线" panose="020F0502020204030204"/>
                            </a:defRPr>
                          </a:lvl6pPr>
                          <a:lvl7pPr marL="2540000" algn="l" defTabSz="846455" rtl="0" eaLnBrk="1" latinLnBrk="0" hangingPunct="1">
                            <a:defRPr sz="1665" b="1" kern="1200">
                              <a:solidFill>
                                <a:schemeClr val="lt1"/>
                              </a:solidFill>
                              <a:latin typeface="等线" panose="020F0502020204030204"/>
                            </a:defRPr>
                          </a:lvl7pPr>
                          <a:lvl8pPr marL="2962910" algn="l" defTabSz="846455" rtl="0" eaLnBrk="1" latinLnBrk="0" hangingPunct="1">
                            <a:defRPr sz="1665" b="1" kern="1200">
                              <a:solidFill>
                                <a:schemeClr val="lt1"/>
                              </a:solidFill>
                              <a:latin typeface="等线" panose="020F0502020204030204"/>
                            </a:defRPr>
                          </a:lvl8pPr>
                          <a:lvl9pPr marL="3386455" algn="l" defTabSz="846455" rtl="0" eaLnBrk="1" latinLnBrk="0" hangingPunct="1">
                            <a:defRPr sz="1665" b="1" kern="1200">
                              <a:solidFill>
                                <a:schemeClr val="lt1"/>
                              </a:solidFill>
                              <a:latin typeface="等线" panose="020F0502020204030204"/>
                            </a:defRPr>
                          </a:lvl9pPr>
                        </a:lstStyle>
                        <a:p>
                          <a:pPr/>
                          <a14:m>
                            <m:oMathPara xmlns:m="http://schemas.openxmlformats.org/officeDocument/2006/math">
                              <m:oMathParaPr>
                                <m:jc m:val="centerGroup"/>
                              </m:oMathParaPr>
                              <m:oMath xmlns:m="http://schemas.openxmlformats.org/officeDocument/2006/math">
                                <m:sSub>
                                  <m:sSubPr>
                                    <m:ctrlPr>
                                      <a:rPr lang="en-US" altLang="zh-CN" sz="2200" i="1" smtClean="0">
                                        <a:latin typeface="Cambria Math" panose="02040503050406030204" pitchFamily="18" charset="0"/>
                                      </a:rPr>
                                    </m:ctrlPr>
                                  </m:sSubPr>
                                  <m:e>
                                    <m:r>
                                      <a:rPr lang="zh-CN" altLang="en-US" sz="2200" i="1" smtClean="0">
                                        <a:latin typeface="Cambria Math" panose="02040503050406030204" pitchFamily="18" charset="0"/>
                                      </a:rPr>
                                      <m:t>𝜀</m:t>
                                    </m:r>
                                  </m:e>
                                  <m:sub>
                                    <m:r>
                                      <a:rPr lang="en-US" altLang="zh-CN" sz="2200" b="0" i="1" smtClean="0">
                                        <a:latin typeface="Cambria Math" panose="02040503050406030204" pitchFamily="18" charset="0"/>
                                      </a:rPr>
                                      <m:t>𝑦</m:t>
                                    </m:r>
                                  </m:sub>
                                </m:sSub>
                              </m:oMath>
                            </m:oMathPara>
                          </a14:m>
                          <a:endParaRPr lang="en-US" altLang="zh-CN" sz="2200" b="1" baseline="-25000" dirty="0">
                            <a:solidFill>
                              <a:schemeClr val="bg1"/>
                            </a:solidFill>
                          </a:endParaRPr>
                        </a:p>
                        <a:p>
                          <a:pPr marL="0" marR="0" lvl="0" indent="0" algn="l" defTabSz="846455" rtl="0" eaLnBrk="1" fontAlgn="auto" latinLnBrk="0" hangingPunct="1">
                            <a:lnSpc>
                              <a:spcPct val="100000"/>
                            </a:lnSpc>
                            <a:spcBef>
                              <a:spcPts val="0"/>
                            </a:spcBef>
                            <a:spcAft>
                              <a:spcPts val="0"/>
                            </a:spcAft>
                            <a:buClrTx/>
                            <a:buSzTx/>
                            <a:buFontTx/>
                            <a:buNone/>
                            <a:tabLst/>
                            <a:defRPr/>
                          </a:pPr>
                          <a:r>
                            <a:rPr lang="en-US" altLang="zh-CN" sz="1300" b="1" baseline="0" dirty="0">
                              <a:solidFill>
                                <a:schemeClr val="bg1"/>
                              </a:solidFill>
                            </a:rPr>
                            <a:t>π.</a:t>
                          </a:r>
                          <a:r>
                            <a:rPr lang="en-US" altLang="zh-CN" sz="1300" b="1" baseline="0" dirty="0" err="1">
                              <a:solidFill>
                                <a:schemeClr val="bg1"/>
                              </a:solidFill>
                            </a:rPr>
                            <a:t>mm.mrad</a:t>
                          </a:r>
                          <a:endParaRPr lang="zh-CN" altLang="en-US" sz="1300" b="1" baseline="0" dirty="0">
                            <a:solidFill>
                              <a:schemeClr val="bg1"/>
                            </a:solidFill>
                          </a:endParaRPr>
                        </a:p>
                        <a:p>
                          <a:endParaRPr lang="zh-CN" altLang="en-US" sz="2200" b="1" baseline="-25000" dirty="0">
                            <a:solidFill>
                              <a:schemeClr val="bg1"/>
                            </a:solidFill>
                          </a:endParaRP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 xmlns:a16="http://schemas.microsoft.com/office/drawing/2014/main" val="4115185261"/>
                      </a:ext>
                    </a:extLst>
                  </a:tr>
                  <a:tr h="322906">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RFQ</a:t>
                          </a:r>
                          <a:r>
                            <a:rPr lang="zh-CN" altLang="en-US" sz="1500" b="1" dirty="0">
                              <a:solidFill>
                                <a:schemeClr val="tx1"/>
                              </a:solidFill>
                            </a:rPr>
                            <a:t>出口</a:t>
                          </a:r>
                        </a:p>
                      </a:txBody>
                      <a:tcPr marL="82296" marR="82296" marT="41148" marB="41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0.391</a:t>
                          </a:r>
                          <a:endParaRPr lang="zh-CN" altLang="en-US" sz="1500" b="1" dirty="0">
                            <a:solidFill>
                              <a:schemeClr val="tx1"/>
                            </a:solidFill>
                          </a:endParaRPr>
                        </a:p>
                      </a:txBody>
                      <a:tcPr marL="82296" marR="82296" marT="41148" marB="41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0.372</a:t>
                          </a:r>
                          <a:endParaRPr lang="zh-CN" altLang="en-US" sz="1500" b="1" dirty="0">
                            <a:solidFill>
                              <a:schemeClr val="tx1"/>
                            </a:solidFill>
                          </a:endParaRPr>
                        </a:p>
                      </a:txBody>
                      <a:tcPr marL="82296" marR="82296" marT="41148" marB="41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 xmlns:a16="http://schemas.microsoft.com/office/drawing/2014/main" val="3961987236"/>
                      </a:ext>
                    </a:extLst>
                  </a:tr>
                  <a:tr h="310667">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DTL</a:t>
                          </a:r>
                          <a:r>
                            <a:rPr lang="zh-CN" altLang="en-US" sz="1500" b="1" dirty="0">
                              <a:solidFill>
                                <a:schemeClr val="tx1"/>
                              </a:solidFill>
                            </a:rPr>
                            <a:t>出口</a:t>
                          </a: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0.617</a:t>
                          </a:r>
                          <a:endParaRPr lang="zh-CN" altLang="en-US" sz="1500" b="1" dirty="0">
                            <a:solidFill>
                              <a:schemeClr val="tx1"/>
                            </a:solidFill>
                          </a:endParaRP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0.696</a:t>
                          </a:r>
                          <a:endParaRPr lang="zh-CN" altLang="en-US" sz="1500" b="1" dirty="0">
                            <a:solidFill>
                              <a:schemeClr val="tx1"/>
                            </a:solidFill>
                          </a:endParaRP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 xmlns:a16="http://schemas.microsoft.com/office/drawing/2014/main" val="2182650316"/>
                      </a:ext>
                    </a:extLst>
                  </a:tr>
                </a:tbl>
              </a:graphicData>
            </a:graphic>
          </p:graphicFrame>
        </mc:Choice>
        <mc:Fallback xmlns="">
          <p:graphicFrame>
            <p:nvGraphicFramePr>
              <p:cNvPr id="12" name="表格 11">
                <a:extLst>
                  <a:ext uri="{FF2B5EF4-FFF2-40B4-BE49-F238E27FC236}">
                    <a16:creationId xmlns:a16="http://schemas.microsoft.com/office/drawing/2014/main" xmlns:a14="http://schemas.microsoft.com/office/drawing/2010/main" xmlns="" id="{17B47C32-1DA0-402E-B0FC-31C47BDBCD76}"/>
                  </a:ext>
                </a:extLst>
              </p:cNvPr>
              <p:cNvGraphicFramePr>
                <a:graphicFrameLocks noGrp="1"/>
              </p:cNvGraphicFramePr>
              <p:nvPr>
                <p:extLst>
                  <p:ext uri="{D42A27DB-BD31-4B8C-83A1-F6EECF244321}">
                    <p14:modId xmlns:p14="http://schemas.microsoft.com/office/powerpoint/2010/main" val="3571013001"/>
                  </p:ext>
                </p:extLst>
              </p:nvPr>
            </p:nvGraphicFramePr>
            <p:xfrm>
              <a:off x="6102538" y="3350702"/>
              <a:ext cx="2982797" cy="1499434"/>
            </p:xfrm>
            <a:graphic>
              <a:graphicData uri="http://schemas.openxmlformats.org/drawingml/2006/table">
                <a:tbl>
                  <a:tblPr firstRow="1" bandRow="1"/>
                  <a:tblGrid>
                    <a:gridCol w="907301">
                      <a:extLst>
                        <a:ext uri="{9D8B030D-6E8A-4147-A177-3AD203B41FA5}">
                          <a16:colId xmlns:a16="http://schemas.microsoft.com/office/drawing/2014/main" xmlns:a14="http://schemas.microsoft.com/office/drawing/2010/main" xmlns="" val="1749010553"/>
                        </a:ext>
                      </a:extLst>
                    </a:gridCol>
                    <a:gridCol w="1036915">
                      <a:extLst>
                        <a:ext uri="{9D8B030D-6E8A-4147-A177-3AD203B41FA5}">
                          <a16:colId xmlns:a16="http://schemas.microsoft.com/office/drawing/2014/main" xmlns:a14="http://schemas.microsoft.com/office/drawing/2010/main" xmlns="" val="113416186"/>
                        </a:ext>
                      </a:extLst>
                    </a:gridCol>
                    <a:gridCol w="1038581">
                      <a:extLst>
                        <a:ext uri="{9D8B030D-6E8A-4147-A177-3AD203B41FA5}">
                          <a16:colId xmlns:a16="http://schemas.microsoft.com/office/drawing/2014/main" xmlns:a14="http://schemas.microsoft.com/office/drawing/2010/main" xmlns="" val="3314144369"/>
                        </a:ext>
                      </a:extLst>
                    </a:gridCol>
                  </a:tblGrid>
                  <a:tr h="865632">
                    <a:tc>
                      <a:txBody>
                        <a:bodyPr/>
                        <a:lstStyle>
                          <a:lvl1pPr marL="0" algn="l" defTabSz="846455" rtl="0" eaLnBrk="1" latinLnBrk="0" hangingPunct="1">
                            <a:defRPr sz="1665" b="1" kern="1200">
                              <a:solidFill>
                                <a:schemeClr val="lt1"/>
                              </a:solidFill>
                              <a:latin typeface="等线" panose="020F0502020204030204"/>
                            </a:defRPr>
                          </a:lvl1pPr>
                          <a:lvl2pPr marL="423545" algn="l" defTabSz="846455" rtl="0" eaLnBrk="1" latinLnBrk="0" hangingPunct="1">
                            <a:defRPr sz="1665" b="1" kern="1200">
                              <a:solidFill>
                                <a:schemeClr val="lt1"/>
                              </a:solidFill>
                              <a:latin typeface="等线" panose="020F0502020204030204"/>
                            </a:defRPr>
                          </a:lvl2pPr>
                          <a:lvl3pPr marL="846455" algn="l" defTabSz="846455" rtl="0" eaLnBrk="1" latinLnBrk="0" hangingPunct="1">
                            <a:defRPr sz="1665" b="1" kern="1200">
                              <a:solidFill>
                                <a:schemeClr val="lt1"/>
                              </a:solidFill>
                              <a:latin typeface="等线" panose="020F0502020204030204"/>
                            </a:defRPr>
                          </a:lvl3pPr>
                          <a:lvl4pPr marL="1270000" algn="l" defTabSz="846455" rtl="0" eaLnBrk="1" latinLnBrk="0" hangingPunct="1">
                            <a:defRPr sz="1665" b="1" kern="1200">
                              <a:solidFill>
                                <a:schemeClr val="lt1"/>
                              </a:solidFill>
                              <a:latin typeface="等线" panose="020F0502020204030204"/>
                            </a:defRPr>
                          </a:lvl4pPr>
                          <a:lvl5pPr marL="1693545" algn="l" defTabSz="846455" rtl="0" eaLnBrk="1" latinLnBrk="0" hangingPunct="1">
                            <a:defRPr sz="1665" b="1" kern="1200">
                              <a:solidFill>
                                <a:schemeClr val="lt1"/>
                              </a:solidFill>
                              <a:latin typeface="等线" panose="020F0502020204030204"/>
                            </a:defRPr>
                          </a:lvl5pPr>
                          <a:lvl6pPr marL="2116455" algn="l" defTabSz="846455" rtl="0" eaLnBrk="1" latinLnBrk="0" hangingPunct="1">
                            <a:defRPr sz="1665" b="1" kern="1200">
                              <a:solidFill>
                                <a:schemeClr val="lt1"/>
                              </a:solidFill>
                              <a:latin typeface="等线" panose="020F0502020204030204"/>
                            </a:defRPr>
                          </a:lvl6pPr>
                          <a:lvl7pPr marL="2540000" algn="l" defTabSz="846455" rtl="0" eaLnBrk="1" latinLnBrk="0" hangingPunct="1">
                            <a:defRPr sz="1665" b="1" kern="1200">
                              <a:solidFill>
                                <a:schemeClr val="lt1"/>
                              </a:solidFill>
                              <a:latin typeface="等线" panose="020F0502020204030204"/>
                            </a:defRPr>
                          </a:lvl7pPr>
                          <a:lvl8pPr marL="2962910" algn="l" defTabSz="846455" rtl="0" eaLnBrk="1" latinLnBrk="0" hangingPunct="1">
                            <a:defRPr sz="1665" b="1" kern="1200">
                              <a:solidFill>
                                <a:schemeClr val="lt1"/>
                              </a:solidFill>
                              <a:latin typeface="等线" panose="020F0502020204030204"/>
                            </a:defRPr>
                          </a:lvl8pPr>
                          <a:lvl9pPr marL="3386455" algn="l" defTabSz="846455" rtl="0" eaLnBrk="1" latinLnBrk="0" hangingPunct="1">
                            <a:defRPr sz="1665" b="1" kern="1200">
                              <a:solidFill>
                                <a:schemeClr val="lt1"/>
                              </a:solidFill>
                              <a:latin typeface="等线" panose="020F0502020204030204"/>
                            </a:defRPr>
                          </a:lvl9pPr>
                        </a:lstStyle>
                        <a:p>
                          <a:endParaRPr lang="zh-CN" altLang="en-US" sz="1500" b="1" dirty="0">
                            <a:solidFill>
                              <a:schemeClr val="bg1"/>
                            </a:solidFill>
                          </a:endParaRP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p>
                          <a:endParaRPr lang="zh-CN"/>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blipFill rotWithShape="0">
                          <a:blip r:embed="rId7"/>
                          <a:stretch>
                            <a:fillRect l="-88235" t="-699" r="-102941" b="-80420"/>
                          </a:stretch>
                        </a:blipFill>
                      </a:tcPr>
                    </a:tc>
                    <a:tc>
                      <a:txBody>
                        <a:bodyPr/>
                        <a:lstStyle/>
                        <a:p>
                          <a:endParaRPr lang="zh-CN"/>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blipFill rotWithShape="0">
                          <a:blip r:embed="rId7"/>
                          <a:stretch>
                            <a:fillRect l="-187135" t="-699" r="-2339" b="-80420"/>
                          </a:stretch>
                        </a:blipFill>
                      </a:tcPr>
                    </a:tc>
                    <a:extLst>
                      <a:ext uri="{0D108BD9-81ED-4DB2-BD59-A6C34878D82A}">
                        <a16:rowId xmlns:a16="http://schemas.microsoft.com/office/drawing/2014/main" xmlns:a14="http://schemas.microsoft.com/office/drawing/2010/main" xmlns="" val="4115185261"/>
                      </a:ext>
                    </a:extLst>
                  </a:tr>
                  <a:tr h="322906">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RFQ</a:t>
                          </a:r>
                          <a:r>
                            <a:rPr lang="zh-CN" altLang="en-US" sz="1500" b="1" dirty="0">
                              <a:solidFill>
                                <a:schemeClr val="tx1"/>
                              </a:solidFill>
                            </a:rPr>
                            <a:t>出口</a:t>
                          </a:r>
                        </a:p>
                      </a:txBody>
                      <a:tcPr marL="82296" marR="82296" marT="41148" marB="41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0.391</a:t>
                          </a:r>
                          <a:endParaRPr lang="zh-CN" altLang="en-US" sz="1500" b="1" dirty="0">
                            <a:solidFill>
                              <a:schemeClr val="tx1"/>
                            </a:solidFill>
                          </a:endParaRPr>
                        </a:p>
                      </a:txBody>
                      <a:tcPr marL="82296" marR="82296" marT="41148" marB="41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0.372</a:t>
                          </a:r>
                          <a:endParaRPr lang="zh-CN" altLang="en-US" sz="1500" b="1" dirty="0">
                            <a:solidFill>
                              <a:schemeClr val="tx1"/>
                            </a:solidFill>
                          </a:endParaRPr>
                        </a:p>
                      </a:txBody>
                      <a:tcPr marL="82296" marR="82296" marT="41148" marB="4114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xmlns:a14="http://schemas.microsoft.com/office/drawing/2010/main" xmlns="" val="3961987236"/>
                      </a:ext>
                    </a:extLst>
                  </a:tr>
                  <a:tr h="310896">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DTL</a:t>
                          </a:r>
                          <a:r>
                            <a:rPr lang="zh-CN" altLang="en-US" sz="1500" b="1" dirty="0">
                              <a:solidFill>
                                <a:schemeClr val="tx1"/>
                              </a:solidFill>
                            </a:rPr>
                            <a:t>出口</a:t>
                          </a: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0.617</a:t>
                          </a:r>
                          <a:endParaRPr lang="zh-CN" altLang="en-US" sz="1500" b="1" dirty="0">
                            <a:solidFill>
                              <a:schemeClr val="tx1"/>
                            </a:solidFill>
                          </a:endParaRP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846455" rtl="0" eaLnBrk="1" latinLnBrk="0" hangingPunct="1">
                            <a:defRPr sz="1665" kern="1200">
                              <a:solidFill>
                                <a:schemeClr val="dk1"/>
                              </a:solidFill>
                              <a:latin typeface="等线" panose="020F0502020204030204"/>
                            </a:defRPr>
                          </a:lvl1pPr>
                          <a:lvl2pPr marL="423545" algn="l" defTabSz="846455" rtl="0" eaLnBrk="1" latinLnBrk="0" hangingPunct="1">
                            <a:defRPr sz="1665" kern="1200">
                              <a:solidFill>
                                <a:schemeClr val="dk1"/>
                              </a:solidFill>
                              <a:latin typeface="等线" panose="020F0502020204030204"/>
                            </a:defRPr>
                          </a:lvl2pPr>
                          <a:lvl3pPr marL="846455" algn="l" defTabSz="846455" rtl="0" eaLnBrk="1" latinLnBrk="0" hangingPunct="1">
                            <a:defRPr sz="1665" kern="1200">
                              <a:solidFill>
                                <a:schemeClr val="dk1"/>
                              </a:solidFill>
                              <a:latin typeface="等线" panose="020F0502020204030204"/>
                            </a:defRPr>
                          </a:lvl3pPr>
                          <a:lvl4pPr marL="1270000" algn="l" defTabSz="846455" rtl="0" eaLnBrk="1" latinLnBrk="0" hangingPunct="1">
                            <a:defRPr sz="1665" kern="1200">
                              <a:solidFill>
                                <a:schemeClr val="dk1"/>
                              </a:solidFill>
                              <a:latin typeface="等线" panose="020F0502020204030204"/>
                            </a:defRPr>
                          </a:lvl4pPr>
                          <a:lvl5pPr marL="1693545" algn="l" defTabSz="846455" rtl="0" eaLnBrk="1" latinLnBrk="0" hangingPunct="1">
                            <a:defRPr sz="1665" kern="1200">
                              <a:solidFill>
                                <a:schemeClr val="dk1"/>
                              </a:solidFill>
                              <a:latin typeface="等线" panose="020F0502020204030204"/>
                            </a:defRPr>
                          </a:lvl5pPr>
                          <a:lvl6pPr marL="2116455" algn="l" defTabSz="846455" rtl="0" eaLnBrk="1" latinLnBrk="0" hangingPunct="1">
                            <a:defRPr sz="1665" kern="1200">
                              <a:solidFill>
                                <a:schemeClr val="dk1"/>
                              </a:solidFill>
                              <a:latin typeface="等线" panose="020F0502020204030204"/>
                            </a:defRPr>
                          </a:lvl6pPr>
                          <a:lvl7pPr marL="2540000" algn="l" defTabSz="846455" rtl="0" eaLnBrk="1" latinLnBrk="0" hangingPunct="1">
                            <a:defRPr sz="1665" kern="1200">
                              <a:solidFill>
                                <a:schemeClr val="dk1"/>
                              </a:solidFill>
                              <a:latin typeface="等线" panose="020F0502020204030204"/>
                            </a:defRPr>
                          </a:lvl7pPr>
                          <a:lvl8pPr marL="2962910" algn="l" defTabSz="846455" rtl="0" eaLnBrk="1" latinLnBrk="0" hangingPunct="1">
                            <a:defRPr sz="1665" kern="1200">
                              <a:solidFill>
                                <a:schemeClr val="dk1"/>
                              </a:solidFill>
                              <a:latin typeface="等线" panose="020F0502020204030204"/>
                            </a:defRPr>
                          </a:lvl8pPr>
                          <a:lvl9pPr marL="3386455" algn="l" defTabSz="846455" rtl="0" eaLnBrk="1" latinLnBrk="0" hangingPunct="1">
                            <a:defRPr sz="1665" kern="1200">
                              <a:solidFill>
                                <a:schemeClr val="dk1"/>
                              </a:solidFill>
                              <a:latin typeface="等线" panose="020F0502020204030204"/>
                            </a:defRPr>
                          </a:lvl9pPr>
                        </a:lstStyle>
                        <a:p>
                          <a:r>
                            <a:rPr lang="en-US" altLang="zh-CN" sz="1500" b="1" dirty="0">
                              <a:solidFill>
                                <a:schemeClr val="tx1"/>
                              </a:solidFill>
                            </a:rPr>
                            <a:t>0.696</a:t>
                          </a:r>
                          <a:endParaRPr lang="zh-CN" altLang="en-US" sz="1500" b="1" dirty="0">
                            <a:solidFill>
                              <a:schemeClr val="tx1"/>
                            </a:solidFill>
                          </a:endParaRPr>
                        </a:p>
                      </a:txBody>
                      <a:tcPr marL="82296" marR="82296" marT="41148" marB="4114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xmlns:a14="http://schemas.microsoft.com/office/drawing/2010/main" xmlns="" val="2182650316"/>
                      </a:ext>
                    </a:extLst>
                  </a:tr>
                </a:tbl>
              </a:graphicData>
            </a:graphic>
          </p:graphicFrame>
        </mc:Fallback>
      </mc:AlternateContent>
      <p:sp>
        <p:nvSpPr>
          <p:cNvPr id="13" name="文本框 12">
            <a:extLst>
              <a:ext uri="{FF2B5EF4-FFF2-40B4-BE49-F238E27FC236}">
                <a16:creationId xmlns="" xmlns:a16="http://schemas.microsoft.com/office/drawing/2014/main" id="{97634F3D-62FC-4A62-85A8-D07DE99D428C}"/>
              </a:ext>
            </a:extLst>
          </p:cNvPr>
          <p:cNvSpPr txBox="1"/>
          <p:nvPr/>
        </p:nvSpPr>
        <p:spPr bwMode="auto">
          <a:xfrm>
            <a:off x="6201738" y="3064404"/>
            <a:ext cx="2274576" cy="156453"/>
          </a:xfrm>
          <a:prstGeom prst="rect">
            <a:avLst/>
          </a:prstGeom>
          <a:noFill/>
          <a:ln w="9525">
            <a:noFill/>
            <a:miter lim="800000"/>
          </a:ln>
        </p:spPr>
        <p:txBody>
          <a:bodyPr wrap="square" rtlCol="0">
            <a:spAutoFit/>
          </a:bodyPr>
          <a:lstStyle/>
          <a:p>
            <a:pPr marL="308610" indent="-308610" algn="ctr" eaLnBrk="0" hangingPunct="0">
              <a:lnSpc>
                <a:spcPts val="450"/>
              </a:lnSpc>
              <a:spcBef>
                <a:spcPts val="540"/>
              </a:spcBef>
              <a:buClr>
                <a:schemeClr val="tx1"/>
              </a:buClr>
              <a:buFont typeface="Wingdings" panose="05000000000000000000" pitchFamily="2" charset="2"/>
              <a:buChar char="Ø"/>
            </a:pPr>
            <a:r>
              <a:rPr lang="zh-CN" altLang="en-US" sz="1260" b="1" dirty="0">
                <a:latin typeface="Microsoft YaHei" panose="020B0503020204020204" pitchFamily="34" charset="-122"/>
                <a:ea typeface="Microsoft YaHei" panose="020B0503020204020204" pitchFamily="34" charset="-122"/>
              </a:rPr>
              <a:t>发射度测量结果</a:t>
            </a:r>
            <a:endParaRPr lang="en-US" altLang="zh-CN" sz="126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475076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26542</TotalTime>
  <Words>5007</Words>
  <Application>Microsoft Office PowerPoint</Application>
  <PresentationFormat>全屏显示(16:9)</PresentationFormat>
  <Paragraphs>560</Paragraphs>
  <Slides>68</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68</vt:i4>
      </vt:variant>
    </vt:vector>
  </HeadingPairs>
  <TitlesOfParts>
    <vt:vector size="85" baseType="lpstr">
      <vt:lpstr>-apple-system</vt:lpstr>
      <vt:lpstr>等线</vt:lpstr>
      <vt:lpstr>等线 Light</vt:lpstr>
      <vt:lpstr>黑体</vt:lpstr>
      <vt:lpstr>华文行楷</vt:lpstr>
      <vt:lpstr>楷体</vt:lpstr>
      <vt:lpstr>宋体</vt:lpstr>
      <vt:lpstr>微软雅黑</vt:lpstr>
      <vt:lpstr>微软雅黑</vt:lpstr>
      <vt:lpstr>Arial</vt:lpstr>
      <vt:lpstr>Arial Black</vt:lpstr>
      <vt:lpstr>Calibri</vt:lpstr>
      <vt:lpstr>Calibri Light</vt:lpstr>
      <vt:lpstr>Cambria Math</vt:lpstr>
      <vt:lpstr>Times New Roman</vt:lpstr>
      <vt:lpstr>Wingdings</vt:lpstr>
      <vt:lpstr>Office 主题</vt:lpstr>
      <vt:lpstr>2025年度CSNS加速器物理调束和机器研究总结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不稳定性特征频率与阻抗频率的一致性研究</vt:lpstr>
      <vt:lpstr>基波腔压对增长率的影响</vt:lpstr>
      <vt:lpstr>工作点对增长率的影响</vt:lpstr>
      <vt:lpstr>2.3  RCS轨道校正研究：神经网络</vt:lpstr>
      <vt:lpstr>RCS轨道校正研究：神经网络</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IHEP</dc:title>
  <dc:creator>王晨芳</dc:creator>
  <cp:lastModifiedBy>lanshuidingding@126.com</cp:lastModifiedBy>
  <cp:revision>2183</cp:revision>
  <dcterms:created xsi:type="dcterms:W3CDTF">2018-05-04T02:09:20Z</dcterms:created>
  <dcterms:modified xsi:type="dcterms:W3CDTF">2025-10-13T05:22:26Z</dcterms:modified>
</cp:coreProperties>
</file>