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10" r:id="rId2"/>
    <p:sldId id="395" r:id="rId3"/>
    <p:sldId id="396" r:id="rId4"/>
    <p:sldId id="404" r:id="rId5"/>
    <p:sldId id="403" r:id="rId6"/>
    <p:sldId id="397" r:id="rId7"/>
    <p:sldId id="399" r:id="rId8"/>
    <p:sldId id="400" r:id="rId9"/>
    <p:sldId id="401" r:id="rId10"/>
    <p:sldId id="405" r:id="rId11"/>
    <p:sldId id="423" r:id="rId12"/>
    <p:sldId id="414" r:id="rId13"/>
    <p:sldId id="385" r:id="rId14"/>
    <p:sldId id="388" r:id="rId15"/>
    <p:sldId id="425" r:id="rId16"/>
    <p:sldId id="393" r:id="rId17"/>
    <p:sldId id="408" r:id="rId18"/>
    <p:sldId id="335" r:id="rId19"/>
    <p:sldId id="376" r:id="rId20"/>
    <p:sldId id="415" r:id="rId21"/>
    <p:sldId id="422" r:id="rId22"/>
    <p:sldId id="426" r:id="rId23"/>
    <p:sldId id="418" r:id="rId24"/>
    <p:sldId id="429" r:id="rId25"/>
    <p:sldId id="430" r:id="rId26"/>
    <p:sldId id="428" r:id="rId27"/>
    <p:sldId id="42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FA00"/>
    <a:srgbClr val="FF40FF"/>
    <a:srgbClr val="2F2F2F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78"/>
    <p:restoredTop sz="94563" autoAdjust="0"/>
  </p:normalViewPr>
  <p:slideViewPr>
    <p:cSldViewPr snapToObjects="1">
      <p:cViewPr varScale="1">
        <p:scale>
          <a:sx n="107" d="100"/>
          <a:sy n="107" d="100"/>
        </p:scale>
        <p:origin x="95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49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8" y="4135438"/>
            <a:ext cx="9144000" cy="165576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4BE5D865-4251-F17F-799D-FDD8FF961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9888" y="6492875"/>
            <a:ext cx="6572221" cy="365125"/>
          </a:xfrm>
        </p:spPr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6AF3BC-90E1-1032-B5C0-50C08C769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046163"/>
            <a:ext cx="11089232" cy="2387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z="4800"/>
              <a:t>Click to edit Master title style</a:t>
            </a:r>
            <a:endParaRPr lang="en-CH" sz="4800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B46AD-AE35-A04A-BBC1-316D1F62DB10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FAC2-1082-0349-931A-E17E3D1FD5EA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defRPr>
                <a:solidFill>
                  <a:schemeClr val="tx2"/>
                </a:solidFill>
              </a:defRPr>
            </a:lvl1pPr>
            <a:lvl2pPr marL="252000" indent="-252000">
              <a:spcAft>
                <a:spcPts val="200"/>
              </a:spcAft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504000" indent="-252000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56000" indent="-252000">
              <a:spcAft>
                <a:spcPts val="200"/>
              </a:spcAft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D44C-4E47-7641-9144-60BC1FFF9E40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88000" indent="-288000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540000" indent="-252000">
              <a:spcAft>
                <a:spcPts val="200"/>
              </a:spcAft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28000" indent="-252000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080000" indent="-252000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59C3C-3539-0F4E-8F5B-F97EBD723FC3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268760"/>
            <a:ext cx="5616575" cy="4932016"/>
          </a:xfrm>
        </p:spPr>
        <p:txBody>
          <a:bodyPr/>
          <a:lstStyle>
            <a:lvl1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29319-06AA-7F42-ADF7-19DBBD11312C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200" y="-273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200" y="1373626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07987" y="2276872"/>
            <a:ext cx="5616575" cy="3923903"/>
          </a:xfrm>
        </p:spPr>
        <p:txBody>
          <a:bodyPr/>
          <a:lstStyle>
            <a:lvl1pPr marL="324000" indent="-324000"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59928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276872"/>
            <a:ext cx="5611813" cy="3923903"/>
          </a:xfrm>
        </p:spPr>
        <p:txBody>
          <a:bodyPr/>
          <a:lstStyle>
            <a:lvl1pPr marL="324000" indent="-324000"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A1718-5652-6746-87EA-2129C5FBB0DE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3699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268760"/>
            <a:ext cx="5616575" cy="4932015"/>
          </a:xfrm>
        </p:spPr>
        <p:txBody>
          <a:bodyPr/>
          <a:lstStyle>
            <a:lvl1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  <a:lvl4pPr>
              <a:spcAft>
                <a:spcPts val="200"/>
              </a:spcAft>
              <a:defRPr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329237-9A28-7F47-B6F4-ED5E1F4D6B14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0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04972"/>
            <a:ext cx="3708400" cy="1995804"/>
          </a:xfrm>
        </p:spPr>
        <p:txBody>
          <a:bodyPr/>
          <a:lstStyle>
            <a:lvl1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04972"/>
            <a:ext cx="3665537" cy="1995804"/>
          </a:xfrm>
        </p:spPr>
        <p:txBody>
          <a:bodyPr/>
          <a:lstStyle>
            <a:lvl1pPr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F864767-D034-6F4D-A79A-403E389348E4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04972"/>
            <a:ext cx="3703132" cy="1995804"/>
          </a:xfrm>
        </p:spPr>
        <p:txBody>
          <a:bodyPr/>
          <a:lstStyle>
            <a:lvl1pPr>
              <a:spcBef>
                <a:spcPts val="500"/>
              </a:spcBef>
              <a:spcAft>
                <a:spcPts val="200"/>
              </a:spcAft>
              <a:defRPr/>
            </a:lvl1pPr>
            <a:lvl2pPr>
              <a:spcAft>
                <a:spcPts val="200"/>
              </a:spcAft>
              <a:defRPr/>
            </a:lvl2pPr>
            <a:lvl3pPr>
              <a:spcAft>
                <a:spcPts val="200"/>
              </a:spcAft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E494-8AEE-344E-B8BB-A4B2E261658F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9723" y="0"/>
            <a:ext cx="11376025" cy="106574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268761"/>
            <a:ext cx="11376024" cy="50352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987" y="6479176"/>
            <a:ext cx="16207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fld id="{7EFCF37F-0624-3A4F-A6BC-24980A3E6108}" type="datetime1">
              <a:rPr lang="en-GB" smtClean="0"/>
              <a:pPr/>
              <a:t>12/10/2025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2758" y="6479177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9888" y="6492875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Presenter | Presentation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453336"/>
            <a:ext cx="11376025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966C392-612E-387F-DCFA-B7BDA127D5D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437804" y="149338"/>
            <a:ext cx="1329908" cy="76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5" r:id="rId4"/>
    <p:sldLayoutId id="2147483652" r:id="rId5"/>
    <p:sldLayoutId id="2147483653" r:id="rId6"/>
    <p:sldLayoutId id="2147483661" r:id="rId7"/>
    <p:sldLayoutId id="2147483660" r:id="rId8"/>
    <p:sldLayoutId id="2147483654" r:id="rId9"/>
    <p:sldLayoutId id="2147483669" r:id="rId10"/>
    <p:sldLayoutId id="214748365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2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500"/>
        </a:spcBef>
        <a:spcAft>
          <a:spcPts val="2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44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png"/><Relationship Id="rId5" Type="http://schemas.openxmlformats.org/officeDocument/2006/relationships/image" Target="../media/image41.emf"/><Relationship Id="rId10" Type="http://schemas.openxmlformats.org/officeDocument/2006/relationships/image" Target="../media/image43.e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0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sv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9484D-602D-8447-AFB3-5F8B59936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4095526"/>
          </a:xfrm>
        </p:spPr>
        <p:txBody>
          <a:bodyPr anchor="ctr"/>
          <a:lstStyle/>
          <a:p>
            <a:pPr algn="ctr">
              <a:lnSpc>
                <a:spcPct val="2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altLang="zh-CN" dirty="0" smtClean="0"/>
              <a:t>CSNS</a:t>
            </a:r>
            <a:r>
              <a:rPr lang="zh-CN" altLang="en-US" dirty="0"/>
              <a:t>束</a:t>
            </a:r>
            <a:r>
              <a:rPr lang="zh-CN" altLang="en-US" dirty="0" smtClean="0"/>
              <a:t>测系统</a:t>
            </a:r>
            <a:r>
              <a:rPr lang="en-US" altLang="zh-CN" dirty="0" smtClean="0"/>
              <a:t>2025</a:t>
            </a:r>
            <a:r>
              <a:rPr lang="zh-CN" altLang="en-US" dirty="0" smtClean="0"/>
              <a:t>年年度总结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sz="3200" dirty="0">
                <a:solidFill>
                  <a:schemeClr val="tx2"/>
                </a:solidFill>
              </a:rPr>
              <a:t>束测系统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sz="2400" dirty="0" smtClean="0">
                <a:solidFill>
                  <a:schemeClr val="tx2"/>
                </a:solidFill>
              </a:rPr>
              <a:t>2025.10</a:t>
            </a:r>
            <a:r>
              <a:rPr lang="en-US" altLang="zh-CN" sz="2400" dirty="0">
                <a:solidFill>
                  <a:schemeClr val="tx2"/>
                </a:solidFill>
              </a:rPr>
              <a:t>.</a:t>
            </a:r>
            <a:r>
              <a:rPr lang="en-US" altLang="zh-CN" sz="2400" dirty="0" smtClean="0">
                <a:solidFill>
                  <a:schemeClr val="tx2"/>
                </a:solidFill>
              </a:rPr>
              <a:t>13</a:t>
            </a:r>
            <a:endParaRPr lang="en-CH" sz="2400" dirty="0">
              <a:solidFill>
                <a:schemeClr val="tx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34E3C-8D0E-A178-B553-42AE4DC4F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FAC2-1082-0349-931A-E17E3D1FD5EA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9F08D-A3D2-F155-F73A-A88AAABFB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 smtClean="0"/>
              <a:t>李芳</a:t>
            </a:r>
            <a:r>
              <a:rPr lang="en-US" dirty="0" smtClean="0"/>
              <a:t>| CSNS</a:t>
            </a:r>
            <a:r>
              <a:rPr lang="zh-CN" altLang="en-US" dirty="0" smtClean="0"/>
              <a:t>束测系统</a:t>
            </a:r>
            <a:r>
              <a:rPr lang="en-US" altLang="zh-CN" dirty="0" smtClean="0"/>
              <a:t>2025</a:t>
            </a:r>
            <a:r>
              <a:rPr lang="zh-CN" altLang="en-US" dirty="0" smtClean="0"/>
              <a:t>年年度总结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C4D0C-1C85-C82C-B38D-4CB857E1A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82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756321" y="799288"/>
            <a:ext cx="11027691" cy="5688632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dirty="0">
                <a:solidFill>
                  <a:schemeClr val="tx2">
                    <a:lumMod val="25000"/>
                    <a:lumOff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CSNS</a:t>
            </a:r>
            <a:r>
              <a:rPr lang="zh-CN" altLang="en-US" sz="1800" dirty="0">
                <a:solidFill>
                  <a:schemeClr val="tx2">
                    <a:lumMod val="25000"/>
                    <a:lumOff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束测系统运行现状</a:t>
            </a:r>
            <a:endParaRPr lang="en-US" altLang="zh-CN" sz="1800" dirty="0">
              <a:solidFill>
                <a:schemeClr val="tx2">
                  <a:lumMod val="25000"/>
                  <a:lumOff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束测年度运行</a:t>
            </a:r>
            <a:r>
              <a:rPr lang="zh-CN" altLang="en-US" sz="1400" b="1" dirty="0" smtClean="0">
                <a:solidFill>
                  <a:schemeClr val="tx2">
                    <a:lumMod val="25000"/>
                    <a:lumOff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情况</a:t>
            </a:r>
            <a:endParaRPr lang="en-US" altLang="zh-CN" sz="1400" b="1" dirty="0" smtClean="0">
              <a:solidFill>
                <a:schemeClr val="tx2">
                  <a:lumMod val="25000"/>
                  <a:lumOff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 smtClean="0">
                <a:solidFill>
                  <a:schemeClr val="tx2">
                    <a:lumMod val="25000"/>
                    <a:lumOff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RCS BPMs</a:t>
            </a:r>
            <a:r>
              <a:rPr lang="zh-CN" altLang="en-US" sz="1400" b="1" dirty="0" smtClean="0">
                <a:solidFill>
                  <a:schemeClr val="tx2">
                    <a:lumMod val="25000"/>
                    <a:lumOff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离线标定</a:t>
            </a:r>
            <a:endParaRPr lang="en-US" altLang="zh-CN" sz="1400" b="1" dirty="0">
              <a:solidFill>
                <a:schemeClr val="tx2">
                  <a:lumMod val="25000"/>
                  <a:lumOff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LINAC</a:t>
            </a:r>
            <a:r>
              <a:rPr lang="zh-CN" altLang="en-US" sz="14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束流相位测量系统升级（</a:t>
            </a:r>
            <a:r>
              <a:rPr lang="en-US" altLang="zh-CN" sz="14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FCT-based</a:t>
            </a:r>
            <a:r>
              <a:rPr lang="zh-CN" altLang="en-US" sz="14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400" b="1" dirty="0">
              <a:solidFill>
                <a:schemeClr val="tx2">
                  <a:lumMod val="25000"/>
                  <a:lumOff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H" altLang="zh-CN" sz="14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LINAC</a:t>
            </a:r>
            <a:r>
              <a:rPr lang="zh-CN" altLang="en-CH" sz="14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剖面</a:t>
            </a:r>
            <a:r>
              <a:rPr lang="zh-CN" altLang="en-US" sz="14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探测器</a:t>
            </a:r>
            <a:endParaRPr lang="en-CH" altLang="zh-CN" sz="1400" b="1" dirty="0">
              <a:solidFill>
                <a:schemeClr val="tx2">
                  <a:lumMod val="25000"/>
                  <a:lumOff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LINAC</a:t>
            </a:r>
            <a:r>
              <a:rPr lang="zh-CN" altLang="en-US" sz="1400" b="1" dirty="0">
                <a:solidFill>
                  <a:schemeClr val="tx2">
                    <a:lumMod val="25000"/>
                    <a:lumOff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壁电流探测系统升级</a:t>
            </a:r>
            <a:endParaRPr lang="en-US" altLang="zh-CN" sz="1400" b="1" dirty="0">
              <a:solidFill>
                <a:schemeClr val="tx2">
                  <a:lumMod val="25000"/>
                  <a:lumOff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 smtClean="0">
                <a:solidFill>
                  <a:schemeClr val="tx2">
                    <a:lumMod val="25000"/>
                    <a:lumOff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endParaRPr lang="en-US" altLang="zh-CN" sz="1400" b="1" dirty="0" smtClean="0">
              <a:solidFill>
                <a:schemeClr val="tx2">
                  <a:lumMod val="25000"/>
                  <a:lumOff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CSNS-II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束测系统升级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窗前多丝靶系统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注入区改造中束测系统升级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注入区多丝靶剖面探测系统研制（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INMWS01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INMWS02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INDMWS01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注入区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BPM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研制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H0CT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INDCT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剥离电子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收集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器系统（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ECOL)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RCS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IPM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初代样机调试和下一代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IPM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Linac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激光丝剖面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探测器研制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束团长度测量仪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BSM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的研制进展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主要内容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D44C-4E47-7641-9144-60BC1FFF9E40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6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elog.csns.ihep.ac.cn/Beam+Instrumentation/200713_173810/RT-PBW.PNG">
            <a:extLst>
              <a:ext uri="{FF2B5EF4-FFF2-40B4-BE49-F238E27FC236}">
                <a16:creationId xmlns:a16="http://schemas.microsoft.com/office/drawing/2014/main" id="{568B29F6-1359-5091-17D5-8496E0F95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8" t="7155" r="17670"/>
          <a:stretch/>
        </p:blipFill>
        <p:spPr bwMode="auto">
          <a:xfrm>
            <a:off x="3423695" y="3062165"/>
            <a:ext cx="3630330" cy="328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93607" y="982862"/>
            <a:ext cx="11376024" cy="1762475"/>
          </a:xfrm>
        </p:spPr>
        <p:txBody>
          <a:bodyPr/>
          <a:lstStyle/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CN" altLang="en-US" sz="1800" dirty="0">
                <a:solidFill>
                  <a:prstClr val="black"/>
                </a:solidFill>
                <a:ea typeface="微软雅黑"/>
              </a:rPr>
              <a:t>针对</a:t>
            </a:r>
            <a:r>
              <a:rPr lang="en-US" altLang="zh-CN" sz="1800" dirty="0">
                <a:solidFill>
                  <a:prstClr val="black"/>
                </a:solidFill>
                <a:ea typeface="微软雅黑"/>
              </a:rPr>
              <a:t>500kW</a:t>
            </a:r>
            <a:r>
              <a:rPr lang="zh-CN" altLang="en-US" sz="1800" dirty="0" smtClean="0">
                <a:solidFill>
                  <a:prstClr val="black"/>
                </a:solidFill>
                <a:ea typeface="微软雅黑"/>
              </a:rPr>
              <a:t>升级探测器、电子学、数据采集系统</a:t>
            </a:r>
            <a:r>
              <a:rPr lang="zh-CN" altLang="en-US" sz="1800" dirty="0">
                <a:solidFill>
                  <a:prstClr val="black"/>
                </a:solidFill>
                <a:ea typeface="微软雅黑"/>
              </a:rPr>
              <a:t>，</a:t>
            </a:r>
            <a:r>
              <a:rPr lang="zh-CN" altLang="en-CH" sz="1800" dirty="0" smtClean="0">
                <a:solidFill>
                  <a:prstClr val="black"/>
                </a:solidFill>
                <a:latin typeface="Arial" panose="020F0502020204030204"/>
                <a:ea typeface="微软雅黑"/>
              </a:rPr>
              <a:t>修复</a:t>
            </a:r>
            <a:r>
              <a:rPr lang="en-US" altLang="zh-CN" sz="1800" dirty="0">
                <a:solidFill>
                  <a:prstClr val="black"/>
                </a:solidFill>
                <a:ea typeface="微软雅黑"/>
              </a:rPr>
              <a:t>CSNS</a:t>
            </a:r>
            <a:r>
              <a:rPr lang="zh-CN" altLang="en-US" sz="1800" dirty="0">
                <a:solidFill>
                  <a:prstClr val="black"/>
                </a:solidFill>
                <a:ea typeface="微软雅黑"/>
              </a:rPr>
              <a:t>一期多丝靶信号</a:t>
            </a:r>
            <a:r>
              <a:rPr lang="zh-CN" altLang="en-US" sz="1800" dirty="0" smtClean="0">
                <a:solidFill>
                  <a:prstClr val="black"/>
                </a:solidFill>
                <a:ea typeface="微软雅黑"/>
              </a:rPr>
              <a:t>异常</a:t>
            </a:r>
            <a:r>
              <a:rPr lang="zh-CN" altLang="en-US" sz="1800" dirty="0">
                <a:solidFill>
                  <a:prstClr val="black"/>
                </a:solidFill>
                <a:ea typeface="微软雅黑"/>
              </a:rPr>
              <a:t>，</a:t>
            </a:r>
            <a:r>
              <a:rPr lang="zh-CN" altLang="en-US" sz="1800" dirty="0" smtClean="0">
                <a:solidFill>
                  <a:prstClr val="black"/>
                </a:solidFill>
                <a:ea typeface="微软雅黑"/>
              </a:rPr>
              <a:t>提升</a:t>
            </a:r>
            <a:r>
              <a:rPr lang="zh-CN" altLang="en-US" sz="1800" dirty="0">
                <a:solidFill>
                  <a:prstClr val="black"/>
                </a:solidFill>
                <a:ea typeface="微软雅黑"/>
              </a:rPr>
              <a:t>剖面测量分辨率至</a:t>
            </a:r>
            <a:r>
              <a:rPr lang="en-US" altLang="zh-CN" sz="1800" dirty="0" smtClean="0">
                <a:solidFill>
                  <a:prstClr val="black"/>
                </a:solidFill>
                <a:ea typeface="微软雅黑"/>
              </a:rPr>
              <a:t>2mm</a:t>
            </a:r>
            <a:r>
              <a:rPr lang="zh-CN" altLang="en-US" sz="1800" dirty="0">
                <a:solidFill>
                  <a:prstClr val="black"/>
                </a:solidFill>
                <a:ea typeface="微软雅黑"/>
              </a:rPr>
              <a:t>，总通道</a:t>
            </a:r>
            <a:r>
              <a:rPr lang="zh-CN" altLang="en-US" sz="1800" dirty="0" smtClean="0">
                <a:solidFill>
                  <a:prstClr val="black"/>
                </a:solidFill>
                <a:ea typeface="微软雅黑"/>
              </a:rPr>
              <a:t>数：</a:t>
            </a:r>
            <a:r>
              <a:rPr lang="en-US" altLang="zh-CN" sz="1800" dirty="0" smtClean="0">
                <a:solidFill>
                  <a:prstClr val="black"/>
                </a:solidFill>
                <a:ea typeface="微软雅黑"/>
              </a:rPr>
              <a:t>X</a:t>
            </a:r>
            <a:r>
              <a:rPr lang="zh-CN" altLang="en-US" sz="1800" dirty="0">
                <a:solidFill>
                  <a:prstClr val="black"/>
                </a:solidFill>
                <a:ea typeface="微软雅黑"/>
              </a:rPr>
              <a:t>方向</a:t>
            </a:r>
            <a:r>
              <a:rPr lang="en-US" altLang="zh-CN" sz="1800" dirty="0">
                <a:solidFill>
                  <a:prstClr val="black"/>
                </a:solidFill>
                <a:ea typeface="微软雅黑"/>
              </a:rPr>
              <a:t>81</a:t>
            </a:r>
            <a:r>
              <a:rPr lang="zh-CN" altLang="en-US" sz="1800" dirty="0">
                <a:solidFill>
                  <a:prstClr val="black"/>
                </a:solidFill>
                <a:ea typeface="微软雅黑"/>
              </a:rPr>
              <a:t>、</a:t>
            </a:r>
            <a:r>
              <a:rPr lang="en-US" altLang="zh-CN" sz="1800" dirty="0">
                <a:solidFill>
                  <a:prstClr val="black"/>
                </a:solidFill>
                <a:ea typeface="微软雅黑"/>
              </a:rPr>
              <a:t>Y</a:t>
            </a:r>
            <a:r>
              <a:rPr lang="zh-CN" altLang="en-US" sz="1800" dirty="0">
                <a:solidFill>
                  <a:prstClr val="black"/>
                </a:solidFill>
                <a:ea typeface="微软雅黑"/>
              </a:rPr>
              <a:t>方向</a:t>
            </a:r>
            <a:r>
              <a:rPr lang="en-US" altLang="zh-CN" sz="1800" dirty="0" smtClean="0">
                <a:solidFill>
                  <a:prstClr val="black"/>
                </a:solidFill>
                <a:ea typeface="微软雅黑"/>
              </a:rPr>
              <a:t>41</a:t>
            </a:r>
            <a:r>
              <a:rPr lang="zh-CN" altLang="en-US" sz="1800" dirty="0" smtClean="0">
                <a:solidFill>
                  <a:prstClr val="black"/>
                </a:solidFill>
                <a:ea typeface="微软雅黑"/>
              </a:rPr>
              <a:t>。</a:t>
            </a:r>
            <a:endParaRPr lang="en-US" altLang="zh-CN" sz="1800" dirty="0" smtClean="0">
              <a:solidFill>
                <a:prstClr val="black"/>
              </a:solidFill>
              <a:ea typeface="微软雅黑"/>
            </a:endParaRPr>
          </a:p>
          <a:p>
            <a:pPr marL="285750" lvl="0" indent="-285750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CN" altLang="en-US" sz="1600" dirty="0">
                <a:solidFill>
                  <a:srgbClr val="C00000"/>
                </a:solidFill>
                <a:ea typeface="微软雅黑"/>
              </a:rPr>
              <a:t>研制历程</a:t>
            </a:r>
            <a:endParaRPr lang="en-US" altLang="zh-CN" sz="1600" dirty="0">
              <a:solidFill>
                <a:srgbClr val="C00000"/>
              </a:solidFill>
              <a:ea typeface="微软雅黑"/>
            </a:endParaRPr>
          </a:p>
          <a:p>
            <a:pPr marL="742950" lvl="1" indent="-285750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altLang="zh-CN" sz="1600" b="1" dirty="0">
                <a:solidFill>
                  <a:prstClr val="black"/>
                </a:solidFill>
                <a:latin typeface="微软雅黑"/>
                <a:ea typeface="微软雅黑"/>
              </a:rPr>
              <a:t>2024</a:t>
            </a:r>
            <a:r>
              <a:rPr lang="zh-CN" altLang="en-US" sz="1600" b="1" dirty="0">
                <a:solidFill>
                  <a:prstClr val="black"/>
                </a:solidFill>
                <a:latin typeface="微软雅黑"/>
                <a:ea typeface="微软雅黑"/>
              </a:rPr>
              <a:t>年</a:t>
            </a:r>
            <a:r>
              <a:rPr lang="en-US" altLang="zh-CN" sz="1600" b="1" dirty="0">
                <a:solidFill>
                  <a:prstClr val="black"/>
                </a:solidFill>
                <a:latin typeface="微软雅黑"/>
                <a:ea typeface="微软雅黑"/>
              </a:rPr>
              <a:t>6</a:t>
            </a:r>
            <a:r>
              <a:rPr lang="zh-CN" altLang="en-US" sz="1600" b="1" dirty="0">
                <a:solidFill>
                  <a:prstClr val="black"/>
                </a:solidFill>
                <a:latin typeface="微软雅黑"/>
                <a:ea typeface="微软雅黑"/>
              </a:rPr>
              <a:t>月，完成探头组装和集成</a:t>
            </a:r>
            <a:endParaRPr lang="en-US" altLang="zh-CN" sz="1600" b="1" dirty="0">
              <a:solidFill>
                <a:prstClr val="black"/>
              </a:solidFill>
              <a:latin typeface="微软雅黑"/>
              <a:ea typeface="微软雅黑"/>
            </a:endParaRPr>
          </a:p>
          <a:p>
            <a:pPr marL="742950" lvl="1" indent="-285750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altLang="zh-CN" sz="1600" b="1" dirty="0">
                <a:solidFill>
                  <a:prstClr val="black"/>
                </a:solidFill>
                <a:latin typeface="微软雅黑"/>
                <a:ea typeface="微软雅黑"/>
              </a:rPr>
              <a:t>2024</a:t>
            </a:r>
            <a:r>
              <a:rPr lang="zh-CN" altLang="en-US" sz="1600" b="1" dirty="0">
                <a:solidFill>
                  <a:prstClr val="black"/>
                </a:solidFill>
                <a:latin typeface="微软雅黑"/>
                <a:ea typeface="微软雅黑"/>
              </a:rPr>
              <a:t>年</a:t>
            </a:r>
            <a:r>
              <a:rPr lang="en-US" altLang="zh-CN" sz="1600" b="1" dirty="0">
                <a:solidFill>
                  <a:prstClr val="black"/>
                </a:solidFill>
                <a:latin typeface="微软雅黑"/>
                <a:ea typeface="微软雅黑"/>
              </a:rPr>
              <a:t>9</a:t>
            </a:r>
            <a:r>
              <a:rPr lang="zh-CN" altLang="en-US" sz="1600" b="1" dirty="0">
                <a:solidFill>
                  <a:prstClr val="black"/>
                </a:solidFill>
                <a:latin typeface="微软雅黑"/>
                <a:ea typeface="微软雅黑"/>
              </a:rPr>
              <a:t>月，完成</a:t>
            </a:r>
            <a:r>
              <a:rPr lang="en-US" altLang="zh-CN" sz="1600" b="1" dirty="0">
                <a:solidFill>
                  <a:prstClr val="black"/>
                </a:solidFill>
                <a:latin typeface="微软雅黑"/>
                <a:ea typeface="微软雅黑"/>
              </a:rPr>
              <a:t>DAQ</a:t>
            </a:r>
            <a:r>
              <a:rPr lang="zh-CN" altLang="en-US" sz="1600" b="1" dirty="0">
                <a:solidFill>
                  <a:prstClr val="black"/>
                </a:solidFill>
                <a:latin typeface="微软雅黑"/>
                <a:ea typeface="微软雅黑"/>
              </a:rPr>
              <a:t>系统升级</a:t>
            </a:r>
            <a:endParaRPr lang="en-US" altLang="zh-CN" sz="1600" b="1" dirty="0">
              <a:solidFill>
                <a:prstClr val="black"/>
              </a:solidFill>
              <a:latin typeface="微软雅黑"/>
              <a:ea typeface="微软雅黑"/>
            </a:endParaRPr>
          </a:p>
          <a:p>
            <a:pPr marL="742950" lvl="1" indent="-285750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altLang="zh-CN" sz="1600" b="1" dirty="0">
                <a:solidFill>
                  <a:prstClr val="black"/>
                </a:solidFill>
                <a:latin typeface="微软雅黑"/>
                <a:ea typeface="微软雅黑"/>
              </a:rPr>
              <a:t>2024</a:t>
            </a:r>
            <a:r>
              <a:rPr lang="zh-CN" altLang="en-US" sz="1600" b="1" dirty="0">
                <a:solidFill>
                  <a:prstClr val="black"/>
                </a:solidFill>
                <a:latin typeface="微软雅黑"/>
                <a:ea typeface="微软雅黑"/>
              </a:rPr>
              <a:t>年</a:t>
            </a:r>
            <a:r>
              <a:rPr lang="en-US" altLang="zh-CN" sz="1600" b="1" dirty="0">
                <a:solidFill>
                  <a:prstClr val="black"/>
                </a:solidFill>
                <a:latin typeface="微软雅黑"/>
                <a:ea typeface="微软雅黑"/>
              </a:rPr>
              <a:t>10</a:t>
            </a:r>
            <a:r>
              <a:rPr lang="zh-CN" altLang="en-US" sz="1600" b="1" dirty="0">
                <a:solidFill>
                  <a:prstClr val="black"/>
                </a:solidFill>
                <a:latin typeface="微软雅黑"/>
                <a:ea typeface="微软雅黑"/>
              </a:rPr>
              <a:t>月，加速器中控稳定束斑显示（</a:t>
            </a:r>
            <a:r>
              <a:rPr lang="en-US" altLang="zh-CN" sz="1600" b="1" dirty="0">
                <a:solidFill>
                  <a:prstClr val="black"/>
                </a:solidFill>
                <a:latin typeface="微软雅黑"/>
                <a:ea typeface="微软雅黑"/>
              </a:rPr>
              <a:t>RTBT</a:t>
            </a:r>
            <a:r>
              <a:rPr lang="zh-CN" altLang="en-US" sz="1600" b="1" dirty="0">
                <a:solidFill>
                  <a:prstClr val="black"/>
                </a:solidFill>
                <a:latin typeface="微软雅黑"/>
                <a:ea typeface="微软雅黑"/>
              </a:rPr>
              <a:t>调试</a:t>
            </a:r>
            <a:r>
              <a:rPr lang="en-US" altLang="zh-CN" sz="1600" b="1" dirty="0">
                <a:solidFill>
                  <a:prstClr val="black"/>
                </a:solidFill>
                <a:latin typeface="微软雅黑"/>
                <a:ea typeface="微软雅黑"/>
              </a:rPr>
              <a:t>Day1</a:t>
            </a:r>
            <a:r>
              <a:rPr lang="zh-CN" altLang="en-US" sz="1600" b="1" dirty="0">
                <a:solidFill>
                  <a:prstClr val="black"/>
                </a:solidFill>
                <a:latin typeface="微软雅黑"/>
                <a:ea typeface="微软雅黑"/>
              </a:rPr>
              <a:t>）</a:t>
            </a:r>
            <a:endParaRPr lang="en-US" altLang="zh-CN" sz="1600" b="1" dirty="0">
              <a:solidFill>
                <a:prstClr val="black"/>
              </a:solidFill>
              <a:latin typeface="微软雅黑"/>
              <a:ea typeface="微软雅黑"/>
            </a:endParaRPr>
          </a:p>
          <a:p>
            <a:pPr lvl="0"/>
            <a:endParaRPr lang="en-CH" altLang="zh-CN" sz="2400" dirty="0">
              <a:solidFill>
                <a:prstClr val="black"/>
              </a:solidFill>
              <a:latin typeface="Arial" panose="020F0502020204030204"/>
              <a:ea typeface="微软雅黑"/>
            </a:endParaRP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窗</a:t>
            </a:r>
            <a:r>
              <a:rPr lang="zh-CN" altLang="en-US" dirty="0" smtClean="0"/>
              <a:t>前多丝靶系统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D44C-4E47-7641-9144-60BC1FFF9E40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20">
            <a:extLst>
              <a:ext uri="{FF2B5EF4-FFF2-40B4-BE49-F238E27FC236}">
                <a16:creationId xmlns:a16="http://schemas.microsoft.com/office/drawing/2014/main" id="{C6AF0CED-ACF0-93BF-DC34-A6294ECEA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836" y="3062165"/>
            <a:ext cx="3623684" cy="1719428"/>
          </a:xfrm>
          <a:prstGeom prst="rect">
            <a:avLst/>
          </a:prstGeom>
        </p:spPr>
      </p:pic>
      <p:grpSp>
        <p:nvGrpSpPr>
          <p:cNvPr id="9" name="Group 25">
            <a:extLst>
              <a:ext uri="{FF2B5EF4-FFF2-40B4-BE49-F238E27FC236}">
                <a16:creationId xmlns:a16="http://schemas.microsoft.com/office/drawing/2014/main" id="{AE6A30CD-0914-BD46-B2DD-FD93AB3F638A}"/>
              </a:ext>
            </a:extLst>
          </p:cNvPr>
          <p:cNvGrpSpPr/>
          <p:nvPr/>
        </p:nvGrpSpPr>
        <p:grpSpPr>
          <a:xfrm>
            <a:off x="5807968" y="4568228"/>
            <a:ext cx="5294789" cy="2107209"/>
            <a:chOff x="6207093" y="2839931"/>
            <a:chExt cx="5354049" cy="2008326"/>
          </a:xfrm>
        </p:grpSpPr>
        <p:pic>
          <p:nvPicPr>
            <p:cNvPr id="10" name="Picture 26">
              <a:extLst>
                <a:ext uri="{FF2B5EF4-FFF2-40B4-BE49-F238E27FC236}">
                  <a16:creationId xmlns:a16="http://schemas.microsoft.com/office/drawing/2014/main" id="{97E15609-4304-7041-B934-D805A2120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4490" y="2839931"/>
              <a:ext cx="4016652" cy="2008326"/>
            </a:xfrm>
            <a:prstGeom prst="rect">
              <a:avLst/>
            </a:prstGeom>
          </p:spPr>
        </p:pic>
        <p:sp>
          <p:nvSpPr>
            <p:cNvPr id="11" name="TextBox 27">
              <a:extLst>
                <a:ext uri="{FF2B5EF4-FFF2-40B4-BE49-F238E27FC236}">
                  <a16:creationId xmlns:a16="http://schemas.microsoft.com/office/drawing/2014/main" id="{52D22D4F-C469-8AEA-4F8A-ACF22154269E}"/>
                </a:ext>
              </a:extLst>
            </p:cNvPr>
            <p:cNvSpPr txBox="1"/>
            <p:nvPr/>
          </p:nvSpPr>
          <p:spPr>
            <a:xfrm>
              <a:off x="9633396" y="2915428"/>
              <a:ext cx="1440160" cy="5106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F0502020204030204"/>
                  <a:ea typeface="微软雅黑"/>
                  <a:cs typeface="+mn-cs"/>
                </a:rPr>
                <a:t>170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F0502020204030204"/>
                  <a:ea typeface="微软雅黑"/>
                  <a:cs typeface="+mn-cs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F0502020204030204"/>
                  <a:ea typeface="微软雅黑"/>
                  <a:cs typeface="+mn-cs"/>
                </a:rPr>
                <a:t>kW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F0502020204030204"/>
                  <a:ea typeface="微软雅黑"/>
                  <a:cs typeface="+mn-cs"/>
                </a:rPr>
                <a:t>升级后</a:t>
              </a:r>
              <a:endParaRPr kumimoji="0" lang="aa-E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TextBox 27">
              <a:extLst>
                <a:ext uri="{FF2B5EF4-FFF2-40B4-BE49-F238E27FC236}">
                  <a16:creationId xmlns:a16="http://schemas.microsoft.com/office/drawing/2014/main" id="{52D22D4F-C469-8AEA-4F8A-ACF22154269E}"/>
                </a:ext>
              </a:extLst>
            </p:cNvPr>
            <p:cNvSpPr txBox="1"/>
            <p:nvPr/>
          </p:nvSpPr>
          <p:spPr>
            <a:xfrm>
              <a:off x="6207093" y="2875965"/>
              <a:ext cx="1440160" cy="5106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F0502020204030204"/>
                  <a:ea typeface="微软雅黑"/>
                  <a:cs typeface="+mn-cs"/>
                </a:rPr>
                <a:t>170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F0502020204030204"/>
                  <a:ea typeface="微软雅黑"/>
                  <a:cs typeface="+mn-cs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F0502020204030204"/>
                  <a:ea typeface="微软雅黑"/>
                  <a:cs typeface="+mn-cs"/>
                </a:rPr>
                <a:t>kW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F0502020204030204"/>
                  <a:ea typeface="微软雅黑"/>
                  <a:cs typeface="+mn-cs"/>
                </a:rPr>
                <a:t>升级前</a:t>
              </a:r>
              <a:endParaRPr kumimoji="0" lang="aa-E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grpSp>
        <p:nvGrpSpPr>
          <p:cNvPr id="12" name="Group 28">
            <a:extLst>
              <a:ext uri="{FF2B5EF4-FFF2-40B4-BE49-F238E27FC236}">
                <a16:creationId xmlns:a16="http://schemas.microsoft.com/office/drawing/2014/main" id="{D8294C8A-1B78-D707-3BF1-6BE1B51DE705}"/>
              </a:ext>
            </a:extLst>
          </p:cNvPr>
          <p:cNvGrpSpPr/>
          <p:nvPr/>
        </p:nvGrpSpPr>
        <p:grpSpPr>
          <a:xfrm>
            <a:off x="911424" y="3077001"/>
            <a:ext cx="1704990" cy="1491227"/>
            <a:chOff x="1611532" y="2960474"/>
            <a:chExt cx="1704990" cy="1491227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8360D170-92B3-4A44-3D37-DEFD43B18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11532" y="2960474"/>
              <a:ext cx="1671730" cy="1491227"/>
            </a:xfrm>
            <a:prstGeom prst="rect">
              <a:avLst/>
            </a:prstGeom>
          </p:spPr>
        </p:pic>
        <p:sp>
          <p:nvSpPr>
            <p:cNvPr id="14" name="TextBox 30">
              <a:extLst>
                <a:ext uri="{FF2B5EF4-FFF2-40B4-BE49-F238E27FC236}">
                  <a16:creationId xmlns:a16="http://schemas.microsoft.com/office/drawing/2014/main" id="{D5C5779F-0D08-004F-1017-3818D354F403}"/>
                </a:ext>
              </a:extLst>
            </p:cNvPr>
            <p:cNvSpPr txBox="1"/>
            <p:nvPr/>
          </p:nvSpPr>
          <p:spPr>
            <a:xfrm>
              <a:off x="2601336" y="4100689"/>
              <a:ext cx="71518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H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FA00"/>
                  </a:solidFill>
                  <a:effectLst/>
                  <a:uLnTx/>
                  <a:uFillTx/>
                  <a:latin typeface="Arial" panose="020F0502020204030204"/>
                  <a:ea typeface="微软雅黑"/>
                  <a:cs typeface="+mn-cs"/>
                </a:rPr>
                <a:t>升级前</a:t>
              </a:r>
              <a:endParaRPr kumimoji="0" lang="aa-ET" sz="16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grpSp>
        <p:nvGrpSpPr>
          <p:cNvPr id="15" name="Group 31">
            <a:extLst>
              <a:ext uri="{FF2B5EF4-FFF2-40B4-BE49-F238E27FC236}">
                <a16:creationId xmlns:a16="http://schemas.microsoft.com/office/drawing/2014/main" id="{33A606A9-D326-A8A6-E4AD-BEB34DDC36BB}"/>
              </a:ext>
            </a:extLst>
          </p:cNvPr>
          <p:cNvGrpSpPr/>
          <p:nvPr/>
        </p:nvGrpSpPr>
        <p:grpSpPr>
          <a:xfrm>
            <a:off x="902512" y="4787139"/>
            <a:ext cx="1701407" cy="1580128"/>
            <a:chOff x="1575726" y="4670612"/>
            <a:chExt cx="1701407" cy="1580128"/>
          </a:xfrm>
        </p:grpSpPr>
        <p:pic>
          <p:nvPicPr>
            <p:cNvPr id="16" name="Picture 32">
              <a:extLst>
                <a:ext uri="{FF2B5EF4-FFF2-40B4-BE49-F238E27FC236}">
                  <a16:creationId xmlns:a16="http://schemas.microsoft.com/office/drawing/2014/main" id="{0C6435EE-E3F3-FB15-3C2A-0F19E1352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5726" y="4670612"/>
              <a:ext cx="1671730" cy="1580128"/>
            </a:xfrm>
            <a:prstGeom prst="rect">
              <a:avLst/>
            </a:prstGeom>
          </p:spPr>
        </p:pic>
        <p:sp>
          <p:nvSpPr>
            <p:cNvPr id="17" name="TextBox 33">
              <a:extLst>
                <a:ext uri="{FF2B5EF4-FFF2-40B4-BE49-F238E27FC236}">
                  <a16:creationId xmlns:a16="http://schemas.microsoft.com/office/drawing/2014/main" id="{0D90F543-B127-6041-D6BA-8C61288AC953}"/>
                </a:ext>
              </a:extLst>
            </p:cNvPr>
            <p:cNvSpPr txBox="1"/>
            <p:nvPr/>
          </p:nvSpPr>
          <p:spPr>
            <a:xfrm>
              <a:off x="2479582" y="5858927"/>
              <a:ext cx="79755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FA00"/>
                  </a:solidFill>
                  <a:effectLst/>
                  <a:uLnTx/>
                  <a:uFillTx/>
                  <a:latin typeface="Arial" panose="020F0502020204030204"/>
                  <a:ea typeface="微软雅黑"/>
                  <a:cs typeface="+mn-cs"/>
                </a:rPr>
                <a:t>升级后</a:t>
              </a:r>
              <a:endParaRPr kumimoji="0" lang="aa-ET" sz="16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19" name="TextBox 37">
            <a:extLst>
              <a:ext uri="{FF2B5EF4-FFF2-40B4-BE49-F238E27FC236}">
                <a16:creationId xmlns:a16="http://schemas.microsoft.com/office/drawing/2014/main" id="{DD1051CE-094A-017E-BAFA-C9A6C015B1C3}"/>
              </a:ext>
            </a:extLst>
          </p:cNvPr>
          <p:cNvSpPr txBox="1"/>
          <p:nvPr/>
        </p:nvSpPr>
        <p:spPr>
          <a:xfrm>
            <a:off x="7443327" y="2001356"/>
            <a:ext cx="3506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CSNS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-II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束测系统首个设备升级改造</a:t>
            </a:r>
            <a:endParaRPr kumimoji="0" lang="en-CH" sz="16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79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4E53C45-97BE-14E4-E690-0293892C9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80" b="7626"/>
          <a:stretch/>
        </p:blipFill>
        <p:spPr>
          <a:xfrm rot="5400000">
            <a:off x="-489000" y="2130351"/>
            <a:ext cx="5035550" cy="316835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30BE68-3071-9F32-EE39-A40C6D884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CSNS-II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束测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系统升级：</a:t>
            </a:r>
            <a:r>
              <a:rPr lang="en-CH" dirty="0" smtClean="0"/>
              <a:t>注入区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9E34C-FCEB-BFAF-2211-6D7713BB1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D44C-4E47-7641-9144-60BC1FFF9E40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750A5-806D-D8F5-D715-B656DF918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9" name="Straight Arrow Connector 38">
            <a:extLst>
              <a:ext uri="{FF2B5EF4-FFF2-40B4-BE49-F238E27FC236}">
                <a16:creationId xmlns:a16="http://schemas.microsoft.com/office/drawing/2014/main" id="{4E3CBEC5-83A9-A4B0-BB4C-C1815B650374}"/>
              </a:ext>
            </a:extLst>
          </p:cNvPr>
          <p:cNvCxnSpPr>
            <a:cxnSpLocks/>
          </p:cNvCxnSpPr>
          <p:nvPr/>
        </p:nvCxnSpPr>
        <p:spPr>
          <a:xfrm flipV="1">
            <a:off x="1812751" y="5502300"/>
            <a:ext cx="72008" cy="662101"/>
          </a:xfrm>
          <a:prstGeom prst="straightConnector1">
            <a:avLst/>
          </a:prstGeom>
          <a:ln w="19050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41">
            <a:extLst>
              <a:ext uri="{FF2B5EF4-FFF2-40B4-BE49-F238E27FC236}">
                <a16:creationId xmlns:a16="http://schemas.microsoft.com/office/drawing/2014/main" id="{1AE6D642-F9FE-AC0B-B018-F58E9842A4AE}"/>
              </a:ext>
            </a:extLst>
          </p:cNvPr>
          <p:cNvSpPr txBox="1"/>
          <p:nvPr/>
        </p:nvSpPr>
        <p:spPr>
          <a:xfrm>
            <a:off x="1630283" y="5493523"/>
            <a:ext cx="364936" cy="203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b="1" dirty="0">
                <a:solidFill>
                  <a:srgbClr val="FFFF00"/>
                </a:solidFill>
              </a:rPr>
              <a:t>H</a:t>
            </a:r>
            <a:r>
              <a:rPr lang="en-CH" sz="1200" b="1" baseline="30000" dirty="0">
                <a:solidFill>
                  <a:srgbClr val="FFFF00"/>
                </a:solidFill>
              </a:rPr>
              <a:t>-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49727C5-A19A-2F7A-133F-3A0187C4B5C2}"/>
              </a:ext>
            </a:extLst>
          </p:cNvPr>
          <p:cNvCxnSpPr>
            <a:cxnSpLocks/>
          </p:cNvCxnSpPr>
          <p:nvPr/>
        </p:nvCxnSpPr>
        <p:spPr>
          <a:xfrm flipV="1">
            <a:off x="1884759" y="5678083"/>
            <a:ext cx="1951171" cy="486318"/>
          </a:xfrm>
          <a:prstGeom prst="line">
            <a:avLst/>
          </a:prstGeom>
          <a:ln w="19050">
            <a:solidFill>
              <a:srgbClr val="0432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52A3F1-5F15-B451-E496-EAFA9FD26897}"/>
              </a:ext>
            </a:extLst>
          </p:cNvPr>
          <p:cNvCxnSpPr>
            <a:cxnSpLocks/>
          </p:cNvCxnSpPr>
          <p:nvPr/>
        </p:nvCxnSpPr>
        <p:spPr>
          <a:xfrm>
            <a:off x="2711624" y="4869160"/>
            <a:ext cx="1124306" cy="262160"/>
          </a:xfrm>
          <a:prstGeom prst="line">
            <a:avLst/>
          </a:prstGeom>
          <a:ln w="19050">
            <a:solidFill>
              <a:srgbClr val="0432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C68D17-3394-3D1A-E7E9-6290664BAEAB}"/>
              </a:ext>
            </a:extLst>
          </p:cNvPr>
          <p:cNvCxnSpPr>
            <a:cxnSpLocks/>
          </p:cNvCxnSpPr>
          <p:nvPr/>
        </p:nvCxnSpPr>
        <p:spPr>
          <a:xfrm>
            <a:off x="1884759" y="4509120"/>
            <a:ext cx="1951171" cy="161777"/>
          </a:xfrm>
          <a:prstGeom prst="line">
            <a:avLst/>
          </a:prstGeom>
          <a:ln w="19050">
            <a:solidFill>
              <a:srgbClr val="0432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713C498-679F-705B-E7D5-984F36492D54}"/>
              </a:ext>
            </a:extLst>
          </p:cNvPr>
          <p:cNvCxnSpPr>
            <a:cxnSpLocks/>
          </p:cNvCxnSpPr>
          <p:nvPr/>
        </p:nvCxnSpPr>
        <p:spPr>
          <a:xfrm flipV="1">
            <a:off x="2143683" y="3638447"/>
            <a:ext cx="1692247" cy="204321"/>
          </a:xfrm>
          <a:prstGeom prst="line">
            <a:avLst/>
          </a:prstGeom>
          <a:ln w="19050">
            <a:solidFill>
              <a:srgbClr val="0432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D835FF7-7DE1-ABCE-2473-A4A85904DCCA}"/>
              </a:ext>
            </a:extLst>
          </p:cNvPr>
          <p:cNvCxnSpPr>
            <a:cxnSpLocks/>
          </p:cNvCxnSpPr>
          <p:nvPr/>
        </p:nvCxnSpPr>
        <p:spPr>
          <a:xfrm flipV="1">
            <a:off x="1824883" y="3178522"/>
            <a:ext cx="2011047" cy="393253"/>
          </a:xfrm>
          <a:prstGeom prst="line">
            <a:avLst/>
          </a:prstGeom>
          <a:ln w="19050">
            <a:solidFill>
              <a:srgbClr val="0432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95BF11D-91B7-3D31-E5EA-EE3CBAC5003A}"/>
              </a:ext>
            </a:extLst>
          </p:cNvPr>
          <p:cNvCxnSpPr>
            <a:cxnSpLocks/>
          </p:cNvCxnSpPr>
          <p:nvPr/>
        </p:nvCxnSpPr>
        <p:spPr>
          <a:xfrm flipV="1">
            <a:off x="1601905" y="2608904"/>
            <a:ext cx="2234025" cy="603170"/>
          </a:xfrm>
          <a:prstGeom prst="line">
            <a:avLst/>
          </a:prstGeom>
          <a:ln w="19050">
            <a:solidFill>
              <a:srgbClr val="0432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C25E8AB-C197-237A-4CD6-08A9007DF200}"/>
              </a:ext>
            </a:extLst>
          </p:cNvPr>
          <p:cNvCxnSpPr>
            <a:cxnSpLocks/>
          </p:cNvCxnSpPr>
          <p:nvPr/>
        </p:nvCxnSpPr>
        <p:spPr>
          <a:xfrm flipV="1">
            <a:off x="1524719" y="2011396"/>
            <a:ext cx="2311211" cy="1170659"/>
          </a:xfrm>
          <a:prstGeom prst="line">
            <a:avLst/>
          </a:prstGeom>
          <a:ln w="19050">
            <a:solidFill>
              <a:srgbClr val="0432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0DC2ECF-C0A8-8656-591D-BE00BE5D096C}"/>
              </a:ext>
            </a:extLst>
          </p:cNvPr>
          <p:cNvCxnSpPr>
            <a:cxnSpLocks/>
          </p:cNvCxnSpPr>
          <p:nvPr/>
        </p:nvCxnSpPr>
        <p:spPr>
          <a:xfrm flipV="1">
            <a:off x="1408005" y="1388647"/>
            <a:ext cx="2427925" cy="1652292"/>
          </a:xfrm>
          <a:prstGeom prst="line">
            <a:avLst/>
          </a:prstGeom>
          <a:ln w="19050">
            <a:solidFill>
              <a:srgbClr val="0432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1">
            <a:extLst>
              <a:ext uri="{FF2B5EF4-FFF2-40B4-BE49-F238E27FC236}">
                <a16:creationId xmlns:a16="http://schemas.microsoft.com/office/drawing/2014/main" id="{128716B7-8E0C-2E38-FA12-722EDC76A9D0}"/>
              </a:ext>
            </a:extLst>
          </p:cNvPr>
          <p:cNvSpPr txBox="1">
            <a:spLocks/>
          </p:cNvSpPr>
          <p:nvPr/>
        </p:nvSpPr>
        <p:spPr>
          <a:xfrm>
            <a:off x="3997175" y="5581442"/>
            <a:ext cx="1008113" cy="21740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H" altLang="zh-CN" sz="1400" dirty="0">
                <a:solidFill>
                  <a:srgbClr val="0432FF"/>
                </a:solidFill>
              </a:rPr>
              <a:t>LRBPM</a:t>
            </a:r>
            <a:r>
              <a:rPr lang="en-US" altLang="zh-CN" sz="1400" dirty="0">
                <a:solidFill>
                  <a:srgbClr val="0432FF"/>
                </a:solidFill>
              </a:rPr>
              <a:t>18</a:t>
            </a:r>
            <a:endParaRPr lang="en-CH" sz="1400" dirty="0">
              <a:solidFill>
                <a:srgbClr val="0432FF"/>
              </a:solidFill>
            </a:endParaRPr>
          </a:p>
        </p:txBody>
      </p:sp>
      <p:sp>
        <p:nvSpPr>
          <p:cNvPr id="47" name="Content Placeholder 1">
            <a:extLst>
              <a:ext uri="{FF2B5EF4-FFF2-40B4-BE49-F238E27FC236}">
                <a16:creationId xmlns:a16="http://schemas.microsoft.com/office/drawing/2014/main" id="{B0262A82-DEE1-5AA5-4B59-30D73D1300DA}"/>
              </a:ext>
            </a:extLst>
          </p:cNvPr>
          <p:cNvSpPr txBox="1">
            <a:spLocks/>
          </p:cNvSpPr>
          <p:nvPr/>
        </p:nvSpPr>
        <p:spPr>
          <a:xfrm>
            <a:off x="3997175" y="5017025"/>
            <a:ext cx="1008113" cy="21740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H" altLang="zh-CN" sz="1400" dirty="0">
                <a:solidFill>
                  <a:srgbClr val="0432FF"/>
                </a:solidFill>
              </a:rPr>
              <a:t>INMWS</a:t>
            </a:r>
            <a:r>
              <a:rPr lang="en-US" altLang="zh-CN" sz="1400" dirty="0">
                <a:solidFill>
                  <a:srgbClr val="0432FF"/>
                </a:solidFill>
              </a:rPr>
              <a:t>01</a:t>
            </a:r>
            <a:endParaRPr lang="en-CH" sz="1400" dirty="0">
              <a:solidFill>
                <a:srgbClr val="0432FF"/>
              </a:solidFill>
            </a:endParaRPr>
          </a:p>
        </p:txBody>
      </p:sp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DA78EE36-F013-9ED3-2ECB-A54AE4BEECA7}"/>
              </a:ext>
            </a:extLst>
          </p:cNvPr>
          <p:cNvSpPr txBox="1">
            <a:spLocks/>
          </p:cNvSpPr>
          <p:nvPr/>
        </p:nvSpPr>
        <p:spPr>
          <a:xfrm>
            <a:off x="3985122" y="4589922"/>
            <a:ext cx="1008113" cy="21740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H" altLang="zh-CN" sz="1400" dirty="0">
                <a:solidFill>
                  <a:srgbClr val="0432FF"/>
                </a:solidFill>
              </a:rPr>
              <a:t>INECOL</a:t>
            </a:r>
            <a:endParaRPr lang="en-CH" sz="1400" dirty="0">
              <a:solidFill>
                <a:srgbClr val="0432FF"/>
              </a:solidFill>
            </a:endParaRPr>
          </a:p>
        </p:txBody>
      </p:sp>
      <p:sp>
        <p:nvSpPr>
          <p:cNvPr id="49" name="Content Placeholder 1">
            <a:extLst>
              <a:ext uri="{FF2B5EF4-FFF2-40B4-BE49-F238E27FC236}">
                <a16:creationId xmlns:a16="http://schemas.microsoft.com/office/drawing/2014/main" id="{CBD87B16-6B3D-2FCF-28E1-D31402BE928A}"/>
              </a:ext>
            </a:extLst>
          </p:cNvPr>
          <p:cNvSpPr txBox="1">
            <a:spLocks/>
          </p:cNvSpPr>
          <p:nvPr/>
        </p:nvSpPr>
        <p:spPr>
          <a:xfrm>
            <a:off x="3985123" y="3576940"/>
            <a:ext cx="1008113" cy="21740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H" altLang="zh-CN" sz="1400" dirty="0">
                <a:solidFill>
                  <a:srgbClr val="0432FF"/>
                </a:solidFill>
              </a:rPr>
              <a:t>R1BPM</a:t>
            </a:r>
            <a:r>
              <a:rPr lang="en-US" altLang="zh-CN" sz="1400" dirty="0">
                <a:solidFill>
                  <a:srgbClr val="0432FF"/>
                </a:solidFill>
              </a:rPr>
              <a:t>01</a:t>
            </a:r>
            <a:endParaRPr lang="en-CH" sz="1400" dirty="0">
              <a:solidFill>
                <a:srgbClr val="0432FF"/>
              </a:solidFill>
            </a:endParaRPr>
          </a:p>
        </p:txBody>
      </p:sp>
      <p:sp>
        <p:nvSpPr>
          <p:cNvPr id="50" name="Content Placeholder 1">
            <a:extLst>
              <a:ext uri="{FF2B5EF4-FFF2-40B4-BE49-F238E27FC236}">
                <a16:creationId xmlns:a16="http://schemas.microsoft.com/office/drawing/2014/main" id="{CDC3E17C-63F7-CD33-FD6C-4C764A93E109}"/>
              </a:ext>
            </a:extLst>
          </p:cNvPr>
          <p:cNvSpPr txBox="1">
            <a:spLocks/>
          </p:cNvSpPr>
          <p:nvPr/>
        </p:nvSpPr>
        <p:spPr>
          <a:xfrm>
            <a:off x="3997175" y="3092600"/>
            <a:ext cx="1008113" cy="21740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H" altLang="zh-CN" sz="1400" dirty="0">
                <a:solidFill>
                  <a:srgbClr val="0432FF"/>
                </a:solidFill>
              </a:rPr>
              <a:t>H</a:t>
            </a:r>
            <a:r>
              <a:rPr lang="en-US" altLang="zh-CN" sz="1400" dirty="0">
                <a:solidFill>
                  <a:srgbClr val="0432FF"/>
                </a:solidFill>
              </a:rPr>
              <a:t>0CT</a:t>
            </a:r>
            <a:r>
              <a:rPr lang="zh-CN" altLang="en-US" sz="1400" dirty="0">
                <a:solidFill>
                  <a:srgbClr val="0432FF"/>
                </a:solidFill>
              </a:rPr>
              <a:t> </a:t>
            </a:r>
            <a:r>
              <a:rPr lang="en-US" altLang="zh-CN" sz="1400" dirty="0">
                <a:solidFill>
                  <a:srgbClr val="0432FF"/>
                </a:solidFill>
              </a:rPr>
              <a:t>(p+)</a:t>
            </a:r>
            <a:endParaRPr lang="en-CH" sz="1400" dirty="0">
              <a:solidFill>
                <a:srgbClr val="0432FF"/>
              </a:solidFill>
            </a:endParaRPr>
          </a:p>
        </p:txBody>
      </p:sp>
      <p:sp>
        <p:nvSpPr>
          <p:cNvPr id="51" name="Content Placeholder 1">
            <a:extLst>
              <a:ext uri="{FF2B5EF4-FFF2-40B4-BE49-F238E27FC236}">
                <a16:creationId xmlns:a16="http://schemas.microsoft.com/office/drawing/2014/main" id="{915B8FCA-6C41-4889-42E2-2BA526D8DA7D}"/>
              </a:ext>
            </a:extLst>
          </p:cNvPr>
          <p:cNvSpPr txBox="1">
            <a:spLocks/>
          </p:cNvSpPr>
          <p:nvPr/>
        </p:nvSpPr>
        <p:spPr>
          <a:xfrm>
            <a:off x="3997175" y="2509641"/>
            <a:ext cx="1008113" cy="21740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rgbClr val="0432FF"/>
                </a:solidFill>
              </a:rPr>
              <a:t>INDMWS01</a:t>
            </a:r>
            <a:endParaRPr lang="en-CH" sz="1400" dirty="0">
              <a:solidFill>
                <a:srgbClr val="0432FF"/>
              </a:solidFill>
            </a:endParaRPr>
          </a:p>
        </p:txBody>
      </p:sp>
      <p:sp>
        <p:nvSpPr>
          <p:cNvPr id="53" name="Content Placeholder 1">
            <a:extLst>
              <a:ext uri="{FF2B5EF4-FFF2-40B4-BE49-F238E27FC236}">
                <a16:creationId xmlns:a16="http://schemas.microsoft.com/office/drawing/2014/main" id="{9CE6BFE0-5776-B614-BAB0-B1CEFF0153DD}"/>
              </a:ext>
            </a:extLst>
          </p:cNvPr>
          <p:cNvSpPr txBox="1">
            <a:spLocks/>
          </p:cNvSpPr>
          <p:nvPr/>
        </p:nvSpPr>
        <p:spPr>
          <a:xfrm>
            <a:off x="3997175" y="1902695"/>
            <a:ext cx="1008113" cy="21740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rgbClr val="0432FF"/>
                </a:solidFill>
              </a:rPr>
              <a:t>INDCT</a:t>
            </a:r>
            <a:endParaRPr lang="en-CH" sz="1400" dirty="0">
              <a:solidFill>
                <a:srgbClr val="0432FF"/>
              </a:solidFill>
            </a:endParaRPr>
          </a:p>
        </p:txBody>
      </p:sp>
      <p:sp>
        <p:nvSpPr>
          <p:cNvPr id="54" name="Content Placeholder 1">
            <a:extLst>
              <a:ext uri="{FF2B5EF4-FFF2-40B4-BE49-F238E27FC236}">
                <a16:creationId xmlns:a16="http://schemas.microsoft.com/office/drawing/2014/main" id="{34772FE2-0FB2-F30A-1FFE-3E7658B899FE}"/>
              </a:ext>
            </a:extLst>
          </p:cNvPr>
          <p:cNvSpPr txBox="1">
            <a:spLocks/>
          </p:cNvSpPr>
          <p:nvPr/>
        </p:nvSpPr>
        <p:spPr>
          <a:xfrm>
            <a:off x="3997175" y="1283709"/>
            <a:ext cx="1008113" cy="21740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rgbClr val="0432FF"/>
                </a:solidFill>
              </a:rPr>
              <a:t>INDVS</a:t>
            </a:r>
            <a:endParaRPr lang="en-CH" sz="1400" dirty="0">
              <a:solidFill>
                <a:srgbClr val="0432FF"/>
              </a:solidFill>
            </a:endParaRPr>
          </a:p>
        </p:txBody>
      </p:sp>
      <p:sp>
        <p:nvSpPr>
          <p:cNvPr id="55" name="内容占位符 2">
            <a:extLst>
              <a:ext uri="{FF2B5EF4-FFF2-40B4-BE49-F238E27FC236}">
                <a16:creationId xmlns:a16="http://schemas.microsoft.com/office/drawing/2014/main" id="{5C5D992E-62BB-290C-4619-4DF12BD57AF8}"/>
              </a:ext>
            </a:extLst>
          </p:cNvPr>
          <p:cNvSpPr txBox="1">
            <a:spLocks/>
          </p:cNvSpPr>
          <p:nvPr/>
        </p:nvSpPr>
        <p:spPr>
          <a:xfrm>
            <a:off x="5587280" y="1118421"/>
            <a:ext cx="6053335" cy="2520026"/>
          </a:xfrm>
          <a:prstGeom prst="rect">
            <a:avLst/>
          </a:prstGeom>
        </p:spPr>
        <p:txBody>
          <a:bodyPr vert="horz" lIns="101599" tIns="50799" rIns="101599" bIns="50799" rtlCol="0">
            <a:noAutofit/>
          </a:bodyPr>
          <a:lstStyle/>
          <a:p>
            <a:pPr marL="342900" indent="-342900" defTabSz="101599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l"/>
              <a:defRPr/>
            </a:pPr>
            <a:r>
              <a:rPr lang="zh-CN" altLang="en-US" b="1" spc="167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</a:t>
            </a:r>
            <a:r>
              <a:rPr lang="en-US" altLang="zh-CN" b="1" spc="167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b="1" spc="167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台探测器及电子学升级</a:t>
            </a:r>
            <a:endParaRPr lang="en-US" altLang="zh-CN" b="1" spc="167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38196" lvl="1" indent="-380996" defTabSz="101599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CH" altLang="zh-CN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LRBPM</a:t>
            </a:r>
            <a:r>
              <a:rPr lang="en-US" altLang="zh-CN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18</a:t>
            </a:r>
            <a:r>
              <a:rPr lang="zh-CN" altLang="en-US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zh-CN" altLang="en-CH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条带型</a:t>
            </a:r>
            <a:r>
              <a:rPr lang="en-US" altLang="zh-CN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BPM</a:t>
            </a:r>
          </a:p>
          <a:p>
            <a:pPr marL="838196" lvl="1" indent="-380996" defTabSz="101599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CN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INMWS01-02</a:t>
            </a:r>
            <a:r>
              <a:rPr lang="zh-CN" altLang="en-US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INMWS03</a:t>
            </a:r>
            <a:r>
              <a:rPr lang="zh-CN" altLang="en-US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：多丝剖面探测器</a:t>
            </a:r>
            <a:endParaRPr lang="en-US" altLang="zh-CN" sz="1600" b="1" dirty="0">
              <a:solidFill>
                <a:schemeClr val="tx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838196" lvl="1" indent="-380996" defTabSz="101599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CN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INECOL</a:t>
            </a:r>
            <a:r>
              <a:rPr lang="zh-CN" altLang="en-US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：剥离电子收集器</a:t>
            </a:r>
            <a:endParaRPr lang="en-US" altLang="zh-CN" sz="1600" b="1" dirty="0">
              <a:solidFill>
                <a:schemeClr val="tx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838196" lvl="1" indent="-380996" defTabSz="101599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CN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R1BPM01</a:t>
            </a:r>
            <a:r>
              <a:rPr lang="zh-CN" altLang="en-US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：异形斜切式</a:t>
            </a:r>
            <a:r>
              <a:rPr lang="en-US" altLang="zh-CN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BPM</a:t>
            </a:r>
          </a:p>
          <a:p>
            <a:pPr marL="838196" lvl="1" indent="-380996" defTabSz="101599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CN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H0CT</a:t>
            </a:r>
            <a:r>
              <a:rPr lang="zh-CN" altLang="en-US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INDCT</a:t>
            </a:r>
            <a:r>
              <a:rPr lang="zh-CN" altLang="en-US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：流强探测器（</a:t>
            </a:r>
            <a:r>
              <a:rPr lang="en-US" altLang="zh-CN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p+</a:t>
            </a:r>
            <a:r>
              <a:rPr lang="zh-CN" altLang="en-US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1600" b="1" dirty="0">
              <a:solidFill>
                <a:schemeClr val="tx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838196" lvl="1" indent="-380996" defTabSz="1015990">
              <a:spcAft>
                <a:spcPts val="60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CN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INDVS</a:t>
            </a:r>
            <a:r>
              <a:rPr lang="zh-CN" altLang="en-US" sz="1600" b="1" dirty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：荧光屏剖面探测器</a:t>
            </a:r>
            <a:endParaRPr lang="en-US" altLang="zh-CN" sz="1600" b="1" dirty="0">
              <a:solidFill>
                <a:schemeClr val="tx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5C6F01E-2984-A0E5-A029-9382331CD2E0}"/>
              </a:ext>
            </a:extLst>
          </p:cNvPr>
          <p:cNvCxnSpPr>
            <a:cxnSpLocks/>
          </p:cNvCxnSpPr>
          <p:nvPr/>
        </p:nvCxnSpPr>
        <p:spPr>
          <a:xfrm flipV="1">
            <a:off x="2639616" y="4130317"/>
            <a:ext cx="1196314" cy="67838"/>
          </a:xfrm>
          <a:prstGeom prst="line">
            <a:avLst/>
          </a:prstGeom>
          <a:ln w="19050">
            <a:solidFill>
              <a:srgbClr val="0432FF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ontent Placeholder 1">
            <a:extLst>
              <a:ext uri="{FF2B5EF4-FFF2-40B4-BE49-F238E27FC236}">
                <a16:creationId xmlns:a16="http://schemas.microsoft.com/office/drawing/2014/main" id="{906EC392-2187-54C7-21F2-996FFC64F887}"/>
              </a:ext>
            </a:extLst>
          </p:cNvPr>
          <p:cNvSpPr txBox="1">
            <a:spLocks/>
          </p:cNvSpPr>
          <p:nvPr/>
        </p:nvSpPr>
        <p:spPr>
          <a:xfrm>
            <a:off x="3985121" y="4051198"/>
            <a:ext cx="1008113" cy="21740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H" altLang="zh-CN" sz="1400" dirty="0">
                <a:solidFill>
                  <a:srgbClr val="0432FF"/>
                </a:solidFill>
              </a:rPr>
              <a:t>INMWS</a:t>
            </a:r>
            <a:r>
              <a:rPr lang="en-US" altLang="zh-CN" sz="1400" dirty="0">
                <a:solidFill>
                  <a:srgbClr val="0432FF"/>
                </a:solidFill>
              </a:rPr>
              <a:t>02</a:t>
            </a:r>
            <a:endParaRPr lang="en-CH" sz="1400" dirty="0">
              <a:solidFill>
                <a:srgbClr val="0432FF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21C0A53-FFE3-9E99-2DE3-3F16CABC9736}"/>
              </a:ext>
            </a:extLst>
          </p:cNvPr>
          <p:cNvSpPr txBox="1"/>
          <p:nvPr/>
        </p:nvSpPr>
        <p:spPr>
          <a:xfrm>
            <a:off x="5587280" y="3523371"/>
            <a:ext cx="5261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101599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l"/>
              <a:defRPr/>
            </a:pPr>
            <a:r>
              <a:rPr lang="zh-CN" altLang="en-US" b="1" spc="167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全部探测器在</a:t>
            </a:r>
            <a:r>
              <a:rPr lang="en-US" altLang="zh-CN" b="1" spc="167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RCS</a:t>
            </a:r>
            <a:r>
              <a:rPr lang="zh-CN" altLang="en-US" b="1" spc="167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注入调试初期正常工作</a:t>
            </a:r>
            <a:endParaRPr lang="en-US" altLang="zh-CN" sz="1800" b="1" spc="167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BA66E6D-1C00-3448-6F99-C8C01299723B}"/>
              </a:ext>
            </a:extLst>
          </p:cNvPr>
          <p:cNvGrpSpPr/>
          <p:nvPr/>
        </p:nvGrpSpPr>
        <p:grpSpPr>
          <a:xfrm>
            <a:off x="8652429" y="3982711"/>
            <a:ext cx="3094972" cy="2297218"/>
            <a:chOff x="8706880" y="4116888"/>
            <a:chExt cx="3094972" cy="2297218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7C17D6B-D64F-B101-1CAA-C56F02009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06880" y="4360664"/>
              <a:ext cx="3094972" cy="2053442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5FF0316-C593-A152-5849-ADC7510A909A}"/>
                </a:ext>
              </a:extLst>
            </p:cNvPr>
            <p:cNvSpPr txBox="1"/>
            <p:nvPr/>
          </p:nvSpPr>
          <p:spPr>
            <a:xfrm>
              <a:off x="9048328" y="4116888"/>
              <a:ext cx="223224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sz="1400" b="1" dirty="0">
                  <a:solidFill>
                    <a:srgbClr val="C00000"/>
                  </a:solidFill>
                </a:rPr>
                <a:t>剥离电子强度首次观测</a:t>
              </a:r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6AA426EC-01E6-A639-8ECB-951504C57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197" y="5202040"/>
            <a:ext cx="2272812" cy="1217296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1314C95E-D8F8-C0B4-97ED-DFE13C31EAFB}"/>
              </a:ext>
            </a:extLst>
          </p:cNvPr>
          <p:cNvGrpSpPr/>
          <p:nvPr/>
        </p:nvGrpSpPr>
        <p:grpSpPr>
          <a:xfrm>
            <a:off x="6258432" y="3943091"/>
            <a:ext cx="1740505" cy="1160297"/>
            <a:chOff x="6295848" y="4004824"/>
            <a:chExt cx="1740505" cy="1160297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7C1DE01-A4A1-92B5-1CFC-6F138A6EF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314" b="10607"/>
            <a:stretch/>
          </p:blipFill>
          <p:spPr>
            <a:xfrm>
              <a:off x="6295848" y="4009269"/>
              <a:ext cx="1740505" cy="1155852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84F93D0-C2B4-9FDF-55CB-3B9E732CF985}"/>
                </a:ext>
              </a:extLst>
            </p:cNvPr>
            <p:cNvSpPr txBox="1"/>
            <p:nvPr/>
          </p:nvSpPr>
          <p:spPr>
            <a:xfrm>
              <a:off x="6371718" y="4004824"/>
              <a:ext cx="90541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200" b="1" dirty="0">
                  <a:solidFill>
                    <a:srgbClr val="C00000"/>
                  </a:solidFill>
                </a:rPr>
                <a:t>R</a:t>
              </a:r>
              <a:r>
                <a:rPr lang="en-US" altLang="zh-CN" sz="1200" b="1" dirty="0">
                  <a:solidFill>
                    <a:srgbClr val="C00000"/>
                  </a:solidFill>
                </a:rPr>
                <a:t>1BPM01</a:t>
              </a:r>
              <a:endParaRPr lang="en-CH" sz="12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077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DF6D9E-1DA5-A3B7-5B56-705F9EC18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268761"/>
            <a:ext cx="11376024" cy="1152127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1800" dirty="0" smtClean="0"/>
              <a:t>为满足</a:t>
            </a:r>
            <a:r>
              <a:rPr lang="en-US" altLang="zh-CN" sz="1800" dirty="0" smtClean="0"/>
              <a:t>H-</a:t>
            </a:r>
            <a:r>
              <a:rPr lang="zh-CN" altLang="en-US" sz="1800" dirty="0"/>
              <a:t>束流</a:t>
            </a:r>
            <a:r>
              <a:rPr lang="zh-CN" altLang="en-US" sz="1800" dirty="0" smtClean="0"/>
              <a:t>物理需求，调研并测试多种信号丝取代原有钨丝</a:t>
            </a:r>
            <a:endParaRPr lang="en-US" altLang="zh-CN" sz="1800" dirty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1800" dirty="0"/>
              <a:t>CF</a:t>
            </a:r>
            <a:r>
              <a:rPr lang="zh-CN" altLang="en-US" sz="1800" dirty="0"/>
              <a:t>丝强度低，用于多丝靶会有断丝的隐患</a:t>
            </a:r>
            <a:endParaRPr lang="en-US" altLang="zh-CN" sz="1800" dirty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1800" dirty="0"/>
              <a:t>新丝靶采用</a:t>
            </a:r>
            <a:r>
              <a:rPr lang="en-US" altLang="zh-CN" sz="1800" dirty="0"/>
              <a:t>100μm</a:t>
            </a:r>
            <a:r>
              <a:rPr lang="zh-CN" altLang="en-US" sz="1800" dirty="0"/>
              <a:t>碳纳米管（</a:t>
            </a:r>
            <a:r>
              <a:rPr lang="en-US" altLang="zh-CN" sz="1800" dirty="0"/>
              <a:t>CNT</a:t>
            </a:r>
            <a:r>
              <a:rPr lang="zh-CN" altLang="en-US" sz="1800" dirty="0"/>
              <a:t>）</a:t>
            </a:r>
            <a:r>
              <a:rPr lang="zh-CN" altLang="en-US" sz="1800" dirty="0" smtClean="0"/>
              <a:t>材料</a:t>
            </a:r>
            <a:endParaRPr lang="en-US" altLang="zh-CN" sz="1800" dirty="0" smtClean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1487AB-BB6A-FEB6-13ED-BEDE07630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注入区多丝剖面探测器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FE5A7-796E-937B-E122-AB83F1B6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D44C-4E47-7641-9144-60BC1FFF9E40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F13B7-2765-4A9D-E233-51AF06944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84E132-FC9E-516A-1BFD-F25EF0292C8F}"/>
              </a:ext>
            </a:extLst>
          </p:cNvPr>
          <p:cNvSpPr txBox="1"/>
          <p:nvPr/>
        </p:nvSpPr>
        <p:spPr>
          <a:xfrm>
            <a:off x="1343472" y="5610484"/>
            <a:ext cx="10801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b="1" dirty="0">
                <a:solidFill>
                  <a:srgbClr val="FF40FF"/>
                </a:solidFill>
              </a:rPr>
              <a:t>INMWS01</a:t>
            </a:r>
            <a:endParaRPr lang="en-CH" b="1" dirty="0">
              <a:solidFill>
                <a:srgbClr val="FF40FF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83972C2-20AA-4BB1-93B5-9733CAF5B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0" t="13524" r="6333" b="3527"/>
          <a:stretch/>
        </p:blipFill>
        <p:spPr>
          <a:xfrm>
            <a:off x="378011" y="2908948"/>
            <a:ext cx="3170919" cy="2490475"/>
          </a:xfrm>
          <a:prstGeom prst="rect">
            <a:avLst/>
          </a:prstGeom>
        </p:spPr>
      </p:pic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7DDF6D9E-1DA5-A3B7-5B56-705F9EC18FFE}"/>
              </a:ext>
            </a:extLst>
          </p:cNvPr>
          <p:cNvSpPr txBox="1">
            <a:spLocks/>
          </p:cNvSpPr>
          <p:nvPr/>
        </p:nvSpPr>
        <p:spPr>
          <a:xfrm>
            <a:off x="7824192" y="1055045"/>
            <a:ext cx="4129155" cy="10132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 smtClean="0"/>
              <a:t>丝性能验证</a:t>
            </a:r>
            <a:endParaRPr lang="en-US" altLang="zh-CN" sz="14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zh-CN" altLang="en-US" sz="1200" dirty="0"/>
              <a:t>束流温度分析，全脉宽</a:t>
            </a:r>
            <a:r>
              <a:rPr lang="en-US" altLang="zh-CN" sz="1200" dirty="0"/>
              <a:t>300MeV</a:t>
            </a:r>
            <a:r>
              <a:rPr lang="zh-CN" altLang="en-US" sz="1200" dirty="0"/>
              <a:t>时</a:t>
            </a:r>
            <a:r>
              <a:rPr lang="en-US" altLang="zh-CN" sz="1200" dirty="0"/>
              <a:t>CNT</a:t>
            </a:r>
            <a:r>
              <a:rPr lang="zh-CN" altLang="en-US" sz="1200" dirty="0"/>
              <a:t>温度</a:t>
            </a:r>
            <a:r>
              <a:rPr lang="en-US" altLang="zh-CN" sz="1200" dirty="0"/>
              <a:t>1652</a:t>
            </a:r>
            <a:r>
              <a:rPr lang="zh-CN" altLang="en-US" sz="1200" dirty="0"/>
              <a:t>℃</a:t>
            </a:r>
            <a:endParaRPr lang="en-US" altLang="zh-CN" sz="1200" dirty="0"/>
          </a:p>
          <a:p>
            <a:pPr marL="342900" indent="-342900">
              <a:buFont typeface="Wingdings" pitchFamily="2" charset="2"/>
              <a:buChar char="§"/>
            </a:pPr>
            <a:r>
              <a:rPr lang="zh-CN" altLang="en-US" sz="1200" dirty="0"/>
              <a:t>脉冲模式时，</a:t>
            </a:r>
            <a:r>
              <a:rPr lang="en-US" altLang="zh-CN" sz="1200" dirty="0"/>
              <a:t>2000°C</a:t>
            </a:r>
            <a:r>
              <a:rPr lang="zh-CN" altLang="en-US" sz="1200" dirty="0"/>
              <a:t>加热持续时间可以超过</a:t>
            </a:r>
            <a:r>
              <a:rPr lang="en-US" altLang="zh-CN" sz="1200" dirty="0"/>
              <a:t>1000</a:t>
            </a:r>
            <a:r>
              <a:rPr lang="zh-CN" altLang="en-US" sz="1200" dirty="0"/>
              <a:t>小时</a:t>
            </a:r>
            <a:endParaRPr lang="en-US" altLang="zh-CN" sz="1200" dirty="0"/>
          </a:p>
        </p:txBody>
      </p:sp>
      <p:grpSp>
        <p:nvGrpSpPr>
          <p:cNvPr id="30" name="组合 29"/>
          <p:cNvGrpSpPr/>
          <p:nvPr/>
        </p:nvGrpSpPr>
        <p:grpSpPr>
          <a:xfrm>
            <a:off x="3583123" y="2924944"/>
            <a:ext cx="3245803" cy="2474479"/>
            <a:chOff x="2452643" y="2724619"/>
            <a:chExt cx="4345193" cy="2211152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24619E37-2BB2-482E-9043-CB12CC98E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2151" b="-1"/>
            <a:stretch/>
          </p:blipFill>
          <p:spPr>
            <a:xfrm>
              <a:off x="2452643" y="2724619"/>
              <a:ext cx="4345193" cy="2211152"/>
            </a:xfrm>
            <a:prstGeom prst="rect">
              <a:avLst/>
            </a:prstGeom>
          </p:spPr>
        </p:pic>
        <p:sp>
          <p:nvSpPr>
            <p:cNvPr id="32" name="TextBox 7">
              <a:extLst>
                <a:ext uri="{FF2B5EF4-FFF2-40B4-BE49-F238E27FC236}">
                  <a16:creationId xmlns:a16="http://schemas.microsoft.com/office/drawing/2014/main" id="{7F84E132-FC9E-516A-1BFD-F25EF0292C8F}"/>
                </a:ext>
              </a:extLst>
            </p:cNvPr>
            <p:cNvSpPr txBox="1"/>
            <p:nvPr/>
          </p:nvSpPr>
          <p:spPr>
            <a:xfrm>
              <a:off x="3545120" y="3356898"/>
              <a:ext cx="1080120" cy="2498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100" b="1" dirty="0">
                  <a:solidFill>
                    <a:srgbClr val="FF40FF"/>
                  </a:solidFill>
                </a:rPr>
                <a:t>INMWS01</a:t>
              </a:r>
              <a:endParaRPr lang="en-CH" b="1" dirty="0">
                <a:solidFill>
                  <a:srgbClr val="FF40FF"/>
                </a:solidFill>
              </a:endParaRPr>
            </a:p>
          </p:txBody>
        </p:sp>
        <p:sp>
          <p:nvSpPr>
            <p:cNvPr id="33" name="TextBox 7">
              <a:extLst>
                <a:ext uri="{FF2B5EF4-FFF2-40B4-BE49-F238E27FC236}">
                  <a16:creationId xmlns:a16="http://schemas.microsoft.com/office/drawing/2014/main" id="{C4A599B0-027B-4AA1-A5F7-D4DD738AA650}"/>
                </a:ext>
              </a:extLst>
            </p:cNvPr>
            <p:cNvSpPr txBox="1"/>
            <p:nvPr/>
          </p:nvSpPr>
          <p:spPr>
            <a:xfrm>
              <a:off x="4984443" y="3334188"/>
              <a:ext cx="1209161" cy="2725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FF40FF"/>
                  </a:solidFill>
                </a:rPr>
                <a:t>INMWS02</a:t>
              </a:r>
              <a:endParaRPr lang="en-CH" sz="1200" b="1" dirty="0">
                <a:solidFill>
                  <a:srgbClr val="FF40FF"/>
                </a:solidFill>
              </a:endParaRPr>
            </a:p>
          </p:txBody>
        </p:sp>
      </p:grpSp>
      <p:sp>
        <p:nvSpPr>
          <p:cNvPr id="34" name="TextBox 7">
            <a:extLst>
              <a:ext uri="{FF2B5EF4-FFF2-40B4-BE49-F238E27FC236}">
                <a16:creationId xmlns:a16="http://schemas.microsoft.com/office/drawing/2014/main" id="{C4A599B0-027B-4AA1-A5F7-D4DD738AA650}"/>
              </a:ext>
            </a:extLst>
          </p:cNvPr>
          <p:cNvSpPr txBox="1"/>
          <p:nvPr/>
        </p:nvSpPr>
        <p:spPr>
          <a:xfrm>
            <a:off x="4601443" y="5513973"/>
            <a:ext cx="120916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b="1" dirty="0" smtClean="0">
                <a:solidFill>
                  <a:srgbClr val="FF40FF"/>
                </a:solidFill>
              </a:rPr>
              <a:t>安装现状</a:t>
            </a:r>
            <a:endParaRPr lang="en-CH" b="1" dirty="0">
              <a:solidFill>
                <a:srgbClr val="FF40FF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99" y="3433471"/>
            <a:ext cx="3397174" cy="25497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99" y="2011950"/>
            <a:ext cx="3397174" cy="12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2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DF6D9E-1DA5-A3B7-5B56-705F9EC18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01115"/>
            <a:ext cx="11152345" cy="57433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1800" dirty="0"/>
              <a:t>升级软件系统，基于</a:t>
            </a:r>
            <a:r>
              <a:rPr lang="en-US" altLang="zh-CN" sz="1800" dirty="0"/>
              <a:t>Linux</a:t>
            </a:r>
            <a:r>
              <a:rPr lang="zh-CN" altLang="en-US" sz="1800" dirty="0" smtClean="0"/>
              <a:t>下</a:t>
            </a:r>
            <a:r>
              <a:rPr lang="en-US" altLang="zh-CN" sz="1800" dirty="0" smtClean="0"/>
              <a:t>EPICS </a:t>
            </a:r>
            <a:r>
              <a:rPr lang="en-US" altLang="zh-CN" sz="1800" dirty="0" err="1"/>
              <a:t>base+NI</a:t>
            </a:r>
            <a:r>
              <a:rPr lang="en-US" altLang="zh-CN" sz="1800" dirty="0"/>
              <a:t> driver </a:t>
            </a:r>
            <a:r>
              <a:rPr lang="zh-CN" altLang="en-US" sz="1800" dirty="0"/>
              <a:t>替代</a:t>
            </a:r>
            <a:r>
              <a:rPr lang="en-US" altLang="zh-CN" sz="1800" dirty="0"/>
              <a:t>Windows</a:t>
            </a:r>
            <a:r>
              <a:rPr lang="zh-CN" altLang="en-US" sz="1800" dirty="0"/>
              <a:t>下</a:t>
            </a:r>
            <a:r>
              <a:rPr lang="en-US" altLang="zh-CN" sz="1800" dirty="0" err="1"/>
              <a:t>Labview+DSC</a:t>
            </a:r>
            <a:r>
              <a:rPr lang="zh-CN" altLang="en-US" sz="1800" dirty="0"/>
              <a:t>架构的采集软件</a:t>
            </a:r>
            <a:endParaRPr lang="en-US" altLang="zh-CN" sz="1800" dirty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1800" dirty="0"/>
              <a:t>提高了采集系统的响应速度，同时实现与控制系统的无缝连接。</a:t>
            </a:r>
            <a:endParaRPr lang="en-US" altLang="zh-CN" sz="1800" dirty="0"/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1487AB-BB6A-FEB6-13ED-BEDE07630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注入区多丝剖面探测器</a:t>
            </a:r>
            <a:endParaRPr lang="en-CH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FE5A7-796E-937B-E122-AB83F1B6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D44C-4E47-7641-9144-60BC1FFF9E40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F13B7-2765-4A9D-E233-51AF06944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DC2E730-2ACD-55DC-C2BB-635050CA4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" t="13879" r="20703" b="5236"/>
          <a:stretch/>
        </p:blipFill>
        <p:spPr bwMode="auto">
          <a:xfrm>
            <a:off x="6384032" y="1891543"/>
            <a:ext cx="4055149" cy="188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84E132-FC9E-516A-1BFD-F25EF0292C8F}"/>
              </a:ext>
            </a:extLst>
          </p:cNvPr>
          <p:cNvSpPr txBox="1"/>
          <p:nvPr/>
        </p:nvSpPr>
        <p:spPr>
          <a:xfrm>
            <a:off x="8256240" y="3354076"/>
            <a:ext cx="108012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b="1" dirty="0">
                <a:solidFill>
                  <a:srgbClr val="FF40FF"/>
                </a:solidFill>
              </a:rPr>
              <a:t>INMWS01</a:t>
            </a:r>
            <a:endParaRPr lang="en-CH" sz="1400" b="1" dirty="0">
              <a:solidFill>
                <a:srgbClr val="FF40FF"/>
              </a:solidFill>
            </a:endParaRPr>
          </a:p>
        </p:txBody>
      </p:sp>
      <p:graphicFrame>
        <p:nvGraphicFramePr>
          <p:cNvPr id="16" name="对象 15"/>
          <p:cNvGraphicFramePr/>
          <p:nvPr>
            <p:extLst>
              <p:ext uri="{D42A27DB-BD31-4B8C-83A1-F6EECF244321}">
                <p14:modId xmlns:p14="http://schemas.microsoft.com/office/powerpoint/2010/main" val="647574978"/>
              </p:ext>
            </p:extLst>
          </p:nvPr>
        </p:nvGraphicFramePr>
        <p:xfrm>
          <a:off x="695400" y="1891543"/>
          <a:ext cx="4824536" cy="2662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8" r:id="rId4" imgW="5647690" imgH="3509645" progId="Visio.Drawing.11">
                  <p:embed/>
                </p:oleObj>
              </mc:Choice>
              <mc:Fallback>
                <p:oleObj r:id="rId4" imgW="5647690" imgH="3509645" progId="Visio.Drawing.11">
                  <p:embed/>
                  <p:pic>
                    <p:nvPicPr>
                      <p:cNvPr id="5" name="对象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5400" y="1891543"/>
                        <a:ext cx="4824536" cy="2662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3863781"/>
            <a:ext cx="4392488" cy="2578511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503085" y="4797152"/>
            <a:ext cx="3080747" cy="1438721"/>
            <a:chOff x="1503085" y="4581128"/>
            <a:chExt cx="3368779" cy="1654745"/>
          </a:xfrm>
        </p:grpSpPr>
        <p:graphicFrame>
          <p:nvGraphicFramePr>
            <p:cNvPr id="13" name="对象 12"/>
            <p:cNvGraphicFramePr/>
            <p:nvPr>
              <p:extLst>
                <p:ext uri="{D42A27DB-BD31-4B8C-83A1-F6EECF244321}">
                  <p14:modId xmlns:p14="http://schemas.microsoft.com/office/powerpoint/2010/main" val="1322366080"/>
                </p:ext>
              </p:extLst>
            </p:nvPr>
          </p:nvGraphicFramePr>
          <p:xfrm>
            <a:off x="1503085" y="4645257"/>
            <a:ext cx="1958643" cy="15906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9" r:id="rId7" imgW="5086985" imgH="3928110" progId="Visio.Drawing.11">
                    <p:embed/>
                  </p:oleObj>
                </mc:Choice>
                <mc:Fallback>
                  <p:oleObj r:id="rId7" imgW="5086985" imgH="3928110" progId="Visio.Drawing.11">
                    <p:embed/>
                    <p:pic>
                      <p:nvPicPr>
                        <p:cNvPr id="8" name="对象 7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503085" y="4645257"/>
                          <a:ext cx="1958643" cy="15906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对象 13"/>
            <p:cNvGraphicFramePr/>
            <p:nvPr>
              <p:extLst>
                <p:ext uri="{D42A27DB-BD31-4B8C-83A1-F6EECF244321}">
                  <p14:modId xmlns:p14="http://schemas.microsoft.com/office/powerpoint/2010/main" val="3905894051"/>
                </p:ext>
              </p:extLst>
            </p:nvPr>
          </p:nvGraphicFramePr>
          <p:xfrm>
            <a:off x="4149761" y="4581128"/>
            <a:ext cx="722103" cy="1527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90" r:id="rId9" imgW="1764665" imgH="3200400" progId="Visio.Drawing.11">
                    <p:embed/>
                  </p:oleObj>
                </mc:Choice>
                <mc:Fallback>
                  <p:oleObj r:id="rId9" imgW="1764665" imgH="3200400" progId="Visio.Drawing.11">
                    <p:embed/>
                    <p:pic>
                      <p:nvPicPr>
                        <p:cNvPr id="10" name="对象 9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149761" y="4581128"/>
                          <a:ext cx="722103" cy="15271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" name="直接箭头连接符 14"/>
            <p:cNvCxnSpPr/>
            <p:nvPr/>
          </p:nvCxnSpPr>
          <p:spPr>
            <a:xfrm flipV="1">
              <a:off x="2588394" y="4797151"/>
              <a:ext cx="1561366" cy="28934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527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47785" y="894915"/>
            <a:ext cx="8772551" cy="418696"/>
          </a:xfrm>
        </p:spPr>
        <p:txBody>
          <a:bodyPr/>
          <a:lstStyle/>
          <a:p>
            <a:pPr marL="342900" lvl="1" indent="-342900">
              <a:lnSpc>
                <a:spcPct val="90000"/>
              </a:lnSpc>
              <a:buFont typeface="Wingdings" panose="05000000000000000000" pitchFamily="2" charset="2"/>
              <a:buChar char="l"/>
            </a:pPr>
            <a:r>
              <a:rPr lang="zh-CN" altLang="en-US" b="1" smtClean="0"/>
              <a:t>异型斜切</a:t>
            </a:r>
            <a:r>
              <a:rPr lang="en-US" altLang="zh-CN" b="1" dirty="0" smtClean="0"/>
              <a:t>BPM</a:t>
            </a:r>
            <a:r>
              <a:rPr lang="zh-CN" altLang="en-US" b="1" dirty="0"/>
              <a:t>，</a:t>
            </a:r>
            <a:r>
              <a:rPr lang="zh-CN" altLang="en-US" b="1" dirty="0" smtClean="0"/>
              <a:t>用于水平</a:t>
            </a:r>
            <a:r>
              <a:rPr lang="zh-CN" altLang="en-US" b="1" dirty="0"/>
              <a:t>、垂直涂抹束流位置</a:t>
            </a:r>
            <a:r>
              <a:rPr lang="zh-CN" altLang="en-US" b="1" dirty="0" smtClean="0"/>
              <a:t>监测</a:t>
            </a:r>
            <a:r>
              <a:rPr lang="zh-CN" altLang="en-US" b="1" dirty="0"/>
              <a:t>，</a:t>
            </a:r>
            <a:r>
              <a:rPr lang="en-US" altLang="zh-CN" b="1" dirty="0" smtClean="0"/>
              <a:t>RCS </a:t>
            </a:r>
            <a:r>
              <a:rPr lang="zh-CN" altLang="en-US" b="1" dirty="0"/>
              <a:t>逐圈位置监测</a:t>
            </a:r>
            <a:endParaRPr lang="en-US" altLang="zh-CN" b="1" dirty="0"/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注入区</a:t>
            </a:r>
            <a:r>
              <a:rPr lang="en-US" altLang="zh-CN" dirty="0" smtClean="0"/>
              <a:t>BPMs</a:t>
            </a:r>
            <a:r>
              <a:rPr lang="en-US" altLang="zh-CN" sz="1800" dirty="0" smtClean="0">
                <a:solidFill>
                  <a:schemeClr val="tx2"/>
                </a:solidFill>
              </a:rPr>
              <a:t>-NEW R1BPM01</a:t>
            </a:r>
            <a:endParaRPr lang="zh-CN" altLang="en-US" sz="1800" dirty="0">
              <a:solidFill>
                <a:schemeClr val="tx2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D44C-4E47-7641-9144-60BC1FFF9E40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470708" y="1616505"/>
            <a:ext cx="41553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 smtClean="0"/>
              <a:t>特点：</a:t>
            </a:r>
            <a:endParaRPr lang="en-US" altLang="zh-CN" sz="1600" b="1" dirty="0" smtClean="0"/>
          </a:p>
          <a:p>
            <a:r>
              <a:rPr lang="zh-CN" altLang="en-US" sz="1600" b="1" dirty="0" smtClean="0"/>
              <a:t>    分辨率：</a:t>
            </a:r>
            <a:r>
              <a:rPr lang="en-US" altLang="zh-CN" sz="1600" b="1" dirty="0" smtClean="0"/>
              <a:t>0.2mm</a:t>
            </a:r>
          </a:p>
          <a:p>
            <a:r>
              <a:rPr lang="en-US" altLang="zh-CN" sz="1600" b="1" dirty="0"/>
              <a:t> </a:t>
            </a:r>
            <a:r>
              <a:rPr lang="en-US" altLang="zh-CN" sz="1600" b="1" dirty="0" smtClean="0"/>
              <a:t>   </a:t>
            </a:r>
            <a:r>
              <a:rPr lang="zh-CN" altLang="en-US" sz="1600" b="1" dirty="0" smtClean="0"/>
              <a:t>全</a:t>
            </a:r>
            <a:r>
              <a:rPr lang="zh-CN" altLang="en-US" sz="1600" b="1" dirty="0"/>
              <a:t>孔径线性度超过80%</a:t>
            </a:r>
            <a:endParaRPr lang="en-US" altLang="zh-CN" sz="1600" b="1" dirty="0" smtClean="0"/>
          </a:p>
          <a:p>
            <a:r>
              <a:rPr lang="en-US" altLang="zh-CN" sz="1600" b="1" dirty="0"/>
              <a:t> </a:t>
            </a:r>
            <a:r>
              <a:rPr lang="en-US" altLang="zh-CN" sz="1600" b="1" dirty="0" smtClean="0"/>
              <a:t>   </a:t>
            </a:r>
            <a:r>
              <a:rPr lang="zh-CN" altLang="en-US" sz="1600" b="1" dirty="0" smtClean="0"/>
              <a:t>小</a:t>
            </a:r>
            <a:r>
              <a:rPr lang="zh-CN" altLang="en-US" sz="1600" b="1" dirty="0"/>
              <a:t>电容：260 pF/180 </a:t>
            </a:r>
            <a:r>
              <a:rPr lang="zh-CN" altLang="en-US" sz="1600" b="1" dirty="0" smtClean="0"/>
              <a:t>pF</a:t>
            </a:r>
            <a:endParaRPr lang="en-US" altLang="zh-CN" sz="1600" b="1" dirty="0"/>
          </a:p>
          <a:p>
            <a:r>
              <a:rPr lang="en-US" altLang="zh-CN" sz="1600" b="1" dirty="0" smtClean="0"/>
              <a:t>    </a:t>
            </a:r>
            <a:r>
              <a:rPr lang="zh-CN" altLang="en-US" sz="1600" b="1" dirty="0" smtClean="0"/>
              <a:t>电极</a:t>
            </a:r>
            <a:r>
              <a:rPr lang="zh-CN" altLang="en-US" sz="1600" b="1" dirty="0"/>
              <a:t>隔离度大：-42.5 </a:t>
            </a:r>
            <a:r>
              <a:rPr lang="zh-CN" altLang="en-US" sz="1600" b="1" dirty="0" smtClean="0"/>
              <a:t>dB </a:t>
            </a:r>
            <a:r>
              <a:rPr lang="en-US" altLang="zh-CN" sz="1600" b="1" dirty="0" smtClean="0"/>
              <a:t>	</a:t>
            </a:r>
          </a:p>
          <a:p>
            <a:r>
              <a:rPr lang="en-US" altLang="zh-CN" sz="1600" b="1" dirty="0"/>
              <a:t>	</a:t>
            </a:r>
            <a:endParaRPr lang="zh-CN" altLang="en-US" sz="1600" b="1" dirty="0"/>
          </a:p>
        </p:txBody>
      </p:sp>
      <p:grpSp>
        <p:nvGrpSpPr>
          <p:cNvPr id="8" name="Group 13">
            <a:extLst>
              <a:ext uri="{FF2B5EF4-FFF2-40B4-BE49-F238E27FC236}">
                <a16:creationId xmlns:a16="http://schemas.microsoft.com/office/drawing/2014/main" id="{1ABE7126-8668-4D8C-9718-5ACC34FF1BFD}"/>
              </a:ext>
            </a:extLst>
          </p:cNvPr>
          <p:cNvGrpSpPr/>
          <p:nvPr/>
        </p:nvGrpSpPr>
        <p:grpSpPr>
          <a:xfrm>
            <a:off x="4145575" y="1368637"/>
            <a:ext cx="3553673" cy="1509144"/>
            <a:chOff x="7444689" y="437327"/>
            <a:chExt cx="4272360" cy="2175374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02FC4E28-D2E6-4913-9362-67056E2F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46" t="13465"/>
            <a:stretch/>
          </p:blipFill>
          <p:spPr>
            <a:xfrm>
              <a:off x="7444689" y="437327"/>
              <a:ext cx="3867404" cy="2043976"/>
            </a:xfrm>
            <a:prstGeom prst="rect">
              <a:avLst/>
            </a:prstGeom>
          </p:spPr>
        </p:pic>
        <p:sp>
          <p:nvSpPr>
            <p:cNvPr id="10" name="Rectangle 15">
              <a:extLst>
                <a:ext uri="{FF2B5EF4-FFF2-40B4-BE49-F238E27FC236}">
                  <a16:creationId xmlns:a16="http://schemas.microsoft.com/office/drawing/2014/main" id="{0298B4D9-EE88-47FE-AE30-3085063F869E}"/>
                </a:ext>
              </a:extLst>
            </p:cNvPr>
            <p:cNvSpPr/>
            <p:nvPr/>
          </p:nvSpPr>
          <p:spPr>
            <a:xfrm>
              <a:off x="10759736" y="1464816"/>
              <a:ext cx="807518" cy="319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6">
              <a:extLst>
                <a:ext uri="{FF2B5EF4-FFF2-40B4-BE49-F238E27FC236}">
                  <a16:creationId xmlns:a16="http://schemas.microsoft.com/office/drawing/2014/main" id="{B6B42324-F577-437E-A77E-37505482C599}"/>
                </a:ext>
              </a:extLst>
            </p:cNvPr>
            <p:cNvSpPr/>
            <p:nvPr/>
          </p:nvSpPr>
          <p:spPr>
            <a:xfrm>
              <a:off x="9243135" y="2268237"/>
              <a:ext cx="807518" cy="3195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A3274E85-430C-4DF3-BA9F-9CD454EB4C27}"/>
                </a:ext>
              </a:extLst>
            </p:cNvPr>
            <p:cNvSpPr txBox="1"/>
            <p:nvPr/>
          </p:nvSpPr>
          <p:spPr>
            <a:xfrm>
              <a:off x="9296388" y="2243369"/>
              <a:ext cx="95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260 mm</a:t>
              </a:r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9A12F291-FFD1-4758-AFA1-3C55AF209AD0}"/>
                </a:ext>
              </a:extLst>
            </p:cNvPr>
            <p:cNvSpPr txBox="1"/>
            <p:nvPr/>
          </p:nvSpPr>
          <p:spPr>
            <a:xfrm>
              <a:off x="10759736" y="930968"/>
              <a:ext cx="95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180 mm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655590" y="3176609"/>
            <a:ext cx="3728660" cy="2830580"/>
            <a:chOff x="6042768" y="1038509"/>
            <a:chExt cx="6021773" cy="5444155"/>
          </a:xfrm>
        </p:grpSpPr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F1A19E85-14E5-4BD9-A48B-BF1F08360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445" r="24939"/>
            <a:stretch/>
          </p:blipFill>
          <p:spPr>
            <a:xfrm>
              <a:off x="6042768" y="1669724"/>
              <a:ext cx="6021773" cy="4812940"/>
            </a:xfrm>
            <a:prstGeom prst="rect">
              <a:avLst/>
            </a:prstGeom>
          </p:spPr>
        </p:pic>
        <p:cxnSp>
          <p:nvCxnSpPr>
            <p:cNvPr id="16" name="Straight Arrow Connector 17">
              <a:extLst>
                <a:ext uri="{FF2B5EF4-FFF2-40B4-BE49-F238E27FC236}">
                  <a16:creationId xmlns:a16="http://schemas.microsoft.com/office/drawing/2014/main" id="{06F1642D-B14F-44DF-AACE-654A8812CCB8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>
              <a:off x="6772344" y="2610148"/>
              <a:ext cx="156776" cy="190529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9">
              <a:extLst>
                <a:ext uri="{FF2B5EF4-FFF2-40B4-BE49-F238E27FC236}">
                  <a16:creationId xmlns:a16="http://schemas.microsoft.com/office/drawing/2014/main" id="{6C8F24BC-DBD9-4DE7-A91A-12DA8314E407}"/>
                </a:ext>
              </a:extLst>
            </p:cNvPr>
            <p:cNvSpPr txBox="1"/>
            <p:nvPr/>
          </p:nvSpPr>
          <p:spPr>
            <a:xfrm>
              <a:off x="6113275" y="1881257"/>
              <a:ext cx="1318136" cy="728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Horizontal </a:t>
              </a:r>
            </a:p>
            <a:p>
              <a:r>
                <a:rPr lang="en-US" sz="1100" b="1" dirty="0"/>
                <a:t>Electrode</a:t>
              </a:r>
            </a:p>
          </p:txBody>
        </p:sp>
        <p:sp>
          <p:nvSpPr>
            <p:cNvPr id="18" name="TextBox 57">
              <a:extLst>
                <a:ext uri="{FF2B5EF4-FFF2-40B4-BE49-F238E27FC236}">
                  <a16:creationId xmlns:a16="http://schemas.microsoft.com/office/drawing/2014/main" id="{51DAAF2C-A316-4A39-A178-2D562B03B48E}"/>
                </a:ext>
              </a:extLst>
            </p:cNvPr>
            <p:cNvSpPr txBox="1"/>
            <p:nvPr/>
          </p:nvSpPr>
          <p:spPr>
            <a:xfrm>
              <a:off x="7203354" y="1218213"/>
              <a:ext cx="1125929" cy="728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Ceramic </a:t>
              </a:r>
            </a:p>
            <a:p>
              <a:r>
                <a:rPr lang="en-US" sz="1100" b="1" dirty="0"/>
                <a:t>Bars</a:t>
              </a:r>
            </a:p>
          </p:txBody>
        </p:sp>
        <p:cxnSp>
          <p:nvCxnSpPr>
            <p:cNvPr id="19" name="Straight Arrow Connector 55">
              <a:extLst>
                <a:ext uri="{FF2B5EF4-FFF2-40B4-BE49-F238E27FC236}">
                  <a16:creationId xmlns:a16="http://schemas.microsoft.com/office/drawing/2014/main" id="{DA8887EB-7D9F-4433-9853-90B1CFF0414E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7766319" y="1947104"/>
              <a:ext cx="341361" cy="288096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51">
              <a:extLst>
                <a:ext uri="{FF2B5EF4-FFF2-40B4-BE49-F238E27FC236}">
                  <a16:creationId xmlns:a16="http://schemas.microsoft.com/office/drawing/2014/main" id="{8A43DDDB-B806-4088-9F06-DEAFBE2EF6E0}"/>
                </a:ext>
              </a:extLst>
            </p:cNvPr>
            <p:cNvSpPr txBox="1"/>
            <p:nvPr/>
          </p:nvSpPr>
          <p:spPr>
            <a:xfrm>
              <a:off x="10672966" y="1296482"/>
              <a:ext cx="1195402" cy="728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Vertical</a:t>
              </a:r>
            </a:p>
            <a:p>
              <a:r>
                <a:rPr lang="en-US" sz="1100" b="1" dirty="0"/>
                <a:t>Electrode</a:t>
              </a:r>
            </a:p>
          </p:txBody>
        </p:sp>
        <p:cxnSp>
          <p:nvCxnSpPr>
            <p:cNvPr id="21" name="Straight Arrow Connector 53">
              <a:extLst>
                <a:ext uri="{FF2B5EF4-FFF2-40B4-BE49-F238E27FC236}">
                  <a16:creationId xmlns:a16="http://schemas.microsoft.com/office/drawing/2014/main" id="{2605265D-4A78-4E88-B571-3CFF62D405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82293" y="1836710"/>
              <a:ext cx="350283" cy="353628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59">
              <a:extLst>
                <a:ext uri="{FF2B5EF4-FFF2-40B4-BE49-F238E27FC236}">
                  <a16:creationId xmlns:a16="http://schemas.microsoft.com/office/drawing/2014/main" id="{1D003D4C-961F-4DCC-8732-8E154CA874BA}"/>
                </a:ext>
              </a:extLst>
            </p:cNvPr>
            <p:cNvSpPr txBox="1"/>
            <p:nvPr/>
          </p:nvSpPr>
          <p:spPr>
            <a:xfrm>
              <a:off x="9275089" y="1038509"/>
              <a:ext cx="1364451" cy="728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Separation</a:t>
              </a:r>
            </a:p>
            <a:p>
              <a:r>
                <a:rPr lang="en-US" sz="1100" b="1" dirty="0"/>
                <a:t> Electrodes</a:t>
              </a:r>
            </a:p>
          </p:txBody>
        </p:sp>
        <p:cxnSp>
          <p:nvCxnSpPr>
            <p:cNvPr id="23" name="Straight Arrow Connector 62">
              <a:extLst>
                <a:ext uri="{FF2B5EF4-FFF2-40B4-BE49-F238E27FC236}">
                  <a16:creationId xmlns:a16="http://schemas.microsoft.com/office/drawing/2014/main" id="{AD0AC219-9882-4689-B022-F7F417E1A22C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 flipH="1">
              <a:off x="9098522" y="1767400"/>
              <a:ext cx="858794" cy="644615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9">
            <a:extLst>
              <a:ext uri="{FF2B5EF4-FFF2-40B4-BE49-F238E27FC236}">
                <a16:creationId xmlns:a16="http://schemas.microsoft.com/office/drawing/2014/main" id="{C7D39DC8-DFA8-4BA1-A272-1D192BF41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64" y="2972697"/>
            <a:ext cx="4539643" cy="643304"/>
          </a:xfrm>
          <a:prstGeom prst="rect">
            <a:avLst/>
          </a:prstGeom>
        </p:spPr>
      </p:pic>
      <p:pic>
        <p:nvPicPr>
          <p:cNvPr id="25" name="Picture 15">
            <a:extLst>
              <a:ext uri="{FF2B5EF4-FFF2-40B4-BE49-F238E27FC236}">
                <a16:creationId xmlns:a16="http://schemas.microsoft.com/office/drawing/2014/main" id="{CBF64DA8-0524-4293-ABC1-2CDC0D7A8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4206" y="4192652"/>
            <a:ext cx="3135828" cy="1654239"/>
          </a:xfrm>
          <a:prstGeom prst="rect">
            <a:avLst/>
          </a:prstGeom>
        </p:spPr>
      </p:pic>
      <p:pic>
        <p:nvPicPr>
          <p:cNvPr id="26" name="Picture 63">
            <a:extLst>
              <a:ext uri="{FF2B5EF4-FFF2-40B4-BE49-F238E27FC236}">
                <a16:creationId xmlns:a16="http://schemas.microsoft.com/office/drawing/2014/main" id="{9A4175F9-5F40-4F54-ABCE-64BFB217C3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48" y="4114046"/>
            <a:ext cx="3508853" cy="173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BC693B7-A876-49FB-9D14-62BCD8B10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811" y="1565075"/>
            <a:ext cx="3535777" cy="216658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999FD8F-ADA4-4C76-B5EF-A8864E4D9B4A}"/>
              </a:ext>
            </a:extLst>
          </p:cNvPr>
          <p:cNvGrpSpPr/>
          <p:nvPr/>
        </p:nvGrpSpPr>
        <p:grpSpPr>
          <a:xfrm>
            <a:off x="3817595" y="3679618"/>
            <a:ext cx="3718565" cy="2715627"/>
            <a:chOff x="259080" y="1426023"/>
            <a:chExt cx="6323168" cy="418229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D452D52-B6C5-4A2E-BD41-CA6244F055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0" t="34074" r="21001"/>
            <a:stretch/>
          </p:blipFill>
          <p:spPr>
            <a:xfrm>
              <a:off x="259080" y="1966648"/>
              <a:ext cx="6102841" cy="36416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CDCEF6-BFF3-4E76-878C-4A6964DB582F}"/>
                </a:ext>
              </a:extLst>
            </p:cNvPr>
            <p:cNvSpPr txBox="1"/>
            <p:nvPr/>
          </p:nvSpPr>
          <p:spPr>
            <a:xfrm flipH="1">
              <a:off x="1214682" y="1426023"/>
              <a:ext cx="4784278" cy="521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u="sng" dirty="0"/>
                <a:t>4. </a:t>
              </a:r>
              <a:r>
                <a:rPr lang="zh-CN" altLang="en-US" sz="1600" b="1" u="sng" dirty="0" smtClean="0"/>
                <a:t>隧道安装</a:t>
              </a:r>
              <a:r>
                <a:rPr lang="en-US" sz="1600" b="1" u="sng" dirty="0" smtClean="0"/>
                <a:t>: </a:t>
              </a:r>
              <a:r>
                <a:rPr lang="en-US" sz="1600" b="1" u="sng" dirty="0"/>
                <a:t>2025-08-23 </a:t>
              </a:r>
              <a:endParaRPr lang="en-US" sz="1400" b="1" u="sng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D358CDC-4348-4BFC-9583-F4A70450AA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96071" y="2392267"/>
              <a:ext cx="562569" cy="1488503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0F116D2-625F-4504-BCA6-585C48EEB239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 flipH="1">
              <a:off x="4345105" y="2346747"/>
              <a:ext cx="1312387" cy="1600413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F83021-06FB-449E-ACEF-8573A7CC24C6}"/>
                </a:ext>
              </a:extLst>
            </p:cNvPr>
            <p:cNvSpPr txBox="1"/>
            <p:nvPr/>
          </p:nvSpPr>
          <p:spPr>
            <a:xfrm>
              <a:off x="3396102" y="1871945"/>
              <a:ext cx="1688980" cy="521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BPM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1FB06D-6160-48F9-B531-0AD0CBDF56D0}"/>
                </a:ext>
              </a:extLst>
            </p:cNvPr>
            <p:cNvSpPr txBox="1"/>
            <p:nvPr/>
          </p:nvSpPr>
          <p:spPr>
            <a:xfrm>
              <a:off x="4732735" y="1825345"/>
              <a:ext cx="1849513" cy="521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Magnet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0DC6F8F-CC5A-48E3-A8A0-D788BD0B16C4}"/>
              </a:ext>
            </a:extLst>
          </p:cNvPr>
          <p:cNvSpPr txBox="1"/>
          <p:nvPr/>
        </p:nvSpPr>
        <p:spPr>
          <a:xfrm>
            <a:off x="923814" y="1245337"/>
            <a:ext cx="1895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/>
              <a:t>1. R1BPM01: </a:t>
            </a:r>
            <a:r>
              <a:rPr lang="zh-CN" altLang="en-US" sz="1600" b="1" u="sng" dirty="0"/>
              <a:t>加工</a:t>
            </a:r>
            <a:endParaRPr lang="en-US" sz="1600" b="1" u="sng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A5F985-606E-4A55-8900-723CC723C9D5}"/>
              </a:ext>
            </a:extLst>
          </p:cNvPr>
          <p:cNvSpPr txBox="1"/>
          <p:nvPr/>
        </p:nvSpPr>
        <p:spPr>
          <a:xfrm>
            <a:off x="7647237" y="3716139"/>
            <a:ext cx="4281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u="sng" dirty="0" smtClean="0"/>
              <a:t>6. </a:t>
            </a:r>
            <a:r>
              <a:rPr lang="zh-CN" altLang="en-US" sz="1600" b="1" u="sng" dirty="0" smtClean="0"/>
              <a:t>原始信号</a:t>
            </a:r>
            <a:r>
              <a:rPr lang="zh-CN" altLang="en-US" sz="1600" b="1" u="sng" dirty="0"/>
              <a:t>：</a:t>
            </a:r>
            <a:r>
              <a:rPr lang="en-US" sz="1600" b="1" u="sng" dirty="0" smtClean="0"/>
              <a:t>A </a:t>
            </a:r>
            <a:r>
              <a:rPr lang="en-US" sz="1600" b="1" u="sng" dirty="0"/>
              <a:t>&amp; C Electrodes (Horizontal)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2DF9DE1-F11F-42EB-9B24-9DC2241E7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727" y="1672641"/>
            <a:ext cx="4361921" cy="19827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C8D048A-2790-4886-A918-806F652A6A50}"/>
              </a:ext>
            </a:extLst>
          </p:cNvPr>
          <p:cNvSpPr txBox="1"/>
          <p:nvPr/>
        </p:nvSpPr>
        <p:spPr>
          <a:xfrm>
            <a:off x="7450869" y="1212935"/>
            <a:ext cx="4358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/>
              <a:t>5. Beam Transverse Position </a:t>
            </a:r>
            <a:r>
              <a:rPr lang="en-US" sz="1600" b="1" u="sng" dirty="0" smtClean="0"/>
              <a:t>Measurement</a:t>
            </a:r>
            <a:endParaRPr lang="en-US" sz="1600" b="1" u="sng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0BFABD-5CB1-4775-A031-08BF32B1D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75" y="4023916"/>
            <a:ext cx="3232919" cy="23713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4A6F05C-7ECA-4CA6-B544-C8FAF46E075B}"/>
              </a:ext>
            </a:extLst>
          </p:cNvPr>
          <p:cNvSpPr txBox="1"/>
          <p:nvPr/>
        </p:nvSpPr>
        <p:spPr>
          <a:xfrm>
            <a:off x="297619" y="1644409"/>
            <a:ext cx="3332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400" b="1" dirty="0" smtClean="0"/>
              <a:t>挑战：</a:t>
            </a:r>
            <a:endParaRPr lang="en-US" sz="1400" b="1" i="0" u="none" strike="noStrike" baseline="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1400" b="1" i="0" u="none" strike="noStrike" baseline="0" dirty="0" smtClean="0">
                <a:solidFill>
                  <a:srgbClr val="C00000"/>
                </a:solidFill>
              </a:rPr>
              <a:t>电极平行度优于</a:t>
            </a:r>
            <a:r>
              <a:rPr lang="en-US" altLang="zh-CN" sz="1400" b="1" i="0" u="none" strike="noStrike" baseline="0" dirty="0" smtClean="0">
                <a:solidFill>
                  <a:srgbClr val="C00000"/>
                </a:solidFill>
              </a:rPr>
              <a:t>0</a:t>
            </a:r>
            <a:r>
              <a:rPr lang="en-US" altLang="zh-CN" sz="1400" b="1" dirty="0">
                <a:solidFill>
                  <a:srgbClr val="C00000"/>
                </a:solidFill>
              </a:rPr>
              <a:t>.</a:t>
            </a:r>
            <a:r>
              <a:rPr lang="en-US" altLang="zh-CN" sz="1400" b="1" dirty="0" smtClean="0">
                <a:solidFill>
                  <a:srgbClr val="C00000"/>
                </a:solidFill>
              </a:rPr>
              <a:t>2mm</a:t>
            </a:r>
            <a:endParaRPr lang="en-US" altLang="zh-CN" sz="1400" b="1" i="0" u="none" strike="noStrike" baseline="0" dirty="0" smtClean="0">
              <a:solidFill>
                <a:srgbClr val="C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1400" b="1" i="0" u="none" strike="noStrike" baseline="0" dirty="0" smtClean="0">
                <a:solidFill>
                  <a:srgbClr val="C00000"/>
                </a:solidFill>
              </a:rPr>
              <a:t>钛合金焊接</a:t>
            </a:r>
            <a:endParaRPr lang="en-US" sz="1400" b="1" i="0" u="none" strike="noStrike" baseline="0" dirty="0" smtClean="0">
              <a:solidFill>
                <a:srgbClr val="C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1400" b="1" dirty="0" smtClean="0">
                <a:solidFill>
                  <a:srgbClr val="C00000"/>
                </a:solidFill>
              </a:rPr>
              <a:t>电极形状的保持</a:t>
            </a:r>
            <a:r>
              <a:rPr lang="en-US" sz="1400" b="1" dirty="0" smtClean="0">
                <a:solidFill>
                  <a:srgbClr val="C00000"/>
                </a:solidFill>
              </a:rPr>
              <a:t>  (</a:t>
            </a:r>
            <a:r>
              <a:rPr lang="en-US" sz="1400" b="1" dirty="0">
                <a:solidFill>
                  <a:srgbClr val="C00000"/>
                </a:solidFill>
              </a:rPr>
              <a:t>1 mm thick)</a:t>
            </a:r>
            <a:endParaRPr lang="en-US" sz="1400" b="1" i="0" u="none" strike="noStrike" baseline="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A7E463-D83A-4138-B910-5E6D56DB8452}"/>
              </a:ext>
            </a:extLst>
          </p:cNvPr>
          <p:cNvSpPr txBox="1"/>
          <p:nvPr/>
        </p:nvSpPr>
        <p:spPr>
          <a:xfrm>
            <a:off x="923814" y="3675257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/>
              <a:t>2. </a:t>
            </a:r>
            <a:r>
              <a:rPr lang="zh-CN" altLang="en-US" sz="1600" b="1" u="sng" dirty="0" smtClean="0"/>
              <a:t>真空检测</a:t>
            </a:r>
            <a:endParaRPr lang="en-US" sz="1600" b="1" u="sng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FA9E45-CC53-47DC-B6C6-EB695141393F}"/>
              </a:ext>
            </a:extLst>
          </p:cNvPr>
          <p:cNvSpPr txBox="1"/>
          <p:nvPr/>
        </p:nvSpPr>
        <p:spPr>
          <a:xfrm>
            <a:off x="4418602" y="1249865"/>
            <a:ext cx="1337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/>
              <a:t>3. </a:t>
            </a:r>
            <a:r>
              <a:rPr lang="zh-CN" altLang="en-US" sz="1600" b="1" u="sng" dirty="0" smtClean="0"/>
              <a:t>成品</a:t>
            </a:r>
            <a:r>
              <a:rPr lang="en-US" sz="1600" b="1" u="sng" dirty="0" smtClean="0"/>
              <a:t> </a:t>
            </a:r>
            <a:r>
              <a:rPr lang="en-US" sz="1600" b="1" u="sng" dirty="0"/>
              <a:t>BPM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E087831-814E-42CA-893A-421DCE6C88B2}"/>
              </a:ext>
            </a:extLst>
          </p:cNvPr>
          <p:cNvCxnSpPr>
            <a:cxnSpLocks/>
          </p:cNvCxnSpPr>
          <p:nvPr/>
        </p:nvCxnSpPr>
        <p:spPr>
          <a:xfrm flipH="1">
            <a:off x="2808192" y="5025458"/>
            <a:ext cx="170122" cy="328851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4279C35-9DBC-43E5-A360-6063ED69A1A9}"/>
              </a:ext>
            </a:extLst>
          </p:cNvPr>
          <p:cNvSpPr txBox="1"/>
          <p:nvPr/>
        </p:nvSpPr>
        <p:spPr>
          <a:xfrm>
            <a:off x="2731024" y="4720496"/>
            <a:ext cx="821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BPM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74FA50A-F35A-4470-919C-E4987FADF9CD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1752600" y="5616823"/>
            <a:ext cx="598984" cy="411780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31AF698-FAA2-4CB0-8ED0-28C8A95C7D5F}"/>
              </a:ext>
            </a:extLst>
          </p:cNvPr>
          <p:cNvSpPr txBox="1"/>
          <p:nvPr/>
        </p:nvSpPr>
        <p:spPr>
          <a:xfrm>
            <a:off x="2351584" y="5659271"/>
            <a:ext cx="10833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Vacuum Leak detector</a:t>
            </a:r>
          </a:p>
        </p:txBody>
      </p:sp>
      <p:sp>
        <p:nvSpPr>
          <p:cNvPr id="32" name="标题 2"/>
          <p:cNvSpPr txBox="1">
            <a:spLocks/>
          </p:cNvSpPr>
          <p:nvPr/>
        </p:nvSpPr>
        <p:spPr>
          <a:xfrm>
            <a:off x="399723" y="0"/>
            <a:ext cx="11376025" cy="106574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注入区</a:t>
            </a:r>
            <a:r>
              <a:rPr lang="en-US" altLang="zh-CN" dirty="0" smtClean="0"/>
              <a:t>BPMs</a:t>
            </a:r>
            <a:r>
              <a:rPr lang="en-US" altLang="zh-CN" sz="1800" dirty="0" smtClean="0">
                <a:solidFill>
                  <a:schemeClr val="tx2"/>
                </a:solidFill>
              </a:rPr>
              <a:t>-NEW R1BPM01</a:t>
            </a:r>
            <a:endParaRPr lang="zh-CN" altLang="en-US" sz="1800" dirty="0">
              <a:solidFill>
                <a:schemeClr val="tx2"/>
              </a:solidFill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A9E6AF1D-577B-4449-90F1-B108484C4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4685" y="4216989"/>
            <a:ext cx="3459908" cy="214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6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7E494-8AEE-344E-B8BB-A4B2E261658F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id="{940C2272-13C5-415D-9716-7DFE1ED0EB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5"/>
          <a:stretch/>
        </p:blipFill>
        <p:spPr>
          <a:xfrm>
            <a:off x="374786" y="3280810"/>
            <a:ext cx="3174800" cy="1028259"/>
          </a:xfrm>
          <a:prstGeom prst="rect">
            <a:avLst/>
          </a:prstGeom>
        </p:spPr>
      </p:pic>
      <p:pic>
        <p:nvPicPr>
          <p:cNvPr id="9" name="Picture 67">
            <a:extLst>
              <a:ext uri="{FF2B5EF4-FFF2-40B4-BE49-F238E27FC236}">
                <a16:creationId xmlns:a16="http://schemas.microsoft.com/office/drawing/2014/main" id="{F8614003-B7D0-43C7-B4CC-CE1B2B17F2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17" r="15124"/>
          <a:stretch/>
        </p:blipFill>
        <p:spPr>
          <a:xfrm>
            <a:off x="790042" y="2461450"/>
            <a:ext cx="1777566" cy="1021542"/>
          </a:xfrm>
          <a:prstGeom prst="rect">
            <a:avLst/>
          </a:prstGeom>
        </p:spPr>
      </p:pic>
      <p:pic>
        <p:nvPicPr>
          <p:cNvPr id="11" name="Picture 51">
            <a:extLst>
              <a:ext uri="{FF2B5EF4-FFF2-40B4-BE49-F238E27FC236}">
                <a16:creationId xmlns:a16="http://schemas.microsoft.com/office/drawing/2014/main" id="{B3E34E9E-6D55-43C9-A4F3-DAF6AF4CF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848" y="4451540"/>
            <a:ext cx="1579826" cy="1952274"/>
          </a:xfrm>
          <a:prstGeom prst="rect">
            <a:avLst/>
          </a:prstGeom>
        </p:spPr>
      </p:pic>
      <p:pic>
        <p:nvPicPr>
          <p:cNvPr id="12" name="Picture 55">
            <a:extLst>
              <a:ext uri="{FF2B5EF4-FFF2-40B4-BE49-F238E27FC236}">
                <a16:creationId xmlns:a16="http://schemas.microsoft.com/office/drawing/2014/main" id="{7B2AAB0B-0103-4221-A010-91B9C76CC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056" y="1769007"/>
            <a:ext cx="3763394" cy="2270483"/>
          </a:xfrm>
          <a:prstGeom prst="rect">
            <a:avLst/>
          </a:prstGeom>
        </p:spPr>
      </p:pic>
      <p:grpSp>
        <p:nvGrpSpPr>
          <p:cNvPr id="13" name="Group 9">
            <a:extLst>
              <a:ext uri="{FF2B5EF4-FFF2-40B4-BE49-F238E27FC236}">
                <a16:creationId xmlns:a16="http://schemas.microsoft.com/office/drawing/2014/main" id="{42CBFF67-1E5A-45F2-BC63-DB4987ED766F}"/>
              </a:ext>
            </a:extLst>
          </p:cNvPr>
          <p:cNvGrpSpPr/>
          <p:nvPr/>
        </p:nvGrpSpPr>
        <p:grpSpPr>
          <a:xfrm>
            <a:off x="8385608" y="1815254"/>
            <a:ext cx="3566482" cy="1621095"/>
            <a:chOff x="7382114" y="1501742"/>
            <a:chExt cx="4907705" cy="2645893"/>
          </a:xfrm>
        </p:grpSpPr>
        <p:pic>
          <p:nvPicPr>
            <p:cNvPr id="14" name="Picture 57">
              <a:extLst>
                <a:ext uri="{FF2B5EF4-FFF2-40B4-BE49-F238E27FC236}">
                  <a16:creationId xmlns:a16="http://schemas.microsoft.com/office/drawing/2014/main" id="{6971BAFF-ACCB-420B-843D-D1302BCB3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82114" y="1501742"/>
              <a:ext cx="4907705" cy="2645893"/>
            </a:xfrm>
            <a:prstGeom prst="rect">
              <a:avLst/>
            </a:prstGeom>
          </p:spPr>
        </p:pic>
        <p:cxnSp>
          <p:nvCxnSpPr>
            <p:cNvPr id="15" name="Straight Arrow Connector 59">
              <a:extLst>
                <a:ext uri="{FF2B5EF4-FFF2-40B4-BE49-F238E27FC236}">
                  <a16:creationId xmlns:a16="http://schemas.microsoft.com/office/drawing/2014/main" id="{43404418-2EDC-45E5-B1FE-E99FEC0FEC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73264" y="1908485"/>
              <a:ext cx="777902" cy="436396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60">
              <a:extLst>
                <a:ext uri="{FF2B5EF4-FFF2-40B4-BE49-F238E27FC236}">
                  <a16:creationId xmlns:a16="http://schemas.microsoft.com/office/drawing/2014/main" id="{E898F9F6-8820-408F-A604-9392014E16A0}"/>
                </a:ext>
              </a:extLst>
            </p:cNvPr>
            <p:cNvSpPr txBox="1"/>
            <p:nvPr/>
          </p:nvSpPr>
          <p:spPr>
            <a:xfrm>
              <a:off x="11116339" y="1526487"/>
              <a:ext cx="1173480" cy="510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BPM</a:t>
              </a:r>
            </a:p>
          </p:txBody>
        </p:sp>
        <p:cxnSp>
          <p:nvCxnSpPr>
            <p:cNvPr id="17" name="Straight Arrow Connector 61">
              <a:extLst>
                <a:ext uri="{FF2B5EF4-FFF2-40B4-BE49-F238E27FC236}">
                  <a16:creationId xmlns:a16="http://schemas.microsoft.com/office/drawing/2014/main" id="{08FE8079-3F31-4866-9C76-B7D1A6E523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07389" y="2437160"/>
              <a:ext cx="1092925" cy="0"/>
            </a:xfrm>
            <a:prstGeom prst="straightConnector1">
              <a:avLst/>
            </a:prstGeom>
            <a:ln w="635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62">
              <a:extLst>
                <a:ext uri="{FF2B5EF4-FFF2-40B4-BE49-F238E27FC236}">
                  <a16:creationId xmlns:a16="http://schemas.microsoft.com/office/drawing/2014/main" id="{E16D6F39-4592-427E-A482-AC58C218C851}"/>
                </a:ext>
              </a:extLst>
            </p:cNvPr>
            <p:cNvSpPr txBox="1"/>
            <p:nvPr/>
          </p:nvSpPr>
          <p:spPr>
            <a:xfrm flipH="1">
              <a:off x="9469529" y="2437160"/>
              <a:ext cx="1217024" cy="38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</a:rPr>
                <a:t>Beam </a:t>
              </a:r>
            </a:p>
          </p:txBody>
        </p:sp>
      </p:grpSp>
      <p:pic>
        <p:nvPicPr>
          <p:cNvPr id="19" name="Picture 10">
            <a:extLst>
              <a:ext uri="{FF2B5EF4-FFF2-40B4-BE49-F238E27FC236}">
                <a16:creationId xmlns:a16="http://schemas.microsoft.com/office/drawing/2014/main" id="{6407FEB6-B78D-4413-97F5-56CF0512FD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011" y="4703555"/>
            <a:ext cx="2365439" cy="1789182"/>
          </a:xfrm>
          <a:prstGeom prst="rect">
            <a:avLst/>
          </a:prstGeom>
        </p:spPr>
      </p:pic>
      <p:sp>
        <p:nvSpPr>
          <p:cNvPr id="20" name="TextBox 11">
            <a:extLst>
              <a:ext uri="{FF2B5EF4-FFF2-40B4-BE49-F238E27FC236}">
                <a16:creationId xmlns:a16="http://schemas.microsoft.com/office/drawing/2014/main" id="{8142D959-40C1-4869-BB6E-6444EA5F05CD}"/>
              </a:ext>
            </a:extLst>
          </p:cNvPr>
          <p:cNvSpPr txBox="1"/>
          <p:nvPr/>
        </p:nvSpPr>
        <p:spPr>
          <a:xfrm>
            <a:off x="407987" y="2071523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/>
              <a:t>1. BPM </a:t>
            </a:r>
            <a:r>
              <a:rPr lang="zh-CN" altLang="en-US" sz="1600" b="1" u="sng" dirty="0" smtClean="0"/>
              <a:t>设计、仿真</a:t>
            </a:r>
            <a:endParaRPr lang="en-US" sz="1600" b="1" u="sng" dirty="0"/>
          </a:p>
        </p:txBody>
      </p:sp>
      <p:sp>
        <p:nvSpPr>
          <p:cNvPr id="21" name="TextBox 63">
            <a:extLst>
              <a:ext uri="{FF2B5EF4-FFF2-40B4-BE49-F238E27FC236}">
                <a16:creationId xmlns:a16="http://schemas.microsoft.com/office/drawing/2014/main" id="{F140F2F7-0AF3-4618-9C4E-53EE91F87EC3}"/>
              </a:ext>
            </a:extLst>
          </p:cNvPr>
          <p:cNvSpPr txBox="1"/>
          <p:nvPr/>
        </p:nvSpPr>
        <p:spPr>
          <a:xfrm>
            <a:off x="194501" y="4352283"/>
            <a:ext cx="2989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/>
              <a:t>2. TDR and S-Parameter </a:t>
            </a:r>
            <a:r>
              <a:rPr lang="zh-CN" altLang="en-US" sz="1600" b="1" u="sng" dirty="0" smtClean="0"/>
              <a:t>测量</a:t>
            </a:r>
            <a:endParaRPr lang="en-US" sz="1600" b="1" u="sng" dirty="0"/>
          </a:p>
        </p:txBody>
      </p:sp>
      <p:sp>
        <p:nvSpPr>
          <p:cNvPr id="22" name="TextBox 64">
            <a:extLst>
              <a:ext uri="{FF2B5EF4-FFF2-40B4-BE49-F238E27FC236}">
                <a16:creationId xmlns:a16="http://schemas.microsoft.com/office/drawing/2014/main" id="{A77BA521-741D-4081-B268-9663908C199E}"/>
              </a:ext>
            </a:extLst>
          </p:cNvPr>
          <p:cNvSpPr txBox="1"/>
          <p:nvPr/>
        </p:nvSpPr>
        <p:spPr>
          <a:xfrm>
            <a:off x="5088184" y="1346007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/>
              <a:t>2.1 TDR Results</a:t>
            </a:r>
          </a:p>
        </p:txBody>
      </p:sp>
      <p:sp>
        <p:nvSpPr>
          <p:cNvPr id="23" name="TextBox 69">
            <a:extLst>
              <a:ext uri="{FF2B5EF4-FFF2-40B4-BE49-F238E27FC236}">
                <a16:creationId xmlns:a16="http://schemas.microsoft.com/office/drawing/2014/main" id="{7350A28E-0245-4F23-AF6B-BAB635AA92A5}"/>
              </a:ext>
            </a:extLst>
          </p:cNvPr>
          <p:cNvSpPr txBox="1"/>
          <p:nvPr/>
        </p:nvSpPr>
        <p:spPr>
          <a:xfrm>
            <a:off x="5035939" y="4005152"/>
            <a:ext cx="1758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/>
              <a:t>3. </a:t>
            </a:r>
            <a:r>
              <a:rPr lang="en-US" sz="1600" b="1" u="sng" dirty="0" smtClean="0"/>
              <a:t>Wire Mapping</a:t>
            </a:r>
            <a:endParaRPr lang="en-US" sz="1600" b="1" u="sng" dirty="0"/>
          </a:p>
        </p:txBody>
      </p:sp>
      <p:sp>
        <p:nvSpPr>
          <p:cNvPr id="24" name="TextBox 70">
            <a:extLst>
              <a:ext uri="{FF2B5EF4-FFF2-40B4-BE49-F238E27FC236}">
                <a16:creationId xmlns:a16="http://schemas.microsoft.com/office/drawing/2014/main" id="{D659761C-2C48-4B32-BFD0-AE93C593523B}"/>
              </a:ext>
            </a:extLst>
          </p:cNvPr>
          <p:cNvSpPr txBox="1"/>
          <p:nvPr/>
        </p:nvSpPr>
        <p:spPr>
          <a:xfrm>
            <a:off x="9547514" y="1366093"/>
            <a:ext cx="824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/>
              <a:t>4. </a:t>
            </a:r>
            <a:r>
              <a:rPr lang="zh-CN" altLang="en-US" sz="1600" b="1" u="sng" dirty="0" smtClean="0"/>
              <a:t>安装</a:t>
            </a:r>
            <a:endParaRPr lang="en-US" sz="1600" b="1" u="sng" dirty="0"/>
          </a:p>
        </p:txBody>
      </p:sp>
      <p:pic>
        <p:nvPicPr>
          <p:cNvPr id="25" name="Picture 12">
            <a:extLst>
              <a:ext uri="{FF2B5EF4-FFF2-40B4-BE49-F238E27FC236}">
                <a16:creationId xmlns:a16="http://schemas.microsoft.com/office/drawing/2014/main" id="{E49A5A3E-29C7-4A8A-8625-0284DB7D1E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3616" y="4471060"/>
            <a:ext cx="1934477" cy="1871151"/>
          </a:xfrm>
          <a:prstGeom prst="rect">
            <a:avLst/>
          </a:prstGeom>
        </p:spPr>
      </p:pic>
      <p:sp>
        <p:nvSpPr>
          <p:cNvPr id="26" name="TextBox 71">
            <a:extLst>
              <a:ext uri="{FF2B5EF4-FFF2-40B4-BE49-F238E27FC236}">
                <a16:creationId xmlns:a16="http://schemas.microsoft.com/office/drawing/2014/main" id="{D897F5F7-179C-47C6-BEE6-522C6F2E7941}"/>
              </a:ext>
            </a:extLst>
          </p:cNvPr>
          <p:cNvSpPr txBox="1"/>
          <p:nvPr/>
        </p:nvSpPr>
        <p:spPr>
          <a:xfrm>
            <a:off x="9432884" y="3463532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/>
              <a:t>5. </a:t>
            </a:r>
            <a:r>
              <a:rPr lang="zh-CN" altLang="en-US" sz="1600" b="1" u="sng" dirty="0" smtClean="0"/>
              <a:t>带束测试</a:t>
            </a:r>
            <a:endParaRPr lang="en-US" sz="1600" b="1" u="sng" dirty="0"/>
          </a:p>
        </p:txBody>
      </p:sp>
      <p:pic>
        <p:nvPicPr>
          <p:cNvPr id="27" name="Picture 14">
            <a:extLst>
              <a:ext uri="{FF2B5EF4-FFF2-40B4-BE49-F238E27FC236}">
                <a16:creationId xmlns:a16="http://schemas.microsoft.com/office/drawing/2014/main" id="{0D44A220-3DC2-4037-B831-2AB3AF9177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5887" y="3984408"/>
            <a:ext cx="3676203" cy="1407149"/>
          </a:xfrm>
          <a:prstGeom prst="rect">
            <a:avLst/>
          </a:prstGeom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101765DD-C4DE-418B-B4BF-0B5BE9F856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6274" y="4988584"/>
            <a:ext cx="3717491" cy="1419876"/>
          </a:xfrm>
          <a:prstGeom prst="rect">
            <a:avLst/>
          </a:prstGeom>
        </p:spPr>
      </p:pic>
      <p:sp>
        <p:nvSpPr>
          <p:cNvPr id="29" name="TextBox 17">
            <a:extLst>
              <a:ext uri="{FF2B5EF4-FFF2-40B4-BE49-F238E27FC236}">
                <a16:creationId xmlns:a16="http://schemas.microsoft.com/office/drawing/2014/main" id="{3E57369E-FE0D-4599-AC13-62FC1B942217}"/>
              </a:ext>
            </a:extLst>
          </p:cNvPr>
          <p:cNvSpPr txBox="1"/>
          <p:nvPr/>
        </p:nvSpPr>
        <p:spPr>
          <a:xfrm>
            <a:off x="8761980" y="3687119"/>
            <a:ext cx="301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Time Domain Signal from Electrode -A</a:t>
            </a:r>
          </a:p>
        </p:txBody>
      </p:sp>
      <p:sp>
        <p:nvSpPr>
          <p:cNvPr id="30" name="标题 2"/>
          <p:cNvSpPr txBox="1">
            <a:spLocks/>
          </p:cNvSpPr>
          <p:nvPr/>
        </p:nvSpPr>
        <p:spPr>
          <a:xfrm>
            <a:off x="399723" y="0"/>
            <a:ext cx="11376025" cy="106574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注入区</a:t>
            </a:r>
            <a:r>
              <a:rPr lang="en-US" altLang="zh-CN" dirty="0" smtClean="0"/>
              <a:t>BPMs</a:t>
            </a:r>
            <a:r>
              <a:rPr lang="en-US" altLang="zh-CN" sz="1800" dirty="0" smtClean="0">
                <a:solidFill>
                  <a:schemeClr val="tx2"/>
                </a:solidFill>
              </a:rPr>
              <a:t>-NEW LRBPM18</a:t>
            </a:r>
            <a:endParaRPr lang="zh-CN" altLang="en-US" sz="1800" dirty="0">
              <a:solidFill>
                <a:schemeClr val="tx2"/>
              </a:solidFill>
            </a:endParaRPr>
          </a:p>
        </p:txBody>
      </p:sp>
      <p:sp>
        <p:nvSpPr>
          <p:cNvPr id="32" name="内容占位符 1"/>
          <p:cNvSpPr txBox="1">
            <a:spLocks/>
          </p:cNvSpPr>
          <p:nvPr/>
        </p:nvSpPr>
        <p:spPr>
          <a:xfrm>
            <a:off x="448875" y="963053"/>
            <a:ext cx="11376024" cy="10801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Arial"/>
              <a:buNone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90000"/>
              </a:lnSpc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chemeClr val="tx2"/>
                </a:solidFill>
              </a:rPr>
              <a:t>Stripline BPM</a:t>
            </a:r>
          </a:p>
          <a:p>
            <a:pPr marL="342900" lvl="1" indent="-342900">
              <a:lnSpc>
                <a:spcPct val="90000"/>
              </a:lnSpc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chemeClr val="tx2"/>
                </a:solidFill>
              </a:rPr>
              <a:t>孔径从</a:t>
            </a:r>
            <a:r>
              <a:rPr lang="en-US" altLang="zh-CN" b="1" dirty="0" smtClean="0">
                <a:solidFill>
                  <a:schemeClr val="tx2"/>
                </a:solidFill>
              </a:rPr>
              <a:t>38mm</a:t>
            </a:r>
            <a:r>
              <a:rPr lang="zh-CN" altLang="en-US" b="1" dirty="0" smtClean="0">
                <a:solidFill>
                  <a:schemeClr val="tx2"/>
                </a:solidFill>
              </a:rPr>
              <a:t>增加</a:t>
            </a:r>
            <a:r>
              <a:rPr lang="zh-CN" altLang="en-US" b="1" dirty="0">
                <a:solidFill>
                  <a:schemeClr val="tx2"/>
                </a:solidFill>
              </a:rPr>
              <a:t>到</a:t>
            </a:r>
            <a:r>
              <a:rPr lang="en-US" altLang="zh-CN" b="1" dirty="0" smtClean="0">
                <a:solidFill>
                  <a:schemeClr val="tx2"/>
                </a:solidFill>
              </a:rPr>
              <a:t>52mm</a:t>
            </a:r>
          </a:p>
        </p:txBody>
      </p:sp>
    </p:spTree>
    <p:extLst>
      <p:ext uri="{BB962C8B-B14F-4D97-AF65-F5344CB8AC3E}">
        <p14:creationId xmlns:p14="http://schemas.microsoft.com/office/powerpoint/2010/main" val="285343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630D3BE4-347D-4AB1-A896-FA1D0587E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3476" y="4221088"/>
            <a:ext cx="2899038" cy="1861182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0BCD83-42F8-45FF-8F68-4A3DF210D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D44C-4E47-7641-9144-60BC1FFF9E40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901C18-9087-4C61-93CB-41E3B1FE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9104457" y="2140023"/>
            <a:ext cx="2153167" cy="1532628"/>
            <a:chOff x="7018781" y="606859"/>
            <a:chExt cx="1597499" cy="142033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B1CFB78-0DB9-42CC-8DFC-76954803E7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338" r="4306"/>
            <a:stretch/>
          </p:blipFill>
          <p:spPr>
            <a:xfrm>
              <a:off x="7018781" y="606859"/>
              <a:ext cx="1597499" cy="1420337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3B4031B-63ED-4C5D-A65F-5425C88F7652}"/>
                </a:ext>
              </a:extLst>
            </p:cNvPr>
            <p:cNvSpPr/>
            <p:nvPr/>
          </p:nvSpPr>
          <p:spPr>
            <a:xfrm>
              <a:off x="7508489" y="639828"/>
              <a:ext cx="7056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INDCT</a:t>
              </a:r>
              <a:endParaRPr lang="zh-CN" altLang="en-US" sz="6600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939544" y="2150752"/>
            <a:ext cx="2025899" cy="1532628"/>
            <a:chOff x="5566311" y="494568"/>
            <a:chExt cx="1276599" cy="170213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A009487-73A2-4FB6-8C8E-8C1F1C24F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353545" y="707334"/>
              <a:ext cx="1702132" cy="1276599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4E3B72B-FA95-41F9-82BE-DF8A3CA15171}"/>
                </a:ext>
              </a:extLst>
            </p:cNvPr>
            <p:cNvSpPr/>
            <p:nvPr/>
          </p:nvSpPr>
          <p:spPr>
            <a:xfrm>
              <a:off x="5874825" y="606738"/>
              <a:ext cx="61587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H0CT</a:t>
              </a:r>
              <a:endParaRPr lang="zh-CN" altLang="en-US" sz="1200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9CA420DA-8B69-459E-8C6E-1FD8C3D6F0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5842575"/>
              </p:ext>
            </p:extLst>
          </p:nvPr>
        </p:nvGraphicFramePr>
        <p:xfrm>
          <a:off x="534148" y="1992871"/>
          <a:ext cx="4644236" cy="1310640"/>
        </p:xfrm>
        <a:graphic>
          <a:graphicData uri="http://schemas.openxmlformats.org/drawingml/2006/table">
            <a:tbl>
              <a:tblPr/>
              <a:tblGrid>
                <a:gridCol w="1623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0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0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2332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宋体" panose="02010600030101010101" pitchFamily="2" charset="-122"/>
                        </a:rPr>
                        <a:t>   Sensor</a:t>
                      </a:r>
                      <a:endParaRPr lang="zh-CN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6A96"/>
                        </a:gs>
                        <a:gs pos="50000">
                          <a:srgbClr val="009AD9"/>
                        </a:gs>
                        <a:gs pos="100000">
                          <a:srgbClr val="00B8FF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宋体" panose="02010600030101010101" pitchFamily="2" charset="-122"/>
                        </a:rPr>
                        <a:t>H0</a:t>
                      </a: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宋体" panose="02010600030101010101" pitchFamily="2" charset="-122"/>
                        </a:rPr>
                        <a:t>CT</a:t>
                      </a:r>
                      <a:endParaRPr lang="zh-CN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6A96"/>
                        </a:gs>
                        <a:gs pos="50000">
                          <a:srgbClr val="009AD9"/>
                        </a:gs>
                        <a:gs pos="100000">
                          <a:srgbClr val="00B8FF"/>
                        </a:gs>
                      </a:gsLst>
                      <a:lin ang="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宋体" panose="02010600030101010101" pitchFamily="2" charset="-122"/>
                        </a:rPr>
                        <a:t>INDCT</a:t>
                      </a:r>
                      <a:endParaRPr lang="zh-CN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6A96"/>
                        </a:gs>
                        <a:gs pos="50000">
                          <a:srgbClr val="009AD9"/>
                        </a:gs>
                        <a:gs pos="100000">
                          <a:srgbClr val="00B8FF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852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宋体" panose="02010600030101010101" pitchFamily="2" charset="-122"/>
                        </a:rPr>
                        <a:t>   Range</a:t>
                      </a:r>
                      <a:endParaRPr lang="zh-CN" sz="1200" dirty="0">
                        <a:effectLst/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zh-CN" sz="1200" kern="800" dirty="0">
                          <a:effectLst/>
                          <a:latin typeface="+mj-lt"/>
                          <a:ea typeface="宋体" panose="02010600030101010101" pitchFamily="2" charset="-122"/>
                        </a:rPr>
                        <a:t>±</a:t>
                      </a:r>
                      <a:r>
                        <a:rPr lang="en-GB" sz="1200" kern="800" dirty="0">
                          <a:effectLst/>
                          <a:latin typeface="+mj-lt"/>
                          <a:ea typeface="宋体" panose="02010600030101010101" pitchFamily="2" charset="-122"/>
                        </a:rPr>
                        <a:t>200 </a:t>
                      </a:r>
                      <a:r>
                        <a:rPr lang="en-GB" sz="1200" dirty="0" err="1">
                          <a:effectLst/>
                          <a:latin typeface="+mj-lt"/>
                          <a:ea typeface="宋体" panose="02010600030101010101" pitchFamily="2" charset="-122"/>
                        </a:rPr>
                        <a:t>μA</a:t>
                      </a:r>
                      <a:r>
                        <a:rPr lang="en-US" sz="1200" dirty="0">
                          <a:effectLst/>
                          <a:latin typeface="+mj-lt"/>
                          <a:ea typeface="宋体" panose="02010600030101010101" pitchFamily="2" charset="-122"/>
                        </a:rPr>
                        <a:t>,</a:t>
                      </a:r>
                      <a:r>
                        <a:rPr lang="zh-CN" altLang="en-US" sz="1200" dirty="0">
                          <a:effectLst/>
                          <a:latin typeface="+mj-lt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zh-CN" altLang="en-US" sz="1200" dirty="0" smtClean="0">
                          <a:effectLst/>
                          <a:latin typeface="+mj-lt"/>
                          <a:ea typeface="宋体" panose="02010600030101010101" pitchFamily="2" charset="-122"/>
                        </a:rPr>
                        <a:t>   </a:t>
                      </a:r>
                      <a:r>
                        <a:rPr lang="en-US" altLang="zh-CN" sz="1200" dirty="0" smtClean="0">
                          <a:effectLst/>
                          <a:latin typeface="+mj-lt"/>
                          <a:ea typeface="宋体" panose="02010600030101010101" pitchFamily="2" charset="-122"/>
                        </a:rPr>
                        <a:t>±</a:t>
                      </a:r>
                      <a:r>
                        <a:rPr lang="en-US" altLang="zh-CN" sz="1200" dirty="0">
                          <a:effectLst/>
                          <a:latin typeface="+mj-lt"/>
                          <a:ea typeface="宋体" panose="02010600030101010101" pitchFamily="2" charset="-122"/>
                        </a:rPr>
                        <a:t>100 mA</a:t>
                      </a:r>
                      <a:endParaRPr lang="zh-CN" sz="1200" dirty="0">
                        <a:effectLst/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zh-CN" sz="28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852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宋体" panose="02010600030101010101" pitchFamily="2" charset="-122"/>
                        </a:rPr>
                        <a:t>   Turns</a:t>
                      </a:r>
                      <a:endParaRPr lang="zh-CN" sz="1200" dirty="0">
                        <a:effectLst/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  <a:latin typeface="+mj-lt"/>
                          <a:ea typeface="宋体" panose="02010600030101010101" pitchFamily="2" charset="-122"/>
                        </a:rPr>
                        <a:t>50</a:t>
                      </a:r>
                      <a:endParaRPr lang="zh-CN" sz="1200" dirty="0">
                        <a:effectLst/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  <a:latin typeface="+mj-lt"/>
                          <a:ea typeface="宋体" panose="02010600030101010101" pitchFamily="2" charset="-122"/>
                        </a:rPr>
                        <a:t>50</a:t>
                      </a:r>
                      <a:endParaRPr lang="zh-CN" sz="1200" dirty="0">
                        <a:effectLst/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852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200" dirty="0">
                          <a:effectLst/>
                          <a:latin typeface="+mj-lt"/>
                          <a:ea typeface="宋体" panose="02010600030101010101" pitchFamily="2" charset="-122"/>
                        </a:rPr>
                        <a:t>Core Size/mm</a:t>
                      </a:r>
                      <a:endParaRPr lang="zh-CN" sz="1200" dirty="0">
                        <a:effectLst/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800" dirty="0">
                          <a:effectLst/>
                          <a:latin typeface="+mj-lt"/>
                        </a:rPr>
                        <a:t>ID140OD180H20</a:t>
                      </a:r>
                      <a:endParaRPr lang="zh-CN" altLang="zh-CN" sz="1200" dirty="0">
                        <a:effectLst/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200" kern="800" dirty="0">
                          <a:effectLst/>
                          <a:latin typeface="+mj-lt"/>
                        </a:rPr>
                        <a:t>ID180OD220H20</a:t>
                      </a:r>
                      <a:endParaRPr lang="zh-CN" altLang="zh-CN" sz="1200" dirty="0">
                        <a:effectLst/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852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  <a:ea typeface="宋体" panose="02010600030101010101" pitchFamily="2" charset="-122"/>
                        </a:rPr>
                        <a:t>   </a:t>
                      </a:r>
                      <a:r>
                        <a:rPr lang="en-GB" sz="1200" i="1" dirty="0">
                          <a:effectLst/>
                          <a:latin typeface="+mj-lt"/>
                          <a:ea typeface="宋体" panose="02010600030101010101" pitchFamily="2" charset="-122"/>
                        </a:rPr>
                        <a:t>L</a:t>
                      </a:r>
                      <a:r>
                        <a:rPr lang="en-GB" sz="1200" baseline="-25000" dirty="0">
                          <a:effectLst/>
                          <a:latin typeface="+mj-lt"/>
                          <a:ea typeface="宋体" panose="02010600030101010101" pitchFamily="2" charset="-122"/>
                        </a:rPr>
                        <a:t>s</a:t>
                      </a:r>
                      <a:endParaRPr lang="zh-CN" sz="1200" baseline="-25000" dirty="0">
                        <a:effectLst/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  <a:latin typeface="+mj-lt"/>
                          <a:ea typeface="宋体" panose="02010600030101010101" pitchFamily="2" charset="-122"/>
                        </a:rPr>
                        <a:t>290 mH@10 Hz</a:t>
                      </a:r>
                      <a:endParaRPr lang="zh-CN" sz="1200" dirty="0">
                        <a:effectLst/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200" kern="800" dirty="0">
                          <a:effectLst/>
                          <a:latin typeface="+mj-lt"/>
                          <a:ea typeface="宋体" panose="02010600030101010101" pitchFamily="2" charset="-122"/>
                        </a:rPr>
                        <a:t>252 mH@10 Hz</a:t>
                      </a:r>
                      <a:endParaRPr lang="zh-CN" sz="1200" dirty="0">
                        <a:effectLst/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85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+mn-cs"/>
                        </a:rPr>
                        <a:t>Risetime/</a:t>
                      </a:r>
                      <a:r>
                        <a:rPr lang="en-US" altLang="zh-CN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μs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+mn-cs"/>
                        </a:rPr>
                        <a:t>24.64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+mn-cs"/>
                        </a:rPr>
                        <a:t>23.91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555646"/>
                  </a:ext>
                </a:extLst>
              </a:tr>
              <a:tr h="1758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+mn-cs"/>
                        </a:rPr>
                        <a:t>Droop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/ %/</a:t>
                      </a:r>
                      <a:r>
                        <a:rPr lang="en-US" altLang="zh-CN" sz="1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+mn-cs"/>
                        </a:rPr>
                        <a:t>ms</a:t>
                      </a:r>
                      <a:endParaRPr lang="zh-CN" altLang="zh-CN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200" dirty="0">
                          <a:effectLst/>
                          <a:latin typeface="+mj-lt"/>
                          <a:ea typeface="宋体" panose="02010600030101010101" pitchFamily="2" charset="-122"/>
                        </a:rPr>
                        <a:t>0.36</a:t>
                      </a:r>
                      <a:endParaRPr lang="zh-CN" sz="1200" dirty="0">
                        <a:effectLst/>
                        <a:latin typeface="+mj-lt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+mn-cs"/>
                        </a:rPr>
                        <a:t>0.89       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467548"/>
                  </a:ext>
                </a:extLst>
              </a:tr>
            </a:tbl>
          </a:graphicData>
        </a:graphic>
      </p:graphicFrame>
      <p:sp>
        <p:nvSpPr>
          <p:cNvPr id="14" name="矩形 13">
            <a:extLst>
              <a:ext uri="{FF2B5EF4-FFF2-40B4-BE49-F238E27FC236}">
                <a16:creationId xmlns:a16="http://schemas.microsoft.com/office/drawing/2014/main" id="{A62E4F9D-5194-4C5A-9EC6-08A50899D604}"/>
              </a:ext>
            </a:extLst>
          </p:cNvPr>
          <p:cNvSpPr/>
          <p:nvPr/>
        </p:nvSpPr>
        <p:spPr>
          <a:xfrm>
            <a:off x="356599" y="1004979"/>
            <a:ext cx="5279271" cy="936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fontAlgn="base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chemeClr val="tx2"/>
                </a:solidFill>
              </a:rPr>
              <a:t>H0CT :   </a:t>
            </a:r>
            <a:r>
              <a:rPr lang="zh-CN" altLang="en-US" sz="1600" b="1" dirty="0">
                <a:solidFill>
                  <a:schemeClr val="tx2"/>
                </a:solidFill>
              </a:rPr>
              <a:t>用于评估剥离膜的剥离效率及老化程度</a:t>
            </a:r>
            <a:r>
              <a:rPr lang="en-US" altLang="zh-CN" sz="1600" b="1" dirty="0">
                <a:solidFill>
                  <a:schemeClr val="tx2"/>
                </a:solidFill>
              </a:rPr>
              <a:t> </a:t>
            </a:r>
          </a:p>
          <a:p>
            <a:pPr marL="342900" lvl="1" indent="-342900" fontAlgn="base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chemeClr val="tx2"/>
                </a:solidFill>
              </a:rPr>
              <a:t>INDCT :  </a:t>
            </a:r>
            <a:r>
              <a:rPr lang="zh-CN" altLang="en-US" sz="1600" b="1" dirty="0">
                <a:solidFill>
                  <a:schemeClr val="tx2"/>
                </a:solidFill>
              </a:rPr>
              <a:t>用于直线和注入区调束</a:t>
            </a:r>
            <a:r>
              <a:rPr lang="zh-CN" altLang="en-US" sz="1600" b="1" dirty="0" smtClean="0">
                <a:solidFill>
                  <a:schemeClr val="tx2"/>
                </a:solidFill>
              </a:rPr>
              <a:t>期间束流强度的测量</a:t>
            </a:r>
            <a:endParaRPr lang="en-US" altLang="zh-CN" sz="1600" b="1" dirty="0" smtClean="0">
              <a:solidFill>
                <a:schemeClr val="tx2"/>
              </a:solidFill>
            </a:endParaRPr>
          </a:p>
          <a:p>
            <a:pPr marL="342900" lvl="1" indent="-342900" fontAlgn="base">
              <a:lnSpc>
                <a:spcPct val="90000"/>
              </a:lnSpc>
              <a:spcBef>
                <a:spcPts val="500"/>
              </a:spcBef>
              <a:spcAft>
                <a:spcPts val="200"/>
              </a:spcAft>
              <a:buFont typeface="Wingdings" panose="05000000000000000000" pitchFamily="2" charset="2"/>
              <a:buChar char="l"/>
            </a:pPr>
            <a:r>
              <a:rPr lang="zh-CN" altLang="en-US" sz="1600" b="1" dirty="0" smtClean="0">
                <a:solidFill>
                  <a:schemeClr val="tx2"/>
                </a:solidFill>
              </a:rPr>
              <a:t>测量动态范围为</a:t>
            </a:r>
            <a:r>
              <a:rPr lang="en-US" altLang="zh-CN" sz="1600" b="1" dirty="0" smtClean="0">
                <a:solidFill>
                  <a:schemeClr val="tx2"/>
                </a:solidFill>
              </a:rPr>
              <a:t>10</a:t>
            </a:r>
            <a:r>
              <a:rPr lang="en-US" altLang="zh-CN" sz="1600" b="1" baseline="30000" dirty="0" smtClean="0">
                <a:solidFill>
                  <a:schemeClr val="tx2"/>
                </a:solidFill>
              </a:rPr>
              <a:t>4</a:t>
            </a:r>
            <a:endParaRPr lang="zh-CN" altLang="en-US" sz="1600" b="1" baseline="30000" dirty="0">
              <a:solidFill>
                <a:schemeClr val="tx2"/>
              </a:solidFill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7044D4A6-B66F-4786-A55B-465B66A0D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69" y="3307343"/>
            <a:ext cx="388843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49313" indent="-849313"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100" b="1" dirty="0">
                <a:solidFill>
                  <a:srgbClr val="C00000"/>
                </a:solidFill>
              </a:rPr>
              <a:t>BCT + Electronics Linearity : better than ±0.5%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BC8CC24-2431-4D68-B1A7-98C9611FE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7" y="4887848"/>
            <a:ext cx="2002090" cy="15342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3797D8A-2FE7-4A9D-B1C0-CFDB1A2349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5" y="3431165"/>
            <a:ext cx="2002090" cy="15342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5026B3-AAD7-4C09-A7EE-0DF65A870A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593" y="3438148"/>
            <a:ext cx="2002090" cy="15342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9DFA8C5-4AE2-4560-83BE-FDC2AF259A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593" y="4894901"/>
            <a:ext cx="2002090" cy="1534299"/>
          </a:xfrm>
          <a:prstGeom prst="rect">
            <a:avLst/>
          </a:prstGeom>
        </p:spPr>
      </p:pic>
      <p:sp>
        <p:nvSpPr>
          <p:cNvPr id="27" name="圆角矩形 133">
            <a:extLst>
              <a:ext uri="{FF2B5EF4-FFF2-40B4-BE49-F238E27FC236}">
                <a16:creationId xmlns:a16="http://schemas.microsoft.com/office/drawing/2014/main" id="{41E6DED0-53F2-4F29-A762-E482A47856BF}"/>
              </a:ext>
            </a:extLst>
          </p:cNvPr>
          <p:cNvSpPr/>
          <p:nvPr/>
        </p:nvSpPr>
        <p:spPr>
          <a:xfrm>
            <a:off x="6864651" y="2060848"/>
            <a:ext cx="4487933" cy="1726249"/>
          </a:xfrm>
          <a:prstGeom prst="roundRect">
            <a:avLst>
              <a:gd name="adj" fmla="val 3885"/>
            </a:avLst>
          </a:prstGeom>
          <a:noFill/>
          <a:ln w="381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DE93763F-38E3-45AB-93C3-F4A613FB3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786" y="6103793"/>
            <a:ext cx="41905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49313" indent="-849313"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dirty="0">
                <a:solidFill>
                  <a:srgbClr val="00B0F0"/>
                </a:solidFill>
              </a:rPr>
              <a:t>Calibration for 100mA, 200μA range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3FD5974-BEC0-4096-BA10-DE9E03317FC2}"/>
              </a:ext>
            </a:extLst>
          </p:cNvPr>
          <p:cNvSpPr/>
          <p:nvPr/>
        </p:nvSpPr>
        <p:spPr>
          <a:xfrm>
            <a:off x="6233127" y="840043"/>
            <a:ext cx="3053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1200" b="1" u="sng" dirty="0">
                <a:solidFill>
                  <a:schemeClr val="tx2"/>
                </a:solidFill>
              </a:rPr>
              <a:t>干扰问题</a:t>
            </a:r>
            <a:r>
              <a:rPr lang="en-GB" altLang="zh-CN" sz="1200" b="1" u="sng" dirty="0">
                <a:solidFill>
                  <a:schemeClr val="tx2"/>
                </a:solidFill>
              </a:rPr>
              <a:t>:</a:t>
            </a:r>
          </a:p>
          <a:p>
            <a:pPr marL="180975" indent="-180975" eaLnBrk="1" hangingPunct="1">
              <a:buFont typeface="Wingdings" panose="05000000000000000000" pitchFamily="2" charset="2"/>
              <a:buChar char="l"/>
              <a:defRPr/>
            </a:pPr>
            <a:r>
              <a:rPr lang="en-US" altLang="zh-CN" sz="1200" b="1" dirty="0">
                <a:solidFill>
                  <a:schemeClr val="tx2"/>
                </a:solidFill>
              </a:rPr>
              <a:t>25 Hz RF power </a:t>
            </a:r>
            <a:r>
              <a:rPr lang="zh-CN" altLang="en-US" sz="1200" b="1" dirty="0">
                <a:solidFill>
                  <a:schemeClr val="tx2"/>
                </a:solidFill>
              </a:rPr>
              <a:t>的干扰</a:t>
            </a:r>
            <a:endParaRPr lang="en-US" altLang="zh-CN" sz="1200" b="1" dirty="0">
              <a:solidFill>
                <a:schemeClr val="tx2"/>
              </a:solidFill>
            </a:endParaRPr>
          </a:p>
          <a:p>
            <a:pPr marL="180975" indent="-180975" eaLnBrk="1" hangingPunct="1">
              <a:buFont typeface="Wingdings" panose="05000000000000000000" pitchFamily="2" charset="2"/>
              <a:buChar char="l"/>
              <a:defRPr/>
            </a:pPr>
            <a:r>
              <a:rPr lang="en-US" altLang="zh-CN" sz="1200" b="1" dirty="0">
                <a:solidFill>
                  <a:schemeClr val="tx2"/>
                </a:solidFill>
              </a:rPr>
              <a:t>Power sources</a:t>
            </a:r>
            <a:r>
              <a:rPr lang="en-GB" altLang="zh-CN" sz="1200" b="1" dirty="0">
                <a:solidFill>
                  <a:schemeClr val="tx2"/>
                </a:solidFill>
              </a:rPr>
              <a:t> of the INBH and INBV</a:t>
            </a:r>
          </a:p>
          <a:p>
            <a:pPr marL="180975" indent="-180975" eaLnBrk="1" hangingPunct="1">
              <a:buFont typeface="Wingdings" panose="05000000000000000000" pitchFamily="2" charset="2"/>
              <a:buChar char="l"/>
              <a:defRPr/>
            </a:pPr>
            <a:r>
              <a:rPr lang="en-GB" altLang="zh-CN" sz="1200" b="1" dirty="0">
                <a:solidFill>
                  <a:schemeClr val="tx2"/>
                </a:solidFill>
              </a:rPr>
              <a:t>25 Hz resonators of main magnets</a:t>
            </a:r>
          </a:p>
          <a:p>
            <a:pPr marL="180975" indent="-180975" eaLnBrk="1" hangingPunct="1">
              <a:buFont typeface="Wingdings" panose="05000000000000000000" pitchFamily="2" charset="2"/>
              <a:buChar char="l"/>
              <a:defRPr/>
            </a:pPr>
            <a:r>
              <a:rPr lang="en-GB" altLang="zh-CN" sz="1200" b="1" dirty="0">
                <a:solidFill>
                  <a:schemeClr val="tx2"/>
                </a:solidFill>
              </a:rPr>
              <a:t>Other environmental noises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6AA5549-D165-49DB-8963-0A4D78482956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984" y="975081"/>
            <a:ext cx="2526640" cy="92405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C87370A3-DD8F-4423-AB35-EE698938E377}"/>
              </a:ext>
            </a:extLst>
          </p:cNvPr>
          <p:cNvSpPr txBox="1"/>
          <p:nvPr/>
        </p:nvSpPr>
        <p:spPr>
          <a:xfrm>
            <a:off x="9336360" y="4936634"/>
            <a:ext cx="201622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altLang="zh-CN" sz="1100" dirty="0">
                <a:solidFill>
                  <a:srgbClr val="C00000"/>
                </a:solidFill>
              </a:rPr>
              <a:t>H0CT: 9.554±0.169 </a:t>
            </a:r>
            <a:r>
              <a:rPr lang="en-US" altLang="zh-CN" sz="1100" dirty="0" err="1">
                <a:solidFill>
                  <a:srgbClr val="C00000"/>
                </a:solidFill>
              </a:rPr>
              <a:t>μA</a:t>
            </a:r>
            <a:endParaRPr lang="en-US" altLang="zh-CN" sz="1100" dirty="0">
              <a:solidFill>
                <a:srgbClr val="C00000"/>
              </a:solidFill>
            </a:endParaRPr>
          </a:p>
          <a:p>
            <a:pPr algn="r"/>
            <a:r>
              <a:rPr lang="en-US" altLang="zh-CN" sz="1100" dirty="0">
                <a:solidFill>
                  <a:srgbClr val="C00000"/>
                </a:solidFill>
              </a:rPr>
              <a:t>INDCT: 9.542±0.173 </a:t>
            </a:r>
            <a:r>
              <a:rPr lang="en-US" altLang="zh-CN" sz="1100" dirty="0" err="1">
                <a:solidFill>
                  <a:srgbClr val="C00000"/>
                </a:solidFill>
              </a:rPr>
              <a:t>μA</a:t>
            </a:r>
            <a:endParaRPr lang="en-US" altLang="zh-CN" sz="1100" dirty="0">
              <a:solidFill>
                <a:srgbClr val="C00000"/>
              </a:solidFill>
            </a:endParaRPr>
          </a:p>
          <a:p>
            <a:pPr algn="r"/>
            <a:r>
              <a:rPr lang="en-US" altLang="zh-CN" sz="1100" dirty="0">
                <a:solidFill>
                  <a:srgbClr val="C00000"/>
                </a:solidFill>
              </a:rPr>
              <a:t>LRCT</a:t>
            </a:r>
            <a:r>
              <a:rPr lang="zh-CN" altLang="en-US" sz="1100" dirty="0">
                <a:solidFill>
                  <a:srgbClr val="C00000"/>
                </a:solidFill>
              </a:rPr>
              <a:t>：</a:t>
            </a:r>
            <a:r>
              <a:rPr lang="en-US" altLang="zh-CN" sz="1100" dirty="0">
                <a:solidFill>
                  <a:srgbClr val="C00000"/>
                </a:solidFill>
              </a:rPr>
              <a:t>8 mA  </a:t>
            </a:r>
          </a:p>
          <a:p>
            <a:pPr algn="r"/>
            <a:r>
              <a:rPr lang="en-US" altLang="zh-CN" sz="1100" dirty="0" smtClean="0">
                <a:solidFill>
                  <a:srgbClr val="C00000"/>
                </a:solidFill>
              </a:rPr>
              <a:t>SE: </a:t>
            </a:r>
            <a:r>
              <a:rPr lang="en-US" altLang="zh-CN" sz="1100" dirty="0">
                <a:solidFill>
                  <a:srgbClr val="C00000"/>
                </a:solidFill>
              </a:rPr>
              <a:t>99.9%</a:t>
            </a:r>
            <a:endParaRPr lang="zh-CN" altLang="en-US" sz="1100" dirty="0">
              <a:solidFill>
                <a:srgbClr val="C00000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AE5D1D0-A2DF-4C9F-BAE2-3D07326A4F9A}"/>
              </a:ext>
            </a:extLst>
          </p:cNvPr>
          <p:cNvSpPr txBox="1">
            <a:spLocks/>
          </p:cNvSpPr>
          <p:nvPr/>
        </p:nvSpPr>
        <p:spPr>
          <a:xfrm>
            <a:off x="516600" y="73867"/>
            <a:ext cx="11376025" cy="106574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dirty="0" smtClean="0"/>
              <a:t>H0CT/INDCT</a:t>
            </a:r>
            <a:r>
              <a:rPr lang="zh-CN" altLang="en-US" sz="3600" dirty="0" smtClean="0"/>
              <a:t>系统</a:t>
            </a:r>
            <a:endParaRPr lang="en-US" u="sng" dirty="0">
              <a:solidFill>
                <a:schemeClr val="tx2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87370A3-DD8F-4423-AB35-EE698938E377}"/>
              </a:ext>
            </a:extLst>
          </p:cNvPr>
          <p:cNvSpPr txBox="1"/>
          <p:nvPr/>
        </p:nvSpPr>
        <p:spPr>
          <a:xfrm>
            <a:off x="6872853" y="4282157"/>
            <a:ext cx="101451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100" dirty="0" smtClean="0">
                <a:solidFill>
                  <a:srgbClr val="C00000"/>
                </a:solidFill>
              </a:rPr>
              <a:t>LPF</a:t>
            </a:r>
            <a:r>
              <a:rPr lang="zh-CN" altLang="en-US" sz="1100" dirty="0" smtClean="0">
                <a:solidFill>
                  <a:srgbClr val="C00000"/>
                </a:solidFill>
              </a:rPr>
              <a:t>：</a:t>
            </a:r>
            <a:r>
              <a:rPr lang="en-US" altLang="zh-CN" sz="1100" dirty="0" smtClean="0">
                <a:solidFill>
                  <a:srgbClr val="C00000"/>
                </a:solidFill>
              </a:rPr>
              <a:t>50kHz</a:t>
            </a:r>
          </a:p>
          <a:p>
            <a:r>
              <a:rPr lang="en-US" altLang="zh-CN" sz="1100" dirty="0" smtClean="0">
                <a:solidFill>
                  <a:srgbClr val="C00000"/>
                </a:solidFill>
              </a:rPr>
              <a:t>100us</a:t>
            </a:r>
            <a:r>
              <a:rPr lang="zh-CN" altLang="en-US" sz="1100" dirty="0" smtClean="0">
                <a:solidFill>
                  <a:srgbClr val="C00000"/>
                </a:solidFill>
              </a:rPr>
              <a:t>束流测量</a:t>
            </a:r>
            <a:endParaRPr lang="zh-CN" altLang="en-US" sz="1100" dirty="0">
              <a:solidFill>
                <a:srgbClr val="C0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717" y="4282156"/>
            <a:ext cx="2888543" cy="1864021"/>
          </a:xfrm>
          <a:prstGeom prst="rect">
            <a:avLst/>
          </a:prstGeom>
        </p:spPr>
      </p:pic>
      <p:sp>
        <p:nvSpPr>
          <p:cNvPr id="32" name="TextBox 7">
            <a:extLst>
              <a:ext uri="{FF2B5EF4-FFF2-40B4-BE49-F238E27FC236}">
                <a16:creationId xmlns:a16="http://schemas.microsoft.com/office/drawing/2014/main" id="{DE93763F-38E3-45AB-93C3-F4A613FB3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9067" y="3934811"/>
            <a:ext cx="30850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49313" indent="-849313"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dirty="0" smtClean="0">
                <a:solidFill>
                  <a:srgbClr val="00B0F0"/>
                </a:solidFill>
              </a:rPr>
              <a:t>100mA&amp;200μA</a:t>
            </a:r>
            <a:r>
              <a:rPr lang="zh-CN" altLang="en-US" sz="1600" dirty="0" smtClean="0">
                <a:solidFill>
                  <a:srgbClr val="00B0F0"/>
                </a:solidFill>
              </a:rPr>
              <a:t>下强弱束流测量</a:t>
            </a:r>
            <a:endParaRPr lang="en-US" altLang="zh-CN" sz="1600" dirty="0">
              <a:solidFill>
                <a:srgbClr val="00B0F0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87370A3-DD8F-4423-AB35-EE698938E377}"/>
              </a:ext>
            </a:extLst>
          </p:cNvPr>
          <p:cNvSpPr txBox="1"/>
          <p:nvPr/>
        </p:nvSpPr>
        <p:spPr>
          <a:xfrm>
            <a:off x="6955095" y="6108128"/>
            <a:ext cx="15653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C00000"/>
                </a:solidFill>
              </a:rPr>
              <a:t>Beam</a:t>
            </a:r>
            <a:r>
              <a:rPr lang="zh-CN" altLang="en-US" sz="1100" dirty="0" smtClean="0">
                <a:solidFill>
                  <a:srgbClr val="C00000"/>
                </a:solidFill>
              </a:rPr>
              <a:t>：</a:t>
            </a:r>
            <a:r>
              <a:rPr lang="en-US" altLang="zh-CN" sz="1100" dirty="0" smtClean="0">
                <a:solidFill>
                  <a:srgbClr val="C00000"/>
                </a:solidFill>
              </a:rPr>
              <a:t>100us </a:t>
            </a:r>
            <a:endParaRPr lang="zh-CN" altLang="en-US" sz="1100" dirty="0">
              <a:solidFill>
                <a:srgbClr val="C00000"/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87370A3-DD8F-4423-AB35-EE698938E377}"/>
              </a:ext>
            </a:extLst>
          </p:cNvPr>
          <p:cNvSpPr txBox="1"/>
          <p:nvPr/>
        </p:nvSpPr>
        <p:spPr>
          <a:xfrm>
            <a:off x="9747711" y="6100010"/>
            <a:ext cx="15653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100" dirty="0" smtClean="0">
                <a:solidFill>
                  <a:srgbClr val="C00000"/>
                </a:solidFill>
              </a:rPr>
              <a:t>Beam</a:t>
            </a:r>
            <a:r>
              <a:rPr lang="zh-CN" altLang="en-US" sz="1100" dirty="0" smtClean="0">
                <a:solidFill>
                  <a:srgbClr val="C00000"/>
                </a:solidFill>
              </a:rPr>
              <a:t>：</a:t>
            </a:r>
            <a:r>
              <a:rPr lang="en-US" altLang="zh-CN" sz="1100" dirty="0" smtClean="0">
                <a:solidFill>
                  <a:srgbClr val="C00000"/>
                </a:solidFill>
              </a:rPr>
              <a:t>570us </a:t>
            </a:r>
            <a:endParaRPr lang="zh-CN" altLang="en-US" sz="11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3">
            <a:extLst>
              <a:ext uri="{FF2B5EF4-FFF2-40B4-BE49-F238E27FC236}">
                <a16:creationId xmlns:a16="http://schemas.microsoft.com/office/drawing/2014/main" id="{92ADA40F-25F5-D777-E239-126620A1D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520" y="3789040"/>
            <a:ext cx="3669814" cy="176588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FF6984-A609-01B7-941C-59A5F634B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232" y="972645"/>
            <a:ext cx="6696123" cy="1741502"/>
          </a:xfrm>
        </p:spPr>
        <p:txBody>
          <a:bodyPr wrap="square">
            <a:spAutoFit/>
          </a:bodyPr>
          <a:lstStyle/>
          <a:p>
            <a:pPr marL="285750" indent="-285750" eaLnBrk="0" fontAlgn="base" hangingPunct="0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altLang="zh-CN" sz="1600" dirty="0" smtClean="0">
                <a:solidFill>
                  <a:schemeClr val="tx2">
                    <a:lumMod val="50000"/>
                  </a:schemeClr>
                </a:solidFill>
              </a:rPr>
              <a:t>SHV</a:t>
            </a:r>
            <a:r>
              <a:rPr lang="zh-CN" altLang="en-US" sz="1600" dirty="0">
                <a:solidFill>
                  <a:schemeClr val="tx2">
                    <a:lumMod val="50000"/>
                  </a:schemeClr>
                </a:solidFill>
              </a:rPr>
              <a:t>直流</a:t>
            </a:r>
            <a:r>
              <a:rPr lang="zh-CN" altLang="en-US" sz="1600" dirty="0" smtClean="0">
                <a:solidFill>
                  <a:schemeClr val="tx2">
                    <a:lumMod val="50000"/>
                  </a:schemeClr>
                </a:solidFill>
              </a:rPr>
              <a:t>隔离器</a:t>
            </a:r>
            <a:r>
              <a:rPr lang="en-US" altLang="zh-CN" sz="1600" dirty="0" smtClean="0">
                <a:solidFill>
                  <a:schemeClr val="tx2">
                    <a:lumMod val="50000"/>
                  </a:schemeClr>
                </a:solidFill>
              </a:rPr>
              <a:t>+</a:t>
            </a:r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</a:rPr>
              <a:t>500nF</a:t>
            </a:r>
            <a:r>
              <a:rPr lang="zh-CN" altLang="en-US" sz="1600" dirty="0" smtClean="0">
                <a:solidFill>
                  <a:schemeClr val="tx2">
                    <a:lumMod val="50000"/>
                  </a:schemeClr>
                </a:solidFill>
              </a:rPr>
              <a:t>电容</a:t>
            </a:r>
            <a:r>
              <a:rPr lang="en-US" altLang="zh-CN" sz="1600" dirty="0" smtClean="0">
                <a:solidFill>
                  <a:schemeClr val="tx2">
                    <a:lumMod val="50000"/>
                  </a:schemeClr>
                </a:solidFill>
              </a:rPr>
              <a:t>+CMC+</a:t>
            </a:r>
            <a:r>
              <a:rPr lang="zh-CN" altLang="en-US" sz="1600" dirty="0" smtClean="0">
                <a:solidFill>
                  <a:schemeClr val="tx2">
                    <a:lumMod val="50000"/>
                  </a:schemeClr>
                </a:solidFill>
              </a:rPr>
              <a:t>示波器</a:t>
            </a:r>
            <a:endParaRPr lang="en-US" altLang="zh-CN" sz="1600" dirty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 eaLnBrk="0" fontAlgn="base" hangingPunct="0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 smtClean="0">
                <a:solidFill>
                  <a:schemeClr val="tx2">
                    <a:lumMod val="50000"/>
                  </a:schemeClr>
                </a:solidFill>
              </a:rPr>
              <a:t>观测到的现象：</a:t>
            </a:r>
            <a:endParaRPr lang="en-US" altLang="zh-CN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pPr eaLnBrk="0" fontAlgn="base" hangingPunct="0">
              <a:lnSpc>
                <a:spcPct val="100000"/>
              </a:lnSpc>
            </a:pPr>
            <a:r>
              <a:rPr lang="zh-CN" altLang="en-US" sz="1200" dirty="0" smtClean="0">
                <a:solidFill>
                  <a:srgbClr val="C00000"/>
                </a:solidFill>
              </a:rPr>
              <a:t>        信号</a:t>
            </a:r>
            <a:r>
              <a:rPr lang="zh-CN" altLang="en-US" sz="1200" dirty="0">
                <a:solidFill>
                  <a:srgbClr val="C00000"/>
                </a:solidFill>
              </a:rPr>
              <a:t>幅值随偏压（</a:t>
            </a:r>
            <a:r>
              <a:rPr lang="en-US" altLang="zh-CN" sz="1200" dirty="0">
                <a:solidFill>
                  <a:srgbClr val="C00000"/>
                </a:solidFill>
              </a:rPr>
              <a:t> from 0V</a:t>
            </a:r>
            <a:r>
              <a:rPr lang="zh-CN" altLang="en-US" sz="1200" dirty="0">
                <a:solidFill>
                  <a:srgbClr val="C00000"/>
                </a:solidFill>
              </a:rPr>
              <a:t> </a:t>
            </a:r>
            <a:r>
              <a:rPr lang="en-US" altLang="zh-CN" sz="1200" dirty="0">
                <a:solidFill>
                  <a:srgbClr val="C00000"/>
                </a:solidFill>
              </a:rPr>
              <a:t>to</a:t>
            </a:r>
            <a:r>
              <a:rPr lang="zh-CN" altLang="en-US" sz="1200" dirty="0">
                <a:solidFill>
                  <a:srgbClr val="C00000"/>
                </a:solidFill>
              </a:rPr>
              <a:t> </a:t>
            </a:r>
            <a:r>
              <a:rPr lang="en-US" altLang="zh-CN" sz="1200" dirty="0">
                <a:solidFill>
                  <a:srgbClr val="C00000"/>
                </a:solidFill>
              </a:rPr>
              <a:t>1.5kV</a:t>
            </a:r>
            <a:r>
              <a:rPr lang="zh-CN" altLang="en-US" sz="1200" dirty="0">
                <a:solidFill>
                  <a:srgbClr val="C00000"/>
                </a:solidFill>
              </a:rPr>
              <a:t> ）的增大而增大</a:t>
            </a:r>
            <a:endParaRPr lang="en-US" altLang="zh-CN" sz="1200" dirty="0">
              <a:solidFill>
                <a:srgbClr val="C00000"/>
              </a:solidFill>
            </a:endParaRPr>
          </a:p>
          <a:p>
            <a:pPr eaLnBrk="0" fontAlgn="base" hangingPunct="0">
              <a:lnSpc>
                <a:spcPct val="100000"/>
              </a:lnSpc>
            </a:pPr>
            <a:r>
              <a:rPr lang="zh-CN" altLang="en-US" sz="1200" dirty="0" smtClean="0">
                <a:solidFill>
                  <a:srgbClr val="C00000"/>
                </a:solidFill>
              </a:rPr>
              <a:t>        注入</a:t>
            </a:r>
            <a:r>
              <a:rPr lang="zh-CN" altLang="en-US" sz="1200" dirty="0">
                <a:solidFill>
                  <a:srgbClr val="C00000"/>
                </a:solidFill>
              </a:rPr>
              <a:t>束流尾部的拖尾：电子（残余</a:t>
            </a:r>
            <a:r>
              <a:rPr lang="zh-CN" altLang="en-US" sz="1200" dirty="0" smtClean="0">
                <a:solidFill>
                  <a:srgbClr val="C00000"/>
                </a:solidFill>
              </a:rPr>
              <a:t>气体电离）？</a:t>
            </a:r>
            <a:endParaRPr lang="en-US" altLang="zh-CN" sz="1200" dirty="0" smtClean="0">
              <a:solidFill>
                <a:srgbClr val="C00000"/>
              </a:solidFill>
            </a:endParaRPr>
          </a:p>
          <a:p>
            <a:pPr eaLnBrk="0" fontAlgn="base" hangingPunct="0">
              <a:lnSpc>
                <a:spcPct val="100000"/>
              </a:lnSpc>
            </a:pPr>
            <a:r>
              <a:rPr lang="zh-CN" altLang="en-US" sz="1200" dirty="0" smtClean="0">
                <a:solidFill>
                  <a:srgbClr val="C00000"/>
                </a:solidFill>
              </a:rPr>
              <a:t>        电荷量与偏压</a:t>
            </a:r>
            <a:r>
              <a:rPr lang="zh-CN" altLang="en-US" sz="1200" dirty="0">
                <a:solidFill>
                  <a:srgbClr val="C00000"/>
                </a:solidFill>
              </a:rPr>
              <a:t>（用来抑制单粒子效应）</a:t>
            </a:r>
            <a:r>
              <a:rPr lang="zh-CN" altLang="en-US" sz="1200" dirty="0" smtClean="0">
                <a:solidFill>
                  <a:srgbClr val="C00000"/>
                </a:solidFill>
              </a:rPr>
              <a:t>的关系？</a:t>
            </a:r>
            <a:endParaRPr lang="en-US" altLang="zh-CN" sz="1200" dirty="0">
              <a:solidFill>
                <a:srgbClr val="C00000"/>
              </a:solidFill>
            </a:endParaRPr>
          </a:p>
          <a:p>
            <a:pPr marL="285750" indent="-285750" eaLnBrk="0" fontAlgn="base" hangingPunct="0"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 smtClean="0">
                <a:solidFill>
                  <a:schemeClr val="tx2">
                    <a:lumMod val="50000"/>
                  </a:schemeClr>
                </a:solidFill>
              </a:rPr>
              <a:t>偏压</a:t>
            </a:r>
            <a:r>
              <a:rPr lang="zh-CN" altLang="en-US" sz="1600" dirty="0">
                <a:solidFill>
                  <a:schemeClr val="tx2">
                    <a:lumMod val="50000"/>
                  </a:schemeClr>
                </a:solidFill>
              </a:rPr>
              <a:t>大小：</a:t>
            </a:r>
            <a:r>
              <a:rPr lang="en-US" altLang="zh-CN" sz="1600" dirty="0">
                <a:solidFill>
                  <a:schemeClr val="tx2">
                    <a:lumMod val="50000"/>
                  </a:schemeClr>
                </a:solidFill>
              </a:rPr>
              <a:t>&gt;1kV?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71C39-6BE7-E87A-E0DB-E5250ACF7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D44C-4E47-7641-9144-60BC1FFF9E40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38C93-8338-F895-18B9-25053B993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6A18D0-4272-A434-974E-8C6359ADA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469" y="866004"/>
            <a:ext cx="4533147" cy="5613172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FF7C0761-F5FB-8627-0554-464147096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626" y="4531984"/>
            <a:ext cx="3911645" cy="1975847"/>
          </a:xfrm>
          <a:prstGeom prst="rect">
            <a:avLst/>
          </a:prstGeom>
        </p:spPr>
      </p:pic>
      <p:grpSp>
        <p:nvGrpSpPr>
          <p:cNvPr id="10" name="Group 18">
            <a:extLst>
              <a:ext uri="{FF2B5EF4-FFF2-40B4-BE49-F238E27FC236}">
                <a16:creationId xmlns:a16="http://schemas.microsoft.com/office/drawing/2014/main" id="{523B6964-D647-0D65-DBEF-DB525BBA188D}"/>
              </a:ext>
            </a:extLst>
          </p:cNvPr>
          <p:cNvGrpSpPr/>
          <p:nvPr/>
        </p:nvGrpSpPr>
        <p:grpSpPr>
          <a:xfrm>
            <a:off x="3432631" y="2708920"/>
            <a:ext cx="3896843" cy="2080653"/>
            <a:chOff x="6816080" y="1187020"/>
            <a:chExt cx="4443922" cy="2592288"/>
          </a:xfrm>
        </p:grpSpPr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FF046872-A302-69BE-ACE8-7FEF7741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16080" y="1187020"/>
              <a:ext cx="4443922" cy="2592288"/>
            </a:xfrm>
            <a:prstGeom prst="rect">
              <a:avLst/>
            </a:prstGeom>
          </p:spPr>
        </p:pic>
        <p:cxnSp>
          <p:nvCxnSpPr>
            <p:cNvPr id="12" name="Straight Connector 15">
              <a:extLst>
                <a:ext uri="{FF2B5EF4-FFF2-40B4-BE49-F238E27FC236}">
                  <a16:creationId xmlns:a16="http://schemas.microsoft.com/office/drawing/2014/main" id="{133D465A-B37C-D4E8-2CFD-D81107B41CE5}"/>
                </a:ext>
              </a:extLst>
            </p:cNvPr>
            <p:cNvCxnSpPr/>
            <p:nvPr/>
          </p:nvCxnSpPr>
          <p:spPr>
            <a:xfrm>
              <a:off x="7599695" y="1948222"/>
              <a:ext cx="3485424" cy="0"/>
            </a:xfrm>
            <a:prstGeom prst="line">
              <a:avLst/>
            </a:prstGeom>
            <a:ln w="19050">
              <a:solidFill>
                <a:srgbClr val="00F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7">
              <a:extLst>
                <a:ext uri="{FF2B5EF4-FFF2-40B4-BE49-F238E27FC236}">
                  <a16:creationId xmlns:a16="http://schemas.microsoft.com/office/drawing/2014/main" id="{612C3B03-5EC1-FE0F-389E-D271C88CF001}"/>
                </a:ext>
              </a:extLst>
            </p:cNvPr>
            <p:cNvSpPr txBox="1"/>
            <p:nvPr/>
          </p:nvSpPr>
          <p:spPr>
            <a:xfrm>
              <a:off x="8848138" y="1570182"/>
              <a:ext cx="129614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00FA00"/>
                  </a:solidFill>
                </a:rPr>
                <a:t>Expectation</a:t>
              </a:r>
              <a:endParaRPr lang="en-CH" sz="1600" dirty="0">
                <a:solidFill>
                  <a:srgbClr val="00FA00"/>
                </a:solidFill>
              </a:endParaRPr>
            </a:p>
          </p:txBody>
        </p:sp>
      </p:grpSp>
      <p:cxnSp>
        <p:nvCxnSpPr>
          <p:cNvPr id="14" name="Straight Arrow Connector 30">
            <a:extLst>
              <a:ext uri="{FF2B5EF4-FFF2-40B4-BE49-F238E27FC236}">
                <a16:creationId xmlns:a16="http://schemas.microsoft.com/office/drawing/2014/main" id="{C09F3D36-3585-B7A6-42B6-7992CE1F6C32}"/>
              </a:ext>
            </a:extLst>
          </p:cNvPr>
          <p:cNvCxnSpPr>
            <a:cxnSpLocks/>
          </p:cNvCxnSpPr>
          <p:nvPr/>
        </p:nvCxnSpPr>
        <p:spPr>
          <a:xfrm flipV="1">
            <a:off x="2886075" y="4531985"/>
            <a:ext cx="90398" cy="288034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33">
            <a:extLst>
              <a:ext uri="{FF2B5EF4-FFF2-40B4-BE49-F238E27FC236}">
                <a16:creationId xmlns:a16="http://schemas.microsoft.com/office/drawing/2014/main" id="{197A2FB4-E2F2-62BF-C723-C686FFC5A73D}"/>
              </a:ext>
            </a:extLst>
          </p:cNvPr>
          <p:cNvSpPr txBox="1"/>
          <p:nvPr/>
        </p:nvSpPr>
        <p:spPr>
          <a:xfrm>
            <a:off x="2610946" y="4827689"/>
            <a:ext cx="1296144" cy="2875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2"/>
                </a:solidFill>
              </a:rPr>
              <a:t>e-cloud?</a:t>
            </a:r>
            <a:endParaRPr lang="en-CH" dirty="0">
              <a:solidFill>
                <a:schemeClr val="tx2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AE5D1D0-A2DF-4C9F-BAE2-3D07326A4F9A}"/>
              </a:ext>
            </a:extLst>
          </p:cNvPr>
          <p:cNvSpPr txBox="1">
            <a:spLocks/>
          </p:cNvSpPr>
          <p:nvPr/>
        </p:nvSpPr>
        <p:spPr>
          <a:xfrm>
            <a:off x="239872" y="134045"/>
            <a:ext cx="12192000" cy="85699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3600" dirty="0">
                <a:solidFill>
                  <a:schemeClr val="tx1"/>
                </a:solidFill>
              </a:rPr>
              <a:t>注入区剥离电子收集器系统</a:t>
            </a:r>
            <a:endParaRPr lang="en-US" altLang="zh-CN" sz="1800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1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717251" y="790543"/>
            <a:ext cx="10851358" cy="5688633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CSNS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束测系统运行现状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束测年度运行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情况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RCS BPMs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离线标定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LINAC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束流相位测量系统（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FCT-based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H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LINAC</a:t>
            </a:r>
            <a:r>
              <a:rPr lang="zh-CN" altLang="en-CH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剖面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探测器</a:t>
            </a:r>
            <a:endParaRPr lang="en-CH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LINAC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壁电流探测系统升级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CSNS-II</a:t>
            </a:r>
            <a:r>
              <a:rPr lang="zh-CN" altLang="en-US" sz="1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束测系统升级</a:t>
            </a:r>
            <a:endParaRPr lang="en-US" altLang="zh-CN" sz="18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窗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前多丝靶系统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注入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区改造中束测系统升级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注入区多丝靶剖面探测系统研制（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INMWS01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INMWS02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INDMWS01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注入区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BPM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研制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H0CT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INDCT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剥离电子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收集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器系统（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ECOL)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RCS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IPM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初代样机调试和下一代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IPM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Linac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激光丝剖面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探测器研制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束团长度测量仪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BSM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的研制进展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报告内容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D44C-4E47-7641-9144-60BC1FFF9E40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4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95FD1C-25CC-490E-8541-7A88E392E810}"/>
              </a:ext>
            </a:extLst>
          </p:cNvPr>
          <p:cNvGrpSpPr/>
          <p:nvPr/>
        </p:nvGrpSpPr>
        <p:grpSpPr>
          <a:xfrm>
            <a:off x="7310460" y="1363165"/>
            <a:ext cx="4569018" cy="4439891"/>
            <a:chOff x="4561686" y="-132388"/>
            <a:chExt cx="6331679" cy="65441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460234-B3A0-4B63-8D20-6B272BE229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971" r="39899"/>
            <a:stretch/>
          </p:blipFill>
          <p:spPr>
            <a:xfrm>
              <a:off x="4561686" y="114939"/>
              <a:ext cx="5241147" cy="6296807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3334925-53BE-41FD-899F-067260F00DF1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 flipH="1">
              <a:off x="9103802" y="818510"/>
              <a:ext cx="947168" cy="754107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E8BC4B2-C83E-4588-98FA-AADB65892300}"/>
                </a:ext>
              </a:extLst>
            </p:cNvPr>
            <p:cNvCxnSpPr>
              <a:cxnSpLocks/>
            </p:cNvCxnSpPr>
            <p:nvPr/>
          </p:nvCxnSpPr>
          <p:spPr>
            <a:xfrm>
              <a:off x="5448148" y="426073"/>
              <a:ext cx="313998" cy="214649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B2FC56-4205-40C6-B2E0-940C1C1FB862}"/>
                </a:ext>
              </a:extLst>
            </p:cNvPr>
            <p:cNvSpPr txBox="1"/>
            <p:nvPr/>
          </p:nvSpPr>
          <p:spPr>
            <a:xfrm>
              <a:off x="4786796" y="60769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Magnet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20D57A-2CCA-457B-A49E-CE7F691AD1F4}"/>
                </a:ext>
              </a:extLst>
            </p:cNvPr>
            <p:cNvSpPr txBox="1"/>
            <p:nvPr/>
          </p:nvSpPr>
          <p:spPr>
            <a:xfrm>
              <a:off x="9502581" y="295290"/>
              <a:ext cx="10967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Main Dipole</a:t>
              </a:r>
            </a:p>
            <a:p>
              <a:r>
                <a:rPr lang="en-US" sz="1400" b="1" dirty="0"/>
                <a:t>Magnet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B7EFD2C-A2F9-4CA6-A2D1-B532EF203145}"/>
                </a:ext>
              </a:extLst>
            </p:cNvPr>
            <p:cNvSpPr txBox="1"/>
            <p:nvPr/>
          </p:nvSpPr>
          <p:spPr>
            <a:xfrm>
              <a:off x="8517798" y="-132388"/>
              <a:ext cx="9279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Corrector </a:t>
              </a:r>
            </a:p>
            <a:p>
              <a:r>
                <a:rPr lang="en-US" sz="1400" b="1" dirty="0"/>
                <a:t>Magnets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8B053E9-40FA-403D-84C8-3D87793B1BD8}"/>
                </a:ext>
              </a:extLst>
            </p:cNvPr>
            <p:cNvSpPr txBox="1"/>
            <p:nvPr/>
          </p:nvSpPr>
          <p:spPr>
            <a:xfrm>
              <a:off x="6121128" y="3296474"/>
              <a:ext cx="971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p</a:t>
              </a:r>
              <a:r>
                <a:rPr lang="en-US" baseline="30000" dirty="0">
                  <a:solidFill>
                    <a:srgbClr val="FFFF00"/>
                  </a:solidFill>
                </a:rPr>
                <a:t>+</a:t>
              </a:r>
              <a:r>
                <a:rPr lang="en-US" dirty="0">
                  <a:solidFill>
                    <a:srgbClr val="FFFF00"/>
                  </a:solidFill>
                </a:rPr>
                <a:t> Beam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9BFEC9A-ED47-4562-9FD9-C41FCEACB9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49911" y="2978582"/>
              <a:ext cx="598450" cy="374498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0F83A24-3C9C-4F81-977C-C7C56795BB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93212" y="2145743"/>
              <a:ext cx="720439" cy="644272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96F68C30-1295-479F-8833-D7C3D22CDC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64896" y="2904012"/>
              <a:ext cx="1110579" cy="606693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0E12B06-86AD-4C59-889C-0C5C8D11871D}"/>
                </a:ext>
              </a:extLst>
            </p:cNvPr>
            <p:cNvSpPr txBox="1"/>
            <p:nvPr/>
          </p:nvSpPr>
          <p:spPr>
            <a:xfrm>
              <a:off x="9502582" y="3462779"/>
              <a:ext cx="1390783" cy="578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IPM Support Bracket</a:t>
              </a:r>
            </a:p>
          </p:txBody>
        </p: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33D9AEB4-3A0A-4C3F-9C28-C294020D139F}"/>
                </a:ext>
              </a:extLst>
            </p:cNvPr>
            <p:cNvCxnSpPr>
              <a:cxnSpLocks/>
            </p:cNvCxnSpPr>
            <p:nvPr/>
          </p:nvCxnSpPr>
          <p:spPr>
            <a:xfrm>
              <a:off x="5461044" y="430101"/>
              <a:ext cx="313998" cy="214649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9D0FE61C-D1A5-4B53-BF82-D31E19DC61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68785" y="443488"/>
              <a:ext cx="744096" cy="1314276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C4F4E547-9673-4FBC-A332-9F04882533CC}"/>
                </a:ext>
              </a:extLst>
            </p:cNvPr>
            <p:cNvCxnSpPr>
              <a:cxnSpLocks/>
            </p:cNvCxnSpPr>
            <p:nvPr/>
          </p:nvCxnSpPr>
          <p:spPr>
            <a:xfrm>
              <a:off x="9106193" y="435352"/>
              <a:ext cx="267866" cy="593247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0E0D5E4-1784-4DD5-87FD-EC5BDB605826}"/>
                </a:ext>
              </a:extLst>
            </p:cNvPr>
            <p:cNvSpPr txBox="1"/>
            <p:nvPr/>
          </p:nvSpPr>
          <p:spPr>
            <a:xfrm>
              <a:off x="9828908" y="1885320"/>
              <a:ext cx="4860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IPM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9C27DA1-0CF7-49E9-AFEC-747C62744C57}"/>
              </a:ext>
            </a:extLst>
          </p:cNvPr>
          <p:cNvSpPr txBox="1"/>
          <p:nvPr/>
        </p:nvSpPr>
        <p:spPr>
          <a:xfrm>
            <a:off x="303432" y="907730"/>
            <a:ext cx="57569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u="sng" dirty="0">
                <a:solidFill>
                  <a:schemeClr val="tx2"/>
                </a:solidFill>
              </a:rPr>
              <a:t>特点</a:t>
            </a:r>
            <a:r>
              <a:rPr lang="en-US" b="1" u="sng" dirty="0" smtClean="0">
                <a:solidFill>
                  <a:schemeClr val="tx2"/>
                </a:solidFill>
              </a:rPr>
              <a:t>:</a:t>
            </a:r>
            <a:endParaRPr lang="en-US" b="1" u="sng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sz="1600" b="1" dirty="0" smtClean="0">
                <a:solidFill>
                  <a:schemeClr val="tx2"/>
                </a:solidFill>
              </a:rPr>
              <a:t>Turn by Turn </a:t>
            </a:r>
            <a:r>
              <a:rPr lang="zh-CN" altLang="en-US" sz="1600" b="1" dirty="0" smtClean="0">
                <a:solidFill>
                  <a:schemeClr val="tx2"/>
                </a:solidFill>
              </a:rPr>
              <a:t>模式下水平剖面测量</a:t>
            </a:r>
            <a:endParaRPr lang="en-US" sz="1600" b="1" dirty="0" smtClean="0">
              <a:solidFill>
                <a:schemeClr val="tx2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l"/>
            </a:pPr>
            <a:r>
              <a:rPr lang="en-US" sz="1600" b="1" dirty="0" smtClean="0">
                <a:solidFill>
                  <a:schemeClr val="tx2"/>
                </a:solidFill>
              </a:rPr>
              <a:t>Injection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4D0B49A-6810-4067-8C08-A040EB9E8081}"/>
              </a:ext>
            </a:extLst>
          </p:cNvPr>
          <p:cNvSpPr txBox="1"/>
          <p:nvPr/>
        </p:nvSpPr>
        <p:spPr>
          <a:xfrm>
            <a:off x="182278" y="2152283"/>
            <a:ext cx="592139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目前已解决的问题</a:t>
            </a:r>
            <a:r>
              <a:rPr lang="en-US" sz="1600" b="1" dirty="0"/>
              <a:t>: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b="1" dirty="0" smtClean="0">
                <a:solidFill>
                  <a:srgbClr val="FF0000"/>
                </a:solidFill>
              </a:rPr>
              <a:t>电磁场对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MCP</a:t>
            </a:r>
            <a:r>
              <a:rPr lang="zh-CN" altLang="en-US" sz="1600" b="1" dirty="0" smtClean="0">
                <a:solidFill>
                  <a:srgbClr val="FF0000"/>
                </a:solidFill>
              </a:rPr>
              <a:t>金属阳极条的电磁干扰</a:t>
            </a:r>
            <a:endParaRPr lang="en-US" sz="1600" b="1" dirty="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l"/>
            </a:pPr>
            <a:r>
              <a:rPr lang="zh-CN" altLang="en-US" sz="1600" b="1" dirty="0" smtClean="0">
                <a:solidFill>
                  <a:schemeClr val="tx2"/>
                </a:solidFill>
              </a:rPr>
              <a:t>改进</a:t>
            </a:r>
            <a:r>
              <a:rPr lang="en-US" sz="1600" b="1" dirty="0" smtClean="0">
                <a:solidFill>
                  <a:schemeClr val="tx2"/>
                </a:solidFill>
              </a:rPr>
              <a:t> </a:t>
            </a:r>
            <a:r>
              <a:rPr lang="en-US" sz="1600" b="1" dirty="0">
                <a:solidFill>
                  <a:schemeClr val="tx2"/>
                </a:solidFill>
              </a:rPr>
              <a:t>RF-Shield </a:t>
            </a:r>
            <a:r>
              <a:rPr lang="zh-CN" altLang="en-US" sz="1600" b="1" dirty="0" smtClean="0">
                <a:solidFill>
                  <a:schemeClr val="tx2"/>
                </a:solidFill>
              </a:rPr>
              <a:t>和</a:t>
            </a:r>
            <a:r>
              <a:rPr lang="en-US" sz="1600" b="1" dirty="0" smtClean="0">
                <a:solidFill>
                  <a:schemeClr val="tx2"/>
                </a:solidFill>
              </a:rPr>
              <a:t> </a:t>
            </a:r>
            <a:r>
              <a:rPr lang="en-US" sz="1600" b="1" dirty="0">
                <a:solidFill>
                  <a:schemeClr val="tx2"/>
                </a:solidFill>
              </a:rPr>
              <a:t>Faraday Cage </a:t>
            </a:r>
            <a:r>
              <a:rPr lang="en-US" sz="1600" b="1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en-US" sz="1600" b="1" u="sng" dirty="0">
                <a:solidFill>
                  <a:schemeClr val="tx2"/>
                </a:solidFill>
                <a:sym typeface="Wingdings" panose="05000000000000000000" pitchFamily="2" charset="2"/>
              </a:rPr>
              <a:t>-20 dB</a:t>
            </a:r>
            <a:endParaRPr lang="en-US" sz="1600" b="1" u="sng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600" b="1" dirty="0" smtClean="0">
                <a:solidFill>
                  <a:srgbClr val="FF0000"/>
                </a:solidFill>
              </a:rPr>
              <a:t>改进法拉第笼带来的真空问题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(1×10</a:t>
            </a:r>
            <a:r>
              <a:rPr lang="en-US" sz="1600" b="1" baseline="30000" dirty="0">
                <a:solidFill>
                  <a:srgbClr val="FF0000"/>
                </a:solidFill>
              </a:rPr>
              <a:t>-5</a:t>
            </a:r>
            <a:r>
              <a:rPr lang="en-US" sz="1600" b="1" dirty="0">
                <a:solidFill>
                  <a:srgbClr val="FF0000"/>
                </a:solidFill>
              </a:rPr>
              <a:t> Pa)</a:t>
            </a:r>
          </a:p>
          <a:p>
            <a:pPr marL="742950" lvl="1" indent="-285750">
              <a:buFont typeface="Wingdings" panose="05000000000000000000" pitchFamily="2" charset="2"/>
              <a:buChar char="l"/>
            </a:pPr>
            <a:r>
              <a:rPr lang="zh-CN" altLang="en-US" sz="1600" b="1" dirty="0">
                <a:solidFill>
                  <a:schemeClr val="tx2"/>
                </a:solidFill>
              </a:rPr>
              <a:t>另加真空泵</a:t>
            </a:r>
            <a:r>
              <a:rPr lang="en-US" sz="1600" b="1" dirty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en-US" sz="1600" b="1" dirty="0">
                <a:solidFill>
                  <a:schemeClr val="tx2"/>
                </a:solidFill>
              </a:rPr>
              <a:t> 1×10</a:t>
            </a:r>
            <a:r>
              <a:rPr lang="en-US" sz="1600" b="1" baseline="30000" dirty="0">
                <a:solidFill>
                  <a:schemeClr val="tx2"/>
                </a:solidFill>
              </a:rPr>
              <a:t>-6</a:t>
            </a:r>
            <a:r>
              <a:rPr lang="en-US" sz="1600" b="1" dirty="0">
                <a:solidFill>
                  <a:schemeClr val="tx2"/>
                </a:solidFill>
              </a:rPr>
              <a:t> Pa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sz="1600" b="1" dirty="0" smtClean="0">
                <a:solidFill>
                  <a:srgbClr val="FF0000"/>
                </a:solidFill>
              </a:rPr>
              <a:t>MCP</a:t>
            </a:r>
            <a:r>
              <a:rPr lang="zh-CN" altLang="en-US" sz="1600" b="1" dirty="0" smtClean="0">
                <a:solidFill>
                  <a:srgbClr val="FF0000"/>
                </a:solidFill>
              </a:rPr>
              <a:t>增益</a:t>
            </a:r>
            <a:endParaRPr lang="en-US" sz="1600" b="1" baseline="30000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l"/>
            </a:pPr>
            <a:r>
              <a:rPr lang="zh-CN" altLang="en-US" sz="1600" b="1" dirty="0" smtClean="0">
                <a:solidFill>
                  <a:schemeClr val="tx2"/>
                </a:solidFill>
                <a:sym typeface="Wingdings" panose="05000000000000000000" pitchFamily="2" charset="2"/>
              </a:rPr>
              <a:t>减小</a:t>
            </a:r>
            <a:r>
              <a:rPr lang="en-US" altLang="zh-CN" sz="1600" b="1" dirty="0">
                <a:solidFill>
                  <a:schemeClr val="tx2"/>
                </a:solidFill>
                <a:sym typeface="Wingdings" panose="05000000000000000000" pitchFamily="2" charset="2"/>
              </a:rPr>
              <a:t>MCP</a:t>
            </a:r>
            <a:r>
              <a:rPr lang="zh-CN" altLang="en-US" sz="1600" b="1" dirty="0" smtClean="0">
                <a:solidFill>
                  <a:schemeClr val="tx2"/>
                </a:solidFill>
                <a:sym typeface="Wingdings" panose="05000000000000000000" pitchFamily="2" charset="2"/>
              </a:rPr>
              <a:t>电阻</a:t>
            </a:r>
            <a:r>
              <a:rPr lang="en-US" sz="1600" b="1" dirty="0" smtClean="0">
                <a:solidFill>
                  <a:schemeClr val="tx2"/>
                </a:solidFill>
                <a:sym typeface="Wingdings" panose="05000000000000000000" pitchFamily="2" charset="2"/>
              </a:rPr>
              <a:t>  </a:t>
            </a:r>
            <a:r>
              <a:rPr lang="en-US" sz="1600" b="1" dirty="0">
                <a:solidFill>
                  <a:schemeClr val="tx2"/>
                </a:solidFill>
                <a:sym typeface="Wingdings" panose="05000000000000000000" pitchFamily="2" charset="2"/>
              </a:rPr>
              <a:t>25 M</a:t>
            </a:r>
            <a:r>
              <a:rPr lang="el-GR" sz="1600" b="1" dirty="0">
                <a:solidFill>
                  <a:schemeClr val="tx2"/>
                </a:solidFill>
                <a:sym typeface="Wingdings" panose="05000000000000000000" pitchFamily="2" charset="2"/>
              </a:rPr>
              <a:t>Ω</a:t>
            </a:r>
            <a:endParaRPr lang="en-US" sz="1600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l"/>
            </a:pPr>
            <a:r>
              <a:rPr lang="zh-CN" altLang="en-US" sz="1600" b="1" dirty="0" smtClean="0">
                <a:solidFill>
                  <a:schemeClr val="tx2"/>
                </a:solidFill>
                <a:sym typeface="Wingdings" panose="05000000000000000000" pitchFamily="2" charset="2"/>
              </a:rPr>
              <a:t>增加</a:t>
            </a:r>
            <a:r>
              <a:rPr lang="en-US" sz="1600" b="1" dirty="0" smtClean="0">
                <a:solidFill>
                  <a:schemeClr val="tx2"/>
                </a:solidFill>
                <a:sym typeface="Wingdings" panose="05000000000000000000" pitchFamily="2" charset="2"/>
              </a:rPr>
              <a:t>Pulldown </a:t>
            </a:r>
            <a:r>
              <a:rPr lang="en-US" sz="1600" b="1" dirty="0">
                <a:solidFill>
                  <a:schemeClr val="tx2"/>
                </a:solidFill>
                <a:sym typeface="Wingdings" panose="05000000000000000000" pitchFamily="2" charset="2"/>
              </a:rPr>
              <a:t>resistor (2 M</a:t>
            </a:r>
            <a:r>
              <a:rPr lang="el-GR" sz="1600" b="1" dirty="0">
                <a:solidFill>
                  <a:schemeClr val="tx2"/>
                </a:solidFill>
                <a:sym typeface="Wingdings" panose="05000000000000000000" pitchFamily="2" charset="2"/>
              </a:rPr>
              <a:t>Ω</a:t>
            </a:r>
            <a:r>
              <a:rPr lang="en-US" sz="1600" b="1" dirty="0">
                <a:solidFill>
                  <a:schemeClr val="tx2"/>
                </a:solidFill>
                <a:sym typeface="Wingdings" panose="05000000000000000000" pitchFamily="2" charset="2"/>
              </a:rPr>
              <a:t>)  MCP Gain ~</a:t>
            </a:r>
            <a:r>
              <a:rPr lang="en-US" sz="1600" b="1" dirty="0" smtClean="0">
                <a:solidFill>
                  <a:schemeClr val="tx2"/>
                </a:solidFill>
                <a:sym typeface="Wingdings" panose="05000000000000000000" pitchFamily="2" charset="2"/>
              </a:rPr>
              <a:t>10</a:t>
            </a:r>
            <a:r>
              <a:rPr lang="en-US" sz="1600" b="1" baseline="30000" dirty="0" smtClean="0">
                <a:solidFill>
                  <a:schemeClr val="tx2"/>
                </a:solidFill>
                <a:sym typeface="Wingdings" panose="05000000000000000000" pitchFamily="2" charset="2"/>
              </a:rPr>
              <a:t>6</a:t>
            </a:r>
            <a:endParaRPr lang="en-US" sz="1600" b="1" baseline="30000" dirty="0">
              <a:solidFill>
                <a:schemeClr val="tx2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b="1" dirty="0">
              <a:solidFill>
                <a:srgbClr val="00B05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E2CA3D-1218-471D-8073-B835649D72D3}"/>
              </a:ext>
            </a:extLst>
          </p:cNvPr>
          <p:cNvGrpSpPr/>
          <p:nvPr/>
        </p:nvGrpSpPr>
        <p:grpSpPr>
          <a:xfrm>
            <a:off x="588170" y="4593633"/>
            <a:ext cx="5767304" cy="1964790"/>
            <a:chOff x="82680" y="5707317"/>
            <a:chExt cx="7039480" cy="2986708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0BDA5AEE-0455-4A66-95F7-A65740C52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382"/>
            <a:stretch/>
          </p:blipFill>
          <p:spPr>
            <a:xfrm>
              <a:off x="711017" y="6397535"/>
              <a:ext cx="6411143" cy="2296490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234CBE3-9DDC-4F3D-96B4-4F9C8570436A}"/>
                </a:ext>
              </a:extLst>
            </p:cNvPr>
            <p:cNvSpPr txBox="1"/>
            <p:nvPr/>
          </p:nvSpPr>
          <p:spPr>
            <a:xfrm>
              <a:off x="1548496" y="7753757"/>
              <a:ext cx="971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</a:t>
              </a:r>
              <a:r>
                <a:rPr lang="en-US" baseline="30000" dirty="0">
                  <a:solidFill>
                    <a:srgbClr val="FF0000"/>
                  </a:solidFill>
                </a:rPr>
                <a:t>+</a:t>
              </a:r>
              <a:r>
                <a:rPr lang="en-US" dirty="0">
                  <a:solidFill>
                    <a:srgbClr val="FF0000"/>
                  </a:solidFill>
                </a:rPr>
                <a:t> Beam</a:t>
              </a: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44554A93-CEE1-46FA-BB6D-D0626E0F3919}"/>
                </a:ext>
              </a:extLst>
            </p:cNvPr>
            <p:cNvSpPr/>
            <p:nvPr/>
          </p:nvSpPr>
          <p:spPr>
            <a:xfrm>
              <a:off x="1765503" y="7333536"/>
              <a:ext cx="459908" cy="22810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glow rad="469900">
                <a:srgbClr val="FF0000">
                  <a:alpha val="40000"/>
                </a:srgbClr>
              </a:glow>
              <a:outerShdw dist="50800" dir="2940000" sx="87000" sy="87000" algn="ctr" rotWithShape="0">
                <a:srgbClr val="000000">
                  <a:alpha val="0"/>
                </a:srgbClr>
              </a:outerShdw>
              <a:reflection stA="0" endPos="65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FDA5B126-4B9F-46DB-BD6C-A8346423F714}"/>
                </a:ext>
              </a:extLst>
            </p:cNvPr>
            <p:cNvCxnSpPr>
              <a:cxnSpLocks/>
            </p:cNvCxnSpPr>
            <p:nvPr/>
          </p:nvCxnSpPr>
          <p:spPr>
            <a:xfrm>
              <a:off x="2868788" y="6181404"/>
              <a:ext cx="760089" cy="437923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A24782D4-41DE-4E0C-9545-627F3CBFA6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75144" y="6181404"/>
              <a:ext cx="193645" cy="239389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4D10FC8A-A69E-4A1F-B647-EA65187B500F}"/>
                </a:ext>
              </a:extLst>
            </p:cNvPr>
            <p:cNvCxnSpPr>
              <a:cxnSpLocks/>
            </p:cNvCxnSpPr>
            <p:nvPr/>
          </p:nvCxnSpPr>
          <p:spPr>
            <a:xfrm>
              <a:off x="2104506" y="6036927"/>
              <a:ext cx="0" cy="514858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1318F77-B6B6-442B-BCF5-3766CAB568E7}"/>
                </a:ext>
              </a:extLst>
            </p:cNvPr>
            <p:cNvCxnSpPr>
              <a:cxnSpLocks/>
            </p:cNvCxnSpPr>
            <p:nvPr/>
          </p:nvCxnSpPr>
          <p:spPr>
            <a:xfrm>
              <a:off x="1478980" y="6181404"/>
              <a:ext cx="156247" cy="478779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Left Brace 83">
              <a:extLst>
                <a:ext uri="{FF2B5EF4-FFF2-40B4-BE49-F238E27FC236}">
                  <a16:creationId xmlns:a16="http://schemas.microsoft.com/office/drawing/2014/main" id="{1D118FE7-1B91-4493-8347-E9CA7BEE07D8}"/>
                </a:ext>
              </a:extLst>
            </p:cNvPr>
            <p:cNvSpPr/>
            <p:nvPr/>
          </p:nvSpPr>
          <p:spPr>
            <a:xfrm>
              <a:off x="439525" y="6690725"/>
              <a:ext cx="682468" cy="1622087"/>
            </a:xfrm>
            <a:prstGeom prst="leftBrace">
              <a:avLst>
                <a:gd name="adj1" fmla="val 8333"/>
                <a:gd name="adj2" fmla="val 49367"/>
              </a:avLst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F829A6B-B24C-41F6-A21F-BDDA5E9DF851}"/>
                </a:ext>
              </a:extLst>
            </p:cNvPr>
            <p:cNvSpPr txBox="1"/>
            <p:nvPr/>
          </p:nvSpPr>
          <p:spPr>
            <a:xfrm>
              <a:off x="1848410" y="5781487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MCP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23FB4BD-3CA4-4F06-8B16-EC0BB00DF789}"/>
                </a:ext>
              </a:extLst>
            </p:cNvPr>
            <p:cNvSpPr txBox="1"/>
            <p:nvPr/>
          </p:nvSpPr>
          <p:spPr>
            <a:xfrm>
              <a:off x="1081447" y="5931937"/>
              <a:ext cx="7697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RF Shield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FE4E243-9919-4AC6-9C90-3FA6AEC25CAC}"/>
                </a:ext>
              </a:extLst>
            </p:cNvPr>
            <p:cNvSpPr txBox="1"/>
            <p:nvPr/>
          </p:nvSpPr>
          <p:spPr>
            <a:xfrm>
              <a:off x="2468644" y="5707317"/>
              <a:ext cx="1353256" cy="430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Faraday Cage for </a:t>
              </a:r>
            </a:p>
            <a:p>
              <a:r>
                <a:rPr lang="en-US" sz="1100" b="1" dirty="0"/>
                <a:t>MCP readout cables</a:t>
              </a:r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DB6C187D-E12B-49AB-BB33-3385FFE3F415}"/>
                </a:ext>
              </a:extLst>
            </p:cNvPr>
            <p:cNvCxnSpPr>
              <a:cxnSpLocks/>
            </p:cNvCxnSpPr>
            <p:nvPr/>
          </p:nvCxnSpPr>
          <p:spPr>
            <a:xfrm>
              <a:off x="1101447" y="6712387"/>
              <a:ext cx="0" cy="1568781"/>
            </a:xfrm>
            <a:prstGeom prst="straightConnector1">
              <a:avLst/>
            </a:prstGeom>
            <a:ln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1DC4BE0-4622-4D72-B8C1-1EF0F0D9BF14}"/>
                </a:ext>
              </a:extLst>
            </p:cNvPr>
            <p:cNvCxnSpPr>
              <a:cxnSpLocks/>
            </p:cNvCxnSpPr>
            <p:nvPr/>
          </p:nvCxnSpPr>
          <p:spPr>
            <a:xfrm>
              <a:off x="2736950" y="7690614"/>
              <a:ext cx="224372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ADC1AE5-0C44-4EBE-A46A-E62189320229}"/>
                </a:ext>
              </a:extLst>
            </p:cNvPr>
            <p:cNvCxnSpPr>
              <a:cxnSpLocks/>
            </p:cNvCxnSpPr>
            <p:nvPr/>
          </p:nvCxnSpPr>
          <p:spPr>
            <a:xfrm>
              <a:off x="2736950" y="7793802"/>
              <a:ext cx="224372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43F0EE0D-82DB-46B0-8E1C-4DBB9BF7689E}"/>
                </a:ext>
              </a:extLst>
            </p:cNvPr>
            <p:cNvCxnSpPr>
              <a:cxnSpLocks/>
            </p:cNvCxnSpPr>
            <p:nvPr/>
          </p:nvCxnSpPr>
          <p:spPr>
            <a:xfrm>
              <a:off x="2924810" y="7527102"/>
              <a:ext cx="0" cy="163512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35FE241E-E6C6-42A9-AFAD-C03B8D08C2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4810" y="7793802"/>
              <a:ext cx="0" cy="14939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40077C4-D2D2-42B5-B791-4F9BC17262DD}"/>
                </a:ext>
              </a:extLst>
            </p:cNvPr>
            <p:cNvSpPr txBox="1"/>
            <p:nvPr/>
          </p:nvSpPr>
          <p:spPr>
            <a:xfrm rot="16200000">
              <a:off x="2816607" y="7615387"/>
              <a:ext cx="40107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/>
                <a:t>15 mm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4111A2B-652C-403D-BF54-38F1C56F4C8F}"/>
                </a:ext>
              </a:extLst>
            </p:cNvPr>
            <p:cNvSpPr txBox="1"/>
            <p:nvPr/>
          </p:nvSpPr>
          <p:spPr>
            <a:xfrm>
              <a:off x="2236850" y="6647135"/>
              <a:ext cx="46358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/>
                <a:t>220mm</a:t>
              </a: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50FE7CE8-F4CB-4E11-B49F-818EE77C47BC}"/>
                </a:ext>
              </a:extLst>
            </p:cNvPr>
            <p:cNvCxnSpPr>
              <a:cxnSpLocks/>
            </p:cNvCxnSpPr>
            <p:nvPr/>
          </p:nvCxnSpPr>
          <p:spPr>
            <a:xfrm>
              <a:off x="1242060" y="6817493"/>
              <a:ext cx="1479662" cy="0"/>
            </a:xfrm>
            <a:prstGeom prst="straightConnector1">
              <a:avLst/>
            </a:prstGeom>
            <a:ln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1C06DE7-FDAD-4BA5-AA54-66BED0B3EBB3}"/>
                </a:ext>
              </a:extLst>
            </p:cNvPr>
            <p:cNvCxnSpPr>
              <a:cxnSpLocks/>
            </p:cNvCxnSpPr>
            <p:nvPr/>
          </p:nvCxnSpPr>
          <p:spPr>
            <a:xfrm>
              <a:off x="1046189" y="6707955"/>
              <a:ext cx="124158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D0B1BB6A-D19D-4E15-9B89-82256AA9562C}"/>
                </a:ext>
              </a:extLst>
            </p:cNvPr>
            <p:cNvCxnSpPr>
              <a:cxnSpLocks/>
            </p:cNvCxnSpPr>
            <p:nvPr/>
          </p:nvCxnSpPr>
          <p:spPr>
            <a:xfrm>
              <a:off x="1052862" y="8281168"/>
              <a:ext cx="97171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82427D6-E7DF-4702-B124-A6D91EFFA403}"/>
                </a:ext>
              </a:extLst>
            </p:cNvPr>
            <p:cNvSpPr txBox="1"/>
            <p:nvPr/>
          </p:nvSpPr>
          <p:spPr>
            <a:xfrm rot="16200000">
              <a:off x="807792" y="7327690"/>
              <a:ext cx="48442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/>
                <a:t>231 mm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5178977-3B8B-471A-9AF5-372BF7A566C1}"/>
                </a:ext>
              </a:extLst>
            </p:cNvPr>
            <p:cNvSpPr txBox="1"/>
            <p:nvPr/>
          </p:nvSpPr>
          <p:spPr>
            <a:xfrm>
              <a:off x="82680" y="7246055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Field </a:t>
              </a:r>
            </a:p>
            <a:p>
              <a:r>
                <a:rPr lang="en-US" sz="1200" b="1" dirty="0"/>
                <a:t>Cage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09D9FE0-35B6-4657-8231-1A52C6643C9F}"/>
              </a:ext>
            </a:extLst>
          </p:cNvPr>
          <p:cNvSpPr txBox="1"/>
          <p:nvPr/>
        </p:nvSpPr>
        <p:spPr>
          <a:xfrm>
            <a:off x="1648587" y="4312723"/>
            <a:ext cx="3083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RCS IPM Cross section view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9AE5D1D0-A2DF-4C9F-BAE2-3D07326A4F9A}"/>
              </a:ext>
            </a:extLst>
          </p:cNvPr>
          <p:cNvSpPr txBox="1">
            <a:spLocks/>
          </p:cNvSpPr>
          <p:nvPr/>
        </p:nvSpPr>
        <p:spPr>
          <a:xfrm>
            <a:off x="399723" y="0"/>
            <a:ext cx="11376025" cy="106574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dirty="0" smtClean="0"/>
              <a:t>RCS </a:t>
            </a:r>
            <a:r>
              <a:rPr lang="zh-CN" altLang="en-US" sz="3600" dirty="0" smtClean="0"/>
              <a:t>电离型剖面测量系统</a:t>
            </a:r>
            <a:endParaRPr lang="en-US" altLang="zh-CN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9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B46AD-AE35-A04A-BBC1-316D1F62DB10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E5D1D0-A2DF-4C9F-BAE2-3D07326A4F9A}"/>
              </a:ext>
            </a:extLst>
          </p:cNvPr>
          <p:cNvSpPr txBox="1">
            <a:spLocks/>
          </p:cNvSpPr>
          <p:nvPr/>
        </p:nvSpPr>
        <p:spPr>
          <a:xfrm>
            <a:off x="399723" y="0"/>
            <a:ext cx="11376025" cy="106574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dirty="0" smtClean="0"/>
              <a:t>RCS </a:t>
            </a:r>
            <a:r>
              <a:rPr lang="zh-CN" altLang="en-US" sz="3600" dirty="0" smtClean="0"/>
              <a:t>电离型剖面测量系统</a:t>
            </a:r>
            <a:endParaRPr lang="en-US" altLang="zh-CN" dirty="0">
              <a:solidFill>
                <a:schemeClr val="tx2"/>
              </a:solidFill>
            </a:endParaRPr>
          </a:p>
        </p:txBody>
      </p:sp>
      <p:grpSp>
        <p:nvGrpSpPr>
          <p:cNvPr id="15" name="Group 2">
            <a:extLst>
              <a:ext uri="{FF2B5EF4-FFF2-40B4-BE49-F238E27FC236}">
                <a16:creationId xmlns:a16="http://schemas.microsoft.com/office/drawing/2014/main" id="{795CD58D-C354-5330-8938-353D2C0ADE0D}"/>
              </a:ext>
            </a:extLst>
          </p:cNvPr>
          <p:cNvGrpSpPr/>
          <p:nvPr/>
        </p:nvGrpSpPr>
        <p:grpSpPr>
          <a:xfrm>
            <a:off x="716800" y="3140968"/>
            <a:ext cx="3672408" cy="2448272"/>
            <a:chOff x="6705411" y="1345553"/>
            <a:chExt cx="2996674" cy="1966572"/>
          </a:xfrm>
        </p:grpSpPr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D5199277-7F5F-F77C-02E3-CD99F9A12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411" y="1345553"/>
              <a:ext cx="2869008" cy="1965802"/>
            </a:xfrm>
            <a:prstGeom prst="rect">
              <a:avLst/>
            </a:prstGeom>
          </p:spPr>
        </p:pic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FD95E50C-4654-FE77-88F1-379BEB053F05}"/>
                </a:ext>
              </a:extLst>
            </p:cNvPr>
            <p:cNvSpPr txBox="1"/>
            <p:nvPr/>
          </p:nvSpPr>
          <p:spPr>
            <a:xfrm>
              <a:off x="7225969" y="2708920"/>
              <a:ext cx="864096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FF00"/>
                  </a:solidFill>
                </a:rPr>
                <a:t>ion</a:t>
              </a:r>
              <a:r>
                <a:rPr lang="zh-CN" altLang="en-US" sz="1200" b="1" dirty="0">
                  <a:solidFill>
                    <a:srgbClr val="FFFF00"/>
                  </a:solidFill>
                </a:rPr>
                <a:t> </a:t>
              </a:r>
              <a:r>
                <a:rPr lang="en-US" altLang="zh-CN" sz="1200" b="1" dirty="0">
                  <a:solidFill>
                    <a:srgbClr val="FFFF00"/>
                  </a:solidFill>
                </a:rPr>
                <a:t>pump</a:t>
              </a:r>
            </a:p>
            <a:p>
              <a:pPr algn="ctr"/>
              <a:r>
                <a:rPr lang="en-US" altLang="zh-CN" sz="1200" b="1" dirty="0">
                  <a:solidFill>
                    <a:srgbClr val="FFFF00"/>
                  </a:solidFill>
                </a:rPr>
                <a:t>(2024)</a:t>
              </a:r>
              <a:endParaRPr lang="en-CH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C8D5709E-AB79-18FA-1C99-56ED20441148}"/>
                </a:ext>
              </a:extLst>
            </p:cNvPr>
            <p:cNvSpPr txBox="1"/>
            <p:nvPr/>
          </p:nvSpPr>
          <p:spPr>
            <a:xfrm>
              <a:off x="7095799" y="1345553"/>
              <a:ext cx="86409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FF00"/>
                  </a:solidFill>
                </a:rPr>
                <a:t>CCG</a:t>
              </a:r>
              <a:r>
                <a:rPr lang="zh-CN" altLang="en-US" sz="1200" b="1" dirty="0">
                  <a:solidFill>
                    <a:srgbClr val="FFFF00"/>
                  </a:solidFill>
                </a:rPr>
                <a:t> </a:t>
              </a:r>
              <a:r>
                <a:rPr lang="en-US" altLang="zh-CN" sz="1200" b="1" dirty="0">
                  <a:solidFill>
                    <a:srgbClr val="FFFF00"/>
                  </a:solidFill>
                </a:rPr>
                <a:t>(2024)</a:t>
              </a:r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400623B4-E8D2-86CF-4CFF-70DCDCE79F20}"/>
                </a:ext>
              </a:extLst>
            </p:cNvPr>
            <p:cNvSpPr txBox="1"/>
            <p:nvPr/>
          </p:nvSpPr>
          <p:spPr>
            <a:xfrm>
              <a:off x="8837989" y="2335618"/>
              <a:ext cx="864096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FF00"/>
                  </a:solidFill>
                </a:rPr>
                <a:t>Detector</a:t>
              </a:r>
            </a:p>
            <a:p>
              <a:pPr algn="ctr"/>
              <a:r>
                <a:rPr lang="en-US" altLang="zh-CN" sz="1200" b="1" dirty="0">
                  <a:solidFill>
                    <a:srgbClr val="FFFF00"/>
                  </a:solidFill>
                </a:rPr>
                <a:t>(2020)</a:t>
              </a:r>
            </a:p>
          </p:txBody>
        </p:sp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7EE20767-A43E-681B-6CBA-39734D7FA960}"/>
                </a:ext>
              </a:extLst>
            </p:cNvPr>
            <p:cNvSpPr txBox="1"/>
            <p:nvPr/>
          </p:nvSpPr>
          <p:spPr>
            <a:xfrm>
              <a:off x="8710323" y="2942793"/>
              <a:ext cx="864096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FFFF00"/>
                  </a:solidFill>
                </a:rPr>
                <a:t>C-magnet</a:t>
              </a:r>
            </a:p>
            <a:p>
              <a:pPr algn="ctr"/>
              <a:r>
                <a:rPr lang="en-US" altLang="zh-CN" sz="1200" b="1" dirty="0">
                  <a:solidFill>
                    <a:srgbClr val="FFFF00"/>
                  </a:solidFill>
                </a:rPr>
                <a:t>(2020)</a:t>
              </a:r>
            </a:p>
          </p:txBody>
        </p:sp>
        <p:cxnSp>
          <p:nvCxnSpPr>
            <p:cNvPr id="21" name="Straight Arrow Connector 13">
              <a:extLst>
                <a:ext uri="{FF2B5EF4-FFF2-40B4-BE49-F238E27FC236}">
                  <a16:creationId xmlns:a16="http://schemas.microsoft.com/office/drawing/2014/main" id="{D41DD002-C3C4-D1C0-997D-44A573B5A7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94299" y="2751602"/>
              <a:ext cx="265997" cy="191191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14">
              <a:extLst>
                <a:ext uri="{FF2B5EF4-FFF2-40B4-BE49-F238E27FC236}">
                  <a16:creationId xmlns:a16="http://schemas.microsoft.com/office/drawing/2014/main" id="{755EA2F1-B46B-A1FB-F98E-EFB102B360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04991" y="2287444"/>
              <a:ext cx="199321" cy="106119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19">
            <a:extLst>
              <a:ext uri="{FF2B5EF4-FFF2-40B4-BE49-F238E27FC236}">
                <a16:creationId xmlns:a16="http://schemas.microsoft.com/office/drawing/2014/main" id="{6A49A008-90E6-7CA5-B9E8-855ACE529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425" y="2540338"/>
            <a:ext cx="3286859" cy="1746441"/>
          </a:xfrm>
          <a:prstGeom prst="rect">
            <a:avLst/>
          </a:prstGeom>
        </p:spPr>
      </p:pic>
      <p:pic>
        <p:nvPicPr>
          <p:cNvPr id="24" name="Picture 20">
            <a:extLst>
              <a:ext uri="{FF2B5EF4-FFF2-40B4-BE49-F238E27FC236}">
                <a16:creationId xmlns:a16="http://schemas.microsoft.com/office/drawing/2014/main" id="{72E75FC2-F4A0-3B67-FA59-528554AB7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931" y="4475971"/>
            <a:ext cx="3497993" cy="1872117"/>
          </a:xfrm>
          <a:prstGeom prst="rect">
            <a:avLst/>
          </a:prstGeom>
        </p:spPr>
      </p:pic>
      <p:sp>
        <p:nvSpPr>
          <p:cNvPr id="25" name="Notched Right Arrow 23">
            <a:extLst>
              <a:ext uri="{FF2B5EF4-FFF2-40B4-BE49-F238E27FC236}">
                <a16:creationId xmlns:a16="http://schemas.microsoft.com/office/drawing/2014/main" id="{38D92A93-17E0-215B-2B93-839E0135AE48}"/>
              </a:ext>
            </a:extLst>
          </p:cNvPr>
          <p:cNvSpPr/>
          <p:nvPr/>
        </p:nvSpPr>
        <p:spPr>
          <a:xfrm rot="19900426">
            <a:off x="4285667" y="3728883"/>
            <a:ext cx="949562" cy="334724"/>
          </a:xfrm>
          <a:prstGeom prst="notchedRightArrow">
            <a:avLst>
              <a:gd name="adj1" fmla="val 50000"/>
              <a:gd name="adj2" fmla="val 73571"/>
            </a:avLst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6" name="Notched Right Arrow 24">
            <a:extLst>
              <a:ext uri="{FF2B5EF4-FFF2-40B4-BE49-F238E27FC236}">
                <a16:creationId xmlns:a16="http://schemas.microsoft.com/office/drawing/2014/main" id="{CFE456AD-7A7B-37E1-20A0-D72527F86294}"/>
              </a:ext>
            </a:extLst>
          </p:cNvPr>
          <p:cNvSpPr/>
          <p:nvPr/>
        </p:nvSpPr>
        <p:spPr>
          <a:xfrm rot="1034991">
            <a:off x="4324013" y="4775889"/>
            <a:ext cx="949562" cy="334724"/>
          </a:xfrm>
          <a:prstGeom prst="notchedRightArrow">
            <a:avLst>
              <a:gd name="adj1" fmla="val 50000"/>
              <a:gd name="adj2" fmla="val 7357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7" name="TextBox 25">
            <a:extLst>
              <a:ext uri="{FF2B5EF4-FFF2-40B4-BE49-F238E27FC236}">
                <a16:creationId xmlns:a16="http://schemas.microsoft.com/office/drawing/2014/main" id="{77716595-7AFE-F764-1E68-E47A20543E70}"/>
              </a:ext>
            </a:extLst>
          </p:cNvPr>
          <p:cNvSpPr txBox="1"/>
          <p:nvPr/>
        </p:nvSpPr>
        <p:spPr>
          <a:xfrm>
            <a:off x="4389208" y="3393171"/>
            <a:ext cx="105894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400" b="1" dirty="0"/>
              <a:t>ion</a:t>
            </a:r>
            <a:r>
              <a:rPr lang="en-US" altLang="zh-CN" sz="1400" b="1" dirty="0"/>
              <a:t>-mode</a:t>
            </a:r>
            <a:endParaRPr lang="en-CH" sz="1400" b="1" dirty="0"/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63086204-BBAF-A51D-6DDF-6B47964C09F4}"/>
              </a:ext>
            </a:extLst>
          </p:cNvPr>
          <p:cNvSpPr txBox="1"/>
          <p:nvPr/>
        </p:nvSpPr>
        <p:spPr>
          <a:xfrm>
            <a:off x="4482809" y="5243877"/>
            <a:ext cx="105894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b="1" dirty="0">
                <a:solidFill>
                  <a:schemeClr val="accent5"/>
                </a:solidFill>
              </a:rPr>
              <a:t>e-mode</a:t>
            </a:r>
            <a:endParaRPr lang="en-CH" sz="1400" b="1" dirty="0">
              <a:solidFill>
                <a:schemeClr val="accent5"/>
              </a:solidFill>
            </a:endParaRPr>
          </a:p>
        </p:txBody>
      </p:sp>
      <p:sp>
        <p:nvSpPr>
          <p:cNvPr id="29" name="TextBox 41">
            <a:extLst>
              <a:ext uri="{FF2B5EF4-FFF2-40B4-BE49-F238E27FC236}">
                <a16:creationId xmlns:a16="http://schemas.microsoft.com/office/drawing/2014/main" id="{46BEBAB6-AEFB-75A8-AAF3-02A0A88B56AE}"/>
              </a:ext>
            </a:extLst>
          </p:cNvPr>
          <p:cNvSpPr txBox="1"/>
          <p:nvPr/>
        </p:nvSpPr>
        <p:spPr>
          <a:xfrm>
            <a:off x="5291991" y="2271505"/>
            <a:ext cx="344292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1400" dirty="0"/>
              <a:t>H</a:t>
            </a:r>
            <a:r>
              <a:rPr lang="en-US" altLang="zh-CN" sz="1400" baseline="30000" dirty="0"/>
              <a:t>-</a:t>
            </a:r>
            <a:r>
              <a:rPr lang="zh-CN" altLang="en-US" sz="1400" baseline="30000" dirty="0" smtClean="0"/>
              <a:t> </a:t>
            </a:r>
            <a:r>
              <a:rPr lang="en-US" altLang="zh-CN" sz="1400" dirty="0"/>
              <a:t>beam:</a:t>
            </a:r>
            <a:r>
              <a:rPr lang="zh-CN" altLang="en-US" sz="1400" dirty="0"/>
              <a:t> </a:t>
            </a:r>
            <a:r>
              <a:rPr lang="en-US" altLang="zh-CN" sz="1400" dirty="0"/>
              <a:t>3.1</a:t>
            </a:r>
            <a:r>
              <a:rPr lang="zh-CN" altLang="en-US" sz="1400" dirty="0"/>
              <a:t> </a:t>
            </a:r>
            <a:r>
              <a:rPr lang="en-US" altLang="zh-CN" sz="1400" dirty="0"/>
              <a:t>mA/29</a:t>
            </a:r>
            <a:r>
              <a:rPr lang="zh-CN" altLang="en-US" sz="1400" dirty="0"/>
              <a:t> </a:t>
            </a:r>
            <a:r>
              <a:rPr lang="en-US" altLang="zh-CN" sz="1400" dirty="0"/>
              <a:t>us,</a:t>
            </a:r>
            <a:r>
              <a:rPr lang="zh-CN" altLang="en-US" sz="1400" dirty="0"/>
              <a:t> </a:t>
            </a:r>
            <a:r>
              <a:rPr lang="en-US" altLang="zh-CN" sz="1400" dirty="0"/>
              <a:t>RCS</a:t>
            </a:r>
            <a:r>
              <a:rPr lang="zh-CN" altLang="en-US" sz="1400" dirty="0"/>
              <a:t> </a:t>
            </a:r>
            <a:r>
              <a:rPr lang="en-US" altLang="zh-CN" sz="1400" dirty="0"/>
              <a:t>single-bunch</a:t>
            </a:r>
            <a:endParaRPr lang="en-CH" sz="1400" dirty="0"/>
          </a:p>
        </p:txBody>
      </p:sp>
      <p:sp>
        <p:nvSpPr>
          <p:cNvPr id="30" name="TextBox 49">
            <a:extLst>
              <a:ext uri="{FF2B5EF4-FFF2-40B4-BE49-F238E27FC236}">
                <a16:creationId xmlns:a16="http://schemas.microsoft.com/office/drawing/2014/main" id="{DC0036B7-2724-CF92-D9A6-B93B63C00064}"/>
              </a:ext>
            </a:extLst>
          </p:cNvPr>
          <p:cNvSpPr txBox="1"/>
          <p:nvPr/>
        </p:nvSpPr>
        <p:spPr>
          <a:xfrm>
            <a:off x="10985379" y="2854793"/>
            <a:ext cx="100967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tx2"/>
                </a:solidFill>
              </a:rPr>
              <a:t>Painting</a:t>
            </a:r>
            <a:r>
              <a:rPr lang="zh-CN" altLang="en-US" sz="1400" dirty="0">
                <a:solidFill>
                  <a:schemeClr val="tx2"/>
                </a:solidFill>
              </a:rPr>
              <a:t>和加速阶段</a:t>
            </a:r>
            <a:r>
              <a:rPr lang="en-US" sz="1400" dirty="0" err="1">
                <a:solidFill>
                  <a:schemeClr val="tx2"/>
                </a:solidFill>
              </a:rPr>
              <a:t>逐束团水平方向分布演化</a:t>
            </a:r>
            <a:endParaRPr lang="en-CH" sz="1400" dirty="0">
              <a:solidFill>
                <a:schemeClr val="tx2"/>
              </a:solidFill>
            </a:endParaRPr>
          </a:p>
        </p:txBody>
      </p:sp>
      <p:grpSp>
        <p:nvGrpSpPr>
          <p:cNvPr id="31" name="Group 65">
            <a:extLst>
              <a:ext uri="{FF2B5EF4-FFF2-40B4-BE49-F238E27FC236}">
                <a16:creationId xmlns:a16="http://schemas.microsoft.com/office/drawing/2014/main" id="{510CA725-8057-7DCF-87F5-1D27FF6C9BD0}"/>
              </a:ext>
            </a:extLst>
          </p:cNvPr>
          <p:cNvGrpSpPr/>
          <p:nvPr/>
        </p:nvGrpSpPr>
        <p:grpSpPr>
          <a:xfrm>
            <a:off x="8781696" y="2357612"/>
            <a:ext cx="2066832" cy="1956607"/>
            <a:chOff x="8781696" y="2509757"/>
            <a:chExt cx="1844308" cy="1804462"/>
          </a:xfrm>
        </p:grpSpPr>
        <p:pic>
          <p:nvPicPr>
            <p:cNvPr id="32" name="Picture 22">
              <a:extLst>
                <a:ext uri="{FF2B5EF4-FFF2-40B4-BE49-F238E27FC236}">
                  <a16:creationId xmlns:a16="http://schemas.microsoft.com/office/drawing/2014/main" id="{4923BACB-AF39-811E-6F2B-7F3C98341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81696" y="2509757"/>
              <a:ext cx="1844308" cy="1804462"/>
            </a:xfrm>
            <a:prstGeom prst="rect">
              <a:avLst/>
            </a:prstGeom>
          </p:spPr>
        </p:pic>
        <p:cxnSp>
          <p:nvCxnSpPr>
            <p:cNvPr id="33" name="Straight Arrow Connector 50">
              <a:extLst>
                <a:ext uri="{FF2B5EF4-FFF2-40B4-BE49-F238E27FC236}">
                  <a16:creationId xmlns:a16="http://schemas.microsoft.com/office/drawing/2014/main" id="{23408EAA-F3CA-9E2D-4070-9EA28248D7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1736" y="3660598"/>
              <a:ext cx="0" cy="416474"/>
            </a:xfrm>
            <a:prstGeom prst="straightConnector1">
              <a:avLst/>
            </a:prstGeom>
            <a:ln w="15875">
              <a:solidFill>
                <a:srgbClr val="00FA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53">
              <a:extLst>
                <a:ext uri="{FF2B5EF4-FFF2-40B4-BE49-F238E27FC236}">
                  <a16:creationId xmlns:a16="http://schemas.microsoft.com/office/drawing/2014/main" id="{CD37E138-85B2-2CCF-1929-CC7B3EE181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1736" y="2700215"/>
              <a:ext cx="0" cy="952937"/>
            </a:xfrm>
            <a:prstGeom prst="straightConnector1">
              <a:avLst/>
            </a:prstGeom>
            <a:ln w="15875">
              <a:solidFill>
                <a:srgbClr val="0432FF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55">
              <a:extLst>
                <a:ext uri="{FF2B5EF4-FFF2-40B4-BE49-F238E27FC236}">
                  <a16:creationId xmlns:a16="http://schemas.microsoft.com/office/drawing/2014/main" id="{B7F34F97-F829-876B-865A-72AF928C82DE}"/>
                </a:ext>
              </a:extLst>
            </p:cNvPr>
            <p:cNvSpPr txBox="1"/>
            <p:nvPr/>
          </p:nvSpPr>
          <p:spPr>
            <a:xfrm>
              <a:off x="9184969" y="2899684"/>
              <a:ext cx="19687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400" dirty="0"/>
                <a:t>加速</a:t>
              </a:r>
            </a:p>
          </p:txBody>
        </p:sp>
        <p:sp>
          <p:nvSpPr>
            <p:cNvPr id="36" name="TextBox 56">
              <a:extLst>
                <a:ext uri="{FF2B5EF4-FFF2-40B4-BE49-F238E27FC236}">
                  <a16:creationId xmlns:a16="http://schemas.microsoft.com/office/drawing/2014/main" id="{26B7E592-CB1E-5551-9824-B764E7C652B3}"/>
                </a:ext>
              </a:extLst>
            </p:cNvPr>
            <p:cNvSpPr txBox="1"/>
            <p:nvPr/>
          </p:nvSpPr>
          <p:spPr>
            <a:xfrm>
              <a:off x="9215214" y="3638546"/>
              <a:ext cx="19687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400" dirty="0">
                  <a:solidFill>
                    <a:srgbClr val="00FA00"/>
                  </a:solidFill>
                </a:rPr>
                <a:t>注入</a:t>
              </a:r>
            </a:p>
          </p:txBody>
        </p:sp>
      </p:grpSp>
      <p:sp>
        <p:nvSpPr>
          <p:cNvPr id="37" name="TextBox 57">
            <a:extLst>
              <a:ext uri="{FF2B5EF4-FFF2-40B4-BE49-F238E27FC236}">
                <a16:creationId xmlns:a16="http://schemas.microsoft.com/office/drawing/2014/main" id="{A3C1B1C9-8671-867C-6D50-BAD969E8DE5B}"/>
              </a:ext>
            </a:extLst>
          </p:cNvPr>
          <p:cNvSpPr txBox="1"/>
          <p:nvPr/>
        </p:nvSpPr>
        <p:spPr>
          <a:xfrm>
            <a:off x="5312639" y="4314219"/>
            <a:ext cx="344292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H</a:t>
            </a:r>
            <a:r>
              <a:rPr lang="en-US" altLang="zh-CN" sz="1400" baseline="30000" dirty="0"/>
              <a:t>-</a:t>
            </a:r>
            <a:r>
              <a:rPr lang="zh-CN" altLang="en-US" sz="1400" baseline="30000" dirty="0"/>
              <a:t> </a:t>
            </a:r>
            <a:r>
              <a:rPr lang="en-US" altLang="zh-CN" sz="1400" dirty="0"/>
              <a:t>beam:</a:t>
            </a:r>
            <a:r>
              <a:rPr lang="zh-CN" altLang="en-US" sz="1400" dirty="0"/>
              <a:t> </a:t>
            </a:r>
            <a:r>
              <a:rPr lang="en-US" altLang="zh-CN" sz="1400" dirty="0"/>
              <a:t>3.1</a:t>
            </a:r>
            <a:r>
              <a:rPr lang="zh-CN" altLang="en-US" sz="1400" dirty="0"/>
              <a:t> </a:t>
            </a:r>
            <a:r>
              <a:rPr lang="en-US" altLang="zh-CN" sz="1400" dirty="0"/>
              <a:t>mA/29</a:t>
            </a:r>
            <a:r>
              <a:rPr lang="zh-CN" altLang="en-US" sz="1400" dirty="0"/>
              <a:t> </a:t>
            </a:r>
            <a:r>
              <a:rPr lang="en-US" altLang="zh-CN" sz="1400" dirty="0"/>
              <a:t>us,</a:t>
            </a:r>
            <a:r>
              <a:rPr lang="zh-CN" altLang="en-US" sz="1400" dirty="0"/>
              <a:t> </a:t>
            </a:r>
            <a:r>
              <a:rPr lang="en-US" altLang="zh-CN" sz="1400" dirty="0"/>
              <a:t>RCS</a:t>
            </a:r>
            <a:r>
              <a:rPr lang="zh-CN" altLang="en-US" sz="1400" dirty="0"/>
              <a:t> </a:t>
            </a:r>
            <a:r>
              <a:rPr lang="en-US" altLang="zh-CN" sz="1400" dirty="0"/>
              <a:t>single-bunch</a:t>
            </a:r>
            <a:endParaRPr lang="en-CH" sz="1400" dirty="0"/>
          </a:p>
        </p:txBody>
      </p:sp>
      <p:sp>
        <p:nvSpPr>
          <p:cNvPr id="38" name="TextBox 58">
            <a:extLst>
              <a:ext uri="{FF2B5EF4-FFF2-40B4-BE49-F238E27FC236}">
                <a16:creationId xmlns:a16="http://schemas.microsoft.com/office/drawing/2014/main" id="{C1252C28-A522-49AD-EF6C-351E0EA69FC0}"/>
              </a:ext>
            </a:extLst>
          </p:cNvPr>
          <p:cNvSpPr txBox="1"/>
          <p:nvPr/>
        </p:nvSpPr>
        <p:spPr>
          <a:xfrm>
            <a:off x="11074478" y="4954340"/>
            <a:ext cx="100967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400" dirty="0"/>
              <a:t>主束流空间电荷效应致束流分布畸变</a:t>
            </a:r>
            <a:r>
              <a:rPr lang="zh-CN" altLang="en-US" sz="1400" dirty="0"/>
              <a:t>！</a:t>
            </a:r>
            <a:endParaRPr lang="en-CH" sz="1400" dirty="0"/>
          </a:p>
        </p:txBody>
      </p:sp>
      <p:grpSp>
        <p:nvGrpSpPr>
          <p:cNvPr id="39" name="Group 64">
            <a:extLst>
              <a:ext uri="{FF2B5EF4-FFF2-40B4-BE49-F238E27FC236}">
                <a16:creationId xmlns:a16="http://schemas.microsoft.com/office/drawing/2014/main" id="{A637C2B8-9F2E-8D20-30A0-74F12A194BC5}"/>
              </a:ext>
            </a:extLst>
          </p:cNvPr>
          <p:cNvGrpSpPr/>
          <p:nvPr/>
        </p:nvGrpSpPr>
        <p:grpSpPr>
          <a:xfrm>
            <a:off x="8787296" y="4369192"/>
            <a:ext cx="2188119" cy="2086452"/>
            <a:chOff x="8829290" y="4609508"/>
            <a:chExt cx="1844308" cy="1804462"/>
          </a:xfrm>
        </p:grpSpPr>
        <p:pic>
          <p:nvPicPr>
            <p:cNvPr id="40" name="Picture 21">
              <a:extLst>
                <a:ext uri="{FF2B5EF4-FFF2-40B4-BE49-F238E27FC236}">
                  <a16:creationId xmlns:a16="http://schemas.microsoft.com/office/drawing/2014/main" id="{0AE4A958-AA8B-895A-9EDC-F5BBC2DEB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29290" y="4609508"/>
              <a:ext cx="1844308" cy="1804462"/>
            </a:xfrm>
            <a:prstGeom prst="rect">
              <a:avLst/>
            </a:prstGeom>
          </p:spPr>
        </p:pic>
        <p:cxnSp>
          <p:nvCxnSpPr>
            <p:cNvPr id="41" name="Straight Arrow Connector 60">
              <a:extLst>
                <a:ext uri="{FF2B5EF4-FFF2-40B4-BE49-F238E27FC236}">
                  <a16:creationId xmlns:a16="http://schemas.microsoft.com/office/drawing/2014/main" id="{F1C1EF36-E799-F9AB-8F03-12E1A56ECA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80894" y="5748830"/>
              <a:ext cx="0" cy="416474"/>
            </a:xfrm>
            <a:prstGeom prst="straightConnector1">
              <a:avLst/>
            </a:prstGeom>
            <a:ln w="15875">
              <a:solidFill>
                <a:srgbClr val="00FA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61">
              <a:extLst>
                <a:ext uri="{FF2B5EF4-FFF2-40B4-BE49-F238E27FC236}">
                  <a16:creationId xmlns:a16="http://schemas.microsoft.com/office/drawing/2014/main" id="{5C6E8B0E-4DCA-8CA2-87C1-CBF9382346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80894" y="4788447"/>
              <a:ext cx="0" cy="952937"/>
            </a:xfrm>
            <a:prstGeom prst="straightConnector1">
              <a:avLst/>
            </a:prstGeom>
            <a:ln w="15875">
              <a:solidFill>
                <a:srgbClr val="0432FF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62">
              <a:extLst>
                <a:ext uri="{FF2B5EF4-FFF2-40B4-BE49-F238E27FC236}">
                  <a16:creationId xmlns:a16="http://schemas.microsoft.com/office/drawing/2014/main" id="{B64A66F8-2262-D69F-679C-58591D2F3999}"/>
                </a:ext>
              </a:extLst>
            </p:cNvPr>
            <p:cNvSpPr txBox="1"/>
            <p:nvPr/>
          </p:nvSpPr>
          <p:spPr>
            <a:xfrm>
              <a:off x="9224127" y="4987916"/>
              <a:ext cx="19687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400" dirty="0"/>
                <a:t>加速</a:t>
              </a:r>
            </a:p>
          </p:txBody>
        </p:sp>
        <p:sp>
          <p:nvSpPr>
            <p:cNvPr id="44" name="TextBox 63">
              <a:extLst>
                <a:ext uri="{FF2B5EF4-FFF2-40B4-BE49-F238E27FC236}">
                  <a16:creationId xmlns:a16="http://schemas.microsoft.com/office/drawing/2014/main" id="{0433689B-4651-977C-C208-75B42BEEC44E}"/>
                </a:ext>
              </a:extLst>
            </p:cNvPr>
            <p:cNvSpPr txBox="1"/>
            <p:nvPr/>
          </p:nvSpPr>
          <p:spPr>
            <a:xfrm>
              <a:off x="9254372" y="5726778"/>
              <a:ext cx="19687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400" dirty="0">
                  <a:solidFill>
                    <a:srgbClr val="00FA00"/>
                  </a:solidFill>
                </a:rPr>
                <a:t>注入</a:t>
              </a:r>
            </a:p>
          </p:txBody>
        </p:sp>
      </p:grpSp>
      <p:sp>
        <p:nvSpPr>
          <p:cNvPr id="45" name="TextBox 1">
            <a:extLst>
              <a:ext uri="{FF2B5EF4-FFF2-40B4-BE49-F238E27FC236}">
                <a16:creationId xmlns:a16="http://schemas.microsoft.com/office/drawing/2014/main" id="{BD76C97E-DB28-EE06-3B3B-C45B230B6B29}"/>
              </a:ext>
            </a:extLst>
          </p:cNvPr>
          <p:cNvSpPr txBox="1"/>
          <p:nvPr/>
        </p:nvSpPr>
        <p:spPr bwMode="auto">
          <a:xfrm>
            <a:off x="443372" y="882857"/>
            <a:ext cx="11305256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en-CH" b="1" dirty="0">
                <a:solidFill>
                  <a:schemeClr val="tx2"/>
                </a:solidFill>
              </a:rPr>
              <a:t>提供</a:t>
            </a:r>
            <a:r>
              <a:rPr lang="en-US" b="1" dirty="0" err="1">
                <a:solidFill>
                  <a:schemeClr val="tx2"/>
                </a:solidFill>
              </a:rPr>
              <a:t>逐束团</a:t>
            </a:r>
            <a:r>
              <a:rPr lang="en-CH" b="1" dirty="0">
                <a:solidFill>
                  <a:schemeClr val="tx2"/>
                </a:solidFill>
              </a:rPr>
              <a:t>束流横向位置和分布信息</a:t>
            </a:r>
            <a:r>
              <a:rPr lang="zh-CN" altLang="en-US" b="1" dirty="0">
                <a:solidFill>
                  <a:schemeClr val="tx2"/>
                </a:solidFill>
              </a:rPr>
              <a:t>，用于</a:t>
            </a:r>
            <a:r>
              <a:rPr lang="zh-CN" altLang="en-CH" b="1" dirty="0">
                <a:solidFill>
                  <a:schemeClr val="tx2"/>
                </a:solidFill>
              </a:rPr>
              <a:t>束流</a:t>
            </a:r>
            <a:r>
              <a:rPr lang="zh-CN" altLang="en-US" b="1" dirty="0">
                <a:solidFill>
                  <a:schemeClr val="tx2"/>
                </a:solidFill>
              </a:rPr>
              <a:t>位置振荡、相空间失匹配和发射度监测</a:t>
            </a:r>
            <a:endParaRPr lang="en-US" altLang="zh-CN" b="1" dirty="0">
              <a:solidFill>
                <a:schemeClr val="tx2"/>
              </a:solidFill>
            </a:endParaRPr>
          </a:p>
          <a:p>
            <a:pPr marL="285750" indent="-28575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chemeClr val="tx2"/>
                </a:solidFill>
              </a:rPr>
              <a:t>技术挑战：如何抑制束流镜像电流引入的电磁干扰和</a:t>
            </a:r>
            <a:r>
              <a:rPr lang="en-US" altLang="zh-CN" b="1" dirty="0">
                <a:solidFill>
                  <a:schemeClr val="tx2"/>
                </a:solidFill>
              </a:rPr>
              <a:t>MCP</a:t>
            </a:r>
            <a:r>
              <a:rPr lang="zh-CN" altLang="en-US" b="1" dirty="0">
                <a:solidFill>
                  <a:schemeClr val="tx2"/>
                </a:solidFill>
              </a:rPr>
              <a:t>增益饱和</a:t>
            </a:r>
            <a:endParaRPr lang="en-US" altLang="zh-CN" b="1" dirty="0">
              <a:solidFill>
                <a:schemeClr val="tx2"/>
              </a:solidFill>
            </a:endParaRPr>
          </a:p>
          <a:p>
            <a:pPr marL="285750" indent="-28575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chemeClr val="tx2"/>
                </a:solidFill>
              </a:rPr>
              <a:t>历时</a:t>
            </a:r>
            <a:r>
              <a:rPr lang="en-US" altLang="zh-CN" b="1" dirty="0">
                <a:solidFill>
                  <a:schemeClr val="tx2"/>
                </a:solidFill>
              </a:rPr>
              <a:t>5</a:t>
            </a:r>
            <a:r>
              <a:rPr lang="zh-CN" altLang="en-US" b="1" dirty="0">
                <a:solidFill>
                  <a:schemeClr val="tx2"/>
                </a:solidFill>
              </a:rPr>
              <a:t>年，于</a:t>
            </a:r>
            <a:r>
              <a:rPr lang="en-US" altLang="zh-CN" b="1" dirty="0">
                <a:solidFill>
                  <a:schemeClr val="tx2"/>
                </a:solidFill>
              </a:rPr>
              <a:t>2024</a:t>
            </a:r>
            <a:r>
              <a:rPr lang="zh-CN" altLang="en-US" b="1" dirty="0">
                <a:solidFill>
                  <a:schemeClr val="tx2"/>
                </a:solidFill>
              </a:rPr>
              <a:t>年实现逐束团分布测量</a:t>
            </a:r>
            <a:r>
              <a:rPr lang="zh-CN" altLang="en-US" b="1" dirty="0">
                <a:solidFill>
                  <a:srgbClr val="C00000"/>
                </a:solidFill>
              </a:rPr>
              <a:t>（国内首次） </a:t>
            </a:r>
            <a:r>
              <a:rPr lang="en-US" altLang="zh-CN" b="1" dirty="0">
                <a:solidFill>
                  <a:srgbClr val="C00000"/>
                </a:solidFill>
              </a:rPr>
              <a:t>=&gt;</a:t>
            </a:r>
            <a:r>
              <a:rPr lang="zh-CN" altLang="en-US" b="1" dirty="0">
                <a:solidFill>
                  <a:srgbClr val="C00000"/>
                </a:solidFill>
              </a:rPr>
              <a:t> 时间分辨率</a:t>
            </a:r>
            <a:r>
              <a:rPr lang="en-US" altLang="zh-CN" b="1" dirty="0">
                <a:solidFill>
                  <a:srgbClr val="C00000"/>
                </a:solidFill>
              </a:rPr>
              <a:t>&lt;1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l-GR" altLang="zh-CN" b="1" dirty="0">
                <a:solidFill>
                  <a:srgbClr val="C00000"/>
                </a:solidFill>
              </a:rPr>
              <a:t>μ</a:t>
            </a:r>
            <a:r>
              <a:rPr lang="en-US" altLang="zh-CN" b="1" dirty="0">
                <a:solidFill>
                  <a:srgbClr val="C00000"/>
                </a:solidFill>
              </a:rPr>
              <a:t>s</a:t>
            </a:r>
            <a:r>
              <a:rPr lang="zh-CN" altLang="en-US" b="1" dirty="0">
                <a:solidFill>
                  <a:srgbClr val="C00000"/>
                </a:solidFill>
              </a:rPr>
              <a:t>、系统带宽</a:t>
            </a:r>
            <a:r>
              <a:rPr lang="en-US" altLang="zh-CN" b="1" dirty="0">
                <a:solidFill>
                  <a:srgbClr val="C00000"/>
                </a:solidFill>
              </a:rPr>
              <a:t>&gt;5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 smtClean="0">
                <a:solidFill>
                  <a:srgbClr val="C00000"/>
                </a:solidFill>
              </a:rPr>
              <a:t>MHz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224771" y="5851508"/>
            <a:ext cx="4754954" cy="307777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C00000"/>
                </a:solidFill>
              </a:rPr>
              <a:t>正在进行下一代门控式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IPM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探测器研制</a:t>
            </a:r>
          </a:p>
        </p:txBody>
      </p:sp>
    </p:spTree>
    <p:extLst>
      <p:ext uri="{BB962C8B-B14F-4D97-AF65-F5344CB8AC3E}">
        <p14:creationId xmlns:p14="http://schemas.microsoft.com/office/powerpoint/2010/main" val="93308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LINAC </a:t>
            </a:r>
            <a:r>
              <a:rPr lang="zh-CN" altLang="en-US" dirty="0"/>
              <a:t>激光丝剖面</a:t>
            </a:r>
            <a:r>
              <a:rPr lang="zh-CN" altLang="en-US" dirty="0" smtClean="0"/>
              <a:t>探测器研制</a:t>
            </a:r>
            <a:endParaRPr lang="en-CH" dirty="0"/>
          </a:p>
        </p:txBody>
      </p:sp>
      <p:sp>
        <p:nvSpPr>
          <p:cNvPr id="104863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6C8C-7DD0-416C-9A1C-3AD5ACABFFD0}" type="datetime1">
              <a:rPr lang="de-CH" altLang="zh-CN" smtClean="0"/>
              <a:t>12.10.2025</a:t>
            </a:fld>
            <a:endParaRPr lang="en-US" dirty="0"/>
          </a:p>
        </p:txBody>
      </p:sp>
      <p:sp>
        <p:nvSpPr>
          <p:cNvPr id="104863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t>22</a:t>
            </a:fld>
            <a:endParaRPr lang="en-US" dirty="0"/>
          </a:p>
        </p:txBody>
      </p:sp>
      <p:sp>
        <p:nvSpPr>
          <p:cNvPr id="1048640" name="文本框 164"/>
          <p:cNvSpPr txBox="1">
            <a:spLocks noGrp="1"/>
          </p:cNvSpPr>
          <p:nvPr>
            <p:ph idx="1"/>
          </p:nvPr>
        </p:nvSpPr>
        <p:spPr>
          <a:xfrm>
            <a:off x="461777" y="1239422"/>
            <a:ext cx="11376024" cy="139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chemeClr val="tx2"/>
                </a:solidFill>
              </a:rPr>
              <a:t>基于激光剥离的非拦截式负氢束流剖面探测可以避免材料溅射、损伤造成的超导腔污染</a:t>
            </a:r>
            <a:endParaRPr lang="en-US" altLang="zh-CN" sz="20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tx2"/>
                </a:solidFill>
              </a:rPr>
              <a:t>技术难点</a:t>
            </a:r>
            <a:endParaRPr lang="en-US" altLang="zh-CN" b="0" dirty="0">
              <a:solidFill>
                <a:schemeClr val="tx2"/>
              </a:solidFill>
            </a:endParaRPr>
          </a:p>
          <a:p>
            <a:pPr lvl="1">
              <a:buFont typeface="Wingdings" panose="05000000000000000000" pitchFamily="2" charset="2"/>
              <a:buChar char="l"/>
            </a:pPr>
            <a:r>
              <a:rPr lang="zh-CN" altLang="en-CH" b="1" dirty="0">
                <a:solidFill>
                  <a:srgbClr val="C00000"/>
                </a:solidFill>
              </a:rPr>
              <a:t>自由</a:t>
            </a:r>
            <a:r>
              <a:rPr lang="zh-CN" altLang="en-US" b="1" dirty="0">
                <a:solidFill>
                  <a:srgbClr val="C00000"/>
                </a:solidFill>
              </a:rPr>
              <a:t>空间长距离高功率激光（</a:t>
            </a:r>
            <a:r>
              <a:rPr lang="en-US" altLang="zh-CN" b="1" dirty="0">
                <a:solidFill>
                  <a:srgbClr val="C00000"/>
                </a:solidFill>
              </a:rPr>
              <a:t>J/pulse</a:t>
            </a:r>
            <a:r>
              <a:rPr lang="zh-CN" altLang="en-US" b="1" dirty="0">
                <a:solidFill>
                  <a:srgbClr val="C00000"/>
                </a:solidFill>
              </a:rPr>
              <a:t>）传输与稳定性</a:t>
            </a:r>
            <a:endParaRPr lang="en-US" altLang="zh-CN" b="1" dirty="0">
              <a:solidFill>
                <a:srgbClr val="C00000"/>
              </a:solidFill>
            </a:endParaRPr>
          </a:p>
          <a:p>
            <a:pPr lvl="1">
              <a:buFont typeface="Wingdings" panose="05000000000000000000" pitchFamily="2" charset="2"/>
              <a:buChar char="l"/>
            </a:pPr>
            <a:r>
              <a:rPr lang="zh-CN" altLang="en-US" b="1" dirty="0">
                <a:solidFill>
                  <a:srgbClr val="C00000"/>
                </a:solidFill>
              </a:rPr>
              <a:t>剥离电子探测技术及长期可靠性（免维护）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grpSp>
        <p:nvGrpSpPr>
          <p:cNvPr id="47" name="组合 42"/>
          <p:cNvGrpSpPr/>
          <p:nvPr/>
        </p:nvGrpSpPr>
        <p:grpSpPr>
          <a:xfrm>
            <a:off x="335360" y="4289482"/>
            <a:ext cx="10601633" cy="1939462"/>
            <a:chOff x="1126449" y="3085660"/>
            <a:chExt cx="10601633" cy="1939462"/>
          </a:xfrm>
        </p:grpSpPr>
        <p:grpSp>
          <p:nvGrpSpPr>
            <p:cNvPr id="48" name="组合 1036"/>
            <p:cNvGrpSpPr/>
            <p:nvPr/>
          </p:nvGrpSpPr>
          <p:grpSpPr>
            <a:xfrm>
              <a:off x="1126449" y="3085660"/>
              <a:ext cx="10601633" cy="1934401"/>
              <a:chOff x="2233011" y="1485927"/>
              <a:chExt cx="10601633" cy="1934401"/>
            </a:xfrm>
          </p:grpSpPr>
          <p:grpSp>
            <p:nvGrpSpPr>
              <p:cNvPr id="49" name="组合 1029"/>
              <p:cNvGrpSpPr/>
              <p:nvPr/>
            </p:nvGrpSpPr>
            <p:grpSpPr>
              <a:xfrm>
                <a:off x="2233011" y="1485927"/>
                <a:ext cx="10601633" cy="1934401"/>
                <a:chOff x="416367" y="3630338"/>
                <a:chExt cx="10601633" cy="1934401"/>
              </a:xfrm>
            </p:grpSpPr>
            <p:grpSp>
              <p:nvGrpSpPr>
                <p:cNvPr id="50" name="组合 30"/>
                <p:cNvGrpSpPr/>
                <p:nvPr/>
              </p:nvGrpSpPr>
              <p:grpSpPr>
                <a:xfrm>
                  <a:off x="416367" y="3630338"/>
                  <a:ext cx="10601633" cy="1934401"/>
                  <a:chOff x="1132618" y="2496738"/>
                  <a:chExt cx="11418782" cy="2083502"/>
                </a:xfrm>
              </p:grpSpPr>
              <p:sp>
                <p:nvSpPr>
                  <p:cNvPr id="1048641" name="TextBox 27"/>
                  <p:cNvSpPr txBox="1"/>
                  <p:nvPr/>
                </p:nvSpPr>
                <p:spPr>
                  <a:xfrm>
                    <a:off x="6577264" y="3697651"/>
                    <a:ext cx="1" cy="32829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/>
                    <a:endParaRPr lang="en-CH" dirty="0"/>
                  </a:p>
                </p:txBody>
              </p:sp>
              <p:sp>
                <p:nvSpPr>
                  <p:cNvPr id="1048642" name="箭头: 右 8"/>
                  <p:cNvSpPr/>
                  <p:nvPr/>
                </p:nvSpPr>
                <p:spPr>
                  <a:xfrm>
                    <a:off x="1199455" y="3010874"/>
                    <a:ext cx="11351945" cy="792088"/>
                  </a:xfrm>
                  <a:prstGeom prst="rightArrow">
                    <a:avLst/>
                  </a:prstGeom>
                  <a:gradFill flip="none" rotWithShape="1">
                    <a:gsLst>
                      <a:gs pos="0">
                        <a:srgbClr val="6DE1D2"/>
                      </a:gs>
                      <a:gs pos="33000">
                        <a:srgbClr val="FFD63A"/>
                      </a:gs>
                      <a:gs pos="66000">
                        <a:srgbClr val="FFA955"/>
                      </a:gs>
                      <a:gs pos="100000">
                        <a:srgbClr val="F75A5A"/>
                      </a:gs>
                    </a:gsLst>
                    <a:lin ang="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/>
                  </a:p>
                </p:txBody>
              </p:sp>
              <p:sp>
                <p:nvSpPr>
                  <p:cNvPr id="1048643" name="椭圆 11"/>
                  <p:cNvSpPr/>
                  <p:nvPr/>
                </p:nvSpPr>
                <p:spPr>
                  <a:xfrm>
                    <a:off x="1204123" y="3785998"/>
                    <a:ext cx="216024" cy="216024"/>
                  </a:xfrm>
                  <a:prstGeom prst="ellipse">
                    <a:avLst/>
                  </a:prstGeom>
                  <a:solidFill>
                    <a:srgbClr val="7BE0C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48644" name="椭圆 14"/>
                  <p:cNvSpPr/>
                  <p:nvPr/>
                </p:nvSpPr>
                <p:spPr>
                  <a:xfrm>
                    <a:off x="2411713" y="2788423"/>
                    <a:ext cx="216024" cy="216024"/>
                  </a:xfrm>
                  <a:prstGeom prst="ellipse">
                    <a:avLst/>
                  </a:prstGeom>
                  <a:solidFill>
                    <a:srgbClr val="ABDC9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solidFill>
                        <a:srgbClr val="A1DD9C"/>
                      </a:solidFill>
                    </a:endParaRPr>
                  </a:p>
                </p:txBody>
              </p:sp>
              <p:sp>
                <p:nvSpPr>
                  <p:cNvPr id="1048645" name="椭圆 15"/>
                  <p:cNvSpPr/>
                  <p:nvPr/>
                </p:nvSpPr>
                <p:spPr>
                  <a:xfrm>
                    <a:off x="5532551" y="3783415"/>
                    <a:ext cx="216024" cy="216024"/>
                  </a:xfrm>
                  <a:prstGeom prst="ellipse">
                    <a:avLst/>
                  </a:prstGeom>
                  <a:solidFill>
                    <a:srgbClr val="FFC34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48646" name="椭圆 16"/>
                  <p:cNvSpPr/>
                  <p:nvPr/>
                </p:nvSpPr>
                <p:spPr>
                  <a:xfrm>
                    <a:off x="6280755" y="2801066"/>
                    <a:ext cx="216024" cy="216024"/>
                  </a:xfrm>
                  <a:prstGeom prst="ellipse">
                    <a:avLst/>
                  </a:prstGeom>
                  <a:solidFill>
                    <a:srgbClr val="FFB84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48647" name="文本框 13"/>
                  <p:cNvSpPr txBox="1"/>
                  <p:nvPr/>
                </p:nvSpPr>
                <p:spPr>
                  <a:xfrm>
                    <a:off x="1132618" y="4093254"/>
                    <a:ext cx="1467596" cy="4640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zh-CN" altLang="en-US" sz="1400" dirty="0">
                        <a:solidFill>
                          <a:schemeClr val="tx2"/>
                        </a:solidFill>
                      </a:rPr>
                      <a:t>搭建样机</a:t>
                    </a:r>
                    <a:endParaRPr lang="en-US" altLang="zh-CN" sz="1400" dirty="0">
                      <a:solidFill>
                        <a:schemeClr val="tx2"/>
                      </a:solidFill>
                    </a:endParaRPr>
                  </a:p>
                  <a:p>
                    <a:pPr algn="ctr"/>
                    <a:r>
                      <a:rPr lang="zh-CN" altLang="en-US" sz="1400" dirty="0">
                        <a:solidFill>
                          <a:schemeClr val="tx2"/>
                        </a:solidFill>
                      </a:rPr>
                      <a:t>调试光路</a:t>
                    </a:r>
                  </a:p>
                </p:txBody>
              </p:sp>
              <p:sp>
                <p:nvSpPr>
                  <p:cNvPr id="1048648" name="文本框 32"/>
                  <p:cNvSpPr txBox="1"/>
                  <p:nvPr/>
                </p:nvSpPr>
                <p:spPr>
                  <a:xfrm>
                    <a:off x="2840103" y="4138867"/>
                    <a:ext cx="1936664" cy="23205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zh-CN" altLang="en-CH" sz="1400" dirty="0">
                        <a:solidFill>
                          <a:schemeClr val="tx2"/>
                        </a:solidFill>
                      </a:rPr>
                      <a:t>优化</a:t>
                    </a:r>
                    <a:r>
                      <a:rPr lang="zh-CN" altLang="en-US" sz="1400" dirty="0">
                        <a:solidFill>
                          <a:schemeClr val="tx2"/>
                        </a:solidFill>
                      </a:rPr>
                      <a:t>探测器参数</a:t>
                    </a:r>
                    <a:endParaRPr lang="en-US" altLang="zh-CN" sz="1400" dirty="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048649" name="椭圆 33"/>
                  <p:cNvSpPr/>
                  <p:nvPr/>
                </p:nvSpPr>
                <p:spPr>
                  <a:xfrm>
                    <a:off x="7640335" y="3785998"/>
                    <a:ext cx="216024" cy="216024"/>
                  </a:xfrm>
                  <a:prstGeom prst="ellipse">
                    <a:avLst/>
                  </a:prstGeom>
                  <a:solidFill>
                    <a:srgbClr val="FEA15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48650" name="文本框 34"/>
                  <p:cNvSpPr txBox="1"/>
                  <p:nvPr/>
                </p:nvSpPr>
                <p:spPr>
                  <a:xfrm>
                    <a:off x="5321281" y="4094349"/>
                    <a:ext cx="1828255" cy="23205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zh-CN" altLang="en-US" sz="1400" dirty="0">
                        <a:solidFill>
                          <a:schemeClr val="tx2"/>
                        </a:solidFill>
                      </a:rPr>
                      <a:t>激光能量相关性实验</a:t>
                    </a:r>
                  </a:p>
                </p:txBody>
              </p:sp>
              <p:sp>
                <p:nvSpPr>
                  <p:cNvPr id="1048651" name="文本框 35"/>
                  <p:cNvSpPr txBox="1"/>
                  <p:nvPr/>
                </p:nvSpPr>
                <p:spPr>
                  <a:xfrm>
                    <a:off x="6222976" y="2496738"/>
                    <a:ext cx="1987464" cy="23205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altLang="zh-CN" sz="1400" dirty="0">
                        <a:solidFill>
                          <a:schemeClr val="tx2"/>
                        </a:solidFill>
                      </a:rPr>
                      <a:t>&lt;1</a:t>
                    </a:r>
                    <a:r>
                      <a:rPr lang="zh-CN" altLang="en-US" sz="1400" dirty="0">
                        <a:solidFill>
                          <a:schemeClr val="tx2"/>
                        </a:solidFill>
                      </a:rPr>
                      <a:t> </a:t>
                    </a:r>
                    <a:r>
                      <a:rPr lang="en-US" altLang="zh-CN" sz="1400" dirty="0">
                        <a:solidFill>
                          <a:schemeClr val="tx2"/>
                        </a:solidFill>
                      </a:rPr>
                      <a:t>mm</a:t>
                    </a:r>
                    <a:r>
                      <a:rPr lang="zh-CN" altLang="en-US" sz="1400" dirty="0">
                        <a:solidFill>
                          <a:schemeClr val="tx2"/>
                        </a:solidFill>
                      </a:rPr>
                      <a:t>束斑测量成功</a:t>
                    </a:r>
                    <a:endParaRPr lang="en-US" altLang="zh-CN" sz="1400" dirty="0">
                      <a:solidFill>
                        <a:schemeClr val="tx2"/>
                      </a:solidFill>
                    </a:endParaRPr>
                  </a:p>
                </p:txBody>
              </p:sp>
              <p:sp>
                <p:nvSpPr>
                  <p:cNvPr id="1048652" name="文本框 36"/>
                  <p:cNvSpPr txBox="1"/>
                  <p:nvPr/>
                </p:nvSpPr>
                <p:spPr>
                  <a:xfrm>
                    <a:off x="7645165" y="4116141"/>
                    <a:ext cx="1936663" cy="4640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zh-CN" altLang="en-US" sz="1400" dirty="0">
                        <a:solidFill>
                          <a:schemeClr val="tx2"/>
                        </a:solidFill>
                      </a:rPr>
                      <a:t>纳秒级时间分辨力实验</a:t>
                    </a:r>
                    <a:endParaRPr lang="en-US" altLang="zh-CN" sz="1400" dirty="0">
                      <a:solidFill>
                        <a:schemeClr val="tx2"/>
                      </a:solidFill>
                    </a:endParaRPr>
                  </a:p>
                  <a:p>
                    <a:pPr algn="ctr"/>
                    <a:r>
                      <a:rPr lang="en-US" altLang="zh-CN" sz="1400" dirty="0">
                        <a:solidFill>
                          <a:schemeClr val="tx2"/>
                        </a:solidFill>
                      </a:rPr>
                      <a:t>H-</a:t>
                    </a:r>
                    <a:r>
                      <a:rPr lang="zh-CN" altLang="en-US" sz="1400" dirty="0">
                        <a:solidFill>
                          <a:schemeClr val="tx2"/>
                        </a:solidFill>
                      </a:rPr>
                      <a:t>宏脉冲内分布演化</a:t>
                    </a:r>
                    <a:endParaRPr lang="en-US" altLang="zh-CN" sz="1400" dirty="0">
                      <a:solidFill>
                        <a:schemeClr val="tx2"/>
                      </a:solidFill>
                    </a:endParaRPr>
                  </a:p>
                </p:txBody>
              </p:sp>
            </p:grpSp>
            <p:sp>
              <p:nvSpPr>
                <p:cNvPr id="1048653" name="文本框 153"/>
                <p:cNvSpPr txBox="1"/>
                <p:nvPr/>
              </p:nvSpPr>
              <p:spPr>
                <a:xfrm>
                  <a:off x="580989" y="4755008"/>
                  <a:ext cx="11764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400" dirty="0">
                      <a:solidFill>
                        <a:srgbClr val="7BE0C4"/>
                      </a:solidFill>
                    </a:rPr>
                    <a:t>2024.9~10</a:t>
                  </a:r>
                </a:p>
              </p:txBody>
            </p:sp>
            <p:sp>
              <p:nvSpPr>
                <p:cNvPr id="1048654" name="文本框 155"/>
                <p:cNvSpPr txBox="1"/>
                <p:nvPr/>
              </p:nvSpPr>
              <p:spPr>
                <a:xfrm>
                  <a:off x="1795397" y="3845783"/>
                  <a:ext cx="1061052" cy="3083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400" dirty="0">
                      <a:solidFill>
                        <a:srgbClr val="B1DC8B"/>
                      </a:solidFill>
                    </a:rPr>
                    <a:t>2024.11.19</a:t>
                  </a:r>
                  <a:endParaRPr lang="zh-CN" altLang="en-US" sz="1400" dirty="0">
                    <a:solidFill>
                      <a:srgbClr val="B1DC8B"/>
                    </a:solidFill>
                  </a:endParaRPr>
                </a:p>
              </p:txBody>
            </p:sp>
            <p:sp>
              <p:nvSpPr>
                <p:cNvPr id="1048655" name="文本框 157"/>
                <p:cNvSpPr txBox="1"/>
                <p:nvPr/>
              </p:nvSpPr>
              <p:spPr>
                <a:xfrm>
                  <a:off x="4576449" y="4769295"/>
                  <a:ext cx="1061840" cy="3327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400" dirty="0">
                      <a:solidFill>
                        <a:srgbClr val="FFBD49"/>
                      </a:solidFill>
                    </a:rPr>
                    <a:t>2025.2.8</a:t>
                  </a:r>
                  <a:endParaRPr lang="en-US" altLang="zh-CN" sz="1800" dirty="0">
                    <a:solidFill>
                      <a:srgbClr val="FFBD49"/>
                    </a:solidFill>
                  </a:endParaRPr>
                </a:p>
              </p:txBody>
            </p:sp>
            <p:sp>
              <p:nvSpPr>
                <p:cNvPr id="1048656" name="文本框 159"/>
                <p:cNvSpPr txBox="1"/>
                <p:nvPr/>
              </p:nvSpPr>
              <p:spPr>
                <a:xfrm>
                  <a:off x="5281927" y="3859639"/>
                  <a:ext cx="11764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400" dirty="0">
                      <a:solidFill>
                        <a:srgbClr val="FFB051"/>
                      </a:solidFill>
                    </a:rPr>
                    <a:t>2025.3.26</a:t>
                  </a:r>
                  <a:endParaRPr lang="en-US" altLang="zh-CN" sz="1800" dirty="0">
                    <a:solidFill>
                      <a:srgbClr val="FFB051"/>
                    </a:solidFill>
                  </a:endParaRPr>
                </a:p>
              </p:txBody>
            </p:sp>
            <p:sp>
              <p:nvSpPr>
                <p:cNvPr id="1048657" name="文本框 161"/>
                <p:cNvSpPr txBox="1"/>
                <p:nvPr/>
              </p:nvSpPr>
              <p:spPr>
                <a:xfrm>
                  <a:off x="6625044" y="4769295"/>
                  <a:ext cx="1033495" cy="3327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400" dirty="0">
                      <a:solidFill>
                        <a:srgbClr val="FD9256"/>
                      </a:solidFill>
                    </a:rPr>
                    <a:t>2025.4.22</a:t>
                  </a:r>
                </a:p>
              </p:txBody>
            </p:sp>
          </p:grpSp>
          <p:sp>
            <p:nvSpPr>
              <p:cNvPr id="1048658" name="椭圆 165"/>
              <p:cNvSpPr/>
              <p:nvPr/>
            </p:nvSpPr>
            <p:spPr>
              <a:xfrm>
                <a:off x="4188781" y="2710288"/>
                <a:ext cx="200565" cy="200565"/>
              </a:xfrm>
              <a:prstGeom prst="ellipse">
                <a:avLst/>
              </a:prstGeom>
              <a:solidFill>
                <a:srgbClr val="D1D9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048659" name="文本框 166"/>
              <p:cNvSpPr txBox="1"/>
              <p:nvPr/>
            </p:nvSpPr>
            <p:spPr>
              <a:xfrm>
                <a:off x="4277040" y="2651864"/>
                <a:ext cx="124846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rgbClr val="EAD850"/>
                    </a:solidFill>
                  </a:rPr>
                  <a:t>2024.12.16</a:t>
                </a:r>
                <a:endParaRPr lang="zh-CN" altLang="en-US" sz="1400" dirty="0">
                  <a:solidFill>
                    <a:srgbClr val="EAD850"/>
                  </a:solidFill>
                </a:endParaRPr>
              </a:p>
            </p:txBody>
          </p:sp>
          <p:sp>
            <p:nvSpPr>
              <p:cNvPr id="1048660" name="文本框 167"/>
              <p:cNvSpPr txBox="1"/>
              <p:nvPr/>
            </p:nvSpPr>
            <p:spPr>
              <a:xfrm>
                <a:off x="3269736" y="1494834"/>
                <a:ext cx="155825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chemeClr val="tx2"/>
                    </a:solidFill>
                  </a:rPr>
                  <a:t>Y</a:t>
                </a:r>
                <a:r>
                  <a:rPr lang="zh-CN" altLang="en-US" sz="1400" dirty="0">
                    <a:solidFill>
                      <a:schemeClr val="tx2"/>
                    </a:solidFill>
                  </a:rPr>
                  <a:t>方向剖面测量</a:t>
                </a:r>
                <a:endParaRPr lang="en-US" altLang="zh-CN" sz="1400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3145729" name="直接连接符 1032"/>
              <p:cNvCxnSpPr>
                <a:cxnSpLocks/>
              </p:cNvCxnSpPr>
              <p:nvPr/>
            </p:nvCxnSpPr>
            <p:spPr>
              <a:xfrm>
                <a:off x="5735961" y="2176336"/>
                <a:ext cx="0" cy="346844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8661" name="文本框 173"/>
              <p:cNvSpPr txBox="1"/>
              <p:nvPr/>
            </p:nvSpPr>
            <p:spPr>
              <a:xfrm>
                <a:off x="4993161" y="1493478"/>
                <a:ext cx="155825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chemeClr val="tx2"/>
                    </a:solidFill>
                  </a:rPr>
                  <a:t>e-</a:t>
                </a:r>
                <a:r>
                  <a:rPr lang="zh-CN" altLang="en-US" sz="1400" dirty="0">
                    <a:solidFill>
                      <a:schemeClr val="tx2"/>
                    </a:solidFill>
                  </a:rPr>
                  <a:t>探测模块升级</a:t>
                </a:r>
                <a:endParaRPr lang="en-US" altLang="zh-CN" sz="14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048662" name="椭圆 195"/>
              <p:cNvSpPr/>
              <p:nvPr/>
            </p:nvSpPr>
            <p:spPr>
              <a:xfrm>
                <a:off x="5201776" y="1777608"/>
                <a:ext cx="200565" cy="200565"/>
              </a:xfrm>
              <a:prstGeom prst="ellipse">
                <a:avLst/>
              </a:prstGeom>
              <a:solidFill>
                <a:srgbClr val="FFD4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8663" name="文本框 196"/>
              <p:cNvSpPr txBox="1"/>
              <p:nvPr/>
            </p:nvSpPr>
            <p:spPr>
              <a:xfrm>
                <a:off x="5300010" y="1731414"/>
                <a:ext cx="940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rgbClr val="FFCC40"/>
                    </a:solidFill>
                  </a:rPr>
                  <a:t>2024.2</a:t>
                </a:r>
              </a:p>
            </p:txBody>
          </p:sp>
          <p:sp>
            <p:nvSpPr>
              <p:cNvPr id="1048664" name="文本框 197"/>
              <p:cNvSpPr txBox="1"/>
              <p:nvPr/>
            </p:nvSpPr>
            <p:spPr>
              <a:xfrm>
                <a:off x="9162053" y="1546839"/>
                <a:ext cx="1787337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zh-CN" altLang="en-US" sz="1400" dirty="0">
                    <a:solidFill>
                      <a:schemeClr val="tx2"/>
                    </a:solidFill>
                  </a:rPr>
                  <a:t>传输光路和</a:t>
                </a:r>
                <a:r>
                  <a:rPr lang="en-US" altLang="zh-CN" sz="1400" dirty="0">
                    <a:solidFill>
                      <a:schemeClr val="tx2"/>
                    </a:solidFill>
                  </a:rPr>
                  <a:t>e-</a:t>
                </a:r>
                <a:r>
                  <a:rPr lang="zh-CN" altLang="en-US" sz="1400" dirty="0">
                    <a:solidFill>
                      <a:schemeClr val="tx2"/>
                    </a:solidFill>
                  </a:rPr>
                  <a:t>探测升级</a:t>
                </a:r>
                <a:endParaRPr lang="en-US" altLang="zh-CN" sz="14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048665" name="椭圆 198"/>
              <p:cNvSpPr/>
              <p:nvPr/>
            </p:nvSpPr>
            <p:spPr>
              <a:xfrm>
                <a:off x="9527731" y="1812258"/>
                <a:ext cx="200565" cy="200565"/>
              </a:xfrm>
              <a:prstGeom prst="ellipse">
                <a:avLst/>
              </a:prstGeom>
              <a:solidFill>
                <a:srgbClr val="FB80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8666" name="文本框 199"/>
              <p:cNvSpPr txBox="1"/>
              <p:nvPr/>
            </p:nvSpPr>
            <p:spPr>
              <a:xfrm>
                <a:off x="9625965" y="1766064"/>
                <a:ext cx="940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rgbClr val="F97258"/>
                    </a:solidFill>
                  </a:rPr>
                  <a:t>2025.8-9</a:t>
                </a:r>
              </a:p>
            </p:txBody>
          </p:sp>
        </p:grpSp>
        <p:cxnSp>
          <p:nvCxnSpPr>
            <p:cNvPr id="3145730" name="直接连接符 202"/>
            <p:cNvCxnSpPr>
              <a:cxnSpLocks/>
            </p:cNvCxnSpPr>
            <p:nvPr/>
          </p:nvCxnSpPr>
          <p:spPr>
            <a:xfrm>
              <a:off x="8256240" y="3776069"/>
              <a:ext cx="0" cy="346844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67" name="文本框 199"/>
            <p:cNvSpPr txBox="1"/>
            <p:nvPr/>
          </p:nvSpPr>
          <p:spPr>
            <a:xfrm>
              <a:off x="9895467" y="4251596"/>
              <a:ext cx="115799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F97258"/>
                  </a:solidFill>
                </a:rPr>
                <a:t>2025.9.12</a:t>
              </a:r>
            </a:p>
          </p:txBody>
        </p:sp>
        <p:sp>
          <p:nvSpPr>
            <p:cNvPr id="1048668" name="椭圆 198"/>
            <p:cNvSpPr/>
            <p:nvPr/>
          </p:nvSpPr>
          <p:spPr>
            <a:xfrm>
              <a:off x="9817891" y="4324757"/>
              <a:ext cx="200565" cy="200565"/>
            </a:xfrm>
            <a:prstGeom prst="ellipse">
              <a:avLst/>
            </a:prstGeom>
            <a:solidFill>
              <a:srgbClr val="FB8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669" name="文本框 36"/>
            <p:cNvSpPr txBox="1"/>
            <p:nvPr/>
          </p:nvSpPr>
          <p:spPr>
            <a:xfrm>
              <a:off x="9708233" y="4594235"/>
              <a:ext cx="141352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2"/>
                  </a:solidFill>
                </a:rPr>
                <a:t>X&amp;Y</a:t>
              </a:r>
              <a:r>
                <a:rPr lang="zh-CN" altLang="en-US" sz="1400" dirty="0">
                  <a:solidFill>
                    <a:schemeClr val="tx2"/>
                  </a:solidFill>
                </a:rPr>
                <a:t>方向同时测量实验</a:t>
              </a:r>
              <a:endParaRPr lang="en-US" altLang="zh-CN" sz="1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B5E3712-5FAE-0759-3511-03FE442E5F1A}"/>
              </a:ext>
            </a:extLst>
          </p:cNvPr>
          <p:cNvGrpSpPr/>
          <p:nvPr/>
        </p:nvGrpSpPr>
        <p:grpSpPr>
          <a:xfrm>
            <a:off x="11007302" y="4774996"/>
            <a:ext cx="969906" cy="786312"/>
            <a:chOff x="11102758" y="3801048"/>
            <a:chExt cx="969906" cy="786312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6FDBE895-86DD-5577-E72F-992CEEBD2A3C}"/>
                </a:ext>
              </a:extLst>
            </p:cNvPr>
            <p:cNvSpPr/>
            <p:nvPr/>
          </p:nvSpPr>
          <p:spPr>
            <a:xfrm>
              <a:off x="11102758" y="3801048"/>
              <a:ext cx="969906" cy="786312"/>
            </a:xfrm>
            <a:prstGeom prst="round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>
                <a:ln>
                  <a:solidFill>
                    <a:schemeClr val="accent3"/>
                  </a:solidFill>
                </a:ln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ECFD682-B7D4-3730-D94E-577204160684}"/>
                </a:ext>
              </a:extLst>
            </p:cNvPr>
            <p:cNvSpPr txBox="1"/>
            <p:nvPr/>
          </p:nvSpPr>
          <p:spPr>
            <a:xfrm>
              <a:off x="11315918" y="3896716"/>
              <a:ext cx="54358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H" b="1" dirty="0">
                  <a:solidFill>
                    <a:schemeClr val="bg1"/>
                  </a:solidFill>
                </a:rPr>
                <a:t>工程设计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47E6C7A-BE6F-9959-8481-244D928D099F}"/>
              </a:ext>
            </a:extLst>
          </p:cNvPr>
          <p:cNvGrpSpPr/>
          <p:nvPr/>
        </p:nvGrpSpPr>
        <p:grpSpPr>
          <a:xfrm>
            <a:off x="7884310" y="1727579"/>
            <a:ext cx="3218448" cy="2369010"/>
            <a:chOff x="7630081" y="1731778"/>
            <a:chExt cx="3218448" cy="23690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8F8D76-4F97-7B55-A6EB-96579B1FA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65091" y="1731778"/>
              <a:ext cx="3099498" cy="2369010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1501F38F-C473-D25C-8EC2-EAB72F964B75}"/>
                </a:ext>
              </a:extLst>
            </p:cNvPr>
            <p:cNvSpPr/>
            <p:nvPr/>
          </p:nvSpPr>
          <p:spPr>
            <a:xfrm>
              <a:off x="7630081" y="1731778"/>
              <a:ext cx="3218448" cy="2369010"/>
            </a:xfrm>
            <a:prstGeom prst="roundRect">
              <a:avLst>
                <a:gd name="adj" fmla="val 9486"/>
              </a:avLst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</p:spTree>
    <p:extLst>
      <p:ext uri="{BB962C8B-B14F-4D97-AF65-F5344CB8AC3E}">
        <p14:creationId xmlns:p14="http://schemas.microsoft.com/office/powerpoint/2010/main" val="21103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90B93-CA2C-4CAD-BB33-D9629689F909}" type="datetime1">
              <a:rPr lang="de-CH" altLang="zh-CN" smtClean="0"/>
              <a:t>12.10.2025</a:t>
            </a:fld>
            <a:endParaRPr lang="en-US" dirty="0"/>
          </a:p>
        </p:txBody>
      </p:sp>
      <p:sp>
        <p:nvSpPr>
          <p:cNvPr id="104867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t>23</a:t>
            </a:fld>
            <a:endParaRPr lang="en-US" dirty="0"/>
          </a:p>
        </p:txBody>
      </p:sp>
      <p:sp>
        <p:nvSpPr>
          <p:cNvPr id="1048675" name="TextBox 6"/>
          <p:cNvSpPr txBox="1"/>
          <p:nvPr/>
        </p:nvSpPr>
        <p:spPr>
          <a:xfrm>
            <a:off x="6625257" y="3887033"/>
            <a:ext cx="0" cy="3048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CH" dirty="0"/>
          </a:p>
        </p:txBody>
      </p:sp>
      <p:sp>
        <p:nvSpPr>
          <p:cNvPr id="1048676" name="TextBox 6"/>
          <p:cNvSpPr txBox="1"/>
          <p:nvPr/>
        </p:nvSpPr>
        <p:spPr>
          <a:xfrm>
            <a:off x="11708589" y="4347534"/>
            <a:ext cx="0" cy="3048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CH" dirty="0"/>
          </a:p>
        </p:txBody>
      </p:sp>
      <p:sp>
        <p:nvSpPr>
          <p:cNvPr id="1048677" name="Title 2"/>
          <p:cNvSpPr>
            <a:spLocks noGrp="1"/>
          </p:cNvSpPr>
          <p:nvPr>
            <p:ph type="title"/>
          </p:nvPr>
        </p:nvSpPr>
        <p:spPr>
          <a:xfrm>
            <a:off x="399723" y="0"/>
            <a:ext cx="11376025" cy="1065742"/>
          </a:xfrm>
        </p:spPr>
        <p:txBody>
          <a:bodyPr/>
          <a:lstStyle/>
          <a:p>
            <a:r>
              <a:rPr lang="en-US" altLang="zh-CN" dirty="0" smtClean="0"/>
              <a:t>LINAC </a:t>
            </a:r>
            <a:r>
              <a:rPr lang="zh-CN" altLang="en-US" dirty="0" smtClean="0"/>
              <a:t>激光丝剖面探测器研制</a:t>
            </a:r>
            <a:endParaRPr lang="en-CH" dirty="0"/>
          </a:p>
        </p:txBody>
      </p:sp>
      <p:grpSp>
        <p:nvGrpSpPr>
          <p:cNvPr id="53" name="组合 85"/>
          <p:cNvGrpSpPr/>
          <p:nvPr/>
        </p:nvGrpSpPr>
        <p:grpSpPr>
          <a:xfrm>
            <a:off x="47328" y="836712"/>
            <a:ext cx="5134467" cy="3384550"/>
            <a:chOff x="531" y="774"/>
            <a:chExt cx="8086" cy="5330"/>
          </a:xfrm>
        </p:grpSpPr>
        <p:cxnSp>
          <p:nvCxnSpPr>
            <p:cNvPr id="3145731" name="Straight Connector 124"/>
            <p:cNvCxnSpPr>
              <a:cxnSpLocks/>
            </p:cNvCxnSpPr>
            <p:nvPr/>
          </p:nvCxnSpPr>
          <p:spPr>
            <a:xfrm flipH="1" flipV="1">
              <a:off x="1317" y="3472"/>
              <a:ext cx="0" cy="118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2" name="Straight Connector 146"/>
            <p:cNvCxnSpPr>
              <a:cxnSpLocks/>
            </p:cNvCxnSpPr>
            <p:nvPr/>
          </p:nvCxnSpPr>
          <p:spPr>
            <a:xfrm flipH="1">
              <a:off x="4240" y="1576"/>
              <a:ext cx="1077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3" name="Straight Connector 37"/>
            <p:cNvCxnSpPr>
              <a:cxnSpLocks/>
            </p:cNvCxnSpPr>
            <p:nvPr/>
          </p:nvCxnSpPr>
          <p:spPr>
            <a:xfrm flipV="1">
              <a:off x="5907" y="2702"/>
              <a:ext cx="0" cy="794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4" name="Straight Connector 4"/>
            <p:cNvCxnSpPr>
              <a:cxnSpLocks/>
            </p:cNvCxnSpPr>
            <p:nvPr/>
          </p:nvCxnSpPr>
          <p:spPr>
            <a:xfrm flipH="1">
              <a:off x="1300" y="1508"/>
              <a:ext cx="2891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5" name="Straight Connector 8"/>
            <p:cNvCxnSpPr>
              <a:cxnSpLocks/>
              <a:stCxn id="1048678" idx="3"/>
            </p:cNvCxnSpPr>
            <p:nvPr/>
          </p:nvCxnSpPr>
          <p:spPr>
            <a:xfrm flipH="1" flipV="1">
              <a:off x="1296" y="1478"/>
              <a:ext cx="6" cy="116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36" name="Straight Connector 12"/>
            <p:cNvCxnSpPr>
              <a:cxnSpLocks/>
              <a:stCxn id="1048679" idx="1"/>
              <a:endCxn id="1048678" idx="1"/>
            </p:cNvCxnSpPr>
            <p:nvPr/>
          </p:nvCxnSpPr>
          <p:spPr>
            <a:xfrm flipH="1" flipV="1">
              <a:off x="1217" y="2641"/>
              <a:ext cx="4690" cy="4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78" name="Rectangle 27"/>
            <p:cNvSpPr/>
            <p:nvPr/>
          </p:nvSpPr>
          <p:spPr>
            <a:xfrm>
              <a:off x="1217" y="2471"/>
              <a:ext cx="85" cy="34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679" name="Rectangle 31"/>
            <p:cNvSpPr/>
            <p:nvPr/>
          </p:nvSpPr>
          <p:spPr>
            <a:xfrm>
              <a:off x="5907" y="2475"/>
              <a:ext cx="85" cy="34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680" name="Rectangle 42"/>
            <p:cNvSpPr/>
            <p:nvPr/>
          </p:nvSpPr>
          <p:spPr>
            <a:xfrm>
              <a:off x="6398" y="2444"/>
              <a:ext cx="85" cy="454"/>
            </a:xfrm>
            <a:prstGeom prst="rect">
              <a:avLst/>
            </a:prstGeom>
            <a:solidFill>
              <a:srgbClr val="AB7942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681" name="Rectangle 43"/>
            <p:cNvSpPr/>
            <p:nvPr/>
          </p:nvSpPr>
          <p:spPr>
            <a:xfrm flipH="1">
              <a:off x="7393" y="2428"/>
              <a:ext cx="85" cy="454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45737" name="Straight Connector 46"/>
            <p:cNvCxnSpPr>
              <a:cxnSpLocks/>
            </p:cNvCxnSpPr>
            <p:nvPr/>
          </p:nvCxnSpPr>
          <p:spPr>
            <a:xfrm flipH="1">
              <a:off x="5867" y="2655"/>
              <a:ext cx="1531" cy="11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82" name="Oval 74"/>
            <p:cNvSpPr/>
            <p:nvPr/>
          </p:nvSpPr>
          <p:spPr>
            <a:xfrm>
              <a:off x="6829" y="2428"/>
              <a:ext cx="113" cy="4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683" name="Rectangle 80"/>
            <p:cNvSpPr/>
            <p:nvPr/>
          </p:nvSpPr>
          <p:spPr>
            <a:xfrm>
              <a:off x="6398" y="3751"/>
              <a:ext cx="85" cy="454"/>
            </a:xfrm>
            <a:prstGeom prst="rect">
              <a:avLst/>
            </a:prstGeom>
            <a:solidFill>
              <a:srgbClr val="AB7942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45738" name="Straight Connector 82"/>
            <p:cNvCxnSpPr>
              <a:cxnSpLocks/>
            </p:cNvCxnSpPr>
            <p:nvPr/>
          </p:nvCxnSpPr>
          <p:spPr>
            <a:xfrm flipH="1" flipV="1">
              <a:off x="5947" y="3962"/>
              <a:ext cx="1417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84" name="Oval 83"/>
            <p:cNvSpPr/>
            <p:nvPr/>
          </p:nvSpPr>
          <p:spPr>
            <a:xfrm>
              <a:off x="6768" y="3736"/>
              <a:ext cx="113" cy="4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45739" name="Straight Connector 84"/>
            <p:cNvCxnSpPr>
              <a:cxnSpLocks/>
            </p:cNvCxnSpPr>
            <p:nvPr/>
          </p:nvCxnSpPr>
          <p:spPr>
            <a:xfrm flipV="1">
              <a:off x="5950" y="3558"/>
              <a:ext cx="0" cy="397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92"/>
            <p:cNvGrpSpPr/>
            <p:nvPr/>
          </p:nvGrpSpPr>
          <p:grpSpPr>
            <a:xfrm>
              <a:off x="3565" y="3138"/>
              <a:ext cx="288" cy="676"/>
              <a:chOff x="7464152" y="5066556"/>
              <a:chExt cx="183092" cy="429290"/>
            </a:xfrm>
            <a:solidFill>
              <a:srgbClr val="00FDFF"/>
            </a:solidFill>
          </p:grpSpPr>
          <p:sp>
            <p:nvSpPr>
              <p:cNvPr id="1048685" name="Rectangle 90"/>
              <p:cNvSpPr/>
              <p:nvPr/>
            </p:nvSpPr>
            <p:spPr>
              <a:xfrm>
                <a:off x="7464152" y="5119682"/>
                <a:ext cx="108000" cy="288000"/>
              </a:xfrm>
              <a:prstGeom prst="rect">
                <a:avLst/>
              </a:prstGeom>
              <a:grpFill/>
              <a:ln>
                <a:solidFill>
                  <a:srgbClr val="00FD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686" name="Oval 91"/>
              <p:cNvSpPr/>
              <p:nvPr/>
            </p:nvSpPr>
            <p:spPr>
              <a:xfrm>
                <a:off x="7523704" y="5066556"/>
                <a:ext cx="123540" cy="42929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oup 96"/>
            <p:cNvGrpSpPr/>
            <p:nvPr/>
          </p:nvGrpSpPr>
          <p:grpSpPr>
            <a:xfrm>
              <a:off x="3032" y="3226"/>
              <a:ext cx="129" cy="454"/>
              <a:chOff x="5756450" y="3957263"/>
              <a:chExt cx="81719" cy="288000"/>
            </a:xfrm>
            <a:solidFill>
              <a:srgbClr val="00FDFF"/>
            </a:solidFill>
          </p:grpSpPr>
          <p:sp>
            <p:nvSpPr>
              <p:cNvPr id="1048687" name="Oval 93"/>
              <p:cNvSpPr/>
              <p:nvPr/>
            </p:nvSpPr>
            <p:spPr>
              <a:xfrm>
                <a:off x="5766169" y="3957263"/>
                <a:ext cx="72000" cy="288000"/>
              </a:xfrm>
              <a:prstGeom prst="ellipse">
                <a:avLst/>
              </a:prstGeom>
              <a:grpFill/>
              <a:ln>
                <a:solidFill>
                  <a:srgbClr val="00FD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688" name="Rectangle 94"/>
              <p:cNvSpPr/>
              <p:nvPr/>
            </p:nvSpPr>
            <p:spPr>
              <a:xfrm>
                <a:off x="5756450" y="3957263"/>
                <a:ext cx="45719" cy="288000"/>
              </a:xfrm>
              <a:prstGeom prst="rect">
                <a:avLst/>
              </a:prstGeom>
              <a:grpFill/>
              <a:ln>
                <a:solidFill>
                  <a:srgbClr val="00FD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145740" name="Straight Connector 97"/>
            <p:cNvCxnSpPr>
              <a:cxnSpLocks/>
            </p:cNvCxnSpPr>
            <p:nvPr/>
          </p:nvCxnSpPr>
          <p:spPr>
            <a:xfrm flipH="1" flipV="1">
              <a:off x="1302" y="3472"/>
              <a:ext cx="4605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110"/>
            <p:cNvGrpSpPr/>
            <p:nvPr/>
          </p:nvGrpSpPr>
          <p:grpSpPr>
            <a:xfrm>
              <a:off x="4753" y="3231"/>
              <a:ext cx="0" cy="454"/>
              <a:chOff x="6600056" y="5589240"/>
              <a:chExt cx="0" cy="288032"/>
            </a:xfrm>
          </p:grpSpPr>
          <p:cxnSp>
            <p:nvCxnSpPr>
              <p:cNvPr id="3145741" name="Straight Connector 111"/>
              <p:cNvCxnSpPr>
                <a:cxnSpLocks/>
              </p:cNvCxnSpPr>
              <p:nvPr/>
            </p:nvCxnSpPr>
            <p:spPr>
              <a:xfrm>
                <a:off x="6600056" y="5589240"/>
                <a:ext cx="0" cy="108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42" name="Straight Connector 112"/>
              <p:cNvCxnSpPr>
                <a:cxnSpLocks/>
              </p:cNvCxnSpPr>
              <p:nvPr/>
            </p:nvCxnSpPr>
            <p:spPr>
              <a:xfrm>
                <a:off x="6600056" y="5769272"/>
                <a:ext cx="0" cy="108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119"/>
            <p:cNvGrpSpPr/>
            <p:nvPr/>
          </p:nvGrpSpPr>
          <p:grpSpPr>
            <a:xfrm>
              <a:off x="1784" y="3245"/>
              <a:ext cx="0" cy="454"/>
              <a:chOff x="6600056" y="5589240"/>
              <a:chExt cx="0" cy="288032"/>
            </a:xfrm>
          </p:grpSpPr>
          <p:cxnSp>
            <p:nvCxnSpPr>
              <p:cNvPr id="3145743" name="Straight Connector 120"/>
              <p:cNvCxnSpPr>
                <a:cxnSpLocks/>
              </p:cNvCxnSpPr>
              <p:nvPr/>
            </p:nvCxnSpPr>
            <p:spPr>
              <a:xfrm>
                <a:off x="6600056" y="5589240"/>
                <a:ext cx="0" cy="108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44" name="Straight Connector 121"/>
              <p:cNvCxnSpPr>
                <a:cxnSpLocks/>
              </p:cNvCxnSpPr>
              <p:nvPr/>
            </p:nvCxnSpPr>
            <p:spPr>
              <a:xfrm>
                <a:off x="6600056" y="5769272"/>
                <a:ext cx="0" cy="108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8689" name="Rectangle 122"/>
            <p:cNvSpPr/>
            <p:nvPr/>
          </p:nvSpPr>
          <p:spPr>
            <a:xfrm>
              <a:off x="1219" y="3172"/>
              <a:ext cx="85" cy="51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189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45745" name="Straight Connector 125"/>
            <p:cNvCxnSpPr>
              <a:cxnSpLocks/>
            </p:cNvCxnSpPr>
            <p:nvPr/>
          </p:nvCxnSpPr>
          <p:spPr>
            <a:xfrm flipH="1" flipV="1">
              <a:off x="1309" y="4621"/>
              <a:ext cx="7087" cy="9"/>
            </a:xfrm>
            <a:prstGeom prst="line">
              <a:avLst/>
            </a:prstGeom>
            <a:ln w="19050">
              <a:solidFill>
                <a:srgbClr val="C00000"/>
              </a:solidFill>
              <a:headEnd type="triangle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128"/>
            <p:cNvGrpSpPr/>
            <p:nvPr/>
          </p:nvGrpSpPr>
          <p:grpSpPr>
            <a:xfrm>
              <a:off x="3242" y="3226"/>
              <a:ext cx="0" cy="454"/>
              <a:chOff x="6600056" y="5589240"/>
              <a:chExt cx="0" cy="288032"/>
            </a:xfrm>
          </p:grpSpPr>
          <p:cxnSp>
            <p:nvCxnSpPr>
              <p:cNvPr id="3145746" name="Straight Connector 129"/>
              <p:cNvCxnSpPr>
                <a:cxnSpLocks/>
              </p:cNvCxnSpPr>
              <p:nvPr/>
            </p:nvCxnSpPr>
            <p:spPr>
              <a:xfrm>
                <a:off x="6600056" y="5589240"/>
                <a:ext cx="0" cy="108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47" name="Straight Connector 130"/>
              <p:cNvCxnSpPr>
                <a:cxnSpLocks/>
              </p:cNvCxnSpPr>
              <p:nvPr/>
            </p:nvCxnSpPr>
            <p:spPr>
              <a:xfrm>
                <a:off x="6600056" y="5769272"/>
                <a:ext cx="0" cy="108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8690" name="Rectangle 132"/>
            <p:cNvSpPr/>
            <p:nvPr/>
          </p:nvSpPr>
          <p:spPr>
            <a:xfrm flipH="1">
              <a:off x="4769" y="1359"/>
              <a:ext cx="77" cy="45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9" name="Group 136"/>
            <p:cNvGrpSpPr/>
            <p:nvPr/>
          </p:nvGrpSpPr>
          <p:grpSpPr>
            <a:xfrm>
              <a:off x="3593" y="1285"/>
              <a:ext cx="0" cy="454"/>
              <a:chOff x="6600056" y="5589240"/>
              <a:chExt cx="0" cy="288032"/>
            </a:xfrm>
          </p:grpSpPr>
          <p:cxnSp>
            <p:nvCxnSpPr>
              <p:cNvPr id="3145748" name="Straight Connector 137"/>
              <p:cNvCxnSpPr>
                <a:cxnSpLocks/>
              </p:cNvCxnSpPr>
              <p:nvPr/>
            </p:nvCxnSpPr>
            <p:spPr>
              <a:xfrm>
                <a:off x="6600056" y="5589240"/>
                <a:ext cx="0" cy="108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49" name="Straight Connector 138"/>
              <p:cNvCxnSpPr>
                <a:cxnSpLocks/>
              </p:cNvCxnSpPr>
              <p:nvPr/>
            </p:nvCxnSpPr>
            <p:spPr>
              <a:xfrm>
                <a:off x="6600056" y="5769272"/>
                <a:ext cx="0" cy="108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8691" name="Rectangle 140"/>
            <p:cNvSpPr/>
            <p:nvPr/>
          </p:nvSpPr>
          <p:spPr>
            <a:xfrm flipH="1">
              <a:off x="4175" y="1318"/>
              <a:ext cx="87" cy="454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scene3d>
              <a:camera prst="orthographicFront">
                <a:rot lat="0" lon="0" rev="189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45750" name="Straight Connector 147"/>
            <p:cNvCxnSpPr>
              <a:cxnSpLocks/>
            </p:cNvCxnSpPr>
            <p:nvPr/>
          </p:nvCxnSpPr>
          <p:spPr>
            <a:xfrm flipV="1">
              <a:off x="4219" y="1566"/>
              <a:ext cx="43" cy="28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92" name="Can 151"/>
            <p:cNvSpPr/>
            <p:nvPr/>
          </p:nvSpPr>
          <p:spPr>
            <a:xfrm rot="10800000">
              <a:off x="4115" y="1714"/>
              <a:ext cx="251" cy="239"/>
            </a:xfrm>
            <a:prstGeom prst="can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45751" name="Straight Connector 152"/>
            <p:cNvCxnSpPr>
              <a:cxnSpLocks/>
            </p:cNvCxnSpPr>
            <p:nvPr/>
          </p:nvCxnSpPr>
          <p:spPr>
            <a:xfrm flipH="1" flipV="1">
              <a:off x="4167" y="1502"/>
              <a:ext cx="94" cy="74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93" name="Rectangle 155"/>
            <p:cNvSpPr/>
            <p:nvPr/>
          </p:nvSpPr>
          <p:spPr>
            <a:xfrm>
              <a:off x="3940" y="1176"/>
              <a:ext cx="1077" cy="81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694" name="Rounded Rectangle 157"/>
            <p:cNvSpPr/>
            <p:nvPr/>
          </p:nvSpPr>
          <p:spPr>
            <a:xfrm>
              <a:off x="5317" y="1176"/>
              <a:ext cx="2555" cy="783"/>
            </a:xfrm>
            <a:prstGeom prst="roundRect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Nd:YAG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laser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695" name="Rectangle 33"/>
            <p:cNvSpPr/>
            <p:nvPr/>
          </p:nvSpPr>
          <p:spPr>
            <a:xfrm>
              <a:off x="5897" y="3343"/>
              <a:ext cx="85" cy="34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189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696" name="Rectangle 79"/>
            <p:cNvSpPr/>
            <p:nvPr/>
          </p:nvSpPr>
          <p:spPr>
            <a:xfrm>
              <a:off x="5881" y="3832"/>
              <a:ext cx="85" cy="34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697" name="Rectangle 164"/>
            <p:cNvSpPr/>
            <p:nvPr/>
          </p:nvSpPr>
          <p:spPr>
            <a:xfrm>
              <a:off x="2849" y="3134"/>
              <a:ext cx="1077" cy="68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698" name="TextBox 165"/>
            <p:cNvSpPr txBox="1"/>
            <p:nvPr/>
          </p:nvSpPr>
          <p:spPr>
            <a:xfrm>
              <a:off x="4115" y="774"/>
              <a:ext cx="731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LPA</a:t>
              </a:r>
            </a:p>
          </p:txBody>
        </p:sp>
        <p:sp>
          <p:nvSpPr>
            <p:cNvPr id="1048699" name="TextBox 166"/>
            <p:cNvSpPr txBox="1"/>
            <p:nvPr/>
          </p:nvSpPr>
          <p:spPr>
            <a:xfrm>
              <a:off x="3227" y="858"/>
              <a:ext cx="731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1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00" name="TextBox 167"/>
            <p:cNvSpPr txBox="1"/>
            <p:nvPr/>
          </p:nvSpPr>
          <p:spPr>
            <a:xfrm>
              <a:off x="1930" y="2049"/>
              <a:ext cx="731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2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01" name="TextBox 168"/>
            <p:cNvSpPr txBox="1"/>
            <p:nvPr/>
          </p:nvSpPr>
          <p:spPr>
            <a:xfrm>
              <a:off x="4797" y="2071"/>
              <a:ext cx="731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3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02" name="TextBox 169"/>
            <p:cNvSpPr txBox="1"/>
            <p:nvPr/>
          </p:nvSpPr>
          <p:spPr>
            <a:xfrm>
              <a:off x="4380" y="2866"/>
              <a:ext cx="731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4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03" name="TextBox 170"/>
            <p:cNvSpPr txBox="1"/>
            <p:nvPr/>
          </p:nvSpPr>
          <p:spPr>
            <a:xfrm>
              <a:off x="1442" y="2882"/>
              <a:ext cx="731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Ir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6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04" name="TextBox 173"/>
            <p:cNvSpPr txBox="1"/>
            <p:nvPr/>
          </p:nvSpPr>
          <p:spPr>
            <a:xfrm>
              <a:off x="2766" y="3818"/>
              <a:ext cx="1244" cy="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Expander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05" name="TextBox 174"/>
            <p:cNvSpPr txBox="1"/>
            <p:nvPr/>
          </p:nvSpPr>
          <p:spPr>
            <a:xfrm>
              <a:off x="684" y="1108"/>
              <a:ext cx="731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M1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06" name="TextBox 175"/>
            <p:cNvSpPr txBox="1"/>
            <p:nvPr/>
          </p:nvSpPr>
          <p:spPr>
            <a:xfrm>
              <a:off x="678" y="2645"/>
              <a:ext cx="731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M2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07" name="TextBox 176"/>
            <p:cNvSpPr txBox="1"/>
            <p:nvPr/>
          </p:nvSpPr>
          <p:spPr>
            <a:xfrm>
              <a:off x="5669" y="2184"/>
              <a:ext cx="731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M3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08" name="TextBox 177"/>
            <p:cNvSpPr txBox="1"/>
            <p:nvPr/>
          </p:nvSpPr>
          <p:spPr>
            <a:xfrm>
              <a:off x="5844" y="3331"/>
              <a:ext cx="731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M4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09" name="TextBox 178"/>
            <p:cNvSpPr txBox="1"/>
            <p:nvPr/>
          </p:nvSpPr>
          <p:spPr>
            <a:xfrm>
              <a:off x="531" y="3172"/>
              <a:ext cx="731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M5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10" name="TextBox 179"/>
            <p:cNvSpPr txBox="1"/>
            <p:nvPr/>
          </p:nvSpPr>
          <p:spPr>
            <a:xfrm>
              <a:off x="678" y="4575"/>
              <a:ext cx="731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M6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11" name="TextBox 180"/>
            <p:cNvSpPr txBox="1"/>
            <p:nvPr/>
          </p:nvSpPr>
          <p:spPr>
            <a:xfrm>
              <a:off x="5321" y="3994"/>
              <a:ext cx="731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M4’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12" name="TextBox 181"/>
            <p:cNvSpPr txBox="1"/>
            <p:nvPr/>
          </p:nvSpPr>
          <p:spPr>
            <a:xfrm>
              <a:off x="6075" y="1999"/>
              <a:ext cx="731" cy="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ND1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13" name="TextBox 182"/>
            <p:cNvSpPr txBox="1"/>
            <p:nvPr/>
          </p:nvSpPr>
          <p:spPr>
            <a:xfrm>
              <a:off x="6547" y="1993"/>
              <a:ext cx="731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F1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14" name="TextBox 183"/>
            <p:cNvSpPr txBox="1"/>
            <p:nvPr/>
          </p:nvSpPr>
          <p:spPr>
            <a:xfrm>
              <a:off x="6995" y="2002"/>
              <a:ext cx="839" cy="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PSD1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15" name="TextBox 184"/>
            <p:cNvSpPr txBox="1"/>
            <p:nvPr/>
          </p:nvSpPr>
          <p:spPr>
            <a:xfrm>
              <a:off x="6053" y="4180"/>
              <a:ext cx="731" cy="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ND2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16" name="TextBox 185"/>
            <p:cNvSpPr txBox="1"/>
            <p:nvPr/>
          </p:nvSpPr>
          <p:spPr>
            <a:xfrm>
              <a:off x="6525" y="4186"/>
              <a:ext cx="731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F2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17" name="TextBox 186"/>
            <p:cNvSpPr txBox="1"/>
            <p:nvPr/>
          </p:nvSpPr>
          <p:spPr>
            <a:xfrm>
              <a:off x="6973" y="4184"/>
              <a:ext cx="905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MSLT</a:t>
              </a:r>
            </a:p>
          </p:txBody>
        </p:sp>
        <p:cxnSp>
          <p:nvCxnSpPr>
            <p:cNvPr id="3145752" name="Straight Connector 37"/>
            <p:cNvCxnSpPr>
              <a:cxnSpLocks/>
            </p:cNvCxnSpPr>
            <p:nvPr/>
          </p:nvCxnSpPr>
          <p:spPr>
            <a:xfrm flipV="1">
              <a:off x="8395" y="4660"/>
              <a:ext cx="0" cy="99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组合 152"/>
            <p:cNvGrpSpPr/>
            <p:nvPr/>
          </p:nvGrpSpPr>
          <p:grpSpPr>
            <a:xfrm>
              <a:off x="8163" y="4386"/>
              <a:ext cx="454" cy="454"/>
              <a:chOff x="7683" y="9522"/>
              <a:chExt cx="454" cy="454"/>
            </a:xfrm>
          </p:grpSpPr>
          <p:sp>
            <p:nvSpPr>
              <p:cNvPr id="1048718" name="Oval 74"/>
              <p:cNvSpPr/>
              <p:nvPr/>
            </p:nvSpPr>
            <p:spPr>
              <a:xfrm>
                <a:off x="7821" y="9522"/>
                <a:ext cx="193" cy="45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8719" name="Oval 74"/>
              <p:cNvSpPr/>
              <p:nvPr/>
            </p:nvSpPr>
            <p:spPr>
              <a:xfrm rot="16200000">
                <a:off x="7824" y="9522"/>
                <a:ext cx="171" cy="45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8720" name="Oval 74"/>
            <p:cNvSpPr/>
            <p:nvPr/>
          </p:nvSpPr>
          <p:spPr>
            <a:xfrm rot="16200000">
              <a:off x="8304" y="5650"/>
              <a:ext cx="171" cy="4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21" name="Rectangle 5"/>
            <p:cNvSpPr/>
            <p:nvPr/>
          </p:nvSpPr>
          <p:spPr>
            <a:xfrm>
              <a:off x="1227" y="1285"/>
              <a:ext cx="85" cy="34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189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1" name="Group 136"/>
            <p:cNvGrpSpPr/>
            <p:nvPr/>
          </p:nvGrpSpPr>
          <p:grpSpPr>
            <a:xfrm>
              <a:off x="2296" y="2432"/>
              <a:ext cx="0" cy="454"/>
              <a:chOff x="6600056" y="5589240"/>
              <a:chExt cx="0" cy="288032"/>
            </a:xfrm>
          </p:grpSpPr>
          <p:cxnSp>
            <p:nvCxnSpPr>
              <p:cNvPr id="3145753" name="Straight Connector 137"/>
              <p:cNvCxnSpPr>
                <a:cxnSpLocks/>
              </p:cNvCxnSpPr>
              <p:nvPr/>
            </p:nvCxnSpPr>
            <p:spPr>
              <a:xfrm>
                <a:off x="6600056" y="5589240"/>
                <a:ext cx="0" cy="108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54" name="Straight Connector 138"/>
              <p:cNvCxnSpPr>
                <a:cxnSpLocks/>
              </p:cNvCxnSpPr>
              <p:nvPr/>
            </p:nvCxnSpPr>
            <p:spPr>
              <a:xfrm>
                <a:off x="6600056" y="5769272"/>
                <a:ext cx="0" cy="108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136"/>
            <p:cNvGrpSpPr/>
            <p:nvPr/>
          </p:nvGrpSpPr>
          <p:grpSpPr>
            <a:xfrm>
              <a:off x="5135" y="2440"/>
              <a:ext cx="0" cy="454"/>
              <a:chOff x="6600056" y="5589240"/>
              <a:chExt cx="0" cy="288032"/>
            </a:xfrm>
          </p:grpSpPr>
          <p:cxnSp>
            <p:nvCxnSpPr>
              <p:cNvPr id="3145755" name="Straight Connector 137"/>
              <p:cNvCxnSpPr>
                <a:cxnSpLocks/>
              </p:cNvCxnSpPr>
              <p:nvPr/>
            </p:nvCxnSpPr>
            <p:spPr>
              <a:xfrm>
                <a:off x="6600056" y="5589240"/>
                <a:ext cx="0" cy="108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5756" name="Straight Connector 138"/>
              <p:cNvCxnSpPr>
                <a:cxnSpLocks/>
              </p:cNvCxnSpPr>
              <p:nvPr/>
            </p:nvCxnSpPr>
            <p:spPr>
              <a:xfrm>
                <a:off x="6600056" y="5769272"/>
                <a:ext cx="0" cy="108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48722" name="Rectangle 123"/>
            <p:cNvSpPr/>
            <p:nvPr/>
          </p:nvSpPr>
          <p:spPr>
            <a:xfrm>
              <a:off x="1262" y="4406"/>
              <a:ext cx="85" cy="51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23" name="矩形 160"/>
            <p:cNvSpPr/>
            <p:nvPr/>
          </p:nvSpPr>
          <p:spPr>
            <a:xfrm>
              <a:off x="7391" y="3738"/>
              <a:ext cx="85" cy="454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3" name="组合 161"/>
            <p:cNvGrpSpPr/>
            <p:nvPr/>
          </p:nvGrpSpPr>
          <p:grpSpPr>
            <a:xfrm>
              <a:off x="6438" y="3335"/>
              <a:ext cx="366" cy="267"/>
              <a:chOff x="6438" y="6860"/>
              <a:chExt cx="366" cy="267"/>
            </a:xfrm>
          </p:grpSpPr>
          <p:sp>
            <p:nvSpPr>
              <p:cNvPr id="1048724" name="圆角矩形 165"/>
              <p:cNvSpPr/>
              <p:nvPr/>
            </p:nvSpPr>
            <p:spPr>
              <a:xfrm rot="7140000">
                <a:off x="6495" y="6803"/>
                <a:ext cx="227" cy="340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8725" name="圆角矩形 166"/>
              <p:cNvSpPr/>
              <p:nvPr/>
            </p:nvSpPr>
            <p:spPr>
              <a:xfrm rot="6900000">
                <a:off x="6674" y="6997"/>
                <a:ext cx="143" cy="119"/>
              </a:xfrm>
              <a:prstGeom prst="round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48726" name="TextBox 183"/>
            <p:cNvSpPr txBox="1"/>
            <p:nvPr/>
          </p:nvSpPr>
          <p:spPr>
            <a:xfrm>
              <a:off x="6453" y="3094"/>
              <a:ext cx="122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CAM1</a:t>
              </a:r>
            </a:p>
          </p:txBody>
        </p:sp>
        <p:sp>
          <p:nvSpPr>
            <p:cNvPr id="1048727" name="Oval 74"/>
            <p:cNvSpPr/>
            <p:nvPr/>
          </p:nvSpPr>
          <p:spPr>
            <a:xfrm>
              <a:off x="8301" y="5650"/>
              <a:ext cx="193" cy="4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48728" name="TextBox 179"/>
          <p:cNvSpPr txBox="1"/>
          <p:nvPr/>
        </p:nvSpPr>
        <p:spPr>
          <a:xfrm>
            <a:off x="4810965" y="2876332"/>
            <a:ext cx="464172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29" name="TextBox 179"/>
          <p:cNvSpPr txBox="1"/>
          <p:nvPr/>
        </p:nvSpPr>
        <p:spPr>
          <a:xfrm>
            <a:off x="5096073" y="3137317"/>
            <a:ext cx="464172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30" name="TextBox 179"/>
          <p:cNvSpPr txBox="1"/>
          <p:nvPr/>
        </p:nvSpPr>
        <p:spPr>
          <a:xfrm>
            <a:off x="4487443" y="3970256"/>
            <a:ext cx="464172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31" name="TextBox 179"/>
          <p:cNvSpPr txBox="1"/>
          <p:nvPr/>
        </p:nvSpPr>
        <p:spPr>
          <a:xfrm>
            <a:off x="4875474" y="4126443"/>
            <a:ext cx="758169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45757" name="Straight Connector 4"/>
          <p:cNvCxnSpPr>
            <a:cxnSpLocks/>
            <a:endCxn id="1048720" idx="4"/>
          </p:cNvCxnSpPr>
          <p:nvPr/>
        </p:nvCxnSpPr>
        <p:spPr>
          <a:xfrm flipH="1" flipV="1">
            <a:off x="5181478" y="4077117"/>
            <a:ext cx="1252649" cy="1535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58" name="直接连接符 189"/>
          <p:cNvCxnSpPr>
            <a:cxnSpLocks/>
          </p:cNvCxnSpPr>
          <p:nvPr/>
        </p:nvCxnSpPr>
        <p:spPr>
          <a:xfrm flipV="1">
            <a:off x="6380052" y="4024208"/>
            <a:ext cx="71753" cy="19113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59" name="直接连接符 190"/>
          <p:cNvCxnSpPr>
            <a:cxnSpLocks/>
          </p:cNvCxnSpPr>
          <p:nvPr/>
        </p:nvCxnSpPr>
        <p:spPr>
          <a:xfrm flipV="1">
            <a:off x="6528806" y="4022664"/>
            <a:ext cx="71753" cy="19113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60" name="Straight Connector 4"/>
          <p:cNvCxnSpPr>
            <a:cxnSpLocks/>
          </p:cNvCxnSpPr>
          <p:nvPr/>
        </p:nvCxnSpPr>
        <p:spPr>
          <a:xfrm flipH="1" flipV="1">
            <a:off x="6573775" y="4096672"/>
            <a:ext cx="1329604" cy="1516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1" name="Straight Connector 124"/>
          <p:cNvCxnSpPr>
            <a:cxnSpLocks/>
          </p:cNvCxnSpPr>
          <p:nvPr/>
        </p:nvCxnSpPr>
        <p:spPr>
          <a:xfrm flipV="1">
            <a:off x="7829085" y="4111838"/>
            <a:ext cx="2540" cy="158369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2" name="Straight Connector 4"/>
          <p:cNvCxnSpPr>
            <a:cxnSpLocks/>
          </p:cNvCxnSpPr>
          <p:nvPr/>
        </p:nvCxnSpPr>
        <p:spPr>
          <a:xfrm flipH="1">
            <a:off x="8334530" y="4906858"/>
            <a:ext cx="1367749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3" name="Straight Connector 97"/>
          <p:cNvCxnSpPr>
            <a:cxnSpLocks/>
          </p:cNvCxnSpPr>
          <p:nvPr/>
        </p:nvCxnSpPr>
        <p:spPr>
          <a:xfrm flipH="1" flipV="1">
            <a:off x="7795431" y="4092788"/>
            <a:ext cx="1205829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32" name="Rectangle 123"/>
          <p:cNvSpPr/>
          <p:nvPr/>
        </p:nvSpPr>
        <p:spPr>
          <a:xfrm>
            <a:off x="7827180" y="3944198"/>
            <a:ext cx="53973" cy="3238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45764" name="Straight Connector 37"/>
          <p:cNvCxnSpPr>
            <a:cxnSpLocks/>
          </p:cNvCxnSpPr>
          <p:nvPr/>
        </p:nvCxnSpPr>
        <p:spPr>
          <a:xfrm flipH="1" flipV="1">
            <a:off x="9691485" y="4092788"/>
            <a:ext cx="3810" cy="39624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33" name="Rectangle 123"/>
          <p:cNvSpPr/>
          <p:nvPr/>
        </p:nvSpPr>
        <p:spPr>
          <a:xfrm rot="5400000">
            <a:off x="8309765" y="4292818"/>
            <a:ext cx="53975" cy="323840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45765" name="Straight Connector 97"/>
          <p:cNvCxnSpPr>
            <a:cxnSpLocks/>
          </p:cNvCxnSpPr>
          <p:nvPr/>
        </p:nvCxnSpPr>
        <p:spPr>
          <a:xfrm flipH="1" flipV="1">
            <a:off x="8361834" y="4473788"/>
            <a:ext cx="629901" cy="952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6" name="Straight Connector 37"/>
          <p:cNvCxnSpPr>
            <a:cxnSpLocks/>
          </p:cNvCxnSpPr>
          <p:nvPr/>
        </p:nvCxnSpPr>
        <p:spPr>
          <a:xfrm flipH="1" flipV="1">
            <a:off x="8361834" y="4482043"/>
            <a:ext cx="3810" cy="4318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34" name="Rectangle 123"/>
          <p:cNvSpPr/>
          <p:nvPr/>
        </p:nvSpPr>
        <p:spPr>
          <a:xfrm>
            <a:off x="8321196" y="4783033"/>
            <a:ext cx="53973" cy="323850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45767" name="直接连接符 203"/>
          <p:cNvCxnSpPr>
            <a:cxnSpLocks/>
          </p:cNvCxnSpPr>
          <p:nvPr/>
        </p:nvCxnSpPr>
        <p:spPr>
          <a:xfrm flipV="1">
            <a:off x="8972686" y="4000713"/>
            <a:ext cx="71753" cy="16192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68" name="直接连接符 204"/>
          <p:cNvCxnSpPr>
            <a:cxnSpLocks/>
          </p:cNvCxnSpPr>
          <p:nvPr/>
        </p:nvCxnSpPr>
        <p:spPr>
          <a:xfrm flipV="1">
            <a:off x="9064758" y="4000713"/>
            <a:ext cx="71753" cy="16192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69" name="Straight Connector 97"/>
          <p:cNvCxnSpPr>
            <a:cxnSpLocks/>
          </p:cNvCxnSpPr>
          <p:nvPr/>
        </p:nvCxnSpPr>
        <p:spPr>
          <a:xfrm flipH="1" flipV="1">
            <a:off x="9096508" y="4092788"/>
            <a:ext cx="612122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35" name="Rectangle 123"/>
          <p:cNvSpPr/>
          <p:nvPr/>
        </p:nvSpPr>
        <p:spPr>
          <a:xfrm>
            <a:off x="9673705" y="3891493"/>
            <a:ext cx="53973" cy="323850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45770" name="直接连接符 207"/>
          <p:cNvCxnSpPr>
            <a:cxnSpLocks/>
          </p:cNvCxnSpPr>
          <p:nvPr/>
        </p:nvCxnSpPr>
        <p:spPr>
          <a:xfrm flipV="1">
            <a:off x="8953002" y="4398223"/>
            <a:ext cx="71753" cy="16192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71" name="直接连接符 208"/>
          <p:cNvCxnSpPr>
            <a:cxnSpLocks/>
          </p:cNvCxnSpPr>
          <p:nvPr/>
        </p:nvCxnSpPr>
        <p:spPr>
          <a:xfrm flipV="1">
            <a:off x="9045074" y="4398223"/>
            <a:ext cx="71753" cy="16192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72" name="Straight Connector 97"/>
          <p:cNvCxnSpPr>
            <a:cxnSpLocks/>
          </p:cNvCxnSpPr>
          <p:nvPr/>
        </p:nvCxnSpPr>
        <p:spPr>
          <a:xfrm flipH="1" flipV="1">
            <a:off x="9085078" y="4485218"/>
            <a:ext cx="612122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36" name="Rectangle 123"/>
          <p:cNvSpPr/>
          <p:nvPr/>
        </p:nvSpPr>
        <p:spPr>
          <a:xfrm rot="5400000">
            <a:off x="9676244" y="4356953"/>
            <a:ext cx="53975" cy="323840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37" name="Rectangle 123"/>
          <p:cNvSpPr/>
          <p:nvPr/>
        </p:nvSpPr>
        <p:spPr>
          <a:xfrm>
            <a:off x="7797336" y="5548843"/>
            <a:ext cx="53973" cy="323850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45773" name="Straight Connector 4"/>
          <p:cNvCxnSpPr>
            <a:cxnSpLocks/>
          </p:cNvCxnSpPr>
          <p:nvPr/>
        </p:nvCxnSpPr>
        <p:spPr>
          <a:xfrm flipH="1">
            <a:off x="7832895" y="5681558"/>
            <a:ext cx="864209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110"/>
          <p:cNvGrpSpPr/>
          <p:nvPr/>
        </p:nvGrpSpPr>
        <p:grpSpPr>
          <a:xfrm rot="5400000">
            <a:off x="7822735" y="4268687"/>
            <a:ext cx="0" cy="288281"/>
            <a:chOff x="6600056" y="5589240"/>
            <a:chExt cx="0" cy="288032"/>
          </a:xfrm>
        </p:grpSpPr>
        <p:cxnSp>
          <p:nvCxnSpPr>
            <p:cNvPr id="3145774" name="Straight Connector 111"/>
            <p:cNvCxnSpPr>
              <a:cxnSpLocks/>
            </p:cNvCxnSpPr>
            <p:nvPr/>
          </p:nvCxnSpPr>
          <p:spPr>
            <a:xfrm>
              <a:off x="6600056" y="5589240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75" name="Straight Connector 112"/>
            <p:cNvCxnSpPr>
              <a:cxnSpLocks/>
            </p:cNvCxnSpPr>
            <p:nvPr/>
          </p:nvCxnSpPr>
          <p:spPr>
            <a:xfrm>
              <a:off x="6600056" y="5769272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110"/>
          <p:cNvGrpSpPr/>
          <p:nvPr/>
        </p:nvGrpSpPr>
        <p:grpSpPr>
          <a:xfrm rot="5400000">
            <a:off x="7825910" y="5348187"/>
            <a:ext cx="0" cy="288281"/>
            <a:chOff x="6600056" y="5589240"/>
            <a:chExt cx="0" cy="288032"/>
          </a:xfrm>
        </p:grpSpPr>
        <p:cxnSp>
          <p:nvCxnSpPr>
            <p:cNvPr id="3145776" name="Straight Connector 111"/>
            <p:cNvCxnSpPr>
              <a:cxnSpLocks/>
            </p:cNvCxnSpPr>
            <p:nvPr/>
          </p:nvCxnSpPr>
          <p:spPr>
            <a:xfrm>
              <a:off x="6600056" y="5589240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77" name="Straight Connector 112"/>
            <p:cNvCxnSpPr>
              <a:cxnSpLocks/>
            </p:cNvCxnSpPr>
            <p:nvPr/>
          </p:nvCxnSpPr>
          <p:spPr>
            <a:xfrm>
              <a:off x="6600056" y="5769272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45778" name="直接箭头连接符 216"/>
          <p:cNvCxnSpPr>
            <a:cxnSpLocks/>
          </p:cNvCxnSpPr>
          <p:nvPr/>
        </p:nvCxnSpPr>
        <p:spPr>
          <a:xfrm flipV="1">
            <a:off x="6599762" y="5332308"/>
            <a:ext cx="5219545" cy="10160"/>
          </a:xfrm>
          <a:prstGeom prst="straightConnector1">
            <a:avLst/>
          </a:prstGeom>
          <a:ln w="28575" cap="rnd">
            <a:solidFill>
              <a:srgbClr val="FFFF00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79" name="直接连接符 217"/>
          <p:cNvCxnSpPr>
            <a:cxnSpLocks/>
          </p:cNvCxnSpPr>
          <p:nvPr/>
        </p:nvCxnSpPr>
        <p:spPr>
          <a:xfrm flipV="1">
            <a:off x="8652656" y="5604723"/>
            <a:ext cx="71753" cy="19113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80" name="直接连接符 218"/>
          <p:cNvCxnSpPr>
            <a:cxnSpLocks/>
          </p:cNvCxnSpPr>
          <p:nvPr/>
        </p:nvCxnSpPr>
        <p:spPr>
          <a:xfrm flipV="1">
            <a:off x="8770127" y="5604723"/>
            <a:ext cx="71753" cy="19113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81" name="直接连接符 219"/>
          <p:cNvCxnSpPr>
            <a:cxnSpLocks/>
          </p:cNvCxnSpPr>
          <p:nvPr/>
        </p:nvCxnSpPr>
        <p:spPr>
          <a:xfrm flipV="1">
            <a:off x="9669895" y="4821133"/>
            <a:ext cx="71753" cy="19113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82" name="直接连接符 220"/>
          <p:cNvCxnSpPr>
            <a:cxnSpLocks/>
          </p:cNvCxnSpPr>
          <p:nvPr/>
        </p:nvCxnSpPr>
        <p:spPr>
          <a:xfrm flipV="1">
            <a:off x="9787367" y="4821133"/>
            <a:ext cx="71753" cy="19113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83" name="Straight Connector 82"/>
          <p:cNvCxnSpPr>
            <a:cxnSpLocks/>
          </p:cNvCxnSpPr>
          <p:nvPr/>
        </p:nvCxnSpPr>
        <p:spPr>
          <a:xfrm flipH="1" flipV="1">
            <a:off x="9670530" y="4076913"/>
            <a:ext cx="972156" cy="0"/>
          </a:xfrm>
          <a:prstGeom prst="line">
            <a:avLst/>
          </a:prstGeom>
          <a:ln w="190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38" name="Oval 83"/>
          <p:cNvSpPr/>
          <p:nvPr/>
        </p:nvSpPr>
        <p:spPr>
          <a:xfrm>
            <a:off x="10239474" y="3933403"/>
            <a:ext cx="71753" cy="288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</a:t>
            </a:r>
          </a:p>
        </p:txBody>
      </p:sp>
      <p:sp>
        <p:nvSpPr>
          <p:cNvPr id="1048739" name="矩形 223"/>
          <p:cNvSpPr/>
          <p:nvPr/>
        </p:nvSpPr>
        <p:spPr>
          <a:xfrm>
            <a:off x="10635067" y="3934673"/>
            <a:ext cx="53973" cy="28829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740" name="Rectangle 80"/>
          <p:cNvSpPr/>
          <p:nvPr/>
        </p:nvSpPr>
        <p:spPr>
          <a:xfrm>
            <a:off x="9944842" y="3934673"/>
            <a:ext cx="53973" cy="288290"/>
          </a:xfrm>
          <a:prstGeom prst="rect">
            <a:avLst/>
          </a:prstGeom>
          <a:solidFill>
            <a:srgbClr val="AB7942"/>
          </a:solidFill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6" name="组合 225"/>
          <p:cNvGrpSpPr/>
          <p:nvPr/>
        </p:nvGrpSpPr>
        <p:grpSpPr>
          <a:xfrm rot="17507157">
            <a:off x="10177563" y="4410711"/>
            <a:ext cx="232403" cy="169545"/>
            <a:chOff x="6438" y="6860"/>
            <a:chExt cx="366" cy="267"/>
          </a:xfrm>
        </p:grpSpPr>
        <p:sp>
          <p:nvSpPr>
            <p:cNvPr id="1048741" name="圆角矩形 283"/>
            <p:cNvSpPr/>
            <p:nvPr/>
          </p:nvSpPr>
          <p:spPr>
            <a:xfrm rot="7140000">
              <a:off x="6495" y="6803"/>
              <a:ext cx="227" cy="340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742" name="圆角矩形 284"/>
            <p:cNvSpPr/>
            <p:nvPr/>
          </p:nvSpPr>
          <p:spPr>
            <a:xfrm rot="6900000">
              <a:off x="6674" y="6997"/>
              <a:ext cx="143" cy="119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145784" name="Straight Connector 4"/>
          <p:cNvCxnSpPr>
            <a:cxnSpLocks/>
          </p:cNvCxnSpPr>
          <p:nvPr/>
        </p:nvCxnSpPr>
        <p:spPr>
          <a:xfrm flipH="1">
            <a:off x="9840070" y="4912573"/>
            <a:ext cx="1224244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85" name="Straight Connector 4"/>
          <p:cNvCxnSpPr>
            <a:cxnSpLocks/>
          </p:cNvCxnSpPr>
          <p:nvPr/>
        </p:nvCxnSpPr>
        <p:spPr>
          <a:xfrm flipH="1">
            <a:off x="9670530" y="5900633"/>
            <a:ext cx="144013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136"/>
          <p:cNvGrpSpPr/>
          <p:nvPr/>
        </p:nvGrpSpPr>
        <p:grpSpPr>
          <a:xfrm>
            <a:off x="9513055" y="4343613"/>
            <a:ext cx="0" cy="288290"/>
            <a:chOff x="6600056" y="5589240"/>
            <a:chExt cx="0" cy="288032"/>
          </a:xfrm>
        </p:grpSpPr>
        <p:cxnSp>
          <p:nvCxnSpPr>
            <p:cNvPr id="3145786" name="Straight Connector 137"/>
            <p:cNvCxnSpPr>
              <a:cxnSpLocks/>
            </p:cNvCxnSpPr>
            <p:nvPr/>
          </p:nvCxnSpPr>
          <p:spPr>
            <a:xfrm>
              <a:off x="6600056" y="5589240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87" name="Straight Connector 138"/>
            <p:cNvCxnSpPr>
              <a:cxnSpLocks/>
            </p:cNvCxnSpPr>
            <p:nvPr/>
          </p:nvCxnSpPr>
          <p:spPr>
            <a:xfrm>
              <a:off x="6600056" y="5769272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136"/>
          <p:cNvGrpSpPr/>
          <p:nvPr/>
        </p:nvGrpSpPr>
        <p:grpSpPr>
          <a:xfrm>
            <a:off x="8535184" y="4346788"/>
            <a:ext cx="0" cy="288290"/>
            <a:chOff x="6600056" y="5589240"/>
            <a:chExt cx="0" cy="288032"/>
          </a:xfrm>
        </p:grpSpPr>
        <p:cxnSp>
          <p:nvCxnSpPr>
            <p:cNvPr id="3145788" name="Straight Connector 137"/>
            <p:cNvCxnSpPr>
              <a:cxnSpLocks/>
            </p:cNvCxnSpPr>
            <p:nvPr/>
          </p:nvCxnSpPr>
          <p:spPr>
            <a:xfrm>
              <a:off x="6600056" y="5589240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89" name="Straight Connector 138"/>
            <p:cNvCxnSpPr>
              <a:cxnSpLocks/>
            </p:cNvCxnSpPr>
            <p:nvPr/>
          </p:nvCxnSpPr>
          <p:spPr>
            <a:xfrm>
              <a:off x="6600056" y="5769272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8743" name="圆角矩形 293"/>
          <p:cNvSpPr/>
          <p:nvPr/>
        </p:nvSpPr>
        <p:spPr>
          <a:xfrm>
            <a:off x="10992544" y="4672654"/>
            <a:ext cx="648316" cy="1423559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90" name="Straight Connector 4"/>
          <p:cNvCxnSpPr>
            <a:cxnSpLocks/>
          </p:cNvCxnSpPr>
          <p:nvPr/>
        </p:nvCxnSpPr>
        <p:spPr>
          <a:xfrm flipH="1">
            <a:off x="8810766" y="5681558"/>
            <a:ext cx="864209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44" name="Rectangle 123"/>
          <p:cNvSpPr/>
          <p:nvPr/>
        </p:nvSpPr>
        <p:spPr>
          <a:xfrm>
            <a:off x="9683865" y="5492328"/>
            <a:ext cx="53973" cy="323850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45791" name="Straight Connector 37"/>
          <p:cNvCxnSpPr>
            <a:cxnSpLocks/>
          </p:cNvCxnSpPr>
          <p:nvPr/>
        </p:nvCxnSpPr>
        <p:spPr>
          <a:xfrm flipH="1" flipV="1">
            <a:off x="9680055" y="5681558"/>
            <a:ext cx="3810" cy="2159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45" name="Rectangle 123"/>
          <p:cNvSpPr/>
          <p:nvPr/>
        </p:nvSpPr>
        <p:spPr>
          <a:xfrm>
            <a:off x="9638781" y="5761568"/>
            <a:ext cx="53973" cy="323850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136"/>
          <p:cNvGrpSpPr/>
          <p:nvPr/>
        </p:nvGrpSpPr>
        <p:grpSpPr>
          <a:xfrm>
            <a:off x="9434317" y="5536778"/>
            <a:ext cx="0" cy="288290"/>
            <a:chOff x="6600056" y="5589240"/>
            <a:chExt cx="0" cy="288032"/>
          </a:xfrm>
        </p:grpSpPr>
        <p:cxnSp>
          <p:nvCxnSpPr>
            <p:cNvPr id="3145792" name="Straight Connector 137"/>
            <p:cNvCxnSpPr>
              <a:cxnSpLocks/>
            </p:cNvCxnSpPr>
            <p:nvPr/>
          </p:nvCxnSpPr>
          <p:spPr>
            <a:xfrm>
              <a:off x="6600056" y="5589240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93" name="Straight Connector 138"/>
            <p:cNvCxnSpPr>
              <a:cxnSpLocks/>
            </p:cNvCxnSpPr>
            <p:nvPr/>
          </p:nvCxnSpPr>
          <p:spPr>
            <a:xfrm>
              <a:off x="6600056" y="5769272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136"/>
          <p:cNvGrpSpPr/>
          <p:nvPr/>
        </p:nvGrpSpPr>
        <p:grpSpPr>
          <a:xfrm>
            <a:off x="9913728" y="5759028"/>
            <a:ext cx="0" cy="288290"/>
            <a:chOff x="6600056" y="5589240"/>
            <a:chExt cx="0" cy="288032"/>
          </a:xfrm>
        </p:grpSpPr>
        <p:cxnSp>
          <p:nvCxnSpPr>
            <p:cNvPr id="3145794" name="Straight Connector 137"/>
            <p:cNvCxnSpPr>
              <a:cxnSpLocks/>
            </p:cNvCxnSpPr>
            <p:nvPr/>
          </p:nvCxnSpPr>
          <p:spPr>
            <a:xfrm>
              <a:off x="6600056" y="5589240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95" name="Straight Connector 138"/>
            <p:cNvCxnSpPr>
              <a:cxnSpLocks/>
            </p:cNvCxnSpPr>
            <p:nvPr/>
          </p:nvCxnSpPr>
          <p:spPr>
            <a:xfrm>
              <a:off x="6600056" y="5769272"/>
              <a:ext cx="0" cy="108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组合 237"/>
          <p:cNvGrpSpPr/>
          <p:nvPr/>
        </p:nvGrpSpPr>
        <p:grpSpPr>
          <a:xfrm>
            <a:off x="11056694" y="4773508"/>
            <a:ext cx="288281" cy="288290"/>
            <a:chOff x="7683" y="9522"/>
            <a:chExt cx="454" cy="454"/>
          </a:xfrm>
        </p:grpSpPr>
        <p:sp>
          <p:nvSpPr>
            <p:cNvPr id="1048746" name="Oval 74"/>
            <p:cNvSpPr/>
            <p:nvPr/>
          </p:nvSpPr>
          <p:spPr>
            <a:xfrm>
              <a:off x="7821" y="9522"/>
              <a:ext cx="193" cy="4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47" name="Oval 74"/>
            <p:cNvSpPr/>
            <p:nvPr/>
          </p:nvSpPr>
          <p:spPr>
            <a:xfrm rot="16200000">
              <a:off x="7824" y="9522"/>
              <a:ext cx="171" cy="4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" name="组合 238"/>
          <p:cNvGrpSpPr/>
          <p:nvPr/>
        </p:nvGrpSpPr>
        <p:grpSpPr>
          <a:xfrm>
            <a:off x="11056694" y="5758393"/>
            <a:ext cx="288281" cy="288290"/>
            <a:chOff x="7683" y="9522"/>
            <a:chExt cx="454" cy="454"/>
          </a:xfrm>
        </p:grpSpPr>
        <p:sp>
          <p:nvSpPr>
            <p:cNvPr id="1048748" name="Oval 74"/>
            <p:cNvSpPr/>
            <p:nvPr/>
          </p:nvSpPr>
          <p:spPr>
            <a:xfrm>
              <a:off x="7821" y="9522"/>
              <a:ext cx="193" cy="4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749" name="Oval 74"/>
            <p:cNvSpPr/>
            <p:nvPr/>
          </p:nvSpPr>
          <p:spPr>
            <a:xfrm rot="16200000">
              <a:off x="7824" y="9522"/>
              <a:ext cx="171" cy="4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48750" name="TextBox 179"/>
          <p:cNvSpPr txBox="1"/>
          <p:nvPr/>
        </p:nvSpPr>
        <p:spPr>
          <a:xfrm>
            <a:off x="7576998" y="3850853"/>
            <a:ext cx="697209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BS</a:t>
            </a:r>
          </a:p>
        </p:txBody>
      </p:sp>
      <p:sp>
        <p:nvSpPr>
          <p:cNvPr id="1048751" name="TextBox 179"/>
          <p:cNvSpPr txBox="1"/>
          <p:nvPr/>
        </p:nvSpPr>
        <p:spPr>
          <a:xfrm>
            <a:off x="7247443" y="5643458"/>
            <a:ext cx="81023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M11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52" name="TextBox 179"/>
          <p:cNvSpPr txBox="1"/>
          <p:nvPr/>
        </p:nvSpPr>
        <p:spPr>
          <a:xfrm>
            <a:off x="9472416" y="5435813"/>
            <a:ext cx="81023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M12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53" name="TextBox 179"/>
          <p:cNvSpPr txBox="1"/>
          <p:nvPr/>
        </p:nvSpPr>
        <p:spPr>
          <a:xfrm>
            <a:off x="9072378" y="5863168"/>
            <a:ext cx="81023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M13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54" name="TextBox 179"/>
          <p:cNvSpPr txBox="1"/>
          <p:nvPr/>
        </p:nvSpPr>
        <p:spPr>
          <a:xfrm>
            <a:off x="10999546" y="5640918"/>
            <a:ext cx="81023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M15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55" name="TextBox 179"/>
          <p:cNvSpPr txBox="1"/>
          <p:nvPr/>
        </p:nvSpPr>
        <p:spPr>
          <a:xfrm>
            <a:off x="10999546" y="5867613"/>
            <a:ext cx="81023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M14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56" name="文本框 251"/>
          <p:cNvSpPr txBox="1"/>
          <p:nvPr/>
        </p:nvSpPr>
        <p:spPr>
          <a:xfrm>
            <a:off x="6837880" y="5303733"/>
            <a:ext cx="51751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en-US" altLang="zh-CN" b="1" baseline="300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-</a:t>
            </a:r>
          </a:p>
        </p:txBody>
      </p:sp>
      <p:sp>
        <p:nvSpPr>
          <p:cNvPr id="1048757" name="TextBox 179"/>
          <p:cNvSpPr txBox="1"/>
          <p:nvPr/>
        </p:nvSpPr>
        <p:spPr>
          <a:xfrm>
            <a:off x="8991735" y="3838289"/>
            <a:ext cx="81023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M16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58" name="TextBox 179"/>
          <p:cNvSpPr txBox="1"/>
          <p:nvPr/>
        </p:nvSpPr>
        <p:spPr>
          <a:xfrm>
            <a:off x="9524485" y="4436958"/>
            <a:ext cx="81023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59" name="TextBox 179"/>
          <p:cNvSpPr txBox="1"/>
          <p:nvPr/>
        </p:nvSpPr>
        <p:spPr>
          <a:xfrm>
            <a:off x="7846230" y="4152478"/>
            <a:ext cx="81023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60" name="TextBox 179"/>
          <p:cNvSpPr txBox="1"/>
          <p:nvPr/>
        </p:nvSpPr>
        <p:spPr>
          <a:xfrm>
            <a:off x="7845595" y="4933528"/>
            <a:ext cx="81023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61" name="TextBox 179"/>
          <p:cNvSpPr txBox="1"/>
          <p:nvPr/>
        </p:nvSpPr>
        <p:spPr>
          <a:xfrm>
            <a:off x="10983036" y="4641428"/>
            <a:ext cx="81023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62" name="TextBox 179"/>
          <p:cNvSpPr txBox="1"/>
          <p:nvPr/>
        </p:nvSpPr>
        <p:spPr>
          <a:xfrm>
            <a:off x="11009071" y="4878283"/>
            <a:ext cx="81023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M21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63" name="TextBox 179"/>
          <p:cNvSpPr txBox="1"/>
          <p:nvPr/>
        </p:nvSpPr>
        <p:spPr>
          <a:xfrm>
            <a:off x="6079233" y="4142318"/>
            <a:ext cx="810236" cy="6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~ 60 m</a:t>
            </a:r>
          </a:p>
        </p:txBody>
      </p:sp>
      <p:sp>
        <p:nvSpPr>
          <p:cNvPr id="1048764" name="TextBox 179"/>
          <p:cNvSpPr txBox="1"/>
          <p:nvPr/>
        </p:nvSpPr>
        <p:spPr>
          <a:xfrm>
            <a:off x="8643131" y="4147398"/>
            <a:ext cx="810236" cy="370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~ 4 m</a:t>
            </a:r>
          </a:p>
        </p:txBody>
      </p:sp>
      <p:sp>
        <p:nvSpPr>
          <p:cNvPr id="1048765" name="TextBox 179"/>
          <p:cNvSpPr txBox="1"/>
          <p:nvPr/>
        </p:nvSpPr>
        <p:spPr>
          <a:xfrm>
            <a:off x="8325005" y="5719023"/>
            <a:ext cx="810236" cy="370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~ 6 m</a:t>
            </a:r>
          </a:p>
        </p:txBody>
      </p:sp>
      <p:sp>
        <p:nvSpPr>
          <p:cNvPr id="1048766" name="TextBox 181"/>
          <p:cNvSpPr txBox="1"/>
          <p:nvPr/>
        </p:nvSpPr>
        <p:spPr>
          <a:xfrm>
            <a:off x="9725774" y="4142318"/>
            <a:ext cx="464171" cy="49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ND3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67" name="TextBox 183"/>
          <p:cNvSpPr txBox="1"/>
          <p:nvPr/>
        </p:nvSpPr>
        <p:spPr>
          <a:xfrm>
            <a:off x="10183548" y="4468708"/>
            <a:ext cx="775312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CAM2</a:t>
            </a:r>
          </a:p>
        </p:txBody>
      </p:sp>
      <p:sp>
        <p:nvSpPr>
          <p:cNvPr id="1048768" name="TextBox 182"/>
          <p:cNvSpPr txBox="1"/>
          <p:nvPr/>
        </p:nvSpPr>
        <p:spPr>
          <a:xfrm>
            <a:off x="10048344" y="4155018"/>
            <a:ext cx="464171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F3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769" name="TextBox 186"/>
          <p:cNvSpPr txBox="1"/>
          <p:nvPr/>
        </p:nvSpPr>
        <p:spPr>
          <a:xfrm>
            <a:off x="10360755" y="4166448"/>
            <a:ext cx="574658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MSLT</a:t>
            </a:r>
          </a:p>
        </p:txBody>
      </p:sp>
      <p:sp>
        <p:nvSpPr>
          <p:cNvPr id="1048770" name="TextBox 167"/>
          <p:cNvSpPr txBox="1"/>
          <p:nvPr/>
        </p:nvSpPr>
        <p:spPr>
          <a:xfrm>
            <a:off x="7331895" y="4262968"/>
            <a:ext cx="464171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Ir5</a:t>
            </a:r>
          </a:p>
        </p:txBody>
      </p:sp>
      <p:sp>
        <p:nvSpPr>
          <p:cNvPr id="1048771" name="TextBox 167"/>
          <p:cNvSpPr txBox="1"/>
          <p:nvPr/>
        </p:nvSpPr>
        <p:spPr>
          <a:xfrm>
            <a:off x="7324910" y="5355803"/>
            <a:ext cx="464171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Ir6</a:t>
            </a:r>
          </a:p>
        </p:txBody>
      </p:sp>
      <p:sp>
        <p:nvSpPr>
          <p:cNvPr id="1048772" name="TextBox 167"/>
          <p:cNvSpPr txBox="1"/>
          <p:nvPr/>
        </p:nvSpPr>
        <p:spPr>
          <a:xfrm>
            <a:off x="9187310" y="5332308"/>
            <a:ext cx="464171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Ir7</a:t>
            </a:r>
          </a:p>
        </p:txBody>
      </p:sp>
      <p:sp>
        <p:nvSpPr>
          <p:cNvPr id="1048773" name="TextBox 167"/>
          <p:cNvSpPr txBox="1"/>
          <p:nvPr/>
        </p:nvSpPr>
        <p:spPr>
          <a:xfrm>
            <a:off x="9687675" y="5980008"/>
            <a:ext cx="464171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Ir8</a:t>
            </a:r>
          </a:p>
        </p:txBody>
      </p:sp>
      <p:sp>
        <p:nvSpPr>
          <p:cNvPr id="1048774" name="TextBox 167"/>
          <p:cNvSpPr txBox="1"/>
          <p:nvPr/>
        </p:nvSpPr>
        <p:spPr>
          <a:xfrm>
            <a:off x="9282557" y="4560148"/>
            <a:ext cx="464171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Ir11</a:t>
            </a:r>
          </a:p>
        </p:txBody>
      </p:sp>
      <p:sp>
        <p:nvSpPr>
          <p:cNvPr id="1048775" name="TextBox 167"/>
          <p:cNvSpPr txBox="1"/>
          <p:nvPr/>
        </p:nvSpPr>
        <p:spPr>
          <a:xfrm>
            <a:off x="8305956" y="4565228"/>
            <a:ext cx="464171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Ir10</a:t>
            </a:r>
          </a:p>
        </p:txBody>
      </p:sp>
      <p:sp>
        <p:nvSpPr>
          <p:cNvPr id="1048776" name="矩形 26"/>
          <p:cNvSpPr/>
          <p:nvPr/>
        </p:nvSpPr>
        <p:spPr>
          <a:xfrm>
            <a:off x="404503" y="3465363"/>
            <a:ext cx="11396324" cy="37079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Wall</a:t>
            </a:r>
            <a:endParaRPr lang="zh-CN" altLang="en-US" dirty="0"/>
          </a:p>
        </p:txBody>
      </p:sp>
      <p:grpSp>
        <p:nvGrpSpPr>
          <p:cNvPr id="73" name="Group 46"/>
          <p:cNvGrpSpPr/>
          <p:nvPr/>
        </p:nvGrpSpPr>
        <p:grpSpPr>
          <a:xfrm>
            <a:off x="3706714" y="4476721"/>
            <a:ext cx="2646357" cy="1889487"/>
            <a:chOff x="4607046" y="2069171"/>
            <a:chExt cx="1902592" cy="1368152"/>
          </a:xfrm>
        </p:grpSpPr>
        <p:pic>
          <p:nvPicPr>
            <p:cNvPr id="2097167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7046" y="2069171"/>
              <a:ext cx="1773530" cy="1368152"/>
            </a:xfrm>
            <a:prstGeom prst="rect">
              <a:avLst/>
            </a:prstGeom>
          </p:spPr>
        </p:pic>
        <p:sp>
          <p:nvSpPr>
            <p:cNvPr id="1048779" name="TextBox 21"/>
            <p:cNvSpPr txBox="1"/>
            <p:nvPr/>
          </p:nvSpPr>
          <p:spPr>
            <a:xfrm>
              <a:off x="4969096" y="2539066"/>
              <a:ext cx="400143" cy="156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400" b="1" dirty="0">
                  <a:solidFill>
                    <a:srgbClr val="FF0000"/>
                  </a:solidFill>
                </a:rPr>
                <a:t>60</a:t>
              </a:r>
              <a:r>
                <a:rPr lang="zh-CN" altLang="en-US" sz="14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1400" b="1" dirty="0">
                  <a:solidFill>
                    <a:srgbClr val="FF0000"/>
                  </a:solidFill>
                </a:rPr>
                <a:t>m</a:t>
              </a:r>
              <a:endParaRPr lang="en-CH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145796" name="Straight Arrow Connector 38"/>
            <p:cNvCxnSpPr>
              <a:cxnSpLocks/>
            </p:cNvCxnSpPr>
            <p:nvPr/>
          </p:nvCxnSpPr>
          <p:spPr>
            <a:xfrm flipH="1" flipV="1">
              <a:off x="5764286" y="2656239"/>
              <a:ext cx="524739" cy="141246"/>
            </a:xfrm>
            <a:prstGeom prst="straightConnector1">
              <a:avLst/>
            </a:prstGeom>
            <a:ln w="19050">
              <a:solidFill>
                <a:srgbClr val="FFFF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780" name="TextBox 41"/>
            <p:cNvSpPr txBox="1"/>
            <p:nvPr/>
          </p:nvSpPr>
          <p:spPr>
            <a:xfrm>
              <a:off x="6188705" y="2829014"/>
              <a:ext cx="320933" cy="1337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200" b="1" dirty="0">
                  <a:solidFill>
                    <a:srgbClr val="FFFF00"/>
                  </a:solidFill>
                </a:rPr>
                <a:t>H</a:t>
              </a:r>
              <a:r>
                <a:rPr lang="en-CH" sz="1200" b="1" baseline="30000" dirty="0">
                  <a:solidFill>
                    <a:srgbClr val="FFFF00"/>
                  </a:solidFill>
                </a:rPr>
                <a:t>-</a:t>
              </a:r>
            </a:p>
          </p:txBody>
        </p:sp>
      </p:grpSp>
      <p:sp>
        <p:nvSpPr>
          <p:cNvPr id="1048783" name="文本框 334"/>
          <p:cNvSpPr txBox="1"/>
          <p:nvPr/>
        </p:nvSpPr>
        <p:spPr>
          <a:xfrm>
            <a:off x="10966649" y="4221262"/>
            <a:ext cx="652759" cy="482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tx2"/>
                </a:solidFill>
              </a:rPr>
              <a:t>LW station</a:t>
            </a:r>
            <a:endParaRPr lang="zh-CN" altLang="en-US" sz="1400" b="1" dirty="0">
              <a:solidFill>
                <a:schemeClr val="tx2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857C68-5743-2802-8BA8-BD6AA65DD2FD}"/>
              </a:ext>
            </a:extLst>
          </p:cNvPr>
          <p:cNvGrpSpPr/>
          <p:nvPr/>
        </p:nvGrpSpPr>
        <p:grpSpPr>
          <a:xfrm>
            <a:off x="7656322" y="1216872"/>
            <a:ext cx="1925427" cy="2208637"/>
            <a:chOff x="8471775" y="1186544"/>
            <a:chExt cx="1925427" cy="2208637"/>
          </a:xfrm>
        </p:grpSpPr>
        <p:pic>
          <p:nvPicPr>
            <p:cNvPr id="2097168" name="图片 314"/>
            <p:cNvPicPr>
              <a:picLocks noChangeAspect="1"/>
            </p:cNvPicPr>
            <p:nvPr/>
          </p:nvPicPr>
          <p:blipFill rotWithShape="1">
            <a:blip r:embed="rId3"/>
            <a:srcRect t="13674"/>
            <a:stretch/>
          </p:blipFill>
          <p:spPr>
            <a:xfrm>
              <a:off x="8471775" y="1186544"/>
              <a:ext cx="1925427" cy="2208637"/>
            </a:xfrm>
            <a:prstGeom prst="rect">
              <a:avLst/>
            </a:prstGeom>
          </p:spPr>
        </p:pic>
        <p:cxnSp>
          <p:nvCxnSpPr>
            <p:cNvPr id="3145797" name="直接箭头连接符 30"/>
            <p:cNvCxnSpPr>
              <a:cxnSpLocks/>
            </p:cNvCxnSpPr>
            <p:nvPr/>
          </p:nvCxnSpPr>
          <p:spPr>
            <a:xfrm flipH="1" flipV="1">
              <a:off x="9602373" y="1798737"/>
              <a:ext cx="289667" cy="1086004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98" name="直接箭头连接符 330"/>
            <p:cNvCxnSpPr>
              <a:cxnSpLocks/>
            </p:cNvCxnSpPr>
            <p:nvPr/>
          </p:nvCxnSpPr>
          <p:spPr>
            <a:xfrm>
              <a:off x="8841880" y="2896834"/>
              <a:ext cx="945487" cy="48612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799" name="Straight Arrow Connector 38"/>
            <p:cNvCxnSpPr>
              <a:cxnSpLocks/>
            </p:cNvCxnSpPr>
            <p:nvPr/>
          </p:nvCxnSpPr>
          <p:spPr>
            <a:xfrm flipH="1" flipV="1">
              <a:off x="9508079" y="2309912"/>
              <a:ext cx="61580" cy="730002"/>
            </a:xfrm>
            <a:prstGeom prst="straightConnector1">
              <a:avLst/>
            </a:prstGeom>
            <a:ln w="19050">
              <a:solidFill>
                <a:srgbClr val="FFFF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782" name="TextBox 41"/>
            <p:cNvSpPr txBox="1"/>
            <p:nvPr/>
          </p:nvSpPr>
          <p:spPr>
            <a:xfrm>
              <a:off x="9220101" y="3056542"/>
              <a:ext cx="364936" cy="2032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CH" sz="1200" b="1" dirty="0">
                  <a:solidFill>
                    <a:srgbClr val="FFFF00"/>
                  </a:solidFill>
                </a:rPr>
                <a:t>H</a:t>
              </a:r>
              <a:r>
                <a:rPr lang="en-CH" sz="1200" b="1" baseline="30000" dirty="0">
                  <a:solidFill>
                    <a:srgbClr val="FFFF00"/>
                  </a:solidFill>
                </a:rPr>
                <a:t>-</a:t>
              </a:r>
            </a:p>
          </p:txBody>
        </p:sp>
        <p:cxnSp>
          <p:nvCxnSpPr>
            <p:cNvPr id="3145800" name="直接箭头连接符 337"/>
            <p:cNvCxnSpPr>
              <a:cxnSpLocks/>
            </p:cNvCxnSpPr>
            <p:nvPr/>
          </p:nvCxnSpPr>
          <p:spPr>
            <a:xfrm flipV="1">
              <a:off x="8498673" y="2970398"/>
              <a:ext cx="144459" cy="286002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01" name="直接箭头连接符 340"/>
            <p:cNvCxnSpPr>
              <a:cxnSpLocks/>
            </p:cNvCxnSpPr>
            <p:nvPr/>
          </p:nvCxnSpPr>
          <p:spPr>
            <a:xfrm flipV="1">
              <a:off x="8756154" y="1828036"/>
              <a:ext cx="486716" cy="925993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9688B1-5DC1-192B-166E-99B88FDAA045}"/>
              </a:ext>
            </a:extLst>
          </p:cNvPr>
          <p:cNvGrpSpPr/>
          <p:nvPr/>
        </p:nvGrpSpPr>
        <p:grpSpPr>
          <a:xfrm>
            <a:off x="5077544" y="1215245"/>
            <a:ext cx="2251646" cy="1483776"/>
            <a:chOff x="5522284" y="1392543"/>
            <a:chExt cx="2251646" cy="1483776"/>
          </a:xfrm>
        </p:grpSpPr>
        <p:grpSp>
          <p:nvGrpSpPr>
            <p:cNvPr id="52" name="组合 320"/>
            <p:cNvGrpSpPr/>
            <p:nvPr/>
          </p:nvGrpSpPr>
          <p:grpSpPr>
            <a:xfrm>
              <a:off x="5522284" y="1392543"/>
              <a:ext cx="2251646" cy="1483776"/>
              <a:chOff x="5405629" y="1937712"/>
              <a:chExt cx="3600000" cy="1890793"/>
            </a:xfrm>
          </p:grpSpPr>
          <p:sp>
            <p:nvSpPr>
              <p:cNvPr id="1048671" name="TextBox 6"/>
              <p:cNvSpPr txBox="1"/>
              <p:nvPr/>
            </p:nvSpPr>
            <p:spPr>
              <a:xfrm>
                <a:off x="5785023" y="3440095"/>
                <a:ext cx="2" cy="3884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endParaRPr lang="en-CH" dirty="0"/>
              </a:p>
            </p:txBody>
          </p:sp>
          <p:pic>
            <p:nvPicPr>
              <p:cNvPr id="2097166" name="图片 322"/>
              <p:cNvPicPr>
                <a:picLocks noChangeAspect="1"/>
              </p:cNvPicPr>
              <p:nvPr/>
            </p:nvPicPr>
            <p:blipFill rotWithShape="1">
              <a:blip r:embed="rId4"/>
              <a:srcRect t="24949" b="10391"/>
              <a:stretch>
                <a:fillRect/>
              </a:stretch>
            </p:blipFill>
            <p:spPr>
              <a:xfrm>
                <a:off x="5405629" y="1937712"/>
                <a:ext cx="3600000" cy="1745139"/>
              </a:xfrm>
              <a:prstGeom prst="rect">
                <a:avLst/>
              </a:prstGeom>
            </p:spPr>
          </p:pic>
        </p:grpSp>
        <p:sp>
          <p:nvSpPr>
            <p:cNvPr id="1048777" name="TextBox 29"/>
            <p:cNvSpPr txBox="1"/>
            <p:nvPr/>
          </p:nvSpPr>
          <p:spPr>
            <a:xfrm>
              <a:off x="6606124" y="2088581"/>
              <a:ext cx="711624" cy="4216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050" b="1" dirty="0">
                  <a:solidFill>
                    <a:srgbClr val="00FA00"/>
                  </a:solidFill>
                  <a:latin typeface="Arial Narrow" panose="020B0606020202030204" pitchFamily="34" charset="0"/>
                  <a:ea typeface="新宋体" panose="02010609030101010101" pitchFamily="49" charset="-122"/>
                </a:rPr>
                <a:t>Expander</a:t>
              </a:r>
              <a:endParaRPr lang="en-CH" sz="1050" b="1" dirty="0">
                <a:solidFill>
                  <a:srgbClr val="00FA00"/>
                </a:solidFill>
              </a:endParaRPr>
            </a:p>
          </p:txBody>
        </p:sp>
        <p:sp>
          <p:nvSpPr>
            <p:cNvPr id="1048778" name="TextBox 33"/>
            <p:cNvSpPr txBox="1"/>
            <p:nvPr/>
          </p:nvSpPr>
          <p:spPr>
            <a:xfrm>
              <a:off x="5534690" y="2257835"/>
              <a:ext cx="62145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b="1" dirty="0">
                  <a:solidFill>
                    <a:srgbClr val="FFFF00"/>
                  </a:solidFill>
                  <a:latin typeface="Arial Narrow" panose="020B0606020202030204" pitchFamily="34" charset="0"/>
                  <a:ea typeface="新宋体" panose="02010609030101010101" pitchFamily="49" charset="-122"/>
                </a:rPr>
                <a:t>Laser</a:t>
              </a:r>
              <a:endParaRPr lang="en-CH" sz="12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3145802" name="直接箭头连接符 342"/>
            <p:cNvCxnSpPr>
              <a:cxnSpLocks/>
            </p:cNvCxnSpPr>
            <p:nvPr/>
          </p:nvCxnSpPr>
          <p:spPr>
            <a:xfrm>
              <a:off x="6399087" y="2297692"/>
              <a:ext cx="1080662" cy="50948"/>
            </a:xfrm>
            <a:prstGeom prst="straightConnector1">
              <a:avLst/>
            </a:prstGeom>
            <a:ln w="19050">
              <a:solidFill>
                <a:srgbClr val="FF0000">
                  <a:alpha val="70000"/>
                </a:srgb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03" name="直接箭头连接符 345"/>
            <p:cNvCxnSpPr>
              <a:cxnSpLocks/>
            </p:cNvCxnSpPr>
            <p:nvPr/>
          </p:nvCxnSpPr>
          <p:spPr>
            <a:xfrm flipV="1">
              <a:off x="6518428" y="2094944"/>
              <a:ext cx="54982" cy="193540"/>
            </a:xfrm>
            <a:prstGeom prst="straightConnector1">
              <a:avLst/>
            </a:prstGeom>
            <a:ln w="19050">
              <a:solidFill>
                <a:schemeClr val="accent5">
                  <a:lumMod val="40000"/>
                  <a:lumOff val="60000"/>
                </a:schemeClr>
              </a:solidFill>
              <a:prstDash val="solid"/>
              <a:headEnd type="none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04" name="直接箭头连接符 353"/>
            <p:cNvCxnSpPr>
              <a:cxnSpLocks/>
            </p:cNvCxnSpPr>
            <p:nvPr/>
          </p:nvCxnSpPr>
          <p:spPr>
            <a:xfrm flipH="1" flipV="1">
              <a:off x="7416096" y="2031846"/>
              <a:ext cx="68443" cy="291320"/>
            </a:xfrm>
            <a:prstGeom prst="straightConnector1">
              <a:avLst/>
            </a:prstGeom>
            <a:ln w="19050">
              <a:solidFill>
                <a:srgbClr val="FF0000">
                  <a:alpha val="70000"/>
                </a:srgb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05" name="直接箭头连接符 356"/>
            <p:cNvCxnSpPr>
              <a:cxnSpLocks/>
            </p:cNvCxnSpPr>
            <p:nvPr/>
          </p:nvCxnSpPr>
          <p:spPr>
            <a:xfrm flipH="1" flipV="1">
              <a:off x="7074208" y="2008723"/>
              <a:ext cx="340350" cy="29845"/>
            </a:xfrm>
            <a:prstGeom prst="straightConnector1">
              <a:avLst/>
            </a:prstGeom>
            <a:ln w="19050">
              <a:solidFill>
                <a:srgbClr val="FF0000">
                  <a:alpha val="70000"/>
                </a:srgb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06" name="直接箭头连接符 359"/>
            <p:cNvCxnSpPr>
              <a:cxnSpLocks/>
            </p:cNvCxnSpPr>
            <p:nvPr/>
          </p:nvCxnSpPr>
          <p:spPr>
            <a:xfrm flipH="1" flipV="1">
              <a:off x="6219572" y="1948250"/>
              <a:ext cx="769818" cy="52552"/>
            </a:xfrm>
            <a:prstGeom prst="straightConnector1">
              <a:avLst/>
            </a:prstGeom>
            <a:ln w="28575">
              <a:solidFill>
                <a:srgbClr val="FF0000">
                  <a:alpha val="70000"/>
                </a:srgb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07" name="直接箭头连接符 363"/>
            <p:cNvCxnSpPr>
              <a:cxnSpLocks/>
            </p:cNvCxnSpPr>
            <p:nvPr/>
          </p:nvCxnSpPr>
          <p:spPr>
            <a:xfrm flipH="1">
              <a:off x="6219572" y="1772092"/>
              <a:ext cx="47842" cy="176158"/>
            </a:xfrm>
            <a:prstGeom prst="straightConnector1">
              <a:avLst/>
            </a:prstGeom>
            <a:ln w="28575">
              <a:solidFill>
                <a:srgbClr val="FF0000">
                  <a:alpha val="70000"/>
                </a:srgb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08" name="直接箭头连接符 368"/>
            <p:cNvCxnSpPr>
              <a:cxnSpLocks/>
            </p:cNvCxnSpPr>
            <p:nvPr/>
          </p:nvCxnSpPr>
          <p:spPr>
            <a:xfrm flipH="1" flipV="1">
              <a:off x="6267413" y="1786315"/>
              <a:ext cx="1068403" cy="75886"/>
            </a:xfrm>
            <a:prstGeom prst="straightConnector1">
              <a:avLst/>
            </a:prstGeom>
            <a:ln w="28575">
              <a:solidFill>
                <a:srgbClr val="FF0000">
                  <a:alpha val="70000"/>
                </a:srgb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09" name="直接箭头连接符 372"/>
            <p:cNvCxnSpPr>
              <a:cxnSpLocks/>
            </p:cNvCxnSpPr>
            <p:nvPr/>
          </p:nvCxnSpPr>
          <p:spPr>
            <a:xfrm flipH="1" flipV="1">
              <a:off x="7284593" y="1648698"/>
              <a:ext cx="49592" cy="213503"/>
            </a:xfrm>
            <a:prstGeom prst="straightConnector1">
              <a:avLst/>
            </a:prstGeom>
            <a:ln w="28575">
              <a:solidFill>
                <a:srgbClr val="FF0000">
                  <a:alpha val="70000"/>
                </a:srgb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5810" name="直接箭头连接符 378"/>
            <p:cNvCxnSpPr>
              <a:cxnSpLocks/>
            </p:cNvCxnSpPr>
            <p:nvPr/>
          </p:nvCxnSpPr>
          <p:spPr>
            <a:xfrm>
              <a:off x="5591464" y="1583505"/>
              <a:ext cx="1701995" cy="71785"/>
            </a:xfrm>
            <a:prstGeom prst="straightConnector1">
              <a:avLst/>
            </a:prstGeom>
            <a:ln w="28575">
              <a:solidFill>
                <a:srgbClr val="FF0000">
                  <a:alpha val="70000"/>
                </a:srgb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98EA61D-1F42-CF06-EFC0-4234324B35B4}"/>
              </a:ext>
            </a:extLst>
          </p:cNvPr>
          <p:cNvGrpSpPr/>
          <p:nvPr/>
        </p:nvGrpSpPr>
        <p:grpSpPr>
          <a:xfrm>
            <a:off x="482978" y="4221262"/>
            <a:ext cx="2910763" cy="2180407"/>
            <a:chOff x="461427" y="4100383"/>
            <a:chExt cx="2910763" cy="2180407"/>
          </a:xfrm>
        </p:grpSpPr>
        <p:pic>
          <p:nvPicPr>
            <p:cNvPr id="4" name="图片 16">
              <a:extLst>
                <a:ext uri="{FF2B5EF4-FFF2-40B4-BE49-F238E27FC236}">
                  <a16:creationId xmlns:a16="http://schemas.microsoft.com/office/drawing/2014/main" id="{4C2C346C-9899-6BBB-E5F8-CB06ACA14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1427" y="4100383"/>
              <a:ext cx="2910763" cy="218040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A19CCA-213C-B1C7-D166-6921FBB879A8}"/>
                </a:ext>
              </a:extLst>
            </p:cNvPr>
            <p:cNvSpPr/>
            <p:nvPr/>
          </p:nvSpPr>
          <p:spPr>
            <a:xfrm>
              <a:off x="2352134" y="4205684"/>
              <a:ext cx="938504" cy="382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BBDEDA6-EC7D-CA49-44D8-BC4A25DEB97F}"/>
                    </a:ext>
                  </a:extLst>
                </p:cNvPr>
                <p:cNvSpPr txBox="1"/>
                <p:nvPr/>
              </p:nvSpPr>
              <p:spPr>
                <a:xfrm>
                  <a:off x="2287750" y="4463831"/>
                  <a:ext cx="920743" cy="3839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l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=2.6</m:t>
                      </m:r>
                    </m:oMath>
                  </a14:m>
                  <a:r>
                    <a:rPr lang="zh-CN" altLang="en-US" sz="1200" dirty="0"/>
                    <a:t> </a:t>
                  </a:r>
                  <a:r>
                    <a:rPr lang="en-US" altLang="zh-CN" sz="1200" dirty="0"/>
                    <a:t>mm</a:t>
                  </a:r>
                </a:p>
                <a:p>
                  <a:pPr algn="l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=1.4</m:t>
                      </m:r>
                    </m:oMath>
                  </a14:m>
                  <a:r>
                    <a:rPr lang="zh-CN" altLang="en-US" sz="1200" dirty="0"/>
                    <a:t> </a:t>
                  </a:r>
                  <a:r>
                    <a:rPr lang="en-US" altLang="zh-CN" sz="1200" dirty="0"/>
                    <a:t>mm</a:t>
                  </a:r>
                  <a:endParaRPr lang="en-CH" sz="1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5BBDEDA6-EC7D-CA49-44D8-BC4A25DEB9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7750" y="4463831"/>
                  <a:ext cx="920743" cy="383951"/>
                </a:xfrm>
                <a:prstGeom prst="rect">
                  <a:avLst/>
                </a:prstGeom>
                <a:blipFill>
                  <a:blip r:embed="rId6"/>
                  <a:stretch>
                    <a:fillRect l="-4054" t="-9375" r="-2703" b="-18750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CA8CF08-F549-68F4-4E45-648C37A9DFB2}"/>
              </a:ext>
            </a:extLst>
          </p:cNvPr>
          <p:cNvSpPr txBox="1"/>
          <p:nvPr/>
        </p:nvSpPr>
        <p:spPr>
          <a:xfrm>
            <a:off x="342490" y="3999724"/>
            <a:ext cx="350510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C00000"/>
                </a:solidFill>
              </a:rPr>
              <a:t>XY</a:t>
            </a:r>
            <a:r>
              <a:rPr lang="zh-CN" altLang="en-CH" sz="1400" b="1" dirty="0">
                <a:solidFill>
                  <a:srgbClr val="C00000"/>
                </a:solidFill>
              </a:rPr>
              <a:t>方向</a:t>
            </a:r>
            <a:r>
              <a:rPr lang="zh-CN" altLang="en-US" sz="1400" b="1" dirty="0">
                <a:solidFill>
                  <a:srgbClr val="C00000"/>
                </a:solidFill>
              </a:rPr>
              <a:t>分布同时测量结果 </a:t>
            </a:r>
            <a:r>
              <a:rPr lang="en-US" altLang="zh-CN" sz="1400" b="1" dirty="0">
                <a:solidFill>
                  <a:srgbClr val="C00000"/>
                </a:solidFill>
              </a:rPr>
              <a:t>(12/09/2025)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0EDBF7-1530-7AAF-5727-8BE8C3E190CD}"/>
              </a:ext>
            </a:extLst>
          </p:cNvPr>
          <p:cNvSpPr txBox="1"/>
          <p:nvPr/>
        </p:nvSpPr>
        <p:spPr>
          <a:xfrm>
            <a:off x="8831254" y="1369610"/>
            <a:ext cx="64550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b="1" dirty="0">
                <a:solidFill>
                  <a:srgbClr val="FF40FF"/>
                </a:solidFill>
                <a:highlight>
                  <a:srgbClr val="FFFF00"/>
                </a:highlight>
              </a:rPr>
              <a:t>LW</a:t>
            </a:r>
            <a:r>
              <a:rPr lang="en-US" sz="1200" b="1" dirty="0" err="1">
                <a:solidFill>
                  <a:srgbClr val="FF40FF"/>
                </a:solidFill>
                <a:highlight>
                  <a:srgbClr val="FFFF00"/>
                </a:highlight>
              </a:rPr>
              <a:t>站点</a:t>
            </a:r>
            <a:endParaRPr lang="en-CH" sz="1200" b="1" dirty="0">
              <a:solidFill>
                <a:srgbClr val="FF40FF"/>
              </a:solidFill>
              <a:highlight>
                <a:srgbClr val="FFFF00"/>
              </a:highlight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4BF65B2-6123-EE5F-D4DD-55EBFCE63C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1040" y="1742246"/>
            <a:ext cx="2050637" cy="1552419"/>
          </a:xfrm>
          <a:prstGeom prst="rect">
            <a:avLst/>
          </a:prstGeom>
        </p:spPr>
      </p:pic>
      <p:cxnSp>
        <p:nvCxnSpPr>
          <p:cNvPr id="28" name="直接箭头连接符 330">
            <a:extLst>
              <a:ext uri="{FF2B5EF4-FFF2-40B4-BE49-F238E27FC236}">
                <a16:creationId xmlns:a16="http://schemas.microsoft.com/office/drawing/2014/main" id="{421F700A-5B3C-A55D-34B8-14BD404CF62B}"/>
              </a:ext>
            </a:extLst>
          </p:cNvPr>
          <p:cNvCxnSpPr>
            <a:cxnSpLocks/>
          </p:cNvCxnSpPr>
          <p:nvPr/>
        </p:nvCxnSpPr>
        <p:spPr>
          <a:xfrm>
            <a:off x="9748365" y="2480385"/>
            <a:ext cx="894321" cy="334181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330">
            <a:extLst>
              <a:ext uri="{FF2B5EF4-FFF2-40B4-BE49-F238E27FC236}">
                <a16:creationId xmlns:a16="http://schemas.microsoft.com/office/drawing/2014/main" id="{939892D5-E454-F4E4-CAC2-077ECEDC5EAF}"/>
              </a:ext>
            </a:extLst>
          </p:cNvPr>
          <p:cNvCxnSpPr>
            <a:cxnSpLocks/>
          </p:cNvCxnSpPr>
          <p:nvPr/>
        </p:nvCxnSpPr>
        <p:spPr>
          <a:xfrm>
            <a:off x="10218136" y="2380691"/>
            <a:ext cx="978603" cy="310685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C13A5016-5CD0-D3B0-89E8-BBDA84B80301}"/>
              </a:ext>
            </a:extLst>
          </p:cNvPr>
          <p:cNvCxnSpPr>
            <a:cxnSpLocks/>
          </p:cNvCxnSpPr>
          <p:nvPr/>
        </p:nvCxnSpPr>
        <p:spPr>
          <a:xfrm flipV="1">
            <a:off x="11196739" y="2150564"/>
            <a:ext cx="0" cy="509528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0">
            <a:extLst>
              <a:ext uri="{FF2B5EF4-FFF2-40B4-BE49-F238E27FC236}">
                <a16:creationId xmlns:a16="http://schemas.microsoft.com/office/drawing/2014/main" id="{6F58970D-0E12-B6B1-B46A-7495423B330D}"/>
              </a:ext>
            </a:extLst>
          </p:cNvPr>
          <p:cNvCxnSpPr>
            <a:cxnSpLocks/>
          </p:cNvCxnSpPr>
          <p:nvPr/>
        </p:nvCxnSpPr>
        <p:spPr>
          <a:xfrm flipH="1">
            <a:off x="10876235" y="2156093"/>
            <a:ext cx="309632" cy="1653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0">
            <a:extLst>
              <a:ext uri="{FF2B5EF4-FFF2-40B4-BE49-F238E27FC236}">
                <a16:creationId xmlns:a16="http://schemas.microsoft.com/office/drawing/2014/main" id="{B8EECF13-C771-AE20-8AFA-194B229E207B}"/>
              </a:ext>
            </a:extLst>
          </p:cNvPr>
          <p:cNvCxnSpPr>
            <a:cxnSpLocks/>
          </p:cNvCxnSpPr>
          <p:nvPr/>
        </p:nvCxnSpPr>
        <p:spPr>
          <a:xfrm flipH="1">
            <a:off x="10876235" y="2172623"/>
            <a:ext cx="4444" cy="217685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330">
            <a:extLst>
              <a:ext uri="{FF2B5EF4-FFF2-40B4-BE49-F238E27FC236}">
                <a16:creationId xmlns:a16="http://schemas.microsoft.com/office/drawing/2014/main" id="{C1B2B6E5-F602-B8E8-165F-DB2CD74020DC}"/>
              </a:ext>
            </a:extLst>
          </p:cNvPr>
          <p:cNvCxnSpPr>
            <a:cxnSpLocks/>
          </p:cNvCxnSpPr>
          <p:nvPr/>
        </p:nvCxnSpPr>
        <p:spPr>
          <a:xfrm flipH="1" flipV="1">
            <a:off x="10631322" y="2393732"/>
            <a:ext cx="3745" cy="379871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330">
            <a:extLst>
              <a:ext uri="{FF2B5EF4-FFF2-40B4-BE49-F238E27FC236}">
                <a16:creationId xmlns:a16="http://schemas.microsoft.com/office/drawing/2014/main" id="{5340879B-55EE-DC95-A9C6-DB817D712798}"/>
              </a:ext>
            </a:extLst>
          </p:cNvPr>
          <p:cNvCxnSpPr>
            <a:cxnSpLocks/>
          </p:cNvCxnSpPr>
          <p:nvPr/>
        </p:nvCxnSpPr>
        <p:spPr>
          <a:xfrm flipV="1">
            <a:off x="10650469" y="2407637"/>
            <a:ext cx="175745" cy="9178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xplosion 1 48">
            <a:extLst>
              <a:ext uri="{FF2B5EF4-FFF2-40B4-BE49-F238E27FC236}">
                <a16:creationId xmlns:a16="http://schemas.microsoft.com/office/drawing/2014/main" id="{7A3AA762-E85D-D6CE-525A-99C0FD8BAC87}"/>
              </a:ext>
            </a:extLst>
          </p:cNvPr>
          <p:cNvSpPr/>
          <p:nvPr/>
        </p:nvSpPr>
        <p:spPr>
          <a:xfrm>
            <a:off x="10802184" y="2340240"/>
            <a:ext cx="233547" cy="224007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D9161FB-FEE8-7378-B07E-60622749E937}"/>
              </a:ext>
            </a:extLst>
          </p:cNvPr>
          <p:cNvSpPr txBox="1"/>
          <p:nvPr/>
        </p:nvSpPr>
        <p:spPr>
          <a:xfrm>
            <a:off x="9801192" y="3031001"/>
            <a:ext cx="64550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b="1" dirty="0">
                <a:solidFill>
                  <a:srgbClr val="FF40FF"/>
                </a:solidFill>
                <a:highlight>
                  <a:srgbClr val="FFFF00"/>
                </a:highlight>
              </a:rPr>
              <a:t>LW</a:t>
            </a:r>
            <a:r>
              <a:rPr lang="en-US" sz="1200" b="1" dirty="0" err="1">
                <a:solidFill>
                  <a:srgbClr val="FF40FF"/>
                </a:solidFill>
                <a:highlight>
                  <a:srgbClr val="FFFF00"/>
                </a:highlight>
              </a:rPr>
              <a:t>站点</a:t>
            </a:r>
            <a:endParaRPr lang="en-CH" sz="1200" b="1" dirty="0">
              <a:solidFill>
                <a:srgbClr val="FF40FF"/>
              </a:solidFill>
              <a:highlight>
                <a:srgbClr val="FFFF00"/>
              </a:highlight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FDDA82E-C5AC-B9FD-7497-EA1E9CFB1290}"/>
              </a:ext>
            </a:extLst>
          </p:cNvPr>
          <p:cNvSpPr txBox="1"/>
          <p:nvPr/>
        </p:nvSpPr>
        <p:spPr>
          <a:xfrm>
            <a:off x="6149976" y="2276384"/>
            <a:ext cx="64550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b="1" dirty="0">
                <a:solidFill>
                  <a:srgbClr val="FF40FF"/>
                </a:solidFill>
                <a:highlight>
                  <a:srgbClr val="FFFF00"/>
                </a:highlight>
              </a:rPr>
              <a:t>激光小室</a:t>
            </a:r>
          </a:p>
        </p:txBody>
      </p:sp>
      <p:sp>
        <p:nvSpPr>
          <p:cNvPr id="1048785" name="TextBox 1048784">
            <a:extLst>
              <a:ext uri="{FF2B5EF4-FFF2-40B4-BE49-F238E27FC236}">
                <a16:creationId xmlns:a16="http://schemas.microsoft.com/office/drawing/2014/main" id="{0D8A15C6-33D7-0343-C852-AE8F53D0595A}"/>
              </a:ext>
            </a:extLst>
          </p:cNvPr>
          <p:cNvSpPr txBox="1"/>
          <p:nvPr/>
        </p:nvSpPr>
        <p:spPr>
          <a:xfrm>
            <a:off x="3772769" y="6101444"/>
            <a:ext cx="162078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b="1" dirty="0">
                <a:solidFill>
                  <a:srgbClr val="FF40FF"/>
                </a:solidFill>
                <a:highlight>
                  <a:srgbClr val="FFFF00"/>
                </a:highlight>
              </a:rPr>
              <a:t>隧道内场距离传输光路</a:t>
            </a:r>
          </a:p>
        </p:txBody>
      </p:sp>
    </p:spTree>
    <p:extLst>
      <p:ext uri="{BB962C8B-B14F-4D97-AF65-F5344CB8AC3E}">
        <p14:creationId xmlns:p14="http://schemas.microsoft.com/office/powerpoint/2010/main" val="68723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DC5C2EF2-7B91-41CA-A417-9EF4AA1F7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416" y="3215253"/>
            <a:ext cx="3888432" cy="3110746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81DFB4BA-2A66-4847-99AE-9E9C3A55F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束长仪（</a:t>
            </a:r>
            <a:r>
              <a:rPr lang="en-US" altLang="zh-CN" dirty="0" err="1"/>
              <a:t>Feschenko</a:t>
            </a:r>
            <a:r>
              <a:rPr lang="en-US" altLang="zh-CN" dirty="0"/>
              <a:t> type BSM</a:t>
            </a:r>
            <a:r>
              <a:rPr lang="zh-CN" altLang="en-US" dirty="0"/>
              <a:t>）研制进展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0BCD83-42F8-45FF-8F68-4A3DF210D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D44C-4E47-7641-9144-60BC1FFF9E40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F6F296-19E1-44B0-8284-078B2111C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901C18-9087-4C61-93CB-41E3B1FE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F1BB27CB-F873-4B67-BE7D-2F4F2C057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003" y="1267703"/>
            <a:ext cx="3240360" cy="1987092"/>
          </a:xfrm>
          <a:prstGeom prst="rect">
            <a:avLst/>
          </a:prstGeom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id="{1BD25971-9500-41D6-9604-91D137E218E9}"/>
              </a:ext>
            </a:extLst>
          </p:cNvPr>
          <p:cNvSpPr/>
          <p:nvPr/>
        </p:nvSpPr>
        <p:spPr>
          <a:xfrm>
            <a:off x="890617" y="3135737"/>
            <a:ext cx="48965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馈入射频偏转腔内功率与束斑形状和尺寸的关系</a:t>
            </a:r>
            <a:endParaRPr lang="zh-CN" altLang="en-US" sz="1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569BA45-5BCF-4B0D-B7DE-625D6EB3E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03" y="3454409"/>
            <a:ext cx="5198379" cy="2599190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E4B57F24-0B7B-4AE9-A45B-67DF8966843D}"/>
              </a:ext>
            </a:extLst>
          </p:cNvPr>
          <p:cNvSpPr/>
          <p:nvPr/>
        </p:nvSpPr>
        <p:spPr>
          <a:xfrm>
            <a:off x="8951640" y="4185350"/>
            <a:ext cx="3240360" cy="1894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完成</a:t>
            </a:r>
            <a:r>
              <a:rPr lang="en-US" altLang="zh-CN" sz="1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BSM</a:t>
            </a:r>
            <a:r>
              <a:rPr lang="zh-CN" altLang="en-US" sz="1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实验验证装置的搭建</a:t>
            </a:r>
            <a:endParaRPr lang="en-US" altLang="zh-CN" sz="16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完成</a:t>
            </a:r>
            <a:r>
              <a:rPr lang="en-US" altLang="zh-CN" sz="1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BSM</a:t>
            </a:r>
            <a:r>
              <a:rPr lang="zh-CN" altLang="en-US" sz="1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的工作原理的验证：</a:t>
            </a:r>
            <a:r>
              <a:rPr lang="zh-CN" altLang="en-US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射频偏转腔内的横向水平射频电场将低能电子的</a:t>
            </a:r>
            <a:r>
              <a:rPr lang="zh-CN" altLang="en-US" sz="1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时间密度分布</a:t>
            </a:r>
            <a:r>
              <a:rPr lang="zh-CN" altLang="en-US" sz="1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转换为</a:t>
            </a:r>
            <a:r>
              <a:rPr lang="zh-CN" altLang="en-US" sz="1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空间密度分布</a:t>
            </a:r>
            <a:endParaRPr lang="zh-CN" altLang="en-US" sz="1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B522594-134E-4B68-9344-6035A52DB9F3}"/>
              </a:ext>
            </a:extLst>
          </p:cNvPr>
          <p:cNvSpPr/>
          <p:nvPr/>
        </p:nvSpPr>
        <p:spPr>
          <a:xfrm>
            <a:off x="593363" y="1106485"/>
            <a:ext cx="35852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kern="100" dirty="0">
                <a:solidFill>
                  <a:srgbClr val="2F2F2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束长仪</a:t>
            </a:r>
            <a:r>
              <a:rPr lang="zh-CN" altLang="zh-CN" kern="100" dirty="0">
                <a:solidFill>
                  <a:srgbClr val="2F2F2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用于测量微束团纵向形状</a:t>
            </a:r>
            <a:r>
              <a:rPr lang="zh-CN" altLang="en-US" kern="100" dirty="0">
                <a:solidFill>
                  <a:srgbClr val="2F2F2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zh-CN" kern="100" dirty="0">
                <a:solidFill>
                  <a:srgbClr val="2F2F2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散裂二期直线加速器升级在</a:t>
            </a:r>
            <a:r>
              <a:rPr lang="en-US" altLang="zh-CN" kern="100" dirty="0">
                <a:solidFill>
                  <a:srgbClr val="2F2F2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DTL</a:t>
            </a:r>
            <a:r>
              <a:rPr lang="zh-CN" altLang="zh-CN" kern="100" dirty="0">
                <a:solidFill>
                  <a:srgbClr val="2F2F2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加速腔后增加了两段不同频率的超导加速节，由于</a:t>
            </a:r>
            <a:r>
              <a:rPr lang="zh-CN" altLang="zh-CN" b="1" kern="100" dirty="0">
                <a:solidFill>
                  <a:srgbClr val="2F2F2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纵向接受度的变化</a:t>
            </a:r>
            <a:r>
              <a:rPr lang="zh-CN" altLang="zh-CN" kern="100" dirty="0">
                <a:solidFill>
                  <a:srgbClr val="2F2F2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zh-CN" altLang="zh-CN" b="1" kern="100" dirty="0">
                <a:solidFill>
                  <a:srgbClr val="2F2F2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纵向光束匹配</a:t>
            </a:r>
            <a:r>
              <a:rPr lang="zh-CN" altLang="zh-CN" kern="100" dirty="0">
                <a:solidFill>
                  <a:srgbClr val="2F2F2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的需要，微束团形状信息变得尤为重要。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0A7364E-7ADD-4F0F-A1D3-7F91C8B72FD4}"/>
              </a:ext>
            </a:extLst>
          </p:cNvPr>
          <p:cNvSpPr/>
          <p:nvPr/>
        </p:nvSpPr>
        <p:spPr>
          <a:xfrm>
            <a:off x="4542817" y="898371"/>
            <a:ext cx="33041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400" b="1" kern="100" dirty="0" err="1">
                <a:solidFill>
                  <a:srgbClr val="2F2F2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Feschenko</a:t>
            </a:r>
            <a:r>
              <a:rPr lang="en-US" altLang="zh-CN" sz="1400" b="1" kern="100" dirty="0">
                <a:solidFill>
                  <a:srgbClr val="2F2F2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-type Bunch Shape Monitor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002ECFA-3786-42A9-82D4-BF6D2FC88778}"/>
              </a:ext>
            </a:extLst>
          </p:cNvPr>
          <p:cNvGrpSpPr/>
          <p:nvPr/>
        </p:nvGrpSpPr>
        <p:grpSpPr>
          <a:xfrm>
            <a:off x="8231560" y="1123904"/>
            <a:ext cx="3960440" cy="2881160"/>
            <a:chOff x="8112224" y="831215"/>
            <a:chExt cx="3960440" cy="2881160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50CABE03-E615-4A68-86E5-68F8B74E9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2224" y="831215"/>
              <a:ext cx="3863752" cy="2881160"/>
            </a:xfrm>
            <a:prstGeom prst="rect">
              <a:avLst/>
            </a:prstGeom>
          </p:spPr>
        </p:pic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0B88FCA-44B9-429F-9294-726C34051345}"/>
                </a:ext>
              </a:extLst>
            </p:cNvPr>
            <p:cNvSpPr/>
            <p:nvPr/>
          </p:nvSpPr>
          <p:spPr>
            <a:xfrm>
              <a:off x="11424592" y="1844824"/>
              <a:ext cx="648072" cy="8640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532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BABA42F-586A-4D9C-A743-9FC908B4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束长仪（</a:t>
            </a:r>
            <a:r>
              <a:rPr lang="en-US" altLang="zh-CN" dirty="0" err="1"/>
              <a:t>Feschenko</a:t>
            </a:r>
            <a:r>
              <a:rPr lang="en-US" altLang="zh-CN" dirty="0"/>
              <a:t> type BSM</a:t>
            </a:r>
            <a:r>
              <a:rPr lang="zh-CN" altLang="en-US" dirty="0"/>
              <a:t>）研制进展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D436C6-F8D4-40AA-B440-7E25E3BE1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D44C-4E47-7641-9144-60BC1FFF9E40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918E5C-D20B-4194-B943-432200C9F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Presenter | Presentation Title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581AFD-A46A-4ADA-A0A3-C3F4138A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4E2669F-C33D-4B75-8237-A506E3129860}"/>
              </a:ext>
            </a:extLst>
          </p:cNvPr>
          <p:cNvSpPr/>
          <p:nvPr/>
        </p:nvSpPr>
        <p:spPr>
          <a:xfrm>
            <a:off x="2423592" y="930207"/>
            <a:ext cx="57182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Bunch Shape Monitor</a:t>
            </a:r>
            <a:r>
              <a:rPr lang="zh-CN" altLang="en-US" sz="1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（</a:t>
            </a:r>
            <a:r>
              <a:rPr lang="en-US" altLang="zh-CN" sz="1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BSM</a:t>
            </a:r>
            <a:r>
              <a:rPr lang="zh-CN" altLang="en-US" sz="1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）实验验证装置</a:t>
            </a:r>
            <a:r>
              <a:rPr lang="zh-CN" altLang="en-US" sz="16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直通光路调试</a:t>
            </a:r>
            <a:endParaRPr lang="zh-CN" altLang="en-US" sz="1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表格 6">
            <a:extLst>
              <a:ext uri="{FF2B5EF4-FFF2-40B4-BE49-F238E27FC236}">
                <a16:creationId xmlns:a16="http://schemas.microsoft.com/office/drawing/2014/main" id="{5E078A6F-A701-4089-B420-5AF08EE53C7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66484" y="1311386"/>
          <a:ext cx="6192688" cy="1006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379">
                  <a:extLst>
                    <a:ext uri="{9D8B030D-6E8A-4147-A177-3AD203B41FA5}">
                      <a16:colId xmlns:a16="http://schemas.microsoft.com/office/drawing/2014/main" val="2683888238"/>
                    </a:ext>
                  </a:extLst>
                </a:gridCol>
                <a:gridCol w="1491924">
                  <a:extLst>
                    <a:ext uri="{9D8B030D-6E8A-4147-A177-3AD203B41FA5}">
                      <a16:colId xmlns:a16="http://schemas.microsoft.com/office/drawing/2014/main" val="98820029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767269156"/>
                    </a:ext>
                  </a:extLst>
                </a:gridCol>
                <a:gridCol w="2088233">
                  <a:extLst>
                    <a:ext uri="{9D8B030D-6E8A-4147-A177-3AD203B41FA5}">
                      <a16:colId xmlns:a16="http://schemas.microsoft.com/office/drawing/2014/main" val="1057504150"/>
                    </a:ext>
                  </a:extLst>
                </a:gridCol>
              </a:tblGrid>
              <a:tr h="38306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/>
                        <a:t>束斑位置变化量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100" dirty="0"/>
                        <a:t>固定</a:t>
                      </a:r>
                      <a:r>
                        <a:rPr lang="en-US" altLang="zh-CN" sz="1100" dirty="0" err="1"/>
                        <a:t>Egun</a:t>
                      </a:r>
                      <a:r>
                        <a:rPr lang="zh-CN" altLang="en-US" sz="1100" dirty="0"/>
                        <a:t>的</a:t>
                      </a:r>
                      <a:r>
                        <a:rPr lang="en-US" altLang="zh-CN" sz="1100" dirty="0"/>
                        <a:t>x_ def</a:t>
                      </a:r>
                    </a:p>
                    <a:p>
                      <a:r>
                        <a:rPr lang="zh-CN" altLang="en-US" sz="1100" dirty="0"/>
                        <a:t>改变</a:t>
                      </a:r>
                      <a:r>
                        <a:rPr lang="en-US" altLang="zh-CN" sz="1100" dirty="0"/>
                        <a:t>y_ def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100" dirty="0"/>
                        <a:t>固定</a:t>
                      </a:r>
                      <a:r>
                        <a:rPr lang="en-US" altLang="zh-CN" sz="1100" dirty="0" err="1"/>
                        <a:t>Egun</a:t>
                      </a:r>
                      <a:r>
                        <a:rPr lang="zh-CN" altLang="en-US" sz="1100" dirty="0"/>
                        <a:t>的</a:t>
                      </a:r>
                      <a:r>
                        <a:rPr lang="en-US" altLang="zh-CN" sz="1100" dirty="0"/>
                        <a:t>y_ def</a:t>
                      </a:r>
                    </a:p>
                    <a:p>
                      <a:r>
                        <a:rPr lang="zh-CN" altLang="en-US" sz="1100" dirty="0"/>
                        <a:t>改变</a:t>
                      </a:r>
                      <a:r>
                        <a:rPr lang="en-US" altLang="zh-CN" sz="1100" dirty="0"/>
                        <a:t>x_ def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100" dirty="0"/>
                        <a:t>固定</a:t>
                      </a:r>
                      <a:r>
                        <a:rPr lang="en-US" altLang="zh-CN" sz="1100" dirty="0" err="1"/>
                        <a:t>Egun</a:t>
                      </a:r>
                      <a:r>
                        <a:rPr lang="zh-CN" altLang="en-US" sz="1100" dirty="0"/>
                        <a:t>的</a:t>
                      </a:r>
                      <a:r>
                        <a:rPr lang="en-US" altLang="zh-CN" sz="1100" dirty="0" err="1"/>
                        <a:t>x_def</a:t>
                      </a:r>
                      <a:r>
                        <a:rPr lang="zh-CN" altLang="en-US" sz="1100" dirty="0"/>
                        <a:t>与</a:t>
                      </a:r>
                      <a:r>
                        <a:rPr lang="en-US" altLang="zh-CN" sz="1100" dirty="0" err="1"/>
                        <a:t>y_def</a:t>
                      </a:r>
                      <a:endParaRPr lang="en-US" altLang="zh-CN" sz="1100" dirty="0"/>
                    </a:p>
                    <a:p>
                      <a:r>
                        <a:rPr lang="zh-CN" altLang="en-US" sz="1100" dirty="0"/>
                        <a:t>改变</a:t>
                      </a:r>
                      <a:r>
                        <a:rPr lang="en-US" altLang="zh-CN" sz="1100" dirty="0"/>
                        <a:t>RFD</a:t>
                      </a:r>
                      <a:r>
                        <a:rPr lang="zh-CN" altLang="en-US" sz="1100" dirty="0"/>
                        <a:t>的极板压差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01402"/>
                  </a:ext>
                </a:extLst>
              </a:tr>
              <a:tr h="232574"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100" dirty="0"/>
                        <a:t>Δ</a:t>
                      </a:r>
                      <a:r>
                        <a:rPr lang="en-US" altLang="zh-CN" sz="1100" dirty="0"/>
                        <a:t>x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0.31mm/V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0.126mm/V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0.163mm/V</a:t>
                      </a:r>
                      <a:endParaRPr lang="zh-CN" alt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660978"/>
                  </a:ext>
                </a:extLst>
              </a:tr>
              <a:tr h="320467">
                <a:tc>
                  <a:txBody>
                    <a:bodyPr/>
                    <a:lstStyle/>
                    <a:p>
                      <a:pPr algn="ctr"/>
                      <a:r>
                        <a:rPr lang="el-GR" altLang="zh-CN" sz="1100" dirty="0"/>
                        <a:t>Δ</a:t>
                      </a:r>
                      <a:r>
                        <a:rPr lang="en-US" altLang="zh-CN" sz="1100" dirty="0"/>
                        <a:t>y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0.113mm/V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0.296mm/V</a:t>
                      </a:r>
                      <a:endParaRPr lang="zh-CN" alt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/>
                        <a:t>0.022mm/V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077293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E38885B5-85B2-439F-985B-E23BC8AA1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404" y="2632219"/>
            <a:ext cx="2571439" cy="18343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67D86EF-79FB-4D11-9AA6-1BB29DF21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676" y="2608105"/>
            <a:ext cx="2613136" cy="18584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31E0AC1-0628-4C60-9860-EE28F53CD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398" y="2608105"/>
            <a:ext cx="2858125" cy="1872564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613B3411-3A34-4C99-9A47-65DE4BC18FF9}"/>
              </a:ext>
            </a:extLst>
          </p:cNvPr>
          <p:cNvCxnSpPr/>
          <p:nvPr/>
        </p:nvCxnSpPr>
        <p:spPr>
          <a:xfrm flipH="1">
            <a:off x="4346604" y="2317653"/>
            <a:ext cx="648072" cy="36061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133">
            <a:extLst>
              <a:ext uri="{FF2B5EF4-FFF2-40B4-BE49-F238E27FC236}">
                <a16:creationId xmlns:a16="http://schemas.microsoft.com/office/drawing/2014/main" id="{80248CA0-3483-4EF9-925E-B25F55175DBC}"/>
              </a:ext>
            </a:extLst>
          </p:cNvPr>
          <p:cNvSpPr/>
          <p:nvPr/>
        </p:nvSpPr>
        <p:spPr>
          <a:xfrm>
            <a:off x="4509873" y="1311386"/>
            <a:ext cx="1440160" cy="1006267"/>
          </a:xfrm>
          <a:prstGeom prst="roundRect">
            <a:avLst>
              <a:gd name="adj" fmla="val 3885"/>
            </a:avLst>
          </a:prstGeom>
          <a:noFill/>
          <a:ln w="381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4" name="圆角矩形 133">
            <a:extLst>
              <a:ext uri="{FF2B5EF4-FFF2-40B4-BE49-F238E27FC236}">
                <a16:creationId xmlns:a16="http://schemas.microsoft.com/office/drawing/2014/main" id="{A919E90E-E5BA-460F-8B42-D9FF35976186}"/>
              </a:ext>
            </a:extLst>
          </p:cNvPr>
          <p:cNvSpPr/>
          <p:nvPr/>
        </p:nvSpPr>
        <p:spPr>
          <a:xfrm>
            <a:off x="6002788" y="1311386"/>
            <a:ext cx="1296144" cy="1006267"/>
          </a:xfrm>
          <a:prstGeom prst="roundRect">
            <a:avLst>
              <a:gd name="adj" fmla="val 3885"/>
            </a:avLst>
          </a:prstGeom>
          <a:noFill/>
          <a:ln w="381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5" name="圆角矩形 133">
            <a:extLst>
              <a:ext uri="{FF2B5EF4-FFF2-40B4-BE49-F238E27FC236}">
                <a16:creationId xmlns:a16="http://schemas.microsoft.com/office/drawing/2014/main" id="{B893E896-BA9B-474F-885C-A4EF94095347}"/>
              </a:ext>
            </a:extLst>
          </p:cNvPr>
          <p:cNvSpPr/>
          <p:nvPr/>
        </p:nvSpPr>
        <p:spPr>
          <a:xfrm>
            <a:off x="7416688" y="1311386"/>
            <a:ext cx="2042483" cy="1006267"/>
          </a:xfrm>
          <a:prstGeom prst="roundRect">
            <a:avLst>
              <a:gd name="adj" fmla="val 3885"/>
            </a:avLst>
          </a:prstGeom>
          <a:noFill/>
          <a:ln w="38100" cap="flat" cmpd="sng" algn="ctr">
            <a:solidFill>
              <a:srgbClr val="FFC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0AEFB961-97EC-4F24-AE8D-607BFF62771B}"/>
              </a:ext>
            </a:extLst>
          </p:cNvPr>
          <p:cNvCxnSpPr>
            <a:cxnSpLocks/>
          </p:cNvCxnSpPr>
          <p:nvPr/>
        </p:nvCxnSpPr>
        <p:spPr>
          <a:xfrm flipH="1">
            <a:off x="6506844" y="2317653"/>
            <a:ext cx="231962" cy="31456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D5E57D63-75E1-463F-B4AE-0962BF8CD37B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8460805" y="2313056"/>
            <a:ext cx="480656" cy="29504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B476C386-E1D5-4EC8-ADCC-DE5F925D49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887" r="11678"/>
          <a:stretch/>
        </p:blipFill>
        <p:spPr>
          <a:xfrm>
            <a:off x="1194441" y="4628789"/>
            <a:ext cx="1512226" cy="13816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FB3DC5A-3727-4B74-8A0E-17A7F3933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2081" y="4524056"/>
            <a:ext cx="2535317" cy="1600966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647E9584-A24F-4A39-BAA4-1FC11B9FB574}"/>
              </a:ext>
            </a:extLst>
          </p:cNvPr>
          <p:cNvSpPr/>
          <p:nvPr/>
        </p:nvSpPr>
        <p:spPr>
          <a:xfrm>
            <a:off x="277404" y="4558562"/>
            <a:ext cx="936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偏转磁铁磁感应强度与束斑位置的关系</a:t>
            </a:r>
            <a:endParaRPr lang="zh-CN" altLang="en-US" sz="1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C2BA959-79FE-4543-91CB-92FC83870A11}"/>
              </a:ext>
            </a:extLst>
          </p:cNvPr>
          <p:cNvSpPr/>
          <p:nvPr/>
        </p:nvSpPr>
        <p:spPr>
          <a:xfrm>
            <a:off x="293204" y="1299103"/>
            <a:ext cx="23990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2F2F2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前两个图为</a:t>
            </a:r>
            <a:r>
              <a:rPr lang="zh-CN" altLang="zh-CN" dirty="0">
                <a:solidFill>
                  <a:srgbClr val="2F2F2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对电子枪出射束流分别进行电子枪内</a:t>
            </a:r>
            <a:r>
              <a:rPr lang="en-US" altLang="zh-CN" dirty="0">
                <a:solidFill>
                  <a:srgbClr val="2F2F2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zh-CN" altLang="zh-CN" dirty="0">
                <a:solidFill>
                  <a:srgbClr val="2F2F2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方向偏转电场、</a:t>
            </a:r>
            <a:r>
              <a:rPr lang="en-US" altLang="zh-CN" dirty="0">
                <a:solidFill>
                  <a:srgbClr val="2F2F2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zh-CN" altLang="zh-CN" dirty="0">
                <a:solidFill>
                  <a:srgbClr val="2F2F2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方向偏转电场进行扫描时，荧光屏上电子束斑（</a:t>
            </a:r>
            <a:r>
              <a:rPr lang="en-US" altLang="zh-CN" dirty="0" err="1">
                <a:solidFill>
                  <a:srgbClr val="2F2F2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x,y</a:t>
            </a:r>
            <a:r>
              <a:rPr lang="zh-CN" altLang="zh-CN" dirty="0">
                <a:solidFill>
                  <a:srgbClr val="2F2F2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）位置变化趋势曲线，由此确定</a:t>
            </a:r>
            <a:r>
              <a:rPr lang="zh-CN" altLang="zh-CN" b="1" dirty="0">
                <a:solidFill>
                  <a:srgbClr val="2F2F2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电子枪的最佳参数设置</a:t>
            </a:r>
            <a:r>
              <a:rPr lang="zh-CN" altLang="zh-CN" dirty="0">
                <a:solidFill>
                  <a:srgbClr val="2F2F2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，保证后续出射电子束可以到达荧光屏中心位置。</a:t>
            </a:r>
            <a:endParaRPr lang="zh-CN" altLang="en-US" dirty="0">
              <a:solidFill>
                <a:srgbClr val="2F2F2F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D9D162F-5CC1-454F-A5FA-0D52A4E63E30}"/>
              </a:ext>
            </a:extLst>
          </p:cNvPr>
          <p:cNvSpPr/>
          <p:nvPr/>
        </p:nvSpPr>
        <p:spPr>
          <a:xfrm>
            <a:off x="10377601" y="899945"/>
            <a:ext cx="1702725" cy="34163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zh-CN" dirty="0">
                <a:solidFill>
                  <a:srgbClr val="2F2F2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由于样腔原设计中未</a:t>
            </a:r>
            <a:r>
              <a:rPr lang="zh-CN" altLang="zh-CN" b="1" dirty="0">
                <a:solidFill>
                  <a:schemeClr val="accent3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对极板进行机械定位和准直设计</a:t>
            </a:r>
            <a:r>
              <a:rPr lang="zh-CN" altLang="zh-CN" dirty="0">
                <a:solidFill>
                  <a:srgbClr val="2F2F2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，所以直流偏转电场在</a:t>
            </a:r>
            <a:r>
              <a:rPr lang="en-US" altLang="zh-CN" dirty="0">
                <a:solidFill>
                  <a:srgbClr val="2F2F2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zh-CN" altLang="zh-CN" dirty="0">
                <a:solidFill>
                  <a:srgbClr val="2F2F2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方向</a:t>
            </a:r>
            <a:r>
              <a:rPr lang="zh-CN" altLang="en-US" dirty="0">
                <a:solidFill>
                  <a:srgbClr val="2F2F2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也</a:t>
            </a:r>
            <a:r>
              <a:rPr lang="zh-CN" altLang="zh-CN" dirty="0">
                <a:solidFill>
                  <a:srgbClr val="2F2F2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有分量，造成束斑位移△</a:t>
            </a:r>
            <a:r>
              <a:rPr lang="en-US" altLang="zh-CN" dirty="0">
                <a:solidFill>
                  <a:srgbClr val="2F2F2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zh-CN" altLang="zh-CN" dirty="0">
                <a:solidFill>
                  <a:srgbClr val="2F2F2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不为零。这将在</a:t>
            </a:r>
            <a:r>
              <a:rPr lang="zh-CN" altLang="zh-CN" b="1" dirty="0">
                <a:solidFill>
                  <a:schemeClr val="accent3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后续射频偏转腔的设计</a:t>
            </a:r>
            <a:r>
              <a:rPr lang="zh-CN" altLang="zh-CN" dirty="0">
                <a:solidFill>
                  <a:srgbClr val="2F2F2F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中着重考虑。</a:t>
            </a:r>
            <a:endParaRPr lang="zh-CN" altLang="en-US" dirty="0">
              <a:solidFill>
                <a:srgbClr val="2F2F2F"/>
              </a:solidFill>
            </a:endParaRP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4A2252E7-E2F1-46D6-A334-EC0BAD8B5FBE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8839969" y="1967060"/>
            <a:ext cx="1537632" cy="65617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3A8675EF-14FA-4B86-9D31-6F029D84BFE4}"/>
              </a:ext>
            </a:extLst>
          </p:cNvPr>
          <p:cNvSpPr/>
          <p:nvPr/>
        </p:nvSpPr>
        <p:spPr>
          <a:xfrm>
            <a:off x="5130419" y="4438424"/>
            <a:ext cx="69422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zh-CN" altLang="zh-CN" kern="100" dirty="0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直通光路调试完成后，在射频偏转腔真空盒下游安装了第二准直缝和偏转磁铁，在偏转磁铁下方安装了北方夜视生产的</a:t>
            </a:r>
            <a:r>
              <a:rPr lang="en-US" altLang="zh-CN" kern="100" dirty="0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MCP</a:t>
            </a:r>
            <a:r>
              <a:rPr lang="zh-CN" altLang="zh-CN" kern="100" dirty="0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和荧光屏。调节偏转磁铁的励磁电流，也即改变偏转磁场的大小，可以观察到偏转磁场对应的色散现象，后续设计将增加</a:t>
            </a:r>
            <a:r>
              <a:rPr lang="zh-CN" altLang="zh-CN" b="1" kern="1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第三准直缝</a:t>
            </a:r>
            <a:r>
              <a:rPr lang="zh-CN" altLang="zh-CN" kern="100" dirty="0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来改善</a:t>
            </a:r>
            <a:r>
              <a:rPr lang="en-US" altLang="zh-CN" kern="100" dirty="0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BSM</a:t>
            </a:r>
            <a:r>
              <a:rPr lang="zh-CN" altLang="zh-CN" kern="100" dirty="0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的相位分辨率。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zh-CN" altLang="zh-CN" kern="100" dirty="0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目前</a:t>
            </a:r>
            <a:r>
              <a:rPr lang="zh-CN" altLang="zh-CN" b="1" kern="1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新的</a:t>
            </a:r>
            <a:r>
              <a:rPr lang="en-US" altLang="zh-CN" b="1" kern="1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324MHz</a:t>
            </a:r>
            <a:r>
              <a:rPr lang="zh-CN" altLang="zh-CN" b="1" kern="1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射频偏转腔</a:t>
            </a:r>
            <a:r>
              <a:rPr lang="zh-CN" altLang="zh-CN" kern="100" dirty="0">
                <a:solidFill>
                  <a:schemeClr val="bg2">
                    <a:lumMod val="1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已经完成机械设计，联系厂家加工，预计今年底生产完毕。测试验收后，明年初完成新一轮测试。</a:t>
            </a:r>
          </a:p>
        </p:txBody>
      </p:sp>
    </p:spTree>
    <p:extLst>
      <p:ext uri="{BB962C8B-B14F-4D97-AF65-F5344CB8AC3E}">
        <p14:creationId xmlns:p14="http://schemas.microsoft.com/office/powerpoint/2010/main" val="59432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dirty="0" smtClean="0"/>
              <a:t>CSNS </a:t>
            </a:r>
            <a:r>
              <a:rPr lang="zh-CN" altLang="en-US" dirty="0" smtClean="0"/>
              <a:t>束测系统在上一个供束年度继续以低故障率运行</a:t>
            </a:r>
            <a:endParaRPr lang="en-US" altLang="zh-CN" dirty="0" smtClean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dirty="0" smtClean="0"/>
              <a:t>解决了多个系统出现的硬件故障问题</a:t>
            </a:r>
            <a:endParaRPr lang="en-US" altLang="zh-CN" dirty="0" smtClean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dirty="0" smtClean="0"/>
              <a:t>CSNS II</a:t>
            </a:r>
            <a:r>
              <a:rPr lang="zh-CN" altLang="en-US" dirty="0"/>
              <a:t> 预研</a:t>
            </a:r>
            <a:r>
              <a:rPr lang="zh-CN" altLang="en-US" dirty="0" smtClean="0"/>
              <a:t>项目在有序进展，并取得一定成绩</a:t>
            </a:r>
            <a:endParaRPr lang="en-US" altLang="zh-CN" dirty="0" smtClean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dirty="0"/>
              <a:t>下一</a:t>
            </a:r>
            <a:r>
              <a:rPr lang="zh-CN" altLang="en-US" dirty="0" smtClean="0"/>
              <a:t>个运行年度将继续保持高稳定性运行</a:t>
            </a:r>
            <a:endParaRPr lang="en-US" altLang="zh-CN" dirty="0" smtClean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dirty="0" smtClean="0"/>
              <a:t>RCS BPM</a:t>
            </a:r>
            <a:r>
              <a:rPr lang="zh-CN" altLang="en-US" dirty="0" smtClean="0"/>
              <a:t>电子学升级将继续进行</a:t>
            </a:r>
            <a:endParaRPr lang="en-US" altLang="zh-CN" dirty="0" smtClean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dirty="0" smtClean="0"/>
              <a:t>Tune </a:t>
            </a:r>
            <a:r>
              <a:rPr lang="zh-CN" altLang="en-US" dirty="0" smtClean="0"/>
              <a:t>测量系统的升级将在明年进行</a:t>
            </a:r>
            <a:endParaRPr lang="en-US" altLang="zh-CN" dirty="0" smtClean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dirty="0" smtClean="0"/>
              <a:t>明年上线</a:t>
            </a:r>
            <a:r>
              <a:rPr lang="en-US" altLang="zh-CN" dirty="0" smtClean="0"/>
              <a:t>BSM</a:t>
            </a:r>
            <a:r>
              <a:rPr lang="zh-CN" altLang="en-US" dirty="0" smtClean="0"/>
              <a:t>样机</a:t>
            </a:r>
            <a:endParaRPr lang="en-US" altLang="zh-CN" dirty="0" smtClean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dirty="0" smtClean="0"/>
              <a:t>继续研发新多丝靶电子学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总结与展望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D44C-4E47-7641-9144-60BC1FFF9E40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Presenter | Presentation Title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37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63352" y="2348880"/>
            <a:ext cx="11376025" cy="1065742"/>
          </a:xfrm>
        </p:spPr>
        <p:txBody>
          <a:bodyPr/>
          <a:lstStyle/>
          <a:p>
            <a:pPr algn="ctr"/>
            <a:r>
              <a:rPr lang="zh-CN" altLang="en-US" sz="7200" i="1" dirty="0" smtClean="0"/>
              <a:t>谢谢！</a:t>
            </a:r>
            <a:endParaRPr lang="zh-CN" altLang="en-US" sz="7200" i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D44C-4E47-7641-9144-60BC1FFF9E40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70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46203" y="919003"/>
            <a:ext cx="11376024" cy="720079"/>
          </a:xfrm>
        </p:spPr>
        <p:txBody>
          <a:bodyPr/>
          <a:lstStyle/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系统持续低故障率的稳定运行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束测系统年度运行情况</a:t>
            </a:r>
            <a:endParaRPr lang="en-US" altLang="zh-CN" sz="18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D44C-4E47-7641-9144-60BC1FFF9E40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1429099" y="1571291"/>
            <a:ext cx="9317272" cy="4670238"/>
            <a:chOff x="191344" y="1674488"/>
            <a:chExt cx="10441159" cy="423179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44" y="1674488"/>
              <a:ext cx="10441159" cy="4231791"/>
            </a:xfrm>
            <a:prstGeom prst="rect">
              <a:avLst/>
            </a:prstGeom>
          </p:spPr>
        </p:pic>
        <p:sp>
          <p:nvSpPr>
            <p:cNvPr id="9" name="椭圆 8"/>
            <p:cNvSpPr/>
            <p:nvPr/>
          </p:nvSpPr>
          <p:spPr>
            <a:xfrm>
              <a:off x="6960096" y="4119443"/>
              <a:ext cx="792088" cy="51559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787" y="1571291"/>
            <a:ext cx="3259467" cy="153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9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89632" y="876003"/>
            <a:ext cx="11298623" cy="486579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1800" u="sng" dirty="0" smtClean="0"/>
              <a:t>目的：</a:t>
            </a:r>
            <a:r>
              <a:rPr lang="zh-CN" altLang="en-US" sz="1800" u="sng" dirty="0"/>
              <a:t>校核</a:t>
            </a:r>
            <a:r>
              <a:rPr lang="en-US" altLang="zh-CN" sz="1800" u="sng" dirty="0" smtClean="0"/>
              <a:t>RCS BPM</a:t>
            </a:r>
            <a:r>
              <a:rPr lang="zh-CN" altLang="en-US" sz="1800" u="sng" dirty="0" smtClean="0"/>
              <a:t>的测量准确度</a:t>
            </a:r>
            <a:endParaRPr lang="en-US" altLang="zh-CN" sz="1800" u="sng" dirty="0" smtClean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1800" u="sng" dirty="0" smtClean="0"/>
              <a:t>抽样：</a:t>
            </a:r>
            <a:r>
              <a:rPr lang="en-US" altLang="zh-CN" sz="1800" u="sng" dirty="0" smtClean="0"/>
              <a:t>R3BPM12</a:t>
            </a:r>
            <a:r>
              <a:rPr lang="en-US" altLang="zh-CN" sz="1800" u="sng" dirty="0"/>
              <a:t>, R4BPM11, R2BPM05, </a:t>
            </a:r>
            <a:r>
              <a:rPr lang="en-US" altLang="zh-CN" sz="1800" u="sng" dirty="0" smtClean="0"/>
              <a:t>R4BPM04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1800" u="sng" dirty="0" smtClean="0"/>
              <a:t>放射性环境下历时</a:t>
            </a:r>
            <a:r>
              <a:rPr lang="en-US" altLang="zh-CN" sz="1800" u="sng" dirty="0" smtClean="0"/>
              <a:t>3</a:t>
            </a:r>
            <a:r>
              <a:rPr lang="zh-CN" altLang="en-US" sz="1800" u="sng" dirty="0" smtClean="0"/>
              <a:t>个月不间断完成标定工作，人均剂量</a:t>
            </a:r>
            <a:r>
              <a:rPr lang="en-US" altLang="zh-CN" sz="1800" u="sng" dirty="0" smtClean="0"/>
              <a:t>200uSv/h</a:t>
            </a:r>
            <a:endParaRPr lang="zh-CN" altLang="en-US" sz="18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RCS BPMs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离线标定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D44C-4E47-7641-9144-60BC1FFF9E40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28" name="Table 5">
            <a:extLst>
              <a:ext uri="{FF2B5EF4-FFF2-40B4-BE49-F238E27FC236}">
                <a16:creationId xmlns:a16="http://schemas.microsoft.com/office/drawing/2014/main" id="{76F0ECB5-559D-4B20-B326-60952C1065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304018"/>
              </p:ext>
            </p:extLst>
          </p:nvPr>
        </p:nvGraphicFramePr>
        <p:xfrm>
          <a:off x="9402487" y="4182995"/>
          <a:ext cx="2741760" cy="208219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73974">
                  <a:extLst>
                    <a:ext uri="{9D8B030D-6E8A-4147-A177-3AD203B41FA5}">
                      <a16:colId xmlns:a16="http://schemas.microsoft.com/office/drawing/2014/main" val="883225967"/>
                    </a:ext>
                  </a:extLst>
                </a:gridCol>
                <a:gridCol w="1467786">
                  <a:extLst>
                    <a:ext uri="{9D8B030D-6E8A-4147-A177-3AD203B41FA5}">
                      <a16:colId xmlns:a16="http://schemas.microsoft.com/office/drawing/2014/main" val="3356372380"/>
                    </a:ext>
                  </a:extLst>
                </a:gridCol>
              </a:tblGrid>
              <a:tr h="518157">
                <a:tc>
                  <a:txBody>
                    <a:bodyPr/>
                    <a:lstStyle/>
                    <a:p>
                      <a:r>
                        <a:rPr lang="en-US" sz="1600" dirty="0"/>
                        <a:t>BPM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Dose*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762322"/>
                  </a:ext>
                </a:extLst>
              </a:tr>
              <a:tr h="391009">
                <a:tc>
                  <a:txBody>
                    <a:bodyPr/>
                    <a:lstStyle/>
                    <a:p>
                      <a:r>
                        <a:rPr lang="en-US" sz="1600" dirty="0"/>
                        <a:t>R2BPM05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~</a:t>
                      </a:r>
                      <a:r>
                        <a:rPr lang="en-US" sz="1600" b="1" u="sng" dirty="0">
                          <a:solidFill>
                            <a:srgbClr val="FF0000"/>
                          </a:solidFill>
                        </a:rPr>
                        <a:t>106 µ</a:t>
                      </a:r>
                      <a:r>
                        <a:rPr lang="en-US" sz="1600" b="1" u="sng" dirty="0" err="1">
                          <a:solidFill>
                            <a:srgbClr val="FF0000"/>
                          </a:solidFill>
                        </a:rPr>
                        <a:t>Sv</a:t>
                      </a:r>
                      <a:r>
                        <a:rPr lang="en-US" sz="1600" b="1" u="sng" dirty="0">
                          <a:solidFill>
                            <a:srgbClr val="FF0000"/>
                          </a:solidFill>
                        </a:rPr>
                        <a:t>/h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482622"/>
                  </a:ext>
                </a:extLst>
              </a:tr>
              <a:tr h="391009">
                <a:tc>
                  <a:txBody>
                    <a:bodyPr/>
                    <a:lstStyle/>
                    <a:p>
                      <a:r>
                        <a:rPr lang="en-US" sz="1600" dirty="0"/>
                        <a:t>R4BPM11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~12 µ</a:t>
                      </a:r>
                      <a:r>
                        <a:rPr lang="en-US" sz="1600" dirty="0" err="1"/>
                        <a:t>Sv</a:t>
                      </a:r>
                      <a:r>
                        <a:rPr lang="en-US" sz="1600" dirty="0"/>
                        <a:t>/h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261200"/>
                  </a:ext>
                </a:extLst>
              </a:tr>
              <a:tr h="391009">
                <a:tc>
                  <a:txBody>
                    <a:bodyPr/>
                    <a:lstStyle/>
                    <a:p>
                      <a:r>
                        <a:rPr lang="en-US" sz="1600" dirty="0"/>
                        <a:t>R3BPM12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~25 µ</a:t>
                      </a:r>
                      <a:r>
                        <a:rPr lang="en-US" sz="1600" dirty="0" err="1"/>
                        <a:t>Sv</a:t>
                      </a:r>
                      <a:r>
                        <a:rPr lang="en-US" sz="1600" dirty="0"/>
                        <a:t>/h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110194"/>
                  </a:ext>
                </a:extLst>
              </a:tr>
              <a:tr h="39100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R4BPM04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~10 µ</a:t>
                      </a:r>
                      <a:r>
                        <a:rPr lang="en-US" sz="1600" dirty="0" err="1"/>
                        <a:t>Sv</a:t>
                      </a:r>
                      <a:r>
                        <a:rPr lang="en-US" sz="1600" dirty="0"/>
                        <a:t>/h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575944"/>
                  </a:ext>
                </a:extLst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29" y="1835922"/>
            <a:ext cx="8970078" cy="4599588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487" y="1045271"/>
            <a:ext cx="2616994" cy="221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4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RCS BPMs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离线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标定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D44C-4E47-7641-9144-60BC1FFF9E40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Graphic 23">
            <a:extLst>
              <a:ext uri="{FF2B5EF4-FFF2-40B4-BE49-F238E27FC236}">
                <a16:creationId xmlns:a16="http://schemas.microsoft.com/office/drawing/2014/main" id="{4F66AAF5-3239-4BE0-893B-D66CD2448B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62730" t="36485" b="35879"/>
          <a:stretch/>
        </p:blipFill>
        <p:spPr>
          <a:xfrm>
            <a:off x="510038" y="1842796"/>
            <a:ext cx="1854037" cy="1098926"/>
          </a:xfrm>
          <a:prstGeom prst="rect">
            <a:avLst/>
          </a:prstGeom>
        </p:spPr>
      </p:pic>
      <p:pic>
        <p:nvPicPr>
          <p:cNvPr id="10" name="Picture 31">
            <a:extLst>
              <a:ext uri="{FF2B5EF4-FFF2-40B4-BE49-F238E27FC236}">
                <a16:creationId xmlns:a16="http://schemas.microsoft.com/office/drawing/2014/main" id="{A772A729-7A98-46A8-81FC-69BA7E4B9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837" y="2010406"/>
            <a:ext cx="1947441" cy="941459"/>
          </a:xfrm>
          <a:prstGeom prst="rect">
            <a:avLst/>
          </a:prstGeom>
        </p:spPr>
      </p:pic>
      <p:pic>
        <p:nvPicPr>
          <p:cNvPr id="11" name="Picture 35">
            <a:extLst>
              <a:ext uri="{FF2B5EF4-FFF2-40B4-BE49-F238E27FC236}">
                <a16:creationId xmlns:a16="http://schemas.microsoft.com/office/drawing/2014/main" id="{D2975FDD-E8A1-4085-9F27-BC27C3B4B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537" y="2386691"/>
            <a:ext cx="2028104" cy="501153"/>
          </a:xfrm>
          <a:prstGeom prst="rect">
            <a:avLst/>
          </a:prstGeom>
        </p:spPr>
      </p:pic>
      <p:pic>
        <p:nvPicPr>
          <p:cNvPr id="12" name="Picture 41">
            <a:extLst>
              <a:ext uri="{FF2B5EF4-FFF2-40B4-BE49-F238E27FC236}">
                <a16:creationId xmlns:a16="http://schemas.microsoft.com/office/drawing/2014/main" id="{0ED5A89E-9C4E-46D9-A14C-409E7E623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3" y="2193305"/>
            <a:ext cx="2206819" cy="731704"/>
          </a:xfrm>
          <a:prstGeom prst="rect">
            <a:avLst/>
          </a:prstGeom>
        </p:spPr>
      </p:pic>
      <p:sp>
        <p:nvSpPr>
          <p:cNvPr id="13" name="Rectangle: Rounded Corners 42">
            <a:extLst>
              <a:ext uri="{FF2B5EF4-FFF2-40B4-BE49-F238E27FC236}">
                <a16:creationId xmlns:a16="http://schemas.microsoft.com/office/drawing/2014/main" id="{57D0F554-D6DE-40D0-8ABE-C35C1CA23D8D}"/>
              </a:ext>
            </a:extLst>
          </p:cNvPr>
          <p:cNvSpPr/>
          <p:nvPr/>
        </p:nvSpPr>
        <p:spPr>
          <a:xfrm>
            <a:off x="567706" y="2049790"/>
            <a:ext cx="1694755" cy="14351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CC71829F-17C7-41CB-BC37-57DBB4CFCFAA}"/>
              </a:ext>
            </a:extLst>
          </p:cNvPr>
          <p:cNvSpPr/>
          <p:nvPr/>
        </p:nvSpPr>
        <p:spPr>
          <a:xfrm>
            <a:off x="3499213" y="2193306"/>
            <a:ext cx="1811248" cy="19338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44">
            <a:extLst>
              <a:ext uri="{FF2B5EF4-FFF2-40B4-BE49-F238E27FC236}">
                <a16:creationId xmlns:a16="http://schemas.microsoft.com/office/drawing/2014/main" id="{95B1297F-CCC9-4AEC-8EF4-39099B314FF7}"/>
              </a:ext>
            </a:extLst>
          </p:cNvPr>
          <p:cNvSpPr/>
          <p:nvPr/>
        </p:nvSpPr>
        <p:spPr>
          <a:xfrm>
            <a:off x="6400803" y="2556534"/>
            <a:ext cx="2206818" cy="19338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45">
            <a:extLst>
              <a:ext uri="{FF2B5EF4-FFF2-40B4-BE49-F238E27FC236}">
                <a16:creationId xmlns:a16="http://schemas.microsoft.com/office/drawing/2014/main" id="{D24C70FA-B018-4AF2-BB5F-D92137A14264}"/>
              </a:ext>
            </a:extLst>
          </p:cNvPr>
          <p:cNvSpPr/>
          <p:nvPr/>
        </p:nvSpPr>
        <p:spPr>
          <a:xfrm>
            <a:off x="9326537" y="2386690"/>
            <a:ext cx="2028104" cy="16984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47">
            <a:extLst>
              <a:ext uri="{FF2B5EF4-FFF2-40B4-BE49-F238E27FC236}">
                <a16:creationId xmlns:a16="http://schemas.microsoft.com/office/drawing/2014/main" id="{E62E272C-807D-4689-B8FD-D54679160734}"/>
              </a:ext>
            </a:extLst>
          </p:cNvPr>
          <p:cNvCxnSpPr>
            <a:cxnSpLocks/>
            <a:endCxn id="13" idx="3"/>
          </p:cNvCxnSpPr>
          <p:nvPr/>
        </p:nvCxnSpPr>
        <p:spPr>
          <a:xfrm flipH="1">
            <a:off x="2262461" y="1557614"/>
            <a:ext cx="3923210" cy="56393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51">
            <a:extLst>
              <a:ext uri="{FF2B5EF4-FFF2-40B4-BE49-F238E27FC236}">
                <a16:creationId xmlns:a16="http://schemas.microsoft.com/office/drawing/2014/main" id="{7798AC83-BD2B-43B1-8574-77A05868047E}"/>
              </a:ext>
            </a:extLst>
          </p:cNvPr>
          <p:cNvCxnSpPr>
            <a:cxnSpLocks/>
          </p:cNvCxnSpPr>
          <p:nvPr/>
        </p:nvCxnSpPr>
        <p:spPr>
          <a:xfrm flipH="1">
            <a:off x="5310462" y="1557614"/>
            <a:ext cx="875210" cy="70585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53">
            <a:extLst>
              <a:ext uri="{FF2B5EF4-FFF2-40B4-BE49-F238E27FC236}">
                <a16:creationId xmlns:a16="http://schemas.microsoft.com/office/drawing/2014/main" id="{64241857-E6FF-420B-A516-84CFCC671A99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185671" y="1557614"/>
            <a:ext cx="215132" cy="100154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56">
            <a:extLst>
              <a:ext uri="{FF2B5EF4-FFF2-40B4-BE49-F238E27FC236}">
                <a16:creationId xmlns:a16="http://schemas.microsoft.com/office/drawing/2014/main" id="{DE0DD0DA-2869-40CD-9DF7-06B55489E159}"/>
              </a:ext>
            </a:extLst>
          </p:cNvPr>
          <p:cNvCxnSpPr>
            <a:cxnSpLocks/>
          </p:cNvCxnSpPr>
          <p:nvPr/>
        </p:nvCxnSpPr>
        <p:spPr>
          <a:xfrm>
            <a:off x="6185672" y="1557614"/>
            <a:ext cx="3140865" cy="91794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66">
            <a:extLst>
              <a:ext uri="{FF2B5EF4-FFF2-40B4-BE49-F238E27FC236}">
                <a16:creationId xmlns:a16="http://schemas.microsoft.com/office/drawing/2014/main" id="{855A9323-E0C6-42A6-92FC-C57D8828F551}"/>
              </a:ext>
            </a:extLst>
          </p:cNvPr>
          <p:cNvSpPr txBox="1"/>
          <p:nvPr/>
        </p:nvSpPr>
        <p:spPr>
          <a:xfrm>
            <a:off x="4872634" y="1107714"/>
            <a:ext cx="2841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u="sng" dirty="0" smtClean="0"/>
              <a:t>实际环境：高温</a:t>
            </a:r>
            <a:r>
              <a:rPr lang="en-US" altLang="zh-CN" b="1" u="sng" dirty="0" smtClean="0"/>
              <a:t>&amp;pipe</a:t>
            </a:r>
            <a:endParaRPr lang="en-US" b="1" u="sng" dirty="0"/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30161A1A-E994-4356-B4F7-59B0FD6E8D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4840" y="2941723"/>
            <a:ext cx="2645955" cy="3408028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A022D6BD-60CD-48F4-9F83-7BC4DAE7E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305" y="2951865"/>
            <a:ext cx="2601139" cy="3350304"/>
          </a:xfrm>
          <a:prstGeom prst="rect">
            <a:avLst/>
          </a:prstGeom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D044250E-94D2-4CD3-8D82-638235194A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7355" y="2951865"/>
            <a:ext cx="2626657" cy="3383172"/>
          </a:xfrm>
          <a:prstGeom prst="rect">
            <a:avLst/>
          </a:prstGeom>
        </p:spPr>
      </p:pic>
      <p:pic>
        <p:nvPicPr>
          <p:cNvPr id="25" name="Picture 13">
            <a:extLst>
              <a:ext uri="{FF2B5EF4-FFF2-40B4-BE49-F238E27FC236}">
                <a16:creationId xmlns:a16="http://schemas.microsoft.com/office/drawing/2014/main" id="{00BD95B1-0BEB-4821-9E67-0929B7E968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7287" y="2941722"/>
            <a:ext cx="2638673" cy="339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8549" y="863590"/>
            <a:ext cx="11525463" cy="936103"/>
          </a:xfrm>
        </p:spPr>
        <p:txBody>
          <a:bodyPr/>
          <a:lstStyle/>
          <a:p>
            <a:pPr lvl="1">
              <a:lnSpc>
                <a:spcPct val="90000"/>
              </a:lnSpc>
              <a:buFont typeface="Wingdings" panose="05000000000000000000" pitchFamily="2" charset="2"/>
              <a:buChar char="l"/>
            </a:pPr>
            <a:r>
              <a:rPr lang="en-US" altLang="zh-CN" b="1" dirty="0" smtClean="0">
                <a:latin typeface="+mn-ea"/>
              </a:rPr>
              <a:t>LRFCT04</a:t>
            </a:r>
            <a:r>
              <a:rPr lang="zh-CN" altLang="en-US" b="1" dirty="0" smtClean="0">
                <a:latin typeface="+mn-ea"/>
              </a:rPr>
              <a:t>位置</a:t>
            </a:r>
            <a:r>
              <a:rPr lang="zh-CN" altLang="en-US" b="1" dirty="0">
                <a:latin typeface="+mn-ea"/>
              </a:rPr>
              <a:t>变更</a:t>
            </a:r>
            <a:r>
              <a:rPr lang="en-US" altLang="zh-CN" b="1" dirty="0" smtClean="0">
                <a:latin typeface="+mn-ea"/>
              </a:rPr>
              <a:t>---</a:t>
            </a:r>
            <a:r>
              <a:rPr lang="zh-CN" altLang="en-US" b="1" dirty="0" smtClean="0">
                <a:latin typeface="+mn-ea"/>
              </a:rPr>
              <a:t>后移</a:t>
            </a:r>
            <a:r>
              <a:rPr lang="en-US" altLang="zh-CN" b="1" dirty="0" smtClean="0">
                <a:latin typeface="+mn-ea"/>
              </a:rPr>
              <a:t>30</a:t>
            </a:r>
            <a:r>
              <a:rPr lang="zh-CN" altLang="en-US" b="1" dirty="0" smtClean="0">
                <a:latin typeface="+mn-ea"/>
              </a:rPr>
              <a:t>多米至</a:t>
            </a:r>
            <a:r>
              <a:rPr lang="en-US" altLang="zh-CN" b="1" dirty="0" smtClean="0">
                <a:latin typeface="+mn-ea"/>
              </a:rPr>
              <a:t>LRQD16</a:t>
            </a:r>
            <a:r>
              <a:rPr lang="zh-CN" altLang="en-US" b="1" dirty="0" smtClean="0">
                <a:latin typeface="+mn-ea"/>
              </a:rPr>
              <a:t>前，以</a:t>
            </a:r>
            <a:r>
              <a:rPr lang="zh-CN" altLang="zh-CN" b="1" dirty="0" smtClean="0">
                <a:latin typeface="+mn-ea"/>
              </a:rPr>
              <a:t>提高Debuncher后的能量测量的准确性</a:t>
            </a:r>
            <a:endParaRPr lang="en-US" altLang="zh-CN" b="1" dirty="0" smtClean="0">
              <a:latin typeface="+mn-ea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latin typeface="+mn-ea"/>
              </a:rPr>
              <a:t>软件升级</a:t>
            </a:r>
            <a:r>
              <a:rPr lang="en-US" altLang="zh-CN" b="1" dirty="0" smtClean="0">
                <a:latin typeface="+mn-ea"/>
              </a:rPr>
              <a:t>(</a:t>
            </a:r>
            <a:r>
              <a:rPr lang="zh-CN" altLang="en-US" b="1" dirty="0" smtClean="0">
                <a:latin typeface="+mn-ea"/>
              </a:rPr>
              <a:t>新算法</a:t>
            </a:r>
            <a:r>
              <a:rPr lang="en-US" altLang="zh-CN" b="1" dirty="0" smtClean="0">
                <a:latin typeface="+mn-ea"/>
              </a:rPr>
              <a:t>)</a:t>
            </a:r>
            <a:r>
              <a:rPr lang="zh-CN" altLang="en-US" b="1" dirty="0" smtClean="0">
                <a:latin typeface="+mn-ea"/>
              </a:rPr>
              <a:t>，提升扫相的稳定性，增加参数设置灵活性（</a:t>
            </a:r>
            <a:r>
              <a:rPr lang="zh-CN" altLang="en-US" b="1" dirty="0">
                <a:latin typeface="+mn-ea"/>
              </a:rPr>
              <a:t>按帧取数</a:t>
            </a:r>
            <a:r>
              <a:rPr lang="en-US" altLang="zh-CN" b="1" dirty="0">
                <a:latin typeface="+mn-ea"/>
              </a:rPr>
              <a:t>&amp;</a:t>
            </a:r>
            <a:r>
              <a:rPr lang="zh-CN" altLang="en-US" b="1" dirty="0">
                <a:latin typeface="+mn-ea"/>
              </a:rPr>
              <a:t>灵活设置取数</a:t>
            </a:r>
            <a:r>
              <a:rPr lang="zh-CN" altLang="en-US" b="1" dirty="0" smtClean="0">
                <a:latin typeface="+mn-ea"/>
              </a:rPr>
              <a:t>区间）</a:t>
            </a:r>
            <a:endParaRPr lang="zh-CN" altLang="en-US" sz="2400" dirty="0">
              <a:latin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LINAC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束流相位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测量系统（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FCT-based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D44C-4E47-7641-9144-60BC1FFF9E40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4408441"/>
            <a:ext cx="5158619" cy="18804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533CF93-2B50-767D-5026-73ED20E5F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73" y="1601926"/>
            <a:ext cx="5672942" cy="255919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73" y="4136555"/>
            <a:ext cx="3661853" cy="215228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659" y="4109776"/>
            <a:ext cx="3402997" cy="220584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672064" y="5733256"/>
            <a:ext cx="158417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200" b="1" dirty="0">
                <a:solidFill>
                  <a:srgbClr val="FF0000"/>
                </a:solidFill>
              </a:rPr>
              <a:t>脉冲内</a:t>
            </a:r>
            <a:r>
              <a:rPr lang="zh-CN" altLang="en-US" sz="1200" b="1" dirty="0" smtClean="0">
                <a:solidFill>
                  <a:srgbClr val="FF0000"/>
                </a:solidFill>
              </a:rPr>
              <a:t>相位随机跳动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008006" y="5256308"/>
            <a:ext cx="89573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200" b="1" dirty="0" smtClean="0">
                <a:solidFill>
                  <a:srgbClr val="FF0000"/>
                </a:solidFill>
              </a:rPr>
              <a:t>算法修复</a:t>
            </a:r>
            <a:r>
              <a:rPr lang="zh-CN" altLang="en-US" sz="1200" b="1" dirty="0">
                <a:solidFill>
                  <a:srgbClr val="FF0000"/>
                </a:solidFill>
              </a:rPr>
              <a:t>后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934" y="1601926"/>
            <a:ext cx="5763429" cy="26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7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00" y="1759070"/>
            <a:ext cx="4711513" cy="2484252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96651" y="1016526"/>
            <a:ext cx="9831797" cy="104432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1800" dirty="0"/>
              <a:t>完成</a:t>
            </a:r>
            <a:r>
              <a:rPr lang="en-US" altLang="zh-CN" sz="1800" dirty="0" smtClean="0"/>
              <a:t>MEBT </a:t>
            </a:r>
            <a:r>
              <a:rPr lang="zh-CN" altLang="en-US" sz="1800" dirty="0" smtClean="0"/>
              <a:t>发射度仪维护</a:t>
            </a:r>
            <a:r>
              <a:rPr lang="en-US" altLang="zh-CN" sz="1800" dirty="0" smtClean="0"/>
              <a:t>---EMY</a:t>
            </a:r>
            <a:r>
              <a:rPr lang="zh-CN" altLang="en-US" sz="1800" dirty="0"/>
              <a:t>无信号</a:t>
            </a:r>
            <a:endParaRPr lang="en-US" altLang="zh-CN" sz="1800" dirty="0" smtClean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1800" dirty="0" smtClean="0"/>
              <a:t>升级并维护</a:t>
            </a:r>
            <a:r>
              <a:rPr lang="en-US" altLang="zh-CN" sz="1800" dirty="0" smtClean="0"/>
              <a:t>MEWS01\LRWS00\LRWS04</a:t>
            </a:r>
            <a:r>
              <a:rPr lang="zh-CN" altLang="en-US" sz="1800" dirty="0" smtClean="0"/>
              <a:t>，并将丝更换为碳纳米管，提升了灵敏度和信噪比</a:t>
            </a:r>
            <a:endParaRPr lang="zh-CN" altLang="en-US" sz="18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LINAC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剖面测量系统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D44C-4E47-7641-9144-60BC1FFF9E40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696573" y="3749849"/>
            <a:ext cx="4528665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zh-CN" altLang="en-US" sz="1200" b="1" dirty="0" smtClean="0"/>
              <a:t>排除电子学、线缆、数采系统，拆卸探头后</a:t>
            </a:r>
            <a:r>
              <a:rPr lang="zh-CN" altLang="en-US" sz="1200" b="1" dirty="0"/>
              <a:t>发现偏压、信号、地短路，一个陶瓷柱破裂，下层垫片接触外侧保护壳</a:t>
            </a:r>
            <a:endParaRPr lang="en-US" altLang="zh-CN" sz="1200" b="1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9B21CA1-E495-D1E6-87B5-8A8C04FF9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016" y="1945157"/>
            <a:ext cx="4656285" cy="226635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4236783"/>
            <a:ext cx="4032448" cy="21804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573" y="4395728"/>
            <a:ext cx="4897862" cy="193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6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07989" y="954921"/>
            <a:ext cx="11376024" cy="1289229"/>
          </a:xfrm>
        </p:spPr>
        <p:txBody>
          <a:bodyPr/>
          <a:lstStyle/>
          <a:p>
            <a:r>
              <a:rPr lang="zh-CN" altLang="en-US" sz="1800" dirty="0" smtClean="0"/>
              <a:t>增加高带宽功放（</a:t>
            </a:r>
            <a:r>
              <a:rPr lang="en-US" altLang="zh-CN" sz="1800" dirty="0" smtClean="0"/>
              <a:t>10kHz-2.5GHz</a:t>
            </a:r>
            <a:r>
              <a:rPr lang="zh-CN" altLang="en-US" sz="1800" dirty="0" smtClean="0"/>
              <a:t>）</a:t>
            </a:r>
            <a:endParaRPr lang="en-US" altLang="zh-CN" sz="1800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800" dirty="0" smtClean="0"/>
              <a:t>提高三个</a:t>
            </a:r>
            <a:r>
              <a:rPr lang="en-US" altLang="zh-CN" sz="1800" dirty="0" smtClean="0"/>
              <a:t>WCM</a:t>
            </a:r>
            <a:r>
              <a:rPr lang="zh-CN" altLang="en-US" sz="1800" dirty="0" smtClean="0"/>
              <a:t>的信噪比</a:t>
            </a:r>
            <a:r>
              <a:rPr lang="en-US" altLang="zh-CN" sz="1800" dirty="0" smtClean="0"/>
              <a:t> (~</a:t>
            </a:r>
            <a:r>
              <a:rPr lang="en-US" altLang="zh-CN" sz="1800" dirty="0"/>
              <a:t>10</a:t>
            </a:r>
            <a:r>
              <a:rPr lang="zh-CN" altLang="en-US" sz="1800" dirty="0"/>
              <a:t> </a:t>
            </a:r>
            <a:r>
              <a:rPr lang="en-US" altLang="zh-CN" sz="1800" dirty="0"/>
              <a:t>mV</a:t>
            </a:r>
            <a:r>
              <a:rPr lang="zh-CN" altLang="en-US" sz="1800" dirty="0"/>
              <a:t> </a:t>
            </a:r>
            <a:r>
              <a:rPr lang="en-US" altLang="zh-CN" sz="1800" dirty="0">
                <a:sym typeface="Wingdings" pitchFamily="2" charset="2"/>
              </a:rPr>
              <a:t></a:t>
            </a:r>
            <a:r>
              <a:rPr lang="zh-CN" altLang="en-US" sz="1800" dirty="0">
                <a:sym typeface="Wingdings" pitchFamily="2" charset="2"/>
              </a:rPr>
              <a:t> </a:t>
            </a:r>
            <a:r>
              <a:rPr lang="en-US" altLang="zh-CN" sz="1800" dirty="0">
                <a:sym typeface="Wingdings" pitchFamily="2" charset="2"/>
              </a:rPr>
              <a:t>~100</a:t>
            </a:r>
            <a:r>
              <a:rPr lang="zh-CN" altLang="en-US" sz="1800" dirty="0">
                <a:sym typeface="Wingdings" pitchFamily="2" charset="2"/>
              </a:rPr>
              <a:t> </a:t>
            </a:r>
            <a:r>
              <a:rPr lang="en-US" altLang="zh-CN" sz="1800" dirty="0">
                <a:sym typeface="Wingdings" pitchFamily="2" charset="2"/>
              </a:rPr>
              <a:t>mV</a:t>
            </a:r>
            <a:r>
              <a:rPr lang="en-US" altLang="zh-CN" sz="1800" dirty="0" smtClean="0">
                <a:sym typeface="Wingdings" pitchFamily="2" charset="2"/>
              </a:rPr>
              <a:t>)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l"/>
            </a:pPr>
            <a:r>
              <a:rPr lang="zh-CN" altLang="en-US" b="1" dirty="0">
                <a:sym typeface="Wingdings" pitchFamily="2" charset="2"/>
              </a:rPr>
              <a:t>去除直流</a:t>
            </a:r>
            <a:r>
              <a:rPr lang="zh-CN" altLang="en-US" b="1" dirty="0" smtClean="0">
                <a:sym typeface="Wingdings" pitchFamily="2" charset="2"/>
              </a:rPr>
              <a:t>部分</a:t>
            </a:r>
            <a:endParaRPr lang="en-US" altLang="zh-CN" b="1" dirty="0" smtClean="0">
              <a:sym typeface="Wingdings" pitchFamily="2" charset="2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ym typeface="Wingdings" pitchFamily="2" charset="2"/>
              </a:rPr>
              <a:t>消除注入区</a:t>
            </a:r>
            <a:r>
              <a:rPr lang="en-US" altLang="zh-CN" b="1" dirty="0" smtClean="0">
                <a:sym typeface="Wingdings" pitchFamily="2" charset="2"/>
              </a:rPr>
              <a:t>BV</a:t>
            </a:r>
            <a:r>
              <a:rPr lang="zh-CN" altLang="en-US" b="1" dirty="0" smtClean="0">
                <a:sym typeface="Wingdings" pitchFamily="2" charset="2"/>
              </a:rPr>
              <a:t>铁电源的干扰</a:t>
            </a:r>
            <a:endParaRPr lang="en-US" altLang="zh-CN" b="1" dirty="0">
              <a:sym typeface="Wingdings" pitchFamily="2" charset="2"/>
            </a:endParaRPr>
          </a:p>
          <a:p>
            <a:pPr marL="0" lvl="1" indent="0">
              <a:lnSpc>
                <a:spcPct val="90000"/>
              </a:lnSpc>
              <a:buNone/>
            </a:pPr>
            <a:endParaRPr lang="en-US" altLang="zh-CN" dirty="0">
              <a:sym typeface="Wingdings" pitchFamily="2" charset="2"/>
            </a:endParaRP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LINAC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壁电流探测系统升级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D44C-4E47-7641-9144-60BC1FFF9E40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2" descr="FEMTO Ghz Amplifier HSA-X-2-40">
            <a:extLst>
              <a:ext uri="{FF2B5EF4-FFF2-40B4-BE49-F238E27FC236}">
                <a16:creationId xmlns:a16="http://schemas.microsoft.com/office/drawing/2014/main" id="{608ED245-9FC3-E7C0-D915-8147D0201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2361892"/>
            <a:ext cx="2088232" cy="122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7E3E8957-034E-3830-B8AA-297F1FE28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141" y="878269"/>
            <a:ext cx="5243049" cy="2477114"/>
          </a:xfrm>
          <a:prstGeom prst="rect">
            <a:avLst/>
          </a:prstGeom>
        </p:spPr>
      </p:pic>
      <p:cxnSp>
        <p:nvCxnSpPr>
          <p:cNvPr id="12" name="Straight Arrow Connector 10">
            <a:extLst>
              <a:ext uri="{FF2B5EF4-FFF2-40B4-BE49-F238E27FC236}">
                <a16:creationId xmlns:a16="http://schemas.microsoft.com/office/drawing/2014/main" id="{E88D85E5-5687-BB4B-9724-95817540AD1B}"/>
              </a:ext>
            </a:extLst>
          </p:cNvPr>
          <p:cNvCxnSpPr/>
          <p:nvPr/>
        </p:nvCxnSpPr>
        <p:spPr>
          <a:xfrm>
            <a:off x="9565518" y="1528941"/>
            <a:ext cx="0" cy="269176"/>
          </a:xfrm>
          <a:prstGeom prst="straightConnector1">
            <a:avLst/>
          </a:prstGeom>
          <a:ln w="1905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F27D50A-EC17-F207-B770-4F9A05EA1453}"/>
              </a:ext>
            </a:extLst>
          </p:cNvPr>
          <p:cNvSpPr txBox="1"/>
          <p:nvPr/>
        </p:nvSpPr>
        <p:spPr>
          <a:xfrm>
            <a:off x="9655815" y="1575812"/>
            <a:ext cx="101402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tx2"/>
                </a:solidFill>
              </a:rPr>
              <a:t>25</a:t>
            </a:r>
            <a:r>
              <a:rPr lang="zh-CN" altLang="en-US" sz="1400" dirty="0">
                <a:solidFill>
                  <a:schemeClr val="tx2"/>
                </a:solidFill>
              </a:rPr>
              <a:t> </a:t>
            </a:r>
            <a:r>
              <a:rPr lang="en-US" altLang="zh-CN" sz="1400" dirty="0">
                <a:solidFill>
                  <a:schemeClr val="tx2"/>
                </a:solidFill>
              </a:rPr>
              <a:t>mV:5</a:t>
            </a:r>
            <a:r>
              <a:rPr lang="zh-CN" altLang="en-US" sz="1400" dirty="0">
                <a:solidFill>
                  <a:schemeClr val="tx2"/>
                </a:solidFill>
              </a:rPr>
              <a:t> </a:t>
            </a:r>
            <a:r>
              <a:rPr lang="en-US" altLang="zh-CN" sz="1400" dirty="0">
                <a:solidFill>
                  <a:schemeClr val="tx2"/>
                </a:solidFill>
              </a:rPr>
              <a:t>mV</a:t>
            </a:r>
            <a:endParaRPr lang="en-CH" sz="1400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49E24B-AA8B-F5FC-C238-F8B9BBCAC82F}"/>
              </a:ext>
            </a:extLst>
          </p:cNvPr>
          <p:cNvSpPr txBox="1"/>
          <p:nvPr/>
        </p:nvSpPr>
        <p:spPr>
          <a:xfrm>
            <a:off x="10616314" y="1436692"/>
            <a:ext cx="71781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FF0000"/>
                </a:solidFill>
              </a:rPr>
              <a:t>low-freq.</a:t>
            </a:r>
            <a:r>
              <a:rPr lang="zh-CN" altLang="en-US" sz="1200" dirty="0">
                <a:solidFill>
                  <a:srgbClr val="FF0000"/>
                </a:solidFill>
              </a:rPr>
              <a:t> </a:t>
            </a:r>
            <a:r>
              <a:rPr lang="en-US" altLang="zh-CN" sz="1200" dirty="0">
                <a:solidFill>
                  <a:srgbClr val="FF0000"/>
                </a:solidFill>
              </a:rPr>
              <a:t>ripples</a:t>
            </a:r>
            <a:endParaRPr lang="en-CH" sz="1200" dirty="0">
              <a:solidFill>
                <a:srgbClr val="FF0000"/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95399" y="3501009"/>
            <a:ext cx="5179971" cy="2649218"/>
            <a:chOff x="2814391" y="2447807"/>
            <a:chExt cx="2848982" cy="1931513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4391" y="2447807"/>
              <a:ext cx="2848982" cy="1931513"/>
            </a:xfrm>
            <a:prstGeom prst="rect">
              <a:avLst/>
            </a:prstGeom>
          </p:spPr>
        </p:pic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AF27D50A-EC17-F207-B770-4F9A05EA1453}"/>
                </a:ext>
              </a:extLst>
            </p:cNvPr>
            <p:cNvSpPr txBox="1"/>
            <p:nvPr/>
          </p:nvSpPr>
          <p:spPr>
            <a:xfrm>
              <a:off x="3847321" y="3471450"/>
              <a:ext cx="1233879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zh-CN" altLang="en-US" sz="1400" dirty="0">
                  <a:solidFill>
                    <a:schemeClr val="bg1"/>
                  </a:solidFill>
                </a:rPr>
                <a:t>注入</a:t>
              </a:r>
              <a:r>
                <a:rPr lang="zh-CN" altLang="en-US" sz="1400" dirty="0" smtClean="0">
                  <a:solidFill>
                    <a:schemeClr val="bg1"/>
                  </a:solidFill>
                </a:rPr>
                <a:t>区</a:t>
              </a:r>
              <a:r>
                <a:rPr lang="en-US" altLang="zh-CN" sz="1400" dirty="0" smtClean="0">
                  <a:solidFill>
                    <a:schemeClr val="bg1"/>
                  </a:solidFill>
                </a:rPr>
                <a:t>BV</a:t>
              </a:r>
              <a:r>
                <a:rPr lang="zh-CN" altLang="en-US" sz="1400" dirty="0" smtClean="0">
                  <a:solidFill>
                    <a:schemeClr val="bg1"/>
                  </a:solidFill>
                </a:rPr>
                <a:t>干扰</a:t>
              </a:r>
              <a:endParaRPr lang="en-CH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323974" y="3529723"/>
            <a:ext cx="5263348" cy="2620503"/>
            <a:chOff x="4823036" y="2531388"/>
            <a:chExt cx="6716960" cy="3590503"/>
          </a:xfrm>
        </p:grpSpPr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058EF9CB-43C1-A9E3-3E1D-8B1F53265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23036" y="2531388"/>
              <a:ext cx="6716960" cy="3590503"/>
            </a:xfrm>
            <a:prstGeom prst="rect">
              <a:avLst/>
            </a:prstGeom>
          </p:spPr>
        </p:pic>
        <p:cxnSp>
          <p:nvCxnSpPr>
            <p:cNvPr id="17" name="Straight Arrow Connector 13">
              <a:extLst>
                <a:ext uri="{FF2B5EF4-FFF2-40B4-BE49-F238E27FC236}">
                  <a16:creationId xmlns:a16="http://schemas.microsoft.com/office/drawing/2014/main" id="{C78F831B-7D8C-BE0D-8B58-C8E08DAB4571}"/>
                </a:ext>
              </a:extLst>
            </p:cNvPr>
            <p:cNvCxnSpPr>
              <a:cxnSpLocks/>
            </p:cNvCxnSpPr>
            <p:nvPr/>
          </p:nvCxnSpPr>
          <p:spPr>
            <a:xfrm>
              <a:off x="8904312" y="3999256"/>
              <a:ext cx="0" cy="360040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4B86C41D-B299-9654-F26F-3F524FA7F3F6}"/>
                </a:ext>
              </a:extLst>
            </p:cNvPr>
            <p:cNvSpPr txBox="1"/>
            <p:nvPr/>
          </p:nvSpPr>
          <p:spPr>
            <a:xfrm>
              <a:off x="8976320" y="3933056"/>
              <a:ext cx="20544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600" dirty="0">
                  <a:solidFill>
                    <a:schemeClr val="bg1"/>
                  </a:solidFill>
                </a:rPr>
                <a:t>Amplitude~300</a:t>
              </a:r>
              <a:r>
                <a:rPr lang="zh-CN" altLang="en-US" sz="1600" dirty="0">
                  <a:solidFill>
                    <a:schemeClr val="bg1"/>
                  </a:solidFill>
                </a:rPr>
                <a:t> </a:t>
              </a:r>
              <a:r>
                <a:rPr lang="en-US" altLang="zh-CN" sz="1600" dirty="0">
                  <a:solidFill>
                    <a:schemeClr val="bg1"/>
                  </a:solidFill>
                </a:rPr>
                <a:t>mV</a:t>
              </a:r>
              <a:endParaRPr lang="en-CH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19" name="Straight Arrow Connector 16">
              <a:extLst>
                <a:ext uri="{FF2B5EF4-FFF2-40B4-BE49-F238E27FC236}">
                  <a16:creationId xmlns:a16="http://schemas.microsoft.com/office/drawing/2014/main" id="{72D7E9D5-BDA2-F309-4541-C76DEEBF96FB}"/>
                </a:ext>
              </a:extLst>
            </p:cNvPr>
            <p:cNvCxnSpPr>
              <a:cxnSpLocks/>
            </p:cNvCxnSpPr>
            <p:nvPr/>
          </p:nvCxnSpPr>
          <p:spPr>
            <a:xfrm>
              <a:off x="8843297" y="3278533"/>
              <a:ext cx="0" cy="361260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6FF35A6A-8898-01FC-BA50-D000D7D710C4}"/>
                </a:ext>
              </a:extLst>
            </p:cNvPr>
            <p:cNvSpPr txBox="1"/>
            <p:nvPr/>
          </p:nvSpPr>
          <p:spPr>
            <a:xfrm>
              <a:off x="8976319" y="3305889"/>
              <a:ext cx="2054426" cy="3065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altLang="zh-CN" sz="1600" dirty="0">
                  <a:solidFill>
                    <a:schemeClr val="bg1"/>
                  </a:solidFill>
                </a:rPr>
                <a:t>Amplitude~600</a:t>
              </a:r>
              <a:r>
                <a:rPr lang="zh-CN" altLang="en-US" sz="1600" dirty="0">
                  <a:solidFill>
                    <a:schemeClr val="bg1"/>
                  </a:solidFill>
                </a:rPr>
                <a:t> </a:t>
              </a:r>
              <a:r>
                <a:rPr lang="en-US" altLang="zh-CN" sz="1600" dirty="0">
                  <a:solidFill>
                    <a:schemeClr val="bg1"/>
                  </a:solidFill>
                </a:rPr>
                <a:t>mV</a:t>
              </a:r>
              <a:endParaRPr lang="en-CH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2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35359" y="807133"/>
            <a:ext cx="11448653" cy="2273860"/>
          </a:xfrm>
        </p:spPr>
        <p:txBody>
          <a:bodyPr/>
          <a:lstStyle/>
          <a:p>
            <a:pPr lvl="1">
              <a:lnSpc>
                <a:spcPct val="90000"/>
              </a:lnSpc>
              <a:buFont typeface="Wingdings" panose="05000000000000000000" pitchFamily="2" charset="2"/>
              <a:buChar char="l"/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更换了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LINAC BPM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的电子学为</a:t>
            </a:r>
            <a:r>
              <a:rPr lang="en-US" altLang="zh-CN" sz="14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Libera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电子学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l"/>
            </a:pP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RCS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工作点垂直方向功放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维护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l"/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解决离子源本地站剖面测量系统工控机故障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更换了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PXI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机箱和控制器，重新安装软件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l"/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解决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R1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区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BLM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系统故障：供束期间突然关机，无法开机，发现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PXI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机箱故障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l"/>
            </a:pP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R2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区 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CT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BLM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系统暑期检修后无法开机，更换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PXI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机箱后恢复正常。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l"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RCS </a:t>
            </a:r>
            <a:r>
              <a:rPr lang="en-US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DCCT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出现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触发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抖动问题，更换触发源并重启系统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解决。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l"/>
            </a:pP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zh-CN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校核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LRBPM</a:t>
            </a:r>
            <a:r>
              <a:rPr lang="zh-CN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能量计算的准确度</a:t>
            </a:r>
            <a:r>
              <a:rPr lang="zh-CN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重新对系统进行标准</a:t>
            </a:r>
            <a:r>
              <a:rPr lang="zh-CN" altLang="zh-CN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l"/>
            </a:pP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79376" y="34560"/>
            <a:ext cx="11376025" cy="1065742"/>
          </a:xfrm>
        </p:spPr>
        <p:txBody>
          <a:bodyPr/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zh-CN" altLang="zh-CN" sz="1800" dirty="0"/>
              <a:t/>
            </a:r>
            <a:br>
              <a:rPr lang="zh-CN" altLang="zh-CN" sz="1800" dirty="0"/>
            </a:br>
            <a:endParaRPr lang="zh-CN" altLang="en-US" sz="18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D44C-4E47-7641-9144-60BC1FFF9E40}" type="datetime1">
              <a:rPr lang="de-CH" smtClean="0"/>
              <a:t>12.10.2025</a:t>
            </a:fld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92" y="2852936"/>
            <a:ext cx="11965608" cy="364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imic_CERN_16-9" id="{B9393490-C2B8-7D4F-B234-671AD63CF1C6}" vid="{2AEFECBA-DAED-F243-AAB0-827E549752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30850</TotalTime>
  <Words>2281</Words>
  <Application>Microsoft Office PowerPoint</Application>
  <PresentationFormat>宽屏</PresentationFormat>
  <Paragraphs>467</Paragraphs>
  <Slides>27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1" baseType="lpstr">
      <vt:lpstr>等线</vt:lpstr>
      <vt:lpstr>宋体</vt:lpstr>
      <vt:lpstr>微软雅黑</vt:lpstr>
      <vt:lpstr>微软雅黑</vt:lpstr>
      <vt:lpstr>新宋体</vt:lpstr>
      <vt:lpstr>Arial</vt:lpstr>
      <vt:lpstr>Arial Narrow</vt:lpstr>
      <vt:lpstr>Calibri</vt:lpstr>
      <vt:lpstr>Cambria Math</vt:lpstr>
      <vt:lpstr>Tahoma</vt:lpstr>
      <vt:lpstr>Times New Roman</vt:lpstr>
      <vt:lpstr>Wingdings</vt:lpstr>
      <vt:lpstr>Office Theme</vt:lpstr>
      <vt:lpstr>Visio.Drawing.11</vt:lpstr>
      <vt:lpstr>CSNS束测系统2025年年度总结 束测系统 2025.10.13</vt:lpstr>
      <vt:lpstr>报告内容</vt:lpstr>
      <vt:lpstr>束测系统年度运行情况</vt:lpstr>
      <vt:lpstr>RCS BPMs离线标定</vt:lpstr>
      <vt:lpstr>RCS BPMs离线标定</vt:lpstr>
      <vt:lpstr>LINAC束流相位测量系统（FCT-based）</vt:lpstr>
      <vt:lpstr>LINAC剖面测量系统</vt:lpstr>
      <vt:lpstr>LINAC壁电流探测系统升级</vt:lpstr>
      <vt:lpstr>其他 </vt:lpstr>
      <vt:lpstr>主要内容</vt:lpstr>
      <vt:lpstr>窗前多丝靶系统</vt:lpstr>
      <vt:lpstr>CSNS-II束测系统升级：注入区</vt:lpstr>
      <vt:lpstr>注入区多丝剖面探测器</vt:lpstr>
      <vt:lpstr>注入区多丝剖面探测器</vt:lpstr>
      <vt:lpstr>注入区BPMs-NEW R1BPM01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LINAC 激光丝剖面探测器研制</vt:lpstr>
      <vt:lpstr>LINAC 激光丝剖面探测器研制</vt:lpstr>
      <vt:lpstr>束长仪（Feschenko type BSM）研制进展</vt:lpstr>
      <vt:lpstr>束长仪（Feschenko type BSM）研制进展</vt:lpstr>
      <vt:lpstr>总结与展望</vt:lpstr>
      <vt:lpstr>谢谢！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Instr. Commissioning Notes Sep./2025</dc:title>
  <dc:creator>Microsoft Office User</dc:creator>
  <cp:lastModifiedBy>Windows 用户</cp:lastModifiedBy>
  <cp:revision>636</cp:revision>
  <cp:lastPrinted>2020-01-30T13:49:18Z</cp:lastPrinted>
  <dcterms:created xsi:type="dcterms:W3CDTF">2025-09-04T12:05:53Z</dcterms:created>
  <dcterms:modified xsi:type="dcterms:W3CDTF">2025-10-12T14:19:52Z</dcterms:modified>
</cp:coreProperties>
</file>