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5"/>
  </p:notesMasterIdLst>
  <p:sldIdLst>
    <p:sldId id="256" r:id="rId2"/>
    <p:sldId id="1210" r:id="rId3"/>
    <p:sldId id="1055" r:id="rId4"/>
    <p:sldId id="1527" r:id="rId5"/>
    <p:sldId id="1531" r:id="rId6"/>
    <p:sldId id="1528" r:id="rId7"/>
    <p:sldId id="1529" r:id="rId8"/>
    <p:sldId id="1532" r:id="rId9"/>
    <p:sldId id="1539" r:id="rId10"/>
    <p:sldId id="1072" r:id="rId11"/>
    <p:sldId id="1124" r:id="rId12"/>
    <p:sldId id="1126" r:id="rId13"/>
    <p:sldId id="1127" r:id="rId14"/>
    <p:sldId id="1533" r:id="rId15"/>
    <p:sldId id="546" r:id="rId16"/>
    <p:sldId id="323" r:id="rId17"/>
    <p:sldId id="582" r:id="rId18"/>
    <p:sldId id="556" r:id="rId19"/>
    <p:sldId id="551" r:id="rId20"/>
    <p:sldId id="1005" r:id="rId21"/>
    <p:sldId id="1006" r:id="rId22"/>
    <p:sldId id="1123" r:id="rId23"/>
    <p:sldId id="266" r:id="rId24"/>
    <p:sldId id="871" r:id="rId25"/>
    <p:sldId id="872" r:id="rId26"/>
    <p:sldId id="1538" r:id="rId27"/>
    <p:sldId id="1536" r:id="rId28"/>
    <p:sldId id="257" r:id="rId29"/>
    <p:sldId id="873" r:id="rId30"/>
    <p:sldId id="874" r:id="rId31"/>
    <p:sldId id="391" r:id="rId32"/>
    <p:sldId id="262" r:id="rId33"/>
    <p:sldId id="382" r:id="rId34"/>
    <p:sldId id="1509" r:id="rId35"/>
    <p:sldId id="875" r:id="rId36"/>
    <p:sldId id="1128" r:id="rId37"/>
    <p:sldId id="1496" r:id="rId38"/>
    <p:sldId id="1498" r:id="rId39"/>
    <p:sldId id="1499" r:id="rId40"/>
    <p:sldId id="1501" r:id="rId41"/>
    <p:sldId id="1537" r:id="rId42"/>
    <p:sldId id="1085" r:id="rId43"/>
    <p:sldId id="512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9BA"/>
    <a:srgbClr val="0FF612"/>
    <a:srgbClr val="92D050"/>
    <a:srgbClr val="071F65"/>
    <a:srgbClr val="631F65"/>
    <a:srgbClr val="0000F9"/>
    <a:srgbClr val="B1F934"/>
    <a:srgbClr val="1B0C64"/>
    <a:srgbClr val="4FD1C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382" autoAdjust="0"/>
  </p:normalViewPr>
  <p:slideViewPr>
    <p:cSldViewPr snapToGrid="0">
      <p:cViewPr varScale="1">
        <p:scale>
          <a:sx n="117" d="100"/>
          <a:sy n="117" d="100"/>
        </p:scale>
        <p:origin x="327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6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96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2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7D832-7D99-44C8-A731-896AE3147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45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AB9D61C1-EE66-44C4-B7B6-6E6722ED4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B1661739-237A-43F4-A4F9-31236CFD3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AB9D61C1-EE66-44C4-B7B6-6E6722ED4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B1661739-237A-43F4-A4F9-31236CFD3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6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1A2EBE15-A411-480E-AA6F-62967EABB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6031283B-5509-489C-BD26-B627264B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4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22364"/>
            <a:ext cx="103632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8" indent="0" algn="ctr">
              <a:buNone/>
              <a:defRPr sz="2000"/>
            </a:lvl2pPr>
            <a:lvl3pPr marL="914376" indent="0" algn="ctr">
              <a:buNone/>
              <a:defRPr sz="1800"/>
            </a:lvl3pPr>
            <a:lvl4pPr marL="1371561" indent="0" algn="ctr">
              <a:buNone/>
              <a:defRPr sz="1600"/>
            </a:lvl4pPr>
            <a:lvl5pPr marL="1828747" indent="0" algn="ctr">
              <a:buNone/>
              <a:defRPr sz="1600"/>
            </a:lvl5pPr>
            <a:lvl6pPr marL="2285934" indent="0" algn="ctr">
              <a:buNone/>
              <a:defRPr sz="1600"/>
            </a:lvl6pPr>
            <a:lvl7pPr marL="2743121" indent="0" algn="ctr">
              <a:buNone/>
              <a:defRPr sz="1600"/>
            </a:lvl7pPr>
            <a:lvl8pPr marL="3200307" indent="0" algn="ctr">
              <a:buNone/>
              <a:defRPr sz="1600"/>
            </a:lvl8pPr>
            <a:lvl9pPr marL="36574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5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6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25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128120"/>
            <a:ext cx="10515600" cy="5190795"/>
          </a:xfrm>
        </p:spPr>
        <p:txBody>
          <a:bodyPr/>
          <a:lstStyle>
            <a:lvl1pPr marL="228594" indent="-228594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14464B-26AB-41A9-9A7D-DFCBDE9930F4}"/>
              </a:ext>
            </a:extLst>
          </p:cNvPr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F0CD67-A19E-4465-98D8-12111CC37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C5E69E-B3CB-4B73-BD38-695BCEA2117F}"/>
              </a:ext>
            </a:extLst>
          </p:cNvPr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DA41FA-B78F-42E5-B143-64091BA5D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5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6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78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73BA4DA-8FE1-4BD3-914B-0B952A9141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1E6C9-F2B5-48D3-B0DD-8BB5E44347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167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中间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">
            <a:extLst>
              <a:ext uri="{FF2B5EF4-FFF2-40B4-BE49-F238E27FC236}">
                <a16:creationId xmlns:a16="http://schemas.microsoft.com/office/drawing/2014/main" id="{F5C4560B-15D2-4D55-8A69-B9104605EDA8}"/>
              </a:ext>
            </a:extLst>
          </p:cNvPr>
          <p:cNvSpPr txBox="1"/>
          <p:nvPr userDrawn="1"/>
        </p:nvSpPr>
        <p:spPr>
          <a:xfrm>
            <a:off x="11417457" y="6420141"/>
            <a:ext cx="69666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A82821"/>
                </a:solidFill>
              </a:defRPr>
            </a:lvl1pPr>
          </a:lstStyle>
          <a:p>
            <a:r>
              <a:rPr sz="1100" dirty="0">
                <a:solidFill>
                  <a:srgbClr val="071F65"/>
                </a:solidFill>
              </a:rPr>
              <a:t>Page</a:t>
            </a:r>
            <a:r>
              <a:rPr lang="en-US" altLang="zh-CN" sz="1100" dirty="0">
                <a:solidFill>
                  <a:srgbClr val="071F65"/>
                </a:solidFill>
              </a:rPr>
              <a:t>  </a:t>
            </a:r>
            <a:fld id="{DD415600-267E-495F-8131-8EA8B2C8C164}" type="slidenum">
              <a:rPr lang="en-US" altLang="zh-CN" sz="1100" smtClean="0">
                <a:solidFill>
                  <a:srgbClr val="071F65"/>
                </a:solidFill>
              </a:rPr>
              <a:t>‹#›</a:t>
            </a:fld>
            <a:endParaRPr sz="1100" dirty="0">
              <a:solidFill>
                <a:srgbClr val="071F65"/>
              </a:solidFill>
            </a:endParaRPr>
          </a:p>
        </p:txBody>
      </p:sp>
      <p:sp>
        <p:nvSpPr>
          <p:cNvPr id="12" name="竖排文字占位符 11">
            <a:extLst>
              <a:ext uri="{FF2B5EF4-FFF2-40B4-BE49-F238E27FC236}">
                <a16:creationId xmlns:a16="http://schemas.microsoft.com/office/drawing/2014/main" id="{042CEBD7-5229-4065-B815-022B8E84CF9F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53975" y="1296988"/>
            <a:ext cx="12052300" cy="5064125"/>
          </a:xfrm>
        </p:spPr>
        <p:txBody>
          <a:bodyPr vert="horz">
            <a:noAutofit/>
          </a:bodyPr>
          <a:lstStyle>
            <a:lvl1pPr marL="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DF29909-A6EF-47BE-AAC7-74DD4023997A}"/>
              </a:ext>
            </a:extLst>
          </p:cNvPr>
          <p:cNvSpPr/>
          <p:nvPr userDrawn="1"/>
        </p:nvSpPr>
        <p:spPr>
          <a:xfrm>
            <a:off x="0" y="9728"/>
            <a:ext cx="12192000" cy="836613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7E0353B6-688D-47CD-B178-440B71553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170066"/>
            <a:ext cx="1282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标题 4">
            <a:extLst>
              <a:ext uri="{FF2B5EF4-FFF2-40B4-BE49-F238E27FC236}">
                <a16:creationId xmlns:a16="http://schemas.microsoft.com/office/drawing/2014/main" id="{0F39BE0F-B235-4C64-921D-D4F15E1F52E2}"/>
              </a:ext>
            </a:extLst>
          </p:cNvPr>
          <p:cNvSpPr txBox="1">
            <a:spLocks/>
          </p:cNvSpPr>
          <p:nvPr userDrawn="1"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标题 4">
            <a:extLst>
              <a:ext uri="{FF2B5EF4-FFF2-40B4-BE49-F238E27FC236}">
                <a16:creationId xmlns:a16="http://schemas.microsoft.com/office/drawing/2014/main" id="{470F664C-A568-4473-9DF9-54A62FE7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0479088" cy="58261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87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1566580" y="653468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376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376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F7BD73-B964-4DBE-AAC4-02DC4F77F80C}"/>
              </a:ext>
            </a:extLst>
          </p:cNvPr>
          <p:cNvSpPr/>
          <p:nvPr userDrawn="1"/>
        </p:nvSpPr>
        <p:spPr>
          <a:xfrm>
            <a:off x="11566580" y="653468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376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376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5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66" r:id="rId6"/>
    <p:sldLayoutId id="2147483673" r:id="rId7"/>
    <p:sldLayoutId id="2147483692" r:id="rId8"/>
    <p:sldLayoutId id="2147483693" r:id="rId9"/>
  </p:sldLayoutIdLst>
  <p:txStyles>
    <p:titleStyle>
      <a:lvl1pPr algn="l" defTabSz="91437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1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67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5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0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7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7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5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" y="-799"/>
            <a:ext cx="12170518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410758"/>
            <a:ext cx="12192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~2025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23414" y="5800254"/>
            <a:ext cx="42031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控制组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24060" y="2526014"/>
            <a:ext cx="11702553" cy="9401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6000" dirty="0">
                <a:solidFill>
                  <a:schemeClr val="bg1"/>
                </a:solidFill>
                <a:latin typeface="Arial Black" panose="020B0A04020102020204" pitchFamily="34" charset="0"/>
              </a:rPr>
              <a:t>CSNS</a:t>
            </a:r>
            <a:r>
              <a:rPr lang="zh-CN" alt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加速器控制系统年度总结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701" y="239808"/>
            <a:ext cx="1512300" cy="8148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24000" y="534274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sz="28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2FECE3-844F-401A-8DF5-77DA22FF0389}"/>
              </a:ext>
            </a:extLst>
          </p:cNvPr>
          <p:cNvSpPr txBox="1"/>
          <p:nvPr/>
        </p:nvSpPr>
        <p:spPr>
          <a:xfrm>
            <a:off x="183696" y="5804410"/>
            <a:ext cx="561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年高能所联合年会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河南 郑州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2E54814-09FC-4EE5-A83C-B654A6F60A7C}"/>
              </a:ext>
            </a:extLst>
          </p:cNvPr>
          <p:cNvSpPr txBox="1">
            <a:spLocks/>
          </p:cNvSpPr>
          <p:nvPr/>
        </p:nvSpPr>
        <p:spPr bwMode="auto">
          <a:xfrm>
            <a:off x="262165" y="879711"/>
            <a:ext cx="11017250" cy="14144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根据</a:t>
            </a:r>
            <a:r>
              <a:rPr lang="en-US" altLang="zh-CN" sz="1800" dirty="0"/>
              <a:t>2025</a:t>
            </a:r>
            <a:r>
              <a:rPr lang="zh-CN" altLang="en-US" sz="1800" dirty="0"/>
              <a:t>年注入区改造需要，完成了机器保护系统改造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明确了</a:t>
            </a:r>
            <a:r>
              <a:rPr lang="en-US" altLang="zh-CN" sz="1800" dirty="0"/>
              <a:t>2025</a:t>
            </a:r>
            <a:r>
              <a:rPr lang="zh-CN" altLang="en-US" sz="1800" dirty="0"/>
              <a:t>年接入</a:t>
            </a:r>
            <a:r>
              <a:rPr lang="en-US" altLang="zh-CN" sz="1800" dirty="0"/>
              <a:t>MPS</a:t>
            </a:r>
            <a:r>
              <a:rPr lang="zh-CN" altLang="en-US" sz="1800" dirty="0"/>
              <a:t>电源变更情况（新增电源</a:t>
            </a:r>
            <a:r>
              <a:rPr lang="en-US" altLang="zh-CN" sz="1800" dirty="0"/>
              <a:t>40</a:t>
            </a:r>
            <a:r>
              <a:rPr lang="zh-CN" altLang="en-US" sz="1800" dirty="0"/>
              <a:t>台，退出电源</a:t>
            </a:r>
            <a:r>
              <a:rPr lang="en-US" altLang="zh-CN" sz="1800" dirty="0"/>
              <a:t>29</a:t>
            </a:r>
            <a:r>
              <a:rPr lang="zh-CN" altLang="en-US" sz="1800" dirty="0"/>
              <a:t>台）、新增接入电源故障信号的</a:t>
            </a:r>
            <a:r>
              <a:rPr lang="en-US" altLang="zh-CN" sz="1800" dirty="0"/>
              <a:t>MPS</a:t>
            </a:r>
            <a:r>
              <a:rPr lang="zh-CN" altLang="en-US" sz="1800" dirty="0"/>
              <a:t>子区划分、 </a:t>
            </a:r>
            <a:r>
              <a:rPr lang="en-US" altLang="zh-CN" sz="1800" dirty="0"/>
              <a:t>MPS</a:t>
            </a:r>
            <a:r>
              <a:rPr lang="zh-CN" altLang="en-US" sz="1800" dirty="0"/>
              <a:t>与模式相关电源的接口信号等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en-US" sz="1800" dirty="0">
              <a:solidFill>
                <a:srgbClr val="FF0000"/>
              </a:solidFill>
            </a:endParaRP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15364" name="标题 1">
            <a:extLst>
              <a:ext uri="{FF2B5EF4-FFF2-40B4-BE49-F238E27FC236}">
                <a16:creationId xmlns:a16="http://schemas.microsoft.com/office/drawing/2014/main" id="{DCDEB406-D061-45B4-9626-7D44A4A84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9" y="218628"/>
            <a:ext cx="7778750" cy="4572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暑期检修：</a:t>
            </a:r>
            <a:r>
              <a:rPr lang="en-US" altLang="zh-CN" dirty="0"/>
              <a:t>CSNS</a:t>
            </a:r>
            <a:r>
              <a:rPr lang="zh-CN" altLang="en-US" dirty="0"/>
              <a:t>机器保护系统改造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1C5897B-9E29-4275-A1A7-39C897D8A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34961"/>
              </p:ext>
            </p:extLst>
          </p:nvPr>
        </p:nvGraphicFramePr>
        <p:xfrm>
          <a:off x="735694" y="3369357"/>
          <a:ext cx="3011488" cy="2171733"/>
        </p:xfrm>
        <a:graphic>
          <a:graphicData uri="http://schemas.openxmlformats.org/drawingml/2006/table">
            <a:tbl>
              <a:tblPr/>
              <a:tblGrid>
                <a:gridCol w="827088">
                  <a:extLst>
                    <a:ext uri="{9D8B030D-6E8A-4147-A177-3AD203B41FA5}">
                      <a16:colId xmlns:a16="http://schemas.microsoft.com/office/drawing/2014/main" val="2745598656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571904421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039361351"/>
                    </a:ext>
                  </a:extLst>
                </a:gridCol>
              </a:tblGrid>
              <a:tr h="39052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电源名称</a:t>
                      </a:r>
                    </a:p>
                  </a:txBody>
                  <a:tcPr marL="8956" marR="8956" marT="896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磁铁名称</a:t>
                      </a:r>
                    </a:p>
                  </a:txBody>
                  <a:tcPr marL="8956" marR="8956" marT="896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机器保护子区</a:t>
                      </a:r>
                    </a:p>
                  </a:txBody>
                  <a:tcPr marL="8956" marR="8956" marT="896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80382"/>
                  </a:ext>
                </a:extLst>
              </a:tr>
              <a:tr h="1603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LDSWBPS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LDSW-C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6511"/>
                  </a:ext>
                </a:extLst>
              </a:tr>
              <a:tr h="1603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LDB1BPS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LDB1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51088"/>
                  </a:ext>
                </a:extLst>
              </a:tr>
              <a:tr h="1603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LDB2BPS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LDB2-C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887238"/>
                  </a:ext>
                </a:extLst>
              </a:tr>
              <a:tr h="1524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LDQPS01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LDQD01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11785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LDQPS02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LDQF02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786257"/>
                  </a:ext>
                </a:extLst>
              </a:tr>
              <a:tr h="1524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LDQPS03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LDQD03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129187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LDQPS04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LDQFO4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717531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LDQPS05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LDQD05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970646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LDDVPS01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LDDV01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101707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LDDVPS02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LDDV02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50992"/>
                  </a:ext>
                </a:extLst>
              </a:tr>
              <a:tr h="150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LDDHPS01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LDDH01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L-DUMP</a:t>
                      </a:r>
                    </a:p>
                  </a:txBody>
                  <a:tcPr marL="9524" marR="9524" marT="952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766121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D0F8A177-0D8C-4F32-81E9-23420A8F5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39125"/>
              </p:ext>
            </p:extLst>
          </p:nvPr>
        </p:nvGraphicFramePr>
        <p:xfrm>
          <a:off x="8141382" y="2164444"/>
          <a:ext cx="3322637" cy="1231902"/>
        </p:xfrm>
        <a:graphic>
          <a:graphicData uri="http://schemas.openxmlformats.org/drawingml/2006/table">
            <a:tbl>
              <a:tblPr/>
              <a:tblGrid>
                <a:gridCol w="912812">
                  <a:extLst>
                    <a:ext uri="{9D8B030D-6E8A-4147-A177-3AD203B41FA5}">
                      <a16:colId xmlns:a16="http://schemas.microsoft.com/office/drawing/2014/main" val="6334339"/>
                    </a:ext>
                  </a:extLst>
                </a:gridCol>
                <a:gridCol w="1497013">
                  <a:extLst>
                    <a:ext uri="{9D8B030D-6E8A-4147-A177-3AD203B41FA5}">
                      <a16:colId xmlns:a16="http://schemas.microsoft.com/office/drawing/2014/main" val="1311247694"/>
                    </a:ext>
                  </a:extLst>
                </a:gridCol>
                <a:gridCol w="912812">
                  <a:extLst>
                    <a:ext uri="{9D8B030D-6E8A-4147-A177-3AD203B41FA5}">
                      <a16:colId xmlns:a16="http://schemas.microsoft.com/office/drawing/2014/main" val="633652915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电源名称</a:t>
                      </a:r>
                    </a:p>
                  </a:txBody>
                  <a:tcPr marL="9522" marR="9522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磁铁名称</a:t>
                      </a:r>
                    </a:p>
                  </a:txBody>
                  <a:tcPr marL="9522" marR="9522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机器保护子区</a:t>
                      </a:r>
                    </a:p>
                  </a:txBody>
                  <a:tcPr marL="9522" marR="9522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22769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BCHPS03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INBCH3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RCS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544871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BCHPS01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INBCH1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RCS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46312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BVPS01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INBV1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INBV4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RCS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407349"/>
                  </a:ext>
                </a:extLst>
              </a:tr>
              <a:tr h="1889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BVPS02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INBV2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INBV3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RCS</a:t>
                      </a:r>
                    </a:p>
                  </a:txBody>
                  <a:tcPr marL="9522" marR="9522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08004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45BBB55F-3076-46CF-9416-A29F82DAE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1350"/>
              </p:ext>
            </p:extLst>
          </p:nvPr>
        </p:nvGraphicFramePr>
        <p:xfrm>
          <a:off x="4188507" y="2164444"/>
          <a:ext cx="3527425" cy="3696619"/>
        </p:xfrm>
        <a:graphic>
          <a:graphicData uri="http://schemas.openxmlformats.org/drawingml/2006/table">
            <a:tbl>
              <a:tblPr/>
              <a:tblGrid>
                <a:gridCol w="1036637">
                  <a:extLst>
                    <a:ext uri="{9D8B030D-6E8A-4147-A177-3AD203B41FA5}">
                      <a16:colId xmlns:a16="http://schemas.microsoft.com/office/drawing/2014/main" val="2733992137"/>
                    </a:ext>
                  </a:extLst>
                </a:gridCol>
                <a:gridCol w="1698625">
                  <a:extLst>
                    <a:ext uri="{9D8B030D-6E8A-4147-A177-3AD203B41FA5}">
                      <a16:colId xmlns:a16="http://schemas.microsoft.com/office/drawing/2014/main" val="4095248573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882536847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电源名称</a:t>
                      </a:r>
                    </a:p>
                  </a:txBody>
                  <a:tcPr marL="8955" marR="8955" marT="89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磁铁名称</a:t>
                      </a:r>
                    </a:p>
                  </a:txBody>
                  <a:tcPr marL="8955" marR="8955" marT="89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机器保护子区</a:t>
                      </a:r>
                    </a:p>
                  </a:txBody>
                  <a:tcPr marL="8955" marR="8955" marT="89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386594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LRQPS25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LRQF25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58793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LRQPS26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LRQD26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573877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LRQPS27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LRQF27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357871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LRQPS23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LRQF23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384174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LRQPS24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LRQD24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128015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LRB1DHPS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LRB1B-AUX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02270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LRB2DHPS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LRB2A-AUX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30048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LRDHPS07A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LRDH07A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13338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LRDVPS07A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LRDV07A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038559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LRDVPS08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LRDV08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764930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LRDVPS09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LRDV09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8692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INDBPS01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INDB1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071219"/>
                  </a:ext>
                </a:extLst>
              </a:tr>
              <a:tr h="147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INDBPS02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INDB2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60390"/>
                  </a:ext>
                </a:extLst>
              </a:tr>
              <a:tr h="147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INDQPS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INDQ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25804"/>
                  </a:ext>
                </a:extLst>
              </a:tr>
              <a:tr h="147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INBA2AUXPS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INBA2AUX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90868"/>
                  </a:ext>
                </a:extLst>
              </a:tr>
              <a:tr h="147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INBA3AUXPS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INBA3AUX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335382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INBA1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INBA2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INBA3</a:t>
                      </a: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INBA4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537743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INSEPPS01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INSEP1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06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INSEPPS02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INSEP2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214954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BCHPS04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INBCH4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7650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BCHPS02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INBCH2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66870"/>
                  </a:ext>
                </a:extLst>
              </a:tr>
              <a:tr h="142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LRBDPS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LRBD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LRBT</a:t>
                      </a:r>
                    </a:p>
                  </a:txBody>
                  <a:tcPr marL="9522" marR="9522" marT="952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92002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2E85F0B-AFA9-4B1F-93FD-616C8C6DF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487914"/>
              </p:ext>
            </p:extLst>
          </p:nvPr>
        </p:nvGraphicFramePr>
        <p:xfrm>
          <a:off x="735694" y="2164444"/>
          <a:ext cx="3011488" cy="887414"/>
        </p:xfrm>
        <a:graphic>
          <a:graphicData uri="http://schemas.openxmlformats.org/drawingml/2006/table">
            <a:tbl>
              <a:tblPr/>
              <a:tblGrid>
                <a:gridCol w="827088">
                  <a:extLst>
                    <a:ext uri="{9D8B030D-6E8A-4147-A177-3AD203B41FA5}">
                      <a16:colId xmlns:a16="http://schemas.microsoft.com/office/drawing/2014/main" val="2845524870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881953700"/>
                    </a:ext>
                  </a:extLst>
                </a:gridCol>
                <a:gridCol w="827088">
                  <a:extLst>
                    <a:ext uri="{9D8B030D-6E8A-4147-A177-3AD203B41FA5}">
                      <a16:colId xmlns:a16="http://schemas.microsoft.com/office/drawing/2014/main" val="109745516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电源名称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磁铁名称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机器保护子区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16605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LRSWBPS</a:t>
                      </a:r>
                    </a:p>
                  </a:txBody>
                  <a:tcPr marL="9524" marR="9524" marT="953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LRSW</a:t>
                      </a:r>
                    </a:p>
                  </a:txBody>
                  <a:tcPr marL="9524" marR="9524" marT="953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LINAC</a:t>
                      </a:r>
                    </a:p>
                  </a:txBody>
                  <a:tcPr marL="9524" marR="9524" marT="953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0594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LRB1BPS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LRB1A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LRB1B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LINAC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84192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LRB2BPS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LRB2A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LRB2B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LINAC</a:t>
                      </a:r>
                    </a:p>
                  </a:txBody>
                  <a:tcPr marL="9522" marR="9522" marT="9521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848365"/>
                  </a:ext>
                </a:extLst>
              </a:tr>
            </a:tbl>
          </a:graphicData>
        </a:graphic>
      </p:graphicFrame>
      <p:sp>
        <p:nvSpPr>
          <p:cNvPr id="15565" name="文本框 2">
            <a:extLst>
              <a:ext uri="{FF2B5EF4-FFF2-40B4-BE49-F238E27FC236}">
                <a16:creationId xmlns:a16="http://schemas.microsoft.com/office/drawing/2014/main" id="{A9FDFE60-1FFA-4A88-BBDA-7B7B4C4E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782" y="5925232"/>
            <a:ext cx="3990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2025</a:t>
            </a:r>
            <a:r>
              <a:rPr lang="zh-CN" altLang="en-US" sz="1600">
                <a:solidFill>
                  <a:schemeClr val="tx1"/>
                </a:solidFill>
              </a:rPr>
              <a:t>新增接入</a:t>
            </a:r>
            <a:r>
              <a:rPr lang="en-US" altLang="zh-CN" sz="1600">
                <a:solidFill>
                  <a:schemeClr val="tx1"/>
                </a:solidFill>
              </a:rPr>
              <a:t>MPS</a:t>
            </a:r>
            <a:r>
              <a:rPr lang="zh-CN" altLang="en-US" sz="1600">
                <a:solidFill>
                  <a:schemeClr val="tx1"/>
                </a:solidFill>
              </a:rPr>
              <a:t>电源及子区划分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D246F8B-4234-4B50-B229-497211A851DC}"/>
              </a:ext>
            </a:extLst>
          </p:cNvPr>
          <p:cNvSpPr txBox="1">
            <a:spLocks/>
          </p:cNvSpPr>
          <p:nvPr/>
        </p:nvSpPr>
        <p:spPr bwMode="auto">
          <a:xfrm>
            <a:off x="157956" y="858837"/>
            <a:ext cx="11017250" cy="150196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根据</a:t>
            </a:r>
            <a:r>
              <a:rPr lang="en-US" altLang="zh-CN" sz="1800" dirty="0"/>
              <a:t>2025</a:t>
            </a:r>
            <a:r>
              <a:rPr lang="zh-CN" altLang="en-US" sz="1800" dirty="0"/>
              <a:t>年注入区改造需要，完成了机器保护系统改造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增加了同位素或辐照实验</a:t>
            </a:r>
            <a:r>
              <a:rPr lang="en-US" altLang="zh-CN" sz="1800" dirty="0"/>
              <a:t>ON/OFF</a:t>
            </a:r>
            <a:r>
              <a:rPr lang="zh-CN" altLang="en-US" sz="1800" dirty="0"/>
              <a:t>切换开关，并与现有机器模式一起约束模式相关电源的运行状态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主束流进环时</a:t>
            </a:r>
            <a:r>
              <a:rPr lang="en-US" altLang="zh-CN" sz="1800" dirty="0"/>
              <a:t> (I-Dump/R-Dump/Target)</a:t>
            </a:r>
            <a:r>
              <a:rPr lang="zh-CN" altLang="en-US" sz="1800" dirty="0"/>
              <a:t>，</a:t>
            </a:r>
            <a:r>
              <a:rPr lang="en-US" altLang="zh-CN" sz="1800" dirty="0"/>
              <a:t>L-DUMP</a:t>
            </a:r>
            <a:r>
              <a:rPr lang="zh-CN" altLang="en-US" sz="1800" dirty="0"/>
              <a:t>区域设备故障或模式不匹配，将进入停束状态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en-US" sz="1800" dirty="0">
              <a:solidFill>
                <a:srgbClr val="FF0000"/>
              </a:solidFill>
            </a:endParaRP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16387" name="灯片编号占位符 3">
            <a:extLst>
              <a:ext uri="{FF2B5EF4-FFF2-40B4-BE49-F238E27FC236}">
                <a16:creationId xmlns:a16="http://schemas.microsoft.com/office/drawing/2014/main" id="{D9CA7077-0F62-4EE4-88B0-743A3810F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96EE4CF-7429-4A03-92E0-9ED40BE8D458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11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6388" name="标题 1">
            <a:extLst>
              <a:ext uri="{FF2B5EF4-FFF2-40B4-BE49-F238E27FC236}">
                <a16:creationId xmlns:a16="http://schemas.microsoft.com/office/drawing/2014/main" id="{EFD9D406-D1BD-461D-A891-33DBBDC8C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566" y="211327"/>
            <a:ext cx="6484477" cy="4572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暑期检修： </a:t>
            </a:r>
            <a:r>
              <a:rPr lang="en-US" altLang="zh-CN" dirty="0"/>
              <a:t>CSNS</a:t>
            </a:r>
            <a:r>
              <a:rPr lang="zh-CN" altLang="en-US" dirty="0"/>
              <a:t>机器保护系统改造</a:t>
            </a:r>
          </a:p>
        </p:txBody>
      </p:sp>
      <p:pic>
        <p:nvPicPr>
          <p:cNvPr id="16389" name="图片 2">
            <a:extLst>
              <a:ext uri="{FF2B5EF4-FFF2-40B4-BE49-F238E27FC236}">
                <a16:creationId xmlns:a16="http://schemas.microsoft.com/office/drawing/2014/main" id="{A2CB4AD8-7177-469E-AD92-7CA90E39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" b="4515"/>
          <a:stretch>
            <a:fillRect/>
          </a:stretch>
        </p:blipFill>
        <p:spPr bwMode="auto">
          <a:xfrm>
            <a:off x="334963" y="2816225"/>
            <a:ext cx="6135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4">
            <a:extLst>
              <a:ext uri="{FF2B5EF4-FFF2-40B4-BE49-F238E27FC236}">
                <a16:creationId xmlns:a16="http://schemas.microsoft.com/office/drawing/2014/main" id="{14FFC94F-9608-4E34-BE11-0FD5699D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681413"/>
            <a:ext cx="55610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文本框 2">
            <a:extLst>
              <a:ext uri="{FF2B5EF4-FFF2-40B4-BE49-F238E27FC236}">
                <a16:creationId xmlns:a16="http://schemas.microsoft.com/office/drawing/2014/main" id="{57DCCC67-4623-4D87-BAC7-C61DFE15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488113"/>
            <a:ext cx="5040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束流操作总控页面增加同位素</a:t>
            </a:r>
            <a:r>
              <a:rPr lang="en-US" altLang="zh-CN" sz="1600">
                <a:solidFill>
                  <a:schemeClr val="tx1"/>
                </a:solidFill>
              </a:rPr>
              <a:t>ON/OFF</a:t>
            </a:r>
            <a:r>
              <a:rPr lang="zh-CN" altLang="en-US" sz="1600">
                <a:solidFill>
                  <a:schemeClr val="tx1"/>
                </a:solidFill>
              </a:rPr>
              <a:t>状态显示</a:t>
            </a:r>
          </a:p>
        </p:txBody>
      </p:sp>
      <p:sp>
        <p:nvSpPr>
          <p:cNvPr id="16392" name="文本框 2">
            <a:extLst>
              <a:ext uri="{FF2B5EF4-FFF2-40B4-BE49-F238E27FC236}">
                <a16:creationId xmlns:a16="http://schemas.microsoft.com/office/drawing/2014/main" id="{E31BB351-9B43-4BF0-BBCE-05B999EB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388" y="5661025"/>
            <a:ext cx="5040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MPS</a:t>
            </a:r>
            <a:r>
              <a:rPr lang="zh-CN" altLang="en-US" sz="1600">
                <a:solidFill>
                  <a:schemeClr val="tx1"/>
                </a:solidFill>
              </a:rPr>
              <a:t>改造后机器模式与需就绪子区关系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C617231-4FD2-4C11-A3DC-80F7C85F8B1D}"/>
              </a:ext>
            </a:extLst>
          </p:cNvPr>
          <p:cNvSpPr txBox="1">
            <a:spLocks/>
          </p:cNvSpPr>
          <p:nvPr/>
        </p:nvSpPr>
        <p:spPr bwMode="auto">
          <a:xfrm>
            <a:off x="393700" y="952500"/>
            <a:ext cx="6213475" cy="13132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根据</a:t>
            </a:r>
            <a:r>
              <a:rPr lang="en-US" altLang="zh-CN" sz="1800" dirty="0"/>
              <a:t>2025</a:t>
            </a:r>
            <a:r>
              <a:rPr lang="zh-CN" altLang="en-US" sz="1800" dirty="0"/>
              <a:t>年注入区改造需要，完成了机器保护系统改造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根据更新后的机器模式与关键设备信号对照表，完成了软、硬件开发和调试</a:t>
            </a: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17411" name="灯片编号占位符 3">
            <a:extLst>
              <a:ext uri="{FF2B5EF4-FFF2-40B4-BE49-F238E27FC236}">
                <a16:creationId xmlns:a16="http://schemas.microsoft.com/office/drawing/2014/main" id="{CB7DE1C7-768F-4A9F-9623-5A8038E06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96EE4CF-7429-4A03-92E0-9ED40BE8D458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12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7412" name="标题 1">
            <a:extLst>
              <a:ext uri="{FF2B5EF4-FFF2-40B4-BE49-F238E27FC236}">
                <a16:creationId xmlns:a16="http://schemas.microsoft.com/office/drawing/2014/main" id="{4FB28C7A-C88B-423A-B318-009E10D83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481" y="183560"/>
            <a:ext cx="6569301" cy="4572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暑期检修： </a:t>
            </a:r>
            <a:r>
              <a:rPr lang="en-US" altLang="zh-CN" dirty="0"/>
              <a:t>CSNS</a:t>
            </a:r>
            <a:r>
              <a:rPr lang="zh-CN" altLang="en-US" dirty="0"/>
              <a:t>机器保护系统改造</a:t>
            </a:r>
          </a:p>
        </p:txBody>
      </p:sp>
      <p:pic>
        <p:nvPicPr>
          <p:cNvPr id="17413" name="图片 3">
            <a:extLst>
              <a:ext uri="{FF2B5EF4-FFF2-40B4-BE49-F238E27FC236}">
                <a16:creationId xmlns:a16="http://schemas.microsoft.com/office/drawing/2014/main" id="{92A3E805-898B-42B0-8365-9D7E7A58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1"/>
          <a:stretch>
            <a:fillRect/>
          </a:stretch>
        </p:blipFill>
        <p:spPr bwMode="auto">
          <a:xfrm>
            <a:off x="7123113" y="908050"/>
            <a:ext cx="43021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图片 6">
            <a:extLst>
              <a:ext uri="{FF2B5EF4-FFF2-40B4-BE49-F238E27FC236}">
                <a16:creationId xmlns:a16="http://schemas.microsoft.com/office/drawing/2014/main" id="{3B64D26C-9E50-47D2-BCAF-D659BE79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573463"/>
            <a:ext cx="41783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图片 9">
            <a:extLst>
              <a:ext uri="{FF2B5EF4-FFF2-40B4-BE49-F238E27FC236}">
                <a16:creationId xmlns:a16="http://schemas.microsoft.com/office/drawing/2014/main" id="{62C43902-4424-413C-BA8F-352CFB96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5"/>
          <a:stretch>
            <a:fillRect/>
          </a:stretch>
        </p:blipFill>
        <p:spPr bwMode="auto">
          <a:xfrm>
            <a:off x="334963" y="2800350"/>
            <a:ext cx="41433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箭头: 右 10">
            <a:extLst>
              <a:ext uri="{FF2B5EF4-FFF2-40B4-BE49-F238E27FC236}">
                <a16:creationId xmlns:a16="http://schemas.microsoft.com/office/drawing/2014/main" id="{E434E447-CCAC-4A94-9AB1-032B8314F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3832225"/>
            <a:ext cx="1731962" cy="533400"/>
          </a:xfrm>
          <a:prstGeom prst="rightArrow">
            <a:avLst>
              <a:gd name="adj1" fmla="val 50000"/>
              <a:gd name="adj2" fmla="val 499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kumimoji="1" lang="zh-CN" altLang="en-US" sz="2400" b="1">
              <a:solidFill>
                <a:srgbClr val="1679B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文本框 2">
            <a:extLst>
              <a:ext uri="{FF2B5EF4-FFF2-40B4-BE49-F238E27FC236}">
                <a16:creationId xmlns:a16="http://schemas.microsoft.com/office/drawing/2014/main" id="{20C9CE81-CBD5-41CD-9C31-79700D5E3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683000"/>
            <a:ext cx="354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rgbClr val="FF0000"/>
                </a:solidFill>
              </a:rPr>
              <a:t>改造前</a:t>
            </a:r>
          </a:p>
        </p:txBody>
      </p:sp>
      <p:sp>
        <p:nvSpPr>
          <p:cNvPr id="17418" name="文本框 2">
            <a:extLst>
              <a:ext uri="{FF2B5EF4-FFF2-40B4-BE49-F238E27FC236}">
                <a16:creationId xmlns:a16="http://schemas.microsoft.com/office/drawing/2014/main" id="{31E6D2D9-2D8B-4803-AD1C-9981447B0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613" y="3683000"/>
            <a:ext cx="354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rgbClr val="FF0000"/>
                </a:solidFill>
              </a:rPr>
              <a:t>改造后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E333038-F8EC-41D6-83D2-4CB0302189B2}"/>
              </a:ext>
            </a:extLst>
          </p:cNvPr>
          <p:cNvSpPr txBox="1">
            <a:spLocks/>
          </p:cNvSpPr>
          <p:nvPr/>
        </p:nvSpPr>
        <p:spPr bwMode="auto">
          <a:xfrm>
            <a:off x="479425" y="847725"/>
            <a:ext cx="11017250" cy="8273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根据注入区电缆孔洞温度监测的需要，准备温度传感器、</a:t>
            </a:r>
            <a:r>
              <a:rPr lang="en-US" altLang="zh-CN" sz="1800" dirty="0"/>
              <a:t>PLC</a:t>
            </a:r>
            <a:r>
              <a:rPr lang="zh-CN" altLang="en-US" sz="1800" dirty="0"/>
              <a:t>模块、编写相应软件，完成电缆温度监测系统的搭建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en-US" sz="1800" dirty="0">
              <a:solidFill>
                <a:srgbClr val="FF0000"/>
              </a:solidFill>
            </a:endParaRP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20483" name="灯片编号占位符 3">
            <a:extLst>
              <a:ext uri="{FF2B5EF4-FFF2-40B4-BE49-F238E27FC236}">
                <a16:creationId xmlns:a16="http://schemas.microsoft.com/office/drawing/2014/main" id="{C904D74B-70CB-4EB1-A969-BBAB5E392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96EE4CF-7429-4A03-92E0-9ED40BE8D458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13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20484" name="标题 1">
            <a:extLst>
              <a:ext uri="{FF2B5EF4-FFF2-40B4-BE49-F238E27FC236}">
                <a16:creationId xmlns:a16="http://schemas.microsoft.com/office/drawing/2014/main" id="{BC0B3C9C-E788-4DEB-8FA1-0BAC9FC88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710" y="102054"/>
            <a:ext cx="8499491" cy="59803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暑期检修： </a:t>
            </a:r>
            <a:r>
              <a:rPr lang="en-US" altLang="zh-CN" dirty="0"/>
              <a:t>CSNS</a:t>
            </a:r>
            <a:r>
              <a:rPr lang="zh-CN" altLang="en-US" dirty="0"/>
              <a:t>注入区电缆温度监测系统搭建</a:t>
            </a:r>
          </a:p>
        </p:txBody>
      </p:sp>
      <p:pic>
        <p:nvPicPr>
          <p:cNvPr id="20485" name="图片 5">
            <a:extLst>
              <a:ext uri="{FF2B5EF4-FFF2-40B4-BE49-F238E27FC236}">
                <a16:creationId xmlns:a16="http://schemas.microsoft.com/office/drawing/2014/main" id="{D9C3344C-D417-4E1D-98E2-E587D11B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349500"/>
            <a:ext cx="337661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图片 8">
            <a:extLst>
              <a:ext uri="{FF2B5EF4-FFF2-40B4-BE49-F238E27FC236}">
                <a16:creationId xmlns:a16="http://schemas.microsoft.com/office/drawing/2014/main" id="{3C3F7A30-BEE1-4A20-B1BA-8E423D8A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17082"/>
          <a:stretch>
            <a:fillRect/>
          </a:stretch>
        </p:blipFill>
        <p:spPr bwMode="auto">
          <a:xfrm>
            <a:off x="695325" y="2349500"/>
            <a:ext cx="388778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图片 9">
            <a:extLst>
              <a:ext uri="{FF2B5EF4-FFF2-40B4-BE49-F238E27FC236}">
                <a16:creationId xmlns:a16="http://schemas.microsoft.com/office/drawing/2014/main" id="{9A7655C6-ADA9-4F7B-83E0-49B09366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1" b="7182"/>
          <a:stretch>
            <a:fillRect/>
          </a:stretch>
        </p:blipFill>
        <p:spPr bwMode="auto">
          <a:xfrm>
            <a:off x="8456613" y="2349500"/>
            <a:ext cx="31115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文本框 2">
            <a:extLst>
              <a:ext uri="{FF2B5EF4-FFF2-40B4-BE49-F238E27FC236}">
                <a16:creationId xmlns:a16="http://schemas.microsoft.com/office/drawing/2014/main" id="{20EE656C-4401-4EE5-B8CE-3803D0C39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30913"/>
            <a:ext cx="223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温度传感器</a:t>
            </a:r>
          </a:p>
        </p:txBody>
      </p:sp>
      <p:sp>
        <p:nvSpPr>
          <p:cNvPr id="20489" name="文本框 2">
            <a:extLst>
              <a:ext uri="{FF2B5EF4-FFF2-40B4-BE49-F238E27FC236}">
                <a16:creationId xmlns:a16="http://schemas.microsoft.com/office/drawing/2014/main" id="{99B82955-21E1-4808-8EB9-E49F8E187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6030913"/>
            <a:ext cx="223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PLC</a:t>
            </a:r>
            <a:r>
              <a:rPr lang="zh-CN" altLang="en-US" sz="1600">
                <a:solidFill>
                  <a:schemeClr val="tx1"/>
                </a:solidFill>
              </a:rPr>
              <a:t>模块</a:t>
            </a:r>
          </a:p>
        </p:txBody>
      </p:sp>
      <p:sp>
        <p:nvSpPr>
          <p:cNvPr id="20490" name="文本框 2">
            <a:extLst>
              <a:ext uri="{FF2B5EF4-FFF2-40B4-BE49-F238E27FC236}">
                <a16:creationId xmlns:a16="http://schemas.microsoft.com/office/drawing/2014/main" id="{42464455-C684-46F1-A62C-FE633DF07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5967413"/>
            <a:ext cx="2232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温度显示界面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C48690-BCC4-4B88-8666-A3A25F039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4" y="116343"/>
            <a:ext cx="496479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暑期检修：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磁铁电源远控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BDC0920-30F1-4F61-B1A0-A3D034C7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" y="931183"/>
            <a:ext cx="11522075" cy="135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LRBT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和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RCS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新增直流电源远控程序开发和调试，同时也完成了配套程序（高功率设备加电状态程序、直流电源设定值清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程序、电源健康监测程序、电流波动监测程序）的修改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0558203-C101-45A4-87B0-0F801BC6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7" y="2696482"/>
            <a:ext cx="59055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A142A4DE-E188-4C5B-AED5-086048384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" y="2696482"/>
            <a:ext cx="4954587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33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>
            <a:extLst>
              <a:ext uri="{FF2B5EF4-FFF2-40B4-BE49-F238E27FC236}">
                <a16:creationId xmlns:a16="http://schemas.microsoft.com/office/drawing/2014/main" id="{D3486BCF-A6E1-4741-85B8-9DCDD7619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914853"/>
            <a:ext cx="11664950" cy="5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7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台注入脉冲电源控制程序的开发和调试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101" name="Rectangle 2">
            <a:extLst>
              <a:ext uri="{FF2B5EF4-FFF2-40B4-BE49-F238E27FC236}">
                <a16:creationId xmlns:a16="http://schemas.microsoft.com/office/drawing/2014/main" id="{B180E3B1-0ECB-4086-9377-E0A04149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81" y="95022"/>
            <a:ext cx="11061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暑期检修：注入脉冲电源控制系统</a:t>
            </a:r>
          </a:p>
        </p:txBody>
      </p:sp>
      <p:pic>
        <p:nvPicPr>
          <p:cNvPr id="4102" name="图片 2">
            <a:extLst>
              <a:ext uri="{FF2B5EF4-FFF2-40B4-BE49-F238E27FC236}">
                <a16:creationId xmlns:a16="http://schemas.microsoft.com/office/drawing/2014/main" id="{AE4DBD1E-FF60-4659-A0A9-F013C2A1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65" y="1583148"/>
            <a:ext cx="8731703" cy="491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辐射防护考试…">
            <a:extLst>
              <a:ext uri="{FF2B5EF4-FFF2-40B4-BE49-F238E27FC236}">
                <a16:creationId xmlns:a16="http://schemas.microsoft.com/office/drawing/2014/main" id="{E26B283A-231B-4EC1-B05A-F3CC9F446DED}"/>
              </a:ext>
            </a:extLst>
          </p:cNvPr>
          <p:cNvSpPr txBox="1"/>
          <p:nvPr/>
        </p:nvSpPr>
        <p:spPr>
          <a:xfrm>
            <a:off x="359999" y="860316"/>
            <a:ext cx="11230215" cy="197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tabLst/>
              <a:defRPr sz="1800"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CSNS-II RCS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注入脉冲电源波形发生器的控制需求：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Arial"/>
                <a:sym typeface="Arial"/>
              </a:rPr>
              <a:t>对输入波形的控制、转换及判断</a:t>
            </a:r>
          </a:p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Arial"/>
                <a:sym typeface="Arial"/>
              </a:rPr>
              <a:t>寄存器的读写控制</a:t>
            </a:r>
          </a:p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Arial"/>
                <a:sym typeface="Arial"/>
              </a:rPr>
              <a:t>回采波形的后处理（小波变换、滤波及关键参数计算等）</a:t>
            </a:r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1BDFE151-8E94-4BF1-AB41-DC067492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115315"/>
            <a:ext cx="10635343" cy="58261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暑期检修：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CSNS-II RCS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注入脉冲电源波形发生器远控程序开发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35C43AA-EFE7-4CB9-8C40-9AD3579A630B}"/>
              </a:ext>
            </a:extLst>
          </p:cNvPr>
          <p:cNvGrpSpPr/>
          <p:nvPr/>
        </p:nvGrpSpPr>
        <p:grpSpPr>
          <a:xfrm>
            <a:off x="1186716" y="2999142"/>
            <a:ext cx="9576780" cy="3292435"/>
            <a:chOff x="898870" y="2561105"/>
            <a:chExt cx="9576780" cy="3292435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2A6775B8-550E-4F3B-B765-F6E0FEE227B2}"/>
                </a:ext>
              </a:extLst>
            </p:cNvPr>
            <p:cNvGrpSpPr/>
            <p:nvPr/>
          </p:nvGrpSpPr>
          <p:grpSpPr>
            <a:xfrm>
              <a:off x="898870" y="3731959"/>
              <a:ext cx="2418711" cy="1577258"/>
              <a:chOff x="360000" y="3462472"/>
              <a:chExt cx="2418711" cy="1577258"/>
            </a:xfrm>
          </p:grpSpPr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7D233D9D-B468-4A77-B83D-A04347BE2AD8}"/>
                  </a:ext>
                </a:extLst>
              </p:cNvPr>
              <p:cNvSpPr/>
              <p:nvPr/>
            </p:nvSpPr>
            <p:spPr bwMode="auto">
              <a:xfrm>
                <a:off x="1314680" y="4599069"/>
                <a:ext cx="509350" cy="332575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50000"/>
                      <a:tint val="66000"/>
                      <a:satMod val="160000"/>
                    </a:sysClr>
                  </a:gs>
                  <a:gs pos="50000">
                    <a:sysClr val="window" lastClr="FFFFFF">
                      <a:lumMod val="50000"/>
                      <a:tint val="44500"/>
                      <a:satMod val="160000"/>
                    </a:sysClr>
                  </a:gs>
                  <a:gs pos="100000">
                    <a:sysClr val="window" lastClr="FFFFFF">
                      <a:lumMod val="50000"/>
                      <a:tint val="23500"/>
                      <a:satMod val="160000"/>
                    </a:sysClr>
                  </a:gs>
                </a:gsLst>
                <a:lin ang="2700000" scaled="1"/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  <p:pic>
            <p:nvPicPr>
              <p:cNvPr id="106" name="Picture 1">
                <a:extLst>
                  <a:ext uri="{FF2B5EF4-FFF2-40B4-BE49-F238E27FC236}">
                    <a16:creationId xmlns:a16="http://schemas.microsoft.com/office/drawing/2014/main" id="{E8E73A94-F7DD-4F14-9278-B3C34110B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0000" y="3462472"/>
                <a:ext cx="2418711" cy="1136596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32D29C70-DE8D-48B4-99E4-CFD81525E458}"/>
                  </a:ext>
                </a:extLst>
              </p:cNvPr>
              <p:cNvSpPr/>
              <p:nvPr/>
            </p:nvSpPr>
            <p:spPr bwMode="auto">
              <a:xfrm>
                <a:off x="684536" y="4931643"/>
                <a:ext cx="1769639" cy="10808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lumMod val="50000"/>
                      <a:shade val="30000"/>
                      <a:satMod val="115000"/>
                    </a:sysClr>
                  </a:gs>
                  <a:gs pos="50000">
                    <a:sysClr val="window" lastClr="FFFFFF">
                      <a:lumMod val="50000"/>
                      <a:shade val="67500"/>
                      <a:satMod val="115000"/>
                    </a:sysClr>
                  </a:gs>
                  <a:gs pos="100000">
                    <a:sysClr val="window" lastClr="FFFFFF">
                      <a:lumMod val="50000"/>
                      <a:shade val="100000"/>
                      <a:satMod val="11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+mn-cs"/>
                </a:endParaRPr>
              </a:p>
            </p:txBody>
          </p:sp>
        </p:grp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A58E8304-C8D9-416A-9A81-815BD2384164}"/>
                </a:ext>
              </a:extLst>
            </p:cNvPr>
            <p:cNvSpPr/>
            <p:nvPr/>
          </p:nvSpPr>
          <p:spPr>
            <a:xfrm>
              <a:off x="4097069" y="3712590"/>
              <a:ext cx="1955234" cy="119069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EPICS 7 IOC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C8D67C9-4A00-437D-982A-422DBB4C080A}"/>
                </a:ext>
              </a:extLst>
            </p:cNvPr>
            <p:cNvSpPr/>
            <p:nvPr/>
          </p:nvSpPr>
          <p:spPr>
            <a:xfrm>
              <a:off x="7588556" y="2993637"/>
              <a:ext cx="1616895" cy="25868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40755A3-41C0-4422-B370-00734A334E70}"/>
                </a:ext>
              </a:extLst>
            </p:cNvPr>
            <p:cNvSpPr/>
            <p:nvPr/>
          </p:nvSpPr>
          <p:spPr>
            <a:xfrm>
              <a:off x="7840016" y="3167084"/>
              <a:ext cx="1151106" cy="5362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寄存器（组）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EA508017-F86B-4812-BB5D-B979252A9E7F}"/>
                </a:ext>
              </a:extLst>
            </p:cNvPr>
            <p:cNvSpPr/>
            <p:nvPr/>
          </p:nvSpPr>
          <p:spPr>
            <a:xfrm>
              <a:off x="7840016" y="4871321"/>
              <a:ext cx="1151106" cy="5362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DMA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1B1BA5EF-C568-49DE-8A65-FB6C1F6F1E6E}"/>
                </a:ext>
              </a:extLst>
            </p:cNvPr>
            <p:cNvSpPr/>
            <p:nvPr/>
          </p:nvSpPr>
          <p:spPr>
            <a:xfrm>
              <a:off x="6259050" y="3203578"/>
              <a:ext cx="842400" cy="4191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UIO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A5D32ED5-FFC9-46BB-BCEF-FBDD24DBA313}"/>
                </a:ext>
              </a:extLst>
            </p:cNvPr>
            <p:cNvCxnSpPr>
              <a:cxnSpLocks/>
              <a:stCxn id="61" idx="7"/>
              <a:endCxn id="65" idx="1"/>
            </p:cNvCxnSpPr>
            <p:nvPr/>
          </p:nvCxnSpPr>
          <p:spPr>
            <a:xfrm flipV="1">
              <a:off x="5765966" y="3413128"/>
              <a:ext cx="493084" cy="4738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5552FE23-A46C-4232-A7D0-6BCC6690CA34}"/>
                </a:ext>
              </a:extLst>
            </p:cNvPr>
            <p:cNvSpPr/>
            <p:nvPr/>
          </p:nvSpPr>
          <p:spPr>
            <a:xfrm>
              <a:off x="6259050" y="4929895"/>
              <a:ext cx="842506" cy="4191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DMA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F2069054-9A1B-4D41-A41E-9F6FD9F7BC53}"/>
                </a:ext>
              </a:extLst>
            </p:cNvPr>
            <p:cNvCxnSpPr>
              <a:cxnSpLocks/>
              <a:stCxn id="61" idx="5"/>
              <a:endCxn id="67" idx="1"/>
            </p:cNvCxnSpPr>
            <p:nvPr/>
          </p:nvCxnSpPr>
          <p:spPr>
            <a:xfrm>
              <a:off x="5765966" y="4728914"/>
              <a:ext cx="493084" cy="410531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FF0FE915-DD92-4BDA-B4B0-E6169118D705}"/>
                </a:ext>
              </a:extLst>
            </p:cNvPr>
            <p:cNvSpPr/>
            <p:nvPr/>
          </p:nvSpPr>
          <p:spPr>
            <a:xfrm>
              <a:off x="7840016" y="4021634"/>
              <a:ext cx="1151106" cy="5362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寄存器（单）</a:t>
              </a: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BFC93701-2B36-4BFA-8C2D-A7E9F0921074}"/>
                </a:ext>
              </a:extLst>
            </p:cNvPr>
            <p:cNvSpPr/>
            <p:nvPr/>
          </p:nvSpPr>
          <p:spPr>
            <a:xfrm>
              <a:off x="6168448" y="2954941"/>
              <a:ext cx="1094221" cy="2586844"/>
            </a:xfrm>
            <a:prstGeom prst="rect">
              <a:avLst/>
            </a:prstGeom>
            <a:noFill/>
            <a:ln w="222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DB96CA2-11AA-468E-8F78-E0F5D4A595E7}"/>
                </a:ext>
              </a:extLst>
            </p:cNvPr>
            <p:cNvSpPr txBox="1"/>
            <p:nvPr/>
          </p:nvSpPr>
          <p:spPr>
            <a:xfrm>
              <a:off x="6120790" y="2561105"/>
              <a:ext cx="118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内核驱动</a:t>
              </a: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E240F01-B113-4601-BCAE-5C653BCD8DBA}"/>
                </a:ext>
              </a:extLst>
            </p:cNvPr>
            <p:cNvSpPr/>
            <p:nvPr/>
          </p:nvSpPr>
          <p:spPr>
            <a:xfrm>
              <a:off x="7434758" y="2561105"/>
              <a:ext cx="3040892" cy="3292435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099D9408-F05D-4682-B929-4916B9DA4A0C}"/>
                </a:ext>
              </a:extLst>
            </p:cNvPr>
            <p:cNvSpPr/>
            <p:nvPr/>
          </p:nvSpPr>
          <p:spPr>
            <a:xfrm>
              <a:off x="4003021" y="2561105"/>
              <a:ext cx="3429380" cy="3292435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0552B3E4-4554-474B-89EF-C85AB61B0FAC}"/>
                </a:ext>
              </a:extLst>
            </p:cNvPr>
            <p:cNvSpPr txBox="1"/>
            <p:nvPr/>
          </p:nvSpPr>
          <p:spPr>
            <a:xfrm>
              <a:off x="4016568" y="2587739"/>
              <a:ext cx="1578819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嵌入式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Linux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E7CB843-C86C-47A5-89A7-C4D5BC853D7F}"/>
                </a:ext>
              </a:extLst>
            </p:cNvPr>
            <p:cNvSpPr txBox="1"/>
            <p:nvPr/>
          </p:nvSpPr>
          <p:spPr>
            <a:xfrm>
              <a:off x="8005462" y="2596197"/>
              <a:ext cx="1578819" cy="3693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FPGA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A846FF42-9341-459F-98C1-5ACD3D821FDF}"/>
                </a:ext>
              </a:extLst>
            </p:cNvPr>
            <p:cNvSpPr txBox="1"/>
            <p:nvPr/>
          </p:nvSpPr>
          <p:spPr>
            <a:xfrm>
              <a:off x="6976239" y="3819124"/>
              <a:ext cx="842400" cy="307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AXI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总线</a:t>
              </a:r>
            </a:p>
          </p:txBody>
        </p:sp>
        <p:sp>
          <p:nvSpPr>
            <p:cNvPr id="85" name="箭头: 左右 84">
              <a:extLst>
                <a:ext uri="{FF2B5EF4-FFF2-40B4-BE49-F238E27FC236}">
                  <a16:creationId xmlns:a16="http://schemas.microsoft.com/office/drawing/2014/main" id="{B54E708E-6393-488A-90D7-EFD0CB1B2E75}"/>
                </a:ext>
              </a:extLst>
            </p:cNvPr>
            <p:cNvSpPr/>
            <p:nvPr/>
          </p:nvSpPr>
          <p:spPr>
            <a:xfrm>
              <a:off x="7101450" y="3297109"/>
              <a:ext cx="737527" cy="23234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箭头: 左右 85">
              <a:extLst>
                <a:ext uri="{FF2B5EF4-FFF2-40B4-BE49-F238E27FC236}">
                  <a16:creationId xmlns:a16="http://schemas.microsoft.com/office/drawing/2014/main" id="{5E0EFE66-A246-43C5-8D6C-54F9BCAD163D}"/>
                </a:ext>
              </a:extLst>
            </p:cNvPr>
            <p:cNvSpPr/>
            <p:nvPr/>
          </p:nvSpPr>
          <p:spPr>
            <a:xfrm>
              <a:off x="6053342" y="4180788"/>
              <a:ext cx="1785635" cy="23234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4FDE165B-6411-4E1C-9EC1-94506209B5A7}"/>
                </a:ext>
              </a:extLst>
            </p:cNvPr>
            <p:cNvSpPr/>
            <p:nvPr/>
          </p:nvSpPr>
          <p:spPr>
            <a:xfrm>
              <a:off x="1853550" y="3160122"/>
              <a:ext cx="6126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OPI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A5376E60-0908-411F-AB3C-ED5699D047FB}"/>
                </a:ext>
              </a:extLst>
            </p:cNvPr>
            <p:cNvSpPr txBox="1"/>
            <p:nvPr/>
          </p:nvSpPr>
          <p:spPr>
            <a:xfrm>
              <a:off x="3371976" y="4474997"/>
              <a:ext cx="743335" cy="307777"/>
            </a:xfrm>
            <a:prstGeom prst="rect">
              <a:avLst/>
            </a:prstGeom>
            <a:solidFill>
              <a:srgbClr val="44BFD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以太网</a:t>
              </a:r>
            </a:p>
          </p:txBody>
        </p:sp>
        <p:sp>
          <p:nvSpPr>
            <p:cNvPr id="89" name="箭头: 左右 88">
              <a:extLst>
                <a:ext uri="{FF2B5EF4-FFF2-40B4-BE49-F238E27FC236}">
                  <a16:creationId xmlns:a16="http://schemas.microsoft.com/office/drawing/2014/main" id="{03D69A4F-5038-40E6-A078-6BE9442FC904}"/>
                </a:ext>
              </a:extLst>
            </p:cNvPr>
            <p:cNvSpPr/>
            <p:nvPr/>
          </p:nvSpPr>
          <p:spPr>
            <a:xfrm>
              <a:off x="3337318" y="4178809"/>
              <a:ext cx="758711" cy="232345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96E3CE03-F026-4285-A14F-A1D0F847BB7C}"/>
                </a:ext>
              </a:extLst>
            </p:cNvPr>
            <p:cNvSpPr/>
            <p:nvPr/>
          </p:nvSpPr>
          <p:spPr>
            <a:xfrm>
              <a:off x="9597828" y="4952194"/>
              <a:ext cx="743537" cy="3745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AD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5B1CBDE7-5FA1-4C04-A773-F0F766BA2490}"/>
                </a:ext>
              </a:extLst>
            </p:cNvPr>
            <p:cNvSpPr/>
            <p:nvPr/>
          </p:nvSpPr>
          <p:spPr>
            <a:xfrm>
              <a:off x="9597828" y="3225878"/>
              <a:ext cx="743538" cy="3745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DA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9" name="箭头: 右 98">
              <a:extLst>
                <a:ext uri="{FF2B5EF4-FFF2-40B4-BE49-F238E27FC236}">
                  <a16:creationId xmlns:a16="http://schemas.microsoft.com/office/drawing/2014/main" id="{08A44448-3A44-48E0-A6D7-AA18E85EEDA0}"/>
                </a:ext>
              </a:extLst>
            </p:cNvPr>
            <p:cNvSpPr/>
            <p:nvPr/>
          </p:nvSpPr>
          <p:spPr>
            <a:xfrm>
              <a:off x="9205451" y="3317005"/>
              <a:ext cx="392376" cy="18466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1" name="箭头: 右 100">
              <a:extLst>
                <a:ext uri="{FF2B5EF4-FFF2-40B4-BE49-F238E27FC236}">
                  <a16:creationId xmlns:a16="http://schemas.microsoft.com/office/drawing/2014/main" id="{6C79056D-C5E1-4401-BE9D-FFE577C79D36}"/>
                </a:ext>
              </a:extLst>
            </p:cNvPr>
            <p:cNvSpPr/>
            <p:nvPr/>
          </p:nvSpPr>
          <p:spPr>
            <a:xfrm flipH="1">
              <a:off x="9203442" y="5047111"/>
              <a:ext cx="392376" cy="184666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04" name="箭头: 右 103">
              <a:extLst>
                <a:ext uri="{FF2B5EF4-FFF2-40B4-BE49-F238E27FC236}">
                  <a16:creationId xmlns:a16="http://schemas.microsoft.com/office/drawing/2014/main" id="{9330C70F-687E-4236-85A0-C8A647AC1CCE}"/>
                </a:ext>
              </a:extLst>
            </p:cNvPr>
            <p:cNvSpPr/>
            <p:nvPr/>
          </p:nvSpPr>
          <p:spPr>
            <a:xfrm flipH="1">
              <a:off x="7102266" y="5034217"/>
              <a:ext cx="733433" cy="2323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23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>
            <a:extLst>
              <a:ext uri="{FF2B5EF4-FFF2-40B4-BE49-F238E27FC236}">
                <a16:creationId xmlns:a16="http://schemas.microsoft.com/office/drawing/2014/main" id="{35E4531A-DC1E-480A-B794-07FEA1030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36" y="71438"/>
            <a:ext cx="632221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暑期检修：物理量控制</a:t>
            </a:r>
            <a:r>
              <a:rPr lang="en-US" altLang="zh-CN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IOC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开发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7C7B0EE4-A230-4B9C-A753-C7FAA520D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73" y="902948"/>
            <a:ext cx="11522075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完成了励磁曲线转换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IOC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新增</a:t>
            </a:r>
            <a:r>
              <a:rPr lang="zh-CN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物理量控制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的程序开发和调试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198" name="TextBox 37">
            <a:extLst>
              <a:ext uri="{FF2B5EF4-FFF2-40B4-BE49-F238E27FC236}">
                <a16:creationId xmlns:a16="http://schemas.microsoft.com/office/drawing/2014/main" id="{E6AA8281-DC9B-4357-9364-4E896E731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5" y="5678491"/>
            <a:ext cx="466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励磁曲线转换示意图</a:t>
            </a:r>
          </a:p>
        </p:txBody>
      </p:sp>
      <p:grpSp>
        <p:nvGrpSpPr>
          <p:cNvPr id="8199" name="组合 6">
            <a:extLst>
              <a:ext uri="{FF2B5EF4-FFF2-40B4-BE49-F238E27FC236}">
                <a16:creationId xmlns:a16="http://schemas.microsoft.com/office/drawing/2014/main" id="{DA08232F-420D-4E10-A190-EB586F987D28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110041"/>
            <a:ext cx="7056437" cy="1463675"/>
            <a:chOff x="990075" y="3622144"/>
            <a:chExt cx="7058200" cy="146304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0209CEE-3C4A-4F5F-85DB-E903D9156EFB}"/>
                </a:ext>
              </a:extLst>
            </p:cNvPr>
            <p:cNvSpPr/>
            <p:nvPr/>
          </p:nvSpPr>
          <p:spPr>
            <a:xfrm>
              <a:off x="990075" y="3622144"/>
              <a:ext cx="2107138" cy="146304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b="1" dirty="0"/>
                <a:t>Physics App</a:t>
              </a:r>
            </a:p>
            <a:p>
              <a:pPr algn="ctr">
                <a:defRPr/>
              </a:pPr>
              <a:r>
                <a:rPr lang="en-US" altLang="zh-CN" b="1" dirty="0"/>
                <a:t>K</a:t>
              </a:r>
              <a:r>
                <a:rPr lang="zh-CN" altLang="en-US" b="1" dirty="0"/>
                <a:t>、</a:t>
              </a:r>
              <a:r>
                <a:rPr lang="en-US" altLang="zh-CN" b="1" dirty="0"/>
                <a:t>E</a:t>
              </a:r>
              <a:r>
                <a:rPr lang="zh-CN" altLang="en-US" b="1" dirty="0"/>
                <a:t>、</a:t>
              </a:r>
              <a:r>
                <a:rPr lang="en-US" altLang="zh-CN" b="1" dirty="0"/>
                <a:t>θ</a:t>
              </a:r>
              <a:r>
                <a:rPr lang="zh-CN" altLang="en-US" b="1" dirty="0"/>
                <a:t>、</a:t>
              </a:r>
              <a:r>
                <a:rPr lang="en-US" altLang="zh-CN" b="1" dirty="0"/>
                <a:t>Fudge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E0A6CF3-2D8B-422C-8957-65955D60962D}"/>
                </a:ext>
              </a:extLst>
            </p:cNvPr>
            <p:cNvSpPr/>
            <p:nvPr/>
          </p:nvSpPr>
          <p:spPr>
            <a:xfrm>
              <a:off x="6228545" y="3622144"/>
              <a:ext cx="1819730" cy="146304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b="1" dirty="0"/>
                <a:t>PS Remote</a:t>
              </a:r>
            </a:p>
            <a:p>
              <a:pPr algn="ctr">
                <a:defRPr/>
              </a:pPr>
              <a:r>
                <a:rPr lang="en-US" altLang="zh-CN" b="1" dirty="0"/>
                <a:t>Control IOC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3A3CAC2-E08D-40DF-81A4-37D5E2220E18}"/>
                </a:ext>
              </a:extLst>
            </p:cNvPr>
            <p:cNvSpPr/>
            <p:nvPr/>
          </p:nvSpPr>
          <p:spPr>
            <a:xfrm>
              <a:off x="3632335" y="3622144"/>
              <a:ext cx="2061090" cy="146304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b="1" dirty="0"/>
                <a:t>Conversion IOC</a:t>
              </a:r>
            </a:p>
            <a:p>
              <a:pPr algn="ctr">
                <a:defRPr/>
              </a:pPr>
              <a:endParaRPr lang="en-US" altLang="zh-CN" b="1" dirty="0"/>
            </a:p>
            <a:p>
              <a:pPr algn="ctr">
                <a:defRPr/>
              </a:pPr>
              <a:endParaRPr lang="en-US" altLang="zh-CN" b="1" dirty="0"/>
            </a:p>
            <a:p>
              <a:pPr algn="ctr">
                <a:defRPr/>
              </a:pPr>
              <a:endParaRPr lang="en-US" altLang="zh-CN" b="1" dirty="0"/>
            </a:p>
            <a:p>
              <a:pPr algn="ctr">
                <a:defRPr/>
              </a:pPr>
              <a:endParaRPr lang="en-US" altLang="zh-CN" b="1" dirty="0"/>
            </a:p>
          </p:txBody>
        </p:sp>
        <p:sp>
          <p:nvSpPr>
            <p:cNvPr id="11" name="圆角矩形 31">
              <a:extLst>
                <a:ext uri="{FF2B5EF4-FFF2-40B4-BE49-F238E27FC236}">
                  <a16:creationId xmlns:a16="http://schemas.microsoft.com/office/drawing/2014/main" id="{8634A4AA-629E-42C4-84C7-3F306CB1DC5F}"/>
                </a:ext>
              </a:extLst>
            </p:cNvPr>
            <p:cNvSpPr/>
            <p:nvPr/>
          </p:nvSpPr>
          <p:spPr>
            <a:xfrm>
              <a:off x="4080122" y="4022020"/>
              <a:ext cx="1165516" cy="331643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/>
                <a:t>B-&gt;I</a:t>
              </a:r>
              <a:endParaRPr lang="zh-CN" altLang="en-US" dirty="0"/>
            </a:p>
          </p:txBody>
        </p:sp>
        <p:sp>
          <p:nvSpPr>
            <p:cNvPr id="12" name="圆角矩形 32">
              <a:extLst>
                <a:ext uri="{FF2B5EF4-FFF2-40B4-BE49-F238E27FC236}">
                  <a16:creationId xmlns:a16="http://schemas.microsoft.com/office/drawing/2014/main" id="{454B056A-CC38-4D59-BE6A-2EC58BC81CAD}"/>
                </a:ext>
              </a:extLst>
            </p:cNvPr>
            <p:cNvSpPr/>
            <p:nvPr/>
          </p:nvSpPr>
          <p:spPr>
            <a:xfrm>
              <a:off x="4080122" y="4466328"/>
              <a:ext cx="1165516" cy="331643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dirty="0"/>
                <a:t>I-&gt;B</a:t>
              </a:r>
              <a:endParaRPr lang="zh-CN" altLang="en-US" dirty="0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F0B8794-D7EA-4A01-A8B1-CEF63CCB2D0B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3097213" y="4632942"/>
              <a:ext cx="982909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137B96E4-F804-4817-BC50-4D6388744907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5245638" y="4632942"/>
              <a:ext cx="982908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B410FEC7-C78A-4586-A0D8-19F0174B2BE9}"/>
                </a:ext>
              </a:extLst>
            </p:cNvPr>
            <p:cNvCxnSpPr>
              <a:stCxn id="11" idx="1"/>
            </p:cNvCxnSpPr>
            <p:nvPr/>
          </p:nvCxnSpPr>
          <p:spPr>
            <a:xfrm flipH="1">
              <a:off x="3097213" y="4188635"/>
              <a:ext cx="9829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DAFE82C8-DD1C-4562-B862-C85981BADB63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5245638" y="4188635"/>
              <a:ext cx="98290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00" name="Rectangle 7">
            <a:extLst>
              <a:ext uri="{FF2B5EF4-FFF2-40B4-BE49-F238E27FC236}">
                <a16:creationId xmlns:a16="http://schemas.microsoft.com/office/drawing/2014/main" id="{9B7FC3E2-7C93-4E68-9FF6-44A32D15E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graphicFrame>
        <p:nvGraphicFramePr>
          <p:cNvPr id="8201" name="对象 2">
            <a:extLst>
              <a:ext uri="{FF2B5EF4-FFF2-40B4-BE49-F238E27FC236}">
                <a16:creationId xmlns:a16="http://schemas.microsoft.com/office/drawing/2014/main" id="{E92F34A6-E660-4519-81BC-E22C87C3F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173518"/>
              </p:ext>
            </p:extLst>
          </p:nvPr>
        </p:nvGraphicFramePr>
        <p:xfrm>
          <a:off x="1992313" y="1539878"/>
          <a:ext cx="657383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r:id="rId3" imgW="5003800" imgH="254000" progId="Equation.3">
                  <p:embed/>
                </p:oleObj>
              </mc:Choice>
              <mc:Fallback>
                <p:oleObj r:id="rId3" imgW="5003800" imgH="254000" progId="Equation.3">
                  <p:embed/>
                  <p:pic>
                    <p:nvPicPr>
                      <p:cNvPr id="8201" name="对象 2">
                        <a:extLst>
                          <a:ext uri="{FF2B5EF4-FFF2-40B4-BE49-F238E27FC236}">
                            <a16:creationId xmlns:a16="http://schemas.microsoft.com/office/drawing/2014/main" id="{E92F34A6-E660-4519-81BC-E22C87C3FF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539878"/>
                        <a:ext cx="6573837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对象 4">
            <a:extLst>
              <a:ext uri="{FF2B5EF4-FFF2-40B4-BE49-F238E27FC236}">
                <a16:creationId xmlns:a16="http://schemas.microsoft.com/office/drawing/2014/main" id="{321EBF52-DEE8-4F1B-B678-88D7EBEA4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73823"/>
              </p:ext>
            </p:extLst>
          </p:nvPr>
        </p:nvGraphicFramePr>
        <p:xfrm>
          <a:off x="1992313" y="1995491"/>
          <a:ext cx="65738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r:id="rId5" imgW="4813300" imgH="254000" progId="Equation.3">
                  <p:embed/>
                </p:oleObj>
              </mc:Choice>
              <mc:Fallback>
                <p:oleObj r:id="rId5" imgW="4813300" imgH="254000" progId="Equation.3">
                  <p:embed/>
                  <p:pic>
                    <p:nvPicPr>
                      <p:cNvPr id="8203" name="对象 4">
                        <a:extLst>
                          <a:ext uri="{FF2B5EF4-FFF2-40B4-BE49-F238E27FC236}">
                            <a16:creationId xmlns:a16="http://schemas.microsoft.com/office/drawing/2014/main" id="{321EBF52-DEE8-4F1B-B678-88D7EBEA4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995491"/>
                        <a:ext cx="6573837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11">
            <a:extLst>
              <a:ext uri="{FF2B5EF4-FFF2-40B4-BE49-F238E27FC236}">
                <a16:creationId xmlns:a16="http://schemas.microsoft.com/office/drawing/2014/main" id="{7888CA40-0761-4027-83A0-F75FCDAE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998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graphicFrame>
        <p:nvGraphicFramePr>
          <p:cNvPr id="8205" name="对象 17">
            <a:extLst>
              <a:ext uri="{FF2B5EF4-FFF2-40B4-BE49-F238E27FC236}">
                <a16:creationId xmlns:a16="http://schemas.microsoft.com/office/drawing/2014/main" id="{A8264AA2-2503-4C74-9531-5232CF980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175325"/>
              </p:ext>
            </p:extLst>
          </p:nvPr>
        </p:nvGraphicFramePr>
        <p:xfrm>
          <a:off x="1992313" y="2455866"/>
          <a:ext cx="657383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r:id="rId7" imgW="5499100" imgH="266700" progId="Equation.3">
                  <p:embed/>
                </p:oleObj>
              </mc:Choice>
              <mc:Fallback>
                <p:oleObj r:id="rId7" imgW="5499100" imgH="266700" progId="Equation.3">
                  <p:embed/>
                  <p:pic>
                    <p:nvPicPr>
                      <p:cNvPr id="8205" name="对象 17">
                        <a:extLst>
                          <a:ext uri="{FF2B5EF4-FFF2-40B4-BE49-F238E27FC236}">
                            <a16:creationId xmlns:a16="http://schemas.microsoft.com/office/drawing/2014/main" id="{A8264AA2-2503-4C74-9531-5232CF980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2455866"/>
                        <a:ext cx="6573837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Rectangle 13">
            <a:extLst>
              <a:ext uri="{FF2B5EF4-FFF2-40B4-BE49-F238E27FC236}">
                <a16:creationId xmlns:a16="http://schemas.microsoft.com/office/drawing/2014/main" id="{38EACE46-C013-4BD1-82E8-8888D42E8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3463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graphicFrame>
        <p:nvGraphicFramePr>
          <p:cNvPr id="8207" name="对象 19">
            <a:extLst>
              <a:ext uri="{FF2B5EF4-FFF2-40B4-BE49-F238E27FC236}">
                <a16:creationId xmlns:a16="http://schemas.microsoft.com/office/drawing/2014/main" id="{85D2B919-BA78-4539-80E1-C4F2EB5A64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481632"/>
              </p:ext>
            </p:extLst>
          </p:nvPr>
        </p:nvGraphicFramePr>
        <p:xfrm>
          <a:off x="1993900" y="2957516"/>
          <a:ext cx="657225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r:id="rId9" imgW="5689600" imgH="266700" progId="Equation.3">
                  <p:embed/>
                </p:oleObj>
              </mc:Choice>
              <mc:Fallback>
                <p:oleObj r:id="rId9" imgW="5689600" imgH="266700" progId="Equation.3">
                  <p:embed/>
                  <p:pic>
                    <p:nvPicPr>
                      <p:cNvPr id="8207" name="对象 19">
                        <a:extLst>
                          <a:ext uri="{FF2B5EF4-FFF2-40B4-BE49-F238E27FC236}">
                            <a16:creationId xmlns:a16="http://schemas.microsoft.com/office/drawing/2014/main" id="{85D2B919-BA78-4539-80E1-C4F2EB5A64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900" y="2957516"/>
                        <a:ext cx="6572250" cy="30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左大括号 20">
            <a:extLst>
              <a:ext uri="{FF2B5EF4-FFF2-40B4-BE49-F238E27FC236}">
                <a16:creationId xmlns:a16="http://schemas.microsoft.com/office/drawing/2014/main" id="{50C21B02-68B8-4780-9D2E-44B9A14E3878}"/>
              </a:ext>
            </a:extLst>
          </p:cNvPr>
          <p:cNvSpPr>
            <a:spLocks/>
          </p:cNvSpPr>
          <p:nvPr/>
        </p:nvSpPr>
        <p:spPr bwMode="auto">
          <a:xfrm>
            <a:off x="1760538" y="1628778"/>
            <a:ext cx="215900" cy="609600"/>
          </a:xfrm>
          <a:prstGeom prst="leftBrace">
            <a:avLst>
              <a:gd name="adj1" fmla="val 834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8209" name="文本框 21">
            <a:extLst>
              <a:ext uri="{FF2B5EF4-FFF2-40B4-BE49-F238E27FC236}">
                <a16:creationId xmlns:a16="http://schemas.microsoft.com/office/drawing/2014/main" id="{4F217D85-9091-4045-BD9E-3C75BCA4A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1765303"/>
            <a:ext cx="1011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二极磁铁</a:t>
            </a:r>
          </a:p>
        </p:txBody>
      </p:sp>
      <p:sp>
        <p:nvSpPr>
          <p:cNvPr id="8210" name="左大括号 26">
            <a:extLst>
              <a:ext uri="{FF2B5EF4-FFF2-40B4-BE49-F238E27FC236}">
                <a16:creationId xmlns:a16="http://schemas.microsoft.com/office/drawing/2014/main" id="{AFA4E922-6849-4DA2-8C3A-D470E94E59A7}"/>
              </a:ext>
            </a:extLst>
          </p:cNvPr>
          <p:cNvSpPr>
            <a:spLocks/>
          </p:cNvSpPr>
          <p:nvPr/>
        </p:nvSpPr>
        <p:spPr bwMode="auto">
          <a:xfrm>
            <a:off x="1760538" y="2538416"/>
            <a:ext cx="215900" cy="609600"/>
          </a:xfrm>
          <a:prstGeom prst="leftBrace">
            <a:avLst>
              <a:gd name="adj1" fmla="val 834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8211" name="文本框 27">
            <a:extLst>
              <a:ext uri="{FF2B5EF4-FFF2-40B4-BE49-F238E27FC236}">
                <a16:creationId xmlns:a16="http://schemas.microsoft.com/office/drawing/2014/main" id="{012C1F7A-3793-4F2E-91E9-C92D332C4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2673353"/>
            <a:ext cx="1011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四极磁铁</a:t>
            </a:r>
          </a:p>
        </p:txBody>
      </p:sp>
      <p:sp>
        <p:nvSpPr>
          <p:cNvPr id="8212" name="文本框 22">
            <a:extLst>
              <a:ext uri="{FF2B5EF4-FFF2-40B4-BE49-F238E27FC236}">
                <a16:creationId xmlns:a16="http://schemas.microsoft.com/office/drawing/2014/main" id="{34AE384A-04EE-431F-85D1-C74E83477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203578"/>
            <a:ext cx="49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>
            <a:extLst>
              <a:ext uri="{FF2B5EF4-FFF2-40B4-BE49-F238E27FC236}">
                <a16:creationId xmlns:a16="http://schemas.microsoft.com/office/drawing/2014/main" id="{13D0ACBB-8DAB-4DCF-BE1D-19B168D1F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61" y="85950"/>
            <a:ext cx="545192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暑期检修：剥离膜控制系统</a:t>
            </a:r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8A427035-E422-4905-A72C-AAF4A362A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961345"/>
            <a:ext cx="11809412" cy="5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完成了主</a:t>
            </a:r>
            <a:r>
              <a:rPr lang="en-US" altLang="zh-CN" sz="2400" dirty="0">
                <a:solidFill>
                  <a:schemeClr val="tx1"/>
                </a:solidFill>
                <a:cs typeface="Times New Roman" panose="02020603050405020304" pitchFamily="18" charset="0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次剥离膜控制系统的开发、安装和调试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图片 2">
            <a:extLst>
              <a:ext uri="{FF2B5EF4-FFF2-40B4-BE49-F238E27FC236}">
                <a16:creationId xmlns:a16="http://schemas.microsoft.com/office/drawing/2014/main" id="{AD69A8D1-D7A9-4FF2-A09C-59F53A8C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" y="1687290"/>
            <a:ext cx="6959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图片 4">
            <a:extLst>
              <a:ext uri="{FF2B5EF4-FFF2-40B4-BE49-F238E27FC236}">
                <a16:creationId xmlns:a16="http://schemas.microsoft.com/office/drawing/2014/main" id="{B2C921CD-6C98-4AA0-AC2F-294BD37F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6" y="1687290"/>
            <a:ext cx="25781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66266780-FBC0-43BC-9BB6-7EC06357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827088"/>
            <a:ext cx="11061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320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2D5EBDAA-D203-4AB0-B557-0E78BDD3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06" y="41275"/>
            <a:ext cx="498429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暑期检修：漏水监测系统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91D58C06-6737-48A6-8636-766CE02F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21" y="792957"/>
            <a:ext cx="115220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完成了加速器隧道定位漏水监测系统的开发、安装和调试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完成了原漏水监测系统的维护</a:t>
            </a:r>
            <a:endParaRPr lang="en-US" altLang="zh-C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9222" name="图片 2">
            <a:extLst>
              <a:ext uri="{FF2B5EF4-FFF2-40B4-BE49-F238E27FC236}">
                <a16:creationId xmlns:a16="http://schemas.microsoft.com/office/drawing/2014/main" id="{12005B45-A7B0-4D9A-A8D9-3F33275D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00256"/>
            <a:ext cx="63754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图片 4">
            <a:extLst>
              <a:ext uri="{FF2B5EF4-FFF2-40B4-BE49-F238E27FC236}">
                <a16:creationId xmlns:a16="http://schemas.microsoft.com/office/drawing/2014/main" id="{DD2C1249-E9B8-4EA4-9268-8E3B7574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787656"/>
            <a:ext cx="56118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/>
              <a:t>2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28BB639-90F3-4207-8967-F52C7BC93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90805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kern="0" dirty="0"/>
              <a:t>报告内容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C7BC22-44EA-490B-95A2-6435C59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1700213"/>
            <a:ext cx="7013575" cy="316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控制系统总体运行情况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主要故障及处理</a:t>
            </a: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en-US" altLang="zh-CN" sz="2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加速器控制系统进展</a:t>
            </a:r>
            <a:endParaRPr lang="en-US" altLang="zh-CN" sz="2400" b="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专业技术研究及进展</a:t>
            </a:r>
            <a:endParaRPr lang="en-US" altLang="zh-CN" sz="2400" b="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kern="0" dirty="0"/>
          </a:p>
          <a:p>
            <a:pPr eaLnBrk="1" hangingPunct="1">
              <a:lnSpc>
                <a:spcPct val="110000"/>
              </a:lnSpc>
              <a:defRPr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93614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3">
            <a:extLst>
              <a:ext uri="{FF2B5EF4-FFF2-40B4-BE49-F238E27FC236}">
                <a16:creationId xmlns:a16="http://schemas.microsoft.com/office/drawing/2014/main" id="{2685973E-4CE5-4CB2-A6ED-C92CFB623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20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55C8026C-3EB6-4C14-B8B1-8C2E1515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" y="881857"/>
            <a:ext cx="1178453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</a:pPr>
            <a:r>
              <a:rPr lang="zh-CN" altLang="en-US" sz="2400" kern="100" dirty="0">
                <a:cs typeface="Times New Roman" panose="02020603050405020304" pitchFamily="18" charset="0"/>
              </a:rPr>
              <a:t>基于自研</a:t>
            </a:r>
            <a:r>
              <a:rPr lang="en-US" altLang="zh-CN" sz="2400" kern="100" dirty="0">
                <a:cs typeface="Times New Roman" panose="02020603050405020304" pitchFamily="18" charset="0"/>
              </a:rPr>
              <a:t>MTCA</a:t>
            </a:r>
            <a:r>
              <a:rPr lang="zh-CN" altLang="en-US" sz="2400" kern="100" dirty="0">
                <a:cs typeface="Times New Roman" panose="02020603050405020304" pitchFamily="18" charset="0"/>
              </a:rPr>
              <a:t>板卡的嵌入式</a:t>
            </a:r>
            <a:r>
              <a:rPr lang="en-US" altLang="zh-CN" sz="2400" kern="100" dirty="0">
                <a:cs typeface="Times New Roman" panose="02020603050405020304" pitchFamily="18" charset="0"/>
              </a:rPr>
              <a:t>EVR</a:t>
            </a:r>
            <a:r>
              <a:rPr lang="zh-CN" altLang="en-US" sz="2400" kern="100" dirty="0">
                <a:cs typeface="Times New Roman" panose="02020603050405020304" pitchFamily="18" charset="0"/>
              </a:rPr>
              <a:t>基本功能调试成功，投入在线运行</a:t>
            </a:r>
            <a:endParaRPr lang="zh-CN" altLang="en-US" sz="2400" dirty="0"/>
          </a:p>
        </p:txBody>
      </p:sp>
      <p:sp>
        <p:nvSpPr>
          <p:cNvPr id="99" name="标题 1">
            <a:extLst>
              <a:ext uri="{FF2B5EF4-FFF2-40B4-BE49-F238E27FC236}">
                <a16:creationId xmlns:a16="http://schemas.microsoft.com/office/drawing/2014/main" id="{24D27E72-FF95-4A02-8337-FDD9F9FE9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45" y="184955"/>
            <a:ext cx="620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3200" kern="0" dirty="0">
                <a:solidFill>
                  <a:schemeClr val="bg1"/>
                </a:solidFill>
              </a:rPr>
              <a:t>暑期检修：</a:t>
            </a:r>
            <a:r>
              <a:rPr lang="en-US" altLang="zh-CN" sz="3200" kern="0" dirty="0">
                <a:solidFill>
                  <a:schemeClr val="bg1"/>
                </a:solidFill>
              </a:rPr>
              <a:t>CSNS-II</a:t>
            </a:r>
            <a:r>
              <a:rPr lang="zh-CN" altLang="en-US" sz="3200" kern="0" dirty="0">
                <a:solidFill>
                  <a:schemeClr val="bg1"/>
                </a:solidFill>
              </a:rPr>
              <a:t>定时系统升级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39884DD0-4C5D-48DB-A2D7-B55F95D6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20" y="2042243"/>
            <a:ext cx="3149248" cy="93394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C8DDB6C-EE40-4E89-9184-BBEE4FA3F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9" y="4062108"/>
            <a:ext cx="4740917" cy="2399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08FF7-1E54-4E92-AABE-0F5A390F5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37" y="1661755"/>
            <a:ext cx="5105710" cy="2087669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36B5F04A-DBC9-4919-8729-360B5A905600}"/>
              </a:ext>
            </a:extLst>
          </p:cNvPr>
          <p:cNvSpPr txBox="1"/>
          <p:nvPr/>
        </p:nvSpPr>
        <p:spPr>
          <a:xfrm>
            <a:off x="9632948" y="2328675"/>
            <a:ext cx="2400141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国产</a:t>
            </a:r>
            <a:r>
              <a:rPr lang="en-US" altLang="zh-CN" dirty="0"/>
              <a:t>2U </a:t>
            </a:r>
            <a:r>
              <a:rPr lang="en-US" altLang="zh-CN" dirty="0" err="1"/>
              <a:t>mTCA</a:t>
            </a:r>
            <a:r>
              <a:rPr lang="zh-CN" altLang="en-US" dirty="0"/>
              <a:t>机箱</a:t>
            </a:r>
            <a:endParaRPr lang="en-US" altLang="zh-CN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C9B0335-AAF3-4ED0-976D-D24546C1369A}"/>
              </a:ext>
            </a:extLst>
          </p:cNvPr>
          <p:cNvSpPr txBox="1"/>
          <p:nvPr/>
        </p:nvSpPr>
        <p:spPr>
          <a:xfrm>
            <a:off x="1856084" y="3749357"/>
            <a:ext cx="2400141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定时子站架构示意图</a:t>
            </a:r>
            <a:endParaRPr lang="en-US" altLang="zh-CN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7FC8F35C-2A47-4CEE-8F38-4FE111FF9BEE}"/>
              </a:ext>
            </a:extLst>
          </p:cNvPr>
          <p:cNvSpPr txBox="1"/>
          <p:nvPr/>
        </p:nvSpPr>
        <p:spPr>
          <a:xfrm>
            <a:off x="1995104" y="6484134"/>
            <a:ext cx="2290448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定时通用子站硬件设计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68D78513-80E3-4D96-ADA6-88CD27562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115002"/>
            <a:ext cx="2561649" cy="3392953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A478B9E0-6D58-4411-98B3-8D4CC87A266F}"/>
              </a:ext>
            </a:extLst>
          </p:cNvPr>
          <p:cNvSpPr txBox="1"/>
          <p:nvPr/>
        </p:nvSpPr>
        <p:spPr>
          <a:xfrm>
            <a:off x="9521745" y="4971267"/>
            <a:ext cx="2400141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国产</a:t>
            </a:r>
            <a:r>
              <a:rPr lang="en-US" altLang="zh-CN" dirty="0"/>
              <a:t>9U </a:t>
            </a:r>
            <a:r>
              <a:rPr lang="en-US" altLang="zh-CN" dirty="0" err="1"/>
              <a:t>mTCA</a:t>
            </a:r>
            <a:r>
              <a:rPr lang="zh-CN" altLang="en-US" dirty="0"/>
              <a:t>机箱（</a:t>
            </a:r>
            <a:r>
              <a:rPr lang="en-US" altLang="zh-CN" dirty="0"/>
              <a:t>RCS LLRF </a:t>
            </a:r>
            <a:r>
              <a:rPr lang="zh-CN" altLang="en-US" dirty="0"/>
              <a:t>定时子站）</a:t>
            </a:r>
            <a:endParaRPr lang="en-US" altLang="zh-C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3">
            <a:extLst>
              <a:ext uri="{FF2B5EF4-FFF2-40B4-BE49-F238E27FC236}">
                <a16:creationId xmlns:a16="http://schemas.microsoft.com/office/drawing/2014/main" id="{2685973E-4CE5-4CB2-A6ED-C92CFB623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55C8026C-3EB6-4C14-B8B1-8C2E1515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2" y="881857"/>
            <a:ext cx="681888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</a:pPr>
            <a:r>
              <a:rPr lang="zh-CN" altLang="en-US" sz="2400" kern="100" dirty="0">
                <a:cs typeface="Times New Roman" panose="02020603050405020304" pitchFamily="18" charset="0"/>
              </a:rPr>
              <a:t>基于国产自研</a:t>
            </a:r>
            <a:r>
              <a:rPr lang="en-US" altLang="zh-CN" sz="2400" kern="100" dirty="0">
                <a:cs typeface="Times New Roman" panose="02020603050405020304" pitchFamily="18" charset="0"/>
              </a:rPr>
              <a:t>ATCA AMC</a:t>
            </a:r>
            <a:r>
              <a:rPr lang="zh-CN" altLang="en-US" sz="2400" kern="100" dirty="0">
                <a:cs typeface="Times New Roman" panose="02020603050405020304" pitchFamily="18" charset="0"/>
              </a:rPr>
              <a:t>板卡以及自定义背板</a:t>
            </a:r>
            <a:endParaRPr lang="zh-CN" altLang="en-US" sz="2400" dirty="0"/>
          </a:p>
        </p:txBody>
      </p:sp>
      <p:sp>
        <p:nvSpPr>
          <p:cNvPr id="99" name="标题 1">
            <a:extLst>
              <a:ext uri="{FF2B5EF4-FFF2-40B4-BE49-F238E27FC236}">
                <a16:creationId xmlns:a16="http://schemas.microsoft.com/office/drawing/2014/main" id="{24D27E72-FF95-4A02-8337-FDD9F9FE9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378" y="186228"/>
            <a:ext cx="51125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>
                <a:solidFill>
                  <a:schemeClr val="bg1"/>
                </a:solidFill>
              </a:rPr>
              <a:t>CSNS-II</a:t>
            </a:r>
            <a:r>
              <a:rPr lang="zh-CN" altLang="en-US" sz="2800" kern="0" dirty="0">
                <a:solidFill>
                  <a:schemeClr val="bg1"/>
                </a:solidFill>
              </a:rPr>
              <a:t>快保护系统 进展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7FC8F35C-2A47-4CEE-8F38-4FE111FF9BEE}"/>
              </a:ext>
            </a:extLst>
          </p:cNvPr>
          <p:cNvSpPr txBox="1"/>
          <p:nvPr/>
        </p:nvSpPr>
        <p:spPr>
          <a:xfrm>
            <a:off x="2487906" y="4118609"/>
            <a:ext cx="2592288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架构设计及响应时间预估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1C68A0-A928-4CFE-B2DE-F7E2C12A2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506" y="1412776"/>
            <a:ext cx="4631147" cy="2750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B4292D-CBCF-4049-B503-6543B6D8B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4525742"/>
            <a:ext cx="5870434" cy="19521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D1093-98D2-4655-9481-AC5566951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1370"/>
            <a:ext cx="3069345" cy="1860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521DF0-C406-4DF6-8F73-E853A09A0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367" y="4653136"/>
            <a:ext cx="2810633" cy="1515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B5A9FB-F6A3-4351-9BB6-64A20384C6C4}"/>
              </a:ext>
            </a:extLst>
          </p:cNvPr>
          <p:cNvSpPr txBox="1"/>
          <p:nvPr/>
        </p:nvSpPr>
        <p:spPr>
          <a:xfrm>
            <a:off x="7789970" y="4118609"/>
            <a:ext cx="4320480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直线</a:t>
            </a:r>
            <a:r>
              <a:rPr lang="en-US" altLang="zh-CN" dirty="0"/>
              <a:t>FPS</a:t>
            </a:r>
            <a:r>
              <a:rPr lang="zh-CN" altLang="en-US" dirty="0"/>
              <a:t>接入</a:t>
            </a:r>
            <a:r>
              <a:rPr lang="en-US" altLang="zh-CN" dirty="0"/>
              <a:t>BLM</a:t>
            </a:r>
            <a:r>
              <a:rPr lang="zh-CN" altLang="en-US" dirty="0"/>
              <a:t>设计及</a:t>
            </a:r>
            <a:r>
              <a:rPr lang="en-US" altLang="zh-CN" dirty="0"/>
              <a:t>DBCM</a:t>
            </a:r>
            <a:r>
              <a:rPr lang="zh-CN" altLang="en-US" dirty="0"/>
              <a:t>设计</a:t>
            </a:r>
            <a:endParaRPr lang="en-US" altLang="zh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839F0D-BB8D-475A-8322-D7C29F01AF18}"/>
              </a:ext>
            </a:extLst>
          </p:cNvPr>
          <p:cNvSpPr txBox="1"/>
          <p:nvPr/>
        </p:nvSpPr>
        <p:spPr>
          <a:xfrm>
            <a:off x="304832" y="6381328"/>
            <a:ext cx="2550808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子站硬件方案设计</a:t>
            </a:r>
            <a:endParaRPr lang="en-US" altLang="zh-C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7052C3-CF68-4A91-937F-4401DC0BBEBA}"/>
              </a:ext>
            </a:extLst>
          </p:cNvPr>
          <p:cNvSpPr txBox="1"/>
          <p:nvPr/>
        </p:nvSpPr>
        <p:spPr>
          <a:xfrm>
            <a:off x="3261752" y="6381328"/>
            <a:ext cx="2810633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6U ATCA</a:t>
            </a:r>
            <a:r>
              <a:rPr lang="zh-CN" altLang="en-US" dirty="0"/>
              <a:t>机箱及前面板</a:t>
            </a:r>
            <a:endParaRPr lang="en-US" altLang="zh-C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1A088C-CA34-45E4-9D05-58D5E2BD8D2C}"/>
              </a:ext>
            </a:extLst>
          </p:cNvPr>
          <p:cNvSpPr txBox="1"/>
          <p:nvPr/>
        </p:nvSpPr>
        <p:spPr>
          <a:xfrm>
            <a:off x="7608168" y="6381328"/>
            <a:ext cx="1666897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自定义背板设计</a:t>
            </a:r>
            <a:endParaRPr lang="en-US" altLang="zh-CN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EB6D7D-E9BA-4A72-8169-915B5A6FF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31" y="1514291"/>
            <a:ext cx="7032005" cy="28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7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标题 1">
            <a:extLst>
              <a:ext uri="{FF2B5EF4-FFF2-40B4-BE49-F238E27FC236}">
                <a16:creationId xmlns:a16="http://schemas.microsoft.com/office/drawing/2014/main" id="{92447ACD-FDD6-42EC-8A05-446FDB395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288" y="170503"/>
            <a:ext cx="7778750" cy="457200"/>
          </a:xfrm>
        </p:spPr>
        <p:txBody>
          <a:bodyPr>
            <a:noAutofit/>
          </a:bodyPr>
          <a:lstStyle/>
          <a:p>
            <a:r>
              <a:rPr lang="en-US" altLang="zh-CN" dirty="0"/>
              <a:t>CSNS-II</a:t>
            </a:r>
            <a:r>
              <a:rPr lang="zh-CN" altLang="en-US" dirty="0"/>
              <a:t>旋转剥离膜控制方案设计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D418AA98-8DF6-4345-8277-2BA339C4093B}"/>
              </a:ext>
            </a:extLst>
          </p:cNvPr>
          <p:cNvSpPr txBox="1">
            <a:spLocks/>
          </p:cNvSpPr>
          <p:nvPr/>
        </p:nvSpPr>
        <p:spPr bwMode="auto">
          <a:xfrm>
            <a:off x="58511" y="807584"/>
            <a:ext cx="8231384" cy="13955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设计了基于汇川</a:t>
            </a:r>
            <a:r>
              <a:rPr lang="en-US" altLang="zh-CN" sz="1800" dirty="0"/>
              <a:t>PLC</a:t>
            </a:r>
            <a:r>
              <a:rPr lang="zh-CN" altLang="en-US" sz="1800" dirty="0"/>
              <a:t>的旋转剥离膜控制系统方案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在汇川</a:t>
            </a:r>
            <a:r>
              <a:rPr lang="en-US" altLang="zh-CN" sz="1800" dirty="0"/>
              <a:t>PLC</a:t>
            </a:r>
            <a:r>
              <a:rPr lang="zh-CN" altLang="en-US" sz="1800" dirty="0"/>
              <a:t>控制器中通过闭环算法实现旋转角度与</a:t>
            </a:r>
            <a:r>
              <a:rPr lang="en-US" altLang="zh-CN" sz="1800" dirty="0"/>
              <a:t>25Hz T0</a:t>
            </a:r>
            <a:r>
              <a:rPr lang="zh-CN" altLang="en-US" sz="1800" dirty="0"/>
              <a:t>信号进行同步</a:t>
            </a: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r>
              <a:rPr lang="zh-CN" altLang="en-US" sz="1800" dirty="0"/>
              <a:t>相位控制精度指标：优于</a:t>
            </a:r>
            <a:r>
              <a:rPr lang="en-US" altLang="zh-CN" sz="1800" dirty="0"/>
              <a:t>±0.5°</a:t>
            </a: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en-US" sz="1800" dirty="0">
              <a:solidFill>
                <a:srgbClr val="FF0000"/>
              </a:solidFill>
            </a:endParaRP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pic>
        <p:nvPicPr>
          <p:cNvPr id="21509" name="图片 6">
            <a:extLst>
              <a:ext uri="{FF2B5EF4-FFF2-40B4-BE49-F238E27FC236}">
                <a16:creationId xmlns:a16="http://schemas.microsoft.com/office/drawing/2014/main" id="{D0A9B0DB-041A-49AA-A096-D5F86212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57" y="3390843"/>
            <a:ext cx="4519385" cy="346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图片 4">
            <a:extLst>
              <a:ext uri="{FF2B5EF4-FFF2-40B4-BE49-F238E27FC236}">
                <a16:creationId xmlns:a16="http://schemas.microsoft.com/office/drawing/2014/main" id="{4910BB91-30F6-4A90-8BC0-E504A2DC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61" y="1846222"/>
            <a:ext cx="4385581" cy="15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6567880-639F-4F4F-8DE6-39A12F073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88" y="2286947"/>
            <a:ext cx="3178628" cy="37954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C76D3B-FF38-4E73-B15F-1F6E2DA3A439}"/>
              </a:ext>
            </a:extLst>
          </p:cNvPr>
          <p:cNvSpPr txBox="1"/>
          <p:nvPr/>
        </p:nvSpPr>
        <p:spPr>
          <a:xfrm>
            <a:off x="58511" y="6057910"/>
            <a:ext cx="4307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一部分质子束流往上偏转，用于打靶生产同位素；另一部分负氢束流往下偏转，到注入区经膜剥离转为质子，然后注入到环形加速器中</a:t>
            </a:r>
            <a:endParaRPr lang="en-US" sz="16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5D1C881-77E0-4E61-ADFE-CFAC902D5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772" y="1899144"/>
            <a:ext cx="2241096" cy="219720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722AE83-FCBC-4EA6-88E2-70E67BF23E2F}"/>
              </a:ext>
            </a:extLst>
          </p:cNvPr>
          <p:cNvSpPr txBox="1"/>
          <p:nvPr/>
        </p:nvSpPr>
        <p:spPr>
          <a:xfrm>
            <a:off x="3938247" y="4164713"/>
            <a:ext cx="3046300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50Hz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相匹配，旋转剥离膜转速达到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分钟。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共有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个窗口，其中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个连续窗口上装有剥离膜，另外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个连续窗口空置，不装剥离膜。</a:t>
            </a:r>
          </a:p>
        </p:txBody>
      </p:sp>
    </p:spTree>
    <p:extLst>
      <p:ext uri="{BB962C8B-B14F-4D97-AF65-F5344CB8AC3E}">
        <p14:creationId xmlns:p14="http://schemas.microsoft.com/office/powerpoint/2010/main" val="243425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E52C61F-39F7-4E3A-8028-5EC63193245F}"/>
              </a:ext>
            </a:extLst>
          </p:cNvPr>
          <p:cNvSpPr txBox="1"/>
          <p:nvPr/>
        </p:nvSpPr>
        <p:spPr>
          <a:xfrm>
            <a:off x="268265" y="193070"/>
            <a:ext cx="618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加速器控制网络管理系统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3022FD0-0597-474A-817D-F9C147B211ED}"/>
              </a:ext>
            </a:extLst>
          </p:cNvPr>
          <p:cNvSpPr txBox="1"/>
          <p:nvPr/>
        </p:nvSpPr>
        <p:spPr>
          <a:xfrm>
            <a:off x="109061" y="864616"/>
            <a:ext cx="6789760" cy="172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地址统一管理和查询：记录设备名称、责任人、用途、品牌型号等详细信息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设备自动定位：所在大厅、连接的交换机和端口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交换机配置：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和端口绑定、修改端口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VLAN ID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网络状态变化记录：设备在线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离线历史和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地址变化记录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772580B-EFEB-44C4-A3D0-616A0C9D6D5F}"/>
              </a:ext>
            </a:extLst>
          </p:cNvPr>
          <p:cNvSpPr txBox="1"/>
          <p:nvPr/>
        </p:nvSpPr>
        <p:spPr>
          <a:xfrm>
            <a:off x="8954058" y="2472436"/>
            <a:ext cx="1077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eaLnBrk="1" hangingPunct="1">
              <a:spcBef>
                <a:spcPts val="1200"/>
              </a:spcBef>
              <a:spcAft>
                <a:spcPts val="600"/>
              </a:spcAft>
              <a:defRPr sz="1600" kern="0">
                <a:latin typeface="+mn-ea"/>
                <a:ea typeface="+mn-ea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系统架构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D1B29D-869D-49FD-9193-29B83DD472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2" y="864616"/>
            <a:ext cx="5188405" cy="160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937A13-DD3E-4E4C-AFE7-3CB9CC9B8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7" y="2641713"/>
            <a:ext cx="6168736" cy="290591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72DCF89-20AF-4B42-B5D2-DD8542AA4B7D}"/>
              </a:ext>
            </a:extLst>
          </p:cNvPr>
          <p:cNvSpPr txBox="1"/>
          <p:nvPr/>
        </p:nvSpPr>
        <p:spPr>
          <a:xfrm>
            <a:off x="1889692" y="5698173"/>
            <a:ext cx="1682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eaLnBrk="1" hangingPunct="1">
              <a:spcBef>
                <a:spcPts val="1200"/>
              </a:spcBef>
              <a:spcAft>
                <a:spcPts val="600"/>
              </a:spcAft>
              <a:defRPr sz="1600" kern="0">
                <a:latin typeface="+mn-ea"/>
                <a:ea typeface="+mn-ea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信息总览页面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DECFBDD-DFC8-40D9-8584-A069C5303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820" y="2788234"/>
            <a:ext cx="5559927" cy="282076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39D186D4-79B0-4D89-8465-396DB7389A00}"/>
              </a:ext>
            </a:extLst>
          </p:cNvPr>
          <p:cNvSpPr txBox="1"/>
          <p:nvPr/>
        </p:nvSpPr>
        <p:spPr>
          <a:xfrm>
            <a:off x="7845541" y="5698173"/>
            <a:ext cx="2693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eaLnBrk="1" hangingPunct="1">
              <a:spcBef>
                <a:spcPts val="1200"/>
              </a:spcBef>
              <a:spcAft>
                <a:spcPts val="600"/>
              </a:spcAft>
              <a:defRPr sz="1600" kern="0">
                <a:latin typeface="+mn-ea"/>
                <a:ea typeface="+mn-ea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网络状态变化记录查询页面</a:t>
            </a:r>
          </a:p>
        </p:txBody>
      </p:sp>
    </p:spTree>
    <p:extLst>
      <p:ext uri="{BB962C8B-B14F-4D97-AF65-F5344CB8AC3E}">
        <p14:creationId xmlns:p14="http://schemas.microsoft.com/office/powerpoint/2010/main" val="202515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22E8DF-204D-407D-AAFA-BEC62C2D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225" y="209550"/>
            <a:ext cx="7977188" cy="457200"/>
          </a:xfrm>
        </p:spPr>
        <p:txBody>
          <a:bodyPr>
            <a:noAutofit/>
          </a:bodyPr>
          <a:lstStyle/>
          <a:p>
            <a:r>
              <a:rPr lang="zh-CN" altLang="en-US" dirty="0"/>
              <a:t>机时故障系统的改进</a:t>
            </a:r>
            <a:endParaRPr lang="en-US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6245E-03FB-4DCB-9E6A-B85FB6EC2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225" y="989510"/>
            <a:ext cx="5329011" cy="1047480"/>
          </a:xfrm>
        </p:spPr>
        <p:txBody>
          <a:bodyPr/>
          <a:lstStyle/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200" kern="100" dirty="0">
                <a:cs typeface="Times New Roman" panose="02020603050405020304" pitchFamily="18" charset="0"/>
              </a:rPr>
              <a:t>机时故障系统增加了</a:t>
            </a:r>
            <a:r>
              <a:rPr lang="zh-CN" altLang="en-US" sz="2200" kern="100" dirty="0">
                <a:solidFill>
                  <a:srgbClr val="00B050"/>
                </a:solidFill>
                <a:cs typeface="Times New Roman" panose="02020603050405020304" pitchFamily="18" charset="0"/>
              </a:rPr>
              <a:t>故障跟踪</a:t>
            </a:r>
            <a:r>
              <a:rPr lang="zh-CN" altLang="en-US" sz="2200" kern="100" dirty="0">
                <a:cs typeface="Times New Roman" panose="02020603050405020304" pitchFamily="18" charset="0"/>
              </a:rPr>
              <a:t>功能</a:t>
            </a:r>
            <a:endParaRPr lang="en-US" altLang="zh-CN" sz="22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200" kern="100" dirty="0">
                <a:cs typeface="Times New Roman" panose="02020603050405020304" pitchFamily="18" charset="0"/>
              </a:rPr>
              <a:t>可填写故障诊断过程和上传附件</a:t>
            </a:r>
            <a:endParaRPr lang="en-US" altLang="zh-CN" sz="2200" kern="100" dirty="0"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03DA43-4461-40E2-8242-D794D4AC3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5" y="1952581"/>
            <a:ext cx="9851563" cy="46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22E8DF-204D-407D-AAFA-BEC62C2D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3" y="133113"/>
            <a:ext cx="5759223" cy="457200"/>
          </a:xfrm>
        </p:spPr>
        <p:txBody>
          <a:bodyPr>
            <a:noAutofit/>
          </a:bodyPr>
          <a:lstStyle/>
          <a:p>
            <a:r>
              <a:rPr lang="en-US" altLang="zh-CN" dirty="0"/>
              <a:t>Clog</a:t>
            </a:r>
            <a:r>
              <a:rPr lang="zh-CN" altLang="en-US" dirty="0"/>
              <a:t>电子日志改进和应用情况</a:t>
            </a:r>
            <a:endParaRPr lang="en-US" altLang="en-US" dirty="0"/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965410FE-FCDA-4900-BF88-A23AA0162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0" sz="900" b="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0E300DBC-F2CC-4825-BEC7-0054D27E6304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25</a:t>
            </a:fld>
            <a:endParaRPr lang="en-US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6245E-03FB-4DCB-9E6A-B85FB6EC2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063" y="791247"/>
            <a:ext cx="6514419" cy="3094953"/>
          </a:xfrm>
        </p:spPr>
        <p:txBody>
          <a:bodyPr/>
          <a:lstStyle/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kern="100" dirty="0">
                <a:cs typeface="Times New Roman" panose="02020603050405020304" pitchFamily="18" charset="0"/>
              </a:rPr>
              <a:t>增加了草稿和保存功能</a:t>
            </a: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kern="100" dirty="0">
                <a:cs typeface="Times New Roman" panose="02020603050405020304" pitchFamily="18" charset="0"/>
              </a:rPr>
              <a:t>增加了日志前后快速切换功能</a:t>
            </a: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kern="100" dirty="0">
                <a:cs typeface="Times New Roman" panose="02020603050405020304" pitchFamily="18" charset="0"/>
              </a:rPr>
              <a:t>增加了日志回复功能</a:t>
            </a: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kern="100" dirty="0">
                <a:cs typeface="Times New Roman" panose="02020603050405020304" pitchFamily="18" charset="0"/>
              </a:rPr>
              <a:t>增加了记录本日志内容全部显示功能</a:t>
            </a: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kern="100" dirty="0">
                <a:cs typeface="Times New Roman" panose="02020603050405020304" pitchFamily="18" charset="0"/>
              </a:rPr>
              <a:t>增加了日志编辑的冲突检测功能</a:t>
            </a: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endParaRPr lang="en-US" altLang="zh-CN" sz="18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v"/>
              <a:defRPr/>
            </a:pPr>
            <a:r>
              <a:rPr lang="zh-CN" altLang="en-US" sz="1800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重庆光源开始部署试用，合肥光源开始进行二次开发</a:t>
            </a:r>
            <a:endParaRPr lang="en-US" altLang="zh-CN" sz="1800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endParaRPr lang="en-US" altLang="zh-CN" sz="2200" kern="100" dirty="0"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C4832A0-E4F5-4496-AA26-BBEE7C7E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1" y="1069301"/>
            <a:ext cx="5159547" cy="27197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E12DD8-164C-46AC-8A0F-F55552319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1" y="4093637"/>
            <a:ext cx="5159547" cy="27197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A81699-A1F6-4F44-9D7E-21300690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4093637"/>
            <a:ext cx="5131854" cy="27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8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101761-1020-42B9-BC4D-32025E5E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45" y="124941"/>
            <a:ext cx="4395010" cy="582619"/>
          </a:xfrm>
        </p:spPr>
        <p:txBody>
          <a:bodyPr/>
          <a:lstStyle/>
          <a:p>
            <a:r>
              <a:rPr lang="zh-CN" altLang="en-US" dirty="0"/>
              <a:t>模式管理程序升级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7FCB38-999C-412A-81CD-D5CAC3991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3" y="870179"/>
            <a:ext cx="3215365" cy="2195969"/>
          </a:xfrm>
        </p:spPr>
        <p:txBody>
          <a:bodyPr/>
          <a:lstStyle/>
          <a:p>
            <a:r>
              <a:rPr lang="zh-CN" altLang="en-US" dirty="0"/>
              <a:t>前端界面：</a:t>
            </a:r>
            <a:endParaRPr lang="en-US" altLang="zh-CN" dirty="0"/>
          </a:p>
          <a:p>
            <a:pPr lvl="1"/>
            <a:r>
              <a:rPr lang="en-US" altLang="zh-CN" dirty="0"/>
              <a:t>Phoebus</a:t>
            </a:r>
            <a:r>
              <a:rPr lang="zh-CN" altLang="en-US" dirty="0"/>
              <a:t>、网页</a:t>
            </a:r>
            <a:endParaRPr lang="en-US" altLang="zh-CN" dirty="0"/>
          </a:p>
          <a:p>
            <a:r>
              <a:rPr lang="zh-CN" altLang="en-US" dirty="0"/>
              <a:t>后端服务：</a:t>
            </a:r>
            <a:endParaRPr lang="en-US" altLang="zh-CN" dirty="0"/>
          </a:p>
          <a:p>
            <a:pPr marL="914400" lvl="1" indent="-457200">
              <a:buFont typeface="+mj-lt"/>
              <a:buAutoNum type="arabicPeriod"/>
            </a:pPr>
            <a:r>
              <a:rPr lang="zh-CN" altLang="en-US" dirty="0"/>
              <a:t>模式管理服务</a:t>
            </a:r>
            <a:endParaRPr lang="en-US" altLang="zh-CN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PV</a:t>
            </a:r>
            <a:r>
              <a:rPr lang="zh-CN" altLang="en-US" dirty="0"/>
              <a:t>数值更新服务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6690B2-BE36-4635-8EBF-C9FA2936C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45" y="3489465"/>
            <a:ext cx="3256091" cy="1979157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98E2CAE-D5CF-42F5-9C1C-A588346ECA79}"/>
              </a:ext>
            </a:extLst>
          </p:cNvPr>
          <p:cNvSpPr txBox="1">
            <a:spLocks/>
          </p:cNvSpPr>
          <p:nvPr/>
        </p:nvSpPr>
        <p:spPr>
          <a:xfrm>
            <a:off x="4491721" y="870179"/>
            <a:ext cx="7032168" cy="2415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6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2400" b="1" kern="1200">
                <a:solidFill>
                  <a:srgbClr val="071F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781" indent="-228594" algn="l" defTabSz="91437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67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54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0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7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14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01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88" indent="-228594" algn="l" defTabSz="9143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后端服务双节点部署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通过</a:t>
            </a:r>
            <a:r>
              <a:rPr lang="en-US" altLang="zh-CN" dirty="0"/>
              <a:t>Nginx</a:t>
            </a:r>
            <a:r>
              <a:rPr lang="zh-CN" altLang="en-US" dirty="0"/>
              <a:t>反向代理实现后端访问负载均衡</a:t>
            </a:r>
            <a:endParaRPr lang="en-US" altLang="zh-CN" dirty="0"/>
          </a:p>
          <a:p>
            <a:pPr marL="514350" indent="-514350">
              <a:buFont typeface="+mj-lt"/>
              <a:buAutoNum type="arabicPeriod" startAt="3"/>
            </a:pPr>
            <a:r>
              <a:rPr lang="zh-CN" altLang="en-US" dirty="0"/>
              <a:t>数据库主从复制，读写分离</a:t>
            </a:r>
            <a:endParaRPr lang="en-US" altLang="zh-CN" dirty="0"/>
          </a:p>
          <a:p>
            <a:pPr lvl="1"/>
            <a:r>
              <a:rPr lang="zh-CN" altLang="en-US" dirty="0"/>
              <a:t>主库：模式增删</a:t>
            </a:r>
            <a:endParaRPr lang="en-US" altLang="zh-CN" dirty="0"/>
          </a:p>
          <a:p>
            <a:pPr lvl="1"/>
            <a:r>
              <a:rPr lang="zh-CN" altLang="en-US" dirty="0"/>
              <a:t>从库：读模式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1A0648-183A-48B3-AD63-645F1303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22" y="3429000"/>
            <a:ext cx="7385107" cy="19018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BBAB00E-D26D-4589-8DB1-5D8D7BC80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9104" y="2077769"/>
            <a:ext cx="2923525" cy="9883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7220349-D633-4ACA-B8EA-DDBBACEB4219}"/>
              </a:ext>
            </a:extLst>
          </p:cNvPr>
          <p:cNvSpPr txBox="1"/>
          <p:nvPr/>
        </p:nvSpPr>
        <p:spPr>
          <a:xfrm>
            <a:off x="1620611" y="6040537"/>
            <a:ext cx="9282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升级后：模式管理操作中查询、保存和恢复操作均能在一秒内完成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5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27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C7BC22-44EA-490B-95A2-6435C59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1700213"/>
            <a:ext cx="7013575" cy="316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控制系统总体运行情况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主要故障及处理</a:t>
            </a: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en-US" altLang="zh-CN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加速器控制系统进展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专业技术研究及进展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kern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315214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E52C61F-39F7-4E3A-8028-5EC63193245F}"/>
              </a:ext>
            </a:extLst>
          </p:cNvPr>
          <p:cNvSpPr txBox="1"/>
          <p:nvPr/>
        </p:nvSpPr>
        <p:spPr>
          <a:xfrm>
            <a:off x="231527" y="89654"/>
            <a:ext cx="3900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加速器全景信息系统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3022FD0-0597-474A-817D-F9C147B211ED}"/>
              </a:ext>
            </a:extLst>
          </p:cNvPr>
          <p:cNvSpPr txBox="1"/>
          <p:nvPr/>
        </p:nvSpPr>
        <p:spPr>
          <a:xfrm>
            <a:off x="328562" y="762750"/>
            <a:ext cx="8294605" cy="139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加速器设备全景影像，支持设备内测、外侧、底部等多观测点查看。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小地图展示当前所在隧道位置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关联设备数据：磁测报告、准直数据、感生放射性测量数据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关联实时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：磁铁振动、束流损失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7AD153-27BF-4F37-8673-25500E7F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83" y="2476030"/>
            <a:ext cx="5668105" cy="29313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A0B05F-BE01-47E7-AF87-EA40A2CCF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8"/>
          <a:stretch/>
        </p:blipFill>
        <p:spPr>
          <a:xfrm>
            <a:off x="6096000" y="2510189"/>
            <a:ext cx="5537843" cy="28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7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22E8DF-204D-407D-AAFA-BEC62C2D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044" y="164646"/>
            <a:ext cx="7977188" cy="457200"/>
          </a:xfrm>
        </p:spPr>
        <p:txBody>
          <a:bodyPr/>
          <a:lstStyle/>
          <a:p>
            <a:r>
              <a:rPr lang="zh-CN" altLang="en-US" sz="2600" dirty="0"/>
              <a:t>开源软件工作（</a:t>
            </a:r>
            <a:r>
              <a:rPr lang="en-US" altLang="zh-CN" sz="2600" dirty="0"/>
              <a:t>Phoebus</a:t>
            </a:r>
            <a:r>
              <a:rPr lang="zh-CN" altLang="en-US" sz="2600" dirty="0"/>
              <a:t>）</a:t>
            </a:r>
            <a:endParaRPr lang="en-US" altLang="en-US" sz="2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6245E-03FB-4DCB-9E6A-B85FB6EC2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141" y="899023"/>
            <a:ext cx="11809585" cy="1039996"/>
          </a:xfrm>
        </p:spPr>
        <p:txBody>
          <a:bodyPr/>
          <a:lstStyle/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200" kern="100" dirty="0">
                <a:cs typeface="Times New Roman" panose="02020603050405020304" pitchFamily="18" charset="0"/>
              </a:rPr>
              <a:t>1.</a:t>
            </a:r>
            <a:r>
              <a:rPr lang="zh-CN" altLang="en-US" sz="2200" kern="100" dirty="0">
                <a:cs typeface="Times New Roman" panose="02020603050405020304" pitchFamily="18" charset="0"/>
              </a:rPr>
              <a:t> 修复了 </a:t>
            </a:r>
            <a:r>
              <a:rPr lang="en-US" altLang="zh-CN" sz="2200" kern="100" dirty="0">
                <a:cs typeface="Times New Roman" panose="02020603050405020304" pitchFamily="18" charset="0"/>
              </a:rPr>
              <a:t>Phoebus </a:t>
            </a:r>
            <a:r>
              <a:rPr lang="zh-CN" altLang="en-US" sz="2200" kern="100" dirty="0">
                <a:cs typeface="Times New Roman" panose="02020603050405020304" pitchFamily="18" charset="0"/>
              </a:rPr>
              <a:t>的 </a:t>
            </a:r>
            <a:r>
              <a:rPr lang="en-US" altLang="zh-CN" sz="2200" kern="100" dirty="0" err="1">
                <a:cs typeface="Times New Roman" panose="02020603050405020304" pitchFamily="18" charset="0"/>
              </a:rPr>
              <a:t>Elog</a:t>
            </a:r>
            <a:r>
              <a:rPr lang="en-US" altLang="zh-CN" sz="2200" kern="100" dirty="0">
                <a:cs typeface="Times New Roman" panose="02020603050405020304" pitchFamily="18" charset="0"/>
              </a:rPr>
              <a:t> </a:t>
            </a:r>
            <a:r>
              <a:rPr lang="zh-CN" altLang="en-US" sz="2200" kern="100" dirty="0">
                <a:cs typeface="Times New Roman" panose="02020603050405020304" pitchFamily="18" charset="0"/>
              </a:rPr>
              <a:t>客户端无法运行的问题</a:t>
            </a:r>
            <a:endParaRPr lang="en-US" altLang="zh-CN" sz="22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200" kern="100" dirty="0">
                <a:cs typeface="Times New Roman" panose="02020603050405020304" pitchFamily="18" charset="0"/>
              </a:rPr>
              <a:t>2. </a:t>
            </a:r>
            <a:r>
              <a:rPr lang="zh-CN" altLang="en-US" sz="2200" kern="100" dirty="0">
                <a:cs typeface="Times New Roman" panose="02020603050405020304" pitchFamily="18" charset="0"/>
              </a:rPr>
              <a:t>改进了 </a:t>
            </a:r>
            <a:r>
              <a:rPr lang="en-US" altLang="zh-CN" sz="2200" kern="100" dirty="0">
                <a:cs typeface="Times New Roman" panose="02020603050405020304" pitchFamily="18" charset="0"/>
              </a:rPr>
              <a:t>phoebus.bat</a:t>
            </a:r>
            <a:r>
              <a:rPr lang="zh-CN" altLang="en-US" sz="2200" kern="100" dirty="0">
                <a:cs typeface="Times New Roman" panose="02020603050405020304" pitchFamily="18" charset="0"/>
              </a:rPr>
              <a:t>，使其不仅适用于部署环境，也适用于开发环境</a:t>
            </a:r>
            <a:endParaRPr lang="en-US" altLang="zh-CN" sz="2200" kern="100" dirty="0"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94379D0-6302-4065-B6E7-A46029A1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91" y="2524761"/>
            <a:ext cx="5770765" cy="30626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FAEA5A-A6D3-4660-B67B-B59A51E61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3" y="2524761"/>
            <a:ext cx="5664073" cy="306267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74E722D-3454-40AE-B286-6A908E458F62}"/>
              </a:ext>
            </a:extLst>
          </p:cNvPr>
          <p:cNvSpPr txBox="1"/>
          <p:nvPr/>
        </p:nvSpPr>
        <p:spPr>
          <a:xfrm>
            <a:off x="1487488" y="56594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修复</a:t>
            </a:r>
            <a:r>
              <a:rPr lang="en-US" altLang="zh-CN" sz="1800" dirty="0"/>
              <a:t>Phoebus</a:t>
            </a:r>
            <a:r>
              <a:rPr lang="zh-CN" altLang="en-US" sz="1800" dirty="0"/>
              <a:t>的</a:t>
            </a:r>
            <a:r>
              <a:rPr lang="en-US" altLang="zh-CN" sz="1800" dirty="0" err="1"/>
              <a:t>Elog</a:t>
            </a:r>
            <a:r>
              <a:rPr lang="zh-CN" altLang="en-US" sz="1800" dirty="0"/>
              <a:t>客户端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750EA4-B5DC-49BB-845E-F216AFDA23D4}"/>
              </a:ext>
            </a:extLst>
          </p:cNvPr>
          <p:cNvSpPr txBox="1"/>
          <p:nvPr/>
        </p:nvSpPr>
        <p:spPr>
          <a:xfrm>
            <a:off x="8184232" y="56594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kern="100" dirty="0">
                <a:cs typeface="Times New Roman" panose="02020603050405020304" pitchFamily="18" charset="0"/>
              </a:rPr>
              <a:t>改进 </a:t>
            </a:r>
            <a:r>
              <a:rPr lang="en-US" altLang="zh-CN" sz="1800" kern="100" dirty="0">
                <a:cs typeface="Times New Roman" panose="02020603050405020304" pitchFamily="18" charset="0"/>
              </a:rPr>
              <a:t>phoebus.bat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77478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146E8-F491-22FF-C167-44BA10F0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011" y="1923537"/>
            <a:ext cx="5599988" cy="3010924"/>
          </a:xfrm>
          <a:prstGeom prst="rect">
            <a:avLst/>
          </a:prstGeom>
        </p:spPr>
      </p:pic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/>
              <a:t>3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54B49513-BEF8-4BBA-92BD-C2114DE05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90" y="1052736"/>
            <a:ext cx="103520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/>
              <a:t>所属各子系统总体运行稳定</a:t>
            </a:r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endParaRPr lang="zh-CN" altLang="en-US" sz="2400" kern="0" dirty="0"/>
          </a:p>
        </p:txBody>
      </p:sp>
      <p:sp>
        <p:nvSpPr>
          <p:cNvPr id="17414" name="矩形 10">
            <a:extLst>
              <a:ext uri="{FF2B5EF4-FFF2-40B4-BE49-F238E27FC236}">
                <a16:creationId xmlns:a16="http://schemas.microsoft.com/office/drawing/2014/main" id="{F86A07BC-4B12-4388-AEBD-E5EFCF580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990" y="1844824"/>
            <a:ext cx="5673021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</a:rPr>
              <a:t>运行管理系统、机器保护系统、定时系统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</a:rPr>
              <a:t>设备级控制系统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</a:rPr>
              <a:t>历史数据、电子日志、报警系统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</a:rPr>
              <a:t>服务器、控制网络、信息交互系统</a:t>
            </a:r>
            <a:endParaRPr lang="en-US" altLang="zh-CN" sz="2000" b="0" dirty="0">
              <a:solidFill>
                <a:schemeClr val="tx1"/>
              </a:solidFill>
            </a:endParaRPr>
          </a:p>
        </p:txBody>
      </p:sp>
      <p:sp>
        <p:nvSpPr>
          <p:cNvPr id="17416" name="矩形 2">
            <a:extLst>
              <a:ext uri="{FF2B5EF4-FFF2-40B4-BE49-F238E27FC236}">
                <a16:creationId xmlns:a16="http://schemas.microsoft.com/office/drawing/2014/main" id="{CC228F97-5AA4-4A17-9309-81754B940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90" y="5046886"/>
            <a:ext cx="511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本年度影响束流总故障时间：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2.13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小时（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1.1%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7417" name="矩形 15">
            <a:extLst>
              <a:ext uri="{FF2B5EF4-FFF2-40B4-BE49-F238E27FC236}">
                <a16:creationId xmlns:a16="http://schemas.microsoft.com/office/drawing/2014/main" id="{2B0A0356-A4C0-4C8E-BE7E-E8BFC1A74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152" y="4146774"/>
            <a:ext cx="1757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矩形: 圆角 4">
            <a:extLst>
              <a:ext uri="{FF2B5EF4-FFF2-40B4-BE49-F238E27FC236}">
                <a16:creationId xmlns:a16="http://schemas.microsoft.com/office/drawing/2014/main" id="{4D6956D7-6966-43D8-BFBC-4AF13A5C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273" y="3128935"/>
            <a:ext cx="1301053" cy="253479"/>
          </a:xfrm>
          <a:prstGeom prst="roundRect">
            <a:avLst>
              <a:gd name="adj" fmla="val 16667"/>
            </a:avLst>
          </a:prstGeom>
          <a:solidFill>
            <a:srgbClr val="FFFF00">
              <a:alpha val="0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EE57DD7-E5F2-7AB0-CF96-9184E590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159" y="189956"/>
            <a:ext cx="51672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kern="0" dirty="0">
                <a:solidFill>
                  <a:schemeClr val="bg1"/>
                </a:solidFill>
              </a:rPr>
              <a:t>控制系统总体运行情况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22E8DF-204D-407D-AAFA-BEC62C2D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471" y="136071"/>
            <a:ext cx="7977188" cy="457200"/>
          </a:xfrm>
        </p:spPr>
        <p:txBody>
          <a:bodyPr/>
          <a:lstStyle/>
          <a:p>
            <a:r>
              <a:rPr lang="zh-CN" altLang="en-US" sz="2600" dirty="0"/>
              <a:t>开源软件工作（</a:t>
            </a:r>
            <a:r>
              <a:rPr lang="en-US" altLang="zh-CN" sz="2600" dirty="0"/>
              <a:t>Archiver Appliance</a:t>
            </a:r>
            <a:r>
              <a:rPr lang="zh-CN" altLang="en-US" sz="2600" dirty="0"/>
              <a:t>）</a:t>
            </a:r>
            <a:endParaRPr lang="en-US" altLang="en-US" sz="2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6245E-03FB-4DCB-9E6A-B85FB6EC2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063" y="950023"/>
            <a:ext cx="11809585" cy="5625603"/>
          </a:xfrm>
        </p:spPr>
        <p:txBody>
          <a:bodyPr/>
          <a:lstStyle/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200" kern="100" dirty="0">
                <a:cs typeface="Times New Roman" panose="02020603050405020304" pitchFamily="18" charset="0"/>
              </a:rPr>
              <a:t>1. </a:t>
            </a:r>
            <a:r>
              <a:rPr lang="zh-CN" altLang="en-US" sz="2200" kern="100" dirty="0">
                <a:cs typeface="Times New Roman" panose="02020603050405020304" pitchFamily="18" charset="0"/>
              </a:rPr>
              <a:t>修复了 </a:t>
            </a:r>
            <a:r>
              <a:rPr lang="en-US" altLang="zh-CN" sz="2200" kern="100" dirty="0">
                <a:cs typeface="Times New Roman" panose="02020603050405020304" pitchFamily="18" charset="0"/>
              </a:rPr>
              <a:t>Archiver Appliance </a:t>
            </a:r>
            <a:r>
              <a:rPr lang="zh-CN" altLang="en-US" sz="2200" kern="100" dirty="0">
                <a:cs typeface="Times New Roman" panose="02020603050405020304" pitchFamily="18" charset="0"/>
              </a:rPr>
              <a:t>无法在 </a:t>
            </a:r>
            <a:r>
              <a:rPr lang="en-US" altLang="zh-CN" sz="2200" kern="100" dirty="0">
                <a:cs typeface="Times New Roman" panose="02020603050405020304" pitchFamily="18" charset="0"/>
              </a:rPr>
              <a:t>Windows </a:t>
            </a:r>
            <a:r>
              <a:rPr lang="zh-CN" altLang="en-US" sz="2200" kern="100" dirty="0">
                <a:cs typeface="Times New Roman" panose="02020603050405020304" pitchFamily="18" charset="0"/>
              </a:rPr>
              <a:t>编译和运行的问题</a:t>
            </a:r>
            <a:endParaRPr lang="en-US" altLang="zh-CN" sz="2200" kern="100" dirty="0">
              <a:cs typeface="Times New Roman" panose="02020603050405020304" pitchFamily="18" charset="0"/>
            </a:endParaRPr>
          </a:p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200" kern="100" dirty="0">
                <a:cs typeface="Times New Roman" panose="02020603050405020304" pitchFamily="18" charset="0"/>
              </a:rPr>
              <a:t>2. </a:t>
            </a:r>
            <a:r>
              <a:rPr lang="zh-CN" altLang="en-US" sz="2200" kern="100" dirty="0">
                <a:cs typeface="Times New Roman" panose="02020603050405020304" pitchFamily="18" charset="0"/>
              </a:rPr>
              <a:t>将 </a:t>
            </a:r>
            <a:r>
              <a:rPr lang="en-US" altLang="zh-CN" sz="2200" kern="100" dirty="0">
                <a:cs typeface="Times New Roman" panose="02020603050405020304" pitchFamily="18" charset="0"/>
              </a:rPr>
              <a:t>Archiver Appliance </a:t>
            </a:r>
            <a:r>
              <a:rPr lang="zh-CN" altLang="en-US" sz="2200" kern="100" dirty="0">
                <a:cs typeface="Times New Roman" panose="02020603050405020304" pitchFamily="18" charset="0"/>
              </a:rPr>
              <a:t>中的 </a:t>
            </a:r>
            <a:r>
              <a:rPr lang="en-US" altLang="zh-CN" sz="2200" kern="100" dirty="0">
                <a:cs typeface="Times New Roman" panose="02020603050405020304" pitchFamily="18" charset="0"/>
              </a:rPr>
              <a:t>Python2 </a:t>
            </a:r>
            <a:r>
              <a:rPr lang="zh-CN" altLang="en-US" sz="2200" kern="100" dirty="0">
                <a:cs typeface="Times New Roman" panose="02020603050405020304" pitchFamily="18" charset="0"/>
              </a:rPr>
              <a:t>脚本都转换成了 </a:t>
            </a:r>
            <a:r>
              <a:rPr lang="en-US" altLang="zh-CN" sz="2200" kern="100" dirty="0">
                <a:cs typeface="Times New Roman" panose="02020603050405020304" pitchFamily="18" charset="0"/>
              </a:rPr>
              <a:t>Python3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CBCF01-E30B-47BA-BF14-9457680F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997" y="2447663"/>
            <a:ext cx="5844940" cy="33661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58745A-ADE9-42C4-9970-C31DCAEF5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3" y="2465844"/>
            <a:ext cx="5844939" cy="33661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33DF01-511E-4077-A4C2-315E7073AB45}"/>
              </a:ext>
            </a:extLst>
          </p:cNvPr>
          <p:cNvSpPr txBox="1"/>
          <p:nvPr/>
        </p:nvSpPr>
        <p:spPr>
          <a:xfrm>
            <a:off x="839416" y="583203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修复</a:t>
            </a:r>
            <a:r>
              <a:rPr lang="en-US" altLang="zh-CN" sz="1800" dirty="0"/>
              <a:t>Archiver Appliance</a:t>
            </a:r>
            <a:r>
              <a:rPr lang="zh-CN" altLang="en-US" sz="1800" dirty="0"/>
              <a:t>在</a:t>
            </a:r>
            <a:r>
              <a:rPr lang="en-US" altLang="zh-CN" sz="1800" dirty="0"/>
              <a:t>Windows</a:t>
            </a:r>
            <a:r>
              <a:rPr lang="zh-CN" altLang="en-US" sz="1800" dirty="0"/>
              <a:t>的问题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2E1CDA-514E-4A75-B941-464089626E78}"/>
              </a:ext>
            </a:extLst>
          </p:cNvPr>
          <p:cNvSpPr txBox="1"/>
          <p:nvPr/>
        </p:nvSpPr>
        <p:spPr>
          <a:xfrm>
            <a:off x="7464152" y="582274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cs typeface="Times New Roman" panose="02020603050405020304" pitchFamily="18" charset="0"/>
              </a:rPr>
              <a:t>Python2 </a:t>
            </a:r>
            <a:r>
              <a:rPr lang="zh-CN" altLang="en-US" sz="1800" kern="100" dirty="0">
                <a:cs typeface="Times New Roman" panose="02020603050405020304" pitchFamily="18" charset="0"/>
              </a:rPr>
              <a:t>脚本转换成 </a:t>
            </a:r>
            <a:r>
              <a:rPr lang="en-US" altLang="zh-CN" sz="1800" kern="100" dirty="0">
                <a:cs typeface="Times New Roman" panose="02020603050405020304" pitchFamily="18" charset="0"/>
              </a:rPr>
              <a:t>Python3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07613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E3BF3-EC7F-C7F5-0FA0-DF22D4AE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6">
            <a:extLst>
              <a:ext uri="{FF2B5EF4-FFF2-40B4-BE49-F238E27FC236}">
                <a16:creationId xmlns:a16="http://schemas.microsoft.com/office/drawing/2014/main" id="{BA705708-FC91-4B94-907A-F77B7FE0C8A7}"/>
              </a:ext>
            </a:extLst>
          </p:cNvPr>
          <p:cNvSpPr txBox="1">
            <a:spLocks/>
          </p:cNvSpPr>
          <p:nvPr/>
        </p:nvSpPr>
        <p:spPr bwMode="auto">
          <a:xfrm>
            <a:off x="223267" y="80862"/>
            <a:ext cx="11247040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加速器</a:t>
            </a:r>
            <a:r>
              <a:rPr lang="en-US" altLang="zh-CN" dirty="0">
                <a:solidFill>
                  <a:schemeClr val="bg1"/>
                </a:solidFill>
              </a:rPr>
              <a:t>AI-Ready</a:t>
            </a:r>
            <a:r>
              <a:rPr lang="zh-CN" altLang="en-US" dirty="0">
                <a:solidFill>
                  <a:schemeClr val="bg1"/>
                </a:solidFill>
              </a:rPr>
              <a:t>数据集平台开发</a:t>
            </a: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F5BCE85-CC2C-4CF8-A8CC-264D762301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347200" y="6669088"/>
            <a:ext cx="28448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7CFD2C69-0BD4-41E4-AB27-AE65CFEAFB66}" type="slidenum">
              <a:rPr lang="en-US" altLang="zh-CN" smtClean="0"/>
              <a:pPr>
                <a:defRPr/>
              </a:pPr>
              <a:t>31</a:t>
            </a:fld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97F4789-976D-4BB7-9860-68B860C915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2" y="1756045"/>
            <a:ext cx="10839340" cy="43467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27B2268-8C97-4985-8C91-54ECDAC5EE12}"/>
              </a:ext>
            </a:extLst>
          </p:cNvPr>
          <p:cNvSpPr/>
          <p:nvPr/>
        </p:nvSpPr>
        <p:spPr bwMode="auto">
          <a:xfrm>
            <a:off x="5209194" y="896907"/>
            <a:ext cx="1152128" cy="2985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FB8C42B-979D-425D-85F4-3892D116BBE9}"/>
              </a:ext>
            </a:extLst>
          </p:cNvPr>
          <p:cNvSpPr/>
          <p:nvPr/>
        </p:nvSpPr>
        <p:spPr bwMode="auto">
          <a:xfrm>
            <a:off x="5209194" y="1472971"/>
            <a:ext cx="1152127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EE92BA9-7599-4C97-B1A8-64A321C6AA70}"/>
              </a:ext>
            </a:extLst>
          </p:cNvPr>
          <p:cNvSpPr/>
          <p:nvPr/>
        </p:nvSpPr>
        <p:spPr bwMode="auto">
          <a:xfrm>
            <a:off x="6649353" y="1069573"/>
            <a:ext cx="1106867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FBE183B-6443-4AC9-9A49-24A0C08F73A6}"/>
              </a:ext>
            </a:extLst>
          </p:cNvPr>
          <p:cNvSpPr/>
          <p:nvPr/>
        </p:nvSpPr>
        <p:spPr bwMode="auto">
          <a:xfrm>
            <a:off x="7944983" y="1069573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B6CE271-B553-4A46-AD42-3E14CAF4ADEA}"/>
              </a:ext>
            </a:extLst>
          </p:cNvPr>
          <p:cNvSpPr/>
          <p:nvPr/>
        </p:nvSpPr>
        <p:spPr bwMode="auto">
          <a:xfrm>
            <a:off x="8984469" y="1069573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CC525C7-F9C9-4383-8279-636A2048556D}"/>
              </a:ext>
            </a:extLst>
          </p:cNvPr>
          <p:cNvSpPr/>
          <p:nvPr/>
        </p:nvSpPr>
        <p:spPr bwMode="auto">
          <a:xfrm>
            <a:off x="10208605" y="1069573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7CB08046-03CE-4861-8519-17310A998096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 bwMode="auto">
          <a:xfrm>
            <a:off x="6361322" y="1046173"/>
            <a:ext cx="288031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06FEBB5-F066-4FCB-93AB-BF0905666A8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 flipV="1">
            <a:off x="6361321" y="1310754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2875DC7-1ABB-41B9-B2E6-103A86BA83F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>
            <a:off x="7756220" y="1310754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17A1F10-9361-46D7-B4AB-19099ED2BAFC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8737585" y="1310754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1BFC0D8-F27D-463E-91ED-D63C9901D986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 bwMode="auto">
          <a:xfrm>
            <a:off x="9961721" y="1310754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7D15FD9-D4F6-4A94-86CE-D41C5601F9C0}"/>
              </a:ext>
            </a:extLst>
          </p:cNvPr>
          <p:cNvSpPr txBox="1"/>
          <p:nvPr/>
        </p:nvSpPr>
        <p:spPr>
          <a:xfrm>
            <a:off x="207561" y="869668"/>
            <a:ext cx="485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AI</a:t>
            </a:r>
            <a:r>
              <a:rPr lang="zh-CN" altLang="en-US" dirty="0"/>
              <a:t>作为由数据驱动的工具，依赖高质量的数据</a:t>
            </a:r>
            <a:endParaRPr lang="en-US" altLang="zh-CN" dirty="0"/>
          </a:p>
          <a:p>
            <a:r>
              <a:rPr lang="zh-CN" altLang="en-US" dirty="0"/>
              <a:t>而未来工程化应用依赖于大规模高质量数据！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31F4F5-6755-4A6B-886D-1129C62F01B8}"/>
              </a:ext>
            </a:extLst>
          </p:cNvPr>
          <p:cNvSpPr txBox="1"/>
          <p:nvPr/>
        </p:nvSpPr>
        <p:spPr>
          <a:xfrm>
            <a:off x="83579" y="6171487"/>
            <a:ext cx="1180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焦毅和张玉亮老师牵头，联合北京、东莞多个课题组申请，获得了</a:t>
            </a:r>
            <a:r>
              <a:rPr lang="en-US" altLang="zh-CN" sz="2400" b="1" dirty="0">
                <a:solidFill>
                  <a:srgbClr val="FF0000"/>
                </a:solidFill>
              </a:rPr>
              <a:t>2025</a:t>
            </a:r>
            <a:r>
              <a:rPr lang="zh-CN" altLang="en-US" sz="2400" b="1" dirty="0">
                <a:solidFill>
                  <a:srgbClr val="FF0000"/>
                </a:solidFill>
              </a:rPr>
              <a:t>年所创新支持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77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E4ABFAA-B766-43FE-A8A0-74899519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高采样率</a:t>
            </a:r>
            <a:r>
              <a:rPr lang="zh-CN" altLang="en-US" b="1" dirty="0"/>
              <a:t>数据获取系统设计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82B8638-F633-4D91-AA17-60EFC06A1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65" y="1006407"/>
            <a:ext cx="10096388" cy="462342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AE8C907-D119-4638-BC77-E3598C744F9E}"/>
              </a:ext>
            </a:extLst>
          </p:cNvPr>
          <p:cNvSpPr/>
          <p:nvPr/>
        </p:nvSpPr>
        <p:spPr>
          <a:xfrm>
            <a:off x="161925" y="5851593"/>
            <a:ext cx="9591675" cy="724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7200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周期触发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的数据，可用于机器学习研究（数据天然按时间戳对齐，无需额外处理）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342900" marR="0" lvl="0" indent="-342900" algn="l" defTabSz="7200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随机触发包括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手动触发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（随时查看加速器运行状态）和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故障触发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（根据硬件缓存的数据进行故障分析）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05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辐射防护考试…">
            <a:extLst>
              <a:ext uri="{FF2B5EF4-FFF2-40B4-BE49-F238E27FC236}">
                <a16:creationId xmlns:a16="http://schemas.microsoft.com/office/drawing/2014/main" id="{06A58033-472A-4C3D-8F08-09795FD0659F}"/>
              </a:ext>
            </a:extLst>
          </p:cNvPr>
          <p:cNvSpPr txBox="1"/>
          <p:nvPr/>
        </p:nvSpPr>
        <p:spPr>
          <a:xfrm>
            <a:off x="360000" y="860316"/>
            <a:ext cx="11660060" cy="142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获取束测系统连续多周期（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2s/5s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）的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高采样率数据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（束流强度、束损等）及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单点数据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（束流轨道）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快保护联锁输出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PV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作为全局触发（软触发）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  <a:p>
            <a:pPr marL="342900" marR="0" lvl="0" indent="-34290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 sz="1800"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使用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Docker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容器技术，对各模块进行部署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646BD85-9811-4FBB-95D2-26C663EA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115315"/>
            <a:ext cx="11420476" cy="58261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高采样率数据获取系统的样机部署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083256B-624A-417E-BEAC-80A444D8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2679470"/>
            <a:ext cx="11858135" cy="30142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B454AA-4EFF-41A6-A051-FAAB967B0C5E}"/>
              </a:ext>
            </a:extLst>
          </p:cNvPr>
          <p:cNvSpPr/>
          <p:nvPr/>
        </p:nvSpPr>
        <p:spPr>
          <a:xfrm>
            <a:off x="1935374" y="6176244"/>
            <a:ext cx="588173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截止到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2024/12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2023/10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起），已获取到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28566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次事件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207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E3BF3-EC7F-C7F5-0FA0-DF22D4AE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形用户界面, 网站&#10;&#10;AI 生成的内容可能不正确。">
            <a:extLst>
              <a:ext uri="{FF2B5EF4-FFF2-40B4-BE49-F238E27FC236}">
                <a16:creationId xmlns:a16="http://schemas.microsoft.com/office/drawing/2014/main" id="{9A60E865-EB2B-48EF-B709-706D20929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89" y="4712627"/>
            <a:ext cx="3631237" cy="21140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6F2C89-5088-4079-995F-316239C68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34" y="4549747"/>
            <a:ext cx="3948799" cy="21572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CA1B4DD-C6E9-4830-BD54-2DADAADB1B43}"/>
              </a:ext>
            </a:extLst>
          </p:cNvPr>
          <p:cNvSpPr txBox="1"/>
          <p:nvPr/>
        </p:nvSpPr>
        <p:spPr>
          <a:xfrm>
            <a:off x="6402161" y="1324128"/>
            <a:ext cx="4799312" cy="210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dirty="0">
                <a:latin typeface="宋体" panose="02010600030101010101" pitchFamily="2" charset="-122"/>
              </a:rPr>
              <a:t>整体架构采用微服务架构设计，服务间采用</a:t>
            </a:r>
            <a:r>
              <a:rPr kumimoji="1" lang="en-US" altLang="zh-CN" dirty="0">
                <a:latin typeface="宋体" panose="02010600030101010101" pitchFamily="2" charset="-122"/>
              </a:rPr>
              <a:t>RESTful</a:t>
            </a:r>
            <a:r>
              <a:rPr kumimoji="1" lang="zh-CN" altLang="en-US" dirty="0">
                <a:latin typeface="宋体" panose="02010600030101010101" pitchFamily="2" charset="-122"/>
              </a:rPr>
              <a:t> </a:t>
            </a:r>
            <a:r>
              <a:rPr kumimoji="1" lang="en-US" altLang="zh-CN" dirty="0">
                <a:latin typeface="宋体" panose="02010600030101010101" pitchFamily="2" charset="-122"/>
              </a:rPr>
              <a:t>API</a:t>
            </a:r>
            <a:r>
              <a:rPr kumimoji="1" lang="zh-CN" altLang="en-US" dirty="0">
                <a:latin typeface="宋体" panose="02010600030101010101" pitchFamily="2" charset="-122"/>
              </a:rPr>
              <a:t>互相访问，通过任务管理实现对不同服务的调度与组合</a:t>
            </a:r>
            <a:endParaRPr kumimoji="1" lang="en-US" altLang="zh-CN" dirty="0">
              <a:latin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dirty="0">
                <a:latin typeface="宋体" panose="02010600030101010101" pitchFamily="2" charset="-122"/>
              </a:rPr>
              <a:t>不同服务可以完成多节点部署，可以方便功能与资源的拓展</a:t>
            </a:r>
            <a:endParaRPr kumimoji="1" lang="en-US" altLang="zh-CN" dirty="0">
              <a:latin typeface="宋体" panose="02010600030101010101" pitchFamily="2" charset="-122"/>
            </a:endParaRPr>
          </a:p>
        </p:txBody>
      </p:sp>
      <p:sp>
        <p:nvSpPr>
          <p:cNvPr id="16" name="标题 6">
            <a:extLst>
              <a:ext uri="{FF2B5EF4-FFF2-40B4-BE49-F238E27FC236}">
                <a16:creationId xmlns:a16="http://schemas.microsoft.com/office/drawing/2014/main" id="{C8512277-1FC9-45F3-857B-721818AE37AE}"/>
              </a:ext>
            </a:extLst>
          </p:cNvPr>
          <p:cNvSpPr txBox="1">
            <a:spLocks/>
          </p:cNvSpPr>
          <p:nvPr/>
        </p:nvSpPr>
        <p:spPr bwMode="auto">
          <a:xfrm>
            <a:off x="223267" y="80862"/>
            <a:ext cx="7100097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加速器</a:t>
            </a:r>
            <a:r>
              <a:rPr lang="en-US" altLang="zh-CN" dirty="0">
                <a:solidFill>
                  <a:schemeClr val="bg1"/>
                </a:solidFill>
              </a:rPr>
              <a:t>AI-Ready</a:t>
            </a:r>
            <a:r>
              <a:rPr lang="zh-CN" altLang="en-US" dirty="0">
                <a:solidFill>
                  <a:schemeClr val="bg1"/>
                </a:solidFill>
              </a:rPr>
              <a:t>数据集平台开发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D869B4-D4DE-4265-817B-1D27FD4A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3" y="755196"/>
            <a:ext cx="5945547" cy="3985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3E7693-4ABD-4B30-8E72-80FD39E81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222" y="4549747"/>
            <a:ext cx="3744035" cy="21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9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22E8DF-204D-407D-AAFA-BEC62C2D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292" y="152400"/>
            <a:ext cx="8651875" cy="507302"/>
          </a:xfrm>
        </p:spPr>
        <p:txBody>
          <a:bodyPr>
            <a:normAutofit/>
          </a:bodyPr>
          <a:lstStyle/>
          <a:p>
            <a:r>
              <a:rPr lang="zh-CN" altLang="en-US" sz="2600" dirty="0"/>
              <a:t>加速器机器学习即服务平台（</a:t>
            </a:r>
            <a:r>
              <a:rPr lang="en-US" altLang="zh-CN" sz="2800" dirty="0"/>
              <a:t> MLaaS4ACC </a:t>
            </a:r>
            <a:r>
              <a:rPr lang="zh-CN" altLang="en-US" sz="2600" dirty="0"/>
              <a:t>）</a:t>
            </a:r>
            <a:endParaRPr lang="en-US" altLang="en-US" sz="2600" dirty="0"/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965410FE-FCDA-4900-BF88-A23AA0162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0" sz="900" b="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rgbClr val="1679B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0E300DBC-F2CC-4825-BEC7-0054D27E6304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35</a:t>
            </a:fld>
            <a:endParaRPr lang="en-US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66245E-03FB-4DCB-9E6A-B85FB6EC2F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817" y="852053"/>
            <a:ext cx="11809585" cy="507302"/>
          </a:xfrm>
        </p:spPr>
        <p:txBody>
          <a:bodyPr/>
          <a:lstStyle/>
          <a:p>
            <a:pPr eaLnBrk="1" hangingPunct="1">
              <a:buClr>
                <a:srgbClr val="1679BA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200" kern="100" dirty="0">
                <a:cs typeface="Times New Roman" panose="02020603050405020304" pitchFamily="18" charset="0"/>
              </a:rPr>
              <a:t>已经完成</a:t>
            </a:r>
            <a:r>
              <a:rPr lang="zh-CN" altLang="en-US" sz="2200" kern="100" dirty="0"/>
              <a:t>初步</a:t>
            </a:r>
            <a:r>
              <a:rPr lang="zh-CN" altLang="en-US" sz="2200" kern="100" dirty="0">
                <a:cs typeface="Times New Roman" panose="02020603050405020304" pitchFamily="18" charset="0"/>
              </a:rPr>
              <a:t>开发，正在</a:t>
            </a:r>
            <a:r>
              <a:rPr lang="zh-CN" altLang="en-US" sz="2200" kern="100" dirty="0"/>
              <a:t>测试和改进</a:t>
            </a:r>
            <a:r>
              <a:rPr lang="zh-CN" altLang="en-US" sz="2200" kern="100" dirty="0">
                <a:cs typeface="Times New Roman" panose="02020603050405020304" pitchFamily="18" charset="0"/>
              </a:rPr>
              <a:t>工作</a:t>
            </a:r>
            <a:endParaRPr lang="en-US" altLang="zh-CN" sz="2200" kern="100" dirty="0"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F908690-4443-4D23-B7BF-EC828917C7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23" y="1685925"/>
            <a:ext cx="5749296" cy="363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zhangyl\Documents\WeChat Files\wxid_zkt68ugam6wf21\FileStorage\Temp\1702088921651.png">
            <a:extLst>
              <a:ext uri="{FF2B5EF4-FFF2-40B4-BE49-F238E27FC236}">
                <a16:creationId xmlns:a16="http://schemas.microsoft.com/office/drawing/2014/main" id="{4C39AF57-A9BA-4788-B16D-20630384E0C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/>
          <a:stretch/>
        </p:blipFill>
        <p:spPr>
          <a:xfrm>
            <a:off x="166914" y="2241096"/>
            <a:ext cx="5929086" cy="3045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701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ACE2782-FEAB-4E5D-9D17-28A91D58BE16}"/>
              </a:ext>
            </a:extLst>
          </p:cNvPr>
          <p:cNvSpPr txBox="1">
            <a:spLocks/>
          </p:cNvSpPr>
          <p:nvPr/>
        </p:nvSpPr>
        <p:spPr bwMode="auto">
          <a:xfrm>
            <a:off x="337684" y="962025"/>
            <a:ext cx="9120641" cy="1042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完成</a:t>
            </a:r>
            <a:r>
              <a:rPr lang="en-US" altLang="zh-CN" sz="1800" dirty="0"/>
              <a:t>RCS</a:t>
            </a:r>
            <a:r>
              <a:rPr lang="zh-CN" altLang="en-US" sz="1800" dirty="0"/>
              <a:t>负一层环高频大厅智能巡检设备的安装和调试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Ø"/>
            </a:pPr>
            <a:r>
              <a:rPr lang="zh-CN" altLang="en-US" sz="1800" dirty="0"/>
              <a:t>通过设备更新改造项目设计评审，已启动其余约</a:t>
            </a:r>
            <a:r>
              <a:rPr lang="en-US" altLang="zh-CN" sz="1800" dirty="0"/>
              <a:t>20</a:t>
            </a:r>
            <a:r>
              <a:rPr lang="zh-CN" altLang="en-US" sz="1800" dirty="0"/>
              <a:t>个站点智能巡检设备的采购工作</a:t>
            </a:r>
            <a:endParaRPr lang="en-US" altLang="zh-CN" sz="1800" dirty="0"/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en-US" sz="1800" dirty="0">
              <a:solidFill>
                <a:srgbClr val="FF0000"/>
              </a:solidFill>
            </a:endParaRPr>
          </a:p>
          <a:p>
            <a:pPr>
              <a:buClr>
                <a:srgbClr val="1679BA"/>
              </a:buClr>
              <a:buFont typeface="Wingdings" panose="05000000000000000000" pitchFamily="2" charset="2"/>
              <a:buChar char="ü"/>
            </a:pPr>
            <a:endParaRPr lang="zh-CN" altLang="zh-CN" dirty="0"/>
          </a:p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  <p:sp>
        <p:nvSpPr>
          <p:cNvPr id="19459" name="灯片编号占位符 3">
            <a:extLst>
              <a:ext uri="{FF2B5EF4-FFF2-40B4-BE49-F238E27FC236}">
                <a16:creationId xmlns:a16="http://schemas.microsoft.com/office/drawing/2014/main" id="{D2F0BF43-1384-47DE-9EB5-90EFF292B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96EE4CF-7429-4A03-92E0-9ED40BE8D458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36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9460" name="标题 1">
            <a:extLst>
              <a:ext uri="{FF2B5EF4-FFF2-40B4-BE49-F238E27FC236}">
                <a16:creationId xmlns:a16="http://schemas.microsoft.com/office/drawing/2014/main" id="{74898502-C873-488D-836A-421485F1F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905" y="200819"/>
            <a:ext cx="7778750" cy="4572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CSNS</a:t>
            </a:r>
            <a:r>
              <a:rPr lang="zh-CN" altLang="en-US" dirty="0"/>
              <a:t>本地站智能巡检系统进展</a:t>
            </a:r>
          </a:p>
        </p:txBody>
      </p:sp>
      <p:pic>
        <p:nvPicPr>
          <p:cNvPr id="19461" name="图片 9">
            <a:extLst>
              <a:ext uri="{FF2B5EF4-FFF2-40B4-BE49-F238E27FC236}">
                <a16:creationId xmlns:a16="http://schemas.microsoft.com/office/drawing/2014/main" id="{D0746714-ED28-42D1-9C97-223D06A2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749550"/>
            <a:ext cx="63150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2">
            <a:extLst>
              <a:ext uri="{FF2B5EF4-FFF2-40B4-BE49-F238E27FC236}">
                <a16:creationId xmlns:a16="http://schemas.microsoft.com/office/drawing/2014/main" id="{35CEA9A6-1F09-473B-A869-DCE17A17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613025"/>
            <a:ext cx="57594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文本框 2">
            <a:extLst>
              <a:ext uri="{FF2B5EF4-FFF2-40B4-BE49-F238E27FC236}">
                <a16:creationId xmlns:a16="http://schemas.microsoft.com/office/drawing/2014/main" id="{0CD34B8C-77FE-4308-BD1B-0D9E62DF1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91502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智能巡检系统硬件结构</a:t>
            </a:r>
          </a:p>
        </p:txBody>
      </p:sp>
      <p:sp>
        <p:nvSpPr>
          <p:cNvPr id="19464" name="文本框 2">
            <a:extLst>
              <a:ext uri="{FF2B5EF4-FFF2-40B4-BE49-F238E27FC236}">
                <a16:creationId xmlns:a16="http://schemas.microsoft.com/office/drawing/2014/main" id="{B38D5D20-3CA6-47C5-9E62-628F9A82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59086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>
                <a:solidFill>
                  <a:schemeClr val="tx1"/>
                </a:solidFill>
              </a:rPr>
              <a:t>智能巡检系统界面</a:t>
            </a:r>
          </a:p>
        </p:txBody>
      </p:sp>
    </p:spTree>
    <p:extLst>
      <p:ext uri="{BB962C8B-B14F-4D97-AF65-F5344CB8AC3E}">
        <p14:creationId xmlns:p14="http://schemas.microsoft.com/office/powerpoint/2010/main" val="1223223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4CB6-B753-E2DE-81A9-3DB1216B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A6B93C05-06C8-FA47-DFAC-C72329CDF6D2}"/>
              </a:ext>
            </a:extLst>
          </p:cNvPr>
          <p:cNvSpPr txBox="1"/>
          <p:nvPr/>
        </p:nvSpPr>
        <p:spPr>
          <a:xfrm>
            <a:off x="313395" y="1288397"/>
            <a:ext cx="5402812" cy="438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实测案例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案例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：识别到本地站音频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MFCC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特征异常，及时排查出原因是真空离子泵电源故障并进行了处理，避免了联锁故障。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案例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：识别到机柜温度异常升高，及时排查出原因是机柜风扇故障并进行了处理，避免了由于温度过高导致设备故障。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2151A3E-0880-4C5C-9F7C-463CB18B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52" y="1484784"/>
            <a:ext cx="6104264" cy="26640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E7477E-319B-40DD-A917-3F8839BB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47CF2561-64EE-4BED-8A7E-6279DAB4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07" y="4221088"/>
            <a:ext cx="3476137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FF1F68CB-EEA7-46FC-B47B-2003D91E6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905" y="200819"/>
            <a:ext cx="5695724" cy="4572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CSNS</a:t>
            </a:r>
            <a:r>
              <a:rPr lang="zh-CN" altLang="en-US" dirty="0"/>
              <a:t>本地站智能巡检系统进展</a:t>
            </a:r>
          </a:p>
        </p:txBody>
      </p:sp>
    </p:spTree>
    <p:extLst>
      <p:ext uri="{BB962C8B-B14F-4D97-AF65-F5344CB8AC3E}">
        <p14:creationId xmlns:p14="http://schemas.microsoft.com/office/powerpoint/2010/main" val="479359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4CB6-B753-E2DE-81A9-3DB1216B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A6B93C05-06C8-FA47-DFAC-C72329CDF6D2}"/>
              </a:ext>
            </a:extLst>
          </p:cNvPr>
          <p:cNvSpPr txBox="1"/>
          <p:nvPr/>
        </p:nvSpPr>
        <p:spPr>
          <a:xfrm>
            <a:off x="178686" y="863854"/>
            <a:ext cx="11543244" cy="72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将大模型技术应用于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加速器的文档管理、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信息查询及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描述优化，提高信息查询的效率，进而提升设施运行效能。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3AFE8D0-6077-44AF-87CC-1067D1275E5B}"/>
              </a:ext>
            </a:extLst>
          </p:cNvPr>
          <p:cNvSpPr txBox="1">
            <a:spLocks/>
          </p:cNvSpPr>
          <p:nvPr/>
        </p:nvSpPr>
        <p:spPr bwMode="auto">
          <a:xfrm>
            <a:off x="80714" y="129691"/>
            <a:ext cx="6046582" cy="4907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pPr algn="l"/>
            <a:r>
              <a:rPr lang="zh-CN" altLang="en-US" sz="2800" kern="0" dirty="0">
                <a:solidFill>
                  <a:schemeClr val="bg1"/>
                </a:solidFill>
              </a:rPr>
              <a:t>基于大语言模型的</a:t>
            </a:r>
            <a:r>
              <a:rPr lang="en-US" altLang="zh-CN" sz="2800" kern="0" dirty="0">
                <a:solidFill>
                  <a:schemeClr val="bg1"/>
                </a:solidFill>
              </a:rPr>
              <a:t>CSNS</a:t>
            </a:r>
            <a:r>
              <a:rPr lang="zh-CN" altLang="en-US" sz="2800" kern="0" dirty="0">
                <a:solidFill>
                  <a:schemeClr val="bg1"/>
                </a:solidFill>
              </a:rPr>
              <a:t>智能交互系统</a:t>
            </a:r>
            <a:endParaRPr lang="en-US" altLang="zh-CN" sz="2800" kern="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E7477E-319B-40DD-A917-3F8839BB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0F10080-2222-48DF-8F84-59ADFA3B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2903"/>
          <a:stretch/>
        </p:blipFill>
        <p:spPr>
          <a:xfrm>
            <a:off x="342783" y="1575000"/>
            <a:ext cx="10491223" cy="50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9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4CB6-B753-E2DE-81A9-3DB1216B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A6B93C05-06C8-FA47-DFAC-C72329CDF6D2}"/>
              </a:ext>
            </a:extLst>
          </p:cNvPr>
          <p:cNvSpPr txBox="1"/>
          <p:nvPr/>
        </p:nvSpPr>
        <p:spPr>
          <a:xfrm>
            <a:off x="243999" y="788568"/>
            <a:ext cx="11543244" cy="106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问答测试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Inter"/>
              </a:rPr>
              <a:t>通过自然语言查询检索故障信息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E7477E-319B-40DD-A917-3F8839BB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FD31C7-F247-4AE9-88D7-614B2B18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5" y="1547749"/>
            <a:ext cx="8536430" cy="4644000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D4F61E36-EE88-4CE8-BD65-C34644DFD6FD}"/>
              </a:ext>
            </a:extLst>
          </p:cNvPr>
          <p:cNvSpPr txBox="1">
            <a:spLocks/>
          </p:cNvSpPr>
          <p:nvPr/>
        </p:nvSpPr>
        <p:spPr bwMode="auto">
          <a:xfrm>
            <a:off x="80714" y="129691"/>
            <a:ext cx="6046582" cy="4907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pPr algn="l"/>
            <a:r>
              <a:rPr lang="zh-CN" altLang="en-US" sz="2800" kern="0" dirty="0">
                <a:solidFill>
                  <a:schemeClr val="bg1"/>
                </a:solidFill>
              </a:rPr>
              <a:t>基于大语言模型的</a:t>
            </a:r>
            <a:r>
              <a:rPr lang="en-US" altLang="zh-CN" sz="2800" kern="0" dirty="0">
                <a:solidFill>
                  <a:schemeClr val="bg1"/>
                </a:solidFill>
              </a:rPr>
              <a:t>CSNS</a:t>
            </a:r>
            <a:r>
              <a:rPr lang="zh-CN" altLang="en-US" sz="2800" kern="0" dirty="0">
                <a:solidFill>
                  <a:schemeClr val="bg1"/>
                </a:solidFill>
              </a:rPr>
              <a:t>智能交互系统</a:t>
            </a:r>
            <a:endParaRPr lang="en-US" altLang="zh-CN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2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C0E4F4EF-BE51-E766-5004-AEC1CB09F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29" y="1009402"/>
            <a:ext cx="4835216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/>
              <a:t>所属各子系统总体运行稳定</a:t>
            </a:r>
          </a:p>
        </p:txBody>
      </p:sp>
      <p:graphicFrame>
        <p:nvGraphicFramePr>
          <p:cNvPr id="3" name="表格 18">
            <a:extLst>
              <a:ext uri="{FF2B5EF4-FFF2-40B4-BE49-F238E27FC236}">
                <a16:creationId xmlns:a16="http://schemas.microsoft.com/office/drawing/2014/main" id="{57C7653C-8AE1-7FCD-F19C-8A49022C2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861877"/>
              </p:ext>
            </p:extLst>
          </p:nvPr>
        </p:nvGraphicFramePr>
        <p:xfrm>
          <a:off x="1055441" y="1889469"/>
          <a:ext cx="8812390" cy="13017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6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021">
                  <a:extLst>
                    <a:ext uri="{9D8B030D-6E8A-4147-A177-3AD203B41FA5}">
                      <a16:colId xmlns:a16="http://schemas.microsoft.com/office/drawing/2014/main" val="502974941"/>
                    </a:ext>
                  </a:extLst>
                </a:gridCol>
                <a:gridCol w="1195967">
                  <a:extLst>
                    <a:ext uri="{9D8B030D-6E8A-4147-A177-3AD203B41FA5}">
                      <a16:colId xmlns:a16="http://schemas.microsoft.com/office/drawing/2014/main" val="374314210"/>
                    </a:ext>
                  </a:extLst>
                </a:gridCol>
                <a:gridCol w="1195967">
                  <a:extLst>
                    <a:ext uri="{9D8B030D-6E8A-4147-A177-3AD203B41FA5}">
                      <a16:colId xmlns:a16="http://schemas.microsoft.com/office/drawing/2014/main" val="1871944468"/>
                    </a:ext>
                  </a:extLst>
                </a:gridCol>
                <a:gridCol w="1195967">
                  <a:extLst>
                    <a:ext uri="{9D8B030D-6E8A-4147-A177-3AD203B41FA5}">
                      <a16:colId xmlns:a16="http://schemas.microsoft.com/office/drawing/2014/main" val="3716654357"/>
                    </a:ext>
                  </a:extLst>
                </a:gridCol>
                <a:gridCol w="1195967">
                  <a:extLst>
                    <a:ext uri="{9D8B030D-6E8A-4147-A177-3AD203B41FA5}">
                      <a16:colId xmlns:a16="http://schemas.microsoft.com/office/drawing/2014/main" val="3513021282"/>
                    </a:ext>
                  </a:extLst>
                </a:gridCol>
              </a:tblGrid>
              <a:tr h="4411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800" b="1" i="0" u="none" strike="noStrike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8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u="none" strike="noStrike" kern="1200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影响束流时间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1.12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1.07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11.57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0.05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10.52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2.13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7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u="none" strike="noStrike" kern="1200" dirty="0">
                          <a:solidFill>
                            <a:srgbClr val="1679BA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占比加速器总故障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0.4%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7.3%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0.0%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1.1%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3116777"/>
                  </a:ext>
                </a:extLst>
              </a:tr>
            </a:tbl>
          </a:graphicData>
        </a:graphic>
      </p:graphicFrame>
      <p:sp>
        <p:nvSpPr>
          <p:cNvPr id="4" name="矩形: 圆角 19">
            <a:extLst>
              <a:ext uri="{FF2B5EF4-FFF2-40B4-BE49-F238E27FC236}">
                <a16:creationId xmlns:a16="http://schemas.microsoft.com/office/drawing/2014/main" id="{1D4A55D2-4BAC-67EB-DA7A-B590CD59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8917" y="2406654"/>
            <a:ext cx="1188914" cy="327025"/>
          </a:xfrm>
          <a:prstGeom prst="roundRect">
            <a:avLst>
              <a:gd name="adj" fmla="val 16667"/>
            </a:avLst>
          </a:prstGeom>
          <a:solidFill>
            <a:srgbClr val="FFFF00">
              <a:alpha val="0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7B54F-2EE4-904E-028B-52287D95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5" y="3845183"/>
            <a:ext cx="11955841" cy="2090534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4F1727D-4988-6919-9EE0-E2C6887B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159" y="189956"/>
            <a:ext cx="51672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kern="0" dirty="0">
                <a:solidFill>
                  <a:schemeClr val="bg1"/>
                </a:solidFill>
              </a:rPr>
              <a:t>控制系统总体运行情况</a:t>
            </a:r>
          </a:p>
        </p:txBody>
      </p:sp>
    </p:spTree>
    <p:extLst>
      <p:ext uri="{BB962C8B-B14F-4D97-AF65-F5344CB8AC3E}">
        <p14:creationId xmlns:p14="http://schemas.microsoft.com/office/powerpoint/2010/main" val="1368879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4CB6-B753-E2DE-81A9-3DB1216B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A6B93C05-06C8-FA47-DFAC-C72329CDF6D2}"/>
              </a:ext>
            </a:extLst>
          </p:cNvPr>
          <p:cNvSpPr txBox="1"/>
          <p:nvPr/>
        </p:nvSpPr>
        <p:spPr>
          <a:xfrm>
            <a:off x="186849" y="881220"/>
            <a:ext cx="11543244" cy="72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问答测试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Inter"/>
              </a:rPr>
              <a:t>通过自然语言查询获取辐射剂量监测数据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3E7477E-319B-40DD-A917-3F8839BB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6E67125-2230-4EAE-A2EE-146DC39F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15" y="1645556"/>
            <a:ext cx="9294569" cy="464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FDE392-9272-4E74-8307-B3D2D8EC0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935" y="3013093"/>
            <a:ext cx="5382960" cy="313200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A2EC656-60DA-4185-ADF0-1479EDF6057A}"/>
              </a:ext>
            </a:extLst>
          </p:cNvPr>
          <p:cNvSpPr txBox="1">
            <a:spLocks/>
          </p:cNvSpPr>
          <p:nvPr/>
        </p:nvSpPr>
        <p:spPr bwMode="auto">
          <a:xfrm>
            <a:off x="80714" y="129691"/>
            <a:ext cx="6046582" cy="4907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pPr algn="l"/>
            <a:r>
              <a:rPr lang="zh-CN" altLang="en-US" sz="2800" kern="0" dirty="0">
                <a:solidFill>
                  <a:schemeClr val="bg1"/>
                </a:solidFill>
              </a:rPr>
              <a:t>基于大语言模型的</a:t>
            </a:r>
            <a:r>
              <a:rPr lang="en-US" altLang="zh-CN" sz="2800" kern="0" dirty="0">
                <a:solidFill>
                  <a:schemeClr val="bg1"/>
                </a:solidFill>
              </a:rPr>
              <a:t>CSNS</a:t>
            </a:r>
            <a:r>
              <a:rPr lang="zh-CN" altLang="en-US" sz="2800" kern="0" dirty="0">
                <a:solidFill>
                  <a:schemeClr val="bg1"/>
                </a:solidFill>
              </a:rPr>
              <a:t>智能交互系统</a:t>
            </a:r>
            <a:endParaRPr lang="en-US" altLang="zh-CN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50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41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C7BC22-44EA-490B-95A2-6435C59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1700213"/>
            <a:ext cx="7013575" cy="316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控制系统总体运行情况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主要故障及处理</a:t>
            </a: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en-US" altLang="zh-CN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加速器控制系统进展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专业技术研究及进展</a:t>
            </a:r>
            <a:endParaRPr lang="en-US" altLang="zh-CN" sz="2400" b="0" kern="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kern="0" dirty="0"/>
          </a:p>
          <a:p>
            <a:pPr eaLnBrk="1" hangingPunct="1">
              <a:lnSpc>
                <a:spcPct val="110000"/>
              </a:lnSpc>
              <a:defRPr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17383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74DBA095-0357-448D-84FD-77BA603D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18" y="1088584"/>
            <a:ext cx="10584482" cy="4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0" kern="0" dirty="0">
                <a:solidFill>
                  <a:schemeClr val="tx1"/>
                </a:solidFill>
              </a:rPr>
              <a:t>控制系统总体运行稳定可靠，故障率保持低位，需要防范设备老化带来的故障风险；</a:t>
            </a:r>
            <a:endParaRPr lang="en-US" altLang="zh-CN" sz="2000" b="0" kern="0" dirty="0">
              <a:solidFill>
                <a:schemeClr val="tx1"/>
              </a:solidFill>
            </a:endParaRPr>
          </a:p>
        </p:txBody>
      </p:sp>
      <p:sp>
        <p:nvSpPr>
          <p:cNvPr id="78852" name="标题 1">
            <a:extLst>
              <a:ext uri="{FF2B5EF4-FFF2-40B4-BE49-F238E27FC236}">
                <a16:creationId xmlns:a16="http://schemas.microsoft.com/office/drawing/2014/main" id="{8F9E1F9B-C37D-4774-B28A-CB7C7C40B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732" y="146257"/>
            <a:ext cx="8331200" cy="457200"/>
          </a:xfrm>
        </p:spPr>
        <p:txBody>
          <a:bodyPr>
            <a:normAutofit fontScale="90000"/>
          </a:bodyPr>
          <a:lstStyle/>
          <a:p>
            <a:r>
              <a:rPr lang="zh-CN" altLang="en-US" sz="2800" dirty="0"/>
              <a:t>六</a:t>
            </a:r>
            <a:r>
              <a:rPr lang="en-US" altLang="zh-CN" sz="2800" dirty="0"/>
              <a:t>. </a:t>
            </a:r>
            <a:r>
              <a:rPr lang="zh-CN" altLang="en-US" sz="2800" dirty="0"/>
              <a:t>总结</a:t>
            </a:r>
          </a:p>
        </p:txBody>
      </p:sp>
      <p:sp>
        <p:nvSpPr>
          <p:cNvPr id="78853" name="灯片编号占位符 1">
            <a:extLst>
              <a:ext uri="{FF2B5EF4-FFF2-40B4-BE49-F238E27FC236}">
                <a16:creationId xmlns:a16="http://schemas.microsoft.com/office/drawing/2014/main" id="{1FF5A5F0-6D91-4DA0-B424-C2CF26851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42</a:t>
            </a:fld>
            <a:endParaRPr lang="zh-CN" altLang="en-US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78854" name="内容占位符 2">
            <a:extLst>
              <a:ext uri="{FF2B5EF4-FFF2-40B4-BE49-F238E27FC236}">
                <a16:creationId xmlns:a16="http://schemas.microsoft.com/office/drawing/2014/main" id="{510FEAA2-60BD-4680-A581-F3252B32A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31" y="1954091"/>
            <a:ext cx="7992194" cy="53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CSNS-II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加速器控制系统全面采用国产商业产品以及自研软硬件；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内容占位符 2">
            <a:extLst>
              <a:ext uri="{FF2B5EF4-FFF2-40B4-BE49-F238E27FC236}">
                <a16:creationId xmlns:a16="http://schemas.microsoft.com/office/drawing/2014/main" id="{F1013A34-4E16-4D56-BF27-61062000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31" y="2826896"/>
            <a:ext cx="10166350" cy="6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熟练使用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之外，也开发相关应用为社区做出贡献；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B63567B4-D643-4959-AB36-5509BF3B3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18" y="3589706"/>
            <a:ext cx="11797505" cy="6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继续积极探索专业技术的前沿发展，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大力发展人工智能等新兴技术在控制系统中的应用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本框 1">
            <a:extLst>
              <a:ext uri="{FF2B5EF4-FFF2-40B4-BE49-F238E27FC236}">
                <a16:creationId xmlns:a16="http://schemas.microsoft.com/office/drawing/2014/main" id="{FCECEB63-4FBE-4DBE-B18E-2D4B168FD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1744663"/>
            <a:ext cx="6367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6600"/>
              <a:t>谢谢各位老师！</a:t>
            </a:r>
          </a:p>
        </p:txBody>
      </p:sp>
      <p:pic>
        <p:nvPicPr>
          <p:cNvPr id="68612" name="图片 4">
            <a:extLst>
              <a:ext uri="{FF2B5EF4-FFF2-40B4-BE49-F238E27FC236}">
                <a16:creationId xmlns:a16="http://schemas.microsoft.com/office/drawing/2014/main" id="{3F923134-010F-4E91-8BCE-9E02DE03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516313"/>
            <a:ext cx="3473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图片 8">
            <a:extLst>
              <a:ext uri="{FF2B5EF4-FFF2-40B4-BE49-F238E27FC236}">
                <a16:creationId xmlns:a16="http://schemas.microsoft.com/office/drawing/2014/main" id="{AF59036C-C5CA-4352-AA2F-3FE56F93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525838"/>
            <a:ext cx="34734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图片 2">
            <a:extLst>
              <a:ext uri="{FF2B5EF4-FFF2-40B4-BE49-F238E27FC236}">
                <a16:creationId xmlns:a16="http://schemas.microsoft.com/office/drawing/2014/main" id="{E1CA8990-BBF1-40D1-9965-36BDF03F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076700"/>
            <a:ext cx="6842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C7BC22-44EA-490B-95A2-6435C59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1700213"/>
            <a:ext cx="7013575" cy="316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控制系统总体运行情况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主要故障及处理</a:t>
            </a: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en-US" altLang="zh-CN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加速器控制系统进展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专业技术研究及进展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kern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16837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5162-F4BA-9DA1-938F-43DF23A8F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C3279228-29BB-2B92-47D3-2921D7EA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159" y="189956"/>
            <a:ext cx="51672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kern="0" dirty="0">
                <a:solidFill>
                  <a:schemeClr val="bg1"/>
                </a:solidFill>
              </a:rPr>
              <a:t>主要故障及处理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114CA324-0C8B-8AF0-8916-054028BF5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" y="935831"/>
            <a:ext cx="103520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/>
              <a:t>问题</a:t>
            </a:r>
            <a:r>
              <a:rPr lang="en-US" altLang="zh-CN" sz="2400" kern="0" dirty="0"/>
              <a:t> </a:t>
            </a:r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zh-CN" altLang="en-US" sz="2400" kern="0" dirty="0"/>
              <a:t>：</a:t>
            </a:r>
            <a:r>
              <a:rPr lang="zh-CN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水平和垂直注入脉冲电源故障，报“漏定时故障”</a:t>
            </a:r>
            <a:endParaRPr lang="zh-CN" altLang="en-US" sz="2400" kern="0" dirty="0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B0F04E2E-28CC-76FB-A403-522C3037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7" y="1654968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endParaRPr lang="en-US" altLang="zh-CN" sz="18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D6554787-869D-1E3B-B6D3-2A7B41578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90" y="2880343"/>
            <a:ext cx="9558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b="0" dirty="0">
                <a:solidFill>
                  <a:schemeClr val="tx1"/>
                </a:solidFill>
              </a:rPr>
              <a:t>现场检查确认是 </a:t>
            </a:r>
            <a:r>
              <a:rPr lang="zh-CN" altLang="en-US" sz="1800" dirty="0">
                <a:solidFill>
                  <a:schemeClr val="tx1"/>
                </a:solidFill>
              </a:rPr>
              <a:t>注入脉冲电源定时盒子里面的电源有问题</a:t>
            </a:r>
            <a:r>
              <a:rPr lang="zh-CN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故障</a:t>
            </a:r>
            <a:r>
              <a:rPr lang="zh-CN" alt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时间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小时</a:t>
            </a:r>
            <a:r>
              <a:rPr lang="zh-CN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8596AF9B-16A1-B47E-1CF6-CAD014165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" y="2880343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查明原因：</a:t>
            </a: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27C78262-D335-C2A0-1E03-1C9F7DC74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6" y="1654968"/>
            <a:ext cx="9646713" cy="10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buNone/>
              <a:defRPr/>
            </a:pPr>
            <a:r>
              <a:rPr lang="en-US" altLang="zh-CN" sz="1800" b="0" dirty="0">
                <a:solidFill>
                  <a:schemeClr val="tx1"/>
                </a:solidFill>
              </a:rPr>
              <a:t>10.23 </a:t>
            </a:r>
            <a:r>
              <a:rPr lang="zh-CN" altLang="en-US" sz="1800" b="0" dirty="0">
                <a:solidFill>
                  <a:schemeClr val="tx1"/>
                </a:solidFill>
              </a:rPr>
              <a:t>水平和垂直注入脉冲电源故障，报“漏定时故障”，本地无法复位该故障，联系控制组</a:t>
            </a:r>
            <a:r>
              <a:rPr lang="en-GB" sz="1800" b="0" dirty="0" err="1">
                <a:solidFill>
                  <a:schemeClr val="tx1"/>
                </a:solidFill>
              </a:rPr>
              <a:t>oncall</a:t>
            </a:r>
            <a:r>
              <a:rPr lang="zh-CN" altLang="en-US" sz="1800" b="0" dirty="0">
                <a:solidFill>
                  <a:schemeClr val="tx1"/>
                </a:solidFill>
              </a:rPr>
              <a:t>，经运行人员查看后确认为水平和垂直注入脉冲电源定时盒子掉电了，重新开关定时盒子电源开关后，该盒子上电</a:t>
            </a:r>
            <a:r>
              <a:rPr lang="en-US" altLang="zh-CN" sz="1800" b="0" dirty="0">
                <a:solidFill>
                  <a:schemeClr val="tx1"/>
                </a:solidFill>
              </a:rPr>
              <a:t>1</a:t>
            </a:r>
            <a:r>
              <a:rPr lang="zh-CN" altLang="en-US" sz="1800" b="0" dirty="0">
                <a:solidFill>
                  <a:schemeClr val="tx1"/>
                </a:solidFill>
              </a:rPr>
              <a:t>分钟后又自己掉电了；</a:t>
            </a:r>
            <a:endParaRPr lang="zh-CN" altLang="en-US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53BCA09C-802D-FC1D-0C23-58187DE2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" y="3429000"/>
            <a:ext cx="1728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解决措施：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4676B9F-7EE7-E9A2-861D-F76F8B70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179" y="3406233"/>
            <a:ext cx="7669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b="0" dirty="0">
                <a:solidFill>
                  <a:schemeClr val="tx1"/>
                </a:solidFill>
              </a:rPr>
              <a:t>更换光电转换盒电源，恢复工作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B672C8-04A3-1FB9-EDCE-408A71A9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16532"/>
            <a:ext cx="3744975" cy="28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4BC697-A8F8-FA5D-9256-9CCF22C7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76" y="3916532"/>
            <a:ext cx="3664224" cy="27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83D42-BE73-B502-11D8-B5811B4B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92E11DB9-CF9D-6E8D-0125-C8BC31DB9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159" y="189956"/>
            <a:ext cx="51672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800" kern="0" dirty="0">
                <a:solidFill>
                  <a:schemeClr val="bg1"/>
                </a:solidFill>
              </a:rPr>
              <a:t>主要故障及处理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4330B54-4BBB-A704-FCC5-6BC032CF0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" y="935831"/>
            <a:ext cx="103520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1679BA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/>
              <a:t>问题</a:t>
            </a:r>
            <a:r>
              <a:rPr lang="en-US" altLang="zh-CN" sz="2400" kern="0" dirty="0"/>
              <a:t> </a:t>
            </a:r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en-US" sz="2400" kern="0" dirty="0"/>
              <a:t>：</a:t>
            </a:r>
            <a:r>
              <a:rPr lang="en-GB" altLang="zh-CN" sz="2400" kern="0" dirty="0"/>
              <a:t>DTL2 </a:t>
            </a:r>
            <a:r>
              <a:rPr lang="zh-CN" altLang="en-US" sz="2400" kern="0" dirty="0"/>
              <a:t>高频水冷报警，高频联锁，复位不了</a:t>
            </a:r>
            <a:r>
              <a:rPr lang="en-US" altLang="zh-CN" sz="2400" kern="0" dirty="0"/>
              <a:t>.</a:t>
            </a:r>
            <a:endParaRPr lang="zh-CN" altLang="en-US" sz="2400" kern="0" dirty="0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362278A8-71CA-FA25-E58D-BA4A57D44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7" y="1654968"/>
            <a:ext cx="1376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故障现象：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B74A15F5-29B6-796E-96CF-1B11013FF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90" y="2614337"/>
            <a:ext cx="9558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日检修确认故障原因为</a:t>
            </a:r>
            <a:r>
              <a:rPr lang="en-US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DTL201</a:t>
            </a:r>
            <a:r>
              <a:rPr lang="zh-CN" alt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转接柜的信号线松动导致</a:t>
            </a:r>
            <a:r>
              <a:rPr lang="zh-CN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故障</a:t>
            </a:r>
            <a:r>
              <a:rPr lang="zh-CN" altLang="en-US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时间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0.62</a:t>
            </a:r>
            <a:r>
              <a:rPr lang="zh-CN" altLang="zh-CN" sz="1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小时</a:t>
            </a:r>
            <a:r>
              <a:rPr lang="zh-CN" altLang="zh-C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4748DFF6-1368-1B79-7F53-9E07435C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" y="2614337"/>
            <a:ext cx="124463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查明原因：</a:t>
            </a: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ADF023C4-7BC4-EE67-9763-1360F5ADF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" y="3162994"/>
            <a:ext cx="124463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解决措施：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825A-523B-EEA9-AFD9-D4B32F024168}"/>
              </a:ext>
            </a:extLst>
          </p:cNvPr>
          <p:cNvSpPr txBox="1"/>
          <p:nvPr/>
        </p:nvSpPr>
        <p:spPr>
          <a:xfrm>
            <a:off x="2358978" y="1587681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7B5D3AF9-C564-CACF-8B51-BE5ED146C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6" y="1654968"/>
            <a:ext cx="9646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sz="1800" b="0" dirty="0">
                <a:solidFill>
                  <a:schemeClr val="tx1"/>
                </a:solidFill>
              </a:rPr>
              <a:t>2024.12.05  DTL2 </a:t>
            </a:r>
            <a:r>
              <a:rPr lang="zh-CN" altLang="en-US" sz="1800" b="0" dirty="0">
                <a:solidFill>
                  <a:schemeClr val="tx1"/>
                </a:solidFill>
              </a:rPr>
              <a:t>高频水冷报警，高频联锁，直线射频</a:t>
            </a:r>
            <a:r>
              <a:rPr lang="en-GB" sz="1800" b="0" dirty="0">
                <a:solidFill>
                  <a:schemeClr val="tx1"/>
                </a:solidFill>
              </a:rPr>
              <a:t>DTL</a:t>
            </a:r>
            <a:r>
              <a:rPr lang="zh-CN" altLang="en-US" sz="1800" b="0" dirty="0">
                <a:solidFill>
                  <a:schemeClr val="tx1"/>
                </a:solidFill>
              </a:rPr>
              <a:t>详细界面以及远程界面均手动复位不了</a:t>
            </a:r>
            <a:r>
              <a:rPr lang="zh-CN" altLang="en-US" sz="1800" dirty="0">
                <a:solidFill>
                  <a:schemeClr val="tx1"/>
                </a:solidFill>
              </a:rPr>
              <a:t>， 经查历史数据分析 确认是假信号，将其屏蔽后</a:t>
            </a:r>
            <a:r>
              <a:rPr lang="zh-CN" altLang="en-US" sz="1800" b="0" dirty="0">
                <a:solidFill>
                  <a:schemeClr val="tx1"/>
                </a:solidFill>
              </a:rPr>
              <a:t>。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FFB663-8EB8-4F17-0278-BCA835E5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04" y="3711652"/>
            <a:ext cx="5815162" cy="27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D1CF4D-1E4E-B0E0-8911-66606D995B37}"/>
              </a:ext>
            </a:extLst>
          </p:cNvPr>
          <p:cNvSpPr txBox="1"/>
          <p:nvPr/>
        </p:nvSpPr>
        <p:spPr>
          <a:xfrm>
            <a:off x="1946500" y="3148919"/>
            <a:ext cx="5418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latin typeface="SimSun" panose="02010600030101010101" pitchFamily="2" charset="-122"/>
                <a:ea typeface="SimSun" panose="02010600030101010101" pitchFamily="2" charset="-122"/>
              </a:rPr>
              <a:t>重新拧紧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，恢复正常。后续排查了所有转接柜接线。</a:t>
            </a:r>
            <a:endParaRPr lang="en-CH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8CEB1E0-5802-A7DE-C83F-C2CD947C9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6" b="15255"/>
          <a:stretch/>
        </p:blipFill>
        <p:spPr bwMode="auto">
          <a:xfrm>
            <a:off x="7014520" y="3711652"/>
            <a:ext cx="3748216" cy="27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6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E8010F91-CAE2-45BE-B4C5-1495903AC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72800" y="6524625"/>
            <a:ext cx="4048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4D5E68"/>
                </a:solidFill>
                <a:latin typeface="Impact" panose="020B080603090205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4C72BD8-EBB6-4B6B-BAE5-C38E4750E716}" type="slidenum">
              <a:rPr lang="en-US" altLang="zh-CN" smtClean="0"/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C7BC22-44EA-490B-95A2-6435C595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1700213"/>
            <a:ext cx="7013575" cy="433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控制系统总体运行情况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主要故障及处理</a:t>
            </a: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加速器控制系统进展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专业技术研究及进展</a:t>
            </a:r>
            <a:endParaRPr lang="en-US" altLang="zh-CN" sz="2400" b="0" kern="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Clr>
                <a:srgbClr val="1679BA"/>
              </a:buClr>
              <a:buFontTx/>
              <a:buAutoNum type="ea1JpnChsDbPeriod"/>
              <a:defRPr/>
            </a:pPr>
            <a:r>
              <a:rPr lang="zh-CN" altLang="en-US" sz="2400" b="0" kern="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kern="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05602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167806-A51D-4B70-88EE-D7A83F6E3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" t="16227" r="1078" b="7610"/>
          <a:stretch/>
        </p:blipFill>
        <p:spPr>
          <a:xfrm>
            <a:off x="4131129" y="906904"/>
            <a:ext cx="7998185" cy="3599411"/>
          </a:xfrm>
          <a:prstGeom prst="rect">
            <a:avLst/>
          </a:prstGeom>
        </p:spPr>
      </p:pic>
      <p:sp>
        <p:nvSpPr>
          <p:cNvPr id="6" name="任意多边形 3">
            <a:extLst>
              <a:ext uri="{FF2B5EF4-FFF2-40B4-BE49-F238E27FC236}">
                <a16:creationId xmlns:a16="http://schemas.microsoft.com/office/drawing/2014/main" id="{0275B660-D4FB-49A5-91F4-94E762CCD9FD}"/>
              </a:ext>
            </a:extLst>
          </p:cNvPr>
          <p:cNvSpPr/>
          <p:nvPr/>
        </p:nvSpPr>
        <p:spPr>
          <a:xfrm>
            <a:off x="9897640" y="1012812"/>
            <a:ext cx="1478259" cy="1141595"/>
          </a:xfrm>
          <a:custGeom>
            <a:avLst/>
            <a:gdLst>
              <a:gd name="connsiteX0" fmla="*/ 810 w 2445"/>
              <a:gd name="connsiteY0" fmla="*/ 0 h 1503"/>
              <a:gd name="connsiteX1" fmla="*/ 358 w 2445"/>
              <a:gd name="connsiteY1" fmla="*/ 188 h 1503"/>
              <a:gd name="connsiteX2" fmla="*/ 0 w 2445"/>
              <a:gd name="connsiteY2" fmla="*/ 288 h 1503"/>
              <a:gd name="connsiteX3" fmla="*/ 28 w 2445"/>
              <a:gd name="connsiteY3" fmla="*/ 577 h 1503"/>
              <a:gd name="connsiteX4" fmla="*/ 516 w 2445"/>
              <a:gd name="connsiteY4" fmla="*/ 839 h 1503"/>
              <a:gd name="connsiteX5" fmla="*/ 932 w 2445"/>
              <a:gd name="connsiteY5" fmla="*/ 1100 h 1503"/>
              <a:gd name="connsiteX6" fmla="*/ 1255 w 2445"/>
              <a:gd name="connsiteY6" fmla="*/ 1262 h 1503"/>
              <a:gd name="connsiteX7" fmla="*/ 1305 w 2445"/>
              <a:gd name="connsiteY7" fmla="*/ 1503 h 1503"/>
              <a:gd name="connsiteX8" fmla="*/ 2008 w 2445"/>
              <a:gd name="connsiteY8" fmla="*/ 1482 h 1503"/>
              <a:gd name="connsiteX9" fmla="*/ 2187 w 2445"/>
              <a:gd name="connsiteY9" fmla="*/ 1262 h 1503"/>
              <a:gd name="connsiteX10" fmla="*/ 2445 w 2445"/>
              <a:gd name="connsiteY10" fmla="*/ 1235 h 1503"/>
              <a:gd name="connsiteX11" fmla="*/ 2373 w 2445"/>
              <a:gd name="connsiteY11" fmla="*/ 1079 h 1503"/>
              <a:gd name="connsiteX12" fmla="*/ 1864 w 2445"/>
              <a:gd name="connsiteY12" fmla="*/ 1178 h 1503"/>
              <a:gd name="connsiteX13" fmla="*/ 1362 w 2445"/>
              <a:gd name="connsiteY13" fmla="*/ 980 h 1503"/>
              <a:gd name="connsiteX14" fmla="*/ 875 w 2445"/>
              <a:gd name="connsiteY14" fmla="*/ 676 h 1503"/>
              <a:gd name="connsiteX15" fmla="*/ 509 w 2445"/>
              <a:gd name="connsiteY15" fmla="*/ 435 h 1503"/>
              <a:gd name="connsiteX16" fmla="*/ 1032 w 2445"/>
              <a:gd name="connsiteY16" fmla="*/ 273 h 1503"/>
              <a:gd name="connsiteX17" fmla="*/ 810 w 2445"/>
              <a:gd name="connsiteY17" fmla="*/ 0 h 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5" h="1503">
                <a:moveTo>
                  <a:pt x="810" y="0"/>
                </a:moveTo>
                <a:lnTo>
                  <a:pt x="358" y="188"/>
                </a:lnTo>
                <a:lnTo>
                  <a:pt x="0" y="288"/>
                </a:lnTo>
                <a:lnTo>
                  <a:pt x="28" y="577"/>
                </a:lnTo>
                <a:lnTo>
                  <a:pt x="516" y="839"/>
                </a:lnTo>
                <a:lnTo>
                  <a:pt x="932" y="1100"/>
                </a:lnTo>
                <a:lnTo>
                  <a:pt x="1255" y="1262"/>
                </a:lnTo>
                <a:lnTo>
                  <a:pt x="1305" y="1503"/>
                </a:lnTo>
                <a:lnTo>
                  <a:pt x="2008" y="1482"/>
                </a:lnTo>
                <a:lnTo>
                  <a:pt x="2187" y="1262"/>
                </a:lnTo>
                <a:lnTo>
                  <a:pt x="2445" y="1235"/>
                </a:lnTo>
                <a:lnTo>
                  <a:pt x="2373" y="1079"/>
                </a:lnTo>
                <a:lnTo>
                  <a:pt x="1864" y="1178"/>
                </a:lnTo>
                <a:lnTo>
                  <a:pt x="1362" y="980"/>
                </a:lnTo>
                <a:lnTo>
                  <a:pt x="875" y="676"/>
                </a:lnTo>
                <a:lnTo>
                  <a:pt x="509" y="435"/>
                </a:lnTo>
                <a:lnTo>
                  <a:pt x="1032" y="273"/>
                </a:lnTo>
                <a:lnTo>
                  <a:pt x="810" y="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47A4DB5-845E-4A45-8136-92FBFBE6C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9" y="218628"/>
            <a:ext cx="7778750" cy="4572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2025</a:t>
            </a:r>
            <a:r>
              <a:rPr lang="zh-CN" altLang="en-US" dirty="0"/>
              <a:t>暑期检修：设备升级改造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464C202-4A83-4D59-9F0F-FA5D3D5C21E2}"/>
              </a:ext>
            </a:extLst>
          </p:cNvPr>
          <p:cNvSpPr txBox="1">
            <a:spLocks/>
          </p:cNvSpPr>
          <p:nvPr/>
        </p:nvSpPr>
        <p:spPr>
          <a:xfrm>
            <a:off x="265339" y="1431933"/>
            <a:ext cx="3550390" cy="247504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改造区域：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LRIPM~LRSW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平移段；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LRSW~INSEP01 45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°束线；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LRSW~LDDUMP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束线；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注入区（含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INDUMP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束线）</a:t>
            </a:r>
            <a:endParaRPr lang="en-US" altLang="zh-CN" sz="20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847C1B-41A5-4F20-B912-9781160137FD}"/>
              </a:ext>
            </a:extLst>
          </p:cNvPr>
          <p:cNvSpPr txBox="1"/>
          <p:nvPr/>
        </p:nvSpPr>
        <p:spPr>
          <a:xfrm>
            <a:off x="628650" y="5180239"/>
            <a:ext cx="1008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涉及到：机器保护系统 、磁铁控制、注入脉冲电源控制、剥离膜控制等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319663"/>
      </p:ext>
    </p:extLst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1883AA3B-7400-4B44-9EEB-5F899EC602E2}" vid="{288DC91F-E24F-4F17-8293-6162B06DCFD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26229</TotalTime>
  <Words>2280</Words>
  <Application>Microsoft Office PowerPoint</Application>
  <PresentationFormat>宽屏</PresentationFormat>
  <Paragraphs>428</Paragraphs>
  <Slides>43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8" baseType="lpstr">
      <vt:lpstr>等线</vt:lpstr>
      <vt:lpstr>Inter</vt:lpstr>
      <vt:lpstr>微软雅黑</vt:lpstr>
      <vt:lpstr>SimSun</vt:lpstr>
      <vt:lpstr>SimSun</vt:lpstr>
      <vt:lpstr>华文中宋</vt:lpstr>
      <vt:lpstr>Arial</vt:lpstr>
      <vt:lpstr>Arial Black</vt:lpstr>
      <vt:lpstr>Calibri</vt:lpstr>
      <vt:lpstr>Calibri Light</vt:lpstr>
      <vt:lpstr>Impact</vt:lpstr>
      <vt:lpstr>Times New Roman</vt:lpstr>
      <vt:lpstr>Wingdings</vt:lpstr>
      <vt:lpstr>主题1</vt:lpstr>
      <vt:lpstr>Equation.3</vt:lpstr>
      <vt:lpstr>CSNS加速器控制系统年度总结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2025暑期检修：设备升级改造</vt:lpstr>
      <vt:lpstr>暑期检修：CSNS机器保护系统改造</vt:lpstr>
      <vt:lpstr>暑期检修： CSNS机器保护系统改造</vt:lpstr>
      <vt:lpstr>暑期检修： CSNS机器保护系统改造</vt:lpstr>
      <vt:lpstr>暑期检修： CSNS注入区电缆温度监测系统搭建</vt:lpstr>
      <vt:lpstr>PowerPoint 演示文稿</vt:lpstr>
      <vt:lpstr>PowerPoint 演示文稿</vt:lpstr>
      <vt:lpstr>暑期检修：CSNS-II RCS注入脉冲电源波形发生器远控程序开发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CSNS-II旋转剥离膜控制方案设计</vt:lpstr>
      <vt:lpstr>PowerPoint 演示文稿</vt:lpstr>
      <vt:lpstr>机时故障系统的改进</vt:lpstr>
      <vt:lpstr>Clog电子日志改进和应用情况</vt:lpstr>
      <vt:lpstr>模式管理程序升级</vt:lpstr>
      <vt:lpstr>PowerPoint 演示文稿</vt:lpstr>
      <vt:lpstr>PowerPoint 演示文稿</vt:lpstr>
      <vt:lpstr>开源软件工作（Phoebus）</vt:lpstr>
      <vt:lpstr>开源软件工作（Archiver Appliance）</vt:lpstr>
      <vt:lpstr>PowerPoint 演示文稿</vt:lpstr>
      <vt:lpstr>高采样率数据获取系统设计</vt:lpstr>
      <vt:lpstr>高采样率数据获取系统的样机部署</vt:lpstr>
      <vt:lpstr>PowerPoint 演示文稿</vt:lpstr>
      <vt:lpstr>加速器机器学习即服务平台（ MLaaS4ACC ）</vt:lpstr>
      <vt:lpstr>CSNS本地站智能巡检系统进展</vt:lpstr>
      <vt:lpstr>CSNS本地站智能巡检系统进展</vt:lpstr>
      <vt:lpstr>PowerPoint 演示文稿</vt:lpstr>
      <vt:lpstr>PowerPoint 演示文稿</vt:lpstr>
      <vt:lpstr>PowerPoint 演示文稿</vt:lpstr>
      <vt:lpstr>PowerPoint 演示文稿</vt:lpstr>
      <vt:lpstr>六. 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xiaohan lu</cp:lastModifiedBy>
  <cp:revision>3220</cp:revision>
  <dcterms:created xsi:type="dcterms:W3CDTF">2018-05-04T02:09:20Z</dcterms:created>
  <dcterms:modified xsi:type="dcterms:W3CDTF">2025-10-13T02:39:40Z</dcterms:modified>
</cp:coreProperties>
</file>