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6" r:id="rId2"/>
    <p:sldId id="345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26" r:id="rId12"/>
    <p:sldId id="444" r:id="rId13"/>
    <p:sldId id="37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1306"/>
    <a:srgbClr val="003399"/>
    <a:srgbClr val="3366FF"/>
    <a:srgbClr val="4B76FF"/>
    <a:srgbClr val="FF9900"/>
    <a:srgbClr val="0000FF"/>
    <a:srgbClr val="759E00"/>
    <a:srgbClr val="638600"/>
    <a:srgbClr val="3B79CE"/>
    <a:srgbClr val="71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87830" autoAdjust="0"/>
  </p:normalViewPr>
  <p:slideViewPr>
    <p:cSldViewPr>
      <p:cViewPr varScale="1">
        <p:scale>
          <a:sx n="87" d="100"/>
          <a:sy n="87" d="100"/>
        </p:scale>
        <p:origin x="581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2025/10/11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60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20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0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2025/10/11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2025/10/11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977421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3450-B00C-4083-A665-4ACEFA817E0E}" type="datetimeFigureOut">
              <a:rPr lang="zh-CN" altLang="en-US" smtClean="0"/>
              <a:pPr/>
              <a:t>2025/10/11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  <p:sldLayoutId id="214748368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24000" y="1196752"/>
            <a:ext cx="9144000" cy="1944216"/>
          </a:xfrm>
        </p:spPr>
        <p:txBody>
          <a:bodyPr/>
          <a:lstStyle/>
          <a:p>
            <a:r>
              <a:rPr lang="zh-CN" altLang="en-US" sz="5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机械系统工作总结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007768" y="4509120"/>
            <a:ext cx="4032448" cy="151216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  告  人：周宁闯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时       间：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2025.10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D0A1257-0AEA-4469-810B-B9CE6EEDB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92" y="2961581"/>
            <a:ext cx="2488510" cy="1800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储存环升级改造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119336" y="1168028"/>
            <a:ext cx="12072664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、束流极化试验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将其中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个波纹管进行结构更改，更改同光孔径及冷却结构，封隧道前完成加工和安装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完成新增二极磁铁支架设计和加工，并配合通用完成磁铁及支架的安装，以及设备准直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因光子吸收器更换，对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R4OB04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前室真空盒进行相应设计更改，完成相应安装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973A21-FE6E-4FDC-94D1-9C6ADEB4F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49" y="4727983"/>
            <a:ext cx="2307995" cy="17309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3A79B4B-72EA-4CBF-B7D8-91EB759F95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2479" y="3212976"/>
            <a:ext cx="2592288" cy="33123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8FAC93F-8A4A-4C48-A08E-A11305D018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234" y="3140968"/>
            <a:ext cx="2488509" cy="33180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711E2ED-4EF1-414E-83F2-32CF3B8CD9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023" y="3083620"/>
            <a:ext cx="2532264" cy="3376352"/>
          </a:xfrm>
          <a:prstGeom prst="rect">
            <a:avLst/>
          </a:prstGeom>
        </p:spPr>
      </p:pic>
      <p:sp>
        <p:nvSpPr>
          <p:cNvPr id="34" name="TextBox 13">
            <a:extLst>
              <a:ext uri="{FF2B5EF4-FFF2-40B4-BE49-F238E27FC236}">
                <a16:creationId xmlns:a16="http://schemas.microsoft.com/office/drawing/2014/main" id="{904785AD-7660-41A7-A133-1629AC9F9301}"/>
              </a:ext>
            </a:extLst>
          </p:cNvPr>
          <p:cNvSpPr txBox="1"/>
          <p:nvPr/>
        </p:nvSpPr>
        <p:spPr>
          <a:xfrm>
            <a:off x="767409" y="6458980"/>
            <a:ext cx="1152128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挡光波纹管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54A8C3D2-D3E7-45EE-B475-B61D6494420F}"/>
              </a:ext>
            </a:extLst>
          </p:cNvPr>
          <p:cNvSpPr txBox="1"/>
          <p:nvPr/>
        </p:nvSpPr>
        <p:spPr>
          <a:xfrm>
            <a:off x="3719736" y="6458980"/>
            <a:ext cx="1152128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二极铁支架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EA52D6B9-6D88-41E3-9CE9-408B67A87B9E}"/>
              </a:ext>
            </a:extLst>
          </p:cNvPr>
          <p:cNvSpPr txBox="1"/>
          <p:nvPr/>
        </p:nvSpPr>
        <p:spPr>
          <a:xfrm>
            <a:off x="6864538" y="6469348"/>
            <a:ext cx="1640856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二极铁及支架安装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C7470672-3EB4-474E-8264-1ECAF9210514}"/>
              </a:ext>
            </a:extLst>
          </p:cNvPr>
          <p:cNvSpPr txBox="1"/>
          <p:nvPr/>
        </p:nvSpPr>
        <p:spPr>
          <a:xfrm>
            <a:off x="9792938" y="6469347"/>
            <a:ext cx="1847677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R4OB04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真空盒拆换</a:t>
            </a:r>
          </a:p>
        </p:txBody>
      </p:sp>
    </p:spTree>
    <p:extLst>
      <p:ext uri="{BB962C8B-B14F-4D97-AF65-F5344CB8AC3E}">
        <p14:creationId xmlns:p14="http://schemas.microsoft.com/office/powerpoint/2010/main" val="17122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</a:rPr>
              <a:t>二、对撞区设备安装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25150"/>
            <a:ext cx="12144672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、对撞区设备介绍</a:t>
            </a:r>
            <a:endParaRPr lang="en-US" altLang="zh-CN" b="1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谱仪及端轭、共架基座、滑轨及床身、滑轨盖、可移动平台组件、磁铁、真空盒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安装顺序：谱仪位置不变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共架基座就位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床身就位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滑轨准直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可移动平台组件预准直（远离谱仪）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真空盒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SCQ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可移动平台组件滑动到位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——SCQ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真空盒法兰连接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滑轨盖就位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滑盖上共架磁铁安装准直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磁铁内真空盒安装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B74B83-14F7-4663-98B3-258EE121D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688" y="2780928"/>
            <a:ext cx="6696744" cy="3836809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0C77F428-D46E-4382-9F85-D9D7141AD8E3}"/>
              </a:ext>
            </a:extLst>
          </p:cNvPr>
          <p:cNvSpPr txBox="1"/>
          <p:nvPr/>
        </p:nvSpPr>
        <p:spPr>
          <a:xfrm>
            <a:off x="1854813" y="5949280"/>
            <a:ext cx="92881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共架基座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71D0F40F-8845-4595-A13F-19BEE7EF6C74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783632" y="5445225"/>
            <a:ext cx="1584176" cy="657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>
            <a:extLst>
              <a:ext uri="{FF2B5EF4-FFF2-40B4-BE49-F238E27FC236}">
                <a16:creationId xmlns:a16="http://schemas.microsoft.com/office/drawing/2014/main" id="{C52B2A83-C961-4D2F-B0AD-704E172582D7}"/>
              </a:ext>
            </a:extLst>
          </p:cNvPr>
          <p:cNvSpPr txBox="1"/>
          <p:nvPr/>
        </p:nvSpPr>
        <p:spPr>
          <a:xfrm>
            <a:off x="1744297" y="5179389"/>
            <a:ext cx="108012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滑轨及床身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4D14516-BA36-476C-B42C-58A2CF6D681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824417" y="4571258"/>
            <a:ext cx="1759923" cy="762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6ECCF6F-897A-4A58-B191-BF08E2555D1A}"/>
              </a:ext>
            </a:extLst>
          </p:cNvPr>
          <p:cNvSpPr txBox="1"/>
          <p:nvPr/>
        </p:nvSpPr>
        <p:spPr>
          <a:xfrm>
            <a:off x="10207741" y="5734857"/>
            <a:ext cx="78480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滑轨盖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C134B62-3A7C-46B6-99BB-17C8218C2603}"/>
              </a:ext>
            </a:extLst>
          </p:cNvPr>
          <p:cNvCxnSpPr>
            <a:cxnSpLocks/>
          </p:cNvCxnSpPr>
          <p:nvPr/>
        </p:nvCxnSpPr>
        <p:spPr>
          <a:xfrm flipH="1" flipV="1">
            <a:off x="8592758" y="5301208"/>
            <a:ext cx="1584176" cy="555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3">
            <a:extLst>
              <a:ext uri="{FF2B5EF4-FFF2-40B4-BE49-F238E27FC236}">
                <a16:creationId xmlns:a16="http://schemas.microsoft.com/office/drawing/2014/main" id="{3CFAA5D5-47C5-4F87-9A4F-6752CAEEC457}"/>
              </a:ext>
            </a:extLst>
          </p:cNvPr>
          <p:cNvSpPr txBox="1"/>
          <p:nvPr/>
        </p:nvSpPr>
        <p:spPr>
          <a:xfrm>
            <a:off x="1524000" y="4296150"/>
            <a:ext cx="144016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可移动平台组件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39777D0-1CCC-43F8-B288-1B8E864F2D1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964160" y="4221088"/>
            <a:ext cx="2051720" cy="228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>
            <a:extLst>
              <a:ext uri="{FF2B5EF4-FFF2-40B4-BE49-F238E27FC236}">
                <a16:creationId xmlns:a16="http://schemas.microsoft.com/office/drawing/2014/main" id="{FBB82972-3807-488E-8393-5925B2069D44}"/>
              </a:ext>
            </a:extLst>
          </p:cNvPr>
          <p:cNvSpPr txBox="1"/>
          <p:nvPr/>
        </p:nvSpPr>
        <p:spPr>
          <a:xfrm>
            <a:off x="10176934" y="4871612"/>
            <a:ext cx="59958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磁铁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1EE4A1E-3DA2-4EB8-A0B7-F9E46CB33272}"/>
              </a:ext>
            </a:extLst>
          </p:cNvPr>
          <p:cNvCxnSpPr>
            <a:cxnSpLocks/>
          </p:cNvCxnSpPr>
          <p:nvPr/>
        </p:nvCxnSpPr>
        <p:spPr>
          <a:xfrm flipH="1" flipV="1">
            <a:off x="9192344" y="4952268"/>
            <a:ext cx="1015397" cy="88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>
            <a:extLst>
              <a:ext uri="{FF2B5EF4-FFF2-40B4-BE49-F238E27FC236}">
                <a16:creationId xmlns:a16="http://schemas.microsoft.com/office/drawing/2014/main" id="{03A9357B-27F1-4F0C-8343-FBA7E70CC03E}"/>
              </a:ext>
            </a:extLst>
          </p:cNvPr>
          <p:cNvSpPr txBox="1"/>
          <p:nvPr/>
        </p:nvSpPr>
        <p:spPr>
          <a:xfrm>
            <a:off x="10359237" y="3780328"/>
            <a:ext cx="78480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真空盒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77A991D-7251-49D8-8048-B528ABDCFB3C}"/>
              </a:ext>
            </a:extLst>
          </p:cNvPr>
          <p:cNvCxnSpPr>
            <a:cxnSpLocks/>
          </p:cNvCxnSpPr>
          <p:nvPr/>
        </p:nvCxnSpPr>
        <p:spPr>
          <a:xfrm flipH="1">
            <a:off x="8760296" y="3949348"/>
            <a:ext cx="1629750" cy="888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3">
            <a:extLst>
              <a:ext uri="{FF2B5EF4-FFF2-40B4-BE49-F238E27FC236}">
                <a16:creationId xmlns:a16="http://schemas.microsoft.com/office/drawing/2014/main" id="{C33E0F41-EF82-495D-B1A3-26A469167E5D}"/>
              </a:ext>
            </a:extLst>
          </p:cNvPr>
          <p:cNvSpPr txBox="1"/>
          <p:nvPr/>
        </p:nvSpPr>
        <p:spPr>
          <a:xfrm>
            <a:off x="10488488" y="2972084"/>
            <a:ext cx="108012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谱仪及端轭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92FE433-B885-419D-9B03-9EE301286A0D}"/>
              </a:ext>
            </a:extLst>
          </p:cNvPr>
          <p:cNvCxnSpPr>
            <a:cxnSpLocks/>
          </p:cNvCxnSpPr>
          <p:nvPr/>
        </p:nvCxnSpPr>
        <p:spPr>
          <a:xfrm flipH="1">
            <a:off x="7536160" y="3141104"/>
            <a:ext cx="2983136" cy="719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3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latin typeface="微软雅黑" panose="020B0503020204020204" pitchFamily="34" charset="-122"/>
              </a:rPr>
              <a:t>二、对撞区设备安装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25150"/>
            <a:ext cx="7464152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、对撞区真空盒</a:t>
            </a:r>
            <a:endParaRPr lang="en-US" altLang="zh-CN" b="1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与物理系统及束测系统沟通实际需求，加工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个真空盒（备件）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旧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SCQ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真空盒拆卸时，波纹管屏指损坏，联系厂家进行维修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013D11B-7BE0-4473-9989-24792CFE4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25308"/>
              </p:ext>
            </p:extLst>
          </p:nvPr>
        </p:nvGraphicFramePr>
        <p:xfrm>
          <a:off x="335360" y="2543922"/>
          <a:ext cx="5184576" cy="1461140"/>
        </p:xfrm>
        <a:graphic>
          <a:graphicData uri="http://schemas.openxmlformats.org/drawingml/2006/table">
            <a:tbl>
              <a:tblPr firstRow="1" firstCol="1" bandRow="1"/>
              <a:tblGrid>
                <a:gridCol w="681616">
                  <a:extLst>
                    <a:ext uri="{9D8B030D-6E8A-4147-A177-3AD203B41FA5}">
                      <a16:colId xmlns:a16="http://schemas.microsoft.com/office/drawing/2014/main" val="3091940106"/>
                    </a:ext>
                  </a:extLst>
                </a:gridCol>
                <a:gridCol w="1325663">
                  <a:extLst>
                    <a:ext uri="{9D8B030D-6E8A-4147-A177-3AD203B41FA5}">
                      <a16:colId xmlns:a16="http://schemas.microsoft.com/office/drawing/2014/main" val="2183124326"/>
                    </a:ext>
                  </a:extLst>
                </a:gridCol>
                <a:gridCol w="1003639">
                  <a:extLst>
                    <a:ext uri="{9D8B030D-6E8A-4147-A177-3AD203B41FA5}">
                      <a16:colId xmlns:a16="http://schemas.microsoft.com/office/drawing/2014/main" val="295637457"/>
                    </a:ext>
                  </a:extLst>
                </a:gridCol>
                <a:gridCol w="2173658">
                  <a:extLst>
                    <a:ext uri="{9D8B030D-6E8A-4147-A177-3AD203B41FA5}">
                      <a16:colId xmlns:a16="http://schemas.microsoft.com/office/drawing/2014/main" val="1051448825"/>
                    </a:ext>
                  </a:extLst>
                </a:gridCol>
              </a:tblGrid>
              <a:tr h="2922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真空盒名称</a:t>
                      </a:r>
                      <a:endParaRPr lang="zh-CN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数量</a:t>
                      </a:r>
                      <a:r>
                        <a:rPr 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套</a:t>
                      </a:r>
                      <a:endParaRPr lang="zh-CN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zh-CN" altLang="en-US" sz="16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需求</a:t>
                      </a:r>
                      <a:endParaRPr lang="zh-CN" sz="16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250780"/>
                  </a:ext>
                </a:extLst>
              </a:tr>
              <a:tr h="2922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SCQ</a:t>
                      </a: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真空盒</a:t>
                      </a:r>
                      <a:endParaRPr lang="zh-CN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zh-CN" altLang="en-US" sz="16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八极子改四极子</a:t>
                      </a:r>
                      <a:r>
                        <a:rPr lang="en-US" sz="16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211299"/>
                  </a:ext>
                </a:extLst>
              </a:tr>
              <a:tr h="2922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OQ1</a:t>
                      </a: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真空盒</a:t>
                      </a:r>
                      <a:endParaRPr lang="zh-CN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zh-CN" altLang="en-US" sz="16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备件</a:t>
                      </a:r>
                      <a:r>
                        <a:rPr lang="en-US" sz="16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482685"/>
                  </a:ext>
                </a:extLst>
              </a:tr>
              <a:tr h="2922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R4</a:t>
                      </a: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分岔管</a:t>
                      </a:r>
                      <a:endParaRPr lang="zh-CN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BPM</a:t>
                      </a:r>
                      <a:r>
                        <a:rPr lang="zh-CN" altLang="en-US" sz="16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探头取消</a:t>
                      </a:r>
                      <a:endParaRPr lang="zh-CN" sz="16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573152"/>
                  </a:ext>
                </a:extLst>
              </a:tr>
              <a:tr h="2922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R3</a:t>
                      </a:r>
                      <a:r>
                        <a:rPr lang="zh-CN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分岔管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zh-CN" sz="16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16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R4</a:t>
                      </a:r>
                      <a:r>
                        <a:rPr lang="zh-CN" sz="16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分岔管镜像关系</a:t>
                      </a:r>
                      <a:endParaRPr lang="zh-CN" sz="1600" b="1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44488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EC47E827-5088-4314-9643-CB34F4F4CD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00265" y="675170"/>
            <a:ext cx="2232248" cy="34583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1F291C3-5449-4099-A17D-4DCACB8A9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3" t="3970" r="69306" b="54352"/>
          <a:stretch/>
        </p:blipFill>
        <p:spPr>
          <a:xfrm>
            <a:off x="88012" y="4207746"/>
            <a:ext cx="1800200" cy="14646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B76D97-F6FF-4EC2-A929-D0D1944480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145" y="4265401"/>
            <a:ext cx="1694657" cy="1718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69D37-ACE6-4CEB-9DBA-77C235C703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569" y="4473155"/>
            <a:ext cx="2056902" cy="14908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099D69-C3FE-4496-84D5-A45B14D7E450}"/>
              </a:ext>
            </a:extLst>
          </p:cNvPr>
          <p:cNvSpPr txBox="1"/>
          <p:nvPr/>
        </p:nvSpPr>
        <p:spPr>
          <a:xfrm>
            <a:off x="557258" y="6218664"/>
            <a:ext cx="1151997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SCQ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真空盒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DB5D9052-F3FE-43AB-A79F-E43E79CD8749}"/>
              </a:ext>
            </a:extLst>
          </p:cNvPr>
          <p:cNvSpPr txBox="1"/>
          <p:nvPr/>
        </p:nvSpPr>
        <p:spPr>
          <a:xfrm>
            <a:off x="2787362" y="6229769"/>
            <a:ext cx="1001075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R4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分岔管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8E9EFC8-2F23-4031-A133-2A106C7B9F1A}"/>
              </a:ext>
            </a:extLst>
          </p:cNvPr>
          <p:cNvSpPr txBox="1"/>
          <p:nvPr/>
        </p:nvSpPr>
        <p:spPr>
          <a:xfrm>
            <a:off x="4881029" y="6169867"/>
            <a:ext cx="1151997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OQ1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真空盒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7ADD589-252A-4352-944E-0006439AEB21}"/>
              </a:ext>
            </a:extLst>
          </p:cNvPr>
          <p:cNvSpPr txBox="1"/>
          <p:nvPr/>
        </p:nvSpPr>
        <p:spPr>
          <a:xfrm>
            <a:off x="9120336" y="6218664"/>
            <a:ext cx="1151997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SCQ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真空盒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D554ED52-B316-448C-B1BF-85C6D0F8C64F}"/>
              </a:ext>
            </a:extLst>
          </p:cNvPr>
          <p:cNvSpPr txBox="1"/>
          <p:nvPr/>
        </p:nvSpPr>
        <p:spPr>
          <a:xfrm>
            <a:off x="8840325" y="3637979"/>
            <a:ext cx="1152128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旧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SCQ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维修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08E7B8-CF93-4862-97EB-3DBF63EB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302" y="4073282"/>
            <a:ext cx="3458350" cy="19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1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1FD96160-F087-4ACB-B275-35FA8B8B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6490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8800" dirty="0"/>
              <a:t>谢谢各位老师！</a:t>
            </a:r>
          </a:p>
        </p:txBody>
      </p:sp>
    </p:spTree>
    <p:extLst>
      <p:ext uri="{BB962C8B-B14F-4D97-AF65-F5344CB8AC3E}">
        <p14:creationId xmlns:p14="http://schemas.microsoft.com/office/powerpoint/2010/main" val="9328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报告内容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7328" y="980728"/>
            <a:ext cx="11953328" cy="5877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3399"/>
                </a:solidFill>
                <a:latin typeface="微软雅黑" panose="020B0503020204020204" pitchFamily="34" charset="-122"/>
              </a:rPr>
              <a:t>直线升级改造</a:t>
            </a:r>
            <a:endParaRPr lang="en-US" altLang="zh-CN" dirty="0">
              <a:solidFill>
                <a:srgbClr val="003399"/>
              </a:solidFill>
              <a:latin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    大孔径四极铁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    TCB1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AM2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AM3</a:t>
            </a:r>
            <a:r>
              <a:rPr lang="zh-CN" altLang="en-US" sz="2000" dirty="0">
                <a:solidFill>
                  <a:prstClr val="black"/>
                </a:solidFill>
              </a:rPr>
              <a:t>相关设备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kern="1200" dirty="0">
                <a:solidFill>
                  <a:srgbClr val="003399"/>
                </a:solidFill>
                <a:latin typeface="微软雅黑" panose="020B0503020204020204" pitchFamily="34" charset="-122"/>
              </a:rPr>
              <a:t>储存环升级改造</a:t>
            </a:r>
            <a:endParaRPr lang="en-US" altLang="zh-CN" kern="1200" dirty="0">
              <a:solidFill>
                <a:srgbClr val="003399"/>
              </a:solidFill>
              <a:latin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14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台</a:t>
            </a:r>
            <a:r>
              <a:rPr lang="zh-CN" altLang="en-US" sz="2000" dirty="0">
                <a:solidFill>
                  <a:prstClr val="black"/>
                </a:solidFill>
              </a:rPr>
              <a:t>磁铁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+mn-cs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    6</a:t>
            </a:r>
            <a:r>
              <a:rPr lang="zh-CN" altLang="en-US" sz="2000" dirty="0">
                <a:solidFill>
                  <a:prstClr val="black"/>
                </a:solidFill>
              </a:rPr>
              <a:t>支前室真空盒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19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+mn-cs"/>
              </a:rPr>
              <a:t>支过渡真空盒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</a:rPr>
              <a:t>    极化试验相关设备</a:t>
            </a:r>
            <a:endParaRPr lang="en-US" altLang="zh-CN" sz="2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3399"/>
                </a:solidFill>
                <a:latin typeface="微软雅黑" panose="020B0503020204020204" pitchFamily="34" charset="-122"/>
              </a:rPr>
              <a:t>对撞区</a:t>
            </a:r>
            <a:endParaRPr lang="en-US" altLang="zh-CN" kern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zh-CN" altLang="en-US" sz="2100" dirty="0">
                <a:solidFill>
                  <a:prstClr val="black"/>
                </a:solidFill>
              </a:rPr>
              <a:t>    设备安装</a:t>
            </a:r>
            <a:endParaRPr lang="zh-CN" alt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CN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直线升级改造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47328" y="1196752"/>
            <a:ext cx="1188132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、大孔径四极铁</a:t>
            </a:r>
            <a:endParaRPr lang="en-US" altLang="zh-CN" sz="2000" b="1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根据准直系统需求，绘制大孔径四极磁铁标定图纸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根据设备布局，计算磁铁坐标点（全局坐标系下），并给出设备支架划线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配合通用系统完成四块磁铁及支架安装，其中一台磁铁因与其它设备干涉，向下游平移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30mm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72DEC9-EC1D-4DA8-B4E6-A46149CDD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0" y="3212976"/>
            <a:ext cx="4104456" cy="3078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E73691-0864-40DE-A779-F3230EB852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0" y="3212976"/>
            <a:ext cx="4075556" cy="3011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C66800-7FF6-40E8-8A20-2BE3118B45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800" y="3237742"/>
            <a:ext cx="3438578" cy="3011382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F1BD6322-21B3-49BC-B72B-F95122AA02F7}"/>
              </a:ext>
            </a:extLst>
          </p:cNvPr>
          <p:cNvSpPr txBox="1"/>
          <p:nvPr/>
        </p:nvSpPr>
        <p:spPr>
          <a:xfrm>
            <a:off x="1500044" y="6355542"/>
            <a:ext cx="1268200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磁铁标定图纸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4A99422-F6F2-49B1-9A5B-3AF45B590B81}"/>
              </a:ext>
            </a:extLst>
          </p:cNvPr>
          <p:cNvSpPr txBox="1"/>
          <p:nvPr/>
        </p:nvSpPr>
        <p:spPr>
          <a:xfrm>
            <a:off x="5514551" y="6390014"/>
            <a:ext cx="1373537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设备安装划线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F7530FA3-22F6-46B4-83EA-74517350D634}"/>
              </a:ext>
            </a:extLst>
          </p:cNvPr>
          <p:cNvSpPr txBox="1"/>
          <p:nvPr/>
        </p:nvSpPr>
        <p:spPr>
          <a:xfrm>
            <a:off x="9906570" y="6355541"/>
            <a:ext cx="1450136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磁铁及支架安装</a:t>
            </a:r>
          </a:p>
        </p:txBody>
      </p:sp>
    </p:spTree>
    <p:extLst>
      <p:ext uri="{BB962C8B-B14F-4D97-AF65-F5344CB8AC3E}">
        <p14:creationId xmlns:p14="http://schemas.microsoft.com/office/powerpoint/2010/main" val="73612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直线升级改造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47328" y="1196752"/>
            <a:ext cx="640871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TCB1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AM2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AM3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相关设备</a:t>
            </a:r>
            <a:endParaRPr lang="en-US" altLang="zh-CN" sz="2000" b="1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根据准直系统需求，绘制相关设备的标定图纸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完成相关设备支架的加工及安装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根据安装需求，计算设备坐标，给出相应的划线图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CC717E6-BCF8-4802-95D3-1A7E148775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9" y="3140968"/>
            <a:ext cx="2050787" cy="1497308"/>
          </a:xfrm>
          <a:prstGeom prst="rect">
            <a:avLst/>
          </a:prstGeom>
          <a:ln>
            <a:solidFill>
              <a:srgbClr val="BC1306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938E72-B735-4253-95A5-7FA7C8B874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09" y="4725037"/>
            <a:ext cx="2058612" cy="1611450"/>
          </a:xfrm>
          <a:prstGeom prst="rect">
            <a:avLst/>
          </a:prstGeom>
          <a:ln>
            <a:solidFill>
              <a:srgbClr val="BC1306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9EB47E-D872-4B42-8BA9-92180E57C6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614" y="3081370"/>
            <a:ext cx="2880320" cy="32403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8875C4-3BBC-4363-9203-B7519D592A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5"/>
          <a:stretch/>
        </p:blipFill>
        <p:spPr>
          <a:xfrm>
            <a:off x="3935760" y="3081370"/>
            <a:ext cx="2825429" cy="32403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F9051A-0DE7-496B-B6FF-AD5541F7A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789" y="1196752"/>
            <a:ext cx="2899145" cy="1440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61503F-5867-4489-9921-8F3A5FA174B1}"/>
              </a:ext>
            </a:extLst>
          </p:cNvPr>
          <p:cNvSpPr txBox="1"/>
          <p:nvPr/>
        </p:nvSpPr>
        <p:spPr>
          <a:xfrm>
            <a:off x="889900" y="6381328"/>
            <a:ext cx="1268200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设备标定图纸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B20C2BA6-BAF9-44E9-9B47-6FC98ADC4AA2}"/>
              </a:ext>
            </a:extLst>
          </p:cNvPr>
          <p:cNvSpPr txBox="1"/>
          <p:nvPr/>
        </p:nvSpPr>
        <p:spPr>
          <a:xfrm>
            <a:off x="4607788" y="6381328"/>
            <a:ext cx="1800200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设备支架加工和安装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D8547B2-FE35-42C0-B584-16D9045DAD51}"/>
              </a:ext>
            </a:extLst>
          </p:cNvPr>
          <p:cNvSpPr txBox="1"/>
          <p:nvPr/>
        </p:nvSpPr>
        <p:spPr>
          <a:xfrm>
            <a:off x="9268710" y="6365666"/>
            <a:ext cx="1268200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安装前划线图</a:t>
            </a:r>
          </a:p>
        </p:txBody>
      </p:sp>
    </p:spTree>
    <p:extLst>
      <p:ext uri="{BB962C8B-B14F-4D97-AF65-F5344CB8AC3E}">
        <p14:creationId xmlns:p14="http://schemas.microsoft.com/office/powerpoint/2010/main" val="67055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储存环升级改造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119336" y="1168028"/>
            <a:ext cx="8136904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、新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110Q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、新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SKQ178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、新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SKQ298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台新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110Q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；其中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台共架（旧支架修改）、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台独立支架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SKQ178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；其中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台独立落地支架，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台共架支架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台新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SKQ298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；全部为落地支架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C8A080-A42E-49D1-A9FB-A01DD3365A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885" y="2243348"/>
            <a:ext cx="3057331" cy="40764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A89C4C-52CD-456B-A7CC-7B11751D2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63" y="3129838"/>
            <a:ext cx="2520280" cy="31607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28C0F45-B477-47ED-9586-CC71C7743C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091" y="3113889"/>
            <a:ext cx="2484746" cy="31926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A6A0FA8-FC86-49C2-A565-05B5A1E9AC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981" y="3113883"/>
            <a:ext cx="2061483" cy="3160794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F0D2B148-D5D4-415F-B097-F38D66D64FCE}"/>
              </a:ext>
            </a:extLst>
          </p:cNvPr>
          <p:cNvSpPr txBox="1"/>
          <p:nvPr/>
        </p:nvSpPr>
        <p:spPr>
          <a:xfrm>
            <a:off x="2036768" y="6387094"/>
            <a:ext cx="1944216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110Q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磁铁及独立支架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531DA5B2-EFEE-4807-90DB-376FF164518A}"/>
              </a:ext>
            </a:extLst>
          </p:cNvPr>
          <p:cNvSpPr txBox="1"/>
          <p:nvPr/>
        </p:nvSpPr>
        <p:spPr>
          <a:xfrm>
            <a:off x="4233594" y="6381900"/>
            <a:ext cx="2232248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SKQ178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磁铁及独立支架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5EDA8E24-2912-43F8-9A51-F35B6F2E8B70}"/>
              </a:ext>
            </a:extLst>
          </p:cNvPr>
          <p:cNvSpPr txBox="1"/>
          <p:nvPr/>
        </p:nvSpPr>
        <p:spPr>
          <a:xfrm>
            <a:off x="6836405" y="6387094"/>
            <a:ext cx="2232248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SKQ178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磁铁及共架支架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E7DEBDFC-10BE-49F8-8485-0033CCD31D87}"/>
              </a:ext>
            </a:extLst>
          </p:cNvPr>
          <p:cNvSpPr txBox="1"/>
          <p:nvPr/>
        </p:nvSpPr>
        <p:spPr>
          <a:xfrm>
            <a:off x="9321263" y="6373752"/>
            <a:ext cx="2232248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SKQ298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磁铁及独立支架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C56237F-F8FA-4930-B67B-B95239DEB0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2" y="3113529"/>
            <a:ext cx="1849355" cy="3151166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B1768F3-D55D-4450-8188-235360F24069}"/>
              </a:ext>
            </a:extLst>
          </p:cNvPr>
          <p:cNvSpPr txBox="1"/>
          <p:nvPr/>
        </p:nvSpPr>
        <p:spPr>
          <a:xfrm>
            <a:off x="270747" y="6370206"/>
            <a:ext cx="1253253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共架支架改造</a:t>
            </a:r>
          </a:p>
        </p:txBody>
      </p:sp>
    </p:spTree>
    <p:extLst>
      <p:ext uri="{BB962C8B-B14F-4D97-AF65-F5344CB8AC3E}">
        <p14:creationId xmlns:p14="http://schemas.microsoft.com/office/powerpoint/2010/main" val="199922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储存环升级改造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119337" y="1168028"/>
            <a:ext cx="792088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支前室真空盒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真空盒尺寸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3m*1m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，尺寸大，拆换麻烦，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个真空盒需要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周左右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支真空盒检漏和安装过程中水管折断，联系厂家进行维修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支旧真空盒法兰封堵，并转移到物资处保存，留以备用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0D2B148-D5D4-415F-B097-F38D66D64FCE}"/>
              </a:ext>
            </a:extLst>
          </p:cNvPr>
          <p:cNvSpPr txBox="1"/>
          <p:nvPr/>
        </p:nvSpPr>
        <p:spPr>
          <a:xfrm>
            <a:off x="527562" y="6343226"/>
            <a:ext cx="1130961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3m*1m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531DA5B2-EFEE-4807-90DB-376FF164518A}"/>
              </a:ext>
            </a:extLst>
          </p:cNvPr>
          <p:cNvSpPr txBox="1"/>
          <p:nvPr/>
        </p:nvSpPr>
        <p:spPr>
          <a:xfrm>
            <a:off x="3259266" y="6343226"/>
            <a:ext cx="1064792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水管折断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5EDA8E24-2912-43F8-9A51-F35B6F2E8B70}"/>
              </a:ext>
            </a:extLst>
          </p:cNvPr>
          <p:cNvSpPr txBox="1"/>
          <p:nvPr/>
        </p:nvSpPr>
        <p:spPr>
          <a:xfrm>
            <a:off x="5807968" y="6343228"/>
            <a:ext cx="1130961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真空盒维修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E7DEBDFC-10BE-49F8-8485-0033CCD31D87}"/>
              </a:ext>
            </a:extLst>
          </p:cNvPr>
          <p:cNvSpPr txBox="1"/>
          <p:nvPr/>
        </p:nvSpPr>
        <p:spPr>
          <a:xfrm>
            <a:off x="9249798" y="6346614"/>
            <a:ext cx="1884632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旧真空盒转移和保存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CD86B62-2FC3-4AA0-980F-9B9EF9EA7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536" y="1777978"/>
            <a:ext cx="1962242" cy="24431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46313AF-7C9E-43D8-B775-D95A605F0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622" y="1777978"/>
            <a:ext cx="1831617" cy="24431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CB0EF8D-98A9-44E0-94E1-86D88EBCD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616" y="4365104"/>
            <a:ext cx="3933431" cy="18002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9912635-2710-4A03-A285-194088C13A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686090" y="3052646"/>
            <a:ext cx="2211146" cy="315636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CF8759F-FDAE-4AD3-9A54-F7E77D2730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390" y="3015847"/>
            <a:ext cx="2967626" cy="31931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13107A-7B75-40F1-A763-B6AB7981D3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8641" y="3447192"/>
            <a:ext cx="3156368" cy="23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储存环升级改造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119336" y="1168028"/>
            <a:ext cx="11737304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支过渡真空盒安装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全环真空盒拆换前，提前做好周围设备标记，包括名称及上下游接口，方便后期复位安装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统计全环拆换真空盒法兰型号及数量，准备好盲法兰用于密封，保持真空盒内部洁净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完成全环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个新旧过渡真空盒的更换，并将旧真空盒充氮气，运到物资处保存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2FDCE99-7067-4E81-BB12-4769461AD5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3484" y="4761652"/>
            <a:ext cx="1509938" cy="201285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B43DCDC-167D-48D9-A5AA-2B673853D4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3163" y="3235801"/>
            <a:ext cx="1509939" cy="201349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B4B464-7DBA-446A-BCAF-AB1CE1DC84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337" y="3593363"/>
            <a:ext cx="2140494" cy="14041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C4B97BD-4BA3-4730-8DBD-53019C987F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337" y="5075853"/>
            <a:ext cx="2140494" cy="141091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88E61B7-DB00-40DB-91A4-8AACE7432D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326" y="3618659"/>
            <a:ext cx="2692679" cy="285973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1C7D3F5-1C40-4ECB-8624-50F1104582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6440" y="5514606"/>
            <a:ext cx="1718015" cy="81289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2B01DB0-02C0-4515-B2B2-9C1C6BC5CF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440" y="3344994"/>
            <a:ext cx="1741579" cy="2022075"/>
          </a:xfrm>
          <a:prstGeom prst="rect">
            <a:avLst/>
          </a:prstGeom>
        </p:spPr>
      </p:pic>
      <p:sp>
        <p:nvSpPr>
          <p:cNvPr id="32" name="TextBox 13">
            <a:extLst>
              <a:ext uri="{FF2B5EF4-FFF2-40B4-BE49-F238E27FC236}">
                <a16:creationId xmlns:a16="http://schemas.microsoft.com/office/drawing/2014/main" id="{AD959F0F-4A5F-474D-B0C5-0DA754249276}"/>
              </a:ext>
            </a:extLst>
          </p:cNvPr>
          <p:cNvSpPr txBox="1"/>
          <p:nvPr/>
        </p:nvSpPr>
        <p:spPr>
          <a:xfrm>
            <a:off x="210831" y="4356032"/>
            <a:ext cx="314345" cy="1384995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新真空盒验收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9ED09077-7262-4808-9E6D-33FF2C85B108}"/>
              </a:ext>
            </a:extLst>
          </p:cNvPr>
          <p:cNvSpPr txBox="1"/>
          <p:nvPr/>
        </p:nvSpPr>
        <p:spPr>
          <a:xfrm>
            <a:off x="2992607" y="4481862"/>
            <a:ext cx="314345" cy="95410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设备标记</a:t>
            </a: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191A5855-1D97-4C4D-95C4-428D334DFE00}"/>
              </a:ext>
            </a:extLst>
          </p:cNvPr>
          <p:cNvSpPr txBox="1"/>
          <p:nvPr/>
        </p:nvSpPr>
        <p:spPr>
          <a:xfrm>
            <a:off x="6021380" y="4149701"/>
            <a:ext cx="314345" cy="1815882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各类型号法兰需求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D3A662F7-34B0-4E21-9D00-5BD79E4B1046}"/>
              </a:ext>
            </a:extLst>
          </p:cNvPr>
          <p:cNvSpPr txBox="1"/>
          <p:nvPr/>
        </p:nvSpPr>
        <p:spPr>
          <a:xfrm>
            <a:off x="9624392" y="4105170"/>
            <a:ext cx="314345" cy="2031325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旧真空盒拆换盒保存</a:t>
            </a:r>
          </a:p>
        </p:txBody>
      </p:sp>
    </p:spTree>
    <p:extLst>
      <p:ext uri="{BB962C8B-B14F-4D97-AF65-F5344CB8AC3E}">
        <p14:creationId xmlns:p14="http://schemas.microsoft.com/office/powerpoint/2010/main" val="233429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储存环升级改造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119336" y="1168028"/>
            <a:ext cx="11737304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、束流极化试验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束流极化试验是基于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BII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4W2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光束线设备基础上，改造部分设备，满足工程试验需求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多次现场测量设备尺寸，建造完善三维模型，满足工程需要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4DD90C9-8B80-4A66-A14B-FF8B3D33A5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57" y="2865974"/>
            <a:ext cx="3077017" cy="3371337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13B95398-7B43-4443-BC8F-3A059B556D54}"/>
              </a:ext>
            </a:extLst>
          </p:cNvPr>
          <p:cNvSpPr txBox="1"/>
          <p:nvPr/>
        </p:nvSpPr>
        <p:spPr>
          <a:xfrm>
            <a:off x="983432" y="6381328"/>
            <a:ext cx="1296144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极化试验位置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3409EDC-D240-49C3-8943-0DDFB79575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92" y="2865974"/>
            <a:ext cx="2376264" cy="169707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A6BD54-943D-40FB-AB9F-741D00E3B0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792" y="4587623"/>
            <a:ext cx="2376264" cy="1728192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C3F937BD-B705-4611-91E6-D219107D226A}"/>
              </a:ext>
            </a:extLst>
          </p:cNvPr>
          <p:cNvSpPr txBox="1"/>
          <p:nvPr/>
        </p:nvSpPr>
        <p:spPr>
          <a:xfrm>
            <a:off x="4850866" y="6378735"/>
            <a:ext cx="1296144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多次现场测量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9604FF3-2980-46CA-953E-30FA409CB6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287" y="2975371"/>
            <a:ext cx="3351818" cy="17506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30A7542-C229-4544-BDEE-45820F946A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929" y="5122772"/>
            <a:ext cx="3020535" cy="1258556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50A08D9-162F-488D-9A9E-C418FE7ED7CE}"/>
              </a:ext>
            </a:extLst>
          </p:cNvPr>
          <p:cNvSpPr txBox="1"/>
          <p:nvPr/>
        </p:nvSpPr>
        <p:spPr>
          <a:xfrm>
            <a:off x="8328249" y="4704677"/>
            <a:ext cx="1297249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部分设备建模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075C6571-0E8E-4A01-A987-FBDC897E9C40}"/>
              </a:ext>
            </a:extLst>
          </p:cNvPr>
          <p:cNvSpPr txBox="1"/>
          <p:nvPr/>
        </p:nvSpPr>
        <p:spPr>
          <a:xfrm>
            <a:off x="8256240" y="6378735"/>
            <a:ext cx="1656184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拆换设备空间尺寸</a:t>
            </a:r>
          </a:p>
        </p:txBody>
      </p:sp>
    </p:spTree>
    <p:extLst>
      <p:ext uri="{BB962C8B-B14F-4D97-AF65-F5344CB8AC3E}">
        <p14:creationId xmlns:p14="http://schemas.microsoft.com/office/powerpoint/2010/main" val="21350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</a:rPr>
              <a:t>储存环升级改造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0BF4-E573-4E3C-B5AC-501966A34B42}"/>
              </a:ext>
            </a:extLst>
          </p:cNvPr>
          <p:cNvSpPr txBox="1"/>
          <p:nvPr/>
        </p:nvSpPr>
        <p:spPr>
          <a:xfrm>
            <a:off x="119336" y="1168028"/>
            <a:ext cx="11737304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90000"/>
            </a:pPr>
            <a:r>
              <a:rPr lang="en-US" altLang="zh-CN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、束流极化试验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个波纹管、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个真空盒代用管加工和安装</a:t>
            </a:r>
            <a:endParaRPr lang="en-US" altLang="zh-CN" sz="20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套激光靶室标定图纸，计算出设备坐标点用于准直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个激光靶室支架验收和安装，满足支撑准直需求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D874772-3A6A-46FD-8D78-51D5A0AD0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10" y="3266162"/>
            <a:ext cx="2385979" cy="2957227"/>
          </a:xfrm>
          <a:prstGeom prst="rect">
            <a:avLst/>
          </a:prstGeom>
          <a:ln>
            <a:solidFill>
              <a:srgbClr val="BC1306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43F25F-E1D2-438B-966B-6F6A5CE9FD89}"/>
              </a:ext>
            </a:extLst>
          </p:cNvPr>
          <p:cNvSpPr txBox="1"/>
          <p:nvPr/>
        </p:nvSpPr>
        <p:spPr>
          <a:xfrm>
            <a:off x="695400" y="6309319"/>
            <a:ext cx="1288859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更换波纹位置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EE0EC63-6065-4AE7-87D9-96ECE4445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757" y="3014785"/>
            <a:ext cx="2534796" cy="160436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8175CA1-668B-4B0B-BE8B-A044063F04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13265" y="4786793"/>
            <a:ext cx="1642099" cy="123109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C7D58DF-4ACE-4F7C-A767-3222A20DC7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621" y="4581289"/>
            <a:ext cx="1231094" cy="1642100"/>
          </a:xfrm>
          <a:prstGeom prst="rect">
            <a:avLst/>
          </a:prstGeom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71794A15-605C-4734-BD79-D395A5E4266C}"/>
              </a:ext>
            </a:extLst>
          </p:cNvPr>
          <p:cNvSpPr txBox="1"/>
          <p:nvPr/>
        </p:nvSpPr>
        <p:spPr>
          <a:xfrm>
            <a:off x="4323794" y="6309319"/>
            <a:ext cx="1473654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波纹管及代用管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BADF5CF-367C-499E-BB09-FF718880D8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62" y="2698456"/>
            <a:ext cx="2233897" cy="184521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B6BA48-C301-4314-B3DE-4C07D84ED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8389" y="4595468"/>
            <a:ext cx="2231769" cy="1606203"/>
          </a:xfrm>
          <a:prstGeom prst="rect">
            <a:avLst/>
          </a:prstGeom>
          <a:ln>
            <a:solidFill>
              <a:srgbClr val="BC1306"/>
            </a:solidFill>
          </a:ln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D64B084-71FD-4ABA-854B-10ED26A290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042" y="1294629"/>
            <a:ext cx="1744827" cy="232643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7536497-00FD-423F-9C6F-630709F084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290" y="3704935"/>
            <a:ext cx="1828985" cy="2439600"/>
          </a:xfrm>
          <a:prstGeom prst="rect">
            <a:avLst/>
          </a:prstGeom>
        </p:spPr>
      </p:pic>
      <p:sp>
        <p:nvSpPr>
          <p:cNvPr id="32" name="TextBox 13">
            <a:extLst>
              <a:ext uri="{FF2B5EF4-FFF2-40B4-BE49-F238E27FC236}">
                <a16:creationId xmlns:a16="http://schemas.microsoft.com/office/drawing/2014/main" id="{1F4C7035-DA7E-4ADD-BF13-217A72494119}"/>
              </a:ext>
            </a:extLst>
          </p:cNvPr>
          <p:cNvSpPr txBox="1"/>
          <p:nvPr/>
        </p:nvSpPr>
        <p:spPr>
          <a:xfrm>
            <a:off x="9931173" y="6309320"/>
            <a:ext cx="1473654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靶室及支架安装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318BD196-4C0B-4ADF-B1FF-799DCB06341E}"/>
              </a:ext>
            </a:extLst>
          </p:cNvPr>
          <p:cNvSpPr txBox="1"/>
          <p:nvPr/>
        </p:nvSpPr>
        <p:spPr>
          <a:xfrm>
            <a:off x="7291086" y="6310115"/>
            <a:ext cx="944061" cy="307777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位置坐标</a:t>
            </a:r>
          </a:p>
        </p:txBody>
      </p:sp>
    </p:spTree>
    <p:extLst>
      <p:ext uri="{BB962C8B-B14F-4D97-AF65-F5344CB8AC3E}">
        <p14:creationId xmlns:p14="http://schemas.microsoft.com/office/powerpoint/2010/main" val="412190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27605</TotalTime>
  <Words>911</Words>
  <Application>Microsoft Office PowerPoint</Application>
  <PresentationFormat>宽屏</PresentationFormat>
  <Paragraphs>128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宋体</vt:lpstr>
      <vt:lpstr>微软雅黑</vt:lpstr>
      <vt:lpstr>Arial</vt:lpstr>
      <vt:lpstr>Arial Black</vt:lpstr>
      <vt:lpstr>Calibri</vt:lpstr>
      <vt:lpstr>Wingdings</vt:lpstr>
      <vt:lpstr>Office 主题</vt:lpstr>
      <vt:lpstr>机械系统工作总结</vt:lpstr>
      <vt:lpstr>报告内容</vt:lpstr>
      <vt:lpstr>直线升级改造</vt:lpstr>
      <vt:lpstr>直线升级改造</vt:lpstr>
      <vt:lpstr>储存环升级改造</vt:lpstr>
      <vt:lpstr>储存环升级改造</vt:lpstr>
      <vt:lpstr>储存环升级改造</vt:lpstr>
      <vt:lpstr>储存环升级改造</vt:lpstr>
      <vt:lpstr>储存环升级改造</vt:lpstr>
      <vt:lpstr>储存环升级改造</vt:lpstr>
      <vt:lpstr>二、对撞区设备安装</vt:lpstr>
      <vt:lpstr>二、对撞区设备安装</vt:lpstr>
      <vt:lpstr>谢谢各位老师！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HP</cp:lastModifiedBy>
  <cp:revision>2557</cp:revision>
  <cp:lastPrinted>2013-10-17T01:59:13Z</cp:lastPrinted>
  <dcterms:created xsi:type="dcterms:W3CDTF">2012-09-04T11:33:36Z</dcterms:created>
  <dcterms:modified xsi:type="dcterms:W3CDTF">2025-10-11T13:48:04Z</dcterms:modified>
</cp:coreProperties>
</file>