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415" r:id="rId3"/>
    <p:sldId id="644" r:id="rId4"/>
    <p:sldId id="499" r:id="rId5"/>
    <p:sldId id="667" r:id="rId6"/>
    <p:sldId id="1665" r:id="rId7"/>
    <p:sldId id="1666" r:id="rId8"/>
    <p:sldId id="1667" r:id="rId9"/>
    <p:sldId id="1668" r:id="rId10"/>
    <p:sldId id="1679" r:id="rId11"/>
    <p:sldId id="1669" r:id="rId12"/>
    <p:sldId id="1676" r:id="rId13"/>
    <p:sldId id="1670" r:id="rId14"/>
    <p:sldId id="1671" r:id="rId15"/>
    <p:sldId id="673" r:id="rId16"/>
    <p:sldId id="674" r:id="rId17"/>
    <p:sldId id="675" r:id="rId18"/>
    <p:sldId id="676" r:id="rId19"/>
    <p:sldId id="1672" r:id="rId20"/>
    <p:sldId id="1673" r:id="rId21"/>
    <p:sldId id="1680" r:id="rId22"/>
    <p:sldId id="1674" r:id="rId23"/>
    <p:sldId id="1675" r:id="rId24"/>
    <p:sldId id="1677" r:id="rId25"/>
    <p:sldId id="671" r:id="rId26"/>
    <p:sldId id="657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DC9CC"/>
    <a:srgbClr val="4FD1CE"/>
    <a:srgbClr val="1B0C64"/>
    <a:srgbClr val="071F65"/>
    <a:srgbClr val="92D050"/>
    <a:srgbClr val="C0C5CE"/>
    <a:srgbClr val="BDD3FF"/>
    <a:srgbClr val="6F7B91"/>
    <a:srgbClr val="BD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4" autoAdjust="0"/>
    <p:restoredTop sz="91187" autoAdjust="0"/>
  </p:normalViewPr>
  <p:slideViewPr>
    <p:cSldViewPr snapToGrid="0">
      <p:cViewPr varScale="1">
        <p:scale>
          <a:sx n="87" d="100"/>
          <a:sy n="87" d="100"/>
        </p:scale>
        <p:origin x="18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43D6-7512-91D7-112F-8E3378500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2A6F38-AA30-B558-A4FE-2E9EDABB9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DB0A32-2642-7F77-551E-9173A0C47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1F6BEAB-D826-31EE-8E41-97EF88B44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426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B1E7E-DBB2-6752-0433-3282F449C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00ACFC-E761-B0A2-E34E-C3654445D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FBE5A3-AF83-6C22-791C-F8CE70620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77341E1-120E-EA6A-8999-BA6323045F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31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996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8B34-FCC3-C66A-4FE2-F268BEB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318DAA-6CAA-3B3E-5782-62B571AE2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FF88AA-B771-1A9D-81EF-20362171D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914B29F-1EAF-C89D-D8CA-9D5DA6F93F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89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B34D-0BC2-336A-BC7B-2C374823A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65E73B4-2EFB-5329-CB04-DFB021421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534DC7-F5CF-0AB8-3D92-9F40714FB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DCF29B9-34B1-C5D6-EE42-572DE577A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475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852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94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91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ED997-2470-8EA6-EAA5-60A1A601E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B645E-F081-FA6A-6C1E-7AD654E20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0D3D80-8787-9487-925C-FE7F30B1A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8ADADE3-4DD0-135A-BE8A-2F087D5D4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44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我的报告从运行情况、检修、新增安装、总结四个方面进行。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E14E8-B954-24B2-460F-F2C3FC88E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6532F8-82DD-02D6-7205-2F7B25757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704FFA-C38F-5905-B741-6307E746C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5B3FD62-F3F1-DCD8-D514-82BF341E3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906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5E5F2-E3C9-D4F8-7104-C8424BC4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8643D6-E3C0-9CD7-8789-A9BCF7DD2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1201B5-341E-D58A-D77A-CD46E83BE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1B93B-1716-27A0-EDE5-A3A7EE687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4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4DE6-E9C4-AD98-053A-04EB8783A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B02211-4128-6BA1-98DB-92ACEE2B0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2F4F6F-92C2-FDE3-5FD6-42C2184E1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54EADA3-B77F-E3EC-41B9-18391E6E0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13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6082-0B52-249E-68A4-F3B421474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E02E7C-CBF2-CB5D-D4AA-7963DC0BB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51F56E-AF4D-CCC0-0304-85FCC8444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1E55C6A-C4C1-448F-23B0-B1889DCDBB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671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6E97-2962-DAA0-8D10-93300D1D3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983A0C-206D-B572-5A27-14E1AA9B8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501C90-ADC5-6600-40B7-FE51D3103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130137E-734E-5A5A-561B-70C853A80E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30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04277-2359-C041-7090-9C330B9DC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8B3831-A615-FACB-59B8-B21070C5D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2958D5-4DE0-3D31-7AC9-A4895CA1D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58548FD-43D6-F9F5-4CCD-C54B78C16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66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979D5-47A1-A161-5722-BBFF2B76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D89039-5F48-E1EF-9C99-3B4D0BF66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F1FA841-6AD8-39A4-8861-8F8746D89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E7BECF7-9DF3-CFB0-0732-54FE9E3F1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3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611B-9827-A2F7-6F11-5F2DB1A7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55D5F7-1C4E-23E0-1295-916DB1FCB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D42754-B6EC-438F-AD0F-8ED27A146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A171AF2-8DA4-4A49-E428-3699F7A2B6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007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94AAC-B915-9737-D9BA-2E26F149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13D057-6EA5-A0E0-79EF-9CE28DE8F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929DE7-D407-0A6A-7759-26462B9E7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9069D7B-6DD4-1B45-58DC-52D0F92C92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8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E3A7CD-D50C-B835-E3E5-E9BF79509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6" r="5396"/>
          <a:stretch>
            <a:fillRect/>
          </a:stretch>
        </p:blipFill>
        <p:spPr>
          <a:xfrm>
            <a:off x="5370" y="-1"/>
            <a:ext cx="9133259" cy="30035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114357"/>
            <a:ext cx="9154741" cy="3354683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5708" y="3859305"/>
            <a:ext cx="8412582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孙晓阳（代表真空组）</a:t>
            </a:r>
            <a:endParaRPr lang="en-US" altLang="zh-CN" sz="2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王鹏程 刘佳明 刘顺明 </a:t>
            </a:r>
            <a:endParaRPr lang="en-US" altLang="zh-CN" sz="2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谭彪 王一刚 朱邦乐 崔德政</a:t>
            </a:r>
            <a:endParaRPr lang="en-US" altLang="zh-CN" sz="2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834274"/>
            <a:ext cx="9144000" cy="9832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  <a:t>2024-2025</a:t>
            </a:r>
            <a:r>
              <a: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  <a:t>年度</a:t>
            </a: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  <a:t>CSNS</a:t>
            </a:r>
            <a:r>
              <a: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  <a:t>加速器真空系统</a:t>
            </a:r>
            <a:br>
              <a:rPr lang="en-US" altLang="zh-CN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</a:br>
            <a:r>
              <a:rPr lang="zh-CN" altLang="en-US" dirty="0">
                <a:solidFill>
                  <a:schemeClr val="bg1"/>
                </a:solidFill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/>
              </a:rPr>
              <a:t>运行总结报告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4946" y="6088557"/>
            <a:ext cx="1002203" cy="5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552756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b="1" dirty="0">
                <a:solidFill>
                  <a:srgbClr val="FF0000"/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高能物理研究所加速器装置联合年</a:t>
            </a:r>
            <a:r>
              <a:rPr lang="zh-CN" altLang="en-US" b="1" dirty="0">
                <a:solidFill>
                  <a:srgbClr val="FF0000"/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会</a:t>
            </a:r>
            <a:endParaRPr lang="en-US" altLang="zh-CN" b="1" dirty="0">
              <a:solidFill>
                <a:srgbClr val="FF0000"/>
              </a:solidFill>
              <a:latin typeface="Cambria" panose="02040503050406030204" pitchFamily="18" charset="0"/>
              <a:ea typeface="华文细黑" panose="02010600040101010101" pitchFamily="2" charset="-122"/>
            </a:endParaRPr>
          </a:p>
          <a:p>
            <a:pPr algn="ctr"/>
            <a:r>
              <a:rPr lang="en-US" altLang="zh-CN" b="1" dirty="0">
                <a:latin typeface="Cambria" panose="02040503050406030204" pitchFamily="18" charset="0"/>
                <a:ea typeface="华文细黑" panose="02010600040101010101" pitchFamily="2" charset="-122"/>
              </a:rPr>
              <a:t>2025</a:t>
            </a:r>
            <a:r>
              <a:rPr lang="zh-CN" altLang="en-US" b="1" dirty="0">
                <a:latin typeface="Cambria" panose="02040503050406030204" pitchFamily="18" charset="0"/>
                <a:ea typeface="华文细黑" panose="02010600040101010101" pitchFamily="2" charset="-122"/>
              </a:rPr>
              <a:t>年</a:t>
            </a:r>
            <a:r>
              <a:rPr lang="en-US" altLang="zh-CN" b="1" dirty="0">
                <a:latin typeface="Cambria" panose="02040503050406030204" pitchFamily="18" charset="0"/>
                <a:ea typeface="华文细黑" panose="02010600040101010101" pitchFamily="2" charset="-122"/>
              </a:rPr>
              <a:t>10</a:t>
            </a:r>
            <a:r>
              <a:rPr lang="zh-CN" altLang="en-US" b="1" dirty="0">
                <a:latin typeface="Cambria" panose="02040503050406030204" pitchFamily="18" charset="0"/>
                <a:ea typeface="华文细黑" panose="02010600040101010101" pitchFamily="2" charset="-122"/>
              </a:rPr>
              <a:t>月</a:t>
            </a:r>
            <a:r>
              <a:rPr lang="en-US" altLang="zh-CN" b="1" dirty="0">
                <a:latin typeface="Cambria" panose="02040503050406030204" pitchFamily="18" charset="0"/>
                <a:ea typeface="华文细黑" panose="02010600040101010101" pitchFamily="2" charset="-122"/>
              </a:rPr>
              <a:t>13</a:t>
            </a:r>
            <a:r>
              <a:rPr lang="zh-CN" altLang="en-US" b="1" dirty="0">
                <a:latin typeface="Cambria" panose="02040503050406030204" pitchFamily="18" charset="0"/>
                <a:ea typeface="华文细黑" panose="02010600040101010101" pitchFamily="2" charset="-122"/>
              </a:rPr>
              <a:t>日 河南</a:t>
            </a:r>
            <a:r>
              <a:rPr lang="en-US" altLang="zh-CN" b="1" dirty="0">
                <a:latin typeface="Cambria" panose="02040503050406030204" pitchFamily="18" charset="0"/>
                <a:ea typeface="华文细黑" panose="02010600040101010101" pitchFamily="2" charset="-122"/>
              </a:rPr>
              <a:t>·</a:t>
            </a:r>
            <a:r>
              <a:rPr lang="zh-CN" altLang="en-US" b="1" dirty="0">
                <a:latin typeface="Cambria" panose="02040503050406030204" pitchFamily="18" charset="0"/>
                <a:ea typeface="华文细黑" panose="02010600040101010101" pitchFamily="2" charset="-122"/>
              </a:rPr>
              <a:t>郑州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r="4478" b="8571"/>
          <a:stretch>
            <a:fillRect/>
          </a:stretch>
        </p:blipFill>
        <p:spPr>
          <a:xfrm>
            <a:off x="10741" y="0"/>
            <a:ext cx="3358106" cy="57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52DF9-5646-ED3F-3928-D620296F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1547F636-F943-787A-9662-CE21DBAF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-LRBT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0F1EB6-4F4A-A577-9A63-982A6131DC0C}"/>
              </a:ext>
            </a:extLst>
          </p:cNvPr>
          <p:cNvSpPr txBox="1"/>
          <p:nvPr/>
        </p:nvSpPr>
        <p:spPr>
          <a:xfrm>
            <a:off x="368055" y="1444080"/>
            <a:ext cx="5160913" cy="32540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新布局磁铁、束测元件等设备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数量多，结构紧凑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部分真空盒重复使用，重新规划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工作量大，细节多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凸轨磁铁，束流高度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30mm</a:t>
            </a: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变化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改造束线长度约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95m</a:t>
            </a:r>
            <a:endParaRPr lang="zh-CN" altLang="en-US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A0FC9F3-0AC1-5D11-9F25-CB336B599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4281" y="951629"/>
            <a:ext cx="3443697" cy="171124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F7BB1FE-1DA2-9CA8-582A-8BE6DE48A0A9}"/>
              </a:ext>
            </a:extLst>
          </p:cNvPr>
          <p:cNvSpPr/>
          <p:nvPr/>
        </p:nvSpPr>
        <p:spPr>
          <a:xfrm>
            <a:off x="2680473" y="4048437"/>
            <a:ext cx="1167133" cy="2735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LD1 Dump</a:t>
            </a:r>
            <a:endParaRPr lang="zh-CN" altLang="en-US" sz="14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A2DA0AF-50A4-5CF3-5554-668685C81FF2}"/>
              </a:ext>
            </a:extLst>
          </p:cNvPr>
          <p:cNvSpPr/>
          <p:nvPr/>
        </p:nvSpPr>
        <p:spPr>
          <a:xfrm rot="19970918">
            <a:off x="2774885" y="3575600"/>
            <a:ext cx="665759" cy="2627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APEP</a:t>
            </a:r>
            <a:endParaRPr lang="zh-CN" altLang="en-US" sz="14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F73078-ABA3-A2A6-E247-25CCE46D17E3}"/>
              </a:ext>
            </a:extLst>
          </p:cNvPr>
          <p:cNvSpPr/>
          <p:nvPr/>
        </p:nvSpPr>
        <p:spPr>
          <a:xfrm rot="18987486">
            <a:off x="2746646" y="2871725"/>
            <a:ext cx="989218" cy="2673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LD Dump</a:t>
            </a:r>
            <a:endParaRPr lang="zh-CN" altLang="en-US" sz="14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CDC0B3-306B-CF9C-FBCD-C644DD42DD83}"/>
              </a:ext>
            </a:extLst>
          </p:cNvPr>
          <p:cNvSpPr/>
          <p:nvPr/>
        </p:nvSpPr>
        <p:spPr>
          <a:xfrm>
            <a:off x="3695357" y="6208522"/>
            <a:ext cx="605316" cy="2727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RCS</a:t>
            </a:r>
            <a:endParaRPr lang="zh-CN" altLang="en-US" sz="14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732BBCD-8DF6-65B4-745F-6727798599C2}"/>
              </a:ext>
            </a:extLst>
          </p:cNvPr>
          <p:cNvSpPr/>
          <p:nvPr/>
        </p:nvSpPr>
        <p:spPr>
          <a:xfrm>
            <a:off x="642750" y="3773057"/>
            <a:ext cx="726945" cy="3178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平移段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00AF0D4-C9A2-07C7-12B6-119117757F02}"/>
              </a:ext>
            </a:extLst>
          </p:cNvPr>
          <p:cNvGrpSpPr/>
          <p:nvPr/>
        </p:nvGrpSpPr>
        <p:grpSpPr>
          <a:xfrm>
            <a:off x="6481294" y="4921440"/>
            <a:ext cx="2192343" cy="1381992"/>
            <a:chOff x="10514" y="1245"/>
            <a:chExt cx="3771" cy="2392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954F981-7169-446F-DC45-CF70608A1322}"/>
                </a:ext>
              </a:extLst>
            </p:cNvPr>
            <p:cNvGrpSpPr/>
            <p:nvPr/>
          </p:nvGrpSpPr>
          <p:grpSpPr>
            <a:xfrm>
              <a:off x="10514" y="1245"/>
              <a:ext cx="3771" cy="2392"/>
              <a:chOff x="-1418" y="1555"/>
              <a:chExt cx="18709" cy="1186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3C242AD8-6C82-EF45-CBC3-D7617291DC70}"/>
                  </a:ext>
                </a:extLst>
              </p:cNvPr>
              <p:cNvGrpSpPr/>
              <p:nvPr/>
            </p:nvGrpSpPr>
            <p:grpSpPr>
              <a:xfrm>
                <a:off x="-1418" y="1555"/>
                <a:ext cx="18709" cy="11566"/>
                <a:chOff x="-1418" y="1555"/>
                <a:chExt cx="18709" cy="11566"/>
              </a:xfrm>
            </p:grpSpPr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7862DB8B-4135-074E-C139-16126B5E2D27}"/>
                    </a:ext>
                  </a:extLst>
                </p:cNvPr>
                <p:cNvCxnSpPr/>
                <p:nvPr/>
              </p:nvCxnSpPr>
              <p:spPr>
                <a:xfrm>
                  <a:off x="3741" y="5467"/>
                  <a:ext cx="7427" cy="742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A6680A3F-8111-2C3B-11C8-99729D1B0961}"/>
                    </a:ext>
                  </a:extLst>
                </p:cNvPr>
                <p:cNvCxnSpPr/>
                <p:nvPr/>
              </p:nvCxnSpPr>
              <p:spPr>
                <a:xfrm>
                  <a:off x="-1418" y="5184"/>
                  <a:ext cx="7994" cy="0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5230DE98-9143-5625-CFC6-7A923A33BEAA}"/>
                    </a:ext>
                  </a:extLst>
                </p:cNvPr>
                <p:cNvCxnSpPr/>
                <p:nvPr/>
              </p:nvCxnSpPr>
              <p:spPr>
                <a:xfrm flipV="1">
                  <a:off x="3061" y="3936"/>
                  <a:ext cx="3458" cy="1248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F399CC53-E8BB-077B-A0FA-90F4D3D87F5E}"/>
                    </a:ext>
                  </a:extLst>
                </p:cNvPr>
                <p:cNvCxnSpPr/>
                <p:nvPr/>
              </p:nvCxnSpPr>
              <p:spPr>
                <a:xfrm flipV="1">
                  <a:off x="5896" y="1555"/>
                  <a:ext cx="2211" cy="2608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378D935C-3F30-2966-13FC-F7D42866FE64}"/>
                    </a:ext>
                  </a:extLst>
                </p:cNvPr>
                <p:cNvCxnSpPr/>
                <p:nvPr/>
              </p:nvCxnSpPr>
              <p:spPr>
                <a:xfrm>
                  <a:off x="3061" y="5184"/>
                  <a:ext cx="680" cy="283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0E029F60-1E71-4F93-2FF9-B53C3F58546B}"/>
                    </a:ext>
                  </a:extLst>
                </p:cNvPr>
                <p:cNvCxnSpPr/>
                <p:nvPr/>
              </p:nvCxnSpPr>
              <p:spPr>
                <a:xfrm>
                  <a:off x="11112" y="12837"/>
                  <a:ext cx="566" cy="22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6418660F-DB2D-15AC-D24D-70717661F197}"/>
                    </a:ext>
                  </a:extLst>
                </p:cNvPr>
                <p:cNvCxnSpPr/>
                <p:nvPr/>
              </p:nvCxnSpPr>
              <p:spPr>
                <a:xfrm flipV="1">
                  <a:off x="13152" y="13064"/>
                  <a:ext cx="511" cy="5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C6A6522D-6CD6-32CF-0A84-A58A53D726CB}"/>
                    </a:ext>
                  </a:extLst>
                </p:cNvPr>
                <p:cNvCxnSpPr/>
                <p:nvPr/>
              </p:nvCxnSpPr>
              <p:spPr>
                <a:xfrm flipV="1">
                  <a:off x="13663" y="11703"/>
                  <a:ext cx="3628" cy="136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>
                  <a:extLst>
                    <a:ext uri="{FF2B5EF4-FFF2-40B4-BE49-F238E27FC236}">
                      <a16:creationId xmlns:a16="http://schemas.microsoft.com/office/drawing/2014/main" id="{BCC99572-BAD7-018F-D309-51EAA2896C78}"/>
                    </a:ext>
                  </a:extLst>
                </p:cNvPr>
                <p:cNvCxnSpPr/>
                <p:nvPr/>
              </p:nvCxnSpPr>
              <p:spPr>
                <a:xfrm>
                  <a:off x="11678" y="13064"/>
                  <a:ext cx="454" cy="5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F5DC9F70-29CA-220E-9F6F-3FFECB9D3D0B}"/>
                  </a:ext>
                </a:extLst>
              </p:cNvPr>
              <p:cNvGrpSpPr/>
              <p:nvPr/>
            </p:nvGrpSpPr>
            <p:grpSpPr>
              <a:xfrm>
                <a:off x="2646" y="3795"/>
                <a:ext cx="11073" cy="9620"/>
                <a:chOff x="2646" y="3795"/>
                <a:chExt cx="11073" cy="9620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F66DE7E1-9AE7-0882-DA77-39BDE6CC4046}"/>
                    </a:ext>
                  </a:extLst>
                </p:cNvPr>
                <p:cNvSpPr/>
                <p:nvPr/>
              </p:nvSpPr>
              <p:spPr>
                <a:xfrm>
                  <a:off x="2646" y="4907"/>
                  <a:ext cx="606" cy="61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235237DC-C051-E73A-D80E-DB0BD4AE6F53}"/>
                    </a:ext>
                  </a:extLst>
                </p:cNvPr>
                <p:cNvSpPr/>
                <p:nvPr/>
              </p:nvSpPr>
              <p:spPr>
                <a:xfrm rot="19620000">
                  <a:off x="5614" y="3795"/>
                  <a:ext cx="606" cy="61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FA770350-1BFF-018C-DEAF-FA07AD200130}"/>
                    </a:ext>
                  </a:extLst>
                </p:cNvPr>
                <p:cNvSpPr/>
                <p:nvPr/>
              </p:nvSpPr>
              <p:spPr>
                <a:xfrm rot="1860000">
                  <a:off x="3433" y="5136"/>
                  <a:ext cx="677" cy="65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F2BA5E8C-0EB3-431B-0ED5-FFDC9F3AD80B}"/>
                    </a:ext>
                  </a:extLst>
                </p:cNvPr>
                <p:cNvSpPr/>
                <p:nvPr/>
              </p:nvSpPr>
              <p:spPr>
                <a:xfrm rot="1860000">
                  <a:off x="10820" y="12486"/>
                  <a:ext cx="607" cy="61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456DC2AE-8C5B-508C-6496-D571D76668A9}"/>
                    </a:ext>
                  </a:extLst>
                </p:cNvPr>
                <p:cNvSpPr/>
                <p:nvPr/>
              </p:nvSpPr>
              <p:spPr>
                <a:xfrm rot="20940000">
                  <a:off x="13113" y="12761"/>
                  <a:ext cx="606" cy="61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12CB2AB1-7D2D-A01E-3D8F-871CEAB94A0A}"/>
                    </a:ext>
                  </a:extLst>
                </p:cNvPr>
                <p:cNvSpPr/>
                <p:nvPr/>
              </p:nvSpPr>
              <p:spPr>
                <a:xfrm rot="960000">
                  <a:off x="11519" y="12805"/>
                  <a:ext cx="606" cy="61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sz="1400" kern="1200">
                      <a:solidFill>
                        <a:schemeClr val="lt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35ED9DA-3806-046F-8B77-A7BEF808E05F}"/>
                </a:ext>
              </a:extLst>
            </p:cNvPr>
            <p:cNvCxnSpPr/>
            <p:nvPr/>
          </p:nvCxnSpPr>
          <p:spPr>
            <a:xfrm flipH="1">
              <a:off x="13229" y="3578"/>
              <a:ext cx="227" cy="0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10792A1-A5DC-FFB9-4194-9FAB540CA0C6}"/>
              </a:ext>
            </a:extLst>
          </p:cNvPr>
          <p:cNvGrpSpPr/>
          <p:nvPr/>
        </p:nvGrpSpPr>
        <p:grpSpPr>
          <a:xfrm>
            <a:off x="715809" y="3375066"/>
            <a:ext cx="4360217" cy="2757778"/>
            <a:chOff x="7054761" y="2561752"/>
            <a:chExt cx="1652692" cy="1045305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1EA42789-16F8-E6E2-71CE-AF3115C5C94A}"/>
                </a:ext>
              </a:extLst>
            </p:cNvPr>
            <p:cNvGrpSpPr/>
            <p:nvPr/>
          </p:nvGrpSpPr>
          <p:grpSpPr>
            <a:xfrm>
              <a:off x="7054761" y="2561752"/>
              <a:ext cx="1652692" cy="1045305"/>
              <a:chOff x="6756" y="2557"/>
              <a:chExt cx="7531" cy="4757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0DD646A6-0DA7-BFC5-D3EC-FC8E9C70969B}"/>
                  </a:ext>
                </a:extLst>
              </p:cNvPr>
              <p:cNvGrpSpPr/>
              <p:nvPr/>
            </p:nvGrpSpPr>
            <p:grpSpPr>
              <a:xfrm>
                <a:off x="6756" y="2557"/>
                <a:ext cx="7531" cy="4757"/>
                <a:chOff x="381" y="69"/>
                <a:chExt cx="13055" cy="8243"/>
              </a:xfrm>
            </p:grpSpPr>
            <p:grpSp>
              <p:nvGrpSpPr>
                <p:cNvPr id="62" name="组合 61">
                  <a:extLst>
                    <a:ext uri="{FF2B5EF4-FFF2-40B4-BE49-F238E27FC236}">
                      <a16:creationId xmlns:a16="http://schemas.microsoft.com/office/drawing/2014/main" id="{41E1F1A2-4190-759A-DBCE-A521378AF1D1}"/>
                    </a:ext>
                  </a:extLst>
                </p:cNvPr>
                <p:cNvGrpSpPr/>
                <p:nvPr/>
              </p:nvGrpSpPr>
              <p:grpSpPr>
                <a:xfrm>
                  <a:off x="381" y="69"/>
                  <a:ext cx="13055" cy="8089"/>
                  <a:chOff x="381" y="69"/>
                  <a:chExt cx="13055" cy="8089"/>
                </a:xfrm>
              </p:grpSpPr>
              <p:cxnSp>
                <p:nvCxnSpPr>
                  <p:cNvPr id="82" name="直接连接符 81">
                    <a:extLst>
                      <a:ext uri="{FF2B5EF4-FFF2-40B4-BE49-F238E27FC236}">
                        <a16:creationId xmlns:a16="http://schemas.microsoft.com/office/drawing/2014/main" id="{329ECD21-C411-EEB2-231C-E41E649C4ED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81" y="2577"/>
                    <a:ext cx="5686" cy="5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82">
                    <a:extLst>
                      <a:ext uri="{FF2B5EF4-FFF2-40B4-BE49-F238E27FC236}">
                        <a16:creationId xmlns:a16="http://schemas.microsoft.com/office/drawing/2014/main" id="{8871EF71-59F8-A5F3-6B0A-0BB9D435A9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78" y="2349"/>
                    <a:ext cx="1417" cy="227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>
                    <a:extLst>
                      <a:ext uri="{FF2B5EF4-FFF2-40B4-BE49-F238E27FC236}">
                        <a16:creationId xmlns:a16="http://schemas.microsoft.com/office/drawing/2014/main" id="{1B36DD43-A273-7965-6511-F8945F9205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195" y="1618"/>
                    <a:ext cx="1941" cy="731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>
                    <a:extLst>
                      <a:ext uri="{FF2B5EF4-FFF2-40B4-BE49-F238E27FC236}">
                        <a16:creationId xmlns:a16="http://schemas.microsoft.com/office/drawing/2014/main" id="{B22F8721-5EC4-5A7E-19C8-CC66B8CD47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208" y="1669"/>
                    <a:ext cx="461" cy="309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接连接符 85">
                    <a:extLst>
                      <a:ext uri="{FF2B5EF4-FFF2-40B4-BE49-F238E27FC236}">
                        <a16:creationId xmlns:a16="http://schemas.microsoft.com/office/drawing/2014/main" id="{3E7E3DEC-3F49-A43A-3C1D-DED7402F71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669" y="69"/>
                    <a:ext cx="1349" cy="160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>
                    <a:extLst>
                      <a:ext uri="{FF2B5EF4-FFF2-40B4-BE49-F238E27FC236}">
                        <a16:creationId xmlns:a16="http://schemas.microsoft.com/office/drawing/2014/main" id="{A682B150-2452-69FB-46EE-51699DEA736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2778" y="2576"/>
                    <a:ext cx="454" cy="154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87">
                    <a:extLst>
                      <a:ext uri="{FF2B5EF4-FFF2-40B4-BE49-F238E27FC236}">
                        <a16:creationId xmlns:a16="http://schemas.microsoft.com/office/drawing/2014/main" id="{F1F6579E-EF93-61E7-4634-BBDFBEA5923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232" y="2720"/>
                    <a:ext cx="363" cy="20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>
                    <a:extLst>
                      <a:ext uri="{FF2B5EF4-FFF2-40B4-BE49-F238E27FC236}">
                        <a16:creationId xmlns:a16="http://schemas.microsoft.com/office/drawing/2014/main" id="{D55A8E5D-7364-58DF-163C-874494B194F8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3647" y="2920"/>
                    <a:ext cx="4721" cy="4661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>
                    <a:extLst>
                      <a:ext uri="{FF2B5EF4-FFF2-40B4-BE49-F238E27FC236}">
                        <a16:creationId xmlns:a16="http://schemas.microsoft.com/office/drawing/2014/main" id="{CF3EC457-E083-790E-8D02-DC9146B76210}"/>
                      </a:ext>
                    </a:extLst>
                  </p:cNvPr>
                  <p:cNvCxnSpPr/>
                  <p:nvPr/>
                </p:nvCxnSpPr>
                <p:spPr>
                  <a:xfrm>
                    <a:off x="8406" y="7620"/>
                    <a:ext cx="564" cy="377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>
                    <a:extLst>
                      <a:ext uri="{FF2B5EF4-FFF2-40B4-BE49-F238E27FC236}">
                        <a16:creationId xmlns:a16="http://schemas.microsoft.com/office/drawing/2014/main" id="{6924D34F-5280-5CCD-1515-E19007A88D2D}"/>
                      </a:ext>
                    </a:extLst>
                  </p:cNvPr>
                  <p:cNvCxnSpPr/>
                  <p:nvPr/>
                </p:nvCxnSpPr>
                <p:spPr>
                  <a:xfrm>
                    <a:off x="8970" y="7997"/>
                    <a:ext cx="730" cy="161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接连接符 91">
                    <a:extLst>
                      <a:ext uri="{FF2B5EF4-FFF2-40B4-BE49-F238E27FC236}">
                        <a16:creationId xmlns:a16="http://schemas.microsoft.com/office/drawing/2014/main" id="{7926C714-4775-C02B-2FF8-F705CAF2F41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509" y="7282"/>
                    <a:ext cx="1599" cy="68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>
                    <a:extLst>
                      <a:ext uri="{FF2B5EF4-FFF2-40B4-BE49-F238E27FC236}">
                        <a16:creationId xmlns:a16="http://schemas.microsoft.com/office/drawing/2014/main" id="{4E08BAE8-F1FB-27D5-84F8-7F5A5E766DC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783" y="7962"/>
                    <a:ext cx="726" cy="196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直接连接符 93">
                    <a:extLst>
                      <a:ext uri="{FF2B5EF4-FFF2-40B4-BE49-F238E27FC236}">
                        <a16:creationId xmlns:a16="http://schemas.microsoft.com/office/drawing/2014/main" id="{228423B3-66D9-02A2-7A23-359E179745B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3096" y="7168"/>
                    <a:ext cx="340" cy="114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32DCC63E-B85A-A607-B2CA-07C1532010FD}"/>
                    </a:ext>
                  </a:extLst>
                </p:cNvPr>
                <p:cNvGrpSpPr/>
                <p:nvPr/>
              </p:nvGrpSpPr>
              <p:grpSpPr>
                <a:xfrm>
                  <a:off x="2563" y="1303"/>
                  <a:ext cx="10637" cy="7009"/>
                  <a:chOff x="2563" y="1303"/>
                  <a:chExt cx="10637" cy="7009"/>
                </a:xfrm>
              </p:grpSpPr>
              <p:sp>
                <p:nvSpPr>
                  <p:cNvPr id="64" name="矩形 63">
                    <a:extLst>
                      <a:ext uri="{FF2B5EF4-FFF2-40B4-BE49-F238E27FC236}">
                        <a16:creationId xmlns:a16="http://schemas.microsoft.com/office/drawing/2014/main" id="{B3DE460C-47F8-8F0F-8F62-762A35A9E9DA}"/>
                      </a:ext>
                    </a:extLst>
                  </p:cNvPr>
                  <p:cNvSpPr/>
                  <p:nvPr/>
                </p:nvSpPr>
                <p:spPr>
                  <a:xfrm>
                    <a:off x="2563" y="2372"/>
                    <a:ext cx="422" cy="421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64">
                    <a:extLst>
                      <a:ext uri="{FF2B5EF4-FFF2-40B4-BE49-F238E27FC236}">
                        <a16:creationId xmlns:a16="http://schemas.microsoft.com/office/drawing/2014/main" id="{270BB1A5-AC82-AE11-4E31-8FAEBC62252D}"/>
                      </a:ext>
                    </a:extLst>
                  </p:cNvPr>
                  <p:cNvSpPr/>
                  <p:nvPr/>
                </p:nvSpPr>
                <p:spPr>
                  <a:xfrm rot="20760000">
                    <a:off x="4017" y="2040"/>
                    <a:ext cx="357" cy="44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矩形 65">
                    <a:extLst>
                      <a:ext uri="{FF2B5EF4-FFF2-40B4-BE49-F238E27FC236}">
                        <a16:creationId xmlns:a16="http://schemas.microsoft.com/office/drawing/2014/main" id="{AF98AE4E-FDA6-76B4-9FFD-81BD3700B48B}"/>
                      </a:ext>
                    </a:extLst>
                  </p:cNvPr>
                  <p:cNvSpPr/>
                  <p:nvPr/>
                </p:nvSpPr>
                <p:spPr>
                  <a:xfrm rot="20160000">
                    <a:off x="4994" y="1731"/>
                    <a:ext cx="322" cy="4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矩形 66">
                    <a:extLst>
                      <a:ext uri="{FF2B5EF4-FFF2-40B4-BE49-F238E27FC236}">
                        <a16:creationId xmlns:a16="http://schemas.microsoft.com/office/drawing/2014/main" id="{E43B2F4A-C2BF-BFEF-796E-284C0C521F3D}"/>
                      </a:ext>
                    </a:extLst>
                  </p:cNvPr>
                  <p:cNvSpPr/>
                  <p:nvPr/>
                </p:nvSpPr>
                <p:spPr>
                  <a:xfrm rot="19080000">
                    <a:off x="5389" y="1303"/>
                    <a:ext cx="422" cy="492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469A5DCA-A140-5820-D235-D32DD79AD652}"/>
                      </a:ext>
                    </a:extLst>
                  </p:cNvPr>
                  <p:cNvSpPr/>
                  <p:nvPr/>
                </p:nvSpPr>
                <p:spPr>
                  <a:xfrm rot="1200000">
                    <a:off x="3171" y="2579"/>
                    <a:ext cx="260" cy="42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044F6F5A-65C1-9267-2D2C-FD851227E34A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3503" y="2738"/>
                    <a:ext cx="335" cy="443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0" name="矩形 69">
                    <a:extLst>
                      <a:ext uri="{FF2B5EF4-FFF2-40B4-BE49-F238E27FC236}">
                        <a16:creationId xmlns:a16="http://schemas.microsoft.com/office/drawing/2014/main" id="{F22A1705-B503-A467-D9B9-8533AE621794}"/>
                      </a:ext>
                    </a:extLst>
                  </p:cNvPr>
                  <p:cNvSpPr/>
                  <p:nvPr/>
                </p:nvSpPr>
                <p:spPr>
                  <a:xfrm rot="2400000">
                    <a:off x="7884" y="7141"/>
                    <a:ext cx="393" cy="45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71" name="矩形 70">
                    <a:extLst>
                      <a:ext uri="{FF2B5EF4-FFF2-40B4-BE49-F238E27FC236}">
                        <a16:creationId xmlns:a16="http://schemas.microsoft.com/office/drawing/2014/main" id="{12606F64-A3B5-9BE2-CA93-6C6A1086B0BF}"/>
                      </a:ext>
                    </a:extLst>
                  </p:cNvPr>
                  <p:cNvSpPr/>
                  <p:nvPr/>
                </p:nvSpPr>
                <p:spPr>
                  <a:xfrm rot="1320000">
                    <a:off x="8827" y="7712"/>
                    <a:ext cx="301" cy="446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2" name="矩形 71">
                    <a:extLst>
                      <a:ext uri="{FF2B5EF4-FFF2-40B4-BE49-F238E27FC236}">
                        <a16:creationId xmlns:a16="http://schemas.microsoft.com/office/drawing/2014/main" id="{10EF62D0-ED02-B074-EF83-DEBC75EFAC90}"/>
                      </a:ext>
                    </a:extLst>
                  </p:cNvPr>
                  <p:cNvSpPr/>
                  <p:nvPr/>
                </p:nvSpPr>
                <p:spPr>
                  <a:xfrm rot="600000">
                    <a:off x="9293" y="7826"/>
                    <a:ext cx="352" cy="486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73" name="组合 72">
                    <a:extLst>
                      <a:ext uri="{FF2B5EF4-FFF2-40B4-BE49-F238E27FC236}">
                        <a16:creationId xmlns:a16="http://schemas.microsoft.com/office/drawing/2014/main" id="{59F0D808-A35C-D1CA-BFB7-F7A6CFCD2A7B}"/>
                      </a:ext>
                    </a:extLst>
                  </p:cNvPr>
                  <p:cNvGrpSpPr/>
                  <p:nvPr/>
                </p:nvGrpSpPr>
                <p:grpSpPr>
                  <a:xfrm rot="1740000">
                    <a:off x="8357" y="7452"/>
                    <a:ext cx="404" cy="447"/>
                    <a:chOff x="8359" y="6424"/>
                    <a:chExt cx="404" cy="447"/>
                  </a:xfrm>
                </p:grpSpPr>
                <p:sp>
                  <p:nvSpPr>
                    <p:cNvPr id="80" name="矩形 79">
                      <a:extLst>
                        <a:ext uri="{FF2B5EF4-FFF2-40B4-BE49-F238E27FC236}">
                          <a16:creationId xmlns:a16="http://schemas.microsoft.com/office/drawing/2014/main" id="{2C3CD567-AB91-6BB6-9734-136255D5D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9" y="6424"/>
                      <a:ext cx="155" cy="447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>
                          <a:solidFill>
                            <a:schemeClr val="lt1"/>
                          </a:solidFill>
                        </a:defRPr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矩形 80">
                      <a:extLst>
                        <a:ext uri="{FF2B5EF4-FFF2-40B4-BE49-F238E27FC236}">
                          <a16:creationId xmlns:a16="http://schemas.microsoft.com/office/drawing/2014/main" id="{67D3E9EC-5146-A23C-2F6A-AA721AEF9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4" y="6446"/>
                      <a:ext cx="139" cy="425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>
                          <a:solidFill>
                            <a:schemeClr val="lt1"/>
                          </a:solidFill>
                        </a:defRPr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dirty="0"/>
                    </a:p>
                  </p:txBody>
                </p:sp>
              </p:grpSp>
              <p:sp>
                <p:nvSpPr>
                  <p:cNvPr id="74" name="矩形 73">
                    <a:extLst>
                      <a:ext uri="{FF2B5EF4-FFF2-40B4-BE49-F238E27FC236}">
                        <a16:creationId xmlns:a16="http://schemas.microsoft.com/office/drawing/2014/main" id="{560CDC64-0019-DD1A-7506-00F082683708}"/>
                      </a:ext>
                    </a:extLst>
                  </p:cNvPr>
                  <p:cNvSpPr/>
                  <p:nvPr/>
                </p:nvSpPr>
                <p:spPr>
                  <a:xfrm rot="20580000">
                    <a:off x="10758" y="7847"/>
                    <a:ext cx="295" cy="464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75" name="组合 74">
                    <a:extLst>
                      <a:ext uri="{FF2B5EF4-FFF2-40B4-BE49-F238E27FC236}">
                        <a16:creationId xmlns:a16="http://schemas.microsoft.com/office/drawing/2014/main" id="{DF783A42-BBE9-4878-D399-1B99C4A4FC4D}"/>
                      </a:ext>
                    </a:extLst>
                  </p:cNvPr>
                  <p:cNvGrpSpPr/>
                  <p:nvPr/>
                </p:nvGrpSpPr>
                <p:grpSpPr>
                  <a:xfrm rot="20160000">
                    <a:off x="11586" y="7592"/>
                    <a:ext cx="360" cy="465"/>
                    <a:chOff x="8531" y="6442"/>
                    <a:chExt cx="360" cy="465"/>
                  </a:xfrm>
                </p:grpSpPr>
                <p:sp>
                  <p:nvSpPr>
                    <p:cNvPr id="78" name="矩形 77">
                      <a:extLst>
                        <a:ext uri="{FF2B5EF4-FFF2-40B4-BE49-F238E27FC236}">
                          <a16:creationId xmlns:a16="http://schemas.microsoft.com/office/drawing/2014/main" id="{3400656F-6760-412B-0C92-0D50B361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31" y="6442"/>
                      <a:ext cx="156" cy="465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>
                          <a:solidFill>
                            <a:schemeClr val="lt1"/>
                          </a:solidFill>
                        </a:defRPr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9" name="矩形 78">
                      <a:extLst>
                        <a:ext uri="{FF2B5EF4-FFF2-40B4-BE49-F238E27FC236}">
                          <a16:creationId xmlns:a16="http://schemas.microsoft.com/office/drawing/2014/main" id="{D3CA0935-CBE0-75C2-D861-3725B8EB5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6" y="6455"/>
                      <a:ext cx="165" cy="446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lumMod val="75000"/>
                      </a:schemeClr>
                    </a:lnRef>
                    <a:fillRef idx="1">
                      <a:schemeClr val="accent1"/>
                    </a:fillRef>
                    <a:effectRef idx="0">
                      <a:srgbClr val="FFFFFF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>
                          <a:solidFill>
                            <a:schemeClr val="lt1"/>
                          </a:solidFill>
                        </a:defRPr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4876770E-0D1D-D675-DCE0-F05B644DA804}"/>
                      </a:ext>
                    </a:extLst>
                  </p:cNvPr>
                  <p:cNvSpPr/>
                  <p:nvPr/>
                </p:nvSpPr>
                <p:spPr>
                  <a:xfrm rot="20340000">
                    <a:off x="11385" y="7739"/>
                    <a:ext cx="183" cy="48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EFD8A3E7-1F68-E7CB-7651-752A6A23BFBB}"/>
                      </a:ext>
                    </a:extLst>
                  </p:cNvPr>
                  <p:cNvSpPr/>
                  <p:nvPr/>
                </p:nvSpPr>
                <p:spPr>
                  <a:xfrm rot="20160000">
                    <a:off x="13024" y="7062"/>
                    <a:ext cx="176" cy="439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4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AE4155E-DBE4-A942-417C-CB9ABF63EC10}"/>
                  </a:ext>
                </a:extLst>
              </p:cNvPr>
              <p:cNvCxnSpPr/>
              <p:nvPr/>
            </p:nvCxnSpPr>
            <p:spPr>
              <a:xfrm flipH="1">
                <a:off x="12132" y="7225"/>
                <a:ext cx="624" cy="0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E36D382-87E7-4A8E-E610-7128069151D5}"/>
                </a:ext>
              </a:extLst>
            </p:cNvPr>
            <p:cNvGrpSpPr/>
            <p:nvPr/>
          </p:nvGrpSpPr>
          <p:grpSpPr>
            <a:xfrm>
              <a:off x="7055134" y="2569773"/>
              <a:ext cx="1648268" cy="1013394"/>
              <a:chOff x="10514" y="1245"/>
              <a:chExt cx="3771" cy="2333"/>
            </a:xfrm>
            <a:effectLst>
              <a:outerShdw blurRad="50800" dist="50800" sx="1000" sy="1000" algn="ctr" rotWithShape="0">
                <a:srgbClr val="000000"/>
              </a:outerShdw>
              <a:reflection endPos="0" dist="50800" dir="5400000" sy="-100000" algn="bl" rotWithShape="0"/>
            </a:effectLst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1E325A8D-1823-703C-581E-C47FE31B9366}"/>
                  </a:ext>
                </a:extLst>
              </p:cNvPr>
              <p:cNvGrpSpPr/>
              <p:nvPr/>
            </p:nvGrpSpPr>
            <p:grpSpPr>
              <a:xfrm>
                <a:off x="10514" y="1245"/>
                <a:ext cx="3771" cy="2333"/>
                <a:chOff x="-1418" y="1555"/>
                <a:chExt cx="18709" cy="11566"/>
              </a:xfrm>
            </p:grpSpPr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09452287-4BF7-CD4B-0931-34EAD07F3677}"/>
                    </a:ext>
                  </a:extLst>
                </p:cNvPr>
                <p:cNvCxnSpPr/>
                <p:nvPr/>
              </p:nvCxnSpPr>
              <p:spPr>
                <a:xfrm>
                  <a:off x="3741" y="5467"/>
                  <a:ext cx="7427" cy="742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39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>
                  <a:extLst>
                    <a:ext uri="{FF2B5EF4-FFF2-40B4-BE49-F238E27FC236}">
                      <a16:creationId xmlns:a16="http://schemas.microsoft.com/office/drawing/2014/main" id="{8F1571C8-792C-1A60-3384-0CE9873D2703}"/>
                    </a:ext>
                  </a:extLst>
                </p:cNvPr>
                <p:cNvCxnSpPr/>
                <p:nvPr/>
              </p:nvCxnSpPr>
              <p:spPr>
                <a:xfrm>
                  <a:off x="-1418" y="5184"/>
                  <a:ext cx="7994" cy="0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>
                  <a:extLst>
                    <a:ext uri="{FF2B5EF4-FFF2-40B4-BE49-F238E27FC236}">
                      <a16:creationId xmlns:a16="http://schemas.microsoft.com/office/drawing/2014/main" id="{D0D8CCDB-65E6-60A3-A58C-E2E1449F757E}"/>
                    </a:ext>
                  </a:extLst>
                </p:cNvPr>
                <p:cNvCxnSpPr/>
                <p:nvPr/>
              </p:nvCxnSpPr>
              <p:spPr>
                <a:xfrm flipV="1">
                  <a:off x="3061" y="3936"/>
                  <a:ext cx="3458" cy="1248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>
                  <a:extLst>
                    <a:ext uri="{FF2B5EF4-FFF2-40B4-BE49-F238E27FC236}">
                      <a16:creationId xmlns:a16="http://schemas.microsoft.com/office/drawing/2014/main" id="{D1B5C460-23DC-3BD9-457C-A690819DB8A4}"/>
                    </a:ext>
                  </a:extLst>
                </p:cNvPr>
                <p:cNvCxnSpPr/>
                <p:nvPr/>
              </p:nvCxnSpPr>
              <p:spPr>
                <a:xfrm flipV="1">
                  <a:off x="5896" y="1555"/>
                  <a:ext cx="2211" cy="2608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>
                  <a:extLst>
                    <a:ext uri="{FF2B5EF4-FFF2-40B4-BE49-F238E27FC236}">
                      <a16:creationId xmlns:a16="http://schemas.microsoft.com/office/drawing/2014/main" id="{AC296A7F-6977-0BBC-7B0A-23C4D5A81100}"/>
                    </a:ext>
                  </a:extLst>
                </p:cNvPr>
                <p:cNvCxnSpPr/>
                <p:nvPr/>
              </p:nvCxnSpPr>
              <p:spPr>
                <a:xfrm>
                  <a:off x="3061" y="5184"/>
                  <a:ext cx="680" cy="283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>
                  <a:extLst>
                    <a:ext uri="{FF2B5EF4-FFF2-40B4-BE49-F238E27FC236}">
                      <a16:creationId xmlns:a16="http://schemas.microsoft.com/office/drawing/2014/main" id="{7B88AC4F-3F22-36A7-DC96-6825E12D9527}"/>
                    </a:ext>
                  </a:extLst>
                </p:cNvPr>
                <p:cNvCxnSpPr/>
                <p:nvPr/>
              </p:nvCxnSpPr>
              <p:spPr>
                <a:xfrm>
                  <a:off x="11112" y="12837"/>
                  <a:ext cx="566" cy="22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07FAC4BC-2623-72A7-569E-7126E8962764}"/>
                    </a:ext>
                  </a:extLst>
                </p:cNvPr>
                <p:cNvCxnSpPr/>
                <p:nvPr/>
              </p:nvCxnSpPr>
              <p:spPr>
                <a:xfrm flipV="1">
                  <a:off x="13152" y="13064"/>
                  <a:ext cx="511" cy="5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id="{CC349636-AC3A-ADFD-64FF-C86E0E619E3B}"/>
                    </a:ext>
                  </a:extLst>
                </p:cNvPr>
                <p:cNvCxnSpPr/>
                <p:nvPr/>
              </p:nvCxnSpPr>
              <p:spPr>
                <a:xfrm flipV="1">
                  <a:off x="13663" y="11703"/>
                  <a:ext cx="3628" cy="136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>
                  <a:extLst>
                    <a:ext uri="{FF2B5EF4-FFF2-40B4-BE49-F238E27FC236}">
                      <a16:creationId xmlns:a16="http://schemas.microsoft.com/office/drawing/2014/main" id="{8D299443-91C2-9C92-2B1B-0666A600FF9B}"/>
                    </a:ext>
                  </a:extLst>
                </p:cNvPr>
                <p:cNvCxnSpPr/>
                <p:nvPr/>
              </p:nvCxnSpPr>
              <p:spPr>
                <a:xfrm>
                  <a:off x="11678" y="13064"/>
                  <a:ext cx="454" cy="57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B7BB214A-0D30-0E36-F602-07E802CD1196}"/>
                  </a:ext>
                </a:extLst>
              </p:cNvPr>
              <p:cNvCxnSpPr/>
              <p:nvPr/>
            </p:nvCxnSpPr>
            <p:spPr>
              <a:xfrm flipH="1">
                <a:off x="13229" y="3578"/>
                <a:ext cx="227" cy="0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5" name="表格 94">
            <a:extLst>
              <a:ext uri="{FF2B5EF4-FFF2-40B4-BE49-F238E27FC236}">
                <a16:creationId xmlns:a16="http://schemas.microsoft.com/office/drawing/2014/main" id="{B6DD6244-F92B-5C22-B19F-FBAF8ABB123F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3909627"/>
              </p:ext>
            </p:extLst>
          </p:nvPr>
        </p:nvGraphicFramePr>
        <p:xfrm>
          <a:off x="4114278" y="2814824"/>
          <a:ext cx="4905044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585">
                  <a:extLst>
                    <a:ext uri="{9D8B030D-6E8A-4147-A177-3AD203B41FA5}">
                      <a16:colId xmlns:a16="http://schemas.microsoft.com/office/drawing/2014/main" val="2228633812"/>
                    </a:ext>
                  </a:extLst>
                </a:gridCol>
                <a:gridCol w="1697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872">
                  <a:extLst>
                    <a:ext uri="{9D8B030D-6E8A-4147-A177-3AD203B41FA5}">
                      <a16:colId xmlns:a16="http://schemas.microsoft.com/office/drawing/2014/main" val="879643548"/>
                    </a:ext>
                  </a:extLst>
                </a:gridCol>
              </a:tblGrid>
              <a:tr h="232124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>
                          <a:solidFill>
                            <a:schemeClr val="bg1"/>
                          </a:solidFill>
                        </a:rPr>
                        <a:t>改造前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000" dirty="0">
                          <a:solidFill>
                            <a:schemeClr val="bg1"/>
                          </a:solidFill>
                        </a:rPr>
                        <a:t>改造后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/>
                        <a:t>LRSW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INSPT1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LRSW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LDQ01-05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/>
                        <a:t>LDSW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INSPT2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LDSW</a:t>
                      </a:r>
                      <a:r>
                        <a:rPr lang="zh-CN" altLang="en-US" sz="1000" dirty="0"/>
                        <a:t>、</a:t>
                      </a:r>
                      <a:r>
                        <a:rPr lang="en-US" altLang="zh-CN" sz="1000" dirty="0"/>
                        <a:t>LDB1</a:t>
                      </a:r>
                      <a:r>
                        <a:rPr lang="zh-CN" altLang="en-US" sz="1000" dirty="0"/>
                        <a:t>、</a:t>
                      </a:r>
                      <a:r>
                        <a:rPr lang="en-US" altLang="zh-CN" sz="1000" dirty="0"/>
                        <a:t>LDB2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LRQ23-27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/>
                        <a:t>LRB1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LDQ01-05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LRB1A</a:t>
                      </a:r>
                      <a:r>
                        <a:rPr lang="zh-CN" altLang="en-US" sz="1000" dirty="0"/>
                        <a:t>、</a:t>
                      </a:r>
                      <a:r>
                        <a:rPr lang="en-US" altLang="zh-CN" sz="1000" dirty="0"/>
                        <a:t>LRB1B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INDQ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/>
                        <a:t>LRB2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LRQF38-42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LRB2A</a:t>
                      </a:r>
                      <a:r>
                        <a:rPr lang="zh-CN" altLang="en-US" sz="1000" dirty="0"/>
                        <a:t>、</a:t>
                      </a:r>
                      <a:r>
                        <a:rPr lang="en-US" altLang="zh-CN" sz="1000" dirty="0"/>
                        <a:t>LRB2B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INBA1-4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INSEP1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INDB1-2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12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rgbClr val="FF0000"/>
                          </a:solidFill>
                        </a:rPr>
                        <a:t>总计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000" dirty="0"/>
                        <a:t>INSEP2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b="1" dirty="0">
                          <a:solidFill>
                            <a:srgbClr val="FF0000"/>
                          </a:solidFill>
                          <a:sym typeface="+mn-ea"/>
                        </a:rPr>
                        <a:t>总计</a:t>
                      </a:r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sym typeface="+mn-ea"/>
                        </a:rPr>
                        <a:t>27</a:t>
                      </a:r>
                      <a:endParaRPr lang="en-US" altLang="zh-CN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7" name="文本框 96">
            <a:extLst>
              <a:ext uri="{FF2B5EF4-FFF2-40B4-BE49-F238E27FC236}">
                <a16:creationId xmlns:a16="http://schemas.microsoft.com/office/drawing/2014/main" id="{1DBF1BAD-3F65-F02F-E7CC-5B878BB9084E}"/>
              </a:ext>
            </a:extLst>
          </p:cNvPr>
          <p:cNvSpPr txBox="1"/>
          <p:nvPr/>
        </p:nvSpPr>
        <p:spPr>
          <a:xfrm>
            <a:off x="417056" y="1025402"/>
            <a:ext cx="464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CSNS-II LRBT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段升级改造</a:t>
            </a:r>
            <a:endParaRPr lang="zh-CN" altLang="en-US" dirty="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E6BABD8B-4778-CFA6-F510-F84BB02350F2}"/>
              </a:ext>
            </a:extLst>
          </p:cNvPr>
          <p:cNvSpPr/>
          <p:nvPr/>
        </p:nvSpPr>
        <p:spPr>
          <a:xfrm rot="19857179">
            <a:off x="5051182" y="5382911"/>
            <a:ext cx="943242" cy="2373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IN Dump</a:t>
            </a:r>
            <a:endParaRPr lang="zh-CN" altLang="en-US" sz="1400" b="1" dirty="0">
              <a:solidFill>
                <a:srgbClr val="FFFF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331741AD-C442-ACCE-8C3B-5606F7347685}"/>
              </a:ext>
            </a:extLst>
          </p:cNvPr>
          <p:cNvCxnSpPr>
            <a:cxnSpLocks/>
            <a:endCxn id="72" idx="3"/>
          </p:cNvCxnSpPr>
          <p:nvPr/>
        </p:nvCxnSpPr>
        <p:spPr>
          <a:xfrm flipV="1">
            <a:off x="3107764" y="6061753"/>
            <a:ext cx="701219" cy="6107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D66063E5-769B-C1CB-3FEB-AD63B860B544}"/>
              </a:ext>
            </a:extLst>
          </p:cNvPr>
          <p:cNvCxnSpPr>
            <a:cxnSpLocks/>
          </p:cNvCxnSpPr>
          <p:nvPr/>
        </p:nvCxnSpPr>
        <p:spPr>
          <a:xfrm>
            <a:off x="4144550" y="6091285"/>
            <a:ext cx="552377" cy="4353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9" name="矩形 108">
            <a:extLst>
              <a:ext uri="{FF2B5EF4-FFF2-40B4-BE49-F238E27FC236}">
                <a16:creationId xmlns:a16="http://schemas.microsoft.com/office/drawing/2014/main" id="{009B3D1B-953B-764B-3E64-9814E2008DE3}"/>
              </a:ext>
            </a:extLst>
          </p:cNvPr>
          <p:cNvSpPr/>
          <p:nvPr/>
        </p:nvSpPr>
        <p:spPr>
          <a:xfrm>
            <a:off x="669957" y="6000636"/>
            <a:ext cx="1119291" cy="3178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改造后</a:t>
            </a: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96339E11-40E0-9F64-EE83-DC135EA7324C}"/>
              </a:ext>
            </a:extLst>
          </p:cNvPr>
          <p:cNvSpPr/>
          <p:nvPr/>
        </p:nvSpPr>
        <p:spPr>
          <a:xfrm>
            <a:off x="6368412" y="6076869"/>
            <a:ext cx="1042030" cy="3178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改造前</a:t>
            </a:r>
          </a:p>
        </p:txBody>
      </p:sp>
    </p:spTree>
    <p:extLst>
      <p:ext uri="{BB962C8B-B14F-4D97-AF65-F5344CB8AC3E}">
        <p14:creationId xmlns:p14="http://schemas.microsoft.com/office/powerpoint/2010/main" val="3183497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5A1E3-56AB-35D1-43D5-BFE02BF18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56ECFCEF-249A-95C9-7FDB-095883FF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-LRBT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EB1BAC7-65A5-BFAB-6BC3-22DB8AD4DBBB}"/>
              </a:ext>
            </a:extLst>
          </p:cNvPr>
          <p:cNvSpPr txBox="1"/>
          <p:nvPr/>
        </p:nvSpPr>
        <p:spPr>
          <a:xfrm>
            <a:off x="251460" y="1069837"/>
            <a:ext cx="5031740" cy="2983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</a:t>
            </a:r>
            <a:r>
              <a:rPr lang="en-US" altLang="zh-CN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CSNS-II LRBT</a:t>
            </a: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段升级改造</a:t>
            </a: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1.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拆除真空设备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件。</a:t>
            </a: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2.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安装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真空设备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其中真空盒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件，</a:t>
            </a: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波纹管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件，阀门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台，离子泵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台。</a:t>
            </a: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新做真空盒</a:t>
            </a:r>
            <a:r>
              <a:rPr lang="en-US" altLang="zh-CN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33</a:t>
            </a:r>
            <a:r>
              <a:rPr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件，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重复使用真空盒</a:t>
            </a:r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33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新做波纹管</a:t>
            </a:r>
            <a:r>
              <a:rPr lang="en-US" altLang="zh-CN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件，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重复使用波纹管</a:t>
            </a:r>
            <a:r>
              <a:rPr lang="en-US" altLang="zh-CN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件。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新增国产全金属插板阀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件。</a:t>
            </a: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3.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新做真空盒及阀门支架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件。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latinLnBrk="0"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4.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拆除并恢复各类真空相关线缆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600"/>
              </a:spcBef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9355C0-EE69-A8C5-CFB8-6E38ABF0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20" t="64" r="3872" b="92"/>
          <a:stretch>
            <a:fillRect/>
          </a:stretch>
        </p:blipFill>
        <p:spPr>
          <a:xfrm>
            <a:off x="473492" y="4529067"/>
            <a:ext cx="2825878" cy="15712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E5420B-61B2-499D-F130-81E90184A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69" y="1126008"/>
            <a:ext cx="4347345" cy="2870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1D1F1D-FE81-2DAA-0058-79C32BF80F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95" b="13627"/>
          <a:stretch>
            <a:fillRect/>
          </a:stretch>
        </p:blipFill>
        <p:spPr>
          <a:xfrm>
            <a:off x="3533226" y="4507551"/>
            <a:ext cx="2955341" cy="18712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354411D-1165-0384-C440-6178A437A928}"/>
              </a:ext>
            </a:extLst>
          </p:cNvPr>
          <p:cNvSpPr txBox="1"/>
          <p:nvPr/>
        </p:nvSpPr>
        <p:spPr>
          <a:xfrm>
            <a:off x="473492" y="6195541"/>
            <a:ext cx="2825878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真空盒到货检测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A54AC95-6491-EF1F-38E7-F00CDD8E3AC0}"/>
              </a:ext>
            </a:extLst>
          </p:cNvPr>
          <p:cNvSpPr txBox="1"/>
          <p:nvPr/>
        </p:nvSpPr>
        <p:spPr>
          <a:xfrm>
            <a:off x="3533226" y="6195541"/>
            <a:ext cx="2955341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真空设备在线安装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F877011-FC7C-7948-A135-98D2F7D8ED5B}"/>
              </a:ext>
            </a:extLst>
          </p:cNvPr>
          <p:cNvCxnSpPr>
            <a:cxnSpLocks/>
          </p:cNvCxnSpPr>
          <p:nvPr/>
        </p:nvCxnSpPr>
        <p:spPr>
          <a:xfrm>
            <a:off x="7527342" y="3385109"/>
            <a:ext cx="207282" cy="325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5C59FD9-C2AD-9773-4F31-5FD87D9B04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21" t="7890" r="16161" b="14950"/>
          <a:stretch>
            <a:fillRect/>
          </a:stretch>
        </p:blipFill>
        <p:spPr>
          <a:xfrm>
            <a:off x="6861658" y="4115046"/>
            <a:ext cx="1667866" cy="208321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89D5DC9-C6A8-A564-80F6-7BFB84103B8A}"/>
              </a:ext>
            </a:extLst>
          </p:cNvPr>
          <p:cNvSpPr txBox="1"/>
          <p:nvPr/>
        </p:nvSpPr>
        <p:spPr>
          <a:xfrm>
            <a:off x="6710035" y="6195541"/>
            <a:ext cx="1960473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国产全金属插板阀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341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F5ADA120-691D-0028-209C-1482785C2A84}"/>
              </a:ext>
            </a:extLst>
          </p:cNvPr>
          <p:cNvGrpSpPr/>
          <p:nvPr/>
        </p:nvGrpSpPr>
        <p:grpSpPr>
          <a:xfrm>
            <a:off x="697688" y="1240411"/>
            <a:ext cx="4546737" cy="3557446"/>
            <a:chOff x="244145" y="1526476"/>
            <a:chExt cx="4433116" cy="346854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89310B-915D-CE88-9501-B780A0B3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145" y="1526476"/>
              <a:ext cx="4433116" cy="3468548"/>
            </a:xfrm>
            <a:prstGeom prst="rect">
              <a:avLst/>
            </a:prstGeom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ABBE08B2-49F0-184B-C483-9AD95BED1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245" y="2139565"/>
              <a:ext cx="351130" cy="2560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8B61FA1-623F-8DC0-310B-D90D5E920518}"/>
                </a:ext>
              </a:extLst>
            </p:cNvPr>
            <p:cNvSpPr txBox="1"/>
            <p:nvPr/>
          </p:nvSpPr>
          <p:spPr>
            <a:xfrm>
              <a:off x="1849527" y="1954899"/>
              <a:ext cx="1382226" cy="459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关阀门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52B9E7AE-4E8C-7A21-78A9-2DEB252AD3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5245" y="3495445"/>
              <a:ext cx="351130" cy="2560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9158990-7DD2-804C-4BBC-037D805426C4}"/>
                </a:ext>
              </a:extLst>
            </p:cNvPr>
            <p:cNvSpPr txBox="1"/>
            <p:nvPr/>
          </p:nvSpPr>
          <p:spPr>
            <a:xfrm>
              <a:off x="1849527" y="3310779"/>
              <a:ext cx="987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充气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A78FF7A3-0D51-D785-0249-B23A170D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-LRBT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60CBD4-F129-483F-EEDB-4C5A361D07F3}"/>
              </a:ext>
            </a:extLst>
          </p:cNvPr>
          <p:cNvSpPr txBox="1"/>
          <p:nvPr/>
        </p:nvSpPr>
        <p:spPr>
          <a:xfrm>
            <a:off x="609697" y="1010617"/>
            <a:ext cx="5031740" cy="2983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国产全金属插板阀</a:t>
            </a:r>
            <a:r>
              <a:rPr lang="en-US" altLang="zh-CN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-DN160</a:t>
            </a:r>
          </a:p>
          <a:p>
            <a:pPr marL="342900" indent="-342900" latinLnBrk="0">
              <a:spcBef>
                <a:spcPts val="600"/>
              </a:spcBef>
              <a:buFont typeface="Wingdings" panose="05000000000000000000" charset="0"/>
              <a:buChar char="l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3E085FC-934A-EF60-595E-BC300695C81F}"/>
              </a:ext>
            </a:extLst>
          </p:cNvPr>
          <p:cNvSpPr txBox="1"/>
          <p:nvPr/>
        </p:nvSpPr>
        <p:spPr>
          <a:xfrm>
            <a:off x="260584" y="5085093"/>
            <a:ext cx="5380853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实验室阀门密封测试，喷检不漏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在线安装后，单侧充气，对侧真空压力无明显影响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注入区及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INDump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区域剂量较大，阀门正常运行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D1646E0-6906-4F0F-4022-142D1CC24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266" y="1387337"/>
            <a:ext cx="3027061" cy="18351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2C6A453-3D87-2A82-996F-D7D3C80F8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265" y="3429000"/>
            <a:ext cx="3062797" cy="27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6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AD72-6753-628C-11A2-81182C76C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DF8F1CB5-671C-40B6-D823-6DEE4B53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-LRBT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F7D784-8398-8FB2-10CA-7AA602186439}"/>
              </a:ext>
            </a:extLst>
          </p:cNvPr>
          <p:cNvSpPr txBox="1"/>
          <p:nvPr/>
        </p:nvSpPr>
        <p:spPr>
          <a:xfrm>
            <a:off x="251460" y="1087250"/>
            <a:ext cx="7935595" cy="2983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atinLnBrk="0">
              <a:spcBef>
                <a:spcPts val="600"/>
              </a:spcBef>
            </a:pPr>
            <a:r>
              <a:rPr lang="en-US" altLang="zh-CN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CSNS-II LRBT</a:t>
            </a: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升级过程中密封圈使用情况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1A25F44-8B95-2EC2-D8E5-4A7A6BC90F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4125624"/>
              </p:ext>
            </p:extLst>
          </p:nvPr>
        </p:nvGraphicFramePr>
        <p:xfrm>
          <a:off x="604571" y="1507670"/>
          <a:ext cx="822071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7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7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1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1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1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971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0136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区段</a:t>
                      </a:r>
                    </a:p>
                  </a:txBody>
                  <a:tcPr anchor="ctr"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密封圈使用量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28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KF160</a:t>
                      </a:r>
                      <a:endParaRPr lang="en-US" altLang="zh-CN" sz="12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KF200</a:t>
                      </a:r>
                      <a:endParaRPr lang="en-US" altLang="zh-CN" sz="12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KF300</a:t>
                      </a:r>
                      <a:endParaRPr lang="en-US" altLang="zh-CN" sz="12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CF63</a:t>
                      </a:r>
                      <a:endParaRPr lang="en-US" altLang="zh-CN" sz="12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  <a:sym typeface="+mn-ea"/>
                        </a:rPr>
                        <a:t>CF75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CF125</a:t>
                      </a:r>
                      <a:endParaRPr lang="en-US" altLang="zh-CN" sz="12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CF150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LRBT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+1</a:t>
                      </a:r>
                      <a:r>
                        <a:rPr lang="en-US" altLang="zh-CN" sz="1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LDBT&amp;</a:t>
                      </a:r>
                    </a:p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LD1BT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红色</a:t>
                      </a:r>
                      <a:r>
                        <a:rPr lang="zh-CN" altLang="en-US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为密封失败更换量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2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INJD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en-US" altLang="zh-CN" sz="16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蓝色</a:t>
                      </a:r>
                      <a:r>
                        <a:rPr lang="zh-CN" altLang="en-US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为因设备重新安装，更换量</a:t>
                      </a:r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合计：</a:t>
                      </a:r>
                      <a:r>
                        <a:rPr lang="en-US" altLang="zh-CN" sz="1600" b="1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176</a:t>
                      </a:r>
                      <a:endParaRPr lang="zh-CN" altLang="en-US" sz="1600" b="1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103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59B2AA8F-430C-7530-AAD3-E247217C34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420" t="26434" b="24606"/>
          <a:stretch>
            <a:fillRect/>
          </a:stretch>
        </p:blipFill>
        <p:spPr>
          <a:xfrm>
            <a:off x="604571" y="4375595"/>
            <a:ext cx="2515760" cy="18272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8A798C-7EBF-DBCF-C3E6-228214FF4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957" y="4375595"/>
            <a:ext cx="2427072" cy="18542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9261BD-D221-E27C-F57B-9803900A6B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646"/>
          <a:stretch>
            <a:fillRect/>
          </a:stretch>
        </p:blipFill>
        <p:spPr>
          <a:xfrm>
            <a:off x="3432366" y="4387231"/>
            <a:ext cx="2565119" cy="183093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9020F84-E9C3-03E8-E79A-9D864B48EF6C}"/>
              </a:ext>
            </a:extLst>
          </p:cNvPr>
          <p:cNvSpPr txBox="1"/>
          <p:nvPr/>
        </p:nvSpPr>
        <p:spPr>
          <a:xfrm>
            <a:off x="471946" y="6103860"/>
            <a:ext cx="2775050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KF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密封圈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E87458-5813-2B99-FECD-8D9C70D1F6B5}"/>
              </a:ext>
            </a:extLst>
          </p:cNvPr>
          <p:cNvSpPr txBox="1"/>
          <p:nvPr/>
        </p:nvSpPr>
        <p:spPr>
          <a:xfrm>
            <a:off x="3348619" y="6103860"/>
            <a:ext cx="2775050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KF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快卸链条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04AC3D4-5C63-6CB9-775F-24800F74C4C8}"/>
              </a:ext>
            </a:extLst>
          </p:cNvPr>
          <p:cNvSpPr txBox="1"/>
          <p:nvPr/>
        </p:nvSpPr>
        <p:spPr>
          <a:xfrm>
            <a:off x="6225292" y="6130847"/>
            <a:ext cx="2630319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可靠的包装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6687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9D22-B974-7D4F-0726-A4ACE3F27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DEDD251D-66F4-7777-CC41-E52C7CAB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-LRBT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933DEE1-94DD-6721-40E1-F356EF0A2141}"/>
              </a:ext>
            </a:extLst>
          </p:cNvPr>
          <p:cNvGrpSpPr/>
          <p:nvPr/>
        </p:nvGrpSpPr>
        <p:grpSpPr>
          <a:xfrm>
            <a:off x="1225622" y="1080513"/>
            <a:ext cx="6085199" cy="3590901"/>
            <a:chOff x="287655" y="1880869"/>
            <a:chExt cx="6085199" cy="359090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72F1545-89E9-5A99-4A39-1C1066037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76" r="5839"/>
            <a:stretch>
              <a:fillRect/>
            </a:stretch>
          </p:blipFill>
          <p:spPr>
            <a:xfrm>
              <a:off x="287655" y="1880869"/>
              <a:ext cx="6085199" cy="3590901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76BD2C2-1ECE-D92A-4AB5-DB68A769FB06}"/>
                </a:ext>
              </a:extLst>
            </p:cNvPr>
            <p:cNvSpPr txBox="1"/>
            <p:nvPr/>
          </p:nvSpPr>
          <p:spPr>
            <a:xfrm>
              <a:off x="323850" y="2745106"/>
              <a:ext cx="1080387" cy="3142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00B050"/>
                  </a:solidFill>
                </a:rPr>
                <a:t>LRBTCCG05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17D366E-CC02-C48B-C3B8-4C0521E51EEC}"/>
                </a:ext>
              </a:extLst>
            </p:cNvPr>
            <p:cNvSpPr txBox="1"/>
            <p:nvPr/>
          </p:nvSpPr>
          <p:spPr>
            <a:xfrm rot="20100000">
              <a:off x="2017506" y="2527465"/>
              <a:ext cx="91754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B050"/>
                  </a:solidFill>
                </a:rPr>
                <a:t>LDCCG01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C915271-8D34-D648-61A1-1DABC294E52B}"/>
                </a:ext>
              </a:extLst>
            </p:cNvPr>
            <p:cNvSpPr txBox="1"/>
            <p:nvPr/>
          </p:nvSpPr>
          <p:spPr>
            <a:xfrm>
              <a:off x="2814321" y="3550286"/>
              <a:ext cx="961654" cy="3142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B050"/>
                  </a:solidFill>
                </a:rPr>
                <a:t>LD1CCG01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E55A128-E156-1383-8E43-A38D10EAD2D5}"/>
                </a:ext>
              </a:extLst>
            </p:cNvPr>
            <p:cNvSpPr txBox="1"/>
            <p:nvPr/>
          </p:nvSpPr>
          <p:spPr>
            <a:xfrm>
              <a:off x="1253083" y="3878947"/>
              <a:ext cx="108038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B050"/>
                  </a:solidFill>
                </a:rPr>
                <a:t>LRBTCCG06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2A78A58-4451-F931-97CF-CAAC7A0307DE}"/>
                </a:ext>
              </a:extLst>
            </p:cNvPr>
            <p:cNvSpPr txBox="1"/>
            <p:nvPr/>
          </p:nvSpPr>
          <p:spPr>
            <a:xfrm>
              <a:off x="5184141" y="4377056"/>
              <a:ext cx="1055726" cy="31426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B050"/>
                  </a:solidFill>
                </a:rPr>
                <a:t>INJDCCG01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86539670-A48C-878F-FC1A-F92913C24E09}"/>
              </a:ext>
            </a:extLst>
          </p:cNvPr>
          <p:cNvSpPr txBox="1"/>
          <p:nvPr/>
        </p:nvSpPr>
        <p:spPr>
          <a:xfrm>
            <a:off x="300425" y="1080513"/>
            <a:ext cx="7935595" cy="2983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atinLnBrk="0">
              <a:spcBef>
                <a:spcPts val="600"/>
              </a:spcBef>
            </a:pP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目前运行状态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3C90025-B9E5-2298-A72D-4A058450F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25851"/>
              </p:ext>
            </p:extLst>
          </p:nvPr>
        </p:nvGraphicFramePr>
        <p:xfrm>
          <a:off x="541325" y="4889830"/>
          <a:ext cx="821862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310">
                  <a:extLst>
                    <a:ext uri="{9D8B030D-6E8A-4147-A177-3AD203B41FA5}">
                      <a16:colId xmlns:a16="http://schemas.microsoft.com/office/drawing/2014/main" val="1932208399"/>
                    </a:ext>
                  </a:extLst>
                </a:gridCol>
                <a:gridCol w="1287475">
                  <a:extLst>
                    <a:ext uri="{9D8B030D-6E8A-4147-A177-3AD203B41FA5}">
                      <a16:colId xmlns:a16="http://schemas.microsoft.com/office/drawing/2014/main" val="3691060298"/>
                    </a:ext>
                  </a:extLst>
                </a:gridCol>
                <a:gridCol w="1274912">
                  <a:extLst>
                    <a:ext uri="{9D8B030D-6E8A-4147-A177-3AD203B41FA5}">
                      <a16:colId xmlns:a16="http://schemas.microsoft.com/office/drawing/2014/main" val="3936572142"/>
                    </a:ext>
                  </a:extLst>
                </a:gridCol>
                <a:gridCol w="1209976">
                  <a:extLst>
                    <a:ext uri="{9D8B030D-6E8A-4147-A177-3AD203B41FA5}">
                      <a16:colId xmlns:a16="http://schemas.microsoft.com/office/drawing/2014/main" val="1369376700"/>
                    </a:ext>
                  </a:extLst>
                </a:gridCol>
                <a:gridCol w="1172712">
                  <a:extLst>
                    <a:ext uri="{9D8B030D-6E8A-4147-A177-3AD203B41FA5}">
                      <a16:colId xmlns:a16="http://schemas.microsoft.com/office/drawing/2014/main" val="2540548408"/>
                    </a:ext>
                  </a:extLst>
                </a:gridCol>
                <a:gridCol w="1247240">
                  <a:extLst>
                    <a:ext uri="{9D8B030D-6E8A-4147-A177-3AD203B41FA5}">
                      <a16:colId xmlns:a16="http://schemas.microsoft.com/office/drawing/2014/main" val="1803889947"/>
                    </a:ext>
                  </a:extLst>
                </a:gridCol>
              </a:tblGrid>
              <a:tr h="30776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LRBTCCG05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LRBTCCG06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LDCCG01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LD1CCG01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INJDCCG01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842244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真空度</a:t>
                      </a:r>
                      <a:r>
                        <a:rPr lang="en-US" altLang="zh-CN" dirty="0"/>
                        <a:t>/Pa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2.8E-6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1.1E-6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2.3E-6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1.2E-6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2.9E-6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347079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运行时间</a:t>
                      </a:r>
                      <a:r>
                        <a:rPr lang="en-US" altLang="zh-CN" dirty="0"/>
                        <a:t>/Days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82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42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79343" y="1070108"/>
            <a:ext cx="7631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240" lvl="1" algn="just">
              <a:spcAft>
                <a:spcPts val="600"/>
              </a:spcAft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总体情况：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2024-2025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年度，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RCS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真空系统稳定运行，无主动故障发生。主要工作包含两个方面：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协助相关课题组完成检修（需拆装相关设备），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CSNS-II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注入区升级改造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-RCS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B657AD5-1441-4C14-B63A-B7244230ED90}"/>
              </a:ext>
            </a:extLst>
          </p:cNvPr>
          <p:cNvSpPr txBox="1"/>
          <p:nvPr/>
        </p:nvSpPr>
        <p:spPr>
          <a:xfrm>
            <a:off x="817419" y="2221163"/>
            <a:ext cx="464589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协助相关课题组完成检修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春节前协助束测系统完成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IPM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维护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两台磁合金腔和两台铁氧体腔维护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三台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QD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四极磁铁调转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180°</a:t>
            </a:r>
          </a:p>
          <a:p>
            <a:pPr marL="857250" lvl="1" indent="-400050">
              <a:buFont typeface="+mj-lt"/>
              <a:buAutoNum type="romanUcPeriod"/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四台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BPM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拆除重新标定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7250" lvl="1" indent="-400050">
              <a:buFont typeface="+mj-lt"/>
              <a:buAutoNum type="romanUcPeriod"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F36342-DC15-43A0-B06B-35768E2D3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20202"/>
          <a:stretch/>
        </p:blipFill>
        <p:spPr>
          <a:xfrm>
            <a:off x="5372250" y="1773152"/>
            <a:ext cx="2288844" cy="191094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ECC4C1F-9066-49F2-9F2B-C432917BD8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6"/>
          <a:stretch/>
        </p:blipFill>
        <p:spPr>
          <a:xfrm>
            <a:off x="896105" y="3889642"/>
            <a:ext cx="2452978" cy="24920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A4412-ACA9-4DE7-89FC-CDA1FDBFA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78"/>
          <a:stretch/>
        </p:blipFill>
        <p:spPr>
          <a:xfrm>
            <a:off x="3433440" y="3889643"/>
            <a:ext cx="3199623" cy="24920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01BC482-C09A-4D52-BA05-49B654EF53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>
          <a:xfrm>
            <a:off x="6717420" y="3889642"/>
            <a:ext cx="1595104" cy="24920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-RCS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B657AD5-1441-4C14-B63A-B7244230ED90}"/>
              </a:ext>
            </a:extLst>
          </p:cNvPr>
          <p:cNvSpPr txBox="1"/>
          <p:nvPr/>
        </p:nvSpPr>
        <p:spPr>
          <a:xfrm>
            <a:off x="734293" y="1032981"/>
            <a:ext cx="4797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CSNS-II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注入区升级改造</a:t>
            </a:r>
            <a:endParaRPr lang="en-US" altLang="zh-CN" sz="1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57250" lvl="1" indent="-400050">
              <a:buFont typeface="+mj-lt"/>
              <a:buAutoNum type="romanUcPeriod"/>
            </a:pPr>
            <a:r>
              <a:rPr lang="zh-CN" altLang="en-US" dirty="0"/>
              <a:t>注入区核心区域整体升级重装</a:t>
            </a:r>
            <a:endParaRPr lang="en-US" altLang="zh-CN" dirty="0"/>
          </a:p>
          <a:p>
            <a:pPr marL="857250" lvl="1" indent="-400050">
              <a:buFont typeface="+mj-lt"/>
              <a:buAutoNum type="romanUcPeriod"/>
            </a:pPr>
            <a:r>
              <a:rPr lang="zh-CN" altLang="en-US" dirty="0"/>
              <a:t>各系统设备共计</a:t>
            </a:r>
            <a:r>
              <a:rPr lang="en-US" altLang="zh-CN" dirty="0"/>
              <a:t>31</a:t>
            </a:r>
            <a:r>
              <a:rPr lang="zh-CN" altLang="en-US" dirty="0"/>
              <a:t>套，其中真空设备：金属真空盒</a:t>
            </a:r>
            <a:r>
              <a:rPr lang="en-US" altLang="zh-CN" dirty="0"/>
              <a:t>12</a:t>
            </a:r>
            <a:r>
              <a:rPr lang="zh-CN" altLang="en-US" dirty="0"/>
              <a:t>套 </a:t>
            </a:r>
            <a:r>
              <a:rPr lang="en-US" altLang="zh-CN" dirty="0"/>
              <a:t>&amp; </a:t>
            </a:r>
            <a:r>
              <a:rPr lang="zh-CN" altLang="en-US" dirty="0"/>
              <a:t>陶瓷真空盒</a:t>
            </a:r>
            <a:r>
              <a:rPr lang="en-US" altLang="zh-CN" dirty="0"/>
              <a:t>4</a:t>
            </a:r>
            <a:r>
              <a:rPr lang="zh-CN" altLang="en-US" dirty="0"/>
              <a:t>套 </a:t>
            </a:r>
            <a:r>
              <a:rPr lang="en-US" altLang="zh-CN" dirty="0"/>
              <a:t>&amp; </a:t>
            </a:r>
            <a:r>
              <a:rPr lang="zh-CN" altLang="en-US" dirty="0"/>
              <a:t>离子泵</a:t>
            </a:r>
            <a:r>
              <a:rPr lang="en-US" altLang="zh-CN" dirty="0"/>
              <a:t>4</a:t>
            </a:r>
            <a:r>
              <a:rPr lang="zh-CN" altLang="en-US" dirty="0"/>
              <a:t>套</a:t>
            </a:r>
            <a:endParaRPr lang="en-US" altLang="zh-CN" dirty="0"/>
          </a:p>
          <a:p>
            <a:pPr marL="857250" lvl="1" indent="-400050">
              <a:buFont typeface="+mj-lt"/>
              <a:buAutoNum type="romanUcPeriod"/>
            </a:pPr>
            <a:r>
              <a:rPr lang="en-US" altLang="zh-CN" dirty="0"/>
              <a:t>8</a:t>
            </a:r>
            <a:r>
              <a:rPr lang="zh-CN" altLang="en-US" dirty="0"/>
              <a:t>月下旬完成升级安装并恢复真空</a:t>
            </a: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C8D557-BE07-47B3-B439-15B9A4D06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01" y="985425"/>
            <a:ext cx="2396613" cy="4260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D24EE2-A2AA-463E-B740-AEE92A092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74" y="3086070"/>
            <a:ext cx="3840000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7C8E616-1B21-4156-8F7E-1A07AC828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266"/>
          <a:stretch/>
        </p:blipFill>
        <p:spPr>
          <a:xfrm>
            <a:off x="759604" y="5471711"/>
            <a:ext cx="7306692" cy="11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8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48435E5E-87DC-5435-BEA1-DF53C834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0" y="1390265"/>
            <a:ext cx="6553319" cy="4440497"/>
          </a:xfrm>
          <a:prstGeom prst="rect">
            <a:avLst/>
          </a:prstGeom>
        </p:spPr>
      </p:pic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-RCS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B657AD5-1441-4C14-B63A-B7244230ED90}"/>
              </a:ext>
            </a:extLst>
          </p:cNvPr>
          <p:cNvSpPr txBox="1"/>
          <p:nvPr/>
        </p:nvSpPr>
        <p:spPr>
          <a:xfrm>
            <a:off x="798947" y="1057381"/>
            <a:ext cx="4645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CSNS-II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注入区升级后真空恢复情况</a:t>
            </a:r>
            <a:endParaRPr lang="zh-CN" altLang="en-US" dirty="0"/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1A8F0E92-C9E2-5972-B912-6FFE46E065CA}"/>
              </a:ext>
            </a:extLst>
          </p:cNvPr>
          <p:cNvSpPr txBox="1"/>
          <p:nvPr/>
        </p:nvSpPr>
        <p:spPr>
          <a:xfrm>
            <a:off x="588430" y="5830762"/>
            <a:ext cx="8548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buFont typeface="+mj-lt"/>
              <a:buAutoNum type="romanUcPeriod"/>
            </a:pPr>
            <a:r>
              <a:rPr lang="en-US" altLang="zh-CN" dirty="0"/>
              <a:t>9.12</a:t>
            </a:r>
            <a:r>
              <a:rPr lang="zh-CN" altLang="en-US" dirty="0"/>
              <a:t>启动离子泵，核心区域真空缓慢恢复，截至</a:t>
            </a:r>
            <a:r>
              <a:rPr lang="en-US" altLang="zh-CN" dirty="0"/>
              <a:t>10.11</a:t>
            </a:r>
            <a:r>
              <a:rPr lang="zh-CN" altLang="en-US" dirty="0"/>
              <a:t>真空下降至</a:t>
            </a:r>
            <a:r>
              <a:rPr lang="en-US" altLang="zh-CN" dirty="0"/>
              <a:t>8.1×10</a:t>
            </a:r>
            <a:r>
              <a:rPr lang="en-US" altLang="zh-CN" baseline="30000" dirty="0"/>
              <a:t>-6</a:t>
            </a:r>
            <a:r>
              <a:rPr lang="en-US" altLang="zh-CN" dirty="0"/>
              <a:t> Pa</a:t>
            </a:r>
          </a:p>
          <a:p>
            <a:pPr marL="400050" indent="-400050">
              <a:buFont typeface="+mj-lt"/>
              <a:buAutoNum type="romanUcPeriod"/>
            </a:pPr>
            <a:r>
              <a:rPr lang="zh-CN" altLang="en-US" dirty="0"/>
              <a:t>核心区段剥离膜等及其内部机械结构复杂</a:t>
            </a:r>
            <a:endParaRPr lang="en-US" altLang="zh-CN" dirty="0"/>
          </a:p>
          <a:p>
            <a:pPr marL="400050" indent="-400050">
              <a:buFont typeface="+mj-lt"/>
              <a:buAutoNum type="romanUcPeriod"/>
            </a:pPr>
            <a:r>
              <a:rPr lang="zh-CN" altLang="en-US" dirty="0"/>
              <a:t>时间紧迫，所有升级设备未进行烘烤等前处理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81DB40-9157-AD52-8BF3-9A52EAA9A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66"/>
          <a:stretch>
            <a:fillRect/>
          </a:stretch>
        </p:blipFill>
        <p:spPr>
          <a:xfrm>
            <a:off x="3717210" y="1527039"/>
            <a:ext cx="4509383" cy="695184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:a16="http://schemas.microsoft.com/office/drawing/2014/main" id="{0F61E5BC-C9CA-1FB5-9D1B-CEF9886508CF}"/>
              </a:ext>
            </a:extLst>
          </p:cNvPr>
          <p:cNvSpPr txBox="1"/>
          <p:nvPr/>
        </p:nvSpPr>
        <p:spPr>
          <a:xfrm>
            <a:off x="5971901" y="2401411"/>
            <a:ext cx="107159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R1CCG01: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8.1×10</a:t>
            </a:r>
            <a:r>
              <a:rPr lang="en-US" altLang="zh-CN" baseline="30000" dirty="0">
                <a:solidFill>
                  <a:schemeClr val="tx1"/>
                </a:solidFill>
              </a:rPr>
              <a:t>-6</a:t>
            </a:r>
            <a:r>
              <a:rPr lang="en-US" altLang="zh-CN" dirty="0">
                <a:solidFill>
                  <a:schemeClr val="tx1"/>
                </a:solidFill>
              </a:rPr>
              <a:t> Pa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5E44E0D-05AE-29D6-75EE-A3D05E06F59B}"/>
              </a:ext>
            </a:extLst>
          </p:cNvPr>
          <p:cNvCxnSpPr/>
          <p:nvPr/>
        </p:nvCxnSpPr>
        <p:spPr bwMode="auto">
          <a:xfrm flipV="1">
            <a:off x="6464315" y="2120657"/>
            <a:ext cx="248802" cy="2807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文本框 28">
            <a:extLst>
              <a:ext uri="{FF2B5EF4-FFF2-40B4-BE49-F238E27FC236}">
                <a16:creationId xmlns:a16="http://schemas.microsoft.com/office/drawing/2014/main" id="{2209D0DB-963E-8D5A-274E-93DCA8353AEB}"/>
              </a:ext>
            </a:extLst>
          </p:cNvPr>
          <p:cNvSpPr txBox="1"/>
          <p:nvPr/>
        </p:nvSpPr>
        <p:spPr>
          <a:xfrm>
            <a:off x="7205531" y="2386909"/>
            <a:ext cx="129251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R1CCG02: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2.1×10</a:t>
            </a:r>
            <a:r>
              <a:rPr lang="en-US" altLang="zh-CN" baseline="30000" dirty="0">
                <a:solidFill>
                  <a:schemeClr val="tx1"/>
                </a:solidFill>
              </a:rPr>
              <a:t>-6</a:t>
            </a:r>
            <a:r>
              <a:rPr lang="en-US" altLang="zh-CN" dirty="0">
                <a:solidFill>
                  <a:schemeClr val="tx1"/>
                </a:solidFill>
              </a:rPr>
              <a:t> Pa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A788856-EDC8-FB15-4BFF-05D4EED610EA}"/>
              </a:ext>
            </a:extLst>
          </p:cNvPr>
          <p:cNvCxnSpPr/>
          <p:nvPr/>
        </p:nvCxnSpPr>
        <p:spPr bwMode="auto">
          <a:xfrm flipV="1">
            <a:off x="7697945" y="2120657"/>
            <a:ext cx="75740" cy="26625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文本框 31">
            <a:extLst>
              <a:ext uri="{FF2B5EF4-FFF2-40B4-BE49-F238E27FC236}">
                <a16:creationId xmlns:a16="http://schemas.microsoft.com/office/drawing/2014/main" id="{8FEC6EE0-35C3-1A17-C7F2-A2127C423C97}"/>
              </a:ext>
            </a:extLst>
          </p:cNvPr>
          <p:cNvSpPr txBox="1"/>
          <p:nvPr/>
        </p:nvSpPr>
        <p:spPr>
          <a:xfrm>
            <a:off x="3551879" y="2386909"/>
            <a:ext cx="96039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R4CCG01:</a:t>
            </a:r>
          </a:p>
          <a:p>
            <a:r>
              <a:rPr lang="en-US" altLang="zh-CN" sz="1200" dirty="0"/>
              <a:t>1.0×10</a:t>
            </a:r>
            <a:r>
              <a:rPr lang="en-US" altLang="zh-CN" sz="1200" baseline="30000" dirty="0"/>
              <a:t>-6</a:t>
            </a:r>
            <a:r>
              <a:rPr lang="en-US" altLang="zh-CN" sz="1200" dirty="0"/>
              <a:t> Pa</a:t>
            </a:r>
            <a:endParaRPr lang="zh-CN" altLang="en-US" sz="1200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8E9097D-843C-EB03-D491-D337CCA15A4F}"/>
              </a:ext>
            </a:extLst>
          </p:cNvPr>
          <p:cNvCxnSpPr/>
          <p:nvPr/>
        </p:nvCxnSpPr>
        <p:spPr bwMode="auto">
          <a:xfrm flipV="1">
            <a:off x="4044293" y="2120657"/>
            <a:ext cx="181937" cy="26625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文本框 33">
            <a:extLst>
              <a:ext uri="{FF2B5EF4-FFF2-40B4-BE49-F238E27FC236}">
                <a16:creationId xmlns:a16="http://schemas.microsoft.com/office/drawing/2014/main" id="{5D29182B-EFFE-A8E4-D38D-317C466DDCD2}"/>
              </a:ext>
            </a:extLst>
          </p:cNvPr>
          <p:cNvSpPr txBox="1"/>
          <p:nvPr/>
        </p:nvSpPr>
        <p:spPr>
          <a:xfrm>
            <a:off x="4654032" y="2479241"/>
            <a:ext cx="122334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剥离膜</a:t>
            </a:r>
            <a:r>
              <a:rPr lang="en-US" altLang="zh-CN" dirty="0">
                <a:solidFill>
                  <a:schemeClr val="tx1"/>
                </a:solidFill>
              </a:rPr>
              <a:t>&amp;</a:t>
            </a:r>
            <a:r>
              <a:rPr lang="zh-CN" altLang="en-US" dirty="0">
                <a:solidFill>
                  <a:schemeClr val="tx1"/>
                </a:solidFill>
              </a:rPr>
              <a:t>多丝靶</a:t>
            </a: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984CA45-3C17-C1FF-5813-DF5CD8E87E61}"/>
              </a:ext>
            </a:extLst>
          </p:cNvPr>
          <p:cNvCxnSpPr/>
          <p:nvPr/>
        </p:nvCxnSpPr>
        <p:spPr bwMode="auto">
          <a:xfrm flipH="1" flipV="1">
            <a:off x="5547819" y="2135159"/>
            <a:ext cx="204907" cy="2517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966DF789-C9D3-FFFD-8A8C-AC806D4DBA6B}"/>
              </a:ext>
            </a:extLst>
          </p:cNvPr>
          <p:cNvCxnSpPr/>
          <p:nvPr/>
        </p:nvCxnSpPr>
        <p:spPr bwMode="auto">
          <a:xfrm flipV="1">
            <a:off x="5742349" y="2120657"/>
            <a:ext cx="329729" cy="3002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文本框 1">
            <a:extLst>
              <a:ext uri="{FF2B5EF4-FFF2-40B4-BE49-F238E27FC236}">
                <a16:creationId xmlns:a16="http://schemas.microsoft.com/office/drawing/2014/main" id="{47260D0F-67A5-417C-5F65-128B38BEDC74}"/>
              </a:ext>
            </a:extLst>
          </p:cNvPr>
          <p:cNvSpPr txBox="1"/>
          <p:nvPr/>
        </p:nvSpPr>
        <p:spPr>
          <a:xfrm>
            <a:off x="7817850" y="4613406"/>
            <a:ext cx="80021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/>
              <a:t>束流进环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79C4C1F-4BD5-A511-6582-3456ED9A0DFE}"/>
              </a:ext>
            </a:extLst>
          </p:cNvPr>
          <p:cNvCxnSpPr>
            <a:stCxn id="32" idx="1"/>
          </p:cNvCxnSpPr>
          <p:nvPr/>
        </p:nvCxnSpPr>
        <p:spPr>
          <a:xfrm flipH="1">
            <a:off x="7217154" y="4751906"/>
            <a:ext cx="600696" cy="3602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6">
            <a:extLst>
              <a:ext uri="{FF2B5EF4-FFF2-40B4-BE49-F238E27FC236}">
                <a16:creationId xmlns:a16="http://schemas.microsoft.com/office/drawing/2014/main" id="{3CE9B7EF-6397-DE4F-0CDD-C9DFF0BF954E}"/>
              </a:ext>
            </a:extLst>
          </p:cNvPr>
          <p:cNvSpPr txBox="1"/>
          <p:nvPr/>
        </p:nvSpPr>
        <p:spPr>
          <a:xfrm>
            <a:off x="3093248" y="3617814"/>
            <a:ext cx="80021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FF0000"/>
                </a:solidFill>
              </a:rPr>
              <a:t>束流进环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83DF2646-C98D-385B-7BB4-935C46BB8FFE}"/>
              </a:ext>
            </a:extLst>
          </p:cNvPr>
          <p:cNvCxnSpPr/>
          <p:nvPr/>
        </p:nvCxnSpPr>
        <p:spPr>
          <a:xfrm>
            <a:off x="3493357" y="3937480"/>
            <a:ext cx="252451" cy="590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7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-RCS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B657AD5-1441-4C14-B63A-B7244230ED90}"/>
              </a:ext>
            </a:extLst>
          </p:cNvPr>
          <p:cNvSpPr txBox="1"/>
          <p:nvPr/>
        </p:nvSpPr>
        <p:spPr>
          <a:xfrm>
            <a:off x="798947" y="1057381"/>
            <a:ext cx="521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CSNS-II</a:t>
            </a:r>
            <a:r>
              <a:rPr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注入区升级过程中弹簧密封圈使用情况</a:t>
            </a:r>
            <a:endParaRPr lang="zh-CN" altLang="en-US" dirty="0"/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21A94C11-B22F-4A10-8D7F-29B12E5188D7}"/>
              </a:ext>
            </a:extLst>
          </p:cNvPr>
          <p:cNvGraphicFramePr>
            <a:graphicFrameLocks noGrp="1"/>
          </p:cNvGraphicFramePr>
          <p:nvPr/>
        </p:nvGraphicFramePr>
        <p:xfrm>
          <a:off x="643632" y="1426713"/>
          <a:ext cx="7856736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538">
                  <a:extLst>
                    <a:ext uri="{9D8B030D-6E8A-4147-A177-3AD203B41FA5}">
                      <a16:colId xmlns:a16="http://schemas.microsoft.com/office/drawing/2014/main" val="1007716226"/>
                    </a:ext>
                  </a:extLst>
                </a:gridCol>
                <a:gridCol w="715683">
                  <a:extLst>
                    <a:ext uri="{9D8B030D-6E8A-4147-A177-3AD203B41FA5}">
                      <a16:colId xmlns:a16="http://schemas.microsoft.com/office/drawing/2014/main" val="1990634376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1185081152"/>
                    </a:ext>
                  </a:extLst>
                </a:gridCol>
                <a:gridCol w="1047564">
                  <a:extLst>
                    <a:ext uri="{9D8B030D-6E8A-4147-A177-3AD203B41FA5}">
                      <a16:colId xmlns:a16="http://schemas.microsoft.com/office/drawing/2014/main" val="458532661"/>
                    </a:ext>
                  </a:extLst>
                </a:gridCol>
                <a:gridCol w="1038688">
                  <a:extLst>
                    <a:ext uri="{9D8B030D-6E8A-4147-A177-3AD203B41FA5}">
                      <a16:colId xmlns:a16="http://schemas.microsoft.com/office/drawing/2014/main" val="903031142"/>
                    </a:ext>
                  </a:extLst>
                </a:gridCol>
                <a:gridCol w="2059618">
                  <a:extLst>
                    <a:ext uri="{9D8B030D-6E8A-4147-A177-3AD203B41FA5}">
                      <a16:colId xmlns:a16="http://schemas.microsoft.com/office/drawing/2014/main" val="293525666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弹簧密封圈使用量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备注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6141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定制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KF200</a:t>
                      </a:r>
                      <a:endParaRPr lang="zh-CN" altLang="en-US" sz="16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KF250</a:t>
                      </a:r>
                      <a:endParaRPr lang="zh-CN" altLang="en-US" sz="16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KF300</a:t>
                      </a:r>
                      <a:endParaRPr lang="zh-CN" altLang="en-US" sz="16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343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台铁氧体腔检修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301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台磁合金腔检修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86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台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BPM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标定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R2DV05/R3DV12/</a:t>
                      </a:r>
                    </a:p>
                    <a:p>
                      <a:r>
                        <a:rPr lang="en-US" altLang="zh-CN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R4DV11/R4DH04</a:t>
                      </a:r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90550"/>
                  </a:ext>
                </a:extLst>
              </a:tr>
              <a:tr h="1753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三台磁铁掉头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7+</a:t>
                      </a:r>
                      <a:r>
                        <a:rPr lang="en-US" altLang="zh-CN" sz="1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lang="zh-CN" altLang="en-US" sz="16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R1QF01/R1QT02/</a:t>
                      </a:r>
                    </a:p>
                    <a:p>
                      <a:r>
                        <a:rPr lang="en-US" altLang="zh-CN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R4QF01</a:t>
                      </a:r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217041"/>
                  </a:ext>
                </a:extLst>
              </a:tr>
              <a:tr h="1753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CSNS-II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注入区升级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13+</a:t>
                      </a:r>
                      <a:r>
                        <a:rPr lang="en-US" altLang="zh-CN" sz="1600" b="1" baseline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600" b="1" baseline="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6+</a:t>
                      </a:r>
                      <a:r>
                        <a:rPr lang="en-US" altLang="zh-CN" sz="1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1+</a:t>
                      </a:r>
                      <a:r>
                        <a:rPr lang="en-US" altLang="zh-CN" sz="1600" b="1" baseline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lang="zh-CN" altLang="en-US" sz="1600" b="1" baseline="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14+</a:t>
                      </a:r>
                      <a:r>
                        <a:rPr lang="en-US" altLang="zh-CN" sz="1600" b="1" baseline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600" b="1" baseline="0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红色</a:t>
                      </a:r>
                      <a:r>
                        <a:rPr lang="zh-CN" altLang="en-US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为密封失败更换量</a:t>
                      </a:r>
                      <a:endParaRPr lang="en-US" altLang="zh-CN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r>
                        <a:rPr lang="zh-CN" altLang="en-US" sz="1000" baseline="0" dirty="0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蓝色</a:t>
                      </a:r>
                      <a:r>
                        <a:rPr lang="zh-CN" altLang="en-US" sz="10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为因设备重新安装，更换量</a:t>
                      </a:r>
                      <a:endParaRPr lang="en-US" altLang="zh-CN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195679"/>
                  </a:ext>
                </a:extLst>
              </a:tr>
              <a:tr h="1753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使用总量合计：</a:t>
                      </a:r>
                      <a:r>
                        <a:rPr lang="en-US" altLang="zh-CN" sz="1600" b="1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</a:t>
                      </a:r>
                      <a:endParaRPr lang="zh-CN" altLang="en-US" sz="1600" b="1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22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</a:t>
                      </a:r>
                      <a:endParaRPr lang="zh-CN" altLang="en-US" sz="16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baseline="0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532636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73762EFE-AD0A-4351-B382-1E06D44312D7}"/>
              </a:ext>
            </a:extLst>
          </p:cNvPr>
          <p:cNvSpPr txBox="1"/>
          <p:nvPr/>
        </p:nvSpPr>
        <p:spPr>
          <a:xfrm>
            <a:off x="1065390" y="4615679"/>
            <a:ext cx="2776081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国产密封圈收货数量：</a:t>
            </a:r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KF200*20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（全部使用）</a:t>
            </a:r>
            <a:endParaRPr lang="en-US" altLang="zh-CN" sz="14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KF250*17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（全部使用）</a:t>
            </a:r>
            <a:endParaRPr lang="en-US" altLang="zh-CN" sz="14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KF300*20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（剩余</a:t>
            </a: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5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个）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966F02-5DA7-42A1-A498-91E6A433A277}"/>
              </a:ext>
            </a:extLst>
          </p:cNvPr>
          <p:cNvSpPr/>
          <p:nvPr/>
        </p:nvSpPr>
        <p:spPr>
          <a:xfrm>
            <a:off x="4364708" y="4531040"/>
            <a:ext cx="425008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密封失败数量统计：</a:t>
            </a:r>
            <a:endParaRPr lang="en-US" altLang="zh-CN" sz="14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定制</a:t>
            </a: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-0/6</a:t>
            </a: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KF200-0/22</a:t>
            </a: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KF250-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/27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（三个均为国产弹簧密封圈）</a:t>
            </a:r>
            <a:endParaRPr lang="en-US" altLang="zh-CN" sz="14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720000" lvl="2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KF300-0/15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KF300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密封圈存在两个</a:t>
            </a:r>
            <a:r>
              <a:rPr lang="en-US" altLang="zh-CN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-4</a:t>
            </a:r>
            <a:r>
              <a:rPr lang="zh-CN" alt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量级大漏，进一步预紧后漏率满足要求）</a:t>
            </a:r>
            <a:endParaRPr lang="en-US" altLang="zh-CN" sz="14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536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F3706-97DB-E368-D3EA-5F87DE3E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58B7216E-10B9-684A-C6DE-B99FD662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-RTBT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30296D-954A-1D05-6110-7F8E69590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69" y="2983856"/>
            <a:ext cx="4171950" cy="3114675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28F819-16FA-108E-CB79-FB25E49E0D87}"/>
              </a:ext>
            </a:extLst>
          </p:cNvPr>
          <p:cNvSpPr txBox="1">
            <a:spLocks/>
          </p:cNvSpPr>
          <p:nvPr/>
        </p:nvSpPr>
        <p:spPr>
          <a:xfrm>
            <a:off x="324459" y="1191501"/>
            <a:ext cx="8640604" cy="3996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50"/>
              </a:spcAft>
              <a:buFont typeface="Wingdings" panose="05000000000000000000" pitchFamily="2" charset="2"/>
              <a:buChar char="p"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米段真空度随功率提升而变差</a:t>
            </a:r>
          </a:p>
          <a:p>
            <a:pPr>
              <a:spcAft>
                <a:spcPts val="150"/>
              </a:spcAft>
              <a:buFont typeface="Wingdings" panose="05000000000000000000" pitchFamily="2" charset="2"/>
              <a:buChar char="p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重新设计加工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RT70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真空盒，增加一套在线分子泵组，实现抽速最大化</a:t>
            </a:r>
          </a:p>
          <a:p>
            <a:pPr>
              <a:spcAft>
                <a:spcPts val="150"/>
              </a:spcAft>
              <a:buFont typeface="Wingdings" panose="05000000000000000000" pitchFamily="2" charset="2"/>
              <a:buChar char="p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目前机组真空计已经就位，非标件已完成加工，电缆已经预铺设，将择机进行系统改造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spcAft>
                <a:spcPts val="150"/>
              </a:spcAft>
              <a:buFont typeface="Wingdings" panose="05000000000000000000" pitchFamily="2" charset="2"/>
              <a:buChar char="p"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功率每提升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千瓦，真空度上升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3.0*10</a:t>
            </a:r>
            <a:r>
              <a:rPr lang="en-US" altLang="zh-CN" sz="15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-7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，预计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300kW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真空度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9.4*10</a:t>
            </a:r>
            <a:r>
              <a:rPr lang="en-US" altLang="zh-CN" sz="15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-5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500kW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真空度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1.5*10</a:t>
            </a:r>
            <a:r>
              <a:rPr lang="en-US" altLang="zh-CN" sz="15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-4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</a:t>
            </a:r>
            <a:endParaRPr lang="zh-CN" altLang="en-US" sz="1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真空度随功率变化曲线">
            <a:extLst>
              <a:ext uri="{FF2B5EF4-FFF2-40B4-BE49-F238E27FC236}">
                <a16:creationId xmlns:a16="http://schemas.microsoft.com/office/drawing/2014/main" id="{07C22E37-ADF0-D497-6FFE-925C2D0192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85932" y="2983857"/>
            <a:ext cx="4604861" cy="2968466"/>
          </a:xfrm>
          <a:prstGeom prst="rect">
            <a:avLst/>
          </a:prstGeom>
        </p:spPr>
      </p:pic>
      <p:sp>
        <p:nvSpPr>
          <p:cNvPr id="5" name="矩形 4" descr="RTCCG05">
            <a:extLst>
              <a:ext uri="{FF2B5EF4-FFF2-40B4-BE49-F238E27FC236}">
                <a16:creationId xmlns:a16="http://schemas.microsoft.com/office/drawing/2014/main" id="{40DA4405-E98B-FFA8-E00A-7BCABE27745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80146" y="3789271"/>
            <a:ext cx="839612" cy="2562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rgbClr val="FF0000"/>
                </a:solidFill>
              </a:rPr>
              <a:t>屏蔽墙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8CDD46-A4B7-0364-7002-324A324B2AA3}"/>
              </a:ext>
            </a:extLst>
          </p:cNvPr>
          <p:cNvSpPr txBox="1"/>
          <p:nvPr/>
        </p:nvSpPr>
        <p:spPr>
          <a:xfrm>
            <a:off x="2869063" y="3053865"/>
            <a:ext cx="174545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1050" b="1">
                <a:solidFill>
                  <a:schemeClr val="accent6"/>
                </a:solidFill>
              </a:rPr>
              <a:t>新改造真空盒及新增机组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167BB7D-73AF-41D3-6ECC-783C2BED6C29}"/>
              </a:ext>
            </a:extLst>
          </p:cNvPr>
          <p:cNvSpPr txBox="1"/>
          <p:nvPr/>
        </p:nvSpPr>
        <p:spPr>
          <a:xfrm>
            <a:off x="1448409" y="5999948"/>
            <a:ext cx="216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目前在线机组，用一备一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1F37F5D-A6D3-02AC-12C2-D92AE0C22F5B}"/>
              </a:ext>
            </a:extLst>
          </p:cNvPr>
          <p:cNvCxnSpPr/>
          <p:nvPr/>
        </p:nvCxnSpPr>
        <p:spPr>
          <a:xfrm flipH="1">
            <a:off x="3018605" y="3301992"/>
            <a:ext cx="167640" cy="47577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1CDE6A3B-0802-18CE-264B-1928DAD9C21D}"/>
              </a:ext>
            </a:extLst>
          </p:cNvPr>
          <p:cNvCxnSpPr/>
          <p:nvPr/>
        </p:nvCxnSpPr>
        <p:spPr>
          <a:xfrm flipV="1">
            <a:off x="2488539" y="5778491"/>
            <a:ext cx="486728" cy="23241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12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sp>
        <p:nvSpPr>
          <p:cNvPr id="34" name="流程图: 离页连接符 33"/>
          <p:cNvSpPr/>
          <p:nvPr/>
        </p:nvSpPr>
        <p:spPr>
          <a:xfrm>
            <a:off x="620496" y="2628805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370512" y="2173547"/>
            <a:ext cx="6838967" cy="3789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1384127" y="3027621"/>
            <a:ext cx="6861123" cy="836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2" name="直接连接符 11"/>
          <p:cNvCxnSpPr/>
          <p:nvPr/>
        </p:nvCxnSpPr>
        <p:spPr>
          <a:xfrm>
            <a:off x="1428294" y="3824853"/>
            <a:ext cx="6781185" cy="3400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5" name="直接连接符 11"/>
          <p:cNvCxnSpPr/>
          <p:nvPr/>
        </p:nvCxnSpPr>
        <p:spPr>
          <a:xfrm flipV="1">
            <a:off x="1445120" y="4681725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3" name="文本框 2"/>
          <p:cNvSpPr txBox="1"/>
          <p:nvPr/>
        </p:nvSpPr>
        <p:spPr>
          <a:xfrm>
            <a:off x="1291056" y="1716414"/>
            <a:ext cx="3753272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855">
              <a:lnSpc>
                <a:spcPct val="90000"/>
              </a:lnSpc>
            </a:pPr>
            <a:r>
              <a:rPr lang="en-US" altLang="zh-CN" sz="2600" b="1" dirty="0">
                <a:latin typeface="Times New Roman" panose="02020603050405020304"/>
                <a:cs typeface="Times New Roman" panose="02020603050405020304"/>
              </a:rPr>
              <a:t>24-25</a:t>
            </a:r>
            <a:r>
              <a:rPr lang="zh-CN" altLang="en-US" sz="2600" b="1" dirty="0">
                <a:latin typeface="Times New Roman" panose="02020603050405020304"/>
                <a:cs typeface="Times New Roman" panose="02020603050405020304"/>
              </a:rPr>
              <a:t>年度总体运行情况</a:t>
            </a:r>
            <a:endParaRPr lang="en-US" altLang="zh-CN" sz="26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8" name="流程图: 离页连接符 33"/>
          <p:cNvSpPr/>
          <p:nvPr/>
        </p:nvSpPr>
        <p:spPr>
          <a:xfrm>
            <a:off x="598271" y="1784877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流程图: 离页连接符 33"/>
          <p:cNvSpPr/>
          <p:nvPr/>
        </p:nvSpPr>
        <p:spPr>
          <a:xfrm>
            <a:off x="603464" y="3441095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2" name="流程图: 离页连接符 33"/>
          <p:cNvSpPr/>
          <p:nvPr/>
        </p:nvSpPr>
        <p:spPr>
          <a:xfrm>
            <a:off x="644739" y="4304073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91793" y="2557854"/>
            <a:ext cx="565593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109855">
              <a:lnSpc>
                <a:spcPct val="90000"/>
              </a:lnSpc>
              <a:defRPr sz="2600" b="1">
                <a:latin typeface="Times New Roman" panose="02020603050405020304"/>
                <a:cs typeface="Times New Roman" panose="02020603050405020304"/>
              </a:defRPr>
            </a:lvl1pPr>
          </a:lstStyle>
          <a:p>
            <a:r>
              <a:rPr lang="zh-CN" altLang="en-US" dirty="0"/>
              <a:t>真空系统检修</a:t>
            </a:r>
            <a:endParaRPr lang="en-US" altLang="zh-CN" dirty="0"/>
          </a:p>
        </p:txBody>
      </p:sp>
      <p:sp>
        <p:nvSpPr>
          <p:cNvPr id="30" name="文本框 29"/>
          <p:cNvSpPr txBox="1"/>
          <p:nvPr/>
        </p:nvSpPr>
        <p:spPr>
          <a:xfrm>
            <a:off x="1310428" y="4222193"/>
            <a:ext cx="101373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109855">
              <a:lnSpc>
                <a:spcPct val="90000"/>
              </a:lnSpc>
              <a:defRPr sz="2600" b="1">
                <a:latin typeface="Times New Roman" panose="02020603050405020304"/>
                <a:cs typeface="Times New Roman" panose="02020603050405020304"/>
              </a:defRPr>
            </a:lvl1pPr>
          </a:lstStyle>
          <a:p>
            <a:r>
              <a:rPr lang="zh-CN" altLang="en-US" dirty="0"/>
              <a:t>总结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1310428" y="3366398"/>
            <a:ext cx="42453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109855">
              <a:lnSpc>
                <a:spcPct val="90000"/>
              </a:lnSpc>
              <a:defRPr sz="2600" b="1">
                <a:latin typeface="Times New Roman" panose="02020603050405020304"/>
                <a:cs typeface="Times New Roman" panose="02020603050405020304"/>
              </a:defRPr>
            </a:lvl1pPr>
          </a:lstStyle>
          <a:p>
            <a:r>
              <a:rPr lang="zh-CN" altLang="en-US" dirty="0"/>
              <a:t>束线设备升级及新增安装</a:t>
            </a:r>
            <a:endParaRPr lang="en-US" altLang="zh-C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D9188-B50B-E141-E180-FD2A4AD01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A1D4ED16-5D24-6E1A-17F5-A6C14E90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-APEP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4B7BCB0-5300-27B7-6CE1-E0407DBA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" y="2816860"/>
            <a:ext cx="4028440" cy="19018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1E93A5B-E91B-C96D-E4F5-D4F57E69532B}"/>
              </a:ext>
            </a:extLst>
          </p:cNvPr>
          <p:cNvSpPr txBox="1"/>
          <p:nvPr/>
        </p:nvSpPr>
        <p:spPr>
          <a:xfrm>
            <a:off x="360045" y="1124585"/>
            <a:ext cx="8458835" cy="1388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zh-CN" altLang="en-US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总体情况：</a:t>
            </a:r>
            <a:r>
              <a:rPr lang="en-US" altLang="zh-CN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2024-2025</a:t>
            </a:r>
            <a:r>
              <a:rPr lang="zh-CN" altLang="en-US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年度，</a:t>
            </a:r>
            <a:r>
              <a:rPr lang="en-US" altLang="zh-CN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APEP</a:t>
            </a:r>
            <a:r>
              <a:rPr lang="zh-CN" altLang="en-US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真空系统稳定运行，无主动故障发生。</a:t>
            </a:r>
            <a:endParaRPr lang="zh-CN" altLang="en-US" sz="186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600"/>
              </a:spcBef>
            </a:pPr>
            <a:r>
              <a:rPr lang="zh-CN" altLang="en-US" sz="18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主要工作：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完成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APEP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束线真空系统升级改造</a:t>
            </a:r>
          </a:p>
          <a:p>
            <a:pPr marL="0" indent="0" latinLnBrk="0">
              <a:spcBef>
                <a:spcPts val="600"/>
              </a:spcBef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拆除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LDBT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APEP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束线中间束窗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600"/>
              </a:spcBef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同位素实验期间真空系统运行监测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88B985-2C32-FD54-0A4B-10D89179D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680" y="1590805"/>
            <a:ext cx="3545840" cy="47091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F265FA7-8CB5-F7E6-32AB-93028A8C0A79}"/>
              </a:ext>
            </a:extLst>
          </p:cNvPr>
          <p:cNvSpPr txBox="1"/>
          <p:nvPr/>
        </p:nvSpPr>
        <p:spPr>
          <a:xfrm>
            <a:off x="935355" y="5013325"/>
            <a:ext cx="399351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新增：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套气动插板阀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套分子泵机组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套压力变送器（提供大气信号）</a:t>
            </a:r>
          </a:p>
        </p:txBody>
      </p:sp>
    </p:spTree>
    <p:extLst>
      <p:ext uri="{BB962C8B-B14F-4D97-AF65-F5344CB8AC3E}">
        <p14:creationId xmlns:p14="http://schemas.microsoft.com/office/powerpoint/2010/main" val="2674623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2340-1FEB-6280-0948-6B109A60A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5023A1ED-7808-1E60-4C0F-AA747BAD5557}"/>
              </a:ext>
            </a:extLst>
          </p:cNvPr>
          <p:cNvGrpSpPr/>
          <p:nvPr/>
        </p:nvGrpSpPr>
        <p:grpSpPr>
          <a:xfrm>
            <a:off x="429175" y="1375266"/>
            <a:ext cx="8294520" cy="1801211"/>
            <a:chOff x="4081" y="5160"/>
            <a:chExt cx="10319" cy="252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99CCFD1-C054-508B-0074-3903054CE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431"/>
            <a:stretch>
              <a:fillRect/>
            </a:stretch>
          </p:blipFill>
          <p:spPr>
            <a:xfrm>
              <a:off x="4081" y="5160"/>
              <a:ext cx="10309" cy="2528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A314A03-B0AA-C6AD-E322-4BAD3AFE578E}"/>
                </a:ext>
              </a:extLst>
            </p:cNvPr>
            <p:cNvSpPr/>
            <p:nvPr/>
          </p:nvSpPr>
          <p:spPr>
            <a:xfrm>
              <a:off x="6846" y="7509"/>
              <a:ext cx="7554" cy="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21B5108-F3FD-6C23-F141-0E87880D6C03}"/>
                </a:ext>
              </a:extLst>
            </p:cNvPr>
            <p:cNvSpPr/>
            <p:nvPr/>
          </p:nvSpPr>
          <p:spPr>
            <a:xfrm>
              <a:off x="12735" y="7226"/>
              <a:ext cx="1227" cy="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直角三角形 16">
              <a:extLst>
                <a:ext uri="{FF2B5EF4-FFF2-40B4-BE49-F238E27FC236}">
                  <a16:creationId xmlns:a16="http://schemas.microsoft.com/office/drawing/2014/main" id="{8CC0F4F6-34D0-8BE5-E807-D06D9EFD0A4C}"/>
                </a:ext>
              </a:extLst>
            </p:cNvPr>
            <p:cNvSpPr/>
            <p:nvPr/>
          </p:nvSpPr>
          <p:spPr>
            <a:xfrm rot="16200000">
              <a:off x="6255" y="7097"/>
              <a:ext cx="178" cy="100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7" name="文本框 26">
            <a:extLst>
              <a:ext uri="{FF2B5EF4-FFF2-40B4-BE49-F238E27FC236}">
                <a16:creationId xmlns:a16="http://schemas.microsoft.com/office/drawing/2014/main" id="{777FBD8D-1287-96DA-F772-226CAF3B4809}"/>
              </a:ext>
            </a:extLst>
          </p:cNvPr>
          <p:cNvSpPr txBox="1"/>
          <p:nvPr/>
        </p:nvSpPr>
        <p:spPr>
          <a:xfrm rot="20873764">
            <a:off x="4841509" y="2601408"/>
            <a:ext cx="454087" cy="21544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厅</a:t>
            </a:r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27">
            <a:extLst>
              <a:ext uri="{FF2B5EF4-FFF2-40B4-BE49-F238E27FC236}">
                <a16:creationId xmlns:a16="http://schemas.microsoft.com/office/drawing/2014/main" id="{EAC72BC7-C810-D182-EDC5-6494D2190E54}"/>
              </a:ext>
            </a:extLst>
          </p:cNvPr>
          <p:cNvSpPr txBox="1"/>
          <p:nvPr/>
        </p:nvSpPr>
        <p:spPr>
          <a:xfrm rot="20931807">
            <a:off x="2175555" y="2393410"/>
            <a:ext cx="63145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CCG01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TPM01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9">
            <a:extLst>
              <a:ext uri="{FF2B5EF4-FFF2-40B4-BE49-F238E27FC236}">
                <a16:creationId xmlns:a16="http://schemas.microsoft.com/office/drawing/2014/main" id="{E17942BC-D294-FFDC-1363-F812B2925EE4}"/>
              </a:ext>
            </a:extLst>
          </p:cNvPr>
          <p:cNvSpPr txBox="1"/>
          <p:nvPr/>
        </p:nvSpPr>
        <p:spPr>
          <a:xfrm rot="20931807">
            <a:off x="3383463" y="2166337"/>
            <a:ext cx="63145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CCG02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TPM02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1">
            <a:extLst>
              <a:ext uri="{FF2B5EF4-FFF2-40B4-BE49-F238E27FC236}">
                <a16:creationId xmlns:a16="http://schemas.microsoft.com/office/drawing/2014/main" id="{50AA4176-0E51-07B9-A5E5-9078AA90BCF3}"/>
              </a:ext>
            </a:extLst>
          </p:cNvPr>
          <p:cNvSpPr txBox="1"/>
          <p:nvPr/>
        </p:nvSpPr>
        <p:spPr>
          <a:xfrm rot="20931807">
            <a:off x="4318327" y="1795639"/>
            <a:ext cx="63145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CCG03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TPM03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GV02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E75AACCE-302D-83AC-DDC3-80D7564B40D2}"/>
              </a:ext>
            </a:extLst>
          </p:cNvPr>
          <p:cNvSpPr txBox="1"/>
          <p:nvPr/>
        </p:nvSpPr>
        <p:spPr>
          <a:xfrm rot="20931807">
            <a:off x="5720460" y="1815753"/>
            <a:ext cx="63145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CCG04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TPM04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97F14F69-51DE-8CC7-7323-778D96319FFD}"/>
              </a:ext>
            </a:extLst>
          </p:cNvPr>
          <p:cNvSpPr txBox="1"/>
          <p:nvPr/>
        </p:nvSpPr>
        <p:spPr>
          <a:xfrm rot="20931807">
            <a:off x="6872676" y="1518704"/>
            <a:ext cx="63145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CCG05</a:t>
            </a:r>
          </a:p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TPM05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34">
            <a:extLst>
              <a:ext uri="{FF2B5EF4-FFF2-40B4-BE49-F238E27FC236}">
                <a16:creationId xmlns:a16="http://schemas.microsoft.com/office/drawing/2014/main" id="{A17CADF9-5AC7-87C4-7637-09A2E9232092}"/>
              </a:ext>
            </a:extLst>
          </p:cNvPr>
          <p:cNvSpPr txBox="1"/>
          <p:nvPr/>
        </p:nvSpPr>
        <p:spPr>
          <a:xfrm rot="20873764">
            <a:off x="5976739" y="1458891"/>
            <a:ext cx="454087" cy="21544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厅</a:t>
            </a:r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标题 2">
            <a:extLst>
              <a:ext uri="{FF2B5EF4-FFF2-40B4-BE49-F238E27FC236}">
                <a16:creationId xmlns:a16="http://schemas.microsoft.com/office/drawing/2014/main" id="{93D186E1-EA0D-2487-6DA3-479C500C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-WNS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25A28B-C9E6-0DB8-0D9A-6B051211B2F2}"/>
              </a:ext>
            </a:extLst>
          </p:cNvPr>
          <p:cNvSpPr txBox="1"/>
          <p:nvPr/>
        </p:nvSpPr>
        <p:spPr>
          <a:xfrm>
            <a:off x="404634" y="1054112"/>
            <a:ext cx="8458835" cy="702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zh-CN" altLang="en-US" sz="186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主要工作：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插板阀控制器故障更换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6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2.WNS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真空系统日常运维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ABC49C3-BBFD-BB08-949F-5E645DE66A8E}"/>
              </a:ext>
            </a:extLst>
          </p:cNvPr>
          <p:cNvSpPr txBox="1"/>
          <p:nvPr/>
        </p:nvSpPr>
        <p:spPr>
          <a:xfrm>
            <a:off x="342583" y="5857810"/>
            <a:ext cx="845883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用户自行完成大多数真空设备的操作，根据实验安排启停泵组、开关阀门，在灵活使用真空设备同时，不可避免会引起设备的损耗和故障。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609E578-3A9D-4EBF-B909-61AD5880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530"/>
          <a:stretch>
            <a:fillRect/>
          </a:stretch>
        </p:blipFill>
        <p:spPr>
          <a:xfrm>
            <a:off x="404634" y="3318617"/>
            <a:ext cx="1944877" cy="23602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E426471-CD14-CE9C-5879-A0704180BC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04" t="210" r="17943" b="-210"/>
          <a:stretch>
            <a:fillRect/>
          </a:stretch>
        </p:blipFill>
        <p:spPr>
          <a:xfrm>
            <a:off x="2542490" y="3325178"/>
            <a:ext cx="1944876" cy="2375149"/>
          </a:xfrm>
          <a:prstGeom prst="rect">
            <a:avLst/>
          </a:prstGeom>
        </p:spPr>
      </p:pic>
      <p:sp>
        <p:nvSpPr>
          <p:cNvPr id="21" name="文本框 27">
            <a:extLst>
              <a:ext uri="{FF2B5EF4-FFF2-40B4-BE49-F238E27FC236}">
                <a16:creationId xmlns:a16="http://schemas.microsoft.com/office/drawing/2014/main" id="{2DC389E4-8FFD-E73D-D7D9-8529B2188F45}"/>
              </a:ext>
            </a:extLst>
          </p:cNvPr>
          <p:cNvSpPr txBox="1"/>
          <p:nvPr/>
        </p:nvSpPr>
        <p:spPr>
          <a:xfrm rot="20931807">
            <a:off x="251336" y="2739578"/>
            <a:ext cx="504986" cy="21544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GV01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7">
            <a:extLst>
              <a:ext uri="{FF2B5EF4-FFF2-40B4-BE49-F238E27FC236}">
                <a16:creationId xmlns:a16="http://schemas.microsoft.com/office/drawing/2014/main" id="{365736F7-7B72-6AD8-79E1-D5110E390C12}"/>
              </a:ext>
            </a:extLst>
          </p:cNvPr>
          <p:cNvSpPr txBox="1"/>
          <p:nvPr/>
        </p:nvSpPr>
        <p:spPr>
          <a:xfrm rot="20931807">
            <a:off x="6330999" y="2300501"/>
            <a:ext cx="504986" cy="21544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GV03</a:t>
            </a:r>
            <a:endParaRPr lang="zh-CN" altLang="en-US" sz="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14388D6-B63A-5098-CC85-4641E9ADDF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615"/>
          <a:stretch>
            <a:fillRect/>
          </a:stretch>
        </p:blipFill>
        <p:spPr>
          <a:xfrm>
            <a:off x="4670544" y="3325177"/>
            <a:ext cx="1944876" cy="23570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EDDE40F-A8D4-0DB2-3600-B6A602B5D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339" y="3318617"/>
            <a:ext cx="1846372" cy="23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2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94AE-085C-8BF7-F0DB-3AC96C7D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AF5E0646-C1DF-1D12-4F87-23083E51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本地站维护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C13E524-7F38-705D-15DB-C1AB9F0EB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064672"/>
              </p:ext>
            </p:extLst>
          </p:nvPr>
        </p:nvGraphicFramePr>
        <p:xfrm>
          <a:off x="801604" y="1161321"/>
          <a:ext cx="7954690" cy="22658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75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162">
                <a:tc>
                  <a:txBody>
                    <a:bodyPr/>
                    <a:lstStyle/>
                    <a:p>
                      <a:endParaRPr lang="zh-CN" altLang="en-US" sz="1200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故障现象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备注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原因预估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62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离子泵控制器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高压档加载异常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7</a:t>
                      </a:r>
                      <a:endParaRPr lang="zh-CN" altLang="en-US" sz="1200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RCS*4 LRBT*1 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DTL*1</a:t>
                      </a:r>
                      <a:r>
                        <a:rPr lang="zh-CN" altLang="en-US" sz="1200" b="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200" b="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RTBT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*1</a:t>
                      </a:r>
                      <a:endParaRPr lang="en-US" altLang="zh-CN" sz="1200" b="0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电容损坏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16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电源开关开启异常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200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RTBT*2  RCS*1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线路板故障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162">
                <a:tc>
                  <a:txBody>
                    <a:bodyPr/>
                    <a:lstStyle/>
                    <a:p>
                      <a:r>
                        <a:rPr lang="en-US" altLang="zh-CN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TPG300</a:t>
                      </a:r>
                      <a:endParaRPr lang="zh-CN" altLang="en-US" sz="14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通电无响应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LRBT*1</a:t>
                      </a:r>
                      <a:endParaRPr lang="zh-CN" alt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主板电源故障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162">
                <a:tc>
                  <a:txBody>
                    <a:bodyPr/>
                    <a:lstStyle/>
                    <a:p>
                      <a:r>
                        <a:rPr lang="zh-CN" altLang="en-US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分子泵控制器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分子泵不工作，控制器无法开启。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2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质子束窗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控制器故障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8003595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1A168D1E-6AA1-FFCF-FE5D-B2330B722E27}"/>
              </a:ext>
            </a:extLst>
          </p:cNvPr>
          <p:cNvSpPr txBox="1"/>
          <p:nvPr/>
        </p:nvSpPr>
        <p:spPr>
          <a:xfrm>
            <a:off x="6448536" y="3753846"/>
            <a:ext cx="2408481" cy="24622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和上一年度比，故障数量相当。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大部分故障出现在检修前期统一停电后重启。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需要持续关注并做好备品备件储备及维护工作。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002F355-D558-14B5-C0AE-35E018EDD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422" y="3753846"/>
            <a:ext cx="2408481" cy="23649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E7644EE-7D7F-D768-8830-3E3F0E838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04" y="3753846"/>
            <a:ext cx="2814887" cy="23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69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AD24-56B9-6618-7A75-4DFF319A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60C1A1C5-78FC-429F-0345-8BB4530F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真空设备管理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D14A1D-BED4-ED3A-C6A6-827522B984D9}"/>
              </a:ext>
            </a:extLst>
          </p:cNvPr>
          <p:cNvSpPr txBox="1"/>
          <p:nvPr/>
        </p:nvSpPr>
        <p:spPr>
          <a:xfrm>
            <a:off x="528637" y="1248998"/>
            <a:ext cx="512762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建立真空设备云端数据库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latinLnBrk="0">
              <a:spcBef>
                <a:spcPts val="600"/>
              </a:spcBef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开发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8DC9C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8DC9C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散裂真空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8DC9C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8DC9C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微信小程序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制作设备信息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二维码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标签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F7401C-28DF-1098-4B6A-9EF20F9B541D}"/>
              </a:ext>
            </a:extLst>
          </p:cNvPr>
          <p:cNvSpPr txBox="1"/>
          <p:nvPr/>
        </p:nvSpPr>
        <p:spPr>
          <a:xfrm>
            <a:off x="574967" y="2428609"/>
            <a:ext cx="5418455" cy="13080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小程序功能：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实现设备信息增删改查，生成设备编号及二维码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扫码查看和编辑设备信息，提高设备管理效率</a:t>
            </a:r>
          </a:p>
          <a:p>
            <a:pPr marL="0" indent="0" latinLnBrk="0">
              <a:spcBef>
                <a:spcPts val="600"/>
              </a:spcBef>
            </a:pPr>
            <a:r>
              <a:rPr lang="en-US" altLang="zh-CN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16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设置用户使用权限，</a:t>
            </a:r>
            <a:r>
              <a:rPr lang="zh-CN" altLang="en-US" sz="16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保障数据库和设备信息安全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E413D1F-8975-F076-BFD4-D124A623D5F1}"/>
              </a:ext>
            </a:extLst>
          </p:cNvPr>
          <p:cNvGrpSpPr/>
          <p:nvPr/>
        </p:nvGrpSpPr>
        <p:grpSpPr>
          <a:xfrm>
            <a:off x="528637" y="3917595"/>
            <a:ext cx="8054340" cy="2829560"/>
            <a:chOff x="479" y="6013"/>
            <a:chExt cx="12684" cy="44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8939D34-F8BA-9016-9DF1-1D1062DEF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80"/>
            <a:stretch>
              <a:fillRect/>
            </a:stretch>
          </p:blipFill>
          <p:spPr>
            <a:xfrm>
              <a:off x="10943" y="6013"/>
              <a:ext cx="2220" cy="445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93AE04-CD00-7436-E1D5-6DCC18D8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59"/>
            <a:stretch>
              <a:fillRect/>
            </a:stretch>
          </p:blipFill>
          <p:spPr>
            <a:xfrm>
              <a:off x="479" y="6013"/>
              <a:ext cx="2171" cy="445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E4D4E09-F306-3868-AD07-D8686A5EA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60" t="501" b="-173"/>
            <a:stretch>
              <a:fillRect/>
            </a:stretch>
          </p:blipFill>
          <p:spPr>
            <a:xfrm>
              <a:off x="2594" y="6016"/>
              <a:ext cx="2120" cy="44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27BA572-192F-6D53-4A2D-971F16C7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2" y="6016"/>
              <a:ext cx="2213" cy="444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F1F41E5-FAC2-11D4-176D-B7CF0BEC9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" y="6018"/>
              <a:ext cx="2141" cy="44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61C3C67-C69E-54A3-0587-3FA8EB24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06" y="6016"/>
              <a:ext cx="2156" cy="44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2AF9130-BA9C-8F66-23E4-22B8BC840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6722" y="1315263"/>
            <a:ext cx="3153410" cy="234569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AD4C486-BC02-7F92-E7D9-AA060D407AA6}"/>
              </a:ext>
            </a:extLst>
          </p:cNvPr>
          <p:cNvSpPr txBox="1"/>
          <p:nvPr/>
        </p:nvSpPr>
        <p:spPr>
          <a:xfrm>
            <a:off x="900430" y="6215660"/>
            <a:ext cx="61277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32CCE49-6C04-3160-6B8C-CD94415FB98D}"/>
              </a:ext>
            </a:extLst>
          </p:cNvPr>
          <p:cNvSpPr txBox="1"/>
          <p:nvPr/>
        </p:nvSpPr>
        <p:spPr>
          <a:xfrm>
            <a:off x="2050415" y="6215660"/>
            <a:ext cx="102743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设备管理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CF693A5-9A70-585F-4DF8-C9F7213EF8B9}"/>
              </a:ext>
            </a:extLst>
          </p:cNvPr>
          <p:cNvSpPr txBox="1"/>
          <p:nvPr/>
        </p:nvSpPr>
        <p:spPr>
          <a:xfrm>
            <a:off x="3383280" y="6215660"/>
            <a:ext cx="102552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信息录入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EB2F3F-1CC0-82C0-BD8F-F46C7B119CD8}"/>
              </a:ext>
            </a:extLst>
          </p:cNvPr>
          <p:cNvSpPr txBox="1"/>
          <p:nvPr/>
        </p:nvSpPr>
        <p:spPr>
          <a:xfrm>
            <a:off x="4751070" y="6215660"/>
            <a:ext cx="102565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设备查询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A931525-0688-E8A4-4FD8-1201CDFA1970}"/>
              </a:ext>
            </a:extLst>
          </p:cNvPr>
          <p:cNvSpPr txBox="1"/>
          <p:nvPr/>
        </p:nvSpPr>
        <p:spPr>
          <a:xfrm>
            <a:off x="5947372" y="4689795"/>
            <a:ext cx="1222972" cy="830997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alpha val="46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设备信息查看、编辑、删除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A394E96-D945-5790-D493-DD8677D16E64}"/>
              </a:ext>
            </a:extLst>
          </p:cNvPr>
          <p:cNvSpPr txBox="1"/>
          <p:nvPr/>
        </p:nvSpPr>
        <p:spPr>
          <a:xfrm>
            <a:off x="7409484" y="6215025"/>
            <a:ext cx="104425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用户权限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5F506DD-31AD-2A20-6EDD-162FC49B4503}"/>
              </a:ext>
            </a:extLst>
          </p:cNvPr>
          <p:cNvSpPr txBox="1"/>
          <p:nvPr/>
        </p:nvSpPr>
        <p:spPr>
          <a:xfrm>
            <a:off x="528637" y="841105"/>
            <a:ext cx="5440680" cy="378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latinLnBrk="0">
              <a:spcBef>
                <a:spcPts val="600"/>
              </a:spcBef>
            </a:pPr>
            <a:r>
              <a:rPr lang="zh-CN" altLang="en-US" sz="1865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移动端、低成本、轻量化</a:t>
            </a:r>
            <a:r>
              <a:rPr lang="en-US" altLang="zh-CN" sz="1865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1865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真空设备管理系统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ECB48B-3FDD-6798-97C3-712738DE584B}"/>
              </a:ext>
            </a:extLst>
          </p:cNvPr>
          <p:cNvSpPr txBox="1"/>
          <p:nvPr/>
        </p:nvSpPr>
        <p:spPr>
          <a:xfrm>
            <a:off x="6768884" y="930935"/>
            <a:ext cx="102743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433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FA22-01A8-4315-412E-0C34E6F19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943CAC88-2B66-D61A-087B-2F761EE5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真空设备管理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8A31FB0-03FC-A5D0-D6C3-540DDF65F6CF}"/>
              </a:ext>
            </a:extLst>
          </p:cNvPr>
          <p:cNvSpPr txBox="1"/>
          <p:nvPr/>
        </p:nvSpPr>
        <p:spPr>
          <a:xfrm>
            <a:off x="543267" y="1097957"/>
            <a:ext cx="633302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260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件设备编号和标签粘贴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登记部分设备维修记录和使用周期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解决设备位置、借出、故障、维修等信息不易管理的问题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06E5A-1C26-5F0F-ACF6-3A710161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4"/>
          <a:stretch>
            <a:fillRect/>
          </a:stretch>
        </p:blipFill>
        <p:spPr>
          <a:xfrm>
            <a:off x="294985" y="2372830"/>
            <a:ext cx="2177308" cy="25999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089FD6-C4C5-5062-10CA-DF55C5CDC9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65" t="5225" r="4153" b="7614"/>
          <a:stretch>
            <a:fillRect/>
          </a:stretch>
        </p:blipFill>
        <p:spPr>
          <a:xfrm>
            <a:off x="2625158" y="2378220"/>
            <a:ext cx="2041939" cy="273327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351E37B-0E44-D0D7-D6B0-F415D0272E7C}"/>
              </a:ext>
            </a:extLst>
          </p:cNvPr>
          <p:cNvSpPr txBox="1"/>
          <p:nvPr/>
        </p:nvSpPr>
        <p:spPr>
          <a:xfrm>
            <a:off x="294985" y="4872968"/>
            <a:ext cx="2177308" cy="33014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隧道设备贴标签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AB190B-E04F-31C4-03B4-F73B7A1241A8}"/>
              </a:ext>
            </a:extLst>
          </p:cNvPr>
          <p:cNvSpPr txBox="1"/>
          <p:nvPr/>
        </p:nvSpPr>
        <p:spPr>
          <a:xfrm>
            <a:off x="2625158" y="4872968"/>
            <a:ext cx="2041942" cy="33014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本地站设备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084869B-15B8-C7D5-0FD4-8B414C47C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32" y="2372830"/>
            <a:ext cx="1900433" cy="24987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C450392-6814-A99C-FB97-96C312ACD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642" y="2372830"/>
            <a:ext cx="1946793" cy="249877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0AEB857A-C7EC-04A6-1C66-36843048460E}"/>
              </a:ext>
            </a:extLst>
          </p:cNvPr>
          <p:cNvSpPr txBox="1"/>
          <p:nvPr/>
        </p:nvSpPr>
        <p:spPr>
          <a:xfrm>
            <a:off x="4915110" y="4871600"/>
            <a:ext cx="1900433" cy="33014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实验室设备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883B7AF-433C-5D56-DE7C-E5A245ED20CB}"/>
              </a:ext>
            </a:extLst>
          </p:cNvPr>
          <p:cNvSpPr txBox="1"/>
          <p:nvPr/>
        </p:nvSpPr>
        <p:spPr>
          <a:xfrm>
            <a:off x="7021642" y="4871600"/>
            <a:ext cx="1900433" cy="33014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借出设备登记</a:t>
            </a:r>
            <a:endParaRPr lang="en-US" alt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D2ED9F-84F4-9034-FE5A-DC1A77E5ABD0}"/>
              </a:ext>
            </a:extLst>
          </p:cNvPr>
          <p:cNvSpPr txBox="1"/>
          <p:nvPr/>
        </p:nvSpPr>
        <p:spPr>
          <a:xfrm>
            <a:off x="1748599" y="5398405"/>
            <a:ext cx="6333021" cy="723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生成年度设备使用报表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latinLnBrk="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设置设备维护提醒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482F8B1-2BFD-8DAD-F90B-2CB533E62381}"/>
              </a:ext>
            </a:extLst>
          </p:cNvPr>
          <p:cNvSpPr txBox="1"/>
          <p:nvPr/>
        </p:nvSpPr>
        <p:spPr>
          <a:xfrm>
            <a:off x="460858" y="539840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下一步计划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AF1D2F5-479A-4E3A-6878-4BCEDEF4A598}"/>
              </a:ext>
            </a:extLst>
          </p:cNvPr>
          <p:cNvSpPr txBox="1"/>
          <p:nvPr/>
        </p:nvSpPr>
        <p:spPr>
          <a:xfrm>
            <a:off x="630332" y="6223921"/>
            <a:ext cx="72432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提高了设备管理效率，保证装置稳定高效运行</a:t>
            </a:r>
          </a:p>
        </p:txBody>
      </p:sp>
    </p:spTree>
    <p:extLst>
      <p:ext uri="{BB962C8B-B14F-4D97-AF65-F5344CB8AC3E}">
        <p14:creationId xmlns:p14="http://schemas.microsoft.com/office/powerpoint/2010/main" val="2297350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束线设备升级及新增安装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束测相关</a:t>
            </a:r>
          </a:p>
        </p:txBody>
      </p:sp>
      <p:sp>
        <p:nvSpPr>
          <p:cNvPr id="4" name="矩形 3"/>
          <p:cNvSpPr/>
          <p:nvPr/>
        </p:nvSpPr>
        <p:spPr>
          <a:xfrm>
            <a:off x="422519" y="1261197"/>
            <a:ext cx="4677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SCCT-TEST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到货验收和隧道安装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LRFCT04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在线位置更新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设计加工配套真空盒及波纹管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522C96-4BBB-64D4-D691-D238416C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21" t="8846" r="12112" b="12439"/>
          <a:stretch>
            <a:fillRect/>
          </a:stretch>
        </p:blipFill>
        <p:spPr>
          <a:xfrm>
            <a:off x="2684957" y="3429000"/>
            <a:ext cx="1974355" cy="29646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E054C8-1F2B-0D51-20BD-075AFADCA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48" t="11939" r="22388" b="14929"/>
          <a:stretch>
            <a:fillRect/>
          </a:stretch>
        </p:blipFill>
        <p:spPr>
          <a:xfrm>
            <a:off x="989330" y="5251668"/>
            <a:ext cx="1044787" cy="1076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BB6CD5-31D9-67DC-7A27-6680B9E8F5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94" t="14302" r="2246"/>
          <a:stretch>
            <a:fillRect/>
          </a:stretch>
        </p:blipFill>
        <p:spPr>
          <a:xfrm>
            <a:off x="557530" y="4174708"/>
            <a:ext cx="1927013" cy="1076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DDEB29-A6BD-0BBC-A1FD-2DCEAADCF1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33" t="18422" r="11919" b="19925"/>
          <a:stretch>
            <a:fillRect/>
          </a:stretch>
        </p:blipFill>
        <p:spPr>
          <a:xfrm>
            <a:off x="557530" y="3352984"/>
            <a:ext cx="1732280" cy="8085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17D8FC-973D-711F-F8AA-918AA8FC8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55" y="1158556"/>
            <a:ext cx="3853815" cy="21690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8F3938-9CF1-E26E-CE3C-1C0DE99984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333"/>
          <a:stretch>
            <a:fillRect/>
          </a:stretch>
        </p:blipFill>
        <p:spPr>
          <a:xfrm>
            <a:off x="4732655" y="3415504"/>
            <a:ext cx="3853815" cy="29781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总结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78992" y="1568958"/>
            <a:ext cx="69860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真空系统圆满完成</a:t>
            </a:r>
            <a:r>
              <a:rPr lang="en-US" altLang="zh-CN" sz="2200" dirty="0">
                <a:latin typeface="Cambria" panose="02040503050406030204" pitchFamily="18" charset="0"/>
                <a:ea typeface="黑体" panose="02010609060101010101" pitchFamily="49" charset="-122"/>
              </a:rPr>
              <a:t>2024-2025</a:t>
            </a: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年度运行任务，完成注入区及</a:t>
            </a:r>
            <a:r>
              <a:rPr lang="en-US" altLang="zh-CN" sz="2200" dirty="0">
                <a:latin typeface="Cambria" panose="02040503050406030204" pitchFamily="18" charset="0"/>
                <a:ea typeface="黑体" panose="02010609060101010101" pitchFamily="49" charset="-122"/>
              </a:rPr>
              <a:t>LRBT</a:t>
            </a: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段升级改造任务；</a:t>
            </a:r>
            <a:endParaRPr lang="en-US" altLang="zh-CN" sz="2200" dirty="0">
              <a:latin typeface="Cambria" panose="02040503050406030204" pitchFamily="18" charset="0"/>
              <a:ea typeface="黑体" panose="02010609060101010101" pitchFamily="49" charset="-122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面对设备老化凸显的问题，未来需要做到精确统计并掌握每一台设备的运行状态，同时做好备品备件的准备工作；</a:t>
            </a:r>
            <a:endParaRPr lang="en-US" altLang="zh-CN" sz="2200" dirty="0">
              <a:latin typeface="Cambria" panose="02040503050406030204" pitchFamily="18" charset="0"/>
              <a:ea typeface="黑体" panose="02010609060101010101" pitchFamily="49" charset="-122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经过几年经验和技术积累，真空组具备快速分析问题、预判问题、解决问题的能力，有力的保障加速器稳定供束；</a:t>
            </a:r>
            <a:endParaRPr lang="en-US" altLang="zh-CN" sz="2200" dirty="0">
              <a:latin typeface="Cambria" panose="02040503050406030204" pitchFamily="18" charset="0"/>
              <a:ea typeface="黑体" panose="02010609060101010101" pitchFamily="49" charset="-122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2200" dirty="0">
                <a:latin typeface="Cambria" panose="02040503050406030204" pitchFamily="18" charset="0"/>
                <a:ea typeface="黑体" panose="02010609060101010101" pitchFamily="49" charset="-122"/>
              </a:rPr>
              <a:t>未来一年，真空组将继续努力维持真空系统稳定运行，为加速器“升能”提供有力保障。</a:t>
            </a:r>
            <a:endParaRPr lang="en-US" altLang="zh-CN" sz="2200" dirty="0"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加速器真空系统整体布局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9070" y="953135"/>
            <a:ext cx="8836025" cy="4693920"/>
            <a:chOff x="179070" y="848360"/>
            <a:chExt cx="8836025" cy="46939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070" y="848360"/>
              <a:ext cx="8836025" cy="469392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403350" y="1052830"/>
              <a:ext cx="1471295" cy="4394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algn="ctr" eaLnBrk="0" hangingPunct="0">
                <a:spcBef>
                  <a:spcPts val="600"/>
                </a:spcBef>
                <a:buClr>
                  <a:schemeClr val="tx1"/>
                </a:buClr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LINAC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652135" y="1052830"/>
              <a:ext cx="1471295" cy="4394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algn="ctr" eaLnBrk="0" hangingPunct="0">
                <a:spcBef>
                  <a:spcPts val="600"/>
                </a:spcBef>
                <a:buClr>
                  <a:schemeClr val="tx1"/>
                </a:buClr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LRBT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24750" y="4456946"/>
              <a:ext cx="1471295" cy="4394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algn="ctr" eaLnBrk="0" hangingPunct="0">
                <a:spcBef>
                  <a:spcPts val="600"/>
                </a:spcBef>
                <a:buClr>
                  <a:schemeClr val="tx1"/>
                </a:buClr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RCS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859655" y="5085080"/>
              <a:ext cx="1471295" cy="4394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342900" indent="-342900" algn="ctr" eaLnBrk="0" hangingPunct="0">
                <a:spcBef>
                  <a:spcPts val="600"/>
                </a:spcBef>
                <a:buClr>
                  <a:schemeClr val="tx1"/>
                </a:buClr>
              </a:pP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RTBT</a:t>
              </a:r>
            </a:p>
          </p:txBody>
        </p:sp>
      </p:grpSp>
      <p:sp>
        <p:nvSpPr>
          <p:cNvPr id="22" name="标题 1"/>
          <p:cNvSpPr txBox="1"/>
          <p:nvPr/>
        </p:nvSpPr>
        <p:spPr bwMode="auto">
          <a:xfrm>
            <a:off x="179070" y="3192303"/>
            <a:ext cx="6151880" cy="859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7A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indent="0" algn="ctr" defTabSz="9144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FFC000"/>
              </a:buClr>
              <a:buSzTx/>
              <a:buNone/>
              <a:defRPr/>
            </a:pPr>
            <a:r>
              <a:rPr lang="zh-CN" altLang="en-US" sz="180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IS&amp;LEBT&lt;5e-3Pa；RFQ,MEBT,LRBT,RTBT&lt;1e-5Pa;</a:t>
            </a:r>
          </a:p>
          <a:p>
            <a:pPr marL="0" indent="0" algn="ctr" defTabSz="9144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FFC000"/>
              </a:buClr>
              <a:buSzTx/>
              <a:buNone/>
              <a:defRPr/>
            </a:pPr>
            <a:r>
              <a:rPr lang="zh-CN" altLang="en-US" sz="180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RCS&lt;5e-6Pa;PBW&lt;1e-4Pa</a:t>
            </a:r>
          </a:p>
        </p:txBody>
      </p:sp>
      <p:sp>
        <p:nvSpPr>
          <p:cNvPr id="23" name="文本框 5"/>
          <p:cNvSpPr txBox="1"/>
          <p:nvPr/>
        </p:nvSpPr>
        <p:spPr>
          <a:xfrm>
            <a:off x="179070" y="5752575"/>
            <a:ext cx="8816975" cy="77328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</a:lstStyle>
          <a:p>
            <a:pPr marL="0" lvl="0" indent="-144018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真空组参与</a:t>
            </a:r>
            <a:r>
              <a:rPr lang="en-US" altLang="zh-CN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on-call</a:t>
            </a:r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值班，保证实时响应；维护真空系统日常运行，出现一般状况时保证在半小时内恢复至出束水平。随着二期任务增加，设置专职运行负责人，保障真空系统稳定高效运行。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771010" y="4746535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真空系统影响供束故障时长统计</a:t>
            </a:r>
          </a:p>
        </p:txBody>
      </p:sp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总体运行情况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4412" y="991583"/>
            <a:ext cx="319991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Cambria" panose="02040503050406030204" pitchFamily="18" charset="0"/>
                <a:ea typeface="黑体" panose="02010609060101010101" pitchFamily="49" charset="-122"/>
              </a:rPr>
              <a:t>打靶功率：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黑体" panose="02010609060101010101" pitchFamily="49" charset="-122"/>
              </a:rPr>
              <a:t>160kW 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黑体" panose="02010609060101010101" pitchFamily="49" charset="-122"/>
                <a:sym typeface="Wingdings" panose="05000000000000000000" pitchFamily="2" charset="2"/>
              </a:rPr>
              <a:t> 170kW</a:t>
            </a:r>
          </a:p>
          <a:p>
            <a:r>
              <a:rPr lang="zh-CN" altLang="en-US" dirty="0">
                <a:latin typeface="Cambria" panose="02040503050406030204" pitchFamily="18" charset="0"/>
                <a:ea typeface="黑体" panose="02010609060101010101" pitchFamily="49" charset="-122"/>
                <a:sym typeface="Wingdings" panose="05000000000000000000" pitchFamily="2" charset="2"/>
              </a:rPr>
              <a:t>总供束时长：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黑体" panose="02010609060101010101" pitchFamily="49" charset="-122"/>
                <a:sym typeface="Wingdings" panose="05000000000000000000" pitchFamily="2" charset="2"/>
              </a:rPr>
              <a:t>4305h</a:t>
            </a:r>
            <a:endParaRPr lang="zh-CN" altLang="en-US" b="1" dirty="0">
              <a:solidFill>
                <a:srgbClr val="FF0000"/>
              </a:solidFill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ACA032D-5A5B-0F28-5E39-B0AF31162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21"/>
          <a:stretch>
            <a:fillRect/>
          </a:stretch>
        </p:blipFill>
        <p:spPr>
          <a:xfrm>
            <a:off x="5471087" y="2854069"/>
            <a:ext cx="3417802" cy="18924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165DBA2-D4CA-4ACB-8F2E-CF8D88C27B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48"/>
          <a:stretch>
            <a:fillRect/>
          </a:stretch>
        </p:blipFill>
        <p:spPr>
          <a:xfrm>
            <a:off x="213268" y="1911128"/>
            <a:ext cx="5218962" cy="474596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0252E57-9506-482C-AA44-6E6699C6E7F8}"/>
              </a:ext>
            </a:extLst>
          </p:cNvPr>
          <p:cNvSpPr/>
          <p:nvPr/>
        </p:nvSpPr>
        <p:spPr>
          <a:xfrm>
            <a:off x="1221637" y="5632331"/>
            <a:ext cx="1345997" cy="234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087839-D64E-D69F-3DE6-AF4664CB9F95}"/>
              </a:ext>
            </a:extLst>
          </p:cNvPr>
          <p:cNvSpPr txBox="1"/>
          <p:nvPr/>
        </p:nvSpPr>
        <p:spPr>
          <a:xfrm>
            <a:off x="528323" y="2176472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黑体" panose="02010609060101010101" pitchFamily="49" charset="-122"/>
              </a:rPr>
              <a:t>2024-2025</a:t>
            </a:r>
            <a:r>
              <a:rPr lang="zh-CN" altLang="en-US" dirty="0">
                <a:latin typeface="Cambria" panose="02040503050406030204" pitchFamily="18" charset="0"/>
                <a:ea typeface="黑体" panose="02010609060101010101" pitchFamily="49" charset="-122"/>
              </a:rPr>
              <a:t>年度加速器机时故障统计</a:t>
            </a:r>
            <a:r>
              <a:rPr lang="zh-CN" altLang="en-US" sz="1400" dirty="0">
                <a:latin typeface="Cambria" panose="02040503050406030204" pitchFamily="18" charset="0"/>
                <a:ea typeface="黑体" panose="02010609060101010101" pitchFamily="49" charset="-122"/>
              </a:rPr>
              <a:t>（影响供束）</a:t>
            </a:r>
            <a:endParaRPr lang="zh-CN" altLang="en-US" dirty="0"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  <p:sp>
        <p:nvSpPr>
          <p:cNvPr id="18" name="箭头: 燕尾形 17">
            <a:extLst>
              <a:ext uri="{FF2B5EF4-FFF2-40B4-BE49-F238E27FC236}">
                <a16:creationId xmlns:a16="http://schemas.microsoft.com/office/drawing/2014/main" id="{FC514CAD-3321-A223-9355-0F2B310B8CCE}"/>
              </a:ext>
            </a:extLst>
          </p:cNvPr>
          <p:cNvSpPr/>
          <p:nvPr/>
        </p:nvSpPr>
        <p:spPr>
          <a:xfrm rot="829052">
            <a:off x="7029906" y="3474720"/>
            <a:ext cx="1484986" cy="54864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"/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主要故障及分析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8540" y="3268169"/>
            <a:ext cx="2752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</a:rPr>
              <a:t>影响供束机时故障总时间：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1.35h</a:t>
            </a:r>
            <a:endParaRPr lang="zh-CN" altLang="en-US" sz="1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0715" y="4517389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r>
              <a:rPr lang="zh-CN" altLang="en-US" sz="1400" dirty="0"/>
              <a:t>影响机器研究机时故障总时间：</a:t>
            </a:r>
            <a:r>
              <a:rPr lang="en-US" altLang="zh-CN" sz="1400" b="1" dirty="0"/>
              <a:t>0.4h</a:t>
            </a:r>
            <a:endParaRPr lang="zh-CN" altLang="en-US" sz="14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460715" y="5122587"/>
            <a:ext cx="7792153" cy="11387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拆除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APEP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束线束窗后，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段真空压力波动较大，引发真空阀门连锁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质子束窗前分子泵控制器故障，防止引发连锁故障，值班员手动停束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5499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调束期间束损引发出气，引起真空计超阈值连锁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78542F3-55D6-5311-7CAB-EAD716DD3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40" y="3744613"/>
            <a:ext cx="8188252" cy="5338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5A514F-B932-93FE-BA82-1F09565BC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0" y="1335935"/>
            <a:ext cx="8144122" cy="18472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44E6-EC12-FB20-6C39-41858BAB0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EE523807-5974-A807-EE8B-EA0431A4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-LINAC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DFC8008-6C54-54D9-4D31-B2B25A5A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11" y="1690103"/>
            <a:ext cx="2514124" cy="33523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B753E3-BE27-0B01-2FF0-A70D43138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17" y="1690102"/>
            <a:ext cx="2513171" cy="33518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1B1A6D4-48A8-DF29-9352-5CCDF8432728}"/>
              </a:ext>
            </a:extLst>
          </p:cNvPr>
          <p:cNvSpPr txBox="1"/>
          <p:nvPr/>
        </p:nvSpPr>
        <p:spPr>
          <a:xfrm>
            <a:off x="3782380" y="5041950"/>
            <a:ext cx="5170607" cy="369333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4-11#漂移管上</a:t>
            </a:r>
            <a:r>
              <a: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下O圈检漏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313520-BFA3-8002-9E32-4E84AFB68A8E}"/>
              </a:ext>
            </a:extLst>
          </p:cNvPr>
          <p:cNvSpPr txBox="1"/>
          <p:nvPr/>
        </p:nvSpPr>
        <p:spPr>
          <a:xfrm>
            <a:off x="364903" y="979369"/>
            <a:ext cx="464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直线设备更换及真空维护</a:t>
            </a:r>
            <a:endParaRPr lang="zh-CN" altLang="en-US" dirty="0"/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26348912-742C-8F86-3B7E-6058B03B58F6}"/>
              </a:ext>
            </a:extLst>
          </p:cNvPr>
          <p:cNvSpPr txBox="1"/>
          <p:nvPr/>
        </p:nvSpPr>
        <p:spPr>
          <a:xfrm>
            <a:off x="364903" y="1543799"/>
            <a:ext cx="3441592" cy="4447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4-11#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2-21#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漂移管出厂检漏；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4-11#漂移管更换前及过程中腔体充氮保护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：耗时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周，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共用14瓶氮气;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台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Pickup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个离子泵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分子泵网栅波纹管更换前、后检漏；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完成14台机械泵的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定期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维保，并恢复直线真空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对离子源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MEBT和DTL区段进行检漏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根据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LEBT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前级真空变化，对性能变差的机械泵（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KSP-060H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）提前更换，避免机械泵故障对加速器运行造成影响：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2025.03.10</a:t>
            </a:r>
            <a:endParaRPr lang="zh-CN" alt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2025.05.26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p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TS600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机械泵更换：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2025.04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实验室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2025.05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直线隧道</a:t>
            </a:r>
            <a:endParaRPr lang="zh-CN" alt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556F96B-F517-0A90-5E1D-BC32A681E803}"/>
              </a:ext>
            </a:extLst>
          </p:cNvPr>
          <p:cNvSpPr txBox="1"/>
          <p:nvPr/>
        </p:nvSpPr>
        <p:spPr>
          <a:xfrm>
            <a:off x="1924461" y="4484009"/>
            <a:ext cx="152603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2025.08.13</a:t>
            </a:r>
          </a:p>
          <a:p>
            <a:pPr marL="285750" indent="-28575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2025.10.10</a:t>
            </a:r>
            <a:endParaRPr lang="zh-CN" alt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8FD6-AF78-0B7D-8982-12E7F3BD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6EBC10BA-4D82-6AFA-EE18-34865D0F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 LINAC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pic>
        <p:nvPicPr>
          <p:cNvPr id="12" name="table">
            <a:extLst>
              <a:ext uri="{FF2B5EF4-FFF2-40B4-BE49-F238E27FC236}">
                <a16:creationId xmlns:a16="http://schemas.microsoft.com/office/drawing/2014/main" id="{5C38D2B0-4BA9-FF2B-93C5-D02C7053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21" y="1398535"/>
            <a:ext cx="5752201" cy="2822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776CD0-1D2A-FA3C-C807-64A79CFF5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15" y="1420480"/>
            <a:ext cx="2606675" cy="2304415"/>
          </a:xfrm>
          <a:prstGeom prst="rect">
            <a:avLst/>
          </a:prstGeom>
        </p:spPr>
      </p:pic>
      <p:sp>
        <p:nvSpPr>
          <p:cNvPr id="14" name="文本框 2">
            <a:extLst>
              <a:ext uri="{FF2B5EF4-FFF2-40B4-BE49-F238E27FC236}">
                <a16:creationId xmlns:a16="http://schemas.microsoft.com/office/drawing/2014/main" id="{B638756F-AE33-B589-AA8B-391356A69A0E}"/>
              </a:ext>
            </a:extLst>
          </p:cNvPr>
          <p:cNvSpPr txBox="1"/>
          <p:nvPr/>
        </p:nvSpPr>
        <p:spPr>
          <a:xfrm>
            <a:off x="6471920" y="3755504"/>
            <a:ext cx="2262429" cy="415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1腔DTLCAV01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陶瓷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泄漏</a:t>
            </a: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E57FFEB9-70AC-FB78-3B4E-8AC7E733A457}"/>
              </a:ext>
            </a:extLst>
          </p:cNvPr>
          <p:cNvSpPr txBox="1"/>
          <p:nvPr/>
        </p:nvSpPr>
        <p:spPr>
          <a:xfrm>
            <a:off x="619886" y="4544968"/>
            <a:ext cx="8055941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运行一年，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DTL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腔共处理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处真空泄漏：</a:t>
            </a:r>
          </a:p>
          <a:p>
            <a:pPr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处漂移管的波纹管泄漏（喷胶）；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处离子泵的波纹管泄漏（先喷胶，后更换）；</a:t>
            </a:r>
          </a:p>
          <a:p>
            <a:pPr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处漂移管根部较大泄漏（重新堵胶）；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处漂移管根部较小泄漏（喷胶）；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处陶瓷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泄漏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（更换）。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C6E19B-EA63-6FFD-BD8C-C742BA47741C}"/>
              </a:ext>
            </a:extLst>
          </p:cNvPr>
          <p:cNvSpPr txBox="1"/>
          <p:nvPr/>
        </p:nvSpPr>
        <p:spPr>
          <a:xfrm>
            <a:off x="374549" y="842835"/>
            <a:ext cx="5903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DTL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全面检漏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111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E4100-D76E-434D-927D-86AAE85F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0413765-585A-732B-B9B2-732C373C6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5" b="2907"/>
          <a:stretch>
            <a:fillRect/>
          </a:stretch>
        </p:blipFill>
        <p:spPr>
          <a:xfrm>
            <a:off x="58049" y="1853443"/>
            <a:ext cx="9027431" cy="4598563"/>
          </a:xfrm>
          <a:prstGeom prst="rect">
            <a:avLst/>
          </a:prstGeom>
        </p:spPr>
      </p:pic>
      <p:sp>
        <p:nvSpPr>
          <p:cNvPr id="30" name="标题 2">
            <a:extLst>
              <a:ext uri="{FF2B5EF4-FFF2-40B4-BE49-F238E27FC236}">
                <a16:creationId xmlns:a16="http://schemas.microsoft.com/office/drawing/2014/main" id="{61E2CEAC-0E1E-545F-6C55-215E6F88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 LINAC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3325E1-2A5B-9D84-F752-D342B3B1AB7F}"/>
              </a:ext>
            </a:extLst>
          </p:cNvPr>
          <p:cNvSpPr txBox="1"/>
          <p:nvPr/>
        </p:nvSpPr>
        <p:spPr>
          <a:xfrm>
            <a:off x="427939" y="962479"/>
            <a:ext cx="464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RGA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分析：DTL2腔</a:t>
            </a:r>
            <a:endParaRPr lang="zh-CN" altLang="en-US" dirty="0"/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FE3C776D-4354-7034-3DE8-7BB417E4B51E}"/>
              </a:ext>
            </a:extLst>
          </p:cNvPr>
          <p:cNvSpPr txBox="1"/>
          <p:nvPr/>
        </p:nvSpPr>
        <p:spPr>
          <a:xfrm>
            <a:off x="5857177" y="2966536"/>
            <a:ext cx="2736680" cy="246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20231030 </a:t>
            </a:r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分子泵+离子泵RGA</a:t>
            </a:r>
            <a:endParaRPr 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19">
            <a:extLst>
              <a:ext uri="{FF2B5EF4-FFF2-40B4-BE49-F238E27FC236}">
                <a16:creationId xmlns:a16="http://schemas.microsoft.com/office/drawing/2014/main" id="{4A83242C-F893-BD3E-1570-A1B241DA5759}"/>
              </a:ext>
            </a:extLst>
          </p:cNvPr>
          <p:cNvSpPr txBox="1"/>
          <p:nvPr/>
        </p:nvSpPr>
        <p:spPr>
          <a:xfrm>
            <a:off x="5857016" y="4221559"/>
            <a:ext cx="2800794" cy="2104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20240809 </a:t>
            </a:r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分子泵+离子泵RGA</a:t>
            </a:r>
            <a:endParaRPr 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id="{91DCBF47-0028-0828-7B23-458DEC315FFB}"/>
              </a:ext>
            </a:extLst>
          </p:cNvPr>
          <p:cNvSpPr txBox="1"/>
          <p:nvPr/>
        </p:nvSpPr>
        <p:spPr>
          <a:xfrm>
            <a:off x="5857016" y="5323926"/>
            <a:ext cx="2863040" cy="3690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20250822 分子泵</a:t>
            </a:r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+离子泵</a:t>
            </a:r>
            <a:r>
              <a:rPr 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RGA</a:t>
            </a:r>
            <a:endParaRPr lang="zh-CN" alt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圆角矩形 6">
            <a:extLst>
              <a:ext uri="{FF2B5EF4-FFF2-40B4-BE49-F238E27FC236}">
                <a16:creationId xmlns:a16="http://schemas.microsoft.com/office/drawing/2014/main" id="{3198CE2A-B681-A8B6-BDE8-C56CC23284C0}"/>
              </a:ext>
            </a:extLst>
          </p:cNvPr>
          <p:cNvSpPr/>
          <p:nvPr/>
        </p:nvSpPr>
        <p:spPr>
          <a:xfrm>
            <a:off x="5464456" y="5623290"/>
            <a:ext cx="3312747" cy="6076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/>
          </a:p>
        </p:txBody>
      </p:sp>
      <p:sp>
        <p:nvSpPr>
          <p:cNvPr id="19" name="文本框 7">
            <a:extLst>
              <a:ext uri="{FF2B5EF4-FFF2-40B4-BE49-F238E27FC236}">
                <a16:creationId xmlns:a16="http://schemas.microsoft.com/office/drawing/2014/main" id="{57D97099-61FB-FA57-B874-1A8E40DFF6BD}"/>
              </a:ext>
            </a:extLst>
          </p:cNvPr>
          <p:cNvSpPr txBox="1"/>
          <p:nvPr/>
        </p:nvSpPr>
        <p:spPr>
          <a:xfrm>
            <a:off x="447586" y="1357388"/>
            <a:ext cx="824882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恢复真空后，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DTL2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腔一直维持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14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-5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Pa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量级，未恢复停机前的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14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-6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Pa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状态，全面检漏，排除了外漏；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对比近三年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DTL2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腔的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RGA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，发现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50amu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以后油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碳氢化合物的谱峰明显偏高，怀疑可能是污染导致。</a:t>
            </a:r>
          </a:p>
        </p:txBody>
      </p:sp>
    </p:spTree>
    <p:extLst>
      <p:ext uri="{BB962C8B-B14F-4D97-AF65-F5344CB8AC3E}">
        <p14:creationId xmlns:p14="http://schemas.microsoft.com/office/powerpoint/2010/main" val="3244989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41FD0-6B95-14E3-9E9F-1F23C1CAD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">
            <a:extLst>
              <a:ext uri="{FF2B5EF4-FFF2-40B4-BE49-F238E27FC236}">
                <a16:creationId xmlns:a16="http://schemas.microsoft.com/office/drawing/2014/main" id="{4D6E9965-51C8-49C8-AA14-213C96B8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6" y="135750"/>
            <a:ext cx="7859456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真空系统检修</a:t>
            </a:r>
            <a:r>
              <a:rPr kumimoji="1" lang="en-US" altLang="zh-CN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- LINAC</a:t>
            </a:r>
            <a:r>
              <a:rPr kumimoji="1" lang="zh-CN" altLang="en-US" sz="2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真空系统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04B7B91-5627-F7F2-4044-3A93A3C58435}"/>
              </a:ext>
            </a:extLst>
          </p:cNvPr>
          <p:cNvSpPr txBox="1"/>
          <p:nvPr/>
        </p:nvSpPr>
        <p:spPr>
          <a:xfrm>
            <a:off x="333585" y="931646"/>
            <a:ext cx="4645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LEBT3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分子泵替代方案</a:t>
            </a:r>
            <a:endParaRPr lang="zh-CN" altLang="en-US" dirty="0"/>
          </a:p>
        </p:txBody>
      </p: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D5C6786F-BA54-28A4-8325-E80F08C7ECDC}"/>
              </a:ext>
            </a:extLst>
          </p:cNvPr>
          <p:cNvSpPr>
            <a:spLocks noGrp="1"/>
          </p:cNvSpPr>
          <p:nvPr/>
        </p:nvSpPr>
        <p:spPr>
          <a:xfrm>
            <a:off x="9840664" y="5802676"/>
            <a:ext cx="481817" cy="2748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D3E63A-ACF1-4654-A9BE-EA208C771308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3" name="table">
            <a:extLst>
              <a:ext uri="{FF2B5EF4-FFF2-40B4-BE49-F238E27FC236}">
                <a16:creationId xmlns:a16="http://schemas.microsoft.com/office/drawing/2014/main" id="{D3CF5F95-375B-0039-133C-80F611FB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9" y="1485433"/>
            <a:ext cx="4769417" cy="234933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EA90D2C-0137-2378-7FCC-426A0ED00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737" y="1485433"/>
            <a:ext cx="3996980" cy="3178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D930CB-2C2F-C0D7-621F-75D7B7347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09" y="3956619"/>
            <a:ext cx="2890278" cy="1973223"/>
          </a:xfrm>
          <a:prstGeom prst="rect">
            <a:avLst/>
          </a:prstGeom>
        </p:spPr>
      </p:pic>
      <p:sp>
        <p:nvSpPr>
          <p:cNvPr id="26" name="文本框 2">
            <a:extLst>
              <a:ext uri="{FF2B5EF4-FFF2-40B4-BE49-F238E27FC236}">
                <a16:creationId xmlns:a16="http://schemas.microsoft.com/office/drawing/2014/main" id="{B0DFCFF9-E677-CF25-44C0-9F34FD9F8F56}"/>
              </a:ext>
            </a:extLst>
          </p:cNvPr>
          <p:cNvSpPr txBox="1"/>
          <p:nvPr/>
        </p:nvSpPr>
        <p:spPr>
          <a:xfrm>
            <a:off x="3087787" y="4785937"/>
            <a:ext cx="5887930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整个前端共使用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台磁悬浮分子泵，其中三台（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LEBT3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RFQ1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RFQ2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）近期都面临时间报警问题，目前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LEBT3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使用的分子泵与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KYKY 700F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分子泵接口尺寸和高度基本吻合，可以择机更换</a:t>
            </a:r>
            <a:r>
              <a:rPr 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根据目前运行状态下的真空度，模拟了不同状态下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LEBT3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腔真空对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RFQ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真空的影响：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LEBT3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腔更换为国产分子泵基本满足真空需求。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高氢气抽速分子泵研制势在必行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!</a:t>
            </a:r>
            <a:endParaRPr lang="zh-CN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3647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08*273"/>
  <p:tag name="TABLE_ENDDRAG_RECT" val="36*117*208*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7*231"/>
  <p:tag name="TABLE_ENDDRAG_RECT" val="45*145*647*2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5.54007874015747,&quot;left&quot;:14.846299212598424,&quot;top&quot;:140.97874015748033,&quot;width&quot;:941.103700787401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5.54007874015747,&quot;left&quot;:14.846299212598424,&quot;top&quot;:140.97874015748033,&quot;width&quot;:941.1037007874016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7552</TotalTime>
  <Words>2140</Words>
  <Application>Microsoft Office PowerPoint</Application>
  <PresentationFormat>全屏显示(4:3)</PresentationFormat>
  <Paragraphs>422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等线</vt:lpstr>
      <vt:lpstr>黑体</vt:lpstr>
      <vt:lpstr>华文楷体</vt:lpstr>
      <vt:lpstr>微软雅黑</vt:lpstr>
      <vt:lpstr>Arial</vt:lpstr>
      <vt:lpstr>Arial Black</vt:lpstr>
      <vt:lpstr>Calibri</vt:lpstr>
      <vt:lpstr>Cambria</vt:lpstr>
      <vt:lpstr>Times New Roman</vt:lpstr>
      <vt:lpstr>Wingdings</vt:lpstr>
      <vt:lpstr>Office 主题</vt:lpstr>
      <vt:lpstr>2024-2025年度CSNS加速器真空系统 运行总结报告</vt:lpstr>
      <vt:lpstr> 主要内容</vt:lpstr>
      <vt:lpstr>CSNS加速器真空系统整体布局</vt:lpstr>
      <vt:lpstr>总体运行情况</vt:lpstr>
      <vt:lpstr>主要故障及分析</vt:lpstr>
      <vt:lpstr>CSNS真空系统检修-LINAC真空系统</vt:lpstr>
      <vt:lpstr>CSNS真空系统检修- LINAC真空系统</vt:lpstr>
      <vt:lpstr>CSNS真空系统检修- LINAC真空系统</vt:lpstr>
      <vt:lpstr>CSNS真空系统检修- LINAC真空系统</vt:lpstr>
      <vt:lpstr>CSNS真空系统检修-LRBT真空系统</vt:lpstr>
      <vt:lpstr>CSNS真空系统检修-LRBT真空系统</vt:lpstr>
      <vt:lpstr>CSNS真空系统检修-LRBT真空系统</vt:lpstr>
      <vt:lpstr>CSNS真空系统检修-LRBT真空系统</vt:lpstr>
      <vt:lpstr>CSNS真空系统检修-LRBT真空系统</vt:lpstr>
      <vt:lpstr>CSNS真空系统检修-RCS真空系统</vt:lpstr>
      <vt:lpstr>CSNS真空系统检修-RCS真空系统</vt:lpstr>
      <vt:lpstr>CSNS真空系统检修-RCS真空系统</vt:lpstr>
      <vt:lpstr>CSNS真空系统检修-RCS真空系统</vt:lpstr>
      <vt:lpstr>CSNS真空系统检修-RTBT真空系统</vt:lpstr>
      <vt:lpstr>CSNS真空系统检修-APEP真空系统</vt:lpstr>
      <vt:lpstr>CSNS真空系统检修-WNS真空系统</vt:lpstr>
      <vt:lpstr>CSNS真空系统检修-本地站维护</vt:lpstr>
      <vt:lpstr>CSNS真空系统检修-真空设备管理</vt:lpstr>
      <vt:lpstr>CSNS真空系统检修-真空设备管理</vt:lpstr>
      <vt:lpstr>束线设备升级及新增安装-束测相关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2023-2024年度CSNS加速器真空系统 运行总结报告</dc:title>
  <dc:creator>王晨芳</dc:creator>
  <cp:lastModifiedBy>晓阳 孙</cp:lastModifiedBy>
  <cp:revision>43</cp:revision>
  <dcterms:created xsi:type="dcterms:W3CDTF">2024-09-03T07:52:04Z</dcterms:created>
  <dcterms:modified xsi:type="dcterms:W3CDTF">2025-10-11T17:01:02Z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