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slideLayouts/slideLayout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3" r:id="rId7"/>
    <p:sldMasterId id="2147483746" r:id="rId8"/>
    <p:sldMasterId id="2147483758" r:id="rId9"/>
    <p:sldMasterId id="2147483771" r:id="rId10"/>
    <p:sldMasterId id="2147483786" r:id="rId11"/>
    <p:sldMasterId id="2147483799" r:id="rId12"/>
    <p:sldMasterId id="2147483811" r:id="rId13"/>
    <p:sldMasterId id="2147483812" r:id="rId14"/>
  </p:sldMasterIdLst>
  <p:notesMasterIdLst>
    <p:notesMasterId r:id="rId39"/>
  </p:notesMasterIdLst>
  <p:sldIdLst>
    <p:sldId id="258" r:id="rId15"/>
    <p:sldId id="339" r:id="rId16"/>
    <p:sldId id="371" r:id="rId17"/>
    <p:sldId id="347" r:id="rId18"/>
    <p:sldId id="264" r:id="rId19"/>
    <p:sldId id="265" r:id="rId20"/>
    <p:sldId id="358" r:id="rId21"/>
    <p:sldId id="266" r:id="rId22"/>
    <p:sldId id="355" r:id="rId23"/>
    <p:sldId id="269" r:id="rId24"/>
    <p:sldId id="270" r:id="rId25"/>
    <p:sldId id="271" r:id="rId26"/>
    <p:sldId id="272" r:id="rId27"/>
    <p:sldId id="356" r:id="rId28"/>
    <p:sldId id="359" r:id="rId29"/>
    <p:sldId id="362" r:id="rId30"/>
    <p:sldId id="365" r:id="rId31"/>
    <p:sldId id="364" r:id="rId32"/>
    <p:sldId id="366" r:id="rId33"/>
    <p:sldId id="368" r:id="rId34"/>
    <p:sldId id="369" r:id="rId35"/>
    <p:sldId id="370" r:id="rId36"/>
    <p:sldId id="354" r:id="rId37"/>
    <p:sldId id="353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4DB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4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1"/>
          <c:tx>
            <c:strRef>
              <c:f>'磁铁系统故障机时统计-2025'!$B$3</c:f>
              <c:strCache>
                <c:ptCount val="1"/>
                <c:pt idx="0">
                  <c:v>故障次数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'磁铁系统故障机时统计-2025'!$C$2:$I$2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'磁铁系统故障机时统计-2025'!$C$3:$I$3</c:f>
              <c:numCache>
                <c:formatCode>General</c:formatCode>
                <c:ptCount val="7"/>
                <c:pt idx="0">
                  <c:v>3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CD-4D71-B061-1509EC8A23F5}"/>
            </c:ext>
          </c:extLst>
        </c:ser>
        <c:ser>
          <c:idx val="2"/>
          <c:order val="2"/>
          <c:tx>
            <c:strRef>
              <c:f>'磁铁系统故障机时统计-2025'!$B$4</c:f>
              <c:strCache>
                <c:ptCount val="1"/>
                <c:pt idx="0">
                  <c:v>故障时间（H）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6"/>
              <c:layout>
                <c:manualLayout>
                  <c:x val="0"/>
                  <c:y val="-2.68730582023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ACD-4D71-B061-1509EC8A23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'磁铁系统故障机时统计-2025'!$C$2:$I$2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'磁铁系统故障机时统计-2025'!$C$4:$I$4</c:f>
              <c:numCache>
                <c:formatCode>0.0_ </c:formatCode>
                <c:ptCount val="7"/>
                <c:pt idx="0">
                  <c:v>5.13</c:v>
                </c:pt>
                <c:pt idx="1">
                  <c:v>10.37</c:v>
                </c:pt>
                <c:pt idx="2">
                  <c:v>6.13</c:v>
                </c:pt>
                <c:pt idx="3">
                  <c:v>2.97</c:v>
                </c:pt>
                <c:pt idx="4">
                  <c:v>0</c:v>
                </c:pt>
                <c:pt idx="5">
                  <c:v>0</c:v>
                </c:pt>
                <c:pt idx="6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CD-4D71-B061-1509EC8A23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74903008"/>
        <c:axId val="1685096176"/>
        <c:axId val="18649709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'磁铁系统故障机时统计-2025'!$B$2</c15:sqref>
                        </c15:formulaRef>
                      </c:ext>
                    </c:extLst>
                    <c:strCache>
                      <c:ptCount val="1"/>
                      <c:pt idx="0">
                        <c:v>年度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hade val="51000"/>
                          <a:satMod val="130000"/>
                        </a:schemeClr>
                      </a:gs>
                      <a:gs pos="80000">
                        <a:schemeClr val="accent1"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CN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'磁铁系统故障机时统计-2025'!$C$2:$I$2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'磁铁系统故障机时统计-2025'!$C$2:$H$2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ACD-4D71-B061-1509EC8A23F5}"/>
                  </c:ext>
                </c:extLst>
              </c15:ser>
            </c15:filteredBarSeries>
          </c:ext>
        </c:extLst>
      </c:bar3DChart>
      <c:catAx>
        <c:axId val="187490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85096176"/>
        <c:crosses val="autoZero"/>
        <c:auto val="1"/>
        <c:lblAlgn val="ctr"/>
        <c:lblOffset val="100"/>
        <c:noMultiLvlLbl val="0"/>
      </c:catAx>
      <c:valAx>
        <c:axId val="168509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74903008"/>
        <c:crosses val="autoZero"/>
        <c:crossBetween val="between"/>
      </c:valAx>
      <c:serAx>
        <c:axId val="18649709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85096176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不同时刻的场均匀度</a:t>
            </a:r>
          </a:p>
        </c:rich>
      </c:tx>
      <c:layout>
        <c:manualLayout>
          <c:xMode val="edge"/>
          <c:yMode val="edge"/>
          <c:x val="0.355596488834311"/>
          <c:y val="4.1666666666666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t=250μs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Sheet1!$C$4:$C$40</c:f>
              <c:numCache>
                <c:formatCode>General</c:formatCode>
                <c:ptCount val="37"/>
                <c:pt idx="0">
                  <c:v>-2.9086017351170898E-3</c:v>
                </c:pt>
                <c:pt idx="1">
                  <c:v>-1.3960308037563899E-3</c:v>
                </c:pt>
                <c:pt idx="2">
                  <c:v>-3.0372950605495101E-4</c:v>
                </c:pt>
                <c:pt idx="3">
                  <c:v>4.8591698986211201E-4</c:v>
                </c:pt>
                <c:pt idx="4">
                  <c:v>9.4392180058000498E-4</c:v>
                </c:pt>
                <c:pt idx="5">
                  <c:v>1.2241886040509401E-3</c:v>
                </c:pt>
                <c:pt idx="6">
                  <c:v>1.34603194525296E-3</c:v>
                </c:pt>
                <c:pt idx="7">
                  <c:v>1.29057921367459E-3</c:v>
                </c:pt>
                <c:pt idx="8">
                  <c:v>1.1856599537456399E-3</c:v>
                </c:pt>
                <c:pt idx="9">
                  <c:v>1.0106840369143999E-3</c:v>
                </c:pt>
                <c:pt idx="10">
                  <c:v>8.2129503009631399E-4</c:v>
                </c:pt>
                <c:pt idx="11">
                  <c:v>7.5546688252092797E-4</c:v>
                </c:pt>
                <c:pt idx="12">
                  <c:v>5.7685505030602403E-4</c:v>
                </c:pt>
                <c:pt idx="13">
                  <c:v>4.7244803259971502E-4</c:v>
                </c:pt>
                <c:pt idx="14">
                  <c:v>2.8769933767991402E-4</c:v>
                </c:pt>
                <c:pt idx="15">
                  <c:v>1.5382332623103999E-4</c:v>
                </c:pt>
                <c:pt idx="16">
                  <c:v>8.4519966714546895E-5</c:v>
                </c:pt>
                <c:pt idx="17">
                  <c:v>-1.44532658470364E-5</c:v>
                </c:pt>
                <c:pt idx="18">
                  <c:v>0</c:v>
                </c:pt>
                <c:pt idx="19">
                  <c:v>2.45173189246106E-5</c:v>
                </c:pt>
                <c:pt idx="20">
                  <c:v>-2.6415628336939902E-6</c:v>
                </c:pt>
                <c:pt idx="21">
                  <c:v>2.01180621899333E-5</c:v>
                </c:pt>
                <c:pt idx="22">
                  <c:v>1.16499951743787E-4</c:v>
                </c:pt>
                <c:pt idx="23">
                  <c:v>1.7064696785284999E-4</c:v>
                </c:pt>
                <c:pt idx="24">
                  <c:v>3.1123234801988498E-4</c:v>
                </c:pt>
                <c:pt idx="25">
                  <c:v>4.09422151300243E-4</c:v>
                </c:pt>
                <c:pt idx="26">
                  <c:v>4.6366960706101202E-4</c:v>
                </c:pt>
                <c:pt idx="27">
                  <c:v>5.3066285459357797E-4</c:v>
                </c:pt>
                <c:pt idx="28">
                  <c:v>5.0096284965284199E-4</c:v>
                </c:pt>
                <c:pt idx="29">
                  <c:v>4.4481708447929901E-4</c:v>
                </c:pt>
                <c:pt idx="30">
                  <c:v>3.95440951815207E-4</c:v>
                </c:pt>
                <c:pt idx="31">
                  <c:v>3.8512579960880999E-4</c:v>
                </c:pt>
                <c:pt idx="32">
                  <c:v>2.9979227171716998E-4</c:v>
                </c:pt>
                <c:pt idx="33">
                  <c:v>4.3781644077256501E-5</c:v>
                </c:pt>
                <c:pt idx="34">
                  <c:v>-2.50817897658906E-4</c:v>
                </c:pt>
                <c:pt idx="35">
                  <c:v>-8.4218647760281296E-4</c:v>
                </c:pt>
                <c:pt idx="36">
                  <c:v>-1.6550546209406201E-3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E8-497C-8AA8-C0861D542EC2}"/>
            </c:ext>
          </c:extLst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t=530μs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Sheet1!$D$4:$D$40</c:f>
              <c:numCache>
                <c:formatCode>General</c:formatCode>
                <c:ptCount val="37"/>
                <c:pt idx="0">
                  <c:v>-3.1847802299166399E-3</c:v>
                </c:pt>
                <c:pt idx="1">
                  <c:v>-1.68888885917029E-3</c:v>
                </c:pt>
                <c:pt idx="2">
                  <c:v>-6.0418411098217605E-4</c:v>
                </c:pt>
                <c:pt idx="3">
                  <c:v>1.8249632583411401E-4</c:v>
                </c:pt>
                <c:pt idx="4">
                  <c:v>6.4442590336621897E-4</c:v>
                </c:pt>
                <c:pt idx="5">
                  <c:v>9.3116893683764502E-4</c:v>
                </c:pt>
                <c:pt idx="6">
                  <c:v>1.06210166691678E-3</c:v>
                </c:pt>
                <c:pt idx="7">
                  <c:v>1.0201020822422401E-3</c:v>
                </c:pt>
                <c:pt idx="8">
                  <c:v>9.2847399303752599E-4</c:v>
                </c:pt>
                <c:pt idx="9">
                  <c:v>7.7240027408587196E-4</c:v>
                </c:pt>
                <c:pt idx="10">
                  <c:v>6.0642314323722203E-4</c:v>
                </c:pt>
                <c:pt idx="11">
                  <c:v>5.6164249813717105E-4</c:v>
                </c:pt>
                <c:pt idx="12">
                  <c:v>4.0453537968310199E-4</c:v>
                </c:pt>
                <c:pt idx="13">
                  <c:v>3.2086547978305003E-4</c:v>
                </c:pt>
                <c:pt idx="14">
                  <c:v>1.6417881308750099E-4</c:v>
                </c:pt>
                <c:pt idx="15">
                  <c:v>5.8574502182384698E-5</c:v>
                </c:pt>
                <c:pt idx="16">
                  <c:v>1.78008129956275E-5</c:v>
                </c:pt>
                <c:pt idx="17">
                  <c:v>-4.91320675142237E-5</c:v>
                </c:pt>
                <c:pt idx="18">
                  <c:v>0</c:v>
                </c:pt>
                <c:pt idx="19">
                  <c:v>6.5752576176247897E-5</c:v>
                </c:pt>
                <c:pt idx="20">
                  <c:v>7.8067253578728595E-5</c:v>
                </c:pt>
                <c:pt idx="21">
                  <c:v>1.4281175867192399E-4</c:v>
                </c:pt>
                <c:pt idx="22">
                  <c:v>2.8511188327673398E-4</c:v>
                </c:pt>
                <c:pt idx="23">
                  <c:v>3.8761599567482802E-4</c:v>
                </c:pt>
                <c:pt idx="24">
                  <c:v>5.7964087280226696E-4</c:v>
                </c:pt>
                <c:pt idx="25">
                  <c:v>7.3136316933974899E-4</c:v>
                </c:pt>
                <c:pt idx="26">
                  <c:v>8.4423167086411499E-4</c:v>
                </c:pt>
                <c:pt idx="27">
                  <c:v>9.7504282453120305E-4</c:v>
                </c:pt>
                <c:pt idx="28">
                  <c:v>1.01307091307934E-3</c:v>
                </c:pt>
                <c:pt idx="29">
                  <c:v>1.0307501496629201E-3</c:v>
                </c:pt>
                <c:pt idx="30">
                  <c:v>1.0586215421224401E-3</c:v>
                </c:pt>
                <c:pt idx="31">
                  <c:v>1.1275401706953799E-3</c:v>
                </c:pt>
                <c:pt idx="32">
                  <c:v>1.12573678725036E-3</c:v>
                </c:pt>
                <c:pt idx="33">
                  <c:v>9.6028648752022295E-4</c:v>
                </c:pt>
                <c:pt idx="34">
                  <c:v>7.6243100829898004E-4</c:v>
                </c:pt>
                <c:pt idx="35">
                  <c:v>2.7923569002830101E-4</c:v>
                </c:pt>
                <c:pt idx="36">
                  <c:v>-4.1650559058503699E-4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E8-497C-8AA8-C0861D542EC2}"/>
            </c:ext>
          </c:extLst>
        </c:ser>
        <c:ser>
          <c:idx val="2"/>
          <c:order val="2"/>
          <c:tx>
            <c:strRef>
              <c:f>Sheet1!$E$3</c:f>
              <c:strCache>
                <c:ptCount val="1"/>
                <c:pt idx="0">
                  <c:v>t=1120μs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Sheet1!$E$4:$E$40</c:f>
              <c:numCache>
                <c:formatCode>General</c:formatCode>
                <c:ptCount val="37"/>
                <c:pt idx="0">
                  <c:v>-4.6814597023379098E-3</c:v>
                </c:pt>
                <c:pt idx="1">
                  <c:v>-3.0987152228452199E-3</c:v>
                </c:pt>
                <c:pt idx="2">
                  <c:v>-1.90744754380456E-3</c:v>
                </c:pt>
                <c:pt idx="3">
                  <c:v>-1.0105293955045001E-3</c:v>
                </c:pt>
                <c:pt idx="4">
                  <c:v>-4.2718030834754101E-4</c:v>
                </c:pt>
                <c:pt idx="5">
                  <c:v>-2.28837580997787E-5</c:v>
                </c:pt>
                <c:pt idx="6">
                  <c:v>2.2361883245869399E-4</c:v>
                </c:pt>
                <c:pt idx="7">
                  <c:v>2.9797338127335299E-4</c:v>
                </c:pt>
                <c:pt idx="8">
                  <c:v>3.16405556963772E-4</c:v>
                </c:pt>
                <c:pt idx="9">
                  <c:v>2.6017026081315297E-4</c:v>
                </c:pt>
                <c:pt idx="10">
                  <c:v>1.8041526621837001E-4</c:v>
                </c:pt>
                <c:pt idx="11">
                  <c:v>2.12747280860404E-4</c:v>
                </c:pt>
                <c:pt idx="12">
                  <c:v>1.34183412624722E-4</c:v>
                </c:pt>
                <c:pt idx="13">
                  <c:v>1.17144249116796E-4</c:v>
                </c:pt>
                <c:pt idx="14">
                  <c:v>1.8411987108057901E-5</c:v>
                </c:pt>
                <c:pt idx="15">
                  <c:v>-3.7762743295699501E-5</c:v>
                </c:pt>
                <c:pt idx="16">
                  <c:v>-3.8721700957533598E-5</c:v>
                </c:pt>
                <c:pt idx="17">
                  <c:v>-7.2073239008485501E-5</c:v>
                </c:pt>
                <c:pt idx="18">
                  <c:v>0</c:v>
                </c:pt>
                <c:pt idx="19">
                  <c:v>8.0279897735957602E-5</c:v>
                </c:pt>
                <c:pt idx="20">
                  <c:v>1.11269371651401E-4</c:v>
                </c:pt>
                <c:pt idx="21">
                  <c:v>1.8653240667210199E-4</c:v>
                </c:pt>
                <c:pt idx="22">
                  <c:v>3.2228043442916699E-4</c:v>
                </c:pt>
                <c:pt idx="23">
                  <c:v>4.1629866245807001E-4</c:v>
                </c:pt>
                <c:pt idx="24">
                  <c:v>5.9366545274053305E-4</c:v>
                </c:pt>
                <c:pt idx="25">
                  <c:v>7.2918131180066403E-4</c:v>
                </c:pt>
                <c:pt idx="26">
                  <c:v>8.2304812546185602E-4</c:v>
                </c:pt>
                <c:pt idx="27">
                  <c:v>9.2601998976515898E-4</c:v>
                </c:pt>
                <c:pt idx="28">
                  <c:v>9.3832493071066602E-4</c:v>
                </c:pt>
                <c:pt idx="29">
                  <c:v>9.2631272420939904E-4</c:v>
                </c:pt>
                <c:pt idx="30">
                  <c:v>9.2165925597642595E-4</c:v>
                </c:pt>
                <c:pt idx="31">
                  <c:v>9.6344962145211699E-4</c:v>
                </c:pt>
                <c:pt idx="32">
                  <c:v>9.3977850864046498E-4</c:v>
                </c:pt>
                <c:pt idx="33">
                  <c:v>7.6775159839059803E-4</c:v>
                </c:pt>
                <c:pt idx="34">
                  <c:v>5.7648496915629899E-4</c:v>
                </c:pt>
                <c:pt idx="35">
                  <c:v>1.32305874465555E-4</c:v>
                </c:pt>
                <c:pt idx="36">
                  <c:v>-4.8415248775413001E-4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E8-497C-8AA8-C0861D542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5853568"/>
        <c:axId val="1593610320"/>
      </c:lineChart>
      <c:catAx>
        <c:axId val="15858535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93610320"/>
        <c:crosses val="autoZero"/>
        <c:auto val="1"/>
        <c:lblAlgn val="ctr"/>
        <c:lblOffset val="100"/>
        <c:noMultiLvlLbl val="0"/>
      </c:catAx>
      <c:valAx>
        <c:axId val="159361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85853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fe1a82c-ddd0-40c5-a924-d9c4a95bf13f}"/>
      </c:ext>
    </c:extLst>
  </c:chart>
  <c:spPr>
    <a:noFill/>
    <a:ln>
      <a:solidFill>
        <a:sysClr val="windowText" lastClr="000000"/>
      </a:solidFill>
    </a:ln>
    <a:effectLst/>
  </c:spPr>
  <c:txPr>
    <a:bodyPr/>
    <a:lstStyle/>
    <a:p>
      <a:pPr>
        <a:defRPr lang="zh-CN"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E78387-959B-4B61-838F-682926778E04}" type="doc">
      <dgm:prSet loTypeId="urn:microsoft.com/office/officeart/2009/layout/CirclePictureHierarchy" loCatId="hierarchy" qsTypeId="urn:microsoft.com/office/officeart/2005/8/quickstyle/simple5" qsCatId="simple" csTypeId="urn:microsoft.com/office/officeart/2005/8/colors/accent1_2" csCatId="accent1" phldr="1"/>
      <dgm:spPr/>
    </dgm:pt>
    <dgm:pt modelId="{999D2634-7146-4865-8833-ED22BD673665}">
      <dgm:prSet phldrT="[文本]" custT="1"/>
      <dgm:spPr/>
      <dgm:t>
        <a:bodyPr/>
        <a:lstStyle/>
        <a:p>
          <a:pPr algn="ctr"/>
          <a:r>
            <a:rPr lang="en-US" altLang="en-US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CSNS-II</a:t>
          </a:r>
          <a:r>
            <a:rPr lang="zh-CN" altLang="en-US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磁铁系统年度工作简介</a:t>
          </a:r>
          <a:endParaRPr lang="en-US" altLang="zh-CN" sz="3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algn="ctr"/>
          <a:r>
            <a:rPr lang="zh-CN" altLang="en-US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与脉冲磁测</a:t>
          </a:r>
          <a:endParaRPr lang="en-US" altLang="zh-CN" sz="3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algn="ctr"/>
          <a:r>
            <a:rPr lang="en-US" altLang="zh-CN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                   ——2025</a:t>
          </a:r>
          <a:r>
            <a:rPr lang="zh-CN" altLang="en-US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年会</a:t>
          </a: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                                       </a:t>
          </a:r>
        </a:p>
      </dgm:t>
    </dgm:pt>
    <dgm:pt modelId="{2CEAD8FA-F69D-45AD-B7E8-3744F5291AFA}" type="parTrans" cxnId="{0790B6C7-2863-4135-ADD0-3A7724E78B58}">
      <dgm:prSet/>
      <dgm:spPr/>
      <dgm:t>
        <a:bodyPr/>
        <a:lstStyle/>
        <a:p>
          <a:endParaRPr lang="zh-CN" altLang="en-US"/>
        </a:p>
      </dgm:t>
    </dgm:pt>
    <dgm:pt modelId="{21709B82-9DC4-404F-92F6-7D8BB1B99A5F}" type="sibTrans" cxnId="{0790B6C7-2863-4135-ADD0-3A7724E78B58}">
      <dgm:prSet/>
      <dgm:spPr/>
      <dgm:t>
        <a:bodyPr/>
        <a:lstStyle/>
        <a:p>
          <a:endParaRPr lang="zh-CN" altLang="en-US"/>
        </a:p>
      </dgm:t>
    </dgm:pt>
    <dgm:pt modelId="{AF7C4349-B19E-4BD1-97F2-C4CD3CEFA08F}" type="pres">
      <dgm:prSet presAssocID="{DFE78387-959B-4B61-838F-682926778E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0ADC90D-63A2-4D83-A7D6-401D5662FA60}" type="pres">
      <dgm:prSet presAssocID="{999D2634-7146-4865-8833-ED22BD673665}" presName="hierRoot1" presStyleCnt="0"/>
      <dgm:spPr/>
    </dgm:pt>
    <dgm:pt modelId="{A1F89F00-7D00-4ED2-8DD3-D5D1930338CB}" type="pres">
      <dgm:prSet presAssocID="{999D2634-7146-4865-8833-ED22BD673665}" presName="composite" presStyleCnt="0"/>
      <dgm:spPr/>
    </dgm:pt>
    <dgm:pt modelId="{F410F76C-5670-471A-9480-FD030EEC51B9}" type="pres">
      <dgm:prSet presAssocID="{999D2634-7146-4865-8833-ED22BD673665}" presName="image" presStyleLbl="node0" presStyleIdx="0" presStyleCnt="1" custLinFactNeighborX="-1037" custLinFactNeighborY="234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E1D52A29-2796-49A7-B76A-34D09E1B2DFB}" type="pres">
      <dgm:prSet presAssocID="{999D2634-7146-4865-8833-ED22BD673665}" presName="text" presStyleLbl="revTx" presStyleIdx="0" presStyleCnt="1" custScaleX="99954" custScaleY="66199" custLinFactNeighborX="3673" custLinFactNeighborY="1595">
        <dgm:presLayoutVars>
          <dgm:chPref val="3"/>
        </dgm:presLayoutVars>
      </dgm:prSet>
      <dgm:spPr/>
    </dgm:pt>
    <dgm:pt modelId="{6613B30C-70CE-49D6-A4C7-6703E6873FFF}" type="pres">
      <dgm:prSet presAssocID="{999D2634-7146-4865-8833-ED22BD673665}" presName="hierChild2" presStyleCnt="0"/>
      <dgm:spPr/>
    </dgm:pt>
  </dgm:ptLst>
  <dgm:cxnLst>
    <dgm:cxn modelId="{4688B709-E9AA-41F2-AC65-FAAD1B5A1BC1}" type="presOf" srcId="{DFE78387-959B-4B61-838F-682926778E04}" destId="{AF7C4349-B19E-4BD1-97F2-C4CD3CEFA08F}" srcOrd="0" destOrd="0" presId="urn:microsoft.com/office/officeart/2009/layout/CirclePictureHierarchy"/>
    <dgm:cxn modelId="{25739313-526C-438C-834D-A0E5EC3BABC4}" type="presOf" srcId="{999D2634-7146-4865-8833-ED22BD673665}" destId="{E1D52A29-2796-49A7-B76A-34D09E1B2DFB}" srcOrd="0" destOrd="0" presId="urn:microsoft.com/office/officeart/2009/layout/CirclePictureHierarchy"/>
    <dgm:cxn modelId="{0790B6C7-2863-4135-ADD0-3A7724E78B58}" srcId="{DFE78387-959B-4B61-838F-682926778E04}" destId="{999D2634-7146-4865-8833-ED22BD673665}" srcOrd="0" destOrd="0" parTransId="{2CEAD8FA-F69D-45AD-B7E8-3744F5291AFA}" sibTransId="{21709B82-9DC4-404F-92F6-7D8BB1B99A5F}"/>
    <dgm:cxn modelId="{99ACD635-6D91-4C1C-8CF1-BAE7AC330133}" type="presParOf" srcId="{AF7C4349-B19E-4BD1-97F2-C4CD3CEFA08F}" destId="{60ADC90D-63A2-4D83-A7D6-401D5662FA60}" srcOrd="0" destOrd="0" presId="urn:microsoft.com/office/officeart/2009/layout/CirclePictureHierarchy"/>
    <dgm:cxn modelId="{6599CA13-596E-4621-9939-F7A27B303207}" type="presParOf" srcId="{60ADC90D-63A2-4D83-A7D6-401D5662FA60}" destId="{A1F89F00-7D00-4ED2-8DD3-D5D1930338CB}" srcOrd="0" destOrd="0" presId="urn:microsoft.com/office/officeart/2009/layout/CirclePictureHierarchy"/>
    <dgm:cxn modelId="{737937CA-837F-458E-A9F4-F12E59E3890E}" type="presParOf" srcId="{A1F89F00-7D00-4ED2-8DD3-D5D1930338CB}" destId="{F410F76C-5670-471A-9480-FD030EEC51B9}" srcOrd="0" destOrd="0" presId="urn:microsoft.com/office/officeart/2009/layout/CirclePictureHierarchy"/>
    <dgm:cxn modelId="{F47944E5-AE39-41B8-87E1-18972C4EBC62}" type="presParOf" srcId="{A1F89F00-7D00-4ED2-8DD3-D5D1930338CB}" destId="{E1D52A29-2796-49A7-B76A-34D09E1B2DFB}" srcOrd="1" destOrd="0" presId="urn:microsoft.com/office/officeart/2009/layout/CirclePictureHierarchy"/>
    <dgm:cxn modelId="{BA1D6E80-17FC-4C50-B06B-0CA9E6511240}" type="presParOf" srcId="{60ADC90D-63A2-4D83-A7D6-401D5662FA60}" destId="{6613B30C-70CE-49D6-A4C7-6703E6873FF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0F76C-5670-471A-9480-FD030EEC51B9}">
      <dsp:nvSpPr>
        <dsp:cNvPr id="0" name=""/>
        <dsp:cNvSpPr/>
      </dsp:nvSpPr>
      <dsp:spPr>
        <a:xfrm>
          <a:off x="0" y="341408"/>
          <a:ext cx="4550257" cy="455025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D52A29-2796-49A7-B76A-34D09E1B2DFB}">
      <dsp:nvSpPr>
        <dsp:cNvPr id="0" name=""/>
        <dsp:cNvSpPr/>
      </dsp:nvSpPr>
      <dsp:spPr>
        <a:xfrm>
          <a:off x="4553397" y="898540"/>
          <a:ext cx="6822246" cy="3012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CSNS-II</a:t>
          </a:r>
          <a:r>
            <a:rPr lang="zh-CN" altLang="en-US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磁铁系统年度工作简介</a:t>
          </a:r>
          <a:endParaRPr lang="en-US" altLang="zh-CN" sz="3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与脉冲磁测</a:t>
          </a:r>
          <a:endParaRPr lang="en-US" altLang="zh-CN" sz="3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                   ——2025</a:t>
          </a:r>
          <a:r>
            <a:rPr lang="zh-CN" altLang="en-US" sz="3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年会</a:t>
          </a: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                                       </a:t>
          </a:r>
        </a:p>
      </dsp:txBody>
      <dsp:txXfrm>
        <a:off x="4553397" y="898540"/>
        <a:ext cx="6822246" cy="3012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BFD68-7293-4ED9-A0CC-A4FB2123B1E3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394E0-5A24-45BE-BC3E-1206BBE7B1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925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56EA8D-EC64-4FFF-A943-25AE379E58A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FC44F-6C5F-4940-8CCF-D5F96CCC9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7628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3200" y="990600"/>
            <a:ext cx="11785600" cy="5391654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2000" b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2400" b="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2400" b="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360149" y="6468861"/>
            <a:ext cx="831851" cy="358775"/>
          </a:xfrm>
        </p:spPr>
        <p:txBody>
          <a:bodyPr/>
          <a:lstStyle>
            <a:lvl1pPr>
              <a:defRPr/>
            </a:lvl1pPr>
          </a:lstStyle>
          <a:p>
            <a:fld id="{ABFFC44F-6C5F-4940-8CCF-D5F96CCC95A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0" y="924806"/>
            <a:ext cx="12192000" cy="1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 bwMode="auto">
          <a:xfrm flipV="1">
            <a:off x="0" y="924806"/>
            <a:ext cx="12192000" cy="1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17914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6D5BB-6C9A-4A9A-8116-C7D272AE4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0329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3200" y="990600"/>
            <a:ext cx="11785600" cy="5391654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2000" b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2400" b="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2400" b="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360149" y="6468861"/>
            <a:ext cx="831851" cy="35877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44F-6C5F-4940-8CCF-D5F96CCC95AC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0" y="924806"/>
            <a:ext cx="12192000" cy="1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 bwMode="auto">
          <a:xfrm flipV="1">
            <a:off x="0" y="924806"/>
            <a:ext cx="12192000" cy="1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3263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1785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990600"/>
            <a:ext cx="11785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0" y="6397625"/>
            <a:ext cx="19304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ea typeface="宋体" panose="02010600030101010101" pitchFamily="2" charset="-122"/>
              </a:defRPr>
            </a:lvl1pPr>
          </a:lstStyle>
          <a:p>
            <a:fld id="{0456EA8D-EC64-4FFF-A943-25AE379E58A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185" y="6388101"/>
            <a:ext cx="870796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0233" y="6375401"/>
            <a:ext cx="831851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ea typeface="宋体" panose="02010600030101010101" pitchFamily="2" charset="-122"/>
              </a:defRPr>
            </a:lvl1pPr>
          </a:lstStyle>
          <a:p>
            <a:fld id="{ABFFC44F-6C5F-4940-8CCF-D5F96CCC9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94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11"/>
          <p:cNvSpPr>
            <a:spLocks noChangeArrowheads="1"/>
          </p:cNvSpPr>
          <p:nvPr/>
        </p:nvSpPr>
        <p:spPr bwMode="auto">
          <a:xfrm>
            <a:off x="0" y="6477000"/>
            <a:ext cx="12192000" cy="381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800">
              <a:latin typeface="Verdana" panose="020B0604030504040204" pitchFamily="34" charset="0"/>
            </a:endParaRPr>
          </a:p>
        </p:txBody>
      </p:sp>
      <p:sp>
        <p:nvSpPr>
          <p:cNvPr id="7171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447800"/>
            <a:ext cx="9829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ko-KR"/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864351" y="6477000"/>
            <a:ext cx="48768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04800" y="6477000"/>
            <a:ext cx="7112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fld id="{B7D70BC2-9576-4446-9B98-1452CF479BF0}" type="slidenum">
              <a:rPr lang="zh-CN" altLang="en-US"/>
              <a:pPr/>
              <a:t>‹#›</a:t>
            </a:fld>
            <a:endParaRPr lang="zh-CN" altLang="en-US"/>
          </a:p>
        </p:txBody>
      </p:sp>
      <p:grpSp>
        <p:nvGrpSpPr>
          <p:cNvPr id="7174" name="Group 319"/>
          <p:cNvGrpSpPr>
            <a:grpSpLocks/>
          </p:cNvGrpSpPr>
          <p:nvPr/>
        </p:nvGrpSpPr>
        <p:grpSpPr bwMode="auto">
          <a:xfrm>
            <a:off x="0" y="685800"/>
            <a:ext cx="12192000" cy="776288"/>
            <a:chOff x="0" y="432"/>
            <a:chExt cx="5760" cy="489"/>
          </a:xfrm>
        </p:grpSpPr>
        <p:sp>
          <p:nvSpPr>
            <p:cNvPr id="12592" name="Rectangle 304"/>
            <p:cNvSpPr>
              <a:spLocks noChangeArrowheads="1"/>
            </p:cNvSpPr>
            <p:nvPr/>
          </p:nvSpPr>
          <p:spPr bwMode="gray">
            <a:xfrm>
              <a:off x="0" y="432"/>
              <a:ext cx="5760" cy="146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latin typeface="+mn-lt"/>
              </a:endParaRPr>
            </a:p>
          </p:txBody>
        </p:sp>
        <p:sp>
          <p:nvSpPr>
            <p:cNvPr id="7177" name="Rectangle 305"/>
            <p:cNvSpPr>
              <a:spLocks noChangeArrowheads="1"/>
            </p:cNvSpPr>
            <p:nvPr/>
          </p:nvSpPr>
          <p:spPr bwMode="auto">
            <a:xfrm>
              <a:off x="0" y="578"/>
              <a:ext cx="5760" cy="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>
                <a:latin typeface="Verdana" panose="020B0604030504040204" pitchFamily="34" charset="0"/>
              </a:endParaRPr>
            </a:p>
          </p:txBody>
        </p:sp>
        <p:sp>
          <p:nvSpPr>
            <p:cNvPr id="7178" name="AutoShape 309"/>
            <p:cNvSpPr>
              <a:spLocks noChangeArrowheads="1"/>
            </p:cNvSpPr>
            <p:nvPr/>
          </p:nvSpPr>
          <p:spPr bwMode="auto">
            <a:xfrm>
              <a:off x="4882" y="615"/>
              <a:ext cx="384" cy="306"/>
            </a:xfrm>
            <a:prstGeom prst="chevron">
              <a:avLst>
                <a:gd name="adj" fmla="val 31373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>
                <a:latin typeface="Verdana" panose="020B0604030504040204" pitchFamily="34" charset="0"/>
              </a:endParaRPr>
            </a:p>
          </p:txBody>
        </p:sp>
        <p:sp>
          <p:nvSpPr>
            <p:cNvPr id="7179" name="AutoShape 310"/>
            <p:cNvSpPr>
              <a:spLocks noChangeArrowheads="1"/>
            </p:cNvSpPr>
            <p:nvPr/>
          </p:nvSpPr>
          <p:spPr bwMode="auto">
            <a:xfrm>
              <a:off x="5307" y="615"/>
              <a:ext cx="384" cy="306"/>
            </a:xfrm>
            <a:prstGeom prst="chevron">
              <a:avLst>
                <a:gd name="adj" fmla="val 31373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>
                <a:latin typeface="Verdana" panose="020B0604030504040204" pitchFamily="34" charset="0"/>
              </a:endParaRPr>
            </a:p>
          </p:txBody>
        </p:sp>
      </p:grpSp>
      <p:sp>
        <p:nvSpPr>
          <p:cNvPr id="7175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247651" y="152400"/>
            <a:ext cx="116395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87049565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SSppt母板正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838200"/>
            <a:ext cx="833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447800"/>
            <a:ext cx="10464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0505018" y="6513514"/>
            <a:ext cx="679449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t>Page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6550025"/>
            <a:ext cx="508000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t>MT /CSNS  </a:t>
            </a:r>
            <a:fld id="{0E61C04F-C194-4F47-AFE7-76589B4B40FA}" type="datetime4"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pPr/>
              <a:t>October 10, 2025</a:t>
            </a:fld>
            <a:endParaRPr lang="en-US" altLang="zh-CN" sz="12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13485" y="6481763"/>
            <a:ext cx="10202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fld id="{CAFC37F2-076A-44B8-B432-4C2C141B36B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075637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>
          <a:solidFill>
            <a:srgbClr val="4D5E68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400" b="1">
          <a:solidFill>
            <a:srgbClr val="4D5E68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4D5E68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/>
        </p:nvSpPr>
        <p:spPr bwMode="auto">
          <a:xfrm flipH="1">
            <a:off x="190501" y="739775"/>
            <a:ext cx="1178348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800"/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28575"/>
            <a:ext cx="1219200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169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034" y="862013"/>
            <a:ext cx="11842751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1694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08767" y="6434138"/>
            <a:ext cx="7313084" cy="2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1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1694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08685" y="6473826"/>
            <a:ext cx="1830916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100"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887555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  <a:ea typeface="Osaka" charset="-128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  <a:ea typeface="Osaka" charset="-128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  <a:ea typeface="Osaka" charset="-128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  <a:ea typeface="Osaka" charset="-128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  <a:ea typeface="Osaka" charset="-128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  <a:ea typeface="Osaka" charset="-128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  <a:ea typeface="Osaka" charset="-128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  <a:ea typeface="Osaka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SzPct val="135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28600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SzPct val="10000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28600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SzPct val="10000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650" indent="-228600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SzPct val="10000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1785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990600"/>
            <a:ext cx="11785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0" y="6397625"/>
            <a:ext cx="19304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185" y="6388101"/>
            <a:ext cx="870796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0233" y="6375401"/>
            <a:ext cx="831851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ea typeface="宋体" panose="02010600030101010101" pitchFamily="2" charset="-122"/>
              </a:defRPr>
            </a:lvl1pPr>
          </a:lstStyle>
          <a:p>
            <a:fld id="{C766E847-D4BA-4EDA-BB82-509864CE1C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00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52400"/>
            <a:ext cx="11785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990600"/>
            <a:ext cx="11785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3200" y="6397625"/>
            <a:ext cx="19304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ea typeface="宋体" panose="02010600030101010101" pitchFamily="2" charset="-122"/>
              </a:defRPr>
            </a:lvl1pPr>
          </a:lstStyle>
          <a:p>
            <a:fld id="{0456EA8D-EC64-4FFF-A943-25AE379E58A5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185" y="6388101"/>
            <a:ext cx="870796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0233" y="6375401"/>
            <a:ext cx="831851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ea typeface="宋体" panose="02010600030101010101" pitchFamily="2" charset="-122"/>
              </a:defRPr>
            </a:lvl1pPr>
          </a:lstStyle>
          <a:p>
            <a:fld id="{ABFFC44F-6C5F-4940-8CCF-D5F96CCC95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73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未标题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838200"/>
            <a:ext cx="833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447800"/>
            <a:ext cx="1085215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72801" y="6524626"/>
            <a:ext cx="404284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4D5E68"/>
                </a:solidFill>
                <a:latin typeface="Impact" pitchFamily="34" charset="0"/>
                <a:ea typeface="宋体" pitchFamily="2" charset="-122"/>
              </a:defRPr>
            </a:lvl1pPr>
          </a:lstStyle>
          <a:p>
            <a:fld id="{1D46D5BB-6C9A-4A9A-8116-C7D272AE492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0363766" y="6504781"/>
            <a:ext cx="679449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en-US" altLang="zh-CN" sz="900" dirty="0">
                <a:solidFill>
                  <a:srgbClr val="4D5E68"/>
                </a:solidFill>
                <a:latin typeface="Impact" panose="020B0806030902050204" pitchFamily="34" charset="0"/>
              </a:rPr>
              <a:t>Page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24417" y="6524625"/>
            <a:ext cx="508000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defRPr/>
            </a:pPr>
            <a:r>
              <a:rPr lang="zh-CN" altLang="en-US" sz="900">
                <a:solidFill>
                  <a:schemeClr val="bg1"/>
                </a:solidFill>
                <a:latin typeface="Impact" panose="020B0806030902050204" pitchFamily="34" charset="0"/>
              </a:rPr>
              <a:t>散裂中子源进展汇报  </a:t>
            </a:r>
            <a:fld id="{63A3F365-926F-455E-88A0-F833445B515D}" type="datetime4">
              <a:rPr lang="en-US" sz="900" smtClean="0">
                <a:solidFill>
                  <a:schemeClr val="bg1"/>
                </a:solidFill>
                <a:latin typeface="Impact" panose="020B0806030902050204" pitchFamily="34" charset="0"/>
              </a:rPr>
              <a:pPr algn="l">
                <a:defRPr/>
              </a:pPr>
              <a:t>October 10, 2025</a:t>
            </a:fld>
            <a:endParaRPr lang="zh-CN" altLang="en-US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圆角矩形 18">
            <a:extLst>
              <a:ext uri="{FF2B5EF4-FFF2-40B4-BE49-F238E27FC236}">
                <a16:creationId xmlns:a16="http://schemas.microsoft.com/office/drawing/2014/main" id="{116425F1-96CE-4CDC-BB82-C29DF5E24391}"/>
              </a:ext>
            </a:extLst>
          </p:cNvPr>
          <p:cNvSpPr/>
          <p:nvPr userDrawn="1"/>
        </p:nvSpPr>
        <p:spPr>
          <a:xfrm flipV="1">
            <a:off x="0" y="6524625"/>
            <a:ext cx="12192000" cy="344486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b="0" kern="0" dirty="0">
              <a:solidFill>
                <a:prstClr val="white"/>
              </a:solidFill>
              <a:latin typeface="微软雅黑 Light" panose="020B0502040204020203" pitchFamily="34" charset="-122"/>
              <a:ea typeface="微软雅黑" panose="020B0503020204020204" pitchFamily="34" charset="-122"/>
              <a:cs typeface="+mn-ea"/>
              <a:sym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19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400" b="1">
          <a:solidFill>
            <a:srgbClr val="1679BA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2000" b="0">
          <a:solidFill>
            <a:srgbClr val="4D5E68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400" b="1">
          <a:solidFill>
            <a:srgbClr val="4D5E68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4D5E68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4D5E68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未标题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838200"/>
            <a:ext cx="833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447800"/>
            <a:ext cx="1085215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72801" y="6524626"/>
            <a:ext cx="404284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4D5E68"/>
                </a:solidFill>
                <a:latin typeface="Impact" panose="020B0806030902050204" pitchFamily="34" charset="0"/>
              </a:defRPr>
            </a:lvl1pPr>
          </a:lstStyle>
          <a:p>
            <a:fld id="{C99FB159-E024-49C7-98AC-B6200594A9A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0496552" y="6513514"/>
            <a:ext cx="679449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</a:rPr>
              <a:t>Page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24417" y="6524625"/>
            <a:ext cx="50800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>
                <a:solidFill>
                  <a:schemeClr val="bg1"/>
                </a:solidFill>
                <a:latin typeface="Impact" panose="020B0806030902050204" pitchFamily="34" charset="0"/>
              </a:rPr>
              <a:t>散裂中子源进展汇报  </a:t>
            </a:r>
            <a:fld id="{00ACC70B-2EE9-4298-A473-54C0A3208A3A}" type="datetime4">
              <a:rPr lang="en-US" altLang="zh-CN" sz="900">
                <a:solidFill>
                  <a:schemeClr val="bg1"/>
                </a:solidFill>
                <a:latin typeface="Impact" panose="020B0806030902050204" pitchFamily="34" charset="0"/>
              </a:rPr>
              <a:pPr/>
              <a:t>October 10, 2025</a:t>
            </a:fld>
            <a:endParaRPr lang="zh-CN" altLang="en-US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30332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>
          <a:solidFill>
            <a:srgbClr val="4D5E68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b="1">
          <a:solidFill>
            <a:srgbClr val="4D5E68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139359F-264A-4324-9766-3FE30CD9A9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981139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SSppt母板正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838200"/>
            <a:ext cx="833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447800"/>
            <a:ext cx="10464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0505018" y="6513514"/>
            <a:ext cx="679449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t>Page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6550025"/>
            <a:ext cx="508000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t>MT /CSNS  </a:t>
            </a:r>
            <a:fld id="{415405AF-F670-4878-AEB5-CF118F478269}" type="datetime4"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pPr/>
              <a:t>October 10, 2025</a:t>
            </a:fld>
            <a:endParaRPr lang="en-US" altLang="zh-CN" sz="12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13485" y="6481763"/>
            <a:ext cx="10202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fld id="{FF1B0512-328E-474E-9954-B77439BF50E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5000159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>
          <a:solidFill>
            <a:srgbClr val="4D5E68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400" b="1">
          <a:solidFill>
            <a:srgbClr val="4D5E68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4D5E68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3E3677-FF2F-48D6-AB75-0EB1A55188A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523162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SSppt母板正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838200"/>
            <a:ext cx="833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447800"/>
            <a:ext cx="10464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0505018" y="6513514"/>
            <a:ext cx="679449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t>Page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6550025"/>
            <a:ext cx="508000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t>MT /CSNS  </a:t>
            </a:r>
            <a:fld id="{1F0C15B7-D8E9-4374-831D-B05371EB5F1D}" type="datetime4"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pPr/>
              <a:t>October 10, 2025</a:t>
            </a:fld>
            <a:endParaRPr lang="en-US" altLang="zh-CN" sz="12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13485" y="6481763"/>
            <a:ext cx="10202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fld id="{F1BEDA83-3555-48A2-B98B-5DEB8677017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8672941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>
          <a:solidFill>
            <a:srgbClr val="4D5E68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400" b="1">
          <a:solidFill>
            <a:srgbClr val="4D5E68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4D5E68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1D7F74C-8496-4780-80F8-C0362357B70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970859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SSppt母板正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838200"/>
            <a:ext cx="833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447800"/>
            <a:ext cx="10464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0505018" y="6513514"/>
            <a:ext cx="679449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t>Page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6550025"/>
            <a:ext cx="508000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t>MT /CSNS  </a:t>
            </a:r>
            <a:fld id="{DF6A3E43-F9E0-4E3D-AD41-EE5ED8202800}" type="datetime4">
              <a:rPr lang="en-US" altLang="zh-CN" sz="1200" b="1" i="1">
                <a:solidFill>
                  <a:schemeClr val="bg1"/>
                </a:solidFill>
                <a:latin typeface="Arial" panose="020B0604020202020204" pitchFamily="34" charset="0"/>
              </a:rPr>
              <a:pPr/>
              <a:t>October 10, 2025</a:t>
            </a:fld>
            <a:endParaRPr lang="en-US" altLang="zh-CN" sz="12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13485" y="6481763"/>
            <a:ext cx="10202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fld id="{3E4DA917-2B2B-4731-B7F0-6873481B88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1300856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>
          <a:solidFill>
            <a:srgbClr val="4D5E68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400" b="1">
          <a:solidFill>
            <a:srgbClr val="4D5E68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4D5E68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5.jpe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新建文件夹 (5)\千图网_画册封面图片_图片编号17975946\55b76287878b9副本.jpg">
            <a:extLst>
              <a:ext uri="{FF2B5EF4-FFF2-40B4-BE49-F238E27FC236}">
                <a16:creationId xmlns:a16="http://schemas.microsoft.com/office/drawing/2014/main" id="{A6AE3733-1976-49F6-BED9-83966E5B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16" name="图示 15">
            <a:extLst>
              <a:ext uri="{FF2B5EF4-FFF2-40B4-BE49-F238E27FC236}">
                <a16:creationId xmlns:a16="http://schemas.microsoft.com/office/drawing/2014/main" id="{5FB94E0C-7015-4112-9D18-E33D968746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501553"/>
              </p:ext>
            </p:extLst>
          </p:nvPr>
        </p:nvGraphicFramePr>
        <p:xfrm>
          <a:off x="571500" y="215900"/>
          <a:ext cx="11375644" cy="4891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070C7E77-83A5-4A86-9910-24A37FEA34E7}"/>
              </a:ext>
            </a:extLst>
          </p:cNvPr>
          <p:cNvSpPr/>
          <p:nvPr/>
        </p:nvSpPr>
        <p:spPr>
          <a:xfrm>
            <a:off x="8811630" y="4061234"/>
            <a:ext cx="3257942" cy="1802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955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东莞研究部加速器磁铁组  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邓昌东   吴煜文   李   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955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刘艺琴   韩文杰   韦隽昊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2025.10.12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9873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746EC-C8E7-4A47-814F-7CCAD316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RCS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注入系统与磁铁类型</a:t>
            </a: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F960A9BC-9054-436A-8FF1-DC28B3A49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2" y="1064169"/>
            <a:ext cx="6222411" cy="3600000"/>
          </a:xfr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20F4BA0-A76E-45EF-BDEB-2E5C45E9C2C9}"/>
              </a:ext>
            </a:extLst>
          </p:cNvPr>
          <p:cNvGrpSpPr/>
          <p:nvPr/>
        </p:nvGrpSpPr>
        <p:grpSpPr>
          <a:xfrm>
            <a:off x="329496" y="4572275"/>
            <a:ext cx="11533007" cy="2230170"/>
            <a:chOff x="0" y="2790777"/>
            <a:chExt cx="9144000" cy="127644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306745B-94A8-47BC-9E4F-EBF64A1AD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90777"/>
              <a:ext cx="9144000" cy="1276446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F0A1F2E-8DAB-42AC-A057-3F634CD666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300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BV1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B2164195-3CDA-48D7-A13C-9F89D73F0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3930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BV2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E3CF04C-9CF0-42EF-86D6-DFD680E0D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180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BH1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9F33D3D5-8695-46D3-A66D-32FA0D854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2880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BH2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25E41ED-73B6-4E29-8CDC-45C0087F3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568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BC1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0A81E6C9-4337-4609-94E2-6D969C3F41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2413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BC2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6A7CB8FC-1BC0-43DA-AF8B-DB8E0F5B2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7245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BC3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id="{FB252315-1381-418D-99D2-FBBC0A2BB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0677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BC4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0F0EB22A-CE27-4BC5-B587-610A0F041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8485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BH3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9FE13195-7CD5-4A01-8B1F-5773791DE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1124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BV3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id="{5F801865-1228-4E05-B4B0-86767A924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7532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BH4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9241165B-7F0F-4526-A742-3C82B23B9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5411" y="3804164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BV4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F17EDA6D-F4A5-493F-BF6A-DB620D19E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2978" y="2957232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ISEP1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722836E3-EF60-46E8-A5A4-1A1E92E67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2595" y="2957232"/>
              <a:ext cx="619804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ISEP2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59D0906-A19B-4ABB-9E08-C5329B0FAF63}"/>
                </a:ext>
              </a:extLst>
            </p:cNvPr>
            <p:cNvSpPr/>
            <p:nvPr/>
          </p:nvSpPr>
          <p:spPr bwMode="auto">
            <a:xfrm>
              <a:off x="0" y="2890395"/>
              <a:ext cx="9144000" cy="1104259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EA0139AC-1007-430B-B22F-E52DB4F79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3497" y="2942729"/>
              <a:ext cx="1387497" cy="176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20000"/>
                </a:spcAft>
                <a:buClr>
                  <a:srgbClr val="00B0F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CSNS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注入区布局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84E9EBD-35EF-4071-9B64-6DC4C4FEF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363" y="1047732"/>
            <a:ext cx="501134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5082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7ECC28-A5F8-49FD-878E-FD12316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涂抹磁铁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BCH/BV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磁铁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B4B69E-6AE8-488B-B5A6-BA42C41EA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关键问题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高磁场→</a:t>
            </a:r>
            <a:r>
              <a:rPr lang="zh-CN" altLang="en-US" dirty="0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rPr>
              <a:t>最大电流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rPr>
              <a:t>20KA</a:t>
            </a:r>
            <a:r>
              <a:rPr lang="zh-CN" altLang="en-US" dirty="0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rPr>
              <a:t>以上；线圈水冷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；快脉冲→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rPr>
              <a:t>3500T/s; </a:t>
            </a:r>
            <a:r>
              <a:rPr lang="zh-CN" altLang="en-US" dirty="0">
                <a:solidFill>
                  <a:srgbClr val="0000FF"/>
                </a:solidFill>
                <a:latin typeface="+mn-lt"/>
                <a:ea typeface="+mn-ea"/>
                <a:cs typeface="+mn-ea"/>
                <a:sym typeface="+mn-lt"/>
              </a:rPr>
              <a:t>高频振动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；辐射防护；</a:t>
            </a:r>
            <a:endParaRPr lang="en-US" altLang="zh-CN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脉冲磁场的准确测量与补偿</a:t>
            </a:r>
            <a:endParaRPr lang="en-US" altLang="zh-CN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新磁铁工艺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铁芯：铁芯采用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0.15mm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冲片叠压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+316L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不锈钢端板；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线圈：铜排之间采用螺钉固定，并进行钎焊。在铜排中间镶嵌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8×8/Φ4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的铜导线对线圈进行冷却线圈主体由铜排加工而，铜导线与线圈采用钎焊连接。</a:t>
            </a:r>
          </a:p>
        </p:txBody>
      </p:sp>
      <p:pic>
        <p:nvPicPr>
          <p:cNvPr id="48" name="图片 1">
            <a:extLst>
              <a:ext uri="{FF2B5EF4-FFF2-40B4-BE49-F238E27FC236}">
                <a16:creationId xmlns:a16="http://schemas.microsoft.com/office/drawing/2014/main" id="{DF7A8212-4561-460A-AD44-43F2506EA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4688398"/>
            <a:ext cx="2952749" cy="20553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11">
            <a:extLst>
              <a:ext uri="{FF2B5EF4-FFF2-40B4-BE49-F238E27FC236}">
                <a16:creationId xmlns:a16="http://schemas.microsoft.com/office/drawing/2014/main" id="{EA40C539-BBBC-4B93-B46E-C8456131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49" y="4746161"/>
            <a:ext cx="2325687" cy="19397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E2FF0E-E4F6-4B1F-8579-758D9553FC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/>
          <a:stretch/>
        </p:blipFill>
        <p:spPr>
          <a:xfrm>
            <a:off x="6978649" y="4671769"/>
            <a:ext cx="1606549" cy="191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4FA598-3F2D-428A-94CD-ABDFD201E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4710644"/>
            <a:ext cx="2806700" cy="187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2504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D151DB9-5B53-46AB-A529-5E748B2FA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5914" r="47961" b="11514"/>
          <a:stretch/>
        </p:blipFill>
        <p:spPr>
          <a:xfrm>
            <a:off x="5536764" y="3658446"/>
            <a:ext cx="2956631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C9C7138-CC55-4837-A4E3-A83A6BD31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直流切割磁铁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SEP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1D8114-0627-4AD2-BD81-7E3B594D8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磁铁作用与技术难点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SEP1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完成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H¯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束流从直线加速器到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RCS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的注入，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SEP2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完成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H⁺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束流从次剥离膜到废束站的引出；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磁铁总体为等中心角扇形，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端部削斜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漏场屏蔽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，电流密度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~30A/mm</a:t>
            </a:r>
            <a:r>
              <a:rPr lang="en-US" altLang="zh-CN" baseline="30000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，冷却水温升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&lt;20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℃；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切割厚度：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SEP1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为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25mm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SEP2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为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40mm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，与相邻磁铁设备最小间距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~10mm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屏蔽板选择无取向硅钢片，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实测漏场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&lt;2.0E-04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2F097BF-6C08-4DD5-9584-A01CFDA6E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648" y="6362195"/>
            <a:ext cx="42533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2000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INSEP2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端部削斜与漏场屏蔽板</a:t>
            </a:r>
            <a:r>
              <a:rPr lang="en-US" altLang="zh-CN" sz="1600" kern="0" dirty="0">
                <a:solidFill>
                  <a:srgbClr val="000000"/>
                </a:solidFill>
                <a:latin typeface="Arial"/>
                <a:ea typeface="微软雅黑"/>
                <a:cs typeface="+mn-ea"/>
                <a:sym typeface="+mn-lt"/>
              </a:rPr>
              <a:t>/</a:t>
            </a:r>
            <a:r>
              <a:rPr lang="zh-CN" altLang="en-US" sz="1600" kern="0" dirty="0">
                <a:solidFill>
                  <a:srgbClr val="000000"/>
                </a:solidFill>
                <a:latin typeface="Arial"/>
                <a:ea typeface="微软雅黑"/>
                <a:cs typeface="+mn-ea"/>
                <a:sym typeface="+mn-lt"/>
              </a:rPr>
              <a:t>结构模型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3302F3-3A70-4166-BE0F-E3FE6E9F7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1" y="3705615"/>
            <a:ext cx="5007372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D42FEB-ACF0-4E4C-A573-240257C0A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95" y="3491297"/>
            <a:ext cx="3319423" cy="26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0598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43CE7C-F51A-46E1-BB63-06295707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水平脉冲切割磁铁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LRBD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359FAA-1687-4FF0-8496-A9856DB49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磁铁特点与技术难点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solidFill>
                  <a:srgbClr val="FF0000"/>
                </a:solidFill>
              </a:rPr>
              <a:t>磁铁：真空外直接驱动脉冲切割磁铁（</a:t>
            </a:r>
            <a:r>
              <a:rPr lang="en-US" altLang="zh-CN" dirty="0">
                <a:solidFill>
                  <a:srgbClr val="FF0000"/>
                </a:solidFill>
              </a:rPr>
              <a:t>Out-of-Vacuum Direct-drive Pulsed Septum Magnet</a:t>
            </a:r>
            <a:r>
              <a:rPr lang="zh-CN" altLang="en-US" dirty="0">
                <a:solidFill>
                  <a:srgbClr val="FF0000"/>
                </a:solidFill>
              </a:rPr>
              <a:t>）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zh-CN" altLang="en-US" dirty="0"/>
              <a:t>物理设计上，难点在于</a:t>
            </a:r>
            <a:r>
              <a:rPr lang="zh-CN" altLang="en-US" dirty="0">
                <a:solidFill>
                  <a:srgbClr val="FF0000"/>
                </a:solidFill>
              </a:rPr>
              <a:t>切割板的构成、漏场的抑制、以及包括多种材料的高精度磁场计算</a:t>
            </a:r>
            <a:r>
              <a:rPr lang="zh-CN" altLang="en-US" dirty="0"/>
              <a:t>；</a:t>
            </a:r>
            <a:endParaRPr lang="en-US" altLang="zh-CN" dirty="0"/>
          </a:p>
          <a:p>
            <a:pPr lvl="1"/>
            <a:r>
              <a:rPr lang="zh-CN" altLang="en-US" dirty="0"/>
              <a:t>结构设计上，难点在于</a:t>
            </a:r>
            <a:r>
              <a:rPr lang="zh-CN" altLang="en-US" dirty="0">
                <a:solidFill>
                  <a:srgbClr val="FF0000"/>
                </a:solidFill>
              </a:rPr>
              <a:t>切割板的固定、真空盒的结构与装配</a:t>
            </a:r>
            <a:r>
              <a:rPr lang="zh-CN" altLang="en-US" dirty="0"/>
              <a:t>。</a:t>
            </a: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铁芯：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0.15mm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硅钢片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不锈钢端板；线圈：单匝铜板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涡流温升：真空盒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73℃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，铁芯（端板及屏蔽板）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25℃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；</a:t>
            </a:r>
          </a:p>
          <a:p>
            <a:pPr lvl="1"/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75FB8DA-AD4A-4047-A33E-F78C8D013229}"/>
              </a:ext>
            </a:extLst>
          </p:cNvPr>
          <p:cNvSpPr txBox="1"/>
          <p:nvPr/>
        </p:nvSpPr>
        <p:spPr>
          <a:xfrm>
            <a:off x="390905" y="6534654"/>
            <a:ext cx="224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2D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模型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36D1B82-870C-4C37-BEB6-CD611A3DB37F}"/>
              </a:ext>
            </a:extLst>
          </p:cNvPr>
          <p:cNvSpPr/>
          <p:nvPr/>
        </p:nvSpPr>
        <p:spPr>
          <a:xfrm>
            <a:off x="8434332" y="648437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材料表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1DB0575-AF4B-4D6F-A82D-4F9EC920C375}"/>
              </a:ext>
            </a:extLst>
          </p:cNvPr>
          <p:cNvSpPr/>
          <p:nvPr/>
        </p:nvSpPr>
        <p:spPr>
          <a:xfrm>
            <a:off x="4160159" y="6472989"/>
            <a:ext cx="772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3D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模型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D1FE12-20F2-4F81-B543-35671EF04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5" y="4259152"/>
            <a:ext cx="2243307" cy="21054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0C6084F-F236-441E-9711-3C25BFD0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7322" r="50469" b="13656"/>
          <a:stretch/>
        </p:blipFill>
        <p:spPr>
          <a:xfrm>
            <a:off x="3602384" y="4213349"/>
            <a:ext cx="2243308" cy="18988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7AC465-9F02-4B82-A39E-1FE36524C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07"/>
          <a:stretch/>
        </p:blipFill>
        <p:spPr>
          <a:xfrm>
            <a:off x="6774605" y="3938454"/>
            <a:ext cx="411057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98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8">
            <a:extLst>
              <a:ext uri="{FF2B5EF4-FFF2-40B4-BE49-F238E27FC236}">
                <a16:creationId xmlns:a16="http://schemas.microsoft.com/office/drawing/2014/main" id="{4B482B7A-1F34-4669-8E8D-28CAE3406EEA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A59C93-F50E-4395-8B95-6DA7347B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BD67C26-17A1-4776-973F-4C60BB998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en-US" altLang="zh-CN" sz="36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36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、脉冲磁测系统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D2A167E-767B-4418-BB4E-1E5C790F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90600"/>
            <a:ext cx="11607800" cy="5391654"/>
          </a:xfrm>
        </p:spPr>
        <p:txBody>
          <a:bodyPr/>
          <a:lstStyle/>
          <a:p>
            <a:r>
              <a:rPr lang="zh-CN" altLang="en-US" dirty="0"/>
              <a:t>磁测系统构成</a:t>
            </a:r>
            <a:endParaRPr lang="en-US" altLang="zh-CN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48675E5-0E1E-B915-C70C-ED9B035B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6" y="1814000"/>
            <a:ext cx="5516888" cy="416027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4616A08-159D-A564-615C-431FC67AE10B}"/>
              </a:ext>
            </a:extLst>
          </p:cNvPr>
          <p:cNvSpPr txBox="1"/>
          <p:nvPr/>
        </p:nvSpPr>
        <p:spPr>
          <a:xfrm>
            <a:off x="5719778" y="105228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</a:rPr>
              <a:t>核心部件：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6B4166A-9444-AFFF-1466-B42E02CDB05E}"/>
              </a:ext>
            </a:extLst>
          </p:cNvPr>
          <p:cNvSpPr txBox="1"/>
          <p:nvPr/>
        </p:nvSpPr>
        <p:spPr>
          <a:xfrm>
            <a:off x="5699629" y="1713783"/>
            <a:ext cx="4355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PCB</a:t>
            </a:r>
            <a:r>
              <a:rPr lang="zh-CN" altLang="en-US" sz="1600" b="1" dirty="0"/>
              <a:t>阵列线圈：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匝、</a:t>
            </a:r>
            <a:r>
              <a:rPr lang="en-US" altLang="zh-CN" sz="1600" b="1" dirty="0"/>
              <a:t>5mm</a:t>
            </a:r>
            <a:r>
              <a:rPr lang="zh-CN" altLang="en-US" sz="1600" b="1" dirty="0"/>
              <a:t>线宽、</a:t>
            </a:r>
            <a:r>
              <a:rPr lang="en-US" altLang="zh-CN" sz="1600" b="1" dirty="0"/>
              <a:t>8mm</a:t>
            </a:r>
            <a:r>
              <a:rPr lang="zh-CN" altLang="en-US" sz="1600" b="1" dirty="0"/>
              <a:t>线间距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BD60897-3C37-EC38-3654-4CD78E3E5F2E}"/>
              </a:ext>
            </a:extLst>
          </p:cNvPr>
          <p:cNvSpPr txBox="1"/>
          <p:nvPr/>
        </p:nvSpPr>
        <p:spPr>
          <a:xfrm>
            <a:off x="5699629" y="2313729"/>
            <a:ext cx="6312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/>
              <a:t>RC</a:t>
            </a:r>
            <a:r>
              <a:rPr lang="zh-CN" altLang="en-US" sz="1600" b="1" dirty="0"/>
              <a:t>积分器：主线圈积分</a:t>
            </a:r>
            <a:r>
              <a:rPr lang="en-US" altLang="zh-CN" sz="1600" b="1" dirty="0"/>
              <a:t>1:1</a:t>
            </a:r>
            <a:r>
              <a:rPr lang="zh-CN" altLang="en-US" sz="1600" b="1" dirty="0"/>
              <a:t>、差分信号积分</a:t>
            </a:r>
            <a:r>
              <a:rPr lang="en-US" altLang="zh-CN" sz="1600" b="1" dirty="0"/>
              <a:t>1:25</a:t>
            </a:r>
            <a:r>
              <a:rPr lang="zh-CN" altLang="en-US" sz="1600" b="1" dirty="0"/>
              <a:t>放大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F179F34-951D-B8E3-B7E5-365F9AC966BB}"/>
              </a:ext>
            </a:extLst>
          </p:cNvPr>
          <p:cNvSpPr txBox="1"/>
          <p:nvPr/>
        </p:nvSpPr>
        <p:spPr>
          <a:xfrm>
            <a:off x="5699629" y="2913675"/>
            <a:ext cx="631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/>
              <a:t>数据采集器：</a:t>
            </a:r>
            <a:r>
              <a:rPr lang="en-US" altLang="zh-CN" sz="1600" b="1" dirty="0"/>
              <a:t>NI PCIe-6374</a:t>
            </a:r>
            <a:r>
              <a:rPr lang="zh-CN" altLang="en-US" sz="1600" b="1" dirty="0"/>
              <a:t>、</a:t>
            </a:r>
            <a:r>
              <a:rPr lang="en-US" altLang="zh-CN" sz="1600" b="1" dirty="0"/>
              <a:t>3.3M</a:t>
            </a:r>
            <a:r>
              <a:rPr lang="zh-CN" altLang="en-US" sz="1600" b="1" dirty="0"/>
              <a:t>采样率、</a:t>
            </a:r>
            <a:r>
              <a:rPr lang="en-US" altLang="zh-CN" sz="1600" b="1" dirty="0"/>
              <a:t>16</a:t>
            </a:r>
            <a:r>
              <a:rPr lang="zh-CN" altLang="en-US" sz="1600" b="1" dirty="0"/>
              <a:t>位有效位数、</a:t>
            </a:r>
            <a:r>
              <a:rPr lang="en-US" altLang="zh-CN" sz="1600" b="1" dirty="0"/>
              <a:t>1V 2V 5V 10V</a:t>
            </a:r>
            <a:r>
              <a:rPr lang="zh-CN" altLang="en-US" sz="1600" b="1" dirty="0"/>
              <a:t>量程可调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2FF6B58-C870-E902-DAC5-59C8FE9BBB4F}"/>
              </a:ext>
            </a:extLst>
          </p:cNvPr>
          <p:cNvSpPr txBox="1"/>
          <p:nvPr/>
        </p:nvSpPr>
        <p:spPr>
          <a:xfrm>
            <a:off x="5699629" y="3758216"/>
            <a:ext cx="6312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/>
              <a:t>电流传感器：</a:t>
            </a:r>
            <a:r>
              <a:rPr lang="en-US" altLang="zh-CN" sz="1600" b="1" dirty="0"/>
              <a:t>CWTHF 300</a:t>
            </a:r>
            <a:r>
              <a:rPr lang="zh-CN" altLang="en-US" sz="1600" b="1" dirty="0"/>
              <a:t>、</a:t>
            </a:r>
            <a:r>
              <a:rPr lang="en-US" altLang="zh-CN" sz="1600" b="1" dirty="0"/>
              <a:t>30KA</a:t>
            </a:r>
            <a:r>
              <a:rPr lang="zh-CN" altLang="en-US" sz="1600" b="1" dirty="0"/>
              <a:t>量程、带宽</a:t>
            </a:r>
            <a:r>
              <a:rPr lang="en-US" altLang="zh-CN" sz="1600" b="1" dirty="0"/>
              <a:t>15MHz</a:t>
            </a:r>
            <a:endParaRPr lang="zh-CN" altLang="en-US" sz="1600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2D1368C-8178-67D5-C1E8-CF8C3F5995A4}"/>
              </a:ext>
            </a:extLst>
          </p:cNvPr>
          <p:cNvSpPr txBox="1"/>
          <p:nvPr/>
        </p:nvSpPr>
        <p:spPr>
          <a:xfrm>
            <a:off x="5719778" y="429498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</a:rPr>
              <a:t>采集器四路通道：</a:t>
            </a:r>
            <a:endParaRPr lang="en-US" altLang="zh-CN" b="1" dirty="0">
              <a:solidFill>
                <a:srgbClr val="0000FF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B8DFCF9-A85D-1263-0919-84F95312B054}"/>
              </a:ext>
            </a:extLst>
          </p:cNvPr>
          <p:cNvSpPr txBox="1"/>
          <p:nvPr/>
        </p:nvSpPr>
        <p:spPr>
          <a:xfrm>
            <a:off x="5699629" y="4908936"/>
            <a:ext cx="6706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/>
              <a:t>通道</a:t>
            </a:r>
            <a:r>
              <a:rPr lang="en-US" altLang="zh-CN" sz="1600" b="1" dirty="0"/>
              <a:t>1:  2V</a:t>
            </a:r>
            <a:r>
              <a:rPr lang="zh-CN" altLang="en-US" sz="1600" b="1" dirty="0"/>
              <a:t>量程 中心线圈信号</a:t>
            </a:r>
            <a:r>
              <a:rPr lang="en-US" altLang="zh-CN" sz="1600" b="1" dirty="0"/>
              <a:t>+</a:t>
            </a:r>
            <a:r>
              <a:rPr lang="zh-CN" altLang="en-US" sz="1600" b="1" dirty="0"/>
              <a:t>主线圈积分器，测主场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23E58DC-251D-9734-9B3A-C1CEF81A3779}"/>
              </a:ext>
            </a:extLst>
          </p:cNvPr>
          <p:cNvSpPr txBox="1"/>
          <p:nvPr/>
        </p:nvSpPr>
        <p:spPr>
          <a:xfrm>
            <a:off x="5699629" y="5339358"/>
            <a:ext cx="6244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/>
              <a:t>通道</a:t>
            </a:r>
            <a:r>
              <a:rPr lang="en-US" altLang="zh-CN" sz="1600" b="1" dirty="0"/>
              <a:t>2:  5V</a:t>
            </a:r>
            <a:r>
              <a:rPr lang="zh-CN" altLang="en-US" sz="1600" b="1" dirty="0"/>
              <a:t>量程 </a:t>
            </a:r>
            <a:r>
              <a:rPr lang="en-US" altLang="zh-CN" sz="1600" b="1" dirty="0"/>
              <a:t>5000:1</a:t>
            </a:r>
            <a:r>
              <a:rPr lang="zh-CN" altLang="en-US" sz="1600" b="1" dirty="0"/>
              <a:t>的电流比例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92AA945-8D36-C864-D6EE-DA40066DBC22}"/>
              </a:ext>
            </a:extLst>
          </p:cNvPr>
          <p:cNvSpPr txBox="1"/>
          <p:nvPr/>
        </p:nvSpPr>
        <p:spPr>
          <a:xfrm>
            <a:off x="5699629" y="5739468"/>
            <a:ext cx="6244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/>
              <a:t>通道</a:t>
            </a:r>
            <a:r>
              <a:rPr lang="en-US" altLang="zh-CN" sz="1600" b="1" dirty="0"/>
              <a:t>3:  5V</a:t>
            </a:r>
            <a:r>
              <a:rPr lang="zh-CN" altLang="en-US" sz="1600" b="1" dirty="0"/>
              <a:t>量程 参考线圈</a:t>
            </a:r>
            <a:r>
              <a:rPr lang="en-US" altLang="zh-CN" sz="1600" b="1" dirty="0"/>
              <a:t>+</a:t>
            </a:r>
            <a:r>
              <a:rPr lang="zh-CN" altLang="en-US" sz="1600" b="1" dirty="0"/>
              <a:t>差分信号积分器，测漏场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D484BB8-00DB-797C-51C0-AB7CE3F0B828}"/>
              </a:ext>
            </a:extLst>
          </p:cNvPr>
          <p:cNvSpPr txBox="1"/>
          <p:nvPr/>
        </p:nvSpPr>
        <p:spPr>
          <a:xfrm>
            <a:off x="5699629" y="6169890"/>
            <a:ext cx="6244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/>
              <a:t>通道</a:t>
            </a:r>
            <a:r>
              <a:rPr lang="en-US" altLang="zh-CN" sz="1600" b="1" dirty="0"/>
              <a:t>4:  10V</a:t>
            </a:r>
            <a:r>
              <a:rPr lang="zh-CN" altLang="en-US" sz="1600" b="1" dirty="0"/>
              <a:t>量程 触发信号采集，作为波形起始点参考</a:t>
            </a:r>
          </a:p>
        </p:txBody>
      </p:sp>
    </p:spTree>
    <p:extLst>
      <p:ext uri="{BB962C8B-B14F-4D97-AF65-F5344CB8AC3E}">
        <p14:creationId xmlns:p14="http://schemas.microsoft.com/office/powerpoint/2010/main" val="236142791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54F62-4E86-37A9-6FB4-59CFD6881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8">
            <a:extLst>
              <a:ext uri="{FF2B5EF4-FFF2-40B4-BE49-F238E27FC236}">
                <a16:creationId xmlns:a16="http://schemas.microsoft.com/office/drawing/2014/main" id="{EBF97BE7-67B9-6CA1-B940-88912DEF1749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3571B89-0211-9065-C12B-91BB764FD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33C2B28C-1203-A427-9C7F-006EFACE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脉冲磁测系统误差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2C81B0C-89D8-524E-4F6F-9D6865C07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90600"/>
            <a:ext cx="11607800" cy="5391654"/>
          </a:xfrm>
        </p:spPr>
        <p:txBody>
          <a:bodyPr/>
          <a:lstStyle/>
          <a:p>
            <a:r>
              <a:rPr lang="zh-CN" altLang="en-US" dirty="0"/>
              <a:t>误差来源分析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F66F24E-0BFD-56CF-CEF8-0A906A8A458A}"/>
              </a:ext>
            </a:extLst>
          </p:cNvPr>
          <p:cNvSpPr txBox="1"/>
          <p:nvPr/>
        </p:nvSpPr>
        <p:spPr>
          <a:xfrm>
            <a:off x="191344" y="1812227"/>
            <a:ext cx="1180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b="1" dirty="0"/>
              <a:t>积分器：线性度（</a:t>
            </a:r>
            <a:r>
              <a:rPr lang="en-US" altLang="zh-CN" b="1" dirty="0"/>
              <a:t>±0.2%</a:t>
            </a:r>
            <a:r>
              <a:rPr lang="zh-CN" altLang="en-US" b="1" dirty="0"/>
              <a:t>，</a:t>
            </a:r>
            <a:r>
              <a:rPr lang="en-US" altLang="zh-CN" b="1" dirty="0"/>
              <a:t>10%-100%</a:t>
            </a:r>
            <a:r>
              <a:rPr lang="zh-CN" altLang="en-US" b="1" dirty="0"/>
              <a:t>全范围）、时间常数误差（可校准）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8D75893-97D5-5EA2-6D57-BA566FBB0F7F}"/>
              </a:ext>
            </a:extLst>
          </p:cNvPr>
          <p:cNvSpPr txBox="1"/>
          <p:nvPr/>
        </p:nvSpPr>
        <p:spPr>
          <a:xfrm>
            <a:off x="203200" y="2298500"/>
            <a:ext cx="1180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/>
              <a:t>数据采集误差：非同步采样误差（</a:t>
            </a:r>
            <a:r>
              <a:rPr lang="en-US" altLang="zh-CN" b="1" dirty="0"/>
              <a:t>300ns</a:t>
            </a:r>
            <a:r>
              <a:rPr lang="zh-CN" altLang="en-US" b="1" dirty="0"/>
              <a:t>、</a:t>
            </a:r>
            <a:r>
              <a:rPr lang="en-US" altLang="zh-CN" b="1" dirty="0"/>
              <a:t>3.3MHz</a:t>
            </a:r>
            <a:r>
              <a:rPr lang="zh-CN" altLang="en-US" b="1" dirty="0"/>
              <a:t>采样率）、采样噪声</a:t>
            </a:r>
            <a:r>
              <a:rPr lang="en-US" altLang="zh-CN" b="1" dirty="0"/>
              <a:t>+</a:t>
            </a:r>
            <a:r>
              <a:rPr lang="zh-CN" altLang="en-US" b="1" dirty="0"/>
              <a:t>截断误差（小于</a:t>
            </a:r>
            <a:r>
              <a:rPr lang="en-US" altLang="zh-CN" b="1" dirty="0"/>
              <a:t>0.5mV</a:t>
            </a:r>
            <a:r>
              <a:rPr lang="zh-CN" altLang="en-US" b="1" dirty="0"/>
              <a:t>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8C8F97E-A2C0-9341-CDE7-09A3F3E87644}"/>
              </a:ext>
            </a:extLst>
          </p:cNvPr>
          <p:cNvSpPr txBox="1"/>
          <p:nvPr/>
        </p:nvSpPr>
        <p:spPr>
          <a:xfrm>
            <a:off x="203200" y="2784773"/>
            <a:ext cx="11809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/>
              <a:t>罗氏线圈传感器误差：绝对值误差（</a:t>
            </a:r>
            <a:r>
              <a:rPr lang="en-US" altLang="zh-CN" b="1" dirty="0"/>
              <a:t>2.5%</a:t>
            </a:r>
            <a:r>
              <a:rPr lang="zh-CN" altLang="en-US" b="1" dirty="0"/>
              <a:t>，以电源为基准校准罗氏线圈）、线性度误差（</a:t>
            </a:r>
            <a:r>
              <a:rPr lang="en-US" altLang="zh-CN" b="1" dirty="0"/>
              <a:t>0.05%</a:t>
            </a:r>
            <a:r>
              <a:rPr lang="zh-CN" altLang="en-US" b="1" dirty="0"/>
              <a:t>，典型值）、小电流测量误差（较大）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F8F58E-64CB-1928-882C-67AE3F165E5A}"/>
              </a:ext>
            </a:extLst>
          </p:cNvPr>
          <p:cNvSpPr txBox="1"/>
          <p:nvPr/>
        </p:nvSpPr>
        <p:spPr>
          <a:xfrm>
            <a:off x="181472" y="4326905"/>
            <a:ext cx="12010528" cy="11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 dirty="0">
                <a:solidFill>
                  <a:srgbClr val="0000FF"/>
                </a:solidFill>
              </a:rPr>
              <a:t>1</a:t>
            </a:r>
            <a:r>
              <a:rPr lang="zh-CN" altLang="en-US" sz="1600" b="1" dirty="0">
                <a:solidFill>
                  <a:srgbClr val="0000FF"/>
                </a:solidFill>
              </a:rPr>
              <a:t>、所有核心部件均具有较高的线性度，但难以获得磁场可信的绝对值，使用归一化波形处理数据；</a:t>
            </a:r>
            <a:endParaRPr lang="en-US" altLang="zh-CN" sz="1600" b="1" dirty="0">
              <a:solidFill>
                <a:srgbClr val="0000FF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b="1" dirty="0">
                <a:solidFill>
                  <a:srgbClr val="0000FF"/>
                </a:solidFill>
              </a:rPr>
              <a:t>2</a:t>
            </a:r>
            <a:r>
              <a:rPr lang="zh-CN" altLang="en-US" sz="1600" b="1" dirty="0">
                <a:solidFill>
                  <a:srgbClr val="0000FF"/>
                </a:solidFill>
              </a:rPr>
              <a:t>、在测试完成后，使用</a:t>
            </a:r>
            <a:r>
              <a:rPr lang="en-US" altLang="zh-CN" sz="1600" b="1" dirty="0">
                <a:solidFill>
                  <a:srgbClr val="0000FF"/>
                </a:solidFill>
              </a:rPr>
              <a:t>DCCT</a:t>
            </a:r>
            <a:r>
              <a:rPr lang="zh-CN" altLang="en-US" sz="1600" b="1" dirty="0">
                <a:solidFill>
                  <a:srgbClr val="0000FF"/>
                </a:solidFill>
              </a:rPr>
              <a:t>作为电流测量基准测试小电流（</a:t>
            </a:r>
            <a:r>
              <a:rPr lang="en-US" altLang="zh-CN" sz="1600" b="1" dirty="0">
                <a:solidFill>
                  <a:srgbClr val="0000FF"/>
                </a:solidFill>
              </a:rPr>
              <a:t>2300A</a:t>
            </a:r>
            <a:r>
              <a:rPr lang="zh-CN" altLang="en-US" sz="1600" b="1" dirty="0">
                <a:solidFill>
                  <a:srgbClr val="0000FF"/>
                </a:solidFill>
              </a:rPr>
              <a:t>）的积分磁场与</a:t>
            </a:r>
            <a:r>
              <a:rPr lang="en-US" altLang="zh-CN" sz="1600" b="1" dirty="0">
                <a:solidFill>
                  <a:srgbClr val="0000FF"/>
                </a:solidFill>
              </a:rPr>
              <a:t>Hall</a:t>
            </a:r>
            <a:r>
              <a:rPr lang="zh-CN" altLang="en-US" sz="1600" b="1" dirty="0">
                <a:solidFill>
                  <a:srgbClr val="0000FF"/>
                </a:solidFill>
              </a:rPr>
              <a:t>探头测量做比对，对测试系统进行一次整体系统绝对值标定；</a:t>
            </a:r>
          </a:p>
        </p:txBody>
      </p:sp>
    </p:spTree>
    <p:extLst>
      <p:ext uri="{BB962C8B-B14F-4D97-AF65-F5344CB8AC3E}">
        <p14:creationId xmlns:p14="http://schemas.microsoft.com/office/powerpoint/2010/main" val="7471817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C538D-0D53-BD35-955A-A579149F7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8">
            <a:extLst>
              <a:ext uri="{FF2B5EF4-FFF2-40B4-BE49-F238E27FC236}">
                <a16:creationId xmlns:a16="http://schemas.microsoft.com/office/drawing/2014/main" id="{ED8100AB-80D9-0F7D-FB9B-643872ADE033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55F821-3DF6-2607-C2B6-748B7920D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64525424-9A59-511E-A18A-3F10BF39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置入电流曲线补偿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B1E1112-2EE8-A32A-2C59-83B5150E3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90600"/>
            <a:ext cx="11607800" cy="539165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注入阶段的磁场曲线拟合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B62220-A5B3-DE28-2B17-498BAC5461A7}"/>
              </a:ext>
            </a:extLst>
          </p:cNvPr>
          <p:cNvSpPr txBox="1"/>
          <p:nvPr/>
        </p:nvSpPr>
        <p:spPr>
          <a:xfrm>
            <a:off x="289720" y="1571052"/>
            <a:ext cx="1152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/>
              <a:t>注入阶段的磁场曲线拟合是物理最关心的性能指标，物理根据实际的需要给出了注入阶段所需要的</a:t>
            </a:r>
            <a:r>
              <a:rPr lang="zh-CN" altLang="en-US" sz="2000" b="1" dirty="0">
                <a:solidFill>
                  <a:srgbClr val="0000FF"/>
                </a:solidFill>
              </a:rPr>
              <a:t>磁场曲线</a:t>
            </a:r>
            <a:r>
              <a:rPr lang="zh-CN" altLang="en-US" sz="2000" b="1" dirty="0"/>
              <a:t>，磁测过程中需要调整置入电流曲线，使得实际磁场曲线与物理给出的磁场曲线相同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311F89-61EE-294D-C151-F122E2A21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08" y="2586715"/>
            <a:ext cx="4584589" cy="27556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F5AE67-744B-3B98-C091-CDDD5375A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752" y="2597115"/>
            <a:ext cx="4896544" cy="278819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5E7DAD6-08DA-39CC-C429-37F6D293AB66}"/>
              </a:ext>
            </a:extLst>
          </p:cNvPr>
          <p:cNvSpPr txBox="1"/>
          <p:nvPr/>
        </p:nvSpPr>
        <p:spPr>
          <a:xfrm>
            <a:off x="1290082" y="5467035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</a:rPr>
              <a:t>物理给定磁场曲线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E243E6-BF45-7AFD-8C5E-AFE93C9DF8B5}"/>
              </a:ext>
            </a:extLst>
          </p:cNvPr>
          <p:cNvSpPr txBox="1"/>
          <p:nvPr/>
        </p:nvSpPr>
        <p:spPr>
          <a:xfrm>
            <a:off x="6611912" y="544706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</a:rPr>
              <a:t>所需要的电流曲线</a:t>
            </a:r>
          </a:p>
        </p:txBody>
      </p:sp>
      <p:sp>
        <p:nvSpPr>
          <p:cNvPr id="10" name="右箭头 4">
            <a:extLst>
              <a:ext uri="{FF2B5EF4-FFF2-40B4-BE49-F238E27FC236}">
                <a16:creationId xmlns:a16="http://schemas.microsoft.com/office/drawing/2014/main" id="{D3A1CC00-BD6C-FAEF-A1B5-9C97CA047F6F}"/>
              </a:ext>
            </a:extLst>
          </p:cNvPr>
          <p:cNvSpPr/>
          <p:nvPr/>
        </p:nvSpPr>
        <p:spPr bwMode="auto">
          <a:xfrm>
            <a:off x="4439711" y="3820514"/>
            <a:ext cx="115212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D266C5-55B7-DB38-9AC5-C1FD7B573D6C}"/>
              </a:ext>
            </a:extLst>
          </p:cNvPr>
          <p:cNvSpPr txBox="1"/>
          <p:nvPr/>
        </p:nvSpPr>
        <p:spPr>
          <a:xfrm>
            <a:off x="203200" y="5971091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b="1" dirty="0">
                <a:solidFill>
                  <a:srgbClr val="0000FF"/>
                </a:solidFill>
              </a:rPr>
              <a:t>目标：在注入阶段磁场，实际磁场与所需磁场误差小于</a:t>
            </a:r>
            <a:r>
              <a:rPr lang="en-US" altLang="zh-CN" sz="1800" b="1" dirty="0">
                <a:solidFill>
                  <a:srgbClr val="0000FF"/>
                </a:solidFill>
              </a:rPr>
              <a:t>±0.2%</a:t>
            </a:r>
            <a:r>
              <a:rPr lang="zh-CN" altLang="en-US" sz="1800" b="1" dirty="0">
                <a:solidFill>
                  <a:srgbClr val="0000FF"/>
                </a:solidFill>
              </a:rPr>
              <a:t>（设置值）</a:t>
            </a:r>
          </a:p>
        </p:txBody>
      </p:sp>
    </p:spTree>
    <p:extLst>
      <p:ext uri="{BB962C8B-B14F-4D97-AF65-F5344CB8AC3E}">
        <p14:creationId xmlns:p14="http://schemas.microsoft.com/office/powerpoint/2010/main" val="128303117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6D5A5-BD21-709A-4B0E-59EA5F528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8">
            <a:extLst>
              <a:ext uri="{FF2B5EF4-FFF2-40B4-BE49-F238E27FC236}">
                <a16:creationId xmlns:a16="http://schemas.microsoft.com/office/drawing/2014/main" id="{BC70BDFD-0408-D3F4-2148-6155E39B26B2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6BA0244-1B2B-0939-E586-B39197218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888D3809-AD13-371E-7485-5D5A6E70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曲线补偿方法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D26F399-E58E-3D0D-F434-C50A00BE4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90600"/>
            <a:ext cx="11607800" cy="539165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注入阶段的曲线补偿方法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04A2520-0BD1-C264-0937-8F6553FDA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35" y="2622455"/>
            <a:ext cx="4657725" cy="324802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07F5AAD-0010-C0DC-1B47-85072DA6DE3D}"/>
              </a:ext>
            </a:extLst>
          </p:cNvPr>
          <p:cNvSpPr txBox="1"/>
          <p:nvPr/>
        </p:nvSpPr>
        <p:spPr>
          <a:xfrm>
            <a:off x="192318" y="1611465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/>
              <a:t>注入曲线特点：</a:t>
            </a:r>
            <a:r>
              <a:rPr lang="en-US" altLang="zh-CN" sz="2000" b="1" dirty="0"/>
              <a:t>20us</a:t>
            </a:r>
            <a:r>
              <a:rPr lang="zh-CN" altLang="en-US" sz="2000" b="1" dirty="0"/>
              <a:t>过渡段</a:t>
            </a:r>
            <a:r>
              <a:rPr lang="en-US" altLang="zh-CN" sz="2000" b="1" dirty="0"/>
              <a:t>+</a:t>
            </a:r>
            <a:r>
              <a:rPr lang="zh-CN" altLang="en-US" sz="2000" b="1" dirty="0"/>
              <a:t>注入段，过渡段为直线过渡，过渡段与注入段有一个斜率不连续点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0BECE42-51F5-2044-0432-94CAFC11AE88}"/>
              </a:ext>
            </a:extLst>
          </p:cNvPr>
          <p:cNvSpPr/>
          <p:nvPr/>
        </p:nvSpPr>
        <p:spPr bwMode="auto">
          <a:xfrm>
            <a:off x="1495292" y="2844328"/>
            <a:ext cx="504056" cy="648072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6D32D6E-00DB-7516-27DF-14FE6180645D}"/>
              </a:ext>
            </a:extLst>
          </p:cNvPr>
          <p:cNvSpPr txBox="1"/>
          <p:nvPr/>
        </p:nvSpPr>
        <p:spPr>
          <a:xfrm>
            <a:off x="1133655" y="371427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</a:rPr>
              <a:t>过渡段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C85E5B-FB80-4CEF-6AE5-E54D43F3AF3D}"/>
              </a:ext>
            </a:extLst>
          </p:cNvPr>
          <p:cNvSpPr txBox="1"/>
          <p:nvPr/>
        </p:nvSpPr>
        <p:spPr>
          <a:xfrm>
            <a:off x="6080043" y="1611465"/>
            <a:ext cx="561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0000FF"/>
                </a:solidFill>
              </a:rPr>
              <a:t>第一步：基于所需要的磁场波形作为电流输入波形，得到输出的磁场波形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D310901-0898-E093-02C5-1CEE78828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745" y="2636912"/>
            <a:ext cx="4800600" cy="33147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39EEE7B-8756-CEB1-712D-B850DD25F041}"/>
              </a:ext>
            </a:extLst>
          </p:cNvPr>
          <p:cNvSpPr txBox="1"/>
          <p:nvPr/>
        </p:nvSpPr>
        <p:spPr>
          <a:xfrm>
            <a:off x="6332917" y="6150262"/>
            <a:ext cx="428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可以得到补偿前，置入磁场与实际磁场的差值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6BECBD6-39A8-34E9-9754-C85D838F5D29}"/>
              </a:ext>
            </a:extLst>
          </p:cNvPr>
          <p:cNvSpPr txBox="1"/>
          <p:nvPr/>
        </p:nvSpPr>
        <p:spPr>
          <a:xfrm>
            <a:off x="10426478" y="3714271"/>
            <a:ext cx="1261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</a:rPr>
              <a:t>十次测量结果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19C766E-4885-517C-C79B-980F16CFE8D9}"/>
              </a:ext>
            </a:extLst>
          </p:cNvPr>
          <p:cNvCxnSpPr/>
          <p:nvPr/>
        </p:nvCxnSpPr>
        <p:spPr bwMode="auto">
          <a:xfrm flipH="1">
            <a:off x="10200456" y="4022049"/>
            <a:ext cx="504056" cy="516601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DD404E65-40AC-95A3-6DC3-72580E8FC80E}"/>
              </a:ext>
            </a:extLst>
          </p:cNvPr>
          <p:cNvSpPr txBox="1"/>
          <p:nvPr/>
        </p:nvSpPr>
        <p:spPr>
          <a:xfrm>
            <a:off x="3609257" y="372446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00FF"/>
                </a:solidFill>
              </a:rPr>
              <a:t>补偿前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7ABA85F-2609-03C8-21E3-EF8E325CD410}"/>
              </a:ext>
            </a:extLst>
          </p:cNvPr>
          <p:cNvSpPr txBox="1"/>
          <p:nvPr/>
        </p:nvSpPr>
        <p:spPr>
          <a:xfrm>
            <a:off x="2809038" y="429948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00FF"/>
                </a:solidFill>
              </a:rPr>
              <a:t>补偿后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FB34418-4472-5684-5753-3707C4684BF5}"/>
              </a:ext>
            </a:extLst>
          </p:cNvPr>
          <p:cNvSpPr txBox="1"/>
          <p:nvPr/>
        </p:nvSpPr>
        <p:spPr>
          <a:xfrm>
            <a:off x="7545241" y="4369373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置入磁场曲线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0CF0E9D-C25D-F398-6016-432D9F182C70}"/>
              </a:ext>
            </a:extLst>
          </p:cNvPr>
          <p:cNvSpPr txBox="1"/>
          <p:nvPr/>
        </p:nvSpPr>
        <p:spPr>
          <a:xfrm>
            <a:off x="8683718" y="3741038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输出磁场曲线</a:t>
            </a:r>
          </a:p>
        </p:txBody>
      </p:sp>
    </p:spTree>
    <p:extLst>
      <p:ext uri="{BB962C8B-B14F-4D97-AF65-F5344CB8AC3E}">
        <p14:creationId xmlns:p14="http://schemas.microsoft.com/office/powerpoint/2010/main" val="31337226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457A7-1B67-97BA-E8B6-5921403E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8">
            <a:extLst>
              <a:ext uri="{FF2B5EF4-FFF2-40B4-BE49-F238E27FC236}">
                <a16:creationId xmlns:a16="http://schemas.microsoft.com/office/drawing/2014/main" id="{9B8AAB72-E33D-07D0-4B1A-8AD03706E744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7228CD-C5E5-6D80-5DDD-A297542BF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5FBBB22F-A565-79B2-645B-F946F82A5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曲线补偿方法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B8A5EEB-AEEC-BAC5-316D-881195D61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90600"/>
            <a:ext cx="11607800" cy="539165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注入阶段的曲线补偿方法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12F694B-5F9F-4881-043A-B46FBF13E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95" y="2780928"/>
            <a:ext cx="4733925" cy="324802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4C00659-92C4-5011-CF0B-0CEDE3456005}"/>
              </a:ext>
            </a:extLst>
          </p:cNvPr>
          <p:cNvSpPr txBox="1"/>
          <p:nvPr/>
        </p:nvSpPr>
        <p:spPr>
          <a:xfrm>
            <a:off x="306827" y="1609133"/>
            <a:ext cx="5285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0000FF"/>
                </a:solidFill>
              </a:rPr>
              <a:t>第二步：根据置入磁场与实际磁场差值，设置修正系数</a:t>
            </a:r>
            <a:r>
              <a:rPr lang="en-US" altLang="zh-CN" sz="2000" b="1" dirty="0">
                <a:solidFill>
                  <a:srgbClr val="0000FF"/>
                </a:solidFill>
              </a:rPr>
              <a:t>K</a:t>
            </a:r>
            <a:r>
              <a:rPr lang="zh-CN" altLang="en-US" sz="2000" b="1" dirty="0">
                <a:solidFill>
                  <a:srgbClr val="0000FF"/>
                </a:solidFill>
              </a:rPr>
              <a:t>，通过线性修正，可以补偿电流曲线最后一个点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6E534C6-3EE0-9622-F459-92E8F38C2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194" y="2636912"/>
            <a:ext cx="4695825" cy="3248025"/>
          </a:xfrm>
          <a:prstGeom prst="rect">
            <a:avLst/>
          </a:pr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91987199-E73F-647E-1EBB-1763AF0334E7}"/>
              </a:ext>
            </a:extLst>
          </p:cNvPr>
          <p:cNvSpPr/>
          <p:nvPr/>
        </p:nvSpPr>
        <p:spPr bwMode="auto">
          <a:xfrm>
            <a:off x="4655840" y="3789040"/>
            <a:ext cx="720080" cy="70788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3707AC1-4BAF-4BC0-D8C3-BE00F3682FE3}"/>
              </a:ext>
            </a:extLst>
          </p:cNvPr>
          <p:cNvSpPr txBox="1"/>
          <p:nvPr/>
        </p:nvSpPr>
        <p:spPr>
          <a:xfrm>
            <a:off x="6312023" y="1597017"/>
            <a:ext cx="6005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0000FF"/>
                </a:solidFill>
              </a:rPr>
              <a:t>第三步：根据测量的曲线波形，设置过渡段修正比例以及高次修正比例，可以完成整个曲线的拟合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B60B936-93C0-EC3B-3AB4-5C2CC6A8C223}"/>
              </a:ext>
            </a:extLst>
          </p:cNvPr>
          <p:cNvSpPr txBox="1"/>
          <p:nvPr/>
        </p:nvSpPr>
        <p:spPr>
          <a:xfrm>
            <a:off x="1217147" y="5726037"/>
            <a:ext cx="1980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第二步得到的磁场误差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E75E1A4-B684-D9EB-8217-D5071736876E}"/>
              </a:ext>
            </a:extLst>
          </p:cNvPr>
          <p:cNvSpPr txBox="1"/>
          <p:nvPr/>
        </p:nvSpPr>
        <p:spPr>
          <a:xfrm>
            <a:off x="6816082" y="5606412"/>
            <a:ext cx="1980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第三步得到的磁场误差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3D4B115-F6E0-AE94-F963-19157934C29B}"/>
              </a:ext>
            </a:extLst>
          </p:cNvPr>
          <p:cNvSpPr txBox="1"/>
          <p:nvPr/>
        </p:nvSpPr>
        <p:spPr>
          <a:xfrm>
            <a:off x="7878052" y="6165304"/>
            <a:ext cx="252666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0000FF"/>
                </a:solidFill>
              </a:rPr>
              <a:t>注入区域为</a:t>
            </a:r>
            <a:r>
              <a:rPr lang="en-US" altLang="zh-CN" sz="1600" b="1" dirty="0">
                <a:solidFill>
                  <a:srgbClr val="0000FF"/>
                </a:solidFill>
              </a:rPr>
              <a:t>570us-1170us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0603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4DB23-0A02-2CBA-2A84-90ACB43EE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8">
            <a:extLst>
              <a:ext uri="{FF2B5EF4-FFF2-40B4-BE49-F238E27FC236}">
                <a16:creationId xmlns:a16="http://schemas.microsoft.com/office/drawing/2014/main" id="{889EFA1A-2A69-CE3A-FC27-A149BD5D77D9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A62010-5B07-1429-44BD-B57F2C455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BA43A94B-02C0-FA06-DBD9-26A3A845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en-US" altLang="zh-CN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300MeV</a:t>
            </a:r>
            <a:r>
              <a:rPr lang="zh-CN" altLang="en-US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磁场补偿效果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5FA3D5-9135-95AA-D6B5-CE29792CF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1323353"/>
            <a:ext cx="9564548" cy="518967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7F995F-71FA-6B2F-D30E-BCE677488646}"/>
              </a:ext>
            </a:extLst>
          </p:cNvPr>
          <p:cNvSpPr txBox="1"/>
          <p:nvPr/>
        </p:nvSpPr>
        <p:spPr>
          <a:xfrm>
            <a:off x="2004060" y="4697713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±0.15%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2D6AF43-82B7-1E95-1379-2E4323A50FF1}"/>
              </a:ext>
            </a:extLst>
          </p:cNvPr>
          <p:cNvSpPr txBox="1"/>
          <p:nvPr/>
        </p:nvSpPr>
        <p:spPr>
          <a:xfrm>
            <a:off x="9073971" y="2656344"/>
            <a:ext cx="623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＜</a:t>
            </a:r>
            <a:r>
              <a:rPr lang="en-US" altLang="zh-CN" b="1" dirty="0">
                <a:solidFill>
                  <a:srgbClr val="FF0000"/>
                </a:solidFill>
              </a:rPr>
              <a:t>1%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9DE954-7D48-5DF7-6397-BF7F12764E72}"/>
              </a:ext>
            </a:extLst>
          </p:cNvPr>
          <p:cNvSpPr txBox="1"/>
          <p:nvPr/>
        </p:nvSpPr>
        <p:spPr>
          <a:xfrm>
            <a:off x="2312038" y="241290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磁场给定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5948CA-0922-143E-A5C3-0412B97903DA}"/>
              </a:ext>
            </a:extLst>
          </p:cNvPr>
          <p:cNvSpPr txBox="1"/>
          <p:nvPr/>
        </p:nvSpPr>
        <p:spPr>
          <a:xfrm>
            <a:off x="1438172" y="3076496"/>
            <a:ext cx="1441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补偿后电流曲线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ACA2DC4-C458-6616-38E5-F5F63A7B905A}"/>
              </a:ext>
            </a:extLst>
          </p:cNvPr>
          <p:cNvSpPr txBox="1"/>
          <p:nvPr/>
        </p:nvSpPr>
        <p:spPr>
          <a:xfrm>
            <a:off x="5798583" y="268880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存在差异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8920770-DD2B-3CCE-CA18-FB3C8DB56E4D}"/>
              </a:ext>
            </a:extLst>
          </p:cNvPr>
          <p:cNvSpPr txBox="1"/>
          <p:nvPr/>
        </p:nvSpPr>
        <p:spPr>
          <a:xfrm>
            <a:off x="5644592" y="505601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基本一致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D80EF947-677C-35F0-B751-5D90D2DA942B}"/>
              </a:ext>
            </a:extLst>
          </p:cNvPr>
          <p:cNvSpPr/>
          <p:nvPr/>
        </p:nvSpPr>
        <p:spPr bwMode="auto">
          <a:xfrm>
            <a:off x="1196249" y="5073086"/>
            <a:ext cx="577179" cy="561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38CFAFF-0127-1EF8-CDA5-597AE3D082FC}"/>
              </a:ext>
            </a:extLst>
          </p:cNvPr>
          <p:cNvSpPr txBox="1"/>
          <p:nvPr/>
        </p:nvSpPr>
        <p:spPr>
          <a:xfrm>
            <a:off x="1770863" y="544238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过渡段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6DBACA1-81BE-0C9B-126A-856368295D98}"/>
              </a:ext>
            </a:extLst>
          </p:cNvPr>
          <p:cNvSpPr txBox="1"/>
          <p:nvPr/>
        </p:nvSpPr>
        <p:spPr>
          <a:xfrm>
            <a:off x="944676" y="1442459"/>
            <a:ext cx="22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注入能量：</a:t>
            </a:r>
            <a:r>
              <a:rPr lang="en-US" altLang="zh-CN" sz="1800" b="1" dirty="0">
                <a:solidFill>
                  <a:srgbClr val="FF0000"/>
                </a:solidFill>
              </a:rPr>
              <a:t>300 MeV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65F5698-1680-5A1D-2E0F-AE7E8F3932E8}"/>
              </a:ext>
            </a:extLst>
          </p:cNvPr>
          <p:cNvSpPr txBox="1"/>
          <p:nvPr/>
        </p:nvSpPr>
        <p:spPr>
          <a:xfrm>
            <a:off x="7137219" y="1477004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b="1" dirty="0">
                <a:solidFill>
                  <a:srgbClr val="0000FF"/>
                </a:solidFill>
              </a:rPr>
              <a:t>曲线名称：BCH1-cor-</a:t>
            </a:r>
            <a:r>
              <a:rPr lang="en-US" altLang="zh-CN" sz="1800" b="1" dirty="0">
                <a:solidFill>
                  <a:srgbClr val="0000FF"/>
                </a:solidFill>
              </a:rPr>
              <a:t>300</a:t>
            </a:r>
            <a:r>
              <a:rPr lang="zh-CN" altLang="en-US" sz="1800" b="1" dirty="0">
                <a:solidFill>
                  <a:srgbClr val="0000FF"/>
                </a:solidFill>
              </a:rPr>
              <a:t>-</a:t>
            </a:r>
            <a:r>
              <a:rPr lang="en-US" altLang="zh-CN" sz="1800" b="1" dirty="0">
                <a:solidFill>
                  <a:srgbClr val="0000FF"/>
                </a:solidFill>
              </a:rPr>
              <a:t>5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3080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CE22DD35-FD31-4DA5-8F74-0DBB72BF86D5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42" r="30257"/>
          <a:stretch/>
        </p:blipFill>
        <p:spPr>
          <a:xfrm>
            <a:off x="0" y="1"/>
            <a:ext cx="4507992" cy="685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2" name="组合 23">
            <a:extLst>
              <a:ext uri="{FF2B5EF4-FFF2-40B4-BE49-F238E27FC236}">
                <a16:creationId xmlns:a16="http://schemas.microsoft.com/office/drawing/2014/main" id="{F9F18094-B693-4289-A21F-2DFCB21B2187}"/>
              </a:ext>
            </a:extLst>
          </p:cNvPr>
          <p:cNvGrpSpPr/>
          <p:nvPr/>
        </p:nvGrpSpPr>
        <p:grpSpPr>
          <a:xfrm>
            <a:off x="7052620" y="1514020"/>
            <a:ext cx="3716980" cy="510247"/>
            <a:chOff x="4357092" y="1325680"/>
            <a:chExt cx="3716335" cy="510089"/>
          </a:xfrm>
        </p:grpSpPr>
        <p:sp>
          <p:nvSpPr>
            <p:cNvPr id="33" name="MH_SubTitle_1">
              <a:extLst>
                <a:ext uri="{FF2B5EF4-FFF2-40B4-BE49-F238E27FC236}">
                  <a16:creationId xmlns:a16="http://schemas.microsoft.com/office/drawing/2014/main" id="{61A5FA2A-E8EB-49C5-8AB7-EFE8CD887B8B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5391574" y="1470544"/>
              <a:ext cx="2681853" cy="30768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defTabSz="914282"/>
              <a:r>
                <a:rPr lang="en-US" altLang="zh-CN" sz="20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CSNS</a:t>
              </a:r>
              <a:r>
                <a:rPr lang="zh-CN" altLang="en-US" sz="20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磁铁运行概况</a:t>
              </a:r>
            </a:p>
          </p:txBody>
        </p:sp>
        <p:grpSp>
          <p:nvGrpSpPr>
            <p:cNvPr id="34" name="组合 2">
              <a:extLst>
                <a:ext uri="{FF2B5EF4-FFF2-40B4-BE49-F238E27FC236}">
                  <a16:creationId xmlns:a16="http://schemas.microsoft.com/office/drawing/2014/main" id="{7CD003E0-55BE-4A43-A032-6DC870A7CA18}"/>
                </a:ext>
              </a:extLst>
            </p:cNvPr>
            <p:cNvGrpSpPr/>
            <p:nvPr/>
          </p:nvGrpSpPr>
          <p:grpSpPr>
            <a:xfrm>
              <a:off x="4357092" y="1325680"/>
              <a:ext cx="802436" cy="510089"/>
              <a:chOff x="6127160" y="2065288"/>
              <a:chExt cx="1128426" cy="717274"/>
            </a:xfrm>
          </p:grpSpPr>
          <p:cxnSp>
            <p:nvCxnSpPr>
              <p:cNvPr id="35" name="MH_Other_1">
                <a:extLst>
                  <a:ext uri="{FF2B5EF4-FFF2-40B4-BE49-F238E27FC236}">
                    <a16:creationId xmlns:a16="http://schemas.microsoft.com/office/drawing/2014/main" id="{8A77638F-2503-46BD-BCC4-8B2A677AAD71}"/>
                  </a:ext>
                </a:extLst>
              </p:cNvPr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noFill/>
              <a:ln w="12700" cap="flat" cmpd="sng" algn="ctr">
                <a:solidFill>
                  <a:srgbClr val="0095F0"/>
                </a:solidFill>
                <a:prstDash val="solid"/>
              </a:ln>
              <a:effectLst/>
            </p:spPr>
          </p:cxnSp>
          <p:sp>
            <p:nvSpPr>
              <p:cNvPr id="36" name="MH_Other_2">
                <a:extLst>
                  <a:ext uri="{FF2B5EF4-FFF2-40B4-BE49-F238E27FC236}">
                    <a16:creationId xmlns:a16="http://schemas.microsoft.com/office/drawing/2014/main" id="{75209403-79FA-45D6-8272-C5907E2C65E4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rgbClr val="0095F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75933" anchor="ctr">
                <a:noAutofit/>
              </a:bodyPr>
              <a:lstStyle/>
              <a:p>
                <a:pPr algn="ctr" defTabSz="914282">
                  <a:defRPr/>
                </a:pPr>
                <a:endParaRPr lang="zh-CN" altLang="en-US" sz="8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:a16="http://schemas.microsoft.com/office/drawing/2014/main" id="{40D55F64-D874-494F-9A49-0EF040686A1A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6127160" y="2065288"/>
                <a:ext cx="565888" cy="432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914282">
                  <a:defRPr/>
                </a:pPr>
                <a:r>
                  <a:rPr lang="da-DK" altLang="zh-CN" sz="2000" kern="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A</a:t>
                </a:r>
                <a:endParaRPr lang="zh-CN" altLang="en-US" sz="20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8" name="组合 24">
            <a:extLst>
              <a:ext uri="{FF2B5EF4-FFF2-40B4-BE49-F238E27FC236}">
                <a16:creationId xmlns:a16="http://schemas.microsoft.com/office/drawing/2014/main" id="{301F8E5D-6618-4006-8760-4A4A092B0FB5}"/>
              </a:ext>
            </a:extLst>
          </p:cNvPr>
          <p:cNvGrpSpPr/>
          <p:nvPr/>
        </p:nvGrpSpPr>
        <p:grpSpPr>
          <a:xfrm>
            <a:off x="7052620" y="3260609"/>
            <a:ext cx="4567880" cy="510247"/>
            <a:chOff x="4357092" y="2069423"/>
            <a:chExt cx="4567087" cy="510089"/>
          </a:xfrm>
        </p:grpSpPr>
        <p:sp>
          <p:nvSpPr>
            <p:cNvPr id="39" name="MH_SubTitle_2">
              <a:extLst>
                <a:ext uri="{FF2B5EF4-FFF2-40B4-BE49-F238E27FC236}">
                  <a16:creationId xmlns:a16="http://schemas.microsoft.com/office/drawing/2014/main" id="{E2FAF437-9AFF-441F-B9F4-DDC72D9CAC0A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391574" y="2213892"/>
              <a:ext cx="3532605" cy="30768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defTabSz="914282"/>
              <a:r>
                <a:rPr lang="en-US" altLang="zh-CN" sz="20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CSNS-II</a:t>
              </a:r>
              <a:r>
                <a:rPr lang="zh-CN" altLang="en-US" sz="20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磁铁系统年度工作</a:t>
              </a:r>
            </a:p>
          </p:txBody>
        </p:sp>
        <p:grpSp>
          <p:nvGrpSpPr>
            <p:cNvPr id="40" name="组合 6">
              <a:extLst>
                <a:ext uri="{FF2B5EF4-FFF2-40B4-BE49-F238E27FC236}">
                  <a16:creationId xmlns:a16="http://schemas.microsoft.com/office/drawing/2014/main" id="{880CA962-EE2F-414A-8094-25B638C25C35}"/>
                </a:ext>
              </a:extLst>
            </p:cNvPr>
            <p:cNvGrpSpPr/>
            <p:nvPr/>
          </p:nvGrpSpPr>
          <p:grpSpPr>
            <a:xfrm>
              <a:off x="4357092" y="2069423"/>
              <a:ext cx="802436" cy="510089"/>
              <a:chOff x="6127160" y="3111679"/>
              <a:chExt cx="1128426" cy="717274"/>
            </a:xfrm>
          </p:grpSpPr>
          <p:cxnSp>
            <p:nvCxnSpPr>
              <p:cNvPr id="41" name="MH_Other_4">
                <a:extLst>
                  <a:ext uri="{FF2B5EF4-FFF2-40B4-BE49-F238E27FC236}">
                    <a16:creationId xmlns:a16="http://schemas.microsoft.com/office/drawing/2014/main" id="{F37A2C14-B857-43D9-8588-97295E8CF266}"/>
                  </a:ext>
                </a:extLst>
              </p:cNvPr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6525624" y="3142521"/>
                <a:ext cx="729962" cy="686432"/>
              </a:xfrm>
              <a:prstGeom prst="line">
                <a:avLst/>
              </a:prstGeom>
              <a:noFill/>
              <a:ln w="12700" cap="flat" cmpd="sng" algn="ctr">
                <a:solidFill>
                  <a:srgbClr val="6BB1C9"/>
                </a:solidFill>
                <a:prstDash val="solid"/>
              </a:ln>
              <a:effectLst/>
            </p:spPr>
          </p:cxnSp>
          <p:sp>
            <p:nvSpPr>
              <p:cNvPr id="42" name="MH_Other_5">
                <a:extLst>
                  <a:ext uri="{FF2B5EF4-FFF2-40B4-BE49-F238E27FC236}">
                    <a16:creationId xmlns:a16="http://schemas.microsoft.com/office/drawing/2014/main" id="{5C054EA0-E029-48AF-A8B7-88A326E9A89C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6145577" y="3544334"/>
                <a:ext cx="532403" cy="241088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rgbClr val="6BB1C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75933" anchor="ctr">
                <a:noAutofit/>
              </a:bodyPr>
              <a:lstStyle/>
              <a:p>
                <a:pPr algn="ctr" defTabSz="914282">
                  <a:defRPr/>
                </a:pPr>
                <a:endParaRPr lang="zh-CN" altLang="en-US" sz="8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MH_Other_6">
                <a:extLst>
                  <a:ext uri="{FF2B5EF4-FFF2-40B4-BE49-F238E27FC236}">
                    <a16:creationId xmlns:a16="http://schemas.microsoft.com/office/drawing/2014/main" id="{AA9A8EEA-FF08-4119-9826-0FBCEC03DFA2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127160" y="3111679"/>
                <a:ext cx="565888" cy="432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914282">
                  <a:defRPr/>
                </a:pPr>
                <a:r>
                  <a:rPr lang="en-US" altLang="zh-CN" sz="2000" kern="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B</a:t>
                </a:r>
                <a:endParaRPr lang="zh-CN" altLang="en-US" sz="20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组合 25">
            <a:extLst>
              <a:ext uri="{FF2B5EF4-FFF2-40B4-BE49-F238E27FC236}">
                <a16:creationId xmlns:a16="http://schemas.microsoft.com/office/drawing/2014/main" id="{15E31BF7-01D5-4D2F-9B49-6FA12BBD02B3}"/>
              </a:ext>
            </a:extLst>
          </p:cNvPr>
          <p:cNvGrpSpPr/>
          <p:nvPr/>
        </p:nvGrpSpPr>
        <p:grpSpPr>
          <a:xfrm>
            <a:off x="7065719" y="5652172"/>
            <a:ext cx="3630604" cy="510247"/>
            <a:chOff x="4357092" y="2813166"/>
            <a:chExt cx="3629974" cy="510089"/>
          </a:xfrm>
        </p:grpSpPr>
        <p:sp>
          <p:nvSpPr>
            <p:cNvPr id="45" name="MH_SubTitle_3">
              <a:extLst>
                <a:ext uri="{FF2B5EF4-FFF2-40B4-BE49-F238E27FC236}">
                  <a16:creationId xmlns:a16="http://schemas.microsoft.com/office/drawing/2014/main" id="{989D8230-8F4F-405E-8417-B3C0B1FBE2EA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391574" y="2957242"/>
              <a:ext cx="2595492" cy="30768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defTabSz="914282"/>
              <a:r>
                <a:rPr lang="zh-CN" altLang="en-US" sz="20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总结</a:t>
              </a:r>
            </a:p>
          </p:txBody>
        </p:sp>
        <p:grpSp>
          <p:nvGrpSpPr>
            <p:cNvPr id="46" name="组合 7">
              <a:extLst>
                <a:ext uri="{FF2B5EF4-FFF2-40B4-BE49-F238E27FC236}">
                  <a16:creationId xmlns:a16="http://schemas.microsoft.com/office/drawing/2014/main" id="{2096DF9F-C23C-4372-BA85-E4CB68117B4E}"/>
                </a:ext>
              </a:extLst>
            </p:cNvPr>
            <p:cNvGrpSpPr/>
            <p:nvPr/>
          </p:nvGrpSpPr>
          <p:grpSpPr>
            <a:xfrm>
              <a:off x="4357092" y="2813166"/>
              <a:ext cx="802436" cy="510089"/>
              <a:chOff x="6127160" y="4156395"/>
              <a:chExt cx="1128426" cy="717274"/>
            </a:xfrm>
          </p:grpSpPr>
          <p:cxnSp>
            <p:nvCxnSpPr>
              <p:cNvPr id="47" name="MH_Other_7">
                <a:extLst>
                  <a:ext uri="{FF2B5EF4-FFF2-40B4-BE49-F238E27FC236}">
                    <a16:creationId xmlns:a16="http://schemas.microsoft.com/office/drawing/2014/main" id="{CC2978D4-D3D4-49D6-B106-375F270691D8}"/>
                  </a:ext>
                </a:extLst>
              </p:cNvPr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6525624" y="4187237"/>
                <a:ext cx="729962" cy="686432"/>
              </a:xfrm>
              <a:prstGeom prst="line">
                <a:avLst/>
              </a:prstGeom>
              <a:noFill/>
              <a:ln w="12700" cap="flat" cmpd="sng" algn="ctr">
                <a:solidFill>
                  <a:srgbClr val="0095F0"/>
                </a:solidFill>
                <a:prstDash val="solid"/>
              </a:ln>
              <a:effectLst/>
            </p:spPr>
          </p:cxnSp>
          <p:sp>
            <p:nvSpPr>
              <p:cNvPr id="48" name="MH_Other_8">
                <a:extLst>
                  <a:ext uri="{FF2B5EF4-FFF2-40B4-BE49-F238E27FC236}">
                    <a16:creationId xmlns:a16="http://schemas.microsoft.com/office/drawing/2014/main" id="{17586CC7-C1FA-4D3A-8B30-87B74301BF0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6145577" y="4589050"/>
                <a:ext cx="532403" cy="241088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rgbClr val="0095F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75933" anchor="ctr">
                <a:noAutofit/>
              </a:bodyPr>
              <a:lstStyle/>
              <a:p>
                <a:pPr algn="ctr" defTabSz="914282">
                  <a:defRPr/>
                </a:pPr>
                <a:endParaRPr lang="zh-CN" altLang="en-US" sz="8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MH_Other_9">
                <a:extLst>
                  <a:ext uri="{FF2B5EF4-FFF2-40B4-BE49-F238E27FC236}">
                    <a16:creationId xmlns:a16="http://schemas.microsoft.com/office/drawing/2014/main" id="{B51B4DBD-B6BA-4B28-8F23-D617274F0295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127160" y="4156395"/>
                <a:ext cx="565888" cy="432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914282">
                  <a:defRPr/>
                </a:pPr>
                <a:r>
                  <a:rPr lang="en-US" altLang="zh-CN" sz="2000" kern="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D</a:t>
                </a:r>
                <a:endParaRPr lang="zh-CN" altLang="en-US" sz="2000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3307A566-87D3-4F0A-ADE7-FD078C3B71A5}"/>
              </a:ext>
            </a:extLst>
          </p:cNvPr>
          <p:cNvGrpSpPr/>
          <p:nvPr/>
        </p:nvGrpSpPr>
        <p:grpSpPr>
          <a:xfrm>
            <a:off x="2839497" y="337143"/>
            <a:ext cx="3334862" cy="1735068"/>
            <a:chOff x="819160" y="685053"/>
            <a:chExt cx="3334862" cy="1735068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B22CF907-91A5-4610-8F9C-A701E8902CDC}"/>
                </a:ext>
              </a:extLst>
            </p:cNvPr>
            <p:cNvSpPr/>
            <p:nvPr/>
          </p:nvSpPr>
          <p:spPr>
            <a:xfrm>
              <a:off x="819160" y="685053"/>
              <a:ext cx="3334862" cy="1735068"/>
            </a:xfrm>
            <a:prstGeom prst="rect">
              <a:avLst/>
            </a:prstGeom>
            <a:gradFill flip="none" rotWithShape="1">
              <a:gsLst>
                <a:gs pos="0">
                  <a:srgbClr val="00BED1">
                    <a:tint val="66000"/>
                    <a:satMod val="160000"/>
                  </a:srgbClr>
                </a:gs>
                <a:gs pos="50000">
                  <a:srgbClr val="00BED1">
                    <a:tint val="44500"/>
                    <a:satMod val="160000"/>
                  </a:srgbClr>
                </a:gs>
                <a:gs pos="100000">
                  <a:srgbClr val="00BED1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" panose="020B0503020204020204" pitchFamily="34" charset="-122"/>
                <a:cs typeface="+mn-ea"/>
                <a:sym typeface="微软雅黑 Light" panose="020B0502040204020203" pitchFamily="34" charset="-122"/>
              </a:endParaRPr>
            </a:p>
          </p:txBody>
        </p:sp>
        <p:sp>
          <p:nvSpPr>
            <p:cNvPr id="30" name="MH_Others_1">
              <a:extLst>
                <a:ext uri="{FF2B5EF4-FFF2-40B4-BE49-F238E27FC236}">
                  <a16:creationId xmlns:a16="http://schemas.microsoft.com/office/drawing/2014/main" id="{D23C80EF-E53B-4396-90D0-1285A2C3CBE6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1464581" y="938685"/>
              <a:ext cx="2044019" cy="72251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 defTabSz="914282"/>
              <a:r>
                <a:rPr lang="zh-CN" altLang="en-US" sz="4700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目  录</a:t>
              </a:r>
            </a:p>
          </p:txBody>
        </p:sp>
        <p:sp>
          <p:nvSpPr>
            <p:cNvPr id="31" name="MH_Others_2">
              <a:extLst>
                <a:ext uri="{FF2B5EF4-FFF2-40B4-BE49-F238E27FC236}">
                  <a16:creationId xmlns:a16="http://schemas.microsoft.com/office/drawing/2014/main" id="{91414686-BA9F-42BA-9D99-168D7DCE2D0B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1455663" y="1840297"/>
              <a:ext cx="2023371" cy="3065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914282">
                <a:defRPr/>
              </a:pPr>
              <a:r>
                <a: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CONTENTS</a:t>
              </a:r>
              <a:endPara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81BC14D-CC0E-48FC-A3BC-8E11EF45F913}"/>
              </a:ext>
            </a:extLst>
          </p:cNvPr>
          <p:cNvGrpSpPr/>
          <p:nvPr/>
        </p:nvGrpSpPr>
        <p:grpSpPr>
          <a:xfrm>
            <a:off x="7562282" y="2051995"/>
            <a:ext cx="2745390" cy="276999"/>
            <a:chOff x="6863782" y="3332786"/>
            <a:chExt cx="2745390" cy="276999"/>
          </a:xfrm>
        </p:grpSpPr>
        <p:cxnSp>
          <p:nvCxnSpPr>
            <p:cNvPr id="56" name="MH_Other_1">
              <a:extLst>
                <a:ext uri="{FF2B5EF4-FFF2-40B4-BE49-F238E27FC236}">
                  <a16:creationId xmlns:a16="http://schemas.microsoft.com/office/drawing/2014/main" id="{7835E53D-F57A-4DEA-8D9D-4A9277FDA9DB}"/>
                </a:ext>
              </a:extLst>
            </p:cNvPr>
            <p:cNvCxnSpPr>
              <a:cxnSpLocks/>
            </p:cNvCxnSpPr>
            <p:nvPr>
              <p:custDataLst>
                <p:tags r:id="rId11"/>
              </p:custDataLst>
            </p:nvPr>
          </p:nvCxnSpPr>
          <p:spPr>
            <a:xfrm flipH="1">
              <a:off x="6863782" y="3357785"/>
              <a:ext cx="288000" cy="252000"/>
            </a:xfrm>
            <a:prstGeom prst="line">
              <a:avLst/>
            </a:prstGeom>
            <a:noFill/>
            <a:ln w="12700" cap="flat" cmpd="sng" algn="ctr">
              <a:solidFill>
                <a:srgbClr val="0095F0"/>
              </a:solidFill>
              <a:prstDash val="solid"/>
            </a:ln>
            <a:effectLst/>
          </p:spPr>
        </p:cxnSp>
        <p:sp>
          <p:nvSpPr>
            <p:cNvPr id="57" name="MH_SubTitle_1">
              <a:extLst>
                <a:ext uri="{FF2B5EF4-FFF2-40B4-BE49-F238E27FC236}">
                  <a16:creationId xmlns:a16="http://schemas.microsoft.com/office/drawing/2014/main" id="{EFCC71F9-4357-400D-917F-B6B6ED03CC04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7428008" y="3332786"/>
              <a:ext cx="2181164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defTabSz="914282"/>
              <a:r>
                <a:rPr lang="zh-CN" altLang="en-US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磁铁运行故障统计</a:t>
              </a: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1667E715-BBC4-4489-BC84-F95B3A1FDECD}"/>
              </a:ext>
            </a:extLst>
          </p:cNvPr>
          <p:cNvGrpSpPr/>
          <p:nvPr/>
        </p:nvGrpSpPr>
        <p:grpSpPr>
          <a:xfrm>
            <a:off x="7562282" y="2442748"/>
            <a:ext cx="3120942" cy="276999"/>
            <a:chOff x="6863782" y="3332786"/>
            <a:chExt cx="3120942" cy="276999"/>
          </a:xfrm>
        </p:grpSpPr>
        <p:cxnSp>
          <p:nvCxnSpPr>
            <p:cNvPr id="59" name="MH_Other_1">
              <a:extLst>
                <a:ext uri="{FF2B5EF4-FFF2-40B4-BE49-F238E27FC236}">
                  <a16:creationId xmlns:a16="http://schemas.microsoft.com/office/drawing/2014/main" id="{12AB43C1-DAA0-4EBB-96AE-0C5D61520F9C}"/>
                </a:ext>
              </a:extLst>
            </p:cNvPr>
            <p:cNvCxnSpPr>
              <a:cxnSpLocks/>
            </p:cNvCxnSpPr>
            <p:nvPr>
              <p:custDataLst>
                <p:tags r:id="rId9"/>
              </p:custDataLst>
            </p:nvPr>
          </p:nvCxnSpPr>
          <p:spPr>
            <a:xfrm flipH="1">
              <a:off x="6863782" y="3357785"/>
              <a:ext cx="288000" cy="252000"/>
            </a:xfrm>
            <a:prstGeom prst="line">
              <a:avLst/>
            </a:prstGeom>
            <a:noFill/>
            <a:ln w="12700" cap="flat" cmpd="sng" algn="ctr">
              <a:solidFill>
                <a:srgbClr val="0095F0"/>
              </a:solidFill>
              <a:prstDash val="solid"/>
            </a:ln>
            <a:effectLst/>
          </p:spPr>
        </p:cxnSp>
        <p:sp>
          <p:nvSpPr>
            <p:cNvPr id="60" name="MH_SubTitle_1">
              <a:extLst>
                <a:ext uri="{FF2B5EF4-FFF2-40B4-BE49-F238E27FC236}">
                  <a16:creationId xmlns:a16="http://schemas.microsoft.com/office/drawing/2014/main" id="{37E9B3AA-51F3-4415-B0C0-8E0FACE760A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7440708" y="3332786"/>
              <a:ext cx="25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defTabSz="914282"/>
              <a:r>
                <a:rPr lang="zh-CN" altLang="en-US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常态化巡检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B62EA52-442A-464D-983E-B4CF2595AA22}"/>
              </a:ext>
            </a:extLst>
          </p:cNvPr>
          <p:cNvGrpSpPr/>
          <p:nvPr/>
        </p:nvGrpSpPr>
        <p:grpSpPr>
          <a:xfrm>
            <a:off x="7562282" y="3853532"/>
            <a:ext cx="3546442" cy="276999"/>
            <a:chOff x="6863782" y="3332786"/>
            <a:chExt cx="3546442" cy="276999"/>
          </a:xfrm>
        </p:grpSpPr>
        <p:cxnSp>
          <p:nvCxnSpPr>
            <p:cNvPr id="51" name="MH_Other_1">
              <a:extLst>
                <a:ext uri="{FF2B5EF4-FFF2-40B4-BE49-F238E27FC236}">
                  <a16:creationId xmlns:a16="http://schemas.microsoft.com/office/drawing/2014/main" id="{7EFABEED-2D84-4F09-B9C3-F23AA300C127}"/>
                </a:ext>
              </a:extLst>
            </p:cNvPr>
            <p:cNvCxnSpPr>
              <a:cxnSpLocks/>
            </p:cNvCxnSpPr>
            <p:nvPr>
              <p:custDataLst>
                <p:tags r:id="rId7"/>
              </p:custDataLst>
            </p:nvPr>
          </p:nvCxnSpPr>
          <p:spPr>
            <a:xfrm flipH="1">
              <a:off x="6863782" y="3357785"/>
              <a:ext cx="288000" cy="252000"/>
            </a:xfrm>
            <a:prstGeom prst="line">
              <a:avLst/>
            </a:prstGeom>
            <a:noFill/>
            <a:ln w="12700" cap="flat" cmpd="sng" algn="ctr">
              <a:solidFill>
                <a:srgbClr val="0095F0"/>
              </a:solidFill>
              <a:prstDash val="solid"/>
            </a:ln>
            <a:effectLst/>
          </p:spPr>
        </p:cxnSp>
        <p:sp>
          <p:nvSpPr>
            <p:cNvPr id="52" name="MH_SubTitle_1">
              <a:extLst>
                <a:ext uri="{FF2B5EF4-FFF2-40B4-BE49-F238E27FC236}">
                  <a16:creationId xmlns:a16="http://schemas.microsoft.com/office/drawing/2014/main" id="{39C214B5-33C0-4610-BF7A-C4A5AFAFDA12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7428008" y="3332786"/>
              <a:ext cx="2982216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defTabSz="914282"/>
              <a:r>
                <a:rPr lang="zh-CN" altLang="en-US" kern="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磁铁系统简介</a:t>
              </a:r>
            </a:p>
          </p:txBody>
        </p:sp>
      </p:grpSp>
      <p:cxnSp>
        <p:nvCxnSpPr>
          <p:cNvPr id="54" name="MH_Other_1">
            <a:extLst>
              <a:ext uri="{FF2B5EF4-FFF2-40B4-BE49-F238E27FC236}">
                <a16:creationId xmlns:a16="http://schemas.microsoft.com/office/drawing/2014/main" id="{19BA14A5-4F8D-4E82-BD92-57D4A15A4D0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7562282" y="4269284"/>
            <a:ext cx="288000" cy="252000"/>
          </a:xfrm>
          <a:prstGeom prst="line">
            <a:avLst/>
          </a:prstGeom>
          <a:noFill/>
          <a:ln w="12700" cap="flat" cmpd="sng" algn="ctr">
            <a:solidFill>
              <a:srgbClr val="0095F0"/>
            </a:solidFill>
            <a:prstDash val="solid"/>
          </a:ln>
          <a:effectLst/>
        </p:spPr>
      </p:cxnSp>
      <p:sp>
        <p:nvSpPr>
          <p:cNvPr id="61" name="MH_SubTitle_1">
            <a:extLst>
              <a:ext uri="{FF2B5EF4-FFF2-40B4-BE49-F238E27FC236}">
                <a16:creationId xmlns:a16="http://schemas.microsoft.com/office/drawing/2014/main" id="{1BB9CED6-7966-47E0-BCBB-CE1976642F8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126508" y="4244285"/>
            <a:ext cx="2982216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914282"/>
            <a:r>
              <a:rPr lang="zh-CN" altLang="en-US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几种磁铁物理设计</a:t>
            </a:r>
          </a:p>
        </p:txBody>
      </p:sp>
      <p:sp>
        <p:nvSpPr>
          <p:cNvPr id="63" name="MH_SubTitle_2">
            <a:extLst>
              <a:ext uri="{FF2B5EF4-FFF2-40B4-BE49-F238E27FC236}">
                <a16:creationId xmlns:a16="http://schemas.microsoft.com/office/drawing/2014/main" id="{19AD220D-3782-4ED2-966D-3CFE872F47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40716" y="4933347"/>
            <a:ext cx="3533218" cy="30777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914282"/>
            <a:r>
              <a:rPr lang="en-US" altLang="zh-CN" sz="2000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CSNS-II</a:t>
            </a:r>
            <a:r>
              <a:rPr lang="zh-CN" altLang="en-US" sz="2000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脉冲磁场测量</a:t>
            </a:r>
          </a:p>
        </p:txBody>
      </p:sp>
      <p:cxnSp>
        <p:nvCxnSpPr>
          <p:cNvPr id="64" name="MH_Other_4">
            <a:extLst>
              <a:ext uri="{FF2B5EF4-FFF2-40B4-BE49-F238E27FC236}">
                <a16:creationId xmlns:a16="http://schemas.microsoft.com/office/drawing/2014/main" id="{D198466C-CBDF-4D2C-B901-2BCCA55C0CF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flipH="1">
            <a:off x="7289455" y="4810773"/>
            <a:ext cx="519174" cy="488307"/>
          </a:xfrm>
          <a:prstGeom prst="line">
            <a:avLst/>
          </a:prstGeom>
          <a:noFill/>
          <a:ln w="12700" cap="flat" cmpd="sng" algn="ctr">
            <a:solidFill>
              <a:srgbClr val="6BB1C9"/>
            </a:solidFill>
            <a:prstDash val="solid"/>
          </a:ln>
          <a:effectLst/>
        </p:spPr>
      </p:cxnSp>
      <p:sp>
        <p:nvSpPr>
          <p:cNvPr id="66" name="MH_Other_5">
            <a:extLst>
              <a:ext uri="{FF2B5EF4-FFF2-40B4-BE49-F238E27FC236}">
                <a16:creationId xmlns:a16="http://schemas.microsoft.com/office/drawing/2014/main" id="{F33C74A3-00FE-4431-AFD9-1A9724B65D7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019153" y="5096611"/>
            <a:ext cx="378663" cy="171503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rgbClr val="6BB1C9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75933" anchor="ctr">
            <a:noAutofit/>
          </a:bodyPr>
          <a:lstStyle/>
          <a:p>
            <a:pPr algn="ctr" defTabSz="914282">
              <a:defRPr/>
            </a:pPr>
            <a:endParaRPr lang="zh-CN" altLang="en-US" sz="800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MH_Other_6">
            <a:extLst>
              <a:ext uri="{FF2B5EF4-FFF2-40B4-BE49-F238E27FC236}">
                <a16:creationId xmlns:a16="http://schemas.microsoft.com/office/drawing/2014/main" id="{15A3D1D4-EDF9-4952-8BA9-098D0A7494A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06054" y="4788833"/>
            <a:ext cx="4024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914282">
              <a:defRPr/>
            </a:pPr>
            <a:r>
              <a:rPr lang="en-US" altLang="zh-CN" sz="2000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endParaRPr lang="zh-CN" altLang="en-US" sz="2000" kern="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2387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8A552-4A7D-7726-E4CB-97E60DAAE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5A407A4-F230-2564-35B8-7E6740BA5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76" y="1169895"/>
            <a:ext cx="9410904" cy="5306992"/>
          </a:xfrm>
          <a:prstGeom prst="rect">
            <a:avLst/>
          </a:prstGeom>
        </p:spPr>
      </p:pic>
      <p:sp>
        <p:nvSpPr>
          <p:cNvPr id="4" name="圆角矩形 18">
            <a:extLst>
              <a:ext uri="{FF2B5EF4-FFF2-40B4-BE49-F238E27FC236}">
                <a16:creationId xmlns:a16="http://schemas.microsoft.com/office/drawing/2014/main" id="{469BFD26-CFD2-3044-A759-5A6CBD6117EE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6CA67B9-D8DA-3C34-C221-BCE3584A4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D4D36D5D-5ED1-0EFC-0475-D9BF21550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en-US" altLang="zh-CN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80MeV</a:t>
            </a:r>
            <a:r>
              <a:rPr lang="zh-CN" altLang="en-US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磁场曲线补偿效果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5298E92-BD47-B26A-960C-1C234B27071A}"/>
              </a:ext>
            </a:extLst>
          </p:cNvPr>
          <p:cNvSpPr txBox="1"/>
          <p:nvPr/>
        </p:nvSpPr>
        <p:spPr>
          <a:xfrm>
            <a:off x="2004060" y="4697713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±0.15%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F089B52-3C48-C8ED-A49F-9F61115DFD35}"/>
              </a:ext>
            </a:extLst>
          </p:cNvPr>
          <p:cNvSpPr txBox="1"/>
          <p:nvPr/>
        </p:nvSpPr>
        <p:spPr>
          <a:xfrm>
            <a:off x="9073971" y="2656344"/>
            <a:ext cx="623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＜</a:t>
            </a:r>
            <a:r>
              <a:rPr lang="en-US" altLang="zh-CN" b="1" dirty="0">
                <a:solidFill>
                  <a:srgbClr val="FF0000"/>
                </a:solidFill>
              </a:rPr>
              <a:t>1%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B2B362-EB6E-CCDF-9EA3-FEFB8CD2EE0E}"/>
              </a:ext>
            </a:extLst>
          </p:cNvPr>
          <p:cNvSpPr txBox="1"/>
          <p:nvPr/>
        </p:nvSpPr>
        <p:spPr>
          <a:xfrm>
            <a:off x="2482035" y="211174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磁场给定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D8E780-8074-CAC0-2E2A-44F2CAF30018}"/>
              </a:ext>
            </a:extLst>
          </p:cNvPr>
          <p:cNvSpPr txBox="1"/>
          <p:nvPr/>
        </p:nvSpPr>
        <p:spPr>
          <a:xfrm>
            <a:off x="1492019" y="2856412"/>
            <a:ext cx="1441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补偿后电流曲线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C807690-FDA0-D6FF-3C03-30487771EA38}"/>
              </a:ext>
            </a:extLst>
          </p:cNvPr>
          <p:cNvSpPr txBox="1"/>
          <p:nvPr/>
        </p:nvSpPr>
        <p:spPr>
          <a:xfrm>
            <a:off x="5798583" y="268880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存在差异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E8EB63B-80F9-F78A-EC2D-F10C012DD40B}"/>
              </a:ext>
            </a:extLst>
          </p:cNvPr>
          <p:cNvSpPr txBox="1"/>
          <p:nvPr/>
        </p:nvSpPr>
        <p:spPr>
          <a:xfrm>
            <a:off x="5644592" y="505601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基本一致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F3AC658B-0585-9B1F-46DB-27D2A7CC3F15}"/>
              </a:ext>
            </a:extLst>
          </p:cNvPr>
          <p:cNvSpPr/>
          <p:nvPr/>
        </p:nvSpPr>
        <p:spPr bwMode="auto">
          <a:xfrm>
            <a:off x="1196249" y="5073086"/>
            <a:ext cx="577179" cy="561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81E5F57-3BC8-E09B-412D-8FA14999C4B4}"/>
              </a:ext>
            </a:extLst>
          </p:cNvPr>
          <p:cNvSpPr txBox="1"/>
          <p:nvPr/>
        </p:nvSpPr>
        <p:spPr>
          <a:xfrm>
            <a:off x="1770863" y="544238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过渡段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DFABB36-D9D1-41CC-9886-E89D728F71D2}"/>
              </a:ext>
            </a:extLst>
          </p:cNvPr>
          <p:cNvSpPr txBox="1"/>
          <p:nvPr/>
        </p:nvSpPr>
        <p:spPr>
          <a:xfrm>
            <a:off x="944676" y="1442459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注入能量：</a:t>
            </a:r>
            <a:r>
              <a:rPr lang="en-US" altLang="zh-CN" sz="1800" b="1" dirty="0">
                <a:solidFill>
                  <a:srgbClr val="FF0000"/>
                </a:solidFill>
              </a:rPr>
              <a:t>80 MeV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A69B07-9A52-7A14-0540-6BF438A5CE0B}"/>
              </a:ext>
            </a:extLst>
          </p:cNvPr>
          <p:cNvSpPr txBox="1"/>
          <p:nvPr/>
        </p:nvSpPr>
        <p:spPr>
          <a:xfrm>
            <a:off x="7137219" y="1477004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b="1" dirty="0">
                <a:solidFill>
                  <a:srgbClr val="0000FF"/>
                </a:solidFill>
              </a:rPr>
              <a:t>曲线名称：BCH1-cor-</a:t>
            </a:r>
            <a:r>
              <a:rPr lang="en-US" altLang="zh-CN" sz="1800" b="1" dirty="0">
                <a:solidFill>
                  <a:srgbClr val="0000FF"/>
                </a:solidFill>
              </a:rPr>
              <a:t>80</a:t>
            </a:r>
            <a:r>
              <a:rPr lang="zh-CN" altLang="en-US" sz="1800" b="1" dirty="0">
                <a:solidFill>
                  <a:srgbClr val="0000FF"/>
                </a:solidFill>
              </a:rPr>
              <a:t>-</a:t>
            </a:r>
            <a:r>
              <a:rPr lang="en-US" altLang="zh-CN" sz="1800" b="1" dirty="0">
                <a:solidFill>
                  <a:srgbClr val="0000FF"/>
                </a:solidFill>
              </a:rPr>
              <a:t>5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2423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C8AB-1000-B3ED-5BDA-4701A21BA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8">
            <a:extLst>
              <a:ext uri="{FF2B5EF4-FFF2-40B4-BE49-F238E27FC236}">
                <a16:creationId xmlns:a16="http://schemas.microsoft.com/office/drawing/2014/main" id="{A251A307-FBF1-BE2C-CDA0-23845CE8A98B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EE92F54-C538-BB3E-B334-91B5622DE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DEBA2B67-6FDF-AB54-414B-FCCB6728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均匀度测量结果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903EF3-C3C5-FE16-4CBE-E8FC1F135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433" y="1025633"/>
            <a:ext cx="4628046" cy="259667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CE26186-DC45-7B30-3BEE-AD5F4174E98A}"/>
              </a:ext>
            </a:extLst>
          </p:cNvPr>
          <p:cNvSpPr txBox="1"/>
          <p:nvPr/>
        </p:nvSpPr>
        <p:spPr>
          <a:xfrm>
            <a:off x="8643177" y="2945010"/>
            <a:ext cx="2270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22500A  10</a:t>
            </a:r>
            <a:r>
              <a:rPr lang="zh-CN" altLang="en-US" sz="1600" b="1" dirty="0">
                <a:solidFill>
                  <a:srgbClr val="FF0000"/>
                </a:solidFill>
              </a:rPr>
              <a:t>次测量结果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E35D5AB-1A02-0D47-CEED-138AE8F3F96D}"/>
              </a:ext>
            </a:extLst>
          </p:cNvPr>
          <p:cNvSpPr txBox="1"/>
          <p:nvPr/>
        </p:nvSpPr>
        <p:spPr>
          <a:xfrm>
            <a:off x="9282693" y="2464192"/>
            <a:ext cx="153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-0.35%~0.15%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A92DE8D-BFE1-5227-0DF8-5E8D8736BF33}"/>
              </a:ext>
            </a:extLst>
          </p:cNvPr>
          <p:cNvSpPr txBox="1"/>
          <p:nvPr/>
        </p:nvSpPr>
        <p:spPr>
          <a:xfrm>
            <a:off x="8450073" y="128873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极高的测量重复性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B7D504A-DE8E-5E87-F30A-8B393ABD5CF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56"/>
          <a:stretch/>
        </p:blipFill>
        <p:spPr bwMode="auto">
          <a:xfrm>
            <a:off x="203200" y="3381333"/>
            <a:ext cx="3415205" cy="2149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内容占位符 1">
            <a:extLst>
              <a:ext uri="{FF2B5EF4-FFF2-40B4-BE49-F238E27FC236}">
                <a16:creationId xmlns:a16="http://schemas.microsoft.com/office/drawing/2014/main" id="{B7AB410B-6CFF-8F6D-3D94-D67BAE90A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90600"/>
            <a:ext cx="11607800" cy="539165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阵列线圈法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00E9AC1-D9F9-11FC-DC14-B1B027D8AB30}"/>
              </a:ext>
            </a:extLst>
          </p:cNvPr>
          <p:cNvSpPr txBox="1"/>
          <p:nvPr/>
        </p:nvSpPr>
        <p:spPr>
          <a:xfrm>
            <a:off x="203200" y="1655769"/>
            <a:ext cx="6115050" cy="8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中心线圈和反抵线圈同时获取不同位置的磁通变化量，通过二者的差分反抵，可以得到不同位置的磁场分布差异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0AB693D-D6AB-6E25-058E-D7727452E9B2}"/>
              </a:ext>
            </a:extLst>
          </p:cNvPr>
          <p:cNvSpPr txBox="1"/>
          <p:nvPr/>
        </p:nvSpPr>
        <p:spPr>
          <a:xfrm>
            <a:off x="4259580" y="565997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任意时刻磁场均匀度</a:t>
            </a:r>
          </a:p>
        </p:txBody>
      </p:sp>
      <p:graphicFrame>
        <p:nvGraphicFramePr>
          <p:cNvPr id="32" name="图表 31">
            <a:extLst>
              <a:ext uri="{FF2B5EF4-FFF2-40B4-BE49-F238E27FC236}">
                <a16:creationId xmlns:a16="http://schemas.microsoft.com/office/drawing/2014/main" id="{6421B553-DE9B-51E1-B4EE-AAECC7463B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025739"/>
              </p:ext>
            </p:extLst>
          </p:nvPr>
        </p:nvGraphicFramePr>
        <p:xfrm>
          <a:off x="7083432" y="3773774"/>
          <a:ext cx="4568793" cy="279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文本框 32">
            <a:extLst>
              <a:ext uri="{FF2B5EF4-FFF2-40B4-BE49-F238E27FC236}">
                <a16:creationId xmlns:a16="http://schemas.microsoft.com/office/drawing/2014/main" id="{9C060343-942B-A098-3BE6-A5A0C9C79C40}"/>
              </a:ext>
            </a:extLst>
          </p:cNvPr>
          <p:cNvSpPr txBox="1"/>
          <p:nvPr/>
        </p:nvSpPr>
        <p:spPr>
          <a:xfrm>
            <a:off x="9500465" y="5566288"/>
            <a:ext cx="1011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仿真结果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6EEEC0E-FAE8-E2E9-F4BD-D8F6780760A6}"/>
              </a:ext>
            </a:extLst>
          </p:cNvPr>
          <p:cNvSpPr txBox="1"/>
          <p:nvPr/>
        </p:nvSpPr>
        <p:spPr>
          <a:xfrm>
            <a:off x="8865420" y="5886919"/>
            <a:ext cx="1537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-0.45%~0.15%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9704743E-CADA-D5B3-3F66-1C09C32ACA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93" y="3357947"/>
            <a:ext cx="2865748" cy="21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934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D410-CA9F-7BC1-983E-B7C48A68C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8">
            <a:extLst>
              <a:ext uri="{FF2B5EF4-FFF2-40B4-BE49-F238E27FC236}">
                <a16:creationId xmlns:a16="http://schemas.microsoft.com/office/drawing/2014/main" id="{320C766B-677C-6FD5-801F-AB2631B5D4BF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5652FFC-760D-E651-BFEF-AC987E8A2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73E6BB30-F2CA-39BC-384F-9C314B2F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zh-CN" altLang="en-US" sz="3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管内漏场测试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0306955-C899-2AEB-5B6F-0F0317B93019}"/>
              </a:ext>
            </a:extLst>
          </p:cNvPr>
          <p:cNvSpPr txBox="1"/>
          <p:nvPr/>
        </p:nvSpPr>
        <p:spPr>
          <a:xfrm>
            <a:off x="191344" y="969958"/>
            <a:ext cx="11089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CN" altLang="en-US" sz="2000" b="1" dirty="0">
                <a:solidFill>
                  <a:srgbClr val="0000FF"/>
                </a:solidFill>
              </a:rPr>
              <a:t>漏场测试是将单个线圈置入</a:t>
            </a:r>
            <a:r>
              <a:rPr lang="en-US" altLang="zh-CN" sz="2000" b="1" dirty="0">
                <a:solidFill>
                  <a:srgbClr val="0000FF"/>
                </a:solidFill>
              </a:rPr>
              <a:t>BCH1</a:t>
            </a:r>
            <a:r>
              <a:rPr lang="zh-CN" altLang="en-US" sz="2000" b="1" dirty="0">
                <a:solidFill>
                  <a:srgbClr val="0000FF"/>
                </a:solidFill>
              </a:rPr>
              <a:t>和</a:t>
            </a:r>
            <a:r>
              <a:rPr lang="en-US" altLang="zh-CN" sz="2000" b="1" dirty="0">
                <a:solidFill>
                  <a:srgbClr val="0000FF"/>
                </a:solidFill>
              </a:rPr>
              <a:t>BV3</a:t>
            </a:r>
            <a:r>
              <a:rPr lang="zh-CN" altLang="en-US" sz="2000" b="1" dirty="0">
                <a:solidFill>
                  <a:srgbClr val="0000FF"/>
                </a:solidFill>
              </a:rPr>
              <a:t>侧面穿孔内，测量结果可以在曲线补偿测试过程中同步获取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422203-8DCE-243B-B89D-E93A11EB7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" y="2026508"/>
            <a:ext cx="2733234" cy="36450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7B6CEF-D6A7-60C5-F607-B941D3BD4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4" y="2004426"/>
            <a:ext cx="2733234" cy="364502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9A4A55A-440E-ABE6-4B3D-4FCD6F99AF93}"/>
              </a:ext>
            </a:extLst>
          </p:cNvPr>
          <p:cNvSpPr txBox="1"/>
          <p:nvPr/>
        </p:nvSpPr>
        <p:spPr>
          <a:xfrm>
            <a:off x="919437" y="569361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00FF"/>
                </a:solidFill>
              </a:rPr>
              <a:t>出口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0A39433-AAD7-DA79-8B49-28399306DCE5}"/>
              </a:ext>
            </a:extLst>
          </p:cNvPr>
          <p:cNvSpPr txBox="1"/>
          <p:nvPr/>
        </p:nvSpPr>
        <p:spPr>
          <a:xfrm>
            <a:off x="4027337" y="569361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00FF"/>
                </a:solidFill>
              </a:rPr>
              <a:t>入口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5E8B314-47B9-6E3A-2608-6CE9801ECF9D}"/>
              </a:ext>
            </a:extLst>
          </p:cNvPr>
          <p:cNvCxnSpPr/>
          <p:nvPr/>
        </p:nvCxnSpPr>
        <p:spPr bwMode="auto">
          <a:xfrm flipV="1">
            <a:off x="5316860" y="4519404"/>
            <a:ext cx="144016" cy="72008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</p:spPr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9DCF8A82-7F68-E044-273F-F1D2328042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582" t="11310" b="46666"/>
          <a:stretch>
            <a:fillRect/>
          </a:stretch>
        </p:blipFill>
        <p:spPr>
          <a:xfrm>
            <a:off x="8970543" y="1668190"/>
            <a:ext cx="2733234" cy="192245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48ECCC6-3D2B-A5C2-ADCF-1A10F4D8D032}"/>
              </a:ext>
            </a:extLst>
          </p:cNvPr>
          <p:cNvSpPr txBox="1"/>
          <p:nvPr/>
        </p:nvSpPr>
        <p:spPr>
          <a:xfrm>
            <a:off x="9909919" y="2326467"/>
            <a:ext cx="20902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00FF"/>
                </a:solidFill>
              </a:rPr>
              <a:t>BCH1-cor-</a:t>
            </a:r>
            <a:r>
              <a:rPr lang="en-US" altLang="zh-CN" sz="1400" b="1" dirty="0">
                <a:solidFill>
                  <a:srgbClr val="0000FF"/>
                </a:solidFill>
              </a:rPr>
              <a:t>30</a:t>
            </a:r>
            <a:r>
              <a:rPr lang="zh-CN" altLang="en-US" sz="1400" b="1" dirty="0">
                <a:solidFill>
                  <a:srgbClr val="0000FF"/>
                </a:solidFill>
              </a:rPr>
              <a:t>0-</a:t>
            </a:r>
            <a:r>
              <a:rPr lang="en-US" altLang="zh-CN" sz="1400" b="1" dirty="0">
                <a:solidFill>
                  <a:srgbClr val="0000FF"/>
                </a:solidFill>
              </a:rPr>
              <a:t>0p</a:t>
            </a:r>
            <a:r>
              <a:rPr lang="zh-CN" altLang="en-US" sz="1400" b="1" dirty="0">
                <a:solidFill>
                  <a:srgbClr val="0000FF"/>
                </a:solidFill>
              </a:rPr>
              <a:t>5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B8109C1-9CD8-A55C-44FD-52DF1A355B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274" t="11798" b="45967"/>
          <a:stretch>
            <a:fillRect/>
          </a:stretch>
        </p:blipFill>
        <p:spPr>
          <a:xfrm>
            <a:off x="6095998" y="1641415"/>
            <a:ext cx="2733234" cy="191395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8D85A77-585B-C72D-7E01-0F0C33BCA20D}"/>
              </a:ext>
            </a:extLst>
          </p:cNvPr>
          <p:cNvSpPr txBox="1"/>
          <p:nvPr/>
        </p:nvSpPr>
        <p:spPr>
          <a:xfrm>
            <a:off x="7095221" y="2195412"/>
            <a:ext cx="20902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00FF"/>
                </a:solidFill>
              </a:rPr>
              <a:t>BCH1-cor-</a:t>
            </a:r>
            <a:r>
              <a:rPr lang="en-US" altLang="zh-CN" sz="1400" b="1" dirty="0">
                <a:solidFill>
                  <a:srgbClr val="0000FF"/>
                </a:solidFill>
              </a:rPr>
              <a:t>30</a:t>
            </a:r>
            <a:r>
              <a:rPr lang="zh-CN" altLang="en-US" sz="1400" b="1" dirty="0">
                <a:solidFill>
                  <a:srgbClr val="0000FF"/>
                </a:solidFill>
              </a:rPr>
              <a:t>0-5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48BCA9C-5474-0121-5CC8-671FBD102E7E}"/>
              </a:ext>
            </a:extLst>
          </p:cNvPr>
          <p:cNvSpPr txBox="1"/>
          <p:nvPr/>
        </p:nvSpPr>
        <p:spPr>
          <a:xfrm>
            <a:off x="5998845" y="3692645"/>
            <a:ext cx="6115050" cy="2535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/>
              <a:t>根据目前测试结果，漏场积分在整个励磁周期中的比例最大不超过积分磁场的</a:t>
            </a:r>
            <a:r>
              <a:rPr lang="en-US" altLang="zh-CN" sz="1800" b="1" dirty="0"/>
              <a:t>1%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/>
              <a:t>由于磁极、真空管等部件涡流效应的原因，漏场形状并不与磁场曲线为线性变化关系</a:t>
            </a:r>
            <a:endParaRPr lang="en-US" altLang="zh-CN" sz="1800" b="1" dirty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/>
              <a:t>随着电流幅值的逐渐增加，磁极中心管道内的漏场逐渐增加，此时漏场积分会减小</a:t>
            </a:r>
            <a:endParaRPr lang="en-US" altLang="zh-CN" sz="1800" b="1" dirty="0"/>
          </a:p>
        </p:txBody>
      </p:sp>
    </p:spTree>
    <p:extLst>
      <p:ext uri="{BB962C8B-B14F-4D97-AF65-F5344CB8AC3E}">
        <p14:creationId xmlns:p14="http://schemas.microsoft.com/office/powerpoint/2010/main" val="412602710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EF56A8-518A-4C55-B0FF-9401207F8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6" y="1190870"/>
            <a:ext cx="11183287" cy="2380230"/>
          </a:xfrm>
        </p:spPr>
        <p:txBody>
          <a:bodyPr/>
          <a:lstStyle/>
          <a:p>
            <a:pPr algn="just">
              <a:lnSpc>
                <a:spcPct val="120000"/>
              </a:lnSpc>
              <a:spcBef>
                <a:spcPct val="300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sz="2000" dirty="0">
                <a:solidFill>
                  <a:srgbClr val="0066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磁铁系统运行维护</a:t>
            </a:r>
            <a:endParaRPr lang="en-US" altLang="zh-CN" sz="2000" dirty="0">
              <a:solidFill>
                <a:srgbClr val="0066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algn="just" eaLnBrk="0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CSNS/RCS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磁铁经过两次暑期检修期间的大维改之后，可靠性明显提高，故障率较低，一般故障在停机检修期间已解决；</a:t>
            </a:r>
            <a:endParaRPr lang="en-US" altLang="zh-CN" sz="1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R="0" lvl="1" algn="just" defTabSz="914400" eaLnBrk="0" latinLnBrk="0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加速器开机前继续进行多轮检查，做好对地绝缘、连锁保护信号、直流电压测试等工作，按照规范流程进行磁铁加电，避免发生低级错误与故障。</a:t>
            </a:r>
            <a:endParaRPr lang="en-US" altLang="zh-CN" sz="1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120000"/>
              </a:lnSpc>
              <a:spcBef>
                <a:spcPct val="300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0066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CSNS-II</a:t>
            </a:r>
            <a:r>
              <a:rPr lang="zh-CN" altLang="en-US" sz="2000" dirty="0">
                <a:solidFill>
                  <a:srgbClr val="0066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磁铁系统年度工作</a:t>
            </a:r>
            <a:endParaRPr lang="en-US" altLang="zh-CN" sz="2000" dirty="0">
              <a:solidFill>
                <a:srgbClr val="0066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algn="just" eaLnBrk="0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2024-2025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年，完成了</a:t>
            </a: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LRBT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输运线与</a:t>
            </a: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RCS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注入系统磁铁的设计、制造、测试与安装；</a:t>
            </a:r>
            <a:endParaRPr lang="en-US" altLang="zh-CN" sz="1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algn="just" eaLnBrk="0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高能质子束线与表面缪子束线磁铁已完成物理设计，计划今年完成招投标流程，两条束线占磁铁系统预算</a:t>
            </a: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~70%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1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algn="just" eaLnBrk="0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新研制的脉冲磁测系统，测量精度高、测量重复性好，顺利完成了</a:t>
            </a: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RCS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注入区脉冲磁铁动态磁场测试；</a:t>
            </a:r>
            <a:endParaRPr lang="en-US" altLang="zh-CN" sz="1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algn="just" eaLnBrk="0" hangingPunc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几点经验教训：（</a:t>
            </a: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）国内厂家完成的磁铁，总有一些小问题，验收与检查要仔细；（</a:t>
            </a: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）当磁铁线圈电流密度较高时，线圈电阻率变化不再满足线性关系，磁铁电压要留足裕量（</a:t>
            </a: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&gt;30%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）；（</a:t>
            </a: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）特种磁铁磁场分布与束流损失直接相关，需与物理反复沟通确认；</a:t>
            </a:r>
            <a:endParaRPr lang="en-US" altLang="zh-CN" sz="1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R="0" lvl="2" algn="just" defTabSz="914400" fontAlgn="auto" latinLnBrk="0"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tabLst/>
              <a:defRPr/>
            </a:pPr>
            <a:endParaRPr lang="en-US" altLang="zh-CN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A59C93-F50E-4395-8B95-6DA7347B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BD67C26-17A1-4776-973F-4C60BB998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en-US" altLang="zh-CN" sz="3600" dirty="0">
                <a:solidFill>
                  <a:srgbClr val="FF0000"/>
                </a:solidFill>
              </a:rPr>
              <a:t>4.</a:t>
            </a:r>
            <a:r>
              <a:rPr lang="zh-CN" altLang="en-US" sz="3600" dirty="0">
                <a:solidFill>
                  <a:srgbClr val="FF0000"/>
                </a:solidFill>
              </a:rPr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368774141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187E2E0-56D3-4F01-BEA2-287575486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6D5BB-6C9A-4A9A-8116-C7D272AE4920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3" name="Picture 9" descr="未标题-2">
            <a:extLst>
              <a:ext uri="{FF2B5EF4-FFF2-40B4-BE49-F238E27FC236}">
                <a16:creationId xmlns:a16="http://schemas.microsoft.com/office/drawing/2014/main" id="{912D7EE0-13C6-4A46-A9EC-8533094A7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F5E300D5-1080-4226-8065-6BF4C1599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6675"/>
            <a:ext cx="12192000" cy="360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D802A78-35CF-495D-A69F-79E78FDA4680}"/>
              </a:ext>
            </a:extLst>
          </p:cNvPr>
          <p:cNvSpPr txBox="1"/>
          <p:nvPr/>
        </p:nvSpPr>
        <p:spPr>
          <a:xfrm>
            <a:off x="3945698" y="5013006"/>
            <a:ext cx="43026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rgbClr val="FF0000"/>
                </a:solidFill>
              </a:rPr>
              <a:t>谢谢</a:t>
            </a:r>
            <a:r>
              <a:rPr lang="en-US" altLang="zh-CN" sz="6600" dirty="0">
                <a:solidFill>
                  <a:srgbClr val="FF0000"/>
                </a:solidFill>
              </a:rPr>
              <a:t>!</a:t>
            </a:r>
            <a:endParaRPr lang="zh-CN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1588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C03DAE39-E95D-4586-9EA8-D75F56E94300}"/>
              </a:ext>
            </a:extLst>
          </p:cNvPr>
          <p:cNvGraphicFramePr>
            <a:graphicFrameLocks/>
          </p:cNvGraphicFramePr>
          <p:nvPr/>
        </p:nvGraphicFramePr>
        <p:xfrm>
          <a:off x="1571695" y="2010829"/>
          <a:ext cx="8209805" cy="3308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EF56A8-518A-4C55-B0FF-9401207F8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5" y="1048770"/>
            <a:ext cx="11537296" cy="1225220"/>
          </a:xfrm>
        </p:spPr>
        <p:txBody>
          <a:bodyPr/>
          <a:lstStyle/>
          <a:p>
            <a:pPr algn="just">
              <a:lnSpc>
                <a:spcPct val="120000"/>
              </a:lnSpc>
              <a:spcBef>
                <a:spcPct val="300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0066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CSNS</a:t>
            </a:r>
            <a:r>
              <a:rPr lang="zh-CN" altLang="en-US" sz="2400" dirty="0">
                <a:solidFill>
                  <a:srgbClr val="0066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磁铁运行故障统计</a:t>
            </a:r>
            <a:endParaRPr lang="en-US" altLang="zh-CN" sz="2400" dirty="0">
              <a:solidFill>
                <a:srgbClr val="0066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algn="just" eaLnBrk="0" hangingPunct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近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个运行年度以来，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年故障时长最长，从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2023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年以来，基本是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故障时长。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A59C93-F50E-4395-8B95-6DA7347BB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BD67C26-17A1-4776-973F-4C60BB998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en-US" altLang="zh-CN" sz="3600" dirty="0">
                <a:solidFill>
                  <a:srgbClr val="FF0000"/>
                </a:solidFill>
              </a:rPr>
              <a:t>1.CSNS</a:t>
            </a:r>
            <a:r>
              <a:rPr lang="zh-CN" altLang="en-US" sz="3600" dirty="0">
                <a:solidFill>
                  <a:srgbClr val="FF0000"/>
                </a:solidFill>
              </a:rPr>
              <a:t>磁铁运行概况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E69795-897D-48F0-B4EF-71431EBD65AE}"/>
              </a:ext>
            </a:extLst>
          </p:cNvPr>
          <p:cNvSpPr txBox="1"/>
          <p:nvPr/>
        </p:nvSpPr>
        <p:spPr>
          <a:xfrm>
            <a:off x="958242" y="6126633"/>
            <a:ext cx="6713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2019</a:t>
            </a:r>
            <a:r>
              <a:rPr lang="zh-CN" altLang="en-US" sz="2000" dirty="0"/>
              <a:t>年度运行时段：</a:t>
            </a:r>
            <a:r>
              <a:rPr lang="en-US" altLang="zh-CN" sz="2000" dirty="0"/>
              <a:t>2019.09.30-2020.07.15</a:t>
            </a:r>
            <a:r>
              <a:rPr lang="zh-CN" altLang="en-US" sz="2000" dirty="0"/>
              <a:t>，其他类似。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F3B627-9F8A-43E9-A77D-84368C1BC2E6}"/>
              </a:ext>
            </a:extLst>
          </p:cNvPr>
          <p:cNvSpPr txBox="1"/>
          <p:nvPr/>
        </p:nvSpPr>
        <p:spPr>
          <a:xfrm>
            <a:off x="4815035" y="2044283"/>
            <a:ext cx="2297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66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磁铁系统故障统计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82C3267-72D5-49FB-BAEF-CA3024AAF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96" y="4842336"/>
            <a:ext cx="8209805" cy="11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5909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EF56A8-518A-4C55-B0FF-9401207F8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85" y="1048770"/>
            <a:ext cx="11537296" cy="5644142"/>
          </a:xfrm>
        </p:spPr>
        <p:txBody>
          <a:bodyPr/>
          <a:lstStyle/>
          <a:p>
            <a:pPr algn="just">
              <a:lnSpc>
                <a:spcPct val="120000"/>
              </a:lnSpc>
              <a:spcBef>
                <a:spcPct val="300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0066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CSNS</a:t>
            </a:r>
            <a:r>
              <a:rPr lang="zh-CN" altLang="en-US" sz="2400" dirty="0">
                <a:solidFill>
                  <a:srgbClr val="0066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磁铁常态化巡检与暑期检修</a:t>
            </a:r>
            <a:endParaRPr lang="en-US" altLang="zh-CN" sz="2400" dirty="0">
              <a:solidFill>
                <a:srgbClr val="0066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algn="just" eaLnBrk="0" hangingPunct="0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常态化巡检：</a:t>
            </a:r>
            <a:endParaRPr lang="en-US" altLang="zh-CN" sz="1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2" algn="just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每</a:t>
            </a:r>
            <a:r>
              <a:rPr lang="en-US" altLang="zh-CN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个月进行温控电阻测试与磁铁状态检查。常态化巡检有力地保障了磁铁的正常运行。</a:t>
            </a:r>
            <a:endParaRPr lang="en-US" altLang="zh-CN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algn="just" eaLnBrk="0" hangingPunct="0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暑期检修：</a:t>
            </a: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形成一套标准磁铁检修规范化流程</a:t>
            </a:r>
            <a:endParaRPr lang="en-US" altLang="zh-CN" sz="1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2" algn="just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加速器停机，检修开始，拆卸磁铁电缆，进行磁铁高压绝缘初步测试和温控电阻测试；</a:t>
            </a:r>
          </a:p>
          <a:p>
            <a:pPr lvl="2" algn="just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检修中，对磁铁进行必要的维修，检查磁铁外观、连接螺钉、陶瓷水管等水电连接；</a:t>
            </a:r>
          </a:p>
          <a:p>
            <a:pPr lvl="2" algn="just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检修后，磁铁通水，水阻达标稳定后，进行高压绝缘测试和温控电阻测试；</a:t>
            </a:r>
            <a:endParaRPr lang="en-US" altLang="zh-CN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3" algn="just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今年暑期检修时间紧张，只对</a:t>
            </a:r>
            <a:r>
              <a:rPr lang="en-US" altLang="zh-CN" sz="16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RCS272Q</a:t>
            </a:r>
            <a:r>
              <a:rPr lang="zh-CN" altLang="en-US" sz="16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磁铁进行了高压绝缘测试测试。</a:t>
            </a:r>
          </a:p>
          <a:p>
            <a:pPr lvl="2" algn="just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加速器开机前，连接磁铁电缆，再次对磁铁进行巡检，对磁铁以及磁铁周边检修产生的遗留物进行清除；</a:t>
            </a:r>
          </a:p>
          <a:p>
            <a:pPr lvl="2" algn="just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磁铁试加电，在直流运行下测量正负端电压，检查确认无异常后额定电流运行，现场查看磁铁状态和环境。</a:t>
            </a:r>
          </a:p>
          <a:p>
            <a:pPr lvl="1" algn="just" eaLnBrk="0" hangingPunct="0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1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年来的检测数据形成数据库，主要包括磁铁高压绝缘数据，温控电阻测量数据以及端电压数据等。</a:t>
            </a:r>
            <a:endParaRPr lang="en-US" altLang="zh-CN" sz="1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2" algn="just" eaLnBrk="0" hangingPunct="0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数据与磁铁一一对应，方便磁铁状态跟踪，及时发现各种磁铁隐患，防止磁铁故障而影响加速器供束时间。</a:t>
            </a:r>
            <a:endPara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A59C93-F50E-4395-8B95-6DA7347B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BD67C26-17A1-4776-973F-4C60BB998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en-US" altLang="zh-CN" sz="3600" dirty="0">
                <a:solidFill>
                  <a:srgbClr val="FF0000"/>
                </a:solidFill>
              </a:rPr>
              <a:t>CSNS</a:t>
            </a:r>
            <a:r>
              <a:rPr lang="zh-CN" altLang="en-US" sz="3600" dirty="0">
                <a:solidFill>
                  <a:srgbClr val="FF0000"/>
                </a:solidFill>
              </a:rPr>
              <a:t>磁铁常规检修</a:t>
            </a:r>
          </a:p>
        </p:txBody>
      </p:sp>
    </p:spTree>
    <p:extLst>
      <p:ext uri="{BB962C8B-B14F-4D97-AF65-F5344CB8AC3E}">
        <p14:creationId xmlns:p14="http://schemas.microsoft.com/office/powerpoint/2010/main" val="34433283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8">
            <a:extLst>
              <a:ext uri="{FF2B5EF4-FFF2-40B4-BE49-F238E27FC236}">
                <a16:creationId xmlns:a16="http://schemas.microsoft.com/office/drawing/2014/main" id="{4B482B7A-1F34-4669-8E8D-28CAE3406EEA}"/>
              </a:ext>
            </a:extLst>
          </p:cNvPr>
          <p:cNvSpPr/>
          <p:nvPr/>
        </p:nvSpPr>
        <p:spPr>
          <a:xfrm flipV="1">
            <a:off x="0" y="6570000"/>
            <a:ext cx="12192000" cy="288000"/>
          </a:xfrm>
          <a:prstGeom prst="roundRect">
            <a:avLst>
              <a:gd name="adj" fmla="val 0"/>
            </a:avLst>
          </a:prstGeom>
          <a:solidFill>
            <a:srgbClr val="00435B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A59C93-F50E-4395-8B95-6DA7347B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46" y1="35769" x2="25846" y2="35769"/>
                        <a14:foregroundMark x1="28000" y1="35769" x2="28000" y2="35769"/>
                        <a14:foregroundMark x1="17846" y1="43462" x2="20308" y2="41154"/>
                        <a14:foregroundMark x1="18462" y1="42692" x2="24615" y2="34615"/>
                        <a14:foregroundMark x1="24615" y1="34615" x2="27692" y2="32692"/>
                        <a14:foregroundMark x1="18769" y1="41923" x2="19077" y2="41923"/>
                        <a14:foregroundMark x1="25231" y1="35769" x2="30329" y2="32387"/>
                        <a14:foregroundMark x1="15077" y1="53462" x2="17231" y2="61154"/>
                        <a14:foregroundMark x1="17231" y1="61154" x2="22462" y2="68077"/>
                        <a14:foregroundMark x1="22462" y1="68077" x2="29538" y2="72692"/>
                        <a14:foregroundMark x1="29538" y1="72692" x2="37538" y2="75000"/>
                        <a14:foregroundMark x1="37538" y1="75000" x2="52923" y2="69231"/>
                        <a14:foregroundMark x1="52923" y1="69231" x2="53231" y2="68846"/>
                        <a14:foregroundMark x1="15077" y1="56154" x2="17538" y2="63846"/>
                        <a14:foregroundMark x1="17538" y1="63846" x2="22462" y2="70000"/>
                        <a14:foregroundMark x1="22462" y1="70000" x2="35692" y2="75385"/>
                        <a14:foregroundMark x1="35692" y1="75385" x2="37231" y2="75385"/>
                        <a14:foregroundMark x1="17538" y1="53077" x2="16615" y2="61538"/>
                        <a14:foregroundMark x1="16615" y1="61538" x2="19692" y2="70769"/>
                        <a14:foregroundMark x1="19692" y1="70769" x2="32615" y2="76923"/>
                        <a14:foregroundMark x1="32615" y1="76923" x2="40615" y2="77308"/>
                        <a14:foregroundMark x1="40615" y1="77308" x2="41231" y2="76923"/>
                        <a14:foregroundMark x1="16923" y1="64231" x2="14769" y2="53462"/>
                        <a14:foregroundMark x1="14769" y1="53462" x2="16923" y2="45000"/>
                        <a14:foregroundMark x1="16923" y1="45000" x2="21538" y2="37308"/>
                        <a14:foregroundMark x1="21538" y1="37308" x2="28615" y2="31154"/>
                        <a14:foregroundMark x1="28615" y1="31154" x2="29440" y2="30998"/>
                        <a14:foregroundMark x1="45251" y1="28116" x2="51385" y2="28846"/>
                        <a14:foregroundMark x1="51385" y1="28846" x2="57846" y2="32308"/>
                        <a14:foregroundMark x1="57846" y1="32308" x2="61538" y2="37308"/>
                        <a14:foregroundMark x1="29231" y1="33077" x2="45538" y2="28077"/>
                        <a14:foregroundMark x1="42154" y1="28077" x2="39692" y2="28846"/>
                        <a14:foregroundMark x1="43692" y1="28462" x2="40308" y2="28462"/>
                        <a14:foregroundMark x1="39692" y1="28846" x2="29538" y2="31923"/>
                        <a14:foregroundMark x1="44923" y1="27692" x2="38769" y2="28462"/>
                        <a14:foregroundMark x1="24615" y1="70000" x2="28923" y2="63462"/>
                        <a14:foregroundMark x1="28923" y1="63462" x2="35077" y2="67308"/>
                        <a14:foregroundMark x1="35077" y1="67308" x2="43077" y2="64231"/>
                        <a14:foregroundMark x1="43077" y1="64231" x2="51077" y2="64231"/>
                        <a14:foregroundMark x1="51077" y1="64231" x2="34154" y2="69231"/>
                        <a14:foregroundMark x1="34154" y1="69231" x2="29231" y2="60769"/>
                        <a14:foregroundMark x1="29231" y1="60769" x2="32615" y2="52308"/>
                        <a14:foregroundMark x1="32615" y1="52308" x2="40000" y2="55000"/>
                        <a14:foregroundMark x1="40000" y1="55000" x2="41846" y2="66538"/>
                        <a14:foregroundMark x1="41846" y1="66538" x2="36000" y2="73462"/>
                        <a14:foregroundMark x1="36000" y1="73462" x2="51077" y2="65000"/>
                        <a14:foregroundMark x1="51077" y1="65000" x2="53231" y2="63077"/>
                        <a14:foregroundMark x1="73538" y1="49615" x2="77846" y2="42692"/>
                        <a14:foregroundMark x1="77846" y1="42692" x2="81538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1" b="14280"/>
          <a:stretch/>
        </p:blipFill>
        <p:spPr>
          <a:xfrm>
            <a:off x="0" y="59211"/>
            <a:ext cx="1252603" cy="772845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BD67C26-17A1-4776-973F-4C60BB998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58" y="165088"/>
            <a:ext cx="6957281" cy="672799"/>
          </a:xfrm>
        </p:spPr>
        <p:txBody>
          <a:bodyPr/>
          <a:lstStyle/>
          <a:p>
            <a:r>
              <a:rPr lang="en-US" altLang="zh-CN" sz="36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36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36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CSNS-II</a:t>
            </a:r>
            <a:r>
              <a:rPr lang="zh-CN" altLang="en-US" sz="36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磁铁系统</a:t>
            </a:r>
          </a:p>
        </p:txBody>
      </p:sp>
      <p:pic>
        <p:nvPicPr>
          <p:cNvPr id="15" name="内容占位符 14">
            <a:extLst>
              <a:ext uri="{FF2B5EF4-FFF2-40B4-BE49-F238E27FC236}">
                <a16:creationId xmlns:a16="http://schemas.microsoft.com/office/drawing/2014/main" id="{6C574C3B-8E9B-471F-A157-AD0D6D9B7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695" y="1267345"/>
            <a:ext cx="5898336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F7DC32B-2897-45CE-B899-48CF47125A86}"/>
              </a:ext>
            </a:extLst>
          </p:cNvPr>
          <p:cNvSpPr txBox="1"/>
          <p:nvPr/>
        </p:nvSpPr>
        <p:spPr>
          <a:xfrm>
            <a:off x="6095998" y="1323210"/>
            <a:ext cx="5797305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磁铁所涉加速器子区域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直线加速器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RF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离子源螺线管、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MEBT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四极磁铁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DTL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聚焦磁铁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超导直线加速器常温单元聚焦磁铁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重新设计与研制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LRBT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输运线磁铁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重新设计与研制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RCS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注入区磁铁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RCS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环增加多种交流校正磁铁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新研制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RCS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引出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Lambertson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磁铁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新增高能质子与表面缪子试验束线磁铁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其他应用束线（同位素生产）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609855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268F70-0ACD-44B0-82EE-3240D51E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CSNS-II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全部磁铁统计表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8E83C7-C791-47CF-A715-9688A121CA68}"/>
              </a:ext>
            </a:extLst>
          </p:cNvPr>
          <p:cNvSpPr txBox="1"/>
          <p:nvPr/>
        </p:nvSpPr>
        <p:spPr>
          <a:xfrm>
            <a:off x="460873" y="5966936"/>
            <a:ext cx="92865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4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为了实现第一步的功率提升，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RCS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已提前完成了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种交流校正磁铁（共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40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台）的研制和安装调试；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324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2024-2025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年，完成了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LRBT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输运线与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RCS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注入系统磁铁的设计、制造、测试与安装；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838B6CD2-CEA2-4FBA-9E9E-C0E2010C1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673" y="1252541"/>
            <a:ext cx="1007184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368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A29F7-1FFA-49AC-BE6C-6715AAA2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2025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年暑期磁铁工作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7A5578-57E7-469C-8EBF-DB39828AD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原磁铁拆除</a:t>
            </a:r>
            <a:endParaRPr lang="en-US" altLang="zh-CN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从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日至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7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日，完成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LRBT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输运线与注入区磁铁的拆除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新磁铁磁测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从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日至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日，完成磁铁磁测，按天制定并执行磁测计划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点测磁铁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台，旋测磁铁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18+1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台，脉冲磁测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9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台（测量时长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3~5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天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台）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新磁铁安装与调试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分区段、分类型进行磁铁安装；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LRBT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加电调试时进行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RCS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注入区磁铁安装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日，注入区开始试加电调试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从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日至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日，历时两个月连续工作，组内多数人加班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天以上；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611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A29F7-1FFA-49AC-BE6C-6715AAA2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LRBT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输运线磁铁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7A5578-57E7-469C-8EBF-DB39828AD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磁铁构成</a:t>
            </a:r>
            <a:endParaRPr lang="en-US" altLang="zh-CN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直流二极磁铁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台，最高磁场限制为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0.6T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；直流四极磁铁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台，校正二极磁铁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7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台；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为了匹配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RCS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注入系统升级，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LRSW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（三叉铁）及其下游束线按照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CSNS-II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设计要求进行设备替换；上游束线暂保持不变，磁铁将与超导直线所需的磁铁同步完成加工制造；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为了解决空间干涉，二极磁铁多数选择了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C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型磁铁；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LRSW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为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H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型，可实现上下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度的偏转；</a:t>
            </a:r>
          </a:p>
          <a:p>
            <a:pPr lvl="1"/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D8A35B9-2251-4A98-86EC-98183C8F9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57" y="3822253"/>
            <a:ext cx="6934200" cy="272167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DEA3B32-CCB4-4E42-98CC-029BD5E65241}"/>
              </a:ext>
            </a:extLst>
          </p:cNvPr>
          <p:cNvSpPr txBox="1"/>
          <p:nvPr/>
        </p:nvSpPr>
        <p:spPr>
          <a:xfrm>
            <a:off x="2207299" y="6359261"/>
            <a:ext cx="606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/>
              <a:t>LRB1</a:t>
            </a:r>
            <a:r>
              <a:rPr lang="zh-CN" altLang="en-US" sz="1800" dirty="0"/>
              <a:t>改为</a:t>
            </a:r>
            <a:r>
              <a:rPr lang="en-US" altLang="zh-CN" sz="1800" dirty="0"/>
              <a:t>C</a:t>
            </a:r>
            <a:r>
              <a:rPr lang="zh-CN" altLang="en-US" sz="1800" dirty="0"/>
              <a:t>型之后，则与三叉铁出口端真空盒无干涉；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A784285-EE1D-449B-957A-C206E822F276}"/>
              </a:ext>
            </a:extLst>
          </p:cNvPr>
          <p:cNvSpPr txBox="1"/>
          <p:nvPr/>
        </p:nvSpPr>
        <p:spPr>
          <a:xfrm rot="16200000">
            <a:off x="3323858" y="4898507"/>
            <a:ext cx="461665" cy="75918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/>
              <a:t>LRSW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31389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CE2FA8-3EB1-4192-8688-A3EF2C0C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四极磁铁主要磁测结果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E0B8D8-B59A-4280-A983-B08817D5A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90599"/>
            <a:ext cx="11785600" cy="577027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、不同电流下的离散：</a:t>
            </a:r>
            <a:r>
              <a:rPr lang="en-US" altLang="zh-CN" dirty="0"/>
              <a:t>±0.2%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、工作电流</a:t>
            </a:r>
            <a:r>
              <a:rPr lang="en-US" altLang="zh-CN" dirty="0"/>
              <a:t>&lt;230A</a:t>
            </a:r>
            <a:r>
              <a:rPr lang="zh-CN" altLang="en-US" dirty="0"/>
              <a:t>，磁铁无饱和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、磁铁先进行准直标定，后进行磁场测量，最大磁中心偏差</a:t>
            </a:r>
            <a:r>
              <a:rPr lang="en-US" altLang="zh-CN" dirty="0"/>
              <a:t>&lt;0.15mm</a:t>
            </a:r>
          </a:p>
          <a:p>
            <a:r>
              <a:rPr lang="en-US" altLang="zh-CN" dirty="0"/>
              <a:t>4</a:t>
            </a:r>
            <a:r>
              <a:rPr lang="zh-CN" altLang="en-US" dirty="0"/>
              <a:t>、不同电流的测量结果分布曲线，与测量环境、系统稳定性、电源等相关；</a:t>
            </a:r>
            <a:endParaRPr lang="en-US" altLang="zh-CN" dirty="0"/>
          </a:p>
          <a:p>
            <a:pPr lvl="1"/>
            <a:r>
              <a:rPr lang="zh-CN" altLang="en-US" dirty="0"/>
              <a:t>正考虑升级为新的基于</a:t>
            </a:r>
            <a:r>
              <a:rPr lang="en-US" altLang="zh-CN" dirty="0"/>
              <a:t>PCB</a:t>
            </a:r>
            <a:r>
              <a:rPr lang="zh-CN" altLang="en-US" dirty="0"/>
              <a:t>谐波线圈的旋测平台；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2A60C91-A47E-4B5E-AC3C-636F3D6D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295" y="1521327"/>
            <a:ext cx="567016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4132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gjn2ky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25000"/>
          </a:spcBef>
          <a:spcAft>
            <a:spcPct val="0"/>
          </a:spcAft>
          <a:buClrTx/>
          <a:buSzTx/>
          <a:buFontTx/>
          <a:buChar char="•"/>
          <a:tabLst>
            <a:tab pos="3373438" algn="l"/>
          </a:tabLst>
          <a:defRPr kumimoji="0" lang="en-US" altLang="zh-CN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25000"/>
          </a:spcBef>
          <a:spcAft>
            <a:spcPct val="0"/>
          </a:spcAft>
          <a:buClrTx/>
          <a:buSzTx/>
          <a:buFontTx/>
          <a:buChar char="•"/>
          <a:tabLst>
            <a:tab pos="3373438" algn="l"/>
          </a:tabLst>
          <a:defRPr kumimoji="0" lang="en-US" altLang="zh-CN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028betty_white">
  <a:themeElements>
    <a:clrScheme name="028betty_white 2">
      <a:dk1>
        <a:srgbClr val="000000"/>
      </a:dk1>
      <a:lt1>
        <a:srgbClr val="F8F8F8"/>
      </a:lt1>
      <a:dk2>
        <a:srgbClr val="000066"/>
      </a:dk2>
      <a:lt2>
        <a:srgbClr val="006666"/>
      </a:lt2>
      <a:accent1>
        <a:srgbClr val="669900"/>
      </a:accent1>
      <a:accent2>
        <a:srgbClr val="33CCCC"/>
      </a:accent2>
      <a:accent3>
        <a:srgbClr val="FBFBFB"/>
      </a:accent3>
      <a:accent4>
        <a:srgbClr val="000000"/>
      </a:accent4>
      <a:accent5>
        <a:srgbClr val="B8CAAA"/>
      </a:accent5>
      <a:accent6>
        <a:srgbClr val="2DB9B9"/>
      </a:accent6>
      <a:hlink>
        <a:srgbClr val="99CCFF"/>
      </a:hlink>
      <a:folHlink>
        <a:srgbClr val="B2B2B2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Lucida Sans Unicode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Lucida Sans Unicode" pitchFamily="34" charset="0"/>
            <a:ea typeface="굴림" pitchFamily="50" charset="-127"/>
          </a:defRPr>
        </a:defPPr>
      </a:lstStyle>
    </a:lnDef>
  </a:objectDefaults>
  <a:extraClrSchemeLst>
    <a:extraClrScheme>
      <a:clrScheme name="028betty_white 1">
        <a:dk1>
          <a:srgbClr val="000000"/>
        </a:dk1>
        <a:lt1>
          <a:srgbClr val="F8F8F8"/>
        </a:lt1>
        <a:dk2>
          <a:srgbClr val="000066"/>
        </a:dk2>
        <a:lt2>
          <a:srgbClr val="006699"/>
        </a:lt2>
        <a:accent1>
          <a:srgbClr val="3333CC"/>
        </a:accent1>
        <a:accent2>
          <a:srgbClr val="33CCCC"/>
        </a:accent2>
        <a:accent3>
          <a:srgbClr val="FBFBFB"/>
        </a:accent3>
        <a:accent4>
          <a:srgbClr val="000000"/>
        </a:accent4>
        <a:accent5>
          <a:srgbClr val="ADADE2"/>
        </a:accent5>
        <a:accent6>
          <a:srgbClr val="2DB9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8betty_white 2">
        <a:dk1>
          <a:srgbClr val="000000"/>
        </a:dk1>
        <a:lt1>
          <a:srgbClr val="F8F8F8"/>
        </a:lt1>
        <a:dk2>
          <a:srgbClr val="000066"/>
        </a:dk2>
        <a:lt2>
          <a:srgbClr val="006666"/>
        </a:lt2>
        <a:accent1>
          <a:srgbClr val="669900"/>
        </a:accent1>
        <a:accent2>
          <a:srgbClr val="33CCCC"/>
        </a:accent2>
        <a:accent3>
          <a:srgbClr val="FBFBFB"/>
        </a:accent3>
        <a:accent4>
          <a:srgbClr val="000000"/>
        </a:accent4>
        <a:accent5>
          <a:srgbClr val="B8CAAA"/>
        </a:accent5>
        <a:accent6>
          <a:srgbClr val="2DB9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8betty_white 3">
        <a:dk1>
          <a:srgbClr val="000000"/>
        </a:dk1>
        <a:lt1>
          <a:srgbClr val="F8F8F8"/>
        </a:lt1>
        <a:dk2>
          <a:srgbClr val="663300"/>
        </a:dk2>
        <a:lt2>
          <a:srgbClr val="462300"/>
        </a:lt2>
        <a:accent1>
          <a:srgbClr val="FF9900"/>
        </a:accent1>
        <a:accent2>
          <a:srgbClr val="996633"/>
        </a:accent2>
        <a:accent3>
          <a:srgbClr val="FBFBFB"/>
        </a:accent3>
        <a:accent4>
          <a:srgbClr val="000000"/>
        </a:accent4>
        <a:accent5>
          <a:srgbClr val="FFCAAA"/>
        </a:accent5>
        <a:accent6>
          <a:srgbClr val="8A5C2D"/>
        </a:accent6>
        <a:hlink>
          <a:srgbClr val="CC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12年度工作总结(磁铁组：邓昌东)">
  <a:themeElements>
    <a:clrScheme name="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altLang="zh-CN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anose="020B0606020202030204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altLang="zh-CN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anose="020B0606020202030204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25000"/>
          </a:spcBef>
          <a:spcAft>
            <a:spcPct val="0"/>
          </a:spcAft>
          <a:buClrTx/>
          <a:buSzTx/>
          <a:buFontTx/>
          <a:buChar char="•"/>
          <a:tabLst>
            <a:tab pos="3373438" algn="l"/>
          </a:tabLst>
          <a:defRPr kumimoji="0" lang="en-US" altLang="zh-CN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25000"/>
          </a:spcBef>
          <a:spcAft>
            <a:spcPct val="0"/>
          </a:spcAft>
          <a:buClrTx/>
          <a:buSzTx/>
          <a:buFontTx/>
          <a:buChar char="•"/>
          <a:tabLst>
            <a:tab pos="3373438" algn="l"/>
          </a:tabLst>
          <a:defRPr kumimoji="0" lang="en-US" altLang="zh-CN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03pc23o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25000"/>
          </a:spcBef>
          <a:spcAft>
            <a:spcPct val="0"/>
          </a:spcAft>
          <a:buClrTx/>
          <a:buSzTx/>
          <a:buFontTx/>
          <a:buChar char="•"/>
          <a:tabLst>
            <a:tab pos="3373438" algn="l"/>
          </a:tabLst>
          <a:defRPr kumimoji="0" lang="en-US" altLang="zh-CN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25000"/>
          </a:spcBef>
          <a:spcAft>
            <a:spcPct val="0"/>
          </a:spcAft>
          <a:buClrTx/>
          <a:buSzTx/>
          <a:buFontTx/>
          <a:buChar char="•"/>
          <a:tabLst>
            <a:tab pos="3373438" algn="l"/>
          </a:tabLst>
          <a:defRPr kumimoji="0" lang="en-US" altLang="zh-CN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SNS讲演稿母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SNS讲演稿母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SNS讲演稿母板">
  <a:themeElements>
    <a:clrScheme name="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SNS讲演稿母板">
  <a:themeElements>
    <a:clrScheme name="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CSNS讲演稿母板">
  <a:themeElements>
    <a:clrScheme name="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kzemai0c">
      <a:majorFont>
        <a:latin typeface="Times New Roman"/>
        <a:ea typeface="STXihei"/>
        <a:cs typeface=""/>
      </a:majorFont>
      <a:minorFont>
        <a:latin typeface="Times New Roman"/>
        <a:ea typeface="STXi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IPM磁铁设计报告</Template>
  <TotalTime>5134</TotalTime>
  <Words>2205</Words>
  <Application>Microsoft Office PowerPoint</Application>
  <PresentationFormat>宽屏</PresentationFormat>
  <Paragraphs>215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24</vt:i4>
      </vt:variant>
    </vt:vector>
  </HeadingPairs>
  <TitlesOfParts>
    <vt:vector size="52" baseType="lpstr">
      <vt:lpstr>等线</vt:lpstr>
      <vt:lpstr>黑体</vt:lpstr>
      <vt:lpstr>华文楷体</vt:lpstr>
      <vt:lpstr>楷体</vt:lpstr>
      <vt:lpstr>宋体</vt:lpstr>
      <vt:lpstr>微软雅黑</vt:lpstr>
      <vt:lpstr>微软雅黑 Light</vt:lpstr>
      <vt:lpstr>Arial</vt:lpstr>
      <vt:lpstr>Arial Narrow</vt:lpstr>
      <vt:lpstr>Calibri</vt:lpstr>
      <vt:lpstr>Impact</vt:lpstr>
      <vt:lpstr>Times New Roman</vt:lpstr>
      <vt:lpstr>Verdana</vt:lpstr>
      <vt:lpstr>Wingdings</vt:lpstr>
      <vt:lpstr>1_Default Design</vt:lpstr>
      <vt:lpstr>4_CSNS讲演稿母板</vt:lpstr>
      <vt:lpstr>3_CSNS讲演稿母板</vt:lpstr>
      <vt:lpstr>Office 主题</vt:lpstr>
      <vt:lpstr>CSNS讲演稿母板</vt:lpstr>
      <vt:lpstr>1_Office 主题</vt:lpstr>
      <vt:lpstr>1_CSNS讲演稿母板</vt:lpstr>
      <vt:lpstr>2_Office 主题</vt:lpstr>
      <vt:lpstr>2_CSNS讲演稿母板</vt:lpstr>
      <vt:lpstr>028betty_white</vt:lpstr>
      <vt:lpstr>2012年度工作总结(磁铁组：邓昌东)</vt:lpstr>
      <vt:lpstr>1_Blank</vt:lpstr>
      <vt:lpstr>Default Design</vt:lpstr>
      <vt:lpstr>2_Default Design</vt:lpstr>
      <vt:lpstr>PowerPoint 演示文稿</vt:lpstr>
      <vt:lpstr>PowerPoint 演示文稿</vt:lpstr>
      <vt:lpstr>1.CSNS磁铁运行概况</vt:lpstr>
      <vt:lpstr>CSNS磁铁常规检修</vt:lpstr>
      <vt:lpstr>2、CSNS-II磁铁系统</vt:lpstr>
      <vt:lpstr>CSNS-II全部磁铁统计表</vt:lpstr>
      <vt:lpstr>2025年暑期磁铁工作</vt:lpstr>
      <vt:lpstr>LRBT输运线磁铁</vt:lpstr>
      <vt:lpstr>四极磁铁主要磁测结果</vt:lpstr>
      <vt:lpstr>RCS注入系统与磁铁类型</vt:lpstr>
      <vt:lpstr>涂抹磁铁BCH/BV磁铁</vt:lpstr>
      <vt:lpstr>直流切割磁铁SEP</vt:lpstr>
      <vt:lpstr>水平脉冲切割磁铁LRBD</vt:lpstr>
      <vt:lpstr>3、脉冲磁测系统</vt:lpstr>
      <vt:lpstr>脉冲磁测系统误差</vt:lpstr>
      <vt:lpstr>置入电流曲线补偿</vt:lpstr>
      <vt:lpstr>曲线补偿方法</vt:lpstr>
      <vt:lpstr>曲线补偿方法</vt:lpstr>
      <vt:lpstr>300MeV磁场补偿效果</vt:lpstr>
      <vt:lpstr>80MeV磁场曲线补偿效果</vt:lpstr>
      <vt:lpstr>均匀度测量结果</vt:lpstr>
      <vt:lpstr>管内漏场测试</vt:lpstr>
      <vt:lpstr>4.总结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dell</cp:lastModifiedBy>
  <cp:revision>156</cp:revision>
  <dcterms:created xsi:type="dcterms:W3CDTF">2023-08-24T03:20:23Z</dcterms:created>
  <dcterms:modified xsi:type="dcterms:W3CDTF">2025-10-10T08:48:07Z</dcterms:modified>
</cp:coreProperties>
</file>