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 id="2147483660" r:id="rId3"/>
  </p:sldMasterIdLst>
  <p:notesMasterIdLst>
    <p:notesMasterId r:id="rId35"/>
  </p:notesMasterIdLst>
  <p:handoutMasterIdLst>
    <p:handoutMasterId r:id="rId41"/>
  </p:handoutMasterIdLst>
  <p:sldIdLst>
    <p:sldId id="859" r:id="rId4"/>
    <p:sldId id="742" r:id="rId5"/>
    <p:sldId id="743" r:id="rId6"/>
    <p:sldId id="863" r:id="rId7"/>
    <p:sldId id="864" r:id="rId8"/>
    <p:sldId id="865" r:id="rId9"/>
    <p:sldId id="891" r:id="rId10"/>
    <p:sldId id="912" r:id="rId11"/>
    <p:sldId id="913" r:id="rId12"/>
    <p:sldId id="924" r:id="rId13"/>
    <p:sldId id="914" r:id="rId14"/>
    <p:sldId id="915" r:id="rId15"/>
    <p:sldId id="874" r:id="rId16"/>
    <p:sldId id="916" r:id="rId17"/>
    <p:sldId id="910" r:id="rId18"/>
    <p:sldId id="921" r:id="rId19"/>
    <p:sldId id="920" r:id="rId20"/>
    <p:sldId id="869" r:id="rId21"/>
    <p:sldId id="911" r:id="rId22"/>
    <p:sldId id="909" r:id="rId23"/>
    <p:sldId id="918" r:id="rId24"/>
    <p:sldId id="917" r:id="rId25"/>
    <p:sldId id="873" r:id="rId26"/>
    <p:sldId id="919" r:id="rId27"/>
    <p:sldId id="922" r:id="rId28"/>
    <p:sldId id="870" r:id="rId29"/>
    <p:sldId id="923" r:id="rId30"/>
    <p:sldId id="890" r:id="rId31"/>
    <p:sldId id="875" r:id="rId32"/>
    <p:sldId id="887" r:id="rId33"/>
    <p:sldId id="888" r:id="rId34"/>
    <p:sldId id="867" r:id="rId36"/>
    <p:sldId id="861" r:id="rId37"/>
    <p:sldId id="860" r:id="rId38"/>
    <p:sldId id="878" r:id="rId39"/>
    <p:sldId id="757" r:id="rId40"/>
  </p:sldIdLst>
  <p:sldSz cx="9144000" cy="5720080" type="screen16x10"/>
  <p:notesSz cx="6858000" cy="9144000"/>
  <p:custDataLst>
    <p:tags r:id="rId46"/>
  </p:custDataLst>
  <p:defaultTextStyle>
    <a:defPPr>
      <a:defRPr lang="zh-CN"/>
    </a:defPPr>
    <a:lvl1pPr algn="l"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937" userDrawn="1">
          <p15:clr>
            <a:srgbClr val="A4A3A4"/>
          </p15:clr>
        </p15:guide>
        <p15:guide id="2" pos="28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 id="1" name="liuyt-PC"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0000FF"/>
    <a:srgbClr val="0033CC"/>
    <a:srgbClr val="FF33E7"/>
    <a:srgbClr val="2A3454"/>
    <a:srgbClr val="C0C0C0"/>
    <a:srgbClr val="4D5E68"/>
    <a:srgbClr val="1679BA"/>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97" autoAdjust="0"/>
    <p:restoredTop sz="99026" autoAdjust="0"/>
  </p:normalViewPr>
  <p:slideViewPr>
    <p:cSldViewPr showGuides="1">
      <p:cViewPr varScale="1">
        <p:scale>
          <a:sx n="109" d="100"/>
          <a:sy n="109" d="100"/>
        </p:scale>
        <p:origin x="-1074" y="-72"/>
      </p:cViewPr>
      <p:guideLst>
        <p:guide orient="horz" pos="1937"/>
        <p:guide pos="2852"/>
      </p:guideLst>
    </p:cSldViewPr>
  </p:slideViewPr>
  <p:notesTextViewPr>
    <p:cViewPr>
      <p:scale>
        <a:sx n="100" d="100"/>
        <a:sy n="100" d="100"/>
      </p:scale>
      <p:origin x="0" y="0"/>
    </p:cViewPr>
  </p:notesTextViewPr>
  <p:sorterViewPr>
    <p:cViewPr>
      <p:scale>
        <a:sx n="170" d="100"/>
        <a:sy n="170" d="100"/>
      </p:scale>
      <p:origin x="0" y="3132"/>
    </p:cViewPr>
  </p:sorterViewPr>
  <p:notesViewPr>
    <p:cSldViewPr>
      <p:cViewPr varScale="1">
        <p:scale>
          <a:sx n="83" d="100"/>
          <a:sy n="83" d="100"/>
        </p:scale>
        <p:origin x="-3192" y="-78"/>
      </p:cViewPr>
      <p:guideLst>
        <p:guide orient="horz" pos="3097"/>
        <p:guide pos="213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16.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notesMaster" Target="notesMasters/notes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84.wmf"/><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6963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6963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6963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4608BDB2-1E33-4C2C-9338-CFE0B3AE12C7}" type="slidenum">
              <a:rPr lang="en-US" altLang="zh-CN"/>
            </a:fld>
            <a:endParaRPr lang="en-US" altLang="zh-CN"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40964" name="Rectangle 4"/>
          <p:cNvSpPr>
            <a:spLocks noGrp="1" noRot="1" noChangeAspect="1" noChangeArrowheads="1" noTextEdit="1"/>
          </p:cNvSpPr>
          <p:nvPr>
            <p:ph type="sldImg" idx="2"/>
          </p:nvPr>
        </p:nvSpPr>
        <p:spPr bwMode="auto">
          <a:xfrm>
            <a:off x="688390" y="685800"/>
            <a:ext cx="5481221" cy="3429000"/>
          </a:xfrm>
          <a:prstGeom prst="rect">
            <a:avLst/>
          </a:prstGeom>
          <a:noFill/>
          <a:ln w="9525">
            <a:solidFill>
              <a:srgbClr val="000000"/>
            </a:solidFill>
            <a:miter lim="800000"/>
          </a:ln>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FC315F85-B8F5-4E6D-8207-D74B9E57837C}" type="slidenum">
              <a:rPr lang="en-US" altLang="zh-CN"/>
            </a:fld>
            <a:endParaRPr lang="en-US" altLang="zh-CN"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C81FC5-746A-406F-916C-2DAD4D2FC99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1143000" y="685800"/>
            <a:ext cx="4572000" cy="3429000"/>
          </a:xfrm>
        </p:spPr>
      </p:sp>
      <p:sp>
        <p:nvSpPr>
          <p:cNvPr id="102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a typeface="宋体" panose="02010600030101010101" pitchFamily="2" charset="-122"/>
            </a:endParaRPr>
          </a:p>
        </p:txBody>
      </p:sp>
      <p:sp>
        <p:nvSpPr>
          <p:cNvPr id="102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C4991CC5-EF23-47AE-811B-6CB454DB36CF}" type="slidenum">
              <a:rPr lang="en-US" altLang="zh-CN" sz="1200"/>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1143000" y="685800"/>
            <a:ext cx="4572000" cy="3429000"/>
          </a:xfrm>
        </p:spPr>
      </p:sp>
      <p:sp>
        <p:nvSpPr>
          <p:cNvPr id="102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a typeface="宋体" panose="02010600030101010101" pitchFamily="2" charset="-122"/>
            </a:endParaRPr>
          </a:p>
        </p:txBody>
      </p:sp>
      <p:sp>
        <p:nvSpPr>
          <p:cNvPr id="102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C4991CC5-EF23-47AE-811B-6CB454DB36CF}" type="slidenum">
              <a:rPr lang="en-US" altLang="zh-CN" sz="1200"/>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1143000" y="685800"/>
            <a:ext cx="4572000" cy="3429000"/>
          </a:xfrm>
        </p:spPr>
      </p:sp>
      <p:sp>
        <p:nvSpPr>
          <p:cNvPr id="102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a typeface="宋体" panose="02010600030101010101" pitchFamily="2" charset="-122"/>
            </a:endParaRPr>
          </a:p>
        </p:txBody>
      </p:sp>
      <p:sp>
        <p:nvSpPr>
          <p:cNvPr id="102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C4991CC5-EF23-47AE-811B-6CB454DB36CF}" type="slidenum">
              <a:rPr lang="en-US" altLang="zh-CN" sz="1200"/>
            </a:fld>
            <a:endParaRPr lang="en-US" altLang="zh-CN"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cstate="print"/>
          <a:srcRect/>
          <a:stretch>
            <a:fillRect/>
          </a:stretch>
        </p:blipFill>
        <p:spPr bwMode="auto">
          <a:xfrm>
            <a:off x="0" y="0"/>
            <a:ext cx="9144000" cy="5720694"/>
          </a:xfrm>
          <a:prstGeom prst="rect">
            <a:avLst/>
          </a:prstGeom>
          <a:noFill/>
          <a:ln w="9525">
            <a:noFill/>
            <a:miter lim="800000"/>
            <a:headEnd/>
            <a:tailEnd/>
          </a:ln>
        </p:spPr>
      </p:pic>
      <p:sp>
        <p:nvSpPr>
          <p:cNvPr id="5" name="Text Box 5"/>
          <p:cNvSpPr txBox="1">
            <a:spLocks noChangeArrowheads="1"/>
          </p:cNvSpPr>
          <p:nvPr/>
        </p:nvSpPr>
        <p:spPr bwMode="auto">
          <a:xfrm>
            <a:off x="8305801" y="5402879"/>
            <a:ext cx="309880" cy="192405"/>
          </a:xfrm>
          <a:prstGeom prst="rect">
            <a:avLst/>
          </a:prstGeom>
          <a:noFill/>
          <a:ln w="9525" algn="ctr">
            <a:noFill/>
            <a:miter lim="800000"/>
          </a:ln>
          <a:effectLst/>
        </p:spPr>
        <p:txBody>
          <a:bodyPr wrap="none">
            <a:spAutoFit/>
          </a:bodyPr>
          <a:lstStyle/>
          <a:p>
            <a:pPr>
              <a:lnSpc>
                <a:spcPct val="88000"/>
              </a:lnSpc>
              <a:defRPr/>
            </a:pPr>
            <a:endParaRPr lang="zh-CN" altLang="zh-CN" sz="750">
              <a:solidFill>
                <a:schemeClr val="bg2"/>
              </a:solidFill>
              <a:latin typeface="Impact" panose="020B0806030902050204" pitchFamily="34" charset="0"/>
            </a:endParaRPr>
          </a:p>
        </p:txBody>
      </p:sp>
      <p:sp>
        <p:nvSpPr>
          <p:cNvPr id="217091" name="Rectangle 3"/>
          <p:cNvSpPr>
            <a:spLocks noGrp="1" noChangeArrowheads="1"/>
          </p:cNvSpPr>
          <p:nvPr>
            <p:ph type="ctrTitle"/>
          </p:nvPr>
        </p:nvSpPr>
        <p:spPr>
          <a:xfrm>
            <a:off x="685800" y="1951924"/>
            <a:ext cx="7772400" cy="1226241"/>
          </a:xfrm>
        </p:spPr>
        <p:txBody>
          <a:bodyPr/>
          <a:lstStyle>
            <a:lvl1pPr algn="ctr">
              <a:defRPr sz="3000"/>
            </a:lvl1pPr>
          </a:lstStyle>
          <a:p>
            <a:r>
              <a:rPr lang="zh-CN" altLang="en-US"/>
              <a:t>单击此处编辑母版标题样式</a:t>
            </a:r>
            <a:endParaRPr lang="zh-CN" altLang="en-US"/>
          </a:p>
        </p:txBody>
      </p:sp>
      <p:sp>
        <p:nvSpPr>
          <p:cNvPr id="217092" name="Rectangle 4"/>
          <p:cNvSpPr>
            <a:spLocks noGrp="1" noChangeArrowheads="1"/>
          </p:cNvSpPr>
          <p:nvPr>
            <p:ph type="subTitle" idx="1"/>
          </p:nvPr>
        </p:nvSpPr>
        <p:spPr>
          <a:xfrm>
            <a:off x="1371600" y="3241727"/>
            <a:ext cx="6400800" cy="1334829"/>
          </a:xfrm>
        </p:spPr>
        <p:txBody>
          <a:bodyPr/>
          <a:lstStyle>
            <a:lvl1pPr marL="0" indent="0" algn="ctr">
              <a:lnSpc>
                <a:spcPct val="130000"/>
              </a:lnSpc>
              <a:spcBef>
                <a:spcPct val="0"/>
              </a:spcBef>
              <a:spcAft>
                <a:spcPct val="0"/>
              </a:spcAft>
              <a:buFontTx/>
              <a:buNone/>
              <a:defRPr sz="1835">
                <a:solidFill>
                  <a:schemeClr val="bg1"/>
                </a:solidFill>
              </a:defRPr>
            </a:lvl1pPr>
          </a:lstStyle>
          <a:p>
            <a:r>
              <a:rPr lang="zh-CN" altLang="en-US"/>
              <a:t>单击此处编辑母版副标题样式</a:t>
            </a:r>
            <a:endParaRPr lang="zh-CN"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699196"/>
            <a:ext cx="2033588" cy="464011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699196"/>
            <a:ext cx="5953125" cy="464011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cstate="print"/>
          <a:srcRect/>
          <a:stretch>
            <a:fillRect/>
          </a:stretch>
        </p:blipFill>
        <p:spPr bwMode="auto">
          <a:xfrm>
            <a:off x="0" y="0"/>
            <a:ext cx="9144000" cy="5720694"/>
          </a:xfrm>
          <a:prstGeom prst="rect">
            <a:avLst/>
          </a:prstGeom>
          <a:noFill/>
          <a:ln w="9525">
            <a:noFill/>
            <a:miter lim="800000"/>
            <a:headEnd/>
            <a:tailEnd/>
          </a:ln>
        </p:spPr>
      </p:pic>
      <p:sp>
        <p:nvSpPr>
          <p:cNvPr id="5" name="Text Box 5"/>
          <p:cNvSpPr txBox="1">
            <a:spLocks noChangeArrowheads="1"/>
          </p:cNvSpPr>
          <p:nvPr/>
        </p:nvSpPr>
        <p:spPr bwMode="auto">
          <a:xfrm>
            <a:off x="8305801" y="5402879"/>
            <a:ext cx="309880" cy="192405"/>
          </a:xfrm>
          <a:prstGeom prst="rect">
            <a:avLst/>
          </a:prstGeom>
          <a:noFill/>
          <a:ln w="9525" algn="ctr">
            <a:noFill/>
            <a:miter lim="800000"/>
          </a:ln>
          <a:effectLst/>
        </p:spPr>
        <p:txBody>
          <a:bodyPr wrap="none">
            <a:spAutoFit/>
          </a:bodyPr>
          <a:lstStyle/>
          <a:p>
            <a:pPr>
              <a:lnSpc>
                <a:spcPct val="88000"/>
              </a:lnSpc>
              <a:defRPr/>
            </a:pPr>
            <a:endParaRPr lang="zh-CN" altLang="zh-CN" sz="750">
              <a:solidFill>
                <a:schemeClr val="bg2"/>
              </a:solidFill>
              <a:latin typeface="Impact" panose="020B0806030902050204" pitchFamily="34" charset="0"/>
            </a:endParaRPr>
          </a:p>
        </p:txBody>
      </p:sp>
      <p:sp>
        <p:nvSpPr>
          <p:cNvPr id="217091" name="Rectangle 3"/>
          <p:cNvSpPr>
            <a:spLocks noGrp="1" noChangeArrowheads="1"/>
          </p:cNvSpPr>
          <p:nvPr>
            <p:ph type="ctrTitle"/>
          </p:nvPr>
        </p:nvSpPr>
        <p:spPr>
          <a:xfrm>
            <a:off x="685800" y="1951924"/>
            <a:ext cx="7772400" cy="1226241"/>
          </a:xfrm>
        </p:spPr>
        <p:txBody>
          <a:bodyPr/>
          <a:lstStyle>
            <a:lvl1pPr algn="ctr">
              <a:defRPr sz="3000"/>
            </a:lvl1pPr>
          </a:lstStyle>
          <a:p>
            <a:r>
              <a:rPr lang="zh-CN" altLang="en-US"/>
              <a:t>单击此处编辑母版标题样式</a:t>
            </a:r>
            <a:endParaRPr lang="zh-CN" altLang="en-US"/>
          </a:p>
        </p:txBody>
      </p:sp>
      <p:sp>
        <p:nvSpPr>
          <p:cNvPr id="217092" name="Rectangle 4"/>
          <p:cNvSpPr>
            <a:spLocks noGrp="1" noChangeArrowheads="1"/>
          </p:cNvSpPr>
          <p:nvPr>
            <p:ph type="subTitle" idx="1"/>
          </p:nvPr>
        </p:nvSpPr>
        <p:spPr>
          <a:xfrm>
            <a:off x="1371600" y="3241727"/>
            <a:ext cx="6400800" cy="1334829"/>
          </a:xfrm>
        </p:spPr>
        <p:txBody>
          <a:bodyPr/>
          <a:lstStyle>
            <a:lvl1pPr marL="0" indent="0" algn="ctr">
              <a:lnSpc>
                <a:spcPct val="130000"/>
              </a:lnSpc>
              <a:spcBef>
                <a:spcPct val="0"/>
              </a:spcBef>
              <a:spcAft>
                <a:spcPct val="0"/>
              </a:spcAft>
              <a:buFontTx/>
              <a:buNone/>
              <a:defRPr sz="1835">
                <a:solidFill>
                  <a:schemeClr val="bg1"/>
                </a:solidFill>
              </a:defRPr>
            </a:lvl1pPr>
          </a:lstStyle>
          <a:p>
            <a:r>
              <a:rPr lang="zh-CN" altLang="en-US"/>
              <a:t>单击此处编辑母版副标题样式</a:t>
            </a:r>
            <a:endParaRPr lang="zh-CN" alt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defRPr/>
            </a:lvl1pPr>
          </a:lstStyle>
          <a:p>
            <a:pPr>
              <a:defRPr/>
            </a:pPr>
            <a:fld id="{7C102D2E-BD7D-4556-AFCA-95B487C8FEC7}" type="slidenum">
              <a:rPr lang="en-US" altLang="zh-CN"/>
            </a:fld>
            <a:endParaRPr lang="en-US" altLang="zh-CN"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6077"/>
            <a:ext cx="7772400" cy="1136193"/>
          </a:xfrm>
        </p:spPr>
        <p:txBody>
          <a:bodyPr anchor="t"/>
          <a:lstStyle>
            <a:lvl1pPr algn="l">
              <a:defRPr sz="3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4674"/>
            <a:ext cx="7772400" cy="1251401"/>
          </a:xfrm>
        </p:spPr>
        <p:txBody>
          <a:bodyPr anchor="b"/>
          <a:lstStyle>
            <a:lvl1pPr marL="0" indent="0">
              <a:buNone/>
              <a:defRPr sz="1670"/>
            </a:lvl1pPr>
            <a:lvl2pPr marL="381000" indent="0">
              <a:buNone/>
              <a:defRPr sz="1500"/>
            </a:lvl2pPr>
            <a:lvl3pPr marL="762635" indent="0">
              <a:buNone/>
              <a:defRPr sz="1335"/>
            </a:lvl3pPr>
            <a:lvl4pPr marL="1143635" indent="0">
              <a:buNone/>
              <a:defRPr sz="1170"/>
            </a:lvl4pPr>
            <a:lvl5pPr marL="1525270" indent="0">
              <a:buNone/>
              <a:defRPr sz="1170"/>
            </a:lvl5pPr>
            <a:lvl6pPr marL="1906270" indent="0">
              <a:buNone/>
              <a:defRPr sz="1170"/>
            </a:lvl6pPr>
            <a:lvl7pPr marL="2288540" indent="0">
              <a:buNone/>
              <a:defRPr sz="1170"/>
            </a:lvl7pPr>
            <a:lvl8pPr marL="2670175" indent="0">
              <a:buNone/>
              <a:defRPr sz="1170"/>
            </a:lvl8pPr>
            <a:lvl9pPr marL="3051175" indent="0">
              <a:buNone/>
              <a:defRPr sz="1170"/>
            </a:lvl9pPr>
          </a:lstStyle>
          <a:p>
            <a:pPr lvl="0"/>
            <a:r>
              <a:rPr lang="zh-CN" altLang="en-US" smtClean="0"/>
              <a:t>单击此处编辑母版文本样式</a:t>
            </a:r>
            <a:endParaRPr lang="zh-CN" altLang="en-US" smtClean="0"/>
          </a:p>
        </p:txBody>
      </p:sp>
      <p:sp>
        <p:nvSpPr>
          <p:cNvPr id="4" name="Rectangle 5"/>
          <p:cNvSpPr>
            <a:spLocks noGrp="1" noChangeArrowheads="1"/>
          </p:cNvSpPr>
          <p:nvPr>
            <p:ph type="sldNum" sz="quarter" idx="10"/>
          </p:nvPr>
        </p:nvSpPr>
        <p:spPr/>
        <p:txBody>
          <a:bodyPr/>
          <a:lstStyle>
            <a:lvl1pPr>
              <a:defRPr/>
            </a:lvl1pPr>
          </a:lstStyle>
          <a:p>
            <a:pPr>
              <a:defRPr/>
            </a:pPr>
            <a:fld id="{58919889-87D9-421E-B800-C1E4305C8FC9}" type="slidenum">
              <a:rPr lang="en-US" altLang="zh-CN"/>
            </a:fld>
            <a:endParaRPr lang="en-US" altLang="zh-CN"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2" y="1207702"/>
            <a:ext cx="3992563" cy="4131613"/>
          </a:xfrm>
        </p:spPr>
        <p:txBody>
          <a:bodyPr/>
          <a:lstStyle>
            <a:lvl1pPr>
              <a:defRPr sz="2335"/>
            </a:lvl1pPr>
            <a:lvl2pPr>
              <a:defRPr sz="2000"/>
            </a:lvl2pPr>
            <a:lvl3pPr>
              <a:defRPr sz="167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754563" y="1207702"/>
            <a:ext cx="3994150" cy="4131613"/>
          </a:xfrm>
        </p:spPr>
        <p:txBody>
          <a:bodyPr/>
          <a:lstStyle>
            <a:lvl1pPr>
              <a:defRPr sz="2335"/>
            </a:lvl1pPr>
            <a:lvl2pPr>
              <a:defRPr sz="2000"/>
            </a:lvl2pPr>
            <a:lvl3pPr>
              <a:defRPr sz="167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5"/>
          <p:cNvSpPr>
            <a:spLocks noGrp="1" noChangeArrowheads="1"/>
          </p:cNvSpPr>
          <p:nvPr>
            <p:ph type="sldNum" sz="quarter" idx="10"/>
          </p:nvPr>
        </p:nvSpPr>
        <p:spPr/>
        <p:txBody>
          <a:bodyPr/>
          <a:lstStyle>
            <a:lvl1pPr>
              <a:defRPr/>
            </a:lvl1pPr>
          </a:lstStyle>
          <a:p>
            <a:pPr>
              <a:defRPr/>
            </a:pPr>
            <a:fld id="{1118B8CC-2694-4E76-B9C2-61D36AC57833}" type="slidenum">
              <a:rPr lang="en-US" altLang="zh-CN"/>
            </a:fld>
            <a:endParaRPr lang="en-US" altLang="zh-CN"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9094"/>
            <a:ext cx="8229600" cy="953449"/>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80535"/>
            <a:ext cx="4040188" cy="533667"/>
          </a:xfrm>
        </p:spPr>
        <p:txBody>
          <a:bodyPr anchor="b"/>
          <a:lstStyle>
            <a:lvl1pPr marL="0" indent="0">
              <a:buNone/>
              <a:defRPr sz="2000" b="1"/>
            </a:lvl1pPr>
            <a:lvl2pPr marL="381000" indent="0">
              <a:buNone/>
              <a:defRPr sz="1670" b="1"/>
            </a:lvl2pPr>
            <a:lvl3pPr marL="762635" indent="0">
              <a:buNone/>
              <a:defRPr sz="1500" b="1"/>
            </a:lvl3pPr>
            <a:lvl4pPr marL="1143635" indent="0">
              <a:buNone/>
              <a:defRPr sz="1335" b="1"/>
            </a:lvl4pPr>
            <a:lvl5pPr marL="1525270" indent="0">
              <a:buNone/>
              <a:defRPr sz="1335" b="1"/>
            </a:lvl5pPr>
            <a:lvl6pPr marL="1906270" indent="0">
              <a:buNone/>
              <a:defRPr sz="1335" b="1"/>
            </a:lvl6pPr>
            <a:lvl7pPr marL="2288540" indent="0">
              <a:buNone/>
              <a:defRPr sz="1335" b="1"/>
            </a:lvl7pPr>
            <a:lvl8pPr marL="2670175" indent="0">
              <a:buNone/>
              <a:defRPr sz="1335" b="1"/>
            </a:lvl8pPr>
            <a:lvl9pPr marL="3051175" indent="0">
              <a:buNone/>
              <a:defRPr sz="13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4202"/>
            <a:ext cx="4040188" cy="3296021"/>
          </a:xfrm>
        </p:spPr>
        <p:txBody>
          <a:bodyPr/>
          <a:lstStyle>
            <a:lvl1pPr>
              <a:defRPr sz="2000"/>
            </a:lvl1pPr>
            <a:lvl2pPr>
              <a:defRPr sz="1670"/>
            </a:lvl2pPr>
            <a:lvl3pPr>
              <a:defRPr sz="1500"/>
            </a:lvl3pPr>
            <a:lvl4pPr>
              <a:defRPr sz="1335"/>
            </a:lvl4pPr>
            <a:lvl5pPr>
              <a:defRPr sz="1335"/>
            </a:lvl5pPr>
            <a:lvl6pPr>
              <a:defRPr sz="1335"/>
            </a:lvl6pPr>
            <a:lvl7pPr>
              <a:defRPr sz="1335"/>
            </a:lvl7pPr>
            <a:lvl8pPr>
              <a:defRPr sz="1335"/>
            </a:lvl8pPr>
            <a:lvl9pPr>
              <a:defRPr sz="13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280535"/>
            <a:ext cx="4041775" cy="533667"/>
          </a:xfrm>
        </p:spPr>
        <p:txBody>
          <a:bodyPr anchor="b"/>
          <a:lstStyle>
            <a:lvl1pPr marL="0" indent="0">
              <a:buNone/>
              <a:defRPr sz="2000" b="1"/>
            </a:lvl1pPr>
            <a:lvl2pPr marL="381000" indent="0">
              <a:buNone/>
              <a:defRPr sz="1670" b="1"/>
            </a:lvl2pPr>
            <a:lvl3pPr marL="762635" indent="0">
              <a:buNone/>
              <a:defRPr sz="1500" b="1"/>
            </a:lvl3pPr>
            <a:lvl4pPr marL="1143635" indent="0">
              <a:buNone/>
              <a:defRPr sz="1335" b="1"/>
            </a:lvl4pPr>
            <a:lvl5pPr marL="1525270" indent="0">
              <a:buNone/>
              <a:defRPr sz="1335" b="1"/>
            </a:lvl5pPr>
            <a:lvl6pPr marL="1906270" indent="0">
              <a:buNone/>
              <a:defRPr sz="1335" b="1"/>
            </a:lvl6pPr>
            <a:lvl7pPr marL="2288540" indent="0">
              <a:buNone/>
              <a:defRPr sz="1335" b="1"/>
            </a:lvl7pPr>
            <a:lvl8pPr marL="2670175" indent="0">
              <a:buNone/>
              <a:defRPr sz="1335" b="1"/>
            </a:lvl8pPr>
            <a:lvl9pPr marL="3051175" indent="0">
              <a:buNone/>
              <a:defRPr sz="13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1814202"/>
            <a:ext cx="4041775" cy="3296021"/>
          </a:xfrm>
        </p:spPr>
        <p:txBody>
          <a:bodyPr/>
          <a:lstStyle>
            <a:lvl1pPr>
              <a:defRPr sz="2000"/>
            </a:lvl1pPr>
            <a:lvl2pPr>
              <a:defRPr sz="1670"/>
            </a:lvl2pPr>
            <a:lvl3pPr>
              <a:defRPr sz="1500"/>
            </a:lvl3pPr>
            <a:lvl4pPr>
              <a:defRPr sz="1335"/>
            </a:lvl4pPr>
            <a:lvl5pPr>
              <a:defRPr sz="1335"/>
            </a:lvl5pPr>
            <a:lvl6pPr>
              <a:defRPr sz="1335"/>
            </a:lvl6pPr>
            <a:lvl7pPr>
              <a:defRPr sz="1335"/>
            </a:lvl7pPr>
            <a:lvl8pPr>
              <a:defRPr sz="1335"/>
            </a:lvl8pPr>
            <a:lvl9pPr>
              <a:defRPr sz="13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5"/>
          <p:cNvSpPr>
            <a:spLocks noGrp="1" noChangeArrowheads="1"/>
          </p:cNvSpPr>
          <p:nvPr>
            <p:ph type="sldNum" sz="quarter" idx="10"/>
          </p:nvPr>
        </p:nvSpPr>
        <p:spPr/>
        <p:txBody>
          <a:bodyPr/>
          <a:lstStyle>
            <a:lvl1pPr>
              <a:defRPr/>
            </a:lvl1pPr>
          </a:lstStyle>
          <a:p>
            <a:pPr>
              <a:defRPr/>
            </a:pPr>
            <a:fld id="{33872FA1-FCC1-475F-987F-F9161505E7F2}" type="slidenum">
              <a:rPr lang="en-US" altLang="zh-CN"/>
            </a:fld>
            <a:endParaRPr lang="en-US" altLang="zh-CN"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p:txBody>
          <a:bodyPr/>
          <a:lstStyle>
            <a:lvl1pPr>
              <a:defRPr/>
            </a:lvl1pPr>
          </a:lstStyle>
          <a:p>
            <a:pPr>
              <a:defRPr/>
            </a:pPr>
            <a:fld id="{5A76EBBE-B8B1-41F6-B13B-CD104C2A5EEF}" type="slidenum">
              <a:rPr lang="en-US" altLang="zh-CN"/>
            </a:fld>
            <a:endParaRPr lang="en-US" altLang="zh-CN"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B02A024B-3817-4444-B3C2-CF722F252488}" type="slidenum">
              <a:rPr lang="en-US" altLang="zh-CN" smtClean="0"/>
            </a:fld>
            <a:endParaRPr lang="en-US" altLang="zh-CN"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27768"/>
            <a:ext cx="3008313" cy="969341"/>
          </a:xfrm>
        </p:spPr>
        <p:txBody>
          <a:bodyPr anchor="b"/>
          <a:lstStyle>
            <a:lvl1pPr algn="l">
              <a:defRPr sz="167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770"/>
            <a:ext cx="5111750" cy="4882454"/>
          </a:xfrm>
        </p:spPr>
        <p:txBody>
          <a:bodyPr/>
          <a:lstStyle>
            <a:lvl1pPr>
              <a:defRPr sz="2670"/>
            </a:lvl1pPr>
            <a:lvl2pPr>
              <a:defRPr sz="2335"/>
            </a:lvl2pPr>
            <a:lvl3pPr>
              <a:defRPr sz="2000"/>
            </a:lvl3pPr>
            <a:lvl4pPr>
              <a:defRPr sz="1670"/>
            </a:lvl4pPr>
            <a:lvl5pPr>
              <a:defRPr sz="1670"/>
            </a:lvl5pPr>
            <a:lvl6pPr>
              <a:defRPr sz="1670"/>
            </a:lvl6pPr>
            <a:lvl7pPr>
              <a:defRPr sz="1670"/>
            </a:lvl7pPr>
            <a:lvl8pPr>
              <a:defRPr sz="1670"/>
            </a:lvl8pPr>
            <a:lvl9pPr>
              <a:defRPr sz="167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197110"/>
            <a:ext cx="3008313" cy="3913114"/>
          </a:xfrm>
        </p:spPr>
        <p:txBody>
          <a:bodyPr/>
          <a:lstStyle>
            <a:lvl1pPr marL="0" indent="0">
              <a:buNone/>
              <a:defRPr sz="1170"/>
            </a:lvl1pPr>
            <a:lvl2pPr marL="381000" indent="0">
              <a:buNone/>
              <a:defRPr sz="1000"/>
            </a:lvl2pPr>
            <a:lvl3pPr marL="762635" indent="0">
              <a:buNone/>
              <a:defRPr sz="835"/>
            </a:lvl3pPr>
            <a:lvl4pPr marL="1143635" indent="0">
              <a:buNone/>
              <a:defRPr sz="750"/>
            </a:lvl4pPr>
            <a:lvl5pPr marL="1525270" indent="0">
              <a:buNone/>
              <a:defRPr sz="750"/>
            </a:lvl5pPr>
            <a:lvl6pPr marL="1906270" indent="0">
              <a:buNone/>
              <a:defRPr sz="750"/>
            </a:lvl6pPr>
            <a:lvl7pPr marL="2288540" indent="0">
              <a:buNone/>
              <a:defRPr sz="750"/>
            </a:lvl7pPr>
            <a:lvl8pPr marL="2670175" indent="0">
              <a:buNone/>
              <a:defRPr sz="750"/>
            </a:lvl8pPr>
            <a:lvl9pPr marL="3051175" indent="0">
              <a:buNone/>
              <a:defRPr sz="75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defRPr/>
            </a:lvl1pPr>
          </a:lstStyle>
          <a:p>
            <a:pPr>
              <a:defRPr/>
            </a:pPr>
            <a:fld id="{7C102D2E-BD7D-4556-AFCA-95B487C8FEC7}" type="slidenum">
              <a:rPr lang="en-US" altLang="zh-CN"/>
            </a:fld>
            <a:endParaRPr lang="en-US" altLang="zh-CN"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4486"/>
            <a:ext cx="5486400" cy="472753"/>
          </a:xfrm>
        </p:spPr>
        <p:txBody>
          <a:bodyPr anchor="b"/>
          <a:lstStyle>
            <a:lvl1pPr algn="l">
              <a:defRPr sz="167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55"/>
            <a:ext cx="5486400" cy="3432417"/>
          </a:xfrm>
        </p:spPr>
        <p:txBody>
          <a:bodyPr/>
          <a:lstStyle>
            <a:lvl1pPr marL="0" indent="0">
              <a:buNone/>
              <a:defRPr sz="2670"/>
            </a:lvl1pPr>
            <a:lvl2pPr marL="381000" indent="0">
              <a:buNone/>
              <a:defRPr sz="2335"/>
            </a:lvl2pPr>
            <a:lvl3pPr marL="762635" indent="0">
              <a:buNone/>
              <a:defRPr sz="2000"/>
            </a:lvl3pPr>
            <a:lvl4pPr marL="1143635" indent="0">
              <a:buNone/>
              <a:defRPr sz="1670"/>
            </a:lvl4pPr>
            <a:lvl5pPr marL="1525270" indent="0">
              <a:buNone/>
              <a:defRPr sz="1670"/>
            </a:lvl5pPr>
            <a:lvl6pPr marL="1906270" indent="0">
              <a:buNone/>
              <a:defRPr sz="1670"/>
            </a:lvl6pPr>
            <a:lvl7pPr marL="2288540" indent="0">
              <a:buNone/>
              <a:defRPr sz="1670"/>
            </a:lvl7pPr>
            <a:lvl8pPr marL="2670175" indent="0">
              <a:buNone/>
              <a:defRPr sz="1670"/>
            </a:lvl8pPr>
            <a:lvl9pPr marL="3051175" indent="0">
              <a:buNone/>
              <a:defRPr sz="1670"/>
            </a:lvl9pPr>
          </a:lstStyle>
          <a:p>
            <a:pPr lvl="0"/>
            <a:endParaRPr lang="zh-CN" altLang="en-US" noProof="0" smtClean="0"/>
          </a:p>
        </p:txBody>
      </p:sp>
      <p:sp>
        <p:nvSpPr>
          <p:cNvPr id="4" name="文本占位符 3"/>
          <p:cNvSpPr>
            <a:spLocks noGrp="1"/>
          </p:cNvSpPr>
          <p:nvPr>
            <p:ph type="body" sz="half" idx="2"/>
          </p:nvPr>
        </p:nvSpPr>
        <p:spPr>
          <a:xfrm>
            <a:off x="1792288" y="4477238"/>
            <a:ext cx="5486400" cy="671387"/>
          </a:xfrm>
        </p:spPr>
        <p:txBody>
          <a:bodyPr/>
          <a:lstStyle>
            <a:lvl1pPr marL="0" indent="0">
              <a:buNone/>
              <a:defRPr sz="1170"/>
            </a:lvl1pPr>
            <a:lvl2pPr marL="381000" indent="0">
              <a:buNone/>
              <a:defRPr sz="1000"/>
            </a:lvl2pPr>
            <a:lvl3pPr marL="762635" indent="0">
              <a:buNone/>
              <a:defRPr sz="835"/>
            </a:lvl3pPr>
            <a:lvl4pPr marL="1143635" indent="0">
              <a:buNone/>
              <a:defRPr sz="750"/>
            </a:lvl4pPr>
            <a:lvl5pPr marL="1525270" indent="0">
              <a:buNone/>
              <a:defRPr sz="750"/>
            </a:lvl5pPr>
            <a:lvl6pPr marL="1906270" indent="0">
              <a:buNone/>
              <a:defRPr sz="750"/>
            </a:lvl6pPr>
            <a:lvl7pPr marL="2288540" indent="0">
              <a:buNone/>
              <a:defRPr sz="750"/>
            </a:lvl7pPr>
            <a:lvl8pPr marL="2670175" indent="0">
              <a:buNone/>
              <a:defRPr sz="750"/>
            </a:lvl8pPr>
            <a:lvl9pPr marL="3051175" indent="0">
              <a:buNone/>
              <a:defRPr sz="75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699196"/>
            <a:ext cx="2033588" cy="464011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699196"/>
            <a:ext cx="5953125" cy="464011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6077"/>
            <a:ext cx="7772400" cy="1136193"/>
          </a:xfrm>
        </p:spPr>
        <p:txBody>
          <a:bodyPr anchor="t"/>
          <a:lstStyle>
            <a:lvl1pPr algn="l">
              <a:defRPr sz="3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4674"/>
            <a:ext cx="7772400" cy="1251401"/>
          </a:xfrm>
        </p:spPr>
        <p:txBody>
          <a:bodyPr anchor="b"/>
          <a:lstStyle>
            <a:lvl1pPr marL="0" indent="0">
              <a:buNone/>
              <a:defRPr sz="1670"/>
            </a:lvl1pPr>
            <a:lvl2pPr marL="381000" indent="0">
              <a:buNone/>
              <a:defRPr sz="1500"/>
            </a:lvl2pPr>
            <a:lvl3pPr marL="762635" indent="0">
              <a:buNone/>
              <a:defRPr sz="1335"/>
            </a:lvl3pPr>
            <a:lvl4pPr marL="1143635" indent="0">
              <a:buNone/>
              <a:defRPr sz="1170"/>
            </a:lvl4pPr>
            <a:lvl5pPr marL="1525270" indent="0">
              <a:buNone/>
              <a:defRPr sz="1170"/>
            </a:lvl5pPr>
            <a:lvl6pPr marL="1906270" indent="0">
              <a:buNone/>
              <a:defRPr sz="1170"/>
            </a:lvl6pPr>
            <a:lvl7pPr marL="2288540" indent="0">
              <a:buNone/>
              <a:defRPr sz="1170"/>
            </a:lvl7pPr>
            <a:lvl8pPr marL="2670175" indent="0">
              <a:buNone/>
              <a:defRPr sz="1170"/>
            </a:lvl8pPr>
            <a:lvl9pPr marL="3051175" indent="0">
              <a:buNone/>
              <a:defRPr sz="1170"/>
            </a:lvl9pPr>
          </a:lstStyle>
          <a:p>
            <a:pPr lvl="0"/>
            <a:r>
              <a:rPr lang="zh-CN" altLang="en-US" smtClean="0"/>
              <a:t>单击此处编辑母版文本样式</a:t>
            </a:r>
            <a:endParaRPr lang="zh-CN" altLang="en-US" smtClean="0"/>
          </a:p>
        </p:txBody>
      </p:sp>
      <p:sp>
        <p:nvSpPr>
          <p:cNvPr id="4" name="Rectangle 5"/>
          <p:cNvSpPr>
            <a:spLocks noGrp="1" noChangeArrowheads="1"/>
          </p:cNvSpPr>
          <p:nvPr>
            <p:ph type="sldNum" sz="quarter" idx="10"/>
          </p:nvPr>
        </p:nvSpPr>
        <p:spPr/>
        <p:txBody>
          <a:bodyPr/>
          <a:lstStyle>
            <a:lvl1pPr>
              <a:defRPr/>
            </a:lvl1pPr>
          </a:lstStyle>
          <a:p>
            <a:pPr>
              <a:defRPr/>
            </a:pPr>
            <a:fld id="{58919889-87D9-421E-B800-C1E4305C8FC9}" type="slidenum">
              <a:rPr lang="en-US" altLang="zh-CN"/>
            </a:fld>
            <a:endParaRPr lang="en-US" altLang="zh-CN"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2" y="1207702"/>
            <a:ext cx="3992563" cy="4131613"/>
          </a:xfrm>
        </p:spPr>
        <p:txBody>
          <a:bodyPr/>
          <a:lstStyle>
            <a:lvl1pPr>
              <a:defRPr sz="2335"/>
            </a:lvl1pPr>
            <a:lvl2pPr>
              <a:defRPr sz="2000"/>
            </a:lvl2pPr>
            <a:lvl3pPr>
              <a:defRPr sz="167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754563" y="1207702"/>
            <a:ext cx="3994150" cy="4131613"/>
          </a:xfrm>
        </p:spPr>
        <p:txBody>
          <a:bodyPr/>
          <a:lstStyle>
            <a:lvl1pPr>
              <a:defRPr sz="2335"/>
            </a:lvl1pPr>
            <a:lvl2pPr>
              <a:defRPr sz="2000"/>
            </a:lvl2pPr>
            <a:lvl3pPr>
              <a:defRPr sz="167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5"/>
          <p:cNvSpPr>
            <a:spLocks noGrp="1" noChangeArrowheads="1"/>
          </p:cNvSpPr>
          <p:nvPr>
            <p:ph type="sldNum" sz="quarter" idx="10"/>
          </p:nvPr>
        </p:nvSpPr>
        <p:spPr/>
        <p:txBody>
          <a:bodyPr/>
          <a:lstStyle>
            <a:lvl1pPr>
              <a:defRPr/>
            </a:lvl1pPr>
          </a:lstStyle>
          <a:p>
            <a:pPr>
              <a:defRPr/>
            </a:pPr>
            <a:fld id="{1118B8CC-2694-4E76-B9C2-61D36AC57833}" type="slidenum">
              <a:rPr lang="en-US" altLang="zh-CN"/>
            </a:fld>
            <a:endParaRPr lang="en-US" altLang="zh-CN"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9094"/>
            <a:ext cx="8229600" cy="953449"/>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80535"/>
            <a:ext cx="4040188" cy="533667"/>
          </a:xfrm>
        </p:spPr>
        <p:txBody>
          <a:bodyPr anchor="b"/>
          <a:lstStyle>
            <a:lvl1pPr marL="0" indent="0">
              <a:buNone/>
              <a:defRPr sz="2000" b="1"/>
            </a:lvl1pPr>
            <a:lvl2pPr marL="381000" indent="0">
              <a:buNone/>
              <a:defRPr sz="1670" b="1"/>
            </a:lvl2pPr>
            <a:lvl3pPr marL="762635" indent="0">
              <a:buNone/>
              <a:defRPr sz="1500" b="1"/>
            </a:lvl3pPr>
            <a:lvl4pPr marL="1143635" indent="0">
              <a:buNone/>
              <a:defRPr sz="1335" b="1"/>
            </a:lvl4pPr>
            <a:lvl5pPr marL="1525270" indent="0">
              <a:buNone/>
              <a:defRPr sz="1335" b="1"/>
            </a:lvl5pPr>
            <a:lvl6pPr marL="1906270" indent="0">
              <a:buNone/>
              <a:defRPr sz="1335" b="1"/>
            </a:lvl6pPr>
            <a:lvl7pPr marL="2288540" indent="0">
              <a:buNone/>
              <a:defRPr sz="1335" b="1"/>
            </a:lvl7pPr>
            <a:lvl8pPr marL="2670175" indent="0">
              <a:buNone/>
              <a:defRPr sz="1335" b="1"/>
            </a:lvl8pPr>
            <a:lvl9pPr marL="3051175" indent="0">
              <a:buNone/>
              <a:defRPr sz="13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4202"/>
            <a:ext cx="4040188" cy="3296021"/>
          </a:xfrm>
        </p:spPr>
        <p:txBody>
          <a:bodyPr/>
          <a:lstStyle>
            <a:lvl1pPr>
              <a:defRPr sz="2000"/>
            </a:lvl1pPr>
            <a:lvl2pPr>
              <a:defRPr sz="1670"/>
            </a:lvl2pPr>
            <a:lvl3pPr>
              <a:defRPr sz="1500"/>
            </a:lvl3pPr>
            <a:lvl4pPr>
              <a:defRPr sz="1335"/>
            </a:lvl4pPr>
            <a:lvl5pPr>
              <a:defRPr sz="1335"/>
            </a:lvl5pPr>
            <a:lvl6pPr>
              <a:defRPr sz="1335"/>
            </a:lvl6pPr>
            <a:lvl7pPr>
              <a:defRPr sz="1335"/>
            </a:lvl7pPr>
            <a:lvl8pPr>
              <a:defRPr sz="1335"/>
            </a:lvl8pPr>
            <a:lvl9pPr>
              <a:defRPr sz="13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280535"/>
            <a:ext cx="4041775" cy="533667"/>
          </a:xfrm>
        </p:spPr>
        <p:txBody>
          <a:bodyPr anchor="b"/>
          <a:lstStyle>
            <a:lvl1pPr marL="0" indent="0">
              <a:buNone/>
              <a:defRPr sz="2000" b="1"/>
            </a:lvl1pPr>
            <a:lvl2pPr marL="381000" indent="0">
              <a:buNone/>
              <a:defRPr sz="1670" b="1"/>
            </a:lvl2pPr>
            <a:lvl3pPr marL="762635" indent="0">
              <a:buNone/>
              <a:defRPr sz="1500" b="1"/>
            </a:lvl3pPr>
            <a:lvl4pPr marL="1143635" indent="0">
              <a:buNone/>
              <a:defRPr sz="1335" b="1"/>
            </a:lvl4pPr>
            <a:lvl5pPr marL="1525270" indent="0">
              <a:buNone/>
              <a:defRPr sz="1335" b="1"/>
            </a:lvl5pPr>
            <a:lvl6pPr marL="1906270" indent="0">
              <a:buNone/>
              <a:defRPr sz="1335" b="1"/>
            </a:lvl6pPr>
            <a:lvl7pPr marL="2288540" indent="0">
              <a:buNone/>
              <a:defRPr sz="1335" b="1"/>
            </a:lvl7pPr>
            <a:lvl8pPr marL="2670175" indent="0">
              <a:buNone/>
              <a:defRPr sz="1335" b="1"/>
            </a:lvl8pPr>
            <a:lvl9pPr marL="3051175" indent="0">
              <a:buNone/>
              <a:defRPr sz="13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1814202"/>
            <a:ext cx="4041775" cy="3296021"/>
          </a:xfrm>
        </p:spPr>
        <p:txBody>
          <a:bodyPr/>
          <a:lstStyle>
            <a:lvl1pPr>
              <a:defRPr sz="2000"/>
            </a:lvl1pPr>
            <a:lvl2pPr>
              <a:defRPr sz="1670"/>
            </a:lvl2pPr>
            <a:lvl3pPr>
              <a:defRPr sz="1500"/>
            </a:lvl3pPr>
            <a:lvl4pPr>
              <a:defRPr sz="1335"/>
            </a:lvl4pPr>
            <a:lvl5pPr>
              <a:defRPr sz="1335"/>
            </a:lvl5pPr>
            <a:lvl6pPr>
              <a:defRPr sz="1335"/>
            </a:lvl6pPr>
            <a:lvl7pPr>
              <a:defRPr sz="1335"/>
            </a:lvl7pPr>
            <a:lvl8pPr>
              <a:defRPr sz="1335"/>
            </a:lvl8pPr>
            <a:lvl9pPr>
              <a:defRPr sz="13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5"/>
          <p:cNvSpPr>
            <a:spLocks noGrp="1" noChangeArrowheads="1"/>
          </p:cNvSpPr>
          <p:nvPr>
            <p:ph type="sldNum" sz="quarter" idx="10"/>
          </p:nvPr>
        </p:nvSpPr>
        <p:spPr/>
        <p:txBody>
          <a:bodyPr/>
          <a:lstStyle>
            <a:lvl1pPr>
              <a:defRPr/>
            </a:lvl1pPr>
          </a:lstStyle>
          <a:p>
            <a:pPr>
              <a:defRPr/>
            </a:pPr>
            <a:fld id="{33872FA1-FCC1-475F-987F-F9161505E7F2}" type="slidenum">
              <a:rPr lang="en-US" altLang="zh-CN"/>
            </a:fld>
            <a:endParaRPr lang="en-US" altLang="zh-CN"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p:txBody>
          <a:bodyPr/>
          <a:lstStyle>
            <a:lvl1pPr>
              <a:defRPr/>
            </a:lvl1pPr>
          </a:lstStyle>
          <a:p>
            <a:pPr>
              <a:defRPr/>
            </a:pPr>
            <a:fld id="{5A76EBBE-B8B1-41F6-B13B-CD104C2A5EEF}" type="slidenum">
              <a:rPr lang="en-US" altLang="zh-CN"/>
            </a:fld>
            <a:endParaRPr lang="en-US" altLang="zh-CN"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B02A024B-3817-4444-B3C2-CF722F252488}" type="slidenum">
              <a:rPr lang="en-US" altLang="zh-CN" smtClean="0"/>
            </a:fld>
            <a:endParaRPr lang="en-US" altLang="zh-CN"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27768"/>
            <a:ext cx="3008313" cy="969341"/>
          </a:xfrm>
        </p:spPr>
        <p:txBody>
          <a:bodyPr anchor="b"/>
          <a:lstStyle>
            <a:lvl1pPr algn="l">
              <a:defRPr sz="167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770"/>
            <a:ext cx="5111750" cy="4882454"/>
          </a:xfrm>
        </p:spPr>
        <p:txBody>
          <a:bodyPr/>
          <a:lstStyle>
            <a:lvl1pPr>
              <a:defRPr sz="2670"/>
            </a:lvl1pPr>
            <a:lvl2pPr>
              <a:defRPr sz="2335"/>
            </a:lvl2pPr>
            <a:lvl3pPr>
              <a:defRPr sz="2000"/>
            </a:lvl3pPr>
            <a:lvl4pPr>
              <a:defRPr sz="1670"/>
            </a:lvl4pPr>
            <a:lvl5pPr>
              <a:defRPr sz="1670"/>
            </a:lvl5pPr>
            <a:lvl6pPr>
              <a:defRPr sz="1670"/>
            </a:lvl6pPr>
            <a:lvl7pPr>
              <a:defRPr sz="1670"/>
            </a:lvl7pPr>
            <a:lvl8pPr>
              <a:defRPr sz="1670"/>
            </a:lvl8pPr>
            <a:lvl9pPr>
              <a:defRPr sz="167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197110"/>
            <a:ext cx="3008313" cy="3913114"/>
          </a:xfrm>
        </p:spPr>
        <p:txBody>
          <a:bodyPr/>
          <a:lstStyle>
            <a:lvl1pPr marL="0" indent="0">
              <a:buNone/>
              <a:defRPr sz="1170"/>
            </a:lvl1pPr>
            <a:lvl2pPr marL="381000" indent="0">
              <a:buNone/>
              <a:defRPr sz="1000"/>
            </a:lvl2pPr>
            <a:lvl3pPr marL="762635" indent="0">
              <a:buNone/>
              <a:defRPr sz="835"/>
            </a:lvl3pPr>
            <a:lvl4pPr marL="1143635" indent="0">
              <a:buNone/>
              <a:defRPr sz="750"/>
            </a:lvl4pPr>
            <a:lvl5pPr marL="1525270" indent="0">
              <a:buNone/>
              <a:defRPr sz="750"/>
            </a:lvl5pPr>
            <a:lvl6pPr marL="1906270" indent="0">
              <a:buNone/>
              <a:defRPr sz="750"/>
            </a:lvl6pPr>
            <a:lvl7pPr marL="2288540" indent="0">
              <a:buNone/>
              <a:defRPr sz="750"/>
            </a:lvl7pPr>
            <a:lvl8pPr marL="2670175" indent="0">
              <a:buNone/>
              <a:defRPr sz="750"/>
            </a:lvl8pPr>
            <a:lvl9pPr marL="3051175" indent="0">
              <a:buNone/>
              <a:defRPr sz="75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4486"/>
            <a:ext cx="5486400" cy="472753"/>
          </a:xfrm>
        </p:spPr>
        <p:txBody>
          <a:bodyPr anchor="b"/>
          <a:lstStyle>
            <a:lvl1pPr algn="l">
              <a:defRPr sz="167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55"/>
            <a:ext cx="5486400" cy="3432417"/>
          </a:xfrm>
        </p:spPr>
        <p:txBody>
          <a:bodyPr/>
          <a:lstStyle>
            <a:lvl1pPr marL="0" indent="0">
              <a:buNone/>
              <a:defRPr sz="2670"/>
            </a:lvl1pPr>
            <a:lvl2pPr marL="381000" indent="0">
              <a:buNone/>
              <a:defRPr sz="2335"/>
            </a:lvl2pPr>
            <a:lvl3pPr marL="762635" indent="0">
              <a:buNone/>
              <a:defRPr sz="2000"/>
            </a:lvl3pPr>
            <a:lvl4pPr marL="1143635" indent="0">
              <a:buNone/>
              <a:defRPr sz="1670"/>
            </a:lvl4pPr>
            <a:lvl5pPr marL="1525270" indent="0">
              <a:buNone/>
              <a:defRPr sz="1670"/>
            </a:lvl5pPr>
            <a:lvl6pPr marL="1906270" indent="0">
              <a:buNone/>
              <a:defRPr sz="1670"/>
            </a:lvl6pPr>
            <a:lvl7pPr marL="2288540" indent="0">
              <a:buNone/>
              <a:defRPr sz="1670"/>
            </a:lvl7pPr>
            <a:lvl8pPr marL="2670175" indent="0">
              <a:buNone/>
              <a:defRPr sz="1670"/>
            </a:lvl8pPr>
            <a:lvl9pPr marL="3051175" indent="0">
              <a:buNone/>
              <a:defRPr sz="1670"/>
            </a:lvl9pPr>
          </a:lstStyle>
          <a:p>
            <a:pPr lvl="0"/>
            <a:endParaRPr lang="zh-CN" altLang="en-US" noProof="0" smtClean="0"/>
          </a:p>
        </p:txBody>
      </p:sp>
      <p:sp>
        <p:nvSpPr>
          <p:cNvPr id="4" name="文本占位符 3"/>
          <p:cNvSpPr>
            <a:spLocks noGrp="1"/>
          </p:cNvSpPr>
          <p:nvPr>
            <p:ph type="body" sz="half" idx="2"/>
          </p:nvPr>
        </p:nvSpPr>
        <p:spPr>
          <a:xfrm>
            <a:off x="1792288" y="4477238"/>
            <a:ext cx="5486400" cy="671387"/>
          </a:xfrm>
        </p:spPr>
        <p:txBody>
          <a:bodyPr/>
          <a:lstStyle>
            <a:lvl1pPr marL="0" indent="0">
              <a:buNone/>
              <a:defRPr sz="1170"/>
            </a:lvl1pPr>
            <a:lvl2pPr marL="381000" indent="0">
              <a:buNone/>
              <a:defRPr sz="1000"/>
            </a:lvl2pPr>
            <a:lvl3pPr marL="762635" indent="0">
              <a:buNone/>
              <a:defRPr sz="835"/>
            </a:lvl3pPr>
            <a:lvl4pPr marL="1143635" indent="0">
              <a:buNone/>
              <a:defRPr sz="750"/>
            </a:lvl4pPr>
            <a:lvl5pPr marL="1525270" indent="0">
              <a:buNone/>
              <a:defRPr sz="750"/>
            </a:lvl5pPr>
            <a:lvl6pPr marL="1906270" indent="0">
              <a:buNone/>
              <a:defRPr sz="750"/>
            </a:lvl6pPr>
            <a:lvl7pPr marL="2288540" indent="0">
              <a:buNone/>
              <a:defRPr sz="750"/>
            </a:lvl7pPr>
            <a:lvl8pPr marL="2670175" indent="0">
              <a:buNone/>
              <a:defRPr sz="750"/>
            </a:lvl8pPr>
            <a:lvl9pPr marL="3051175" indent="0">
              <a:buNone/>
              <a:defRPr sz="75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p:nvPicPr>
        <p:blipFill>
          <a:blip r:embed="rId12" cstate="print"/>
          <a:srcRect/>
          <a:stretch>
            <a:fillRect/>
          </a:stretch>
        </p:blipFill>
        <p:spPr bwMode="auto">
          <a:xfrm>
            <a:off x="0" y="0"/>
            <a:ext cx="9144000" cy="5720694"/>
          </a:xfrm>
          <a:prstGeom prst="rect">
            <a:avLst/>
          </a:prstGeom>
          <a:noFill/>
          <a:ln w="9525">
            <a:noFill/>
            <a:miter lim="800000"/>
            <a:headEnd/>
            <a:tailEnd/>
          </a:ln>
        </p:spPr>
      </p:pic>
      <p:sp>
        <p:nvSpPr>
          <p:cNvPr id="1027" name="Rectangle 3"/>
          <p:cNvSpPr>
            <a:spLocks noGrp="1" noChangeArrowheads="1"/>
          </p:cNvSpPr>
          <p:nvPr>
            <p:ph type="title"/>
          </p:nvPr>
        </p:nvSpPr>
        <p:spPr bwMode="auto">
          <a:xfrm>
            <a:off x="609600" y="699196"/>
            <a:ext cx="6248400" cy="38138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8" name="Rectangle 4"/>
          <p:cNvSpPr>
            <a:spLocks noGrp="1" noChangeArrowheads="1"/>
          </p:cNvSpPr>
          <p:nvPr>
            <p:ph type="body" idx="1"/>
          </p:nvPr>
        </p:nvSpPr>
        <p:spPr bwMode="auto">
          <a:xfrm>
            <a:off x="609602" y="1207702"/>
            <a:ext cx="8139113" cy="413161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16069" name="Rectangle 5"/>
          <p:cNvSpPr>
            <a:spLocks noGrp="1" noChangeArrowheads="1"/>
          </p:cNvSpPr>
          <p:nvPr>
            <p:ph type="sldNum" sz="quarter" idx="4"/>
          </p:nvPr>
        </p:nvSpPr>
        <p:spPr bwMode="auto">
          <a:xfrm>
            <a:off x="8229602" y="5442606"/>
            <a:ext cx="303213" cy="150963"/>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750">
                <a:solidFill>
                  <a:srgbClr val="4D5E68"/>
                </a:solidFill>
                <a:latin typeface="Impact" panose="020B0806030902050204" pitchFamily="34" charset="0"/>
                <a:ea typeface="宋体" panose="02010600030101010101" pitchFamily="2" charset="-122"/>
              </a:defRPr>
            </a:lvl1pPr>
          </a:lstStyle>
          <a:p>
            <a:pPr>
              <a:defRPr/>
            </a:pPr>
            <a:fld id="{B02A024B-3817-4444-B3C2-CF722F252488}" type="slidenum">
              <a:rPr lang="en-US" altLang="zh-CN"/>
            </a:fld>
            <a:endParaRPr lang="en-US" altLang="zh-CN" dirty="0"/>
          </a:p>
        </p:txBody>
      </p:sp>
      <p:sp>
        <p:nvSpPr>
          <p:cNvPr id="216070" name="Rectangle 6"/>
          <p:cNvSpPr>
            <a:spLocks noChangeArrowheads="1"/>
          </p:cNvSpPr>
          <p:nvPr/>
        </p:nvSpPr>
        <p:spPr bwMode="auto">
          <a:xfrm>
            <a:off x="7872413" y="5433337"/>
            <a:ext cx="509587" cy="160232"/>
          </a:xfrm>
          <a:prstGeom prst="rect">
            <a:avLst/>
          </a:prstGeom>
          <a:noFill/>
          <a:ln w="9525">
            <a:noFill/>
            <a:miter lim="800000"/>
          </a:ln>
          <a:effectLst/>
        </p:spPr>
        <p:txBody>
          <a:bodyPr/>
          <a:lstStyle/>
          <a:p>
            <a:pPr algn="r" eaLnBrk="0" hangingPunct="0">
              <a:defRPr/>
            </a:pPr>
            <a:r>
              <a:rPr lang="en-US" altLang="zh-CN" sz="675" dirty="0">
                <a:solidFill>
                  <a:srgbClr val="4D5E68"/>
                </a:solidFill>
                <a:latin typeface="Impact" panose="020B0806030902050204" pitchFamily="34" charset="0"/>
              </a:rPr>
              <a:t>Page</a:t>
            </a:r>
            <a:endParaRPr lang="en-US" altLang="zh-CN" sz="675" dirty="0">
              <a:solidFill>
                <a:srgbClr val="4D5E68"/>
              </a:solidFill>
              <a:latin typeface="Impact" panose="020B0806030902050204" pitchFamily="34" charset="0"/>
            </a:endParaRPr>
          </a:p>
        </p:txBody>
      </p:sp>
      <p:sp>
        <p:nvSpPr>
          <p:cNvPr id="216071" name="Rectangle 7"/>
          <p:cNvSpPr>
            <a:spLocks noChangeArrowheads="1"/>
          </p:cNvSpPr>
          <p:nvPr/>
        </p:nvSpPr>
        <p:spPr bwMode="auto">
          <a:xfrm>
            <a:off x="468313" y="5442605"/>
            <a:ext cx="3810000" cy="160233"/>
          </a:xfrm>
          <a:prstGeom prst="rect">
            <a:avLst/>
          </a:prstGeom>
          <a:noFill/>
          <a:ln w="9525">
            <a:noFill/>
            <a:miter lim="800000"/>
          </a:ln>
          <a:effectLst/>
        </p:spPr>
        <p:txBody>
          <a:bodyPr/>
          <a:lstStyle/>
          <a:p>
            <a:pPr eaLnBrk="0" hangingPunct="0">
              <a:defRPr/>
            </a:pPr>
            <a:r>
              <a:rPr lang="zh-CN" altLang="en-US" sz="675">
                <a:solidFill>
                  <a:schemeClr val="bg1"/>
                </a:solidFill>
                <a:latin typeface="Impact" panose="020B0806030902050204" pitchFamily="34" charset="0"/>
              </a:rPr>
              <a:t>散裂中子源进展汇报  </a:t>
            </a:r>
            <a:fld id="{1E90D562-15B5-4A62-A774-704A070B651F}" type="datetime4">
              <a:rPr lang="en-US" sz="675">
                <a:solidFill>
                  <a:schemeClr val="bg1"/>
                </a:solidFill>
                <a:latin typeface="Impact" panose="020B0806030902050204" pitchFamily="34" charset="0"/>
              </a:rPr>
            </a:fld>
            <a:endParaRPr lang="zh-CN" altLang="en-US" sz="675">
              <a:solidFill>
                <a:schemeClr val="bg1"/>
              </a:solidFill>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hdr="0" ftr="0" dt="0"/>
  <p:txStyles>
    <p:titleStyle>
      <a:lvl1pPr algn="l" rtl="0" eaLnBrk="0" fontAlgn="base" hangingPunct="0">
        <a:spcBef>
          <a:spcPct val="0"/>
        </a:spcBef>
        <a:spcAft>
          <a:spcPct val="0"/>
        </a:spcAft>
        <a:defRPr sz="1835"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p:titleStyle>
    <p:bodyStyle>
      <a:lvl1pPr marL="285750" indent="-285750" algn="l" rtl="0" eaLnBrk="0" fontAlgn="base" hangingPunct="0">
        <a:lnSpc>
          <a:spcPct val="120000"/>
        </a:lnSpc>
        <a:spcBef>
          <a:spcPct val="25000"/>
        </a:spcBef>
        <a:spcAft>
          <a:spcPct val="20000"/>
        </a:spcAft>
        <a:buClr>
          <a:schemeClr val="tx1"/>
        </a:buClr>
        <a:buChar char="•"/>
        <a:defRPr sz="1750" b="1">
          <a:solidFill>
            <a:srgbClr val="1679BA"/>
          </a:solidFill>
          <a:latin typeface="+mn-lt"/>
          <a:ea typeface="+mn-ea"/>
          <a:cs typeface="+mn-cs"/>
        </a:defRPr>
      </a:lvl1pPr>
      <a:lvl2pPr marL="619760" indent="-238760" algn="l" rtl="0" eaLnBrk="0" fontAlgn="base" hangingPunct="0">
        <a:lnSpc>
          <a:spcPct val="120000"/>
        </a:lnSpc>
        <a:spcBef>
          <a:spcPts val="80"/>
        </a:spcBef>
        <a:spcAft>
          <a:spcPct val="20000"/>
        </a:spcAft>
        <a:buClr>
          <a:schemeClr val="tx1"/>
        </a:buClr>
        <a:buChar char="–"/>
        <a:defRPr sz="1585" b="1">
          <a:solidFill>
            <a:srgbClr val="4D5E68"/>
          </a:solidFill>
          <a:latin typeface="+mn-lt"/>
          <a:ea typeface="+mn-ea"/>
        </a:defRPr>
      </a:lvl2pPr>
      <a:lvl3pPr marL="953135" indent="-190500" algn="l" rtl="0" eaLnBrk="0" fontAlgn="base" hangingPunct="0">
        <a:spcBef>
          <a:spcPts val="80"/>
        </a:spcBef>
        <a:spcAft>
          <a:spcPct val="0"/>
        </a:spcAft>
        <a:buClr>
          <a:schemeClr val="tx1"/>
        </a:buClr>
        <a:buFont typeface="Wingdings" panose="05000000000000000000" pitchFamily="2" charset="2"/>
        <a:buChar char="§"/>
        <a:defRPr sz="2000" b="1">
          <a:solidFill>
            <a:srgbClr val="4D5E68"/>
          </a:solidFill>
          <a:latin typeface="+mn-lt"/>
          <a:ea typeface="+mn-ea"/>
        </a:defRPr>
      </a:lvl3pPr>
      <a:lvl4pPr marL="1334770" indent="-190500" algn="l" rtl="0" eaLnBrk="0" fontAlgn="base" hangingPunct="0">
        <a:spcBef>
          <a:spcPts val="80"/>
        </a:spcBef>
        <a:spcAft>
          <a:spcPct val="0"/>
        </a:spcAft>
        <a:buChar char="–"/>
        <a:defRPr sz="1670" b="1">
          <a:solidFill>
            <a:srgbClr val="4D5E68"/>
          </a:solidFill>
          <a:latin typeface="+mn-lt"/>
          <a:ea typeface="+mn-ea"/>
        </a:defRPr>
      </a:lvl4pPr>
      <a:lvl5pPr marL="1715770" indent="-190500" algn="l" rtl="0" eaLnBrk="0" fontAlgn="base" hangingPunct="0">
        <a:spcBef>
          <a:spcPts val="80"/>
        </a:spcBef>
        <a:spcAft>
          <a:spcPct val="0"/>
        </a:spcAft>
        <a:buChar char="»"/>
        <a:defRPr sz="1670" b="1">
          <a:solidFill>
            <a:srgbClr val="4D5E68"/>
          </a:solidFill>
          <a:latin typeface="+mn-lt"/>
          <a:ea typeface="+mn-ea"/>
        </a:defRPr>
      </a:lvl5pPr>
      <a:lvl6pPr marL="2098040" indent="-190500" algn="l" rtl="0" fontAlgn="base">
        <a:spcBef>
          <a:spcPts val="80"/>
        </a:spcBef>
        <a:spcAft>
          <a:spcPct val="0"/>
        </a:spcAft>
        <a:buChar char="»"/>
        <a:defRPr b="1">
          <a:solidFill>
            <a:srgbClr val="4D5E68"/>
          </a:solidFill>
          <a:latin typeface="+mn-lt"/>
          <a:ea typeface="+mn-ea"/>
        </a:defRPr>
      </a:lvl6pPr>
      <a:lvl7pPr marL="2479040" indent="-190500" algn="l" rtl="0" fontAlgn="base">
        <a:spcBef>
          <a:spcPts val="80"/>
        </a:spcBef>
        <a:spcAft>
          <a:spcPct val="0"/>
        </a:spcAft>
        <a:buChar char="»"/>
        <a:defRPr b="1">
          <a:solidFill>
            <a:srgbClr val="4D5E68"/>
          </a:solidFill>
          <a:latin typeface="+mn-lt"/>
          <a:ea typeface="+mn-ea"/>
        </a:defRPr>
      </a:lvl7pPr>
      <a:lvl8pPr marL="2860675" indent="-190500" algn="l" rtl="0" fontAlgn="base">
        <a:spcBef>
          <a:spcPts val="80"/>
        </a:spcBef>
        <a:spcAft>
          <a:spcPct val="0"/>
        </a:spcAft>
        <a:buChar char="»"/>
        <a:defRPr b="1">
          <a:solidFill>
            <a:srgbClr val="4D5E68"/>
          </a:solidFill>
          <a:latin typeface="+mn-lt"/>
          <a:ea typeface="+mn-ea"/>
        </a:defRPr>
      </a:lvl8pPr>
      <a:lvl9pPr marL="3241675" indent="-190500" algn="l" rtl="0" fontAlgn="base">
        <a:spcBef>
          <a:spcPts val="80"/>
        </a:spcBef>
        <a:spcAft>
          <a:spcPct val="0"/>
        </a:spcAft>
        <a:buChar char="»"/>
        <a:defRPr b="1">
          <a:solidFill>
            <a:srgbClr val="4D5E68"/>
          </a:solidFill>
          <a:latin typeface="+mn-lt"/>
          <a:ea typeface="+mn-ea"/>
        </a:defRPr>
      </a:lvl9pPr>
    </p:bodyStyle>
    <p:otherStyle>
      <a:defPPr>
        <a:defRPr lang="zh-CN"/>
      </a:defPPr>
      <a:lvl1pPr marL="0" algn="l" defTabSz="762635" rtl="0" eaLnBrk="1" latinLnBrk="0" hangingPunct="1">
        <a:defRPr sz="1500" kern="1200">
          <a:solidFill>
            <a:schemeClr val="tx1"/>
          </a:solidFill>
          <a:latin typeface="+mn-lt"/>
          <a:ea typeface="+mn-ea"/>
          <a:cs typeface="+mn-cs"/>
        </a:defRPr>
      </a:lvl1pPr>
      <a:lvl2pPr marL="381000" algn="l" defTabSz="762635" rtl="0" eaLnBrk="1" latinLnBrk="0" hangingPunct="1">
        <a:defRPr sz="1500" kern="1200">
          <a:solidFill>
            <a:schemeClr val="tx1"/>
          </a:solidFill>
          <a:latin typeface="+mn-lt"/>
          <a:ea typeface="+mn-ea"/>
          <a:cs typeface="+mn-cs"/>
        </a:defRPr>
      </a:lvl2pPr>
      <a:lvl3pPr marL="762635" algn="l" defTabSz="762635" rtl="0" eaLnBrk="1" latinLnBrk="0" hangingPunct="1">
        <a:defRPr sz="1500" kern="1200">
          <a:solidFill>
            <a:schemeClr val="tx1"/>
          </a:solidFill>
          <a:latin typeface="+mn-lt"/>
          <a:ea typeface="+mn-ea"/>
          <a:cs typeface="+mn-cs"/>
        </a:defRPr>
      </a:lvl3pPr>
      <a:lvl4pPr marL="1143635" algn="l" defTabSz="762635" rtl="0" eaLnBrk="1" latinLnBrk="0" hangingPunct="1">
        <a:defRPr sz="1500" kern="1200">
          <a:solidFill>
            <a:schemeClr val="tx1"/>
          </a:solidFill>
          <a:latin typeface="+mn-lt"/>
          <a:ea typeface="+mn-ea"/>
          <a:cs typeface="+mn-cs"/>
        </a:defRPr>
      </a:lvl4pPr>
      <a:lvl5pPr marL="1525270" algn="l" defTabSz="762635" rtl="0" eaLnBrk="1" latinLnBrk="0" hangingPunct="1">
        <a:defRPr sz="1500" kern="1200">
          <a:solidFill>
            <a:schemeClr val="tx1"/>
          </a:solidFill>
          <a:latin typeface="+mn-lt"/>
          <a:ea typeface="+mn-ea"/>
          <a:cs typeface="+mn-cs"/>
        </a:defRPr>
      </a:lvl5pPr>
      <a:lvl6pPr marL="1906270" algn="l" defTabSz="762635" rtl="0" eaLnBrk="1" latinLnBrk="0" hangingPunct="1">
        <a:defRPr sz="1500" kern="1200">
          <a:solidFill>
            <a:schemeClr val="tx1"/>
          </a:solidFill>
          <a:latin typeface="+mn-lt"/>
          <a:ea typeface="+mn-ea"/>
          <a:cs typeface="+mn-cs"/>
        </a:defRPr>
      </a:lvl6pPr>
      <a:lvl7pPr marL="2288540" algn="l" defTabSz="762635" rtl="0" eaLnBrk="1" latinLnBrk="0" hangingPunct="1">
        <a:defRPr sz="1500" kern="1200">
          <a:solidFill>
            <a:schemeClr val="tx1"/>
          </a:solidFill>
          <a:latin typeface="+mn-lt"/>
          <a:ea typeface="+mn-ea"/>
          <a:cs typeface="+mn-cs"/>
        </a:defRPr>
      </a:lvl7pPr>
      <a:lvl8pPr marL="2670175" algn="l" defTabSz="762635" rtl="0" eaLnBrk="1" latinLnBrk="0" hangingPunct="1">
        <a:defRPr sz="1500" kern="1200">
          <a:solidFill>
            <a:schemeClr val="tx1"/>
          </a:solidFill>
          <a:latin typeface="+mn-lt"/>
          <a:ea typeface="+mn-ea"/>
          <a:cs typeface="+mn-cs"/>
        </a:defRPr>
      </a:lvl8pPr>
      <a:lvl9pPr marL="3051175" algn="l" defTabSz="762635"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p:nvPicPr>
        <p:blipFill>
          <a:blip r:embed="rId12" cstate="print"/>
          <a:srcRect/>
          <a:stretch>
            <a:fillRect/>
          </a:stretch>
        </p:blipFill>
        <p:spPr bwMode="auto">
          <a:xfrm>
            <a:off x="0" y="0"/>
            <a:ext cx="9144000" cy="5720694"/>
          </a:xfrm>
          <a:prstGeom prst="rect">
            <a:avLst/>
          </a:prstGeom>
          <a:noFill/>
          <a:ln w="9525">
            <a:noFill/>
            <a:miter lim="800000"/>
            <a:headEnd/>
            <a:tailEnd/>
          </a:ln>
        </p:spPr>
      </p:pic>
      <p:sp>
        <p:nvSpPr>
          <p:cNvPr id="1027" name="Rectangle 3"/>
          <p:cNvSpPr>
            <a:spLocks noGrp="1" noChangeArrowheads="1"/>
          </p:cNvSpPr>
          <p:nvPr>
            <p:ph type="title"/>
          </p:nvPr>
        </p:nvSpPr>
        <p:spPr bwMode="auto">
          <a:xfrm>
            <a:off x="609600" y="699196"/>
            <a:ext cx="6248400" cy="38138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8" name="Rectangle 4"/>
          <p:cNvSpPr>
            <a:spLocks noGrp="1" noChangeArrowheads="1"/>
          </p:cNvSpPr>
          <p:nvPr>
            <p:ph type="body" idx="1"/>
          </p:nvPr>
        </p:nvSpPr>
        <p:spPr bwMode="auto">
          <a:xfrm>
            <a:off x="609602" y="1207702"/>
            <a:ext cx="8139113" cy="413161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16069" name="Rectangle 5"/>
          <p:cNvSpPr>
            <a:spLocks noGrp="1" noChangeArrowheads="1"/>
          </p:cNvSpPr>
          <p:nvPr>
            <p:ph type="sldNum" sz="quarter" idx="4"/>
          </p:nvPr>
        </p:nvSpPr>
        <p:spPr bwMode="auto">
          <a:xfrm>
            <a:off x="8229602" y="5442606"/>
            <a:ext cx="303213" cy="150963"/>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750">
                <a:solidFill>
                  <a:srgbClr val="4D5E68"/>
                </a:solidFill>
                <a:latin typeface="Impact" panose="020B0806030902050204" pitchFamily="34" charset="0"/>
                <a:ea typeface="宋体" panose="02010600030101010101" pitchFamily="2" charset="-122"/>
              </a:defRPr>
            </a:lvl1pPr>
          </a:lstStyle>
          <a:p>
            <a:pPr>
              <a:defRPr/>
            </a:pPr>
            <a:fld id="{B02A024B-3817-4444-B3C2-CF722F252488}" type="slidenum">
              <a:rPr lang="en-US" altLang="zh-CN"/>
            </a:fld>
            <a:endParaRPr lang="en-US" altLang="zh-CN" dirty="0"/>
          </a:p>
        </p:txBody>
      </p:sp>
      <p:sp>
        <p:nvSpPr>
          <p:cNvPr id="216070" name="Rectangle 6"/>
          <p:cNvSpPr>
            <a:spLocks noChangeArrowheads="1"/>
          </p:cNvSpPr>
          <p:nvPr/>
        </p:nvSpPr>
        <p:spPr bwMode="auto">
          <a:xfrm>
            <a:off x="7872413" y="5433337"/>
            <a:ext cx="509587" cy="160232"/>
          </a:xfrm>
          <a:prstGeom prst="rect">
            <a:avLst/>
          </a:prstGeom>
          <a:noFill/>
          <a:ln w="9525">
            <a:noFill/>
            <a:miter lim="800000"/>
          </a:ln>
          <a:effectLst/>
        </p:spPr>
        <p:txBody>
          <a:bodyPr/>
          <a:lstStyle/>
          <a:p>
            <a:pPr algn="r" eaLnBrk="0" hangingPunct="0">
              <a:defRPr/>
            </a:pPr>
            <a:r>
              <a:rPr lang="en-US" altLang="zh-CN" sz="675" dirty="0">
                <a:solidFill>
                  <a:srgbClr val="4D5E68"/>
                </a:solidFill>
                <a:latin typeface="Impact" panose="020B0806030902050204" pitchFamily="34" charset="0"/>
              </a:rPr>
              <a:t>Page</a:t>
            </a:r>
            <a:endParaRPr lang="en-US" altLang="zh-CN" sz="675" dirty="0">
              <a:solidFill>
                <a:srgbClr val="4D5E68"/>
              </a:solidFill>
              <a:latin typeface="Impact" panose="020B0806030902050204" pitchFamily="34" charset="0"/>
            </a:endParaRPr>
          </a:p>
        </p:txBody>
      </p:sp>
      <p:sp>
        <p:nvSpPr>
          <p:cNvPr id="216071" name="Rectangle 7"/>
          <p:cNvSpPr>
            <a:spLocks noChangeArrowheads="1"/>
          </p:cNvSpPr>
          <p:nvPr/>
        </p:nvSpPr>
        <p:spPr bwMode="auto">
          <a:xfrm>
            <a:off x="468313" y="5442605"/>
            <a:ext cx="3810000" cy="160233"/>
          </a:xfrm>
          <a:prstGeom prst="rect">
            <a:avLst/>
          </a:prstGeom>
          <a:noFill/>
          <a:ln w="9525">
            <a:noFill/>
            <a:miter lim="800000"/>
          </a:ln>
          <a:effectLst/>
        </p:spPr>
        <p:txBody>
          <a:bodyPr/>
          <a:lstStyle/>
          <a:p>
            <a:pPr eaLnBrk="0" hangingPunct="0">
              <a:defRPr/>
            </a:pPr>
            <a:r>
              <a:rPr lang="zh-CN" altLang="en-US" sz="675">
                <a:solidFill>
                  <a:schemeClr val="bg1"/>
                </a:solidFill>
                <a:latin typeface="Impact" panose="020B0806030902050204" pitchFamily="34" charset="0"/>
              </a:rPr>
              <a:t>散裂中子源进展汇报  </a:t>
            </a:r>
            <a:fld id="{1E90D562-15B5-4A62-A774-704A070B651F}" type="datetime4">
              <a:rPr lang="en-US" sz="675">
                <a:solidFill>
                  <a:schemeClr val="bg1"/>
                </a:solidFill>
                <a:latin typeface="Impact" panose="020B0806030902050204" pitchFamily="34" charset="0"/>
              </a:rPr>
            </a:fld>
            <a:endParaRPr lang="zh-CN" altLang="en-US" sz="675">
              <a:solidFill>
                <a:schemeClr val="bg1"/>
              </a:solidFill>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l" rtl="0" eaLnBrk="0" fontAlgn="base" hangingPunct="0">
        <a:spcBef>
          <a:spcPct val="0"/>
        </a:spcBef>
        <a:spcAft>
          <a:spcPct val="0"/>
        </a:spcAft>
        <a:defRPr sz="1835"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p:titleStyle>
    <p:bodyStyle>
      <a:lvl1pPr marL="285750" indent="-285750" algn="l" rtl="0" eaLnBrk="0" fontAlgn="base" hangingPunct="0">
        <a:lnSpc>
          <a:spcPct val="120000"/>
        </a:lnSpc>
        <a:spcBef>
          <a:spcPct val="25000"/>
        </a:spcBef>
        <a:spcAft>
          <a:spcPct val="20000"/>
        </a:spcAft>
        <a:buClr>
          <a:schemeClr val="tx1"/>
        </a:buClr>
        <a:buChar char="•"/>
        <a:defRPr sz="1750" b="1">
          <a:solidFill>
            <a:srgbClr val="1679BA"/>
          </a:solidFill>
          <a:latin typeface="+mn-lt"/>
          <a:ea typeface="+mn-ea"/>
          <a:cs typeface="+mn-cs"/>
        </a:defRPr>
      </a:lvl1pPr>
      <a:lvl2pPr marL="619760" indent="-238760" algn="l" rtl="0" eaLnBrk="0" fontAlgn="base" hangingPunct="0">
        <a:lnSpc>
          <a:spcPct val="120000"/>
        </a:lnSpc>
        <a:spcBef>
          <a:spcPts val="80"/>
        </a:spcBef>
        <a:spcAft>
          <a:spcPct val="20000"/>
        </a:spcAft>
        <a:buClr>
          <a:schemeClr val="tx1"/>
        </a:buClr>
        <a:buChar char="–"/>
        <a:defRPr sz="1585" b="1">
          <a:solidFill>
            <a:srgbClr val="4D5E68"/>
          </a:solidFill>
          <a:latin typeface="+mn-lt"/>
          <a:ea typeface="+mn-ea"/>
        </a:defRPr>
      </a:lvl2pPr>
      <a:lvl3pPr marL="953135" indent="-190500" algn="l" rtl="0" eaLnBrk="0" fontAlgn="base" hangingPunct="0">
        <a:spcBef>
          <a:spcPts val="80"/>
        </a:spcBef>
        <a:spcAft>
          <a:spcPct val="0"/>
        </a:spcAft>
        <a:buClr>
          <a:schemeClr val="tx1"/>
        </a:buClr>
        <a:buFont typeface="Wingdings" panose="05000000000000000000" pitchFamily="2" charset="2"/>
        <a:buChar char="§"/>
        <a:defRPr sz="2000" b="1">
          <a:solidFill>
            <a:srgbClr val="4D5E68"/>
          </a:solidFill>
          <a:latin typeface="+mn-lt"/>
          <a:ea typeface="+mn-ea"/>
        </a:defRPr>
      </a:lvl3pPr>
      <a:lvl4pPr marL="1334770" indent="-190500" algn="l" rtl="0" eaLnBrk="0" fontAlgn="base" hangingPunct="0">
        <a:spcBef>
          <a:spcPts val="80"/>
        </a:spcBef>
        <a:spcAft>
          <a:spcPct val="0"/>
        </a:spcAft>
        <a:buChar char="–"/>
        <a:defRPr sz="1670" b="1">
          <a:solidFill>
            <a:srgbClr val="4D5E68"/>
          </a:solidFill>
          <a:latin typeface="+mn-lt"/>
          <a:ea typeface="+mn-ea"/>
        </a:defRPr>
      </a:lvl4pPr>
      <a:lvl5pPr marL="1715770" indent="-190500" algn="l" rtl="0" eaLnBrk="0" fontAlgn="base" hangingPunct="0">
        <a:spcBef>
          <a:spcPts val="80"/>
        </a:spcBef>
        <a:spcAft>
          <a:spcPct val="0"/>
        </a:spcAft>
        <a:buChar char="»"/>
        <a:defRPr sz="1670" b="1">
          <a:solidFill>
            <a:srgbClr val="4D5E68"/>
          </a:solidFill>
          <a:latin typeface="+mn-lt"/>
          <a:ea typeface="+mn-ea"/>
        </a:defRPr>
      </a:lvl5pPr>
      <a:lvl6pPr marL="2098040" indent="-190500" algn="l" rtl="0" fontAlgn="base">
        <a:spcBef>
          <a:spcPts val="80"/>
        </a:spcBef>
        <a:spcAft>
          <a:spcPct val="0"/>
        </a:spcAft>
        <a:buChar char="»"/>
        <a:defRPr b="1">
          <a:solidFill>
            <a:srgbClr val="4D5E68"/>
          </a:solidFill>
          <a:latin typeface="+mn-lt"/>
          <a:ea typeface="+mn-ea"/>
        </a:defRPr>
      </a:lvl6pPr>
      <a:lvl7pPr marL="2479040" indent="-190500" algn="l" rtl="0" fontAlgn="base">
        <a:spcBef>
          <a:spcPts val="80"/>
        </a:spcBef>
        <a:spcAft>
          <a:spcPct val="0"/>
        </a:spcAft>
        <a:buChar char="»"/>
        <a:defRPr b="1">
          <a:solidFill>
            <a:srgbClr val="4D5E68"/>
          </a:solidFill>
          <a:latin typeface="+mn-lt"/>
          <a:ea typeface="+mn-ea"/>
        </a:defRPr>
      </a:lvl7pPr>
      <a:lvl8pPr marL="2860675" indent="-190500" algn="l" rtl="0" fontAlgn="base">
        <a:spcBef>
          <a:spcPts val="80"/>
        </a:spcBef>
        <a:spcAft>
          <a:spcPct val="0"/>
        </a:spcAft>
        <a:buChar char="»"/>
        <a:defRPr b="1">
          <a:solidFill>
            <a:srgbClr val="4D5E68"/>
          </a:solidFill>
          <a:latin typeface="+mn-lt"/>
          <a:ea typeface="+mn-ea"/>
        </a:defRPr>
      </a:lvl8pPr>
      <a:lvl9pPr marL="3241675" indent="-190500" algn="l" rtl="0" fontAlgn="base">
        <a:spcBef>
          <a:spcPts val="80"/>
        </a:spcBef>
        <a:spcAft>
          <a:spcPct val="0"/>
        </a:spcAft>
        <a:buChar char="»"/>
        <a:defRPr b="1">
          <a:solidFill>
            <a:srgbClr val="4D5E68"/>
          </a:solidFill>
          <a:latin typeface="+mn-lt"/>
          <a:ea typeface="+mn-ea"/>
        </a:defRPr>
      </a:lvl9pPr>
    </p:bodyStyle>
    <p:otherStyle>
      <a:defPPr>
        <a:defRPr lang="zh-CN"/>
      </a:defPPr>
      <a:lvl1pPr marL="0" algn="l" defTabSz="762635" rtl="0" eaLnBrk="1" latinLnBrk="0" hangingPunct="1">
        <a:defRPr sz="1500" kern="1200">
          <a:solidFill>
            <a:schemeClr val="tx1"/>
          </a:solidFill>
          <a:latin typeface="+mn-lt"/>
          <a:ea typeface="+mn-ea"/>
          <a:cs typeface="+mn-cs"/>
        </a:defRPr>
      </a:lvl1pPr>
      <a:lvl2pPr marL="381000" algn="l" defTabSz="762635" rtl="0" eaLnBrk="1" latinLnBrk="0" hangingPunct="1">
        <a:defRPr sz="1500" kern="1200">
          <a:solidFill>
            <a:schemeClr val="tx1"/>
          </a:solidFill>
          <a:latin typeface="+mn-lt"/>
          <a:ea typeface="+mn-ea"/>
          <a:cs typeface="+mn-cs"/>
        </a:defRPr>
      </a:lvl2pPr>
      <a:lvl3pPr marL="762635" algn="l" defTabSz="762635" rtl="0" eaLnBrk="1" latinLnBrk="0" hangingPunct="1">
        <a:defRPr sz="1500" kern="1200">
          <a:solidFill>
            <a:schemeClr val="tx1"/>
          </a:solidFill>
          <a:latin typeface="+mn-lt"/>
          <a:ea typeface="+mn-ea"/>
          <a:cs typeface="+mn-cs"/>
        </a:defRPr>
      </a:lvl3pPr>
      <a:lvl4pPr marL="1143635" algn="l" defTabSz="762635" rtl="0" eaLnBrk="1" latinLnBrk="0" hangingPunct="1">
        <a:defRPr sz="1500" kern="1200">
          <a:solidFill>
            <a:schemeClr val="tx1"/>
          </a:solidFill>
          <a:latin typeface="+mn-lt"/>
          <a:ea typeface="+mn-ea"/>
          <a:cs typeface="+mn-cs"/>
        </a:defRPr>
      </a:lvl4pPr>
      <a:lvl5pPr marL="1525270" algn="l" defTabSz="762635" rtl="0" eaLnBrk="1" latinLnBrk="0" hangingPunct="1">
        <a:defRPr sz="1500" kern="1200">
          <a:solidFill>
            <a:schemeClr val="tx1"/>
          </a:solidFill>
          <a:latin typeface="+mn-lt"/>
          <a:ea typeface="+mn-ea"/>
          <a:cs typeface="+mn-cs"/>
        </a:defRPr>
      </a:lvl5pPr>
      <a:lvl6pPr marL="1906270" algn="l" defTabSz="762635" rtl="0" eaLnBrk="1" latinLnBrk="0" hangingPunct="1">
        <a:defRPr sz="1500" kern="1200">
          <a:solidFill>
            <a:schemeClr val="tx1"/>
          </a:solidFill>
          <a:latin typeface="+mn-lt"/>
          <a:ea typeface="+mn-ea"/>
          <a:cs typeface="+mn-cs"/>
        </a:defRPr>
      </a:lvl6pPr>
      <a:lvl7pPr marL="2288540" algn="l" defTabSz="762635" rtl="0" eaLnBrk="1" latinLnBrk="0" hangingPunct="1">
        <a:defRPr sz="1500" kern="1200">
          <a:solidFill>
            <a:schemeClr val="tx1"/>
          </a:solidFill>
          <a:latin typeface="+mn-lt"/>
          <a:ea typeface="+mn-ea"/>
          <a:cs typeface="+mn-cs"/>
        </a:defRPr>
      </a:lvl7pPr>
      <a:lvl8pPr marL="2670175" algn="l" defTabSz="762635" rtl="0" eaLnBrk="1" latinLnBrk="0" hangingPunct="1">
        <a:defRPr sz="1500" kern="1200">
          <a:solidFill>
            <a:schemeClr val="tx1"/>
          </a:solidFill>
          <a:latin typeface="+mn-lt"/>
          <a:ea typeface="+mn-ea"/>
          <a:cs typeface="+mn-cs"/>
        </a:defRPr>
      </a:lvl8pPr>
      <a:lvl9pPr marL="3051175" algn="l" defTabSz="76263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40.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image" Target="../media/image5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66.jpeg"/><Relationship Id="rId5" Type="http://schemas.openxmlformats.org/officeDocument/2006/relationships/tags" Target="../tags/tag11.xml"/><Relationship Id="rId4" Type="http://schemas.openxmlformats.org/officeDocument/2006/relationships/image" Target="../media/image65.png"/><Relationship Id="rId3" Type="http://schemas.openxmlformats.org/officeDocument/2006/relationships/tags" Target="../tags/tag10.xml"/><Relationship Id="rId2" Type="http://schemas.openxmlformats.org/officeDocument/2006/relationships/image" Target="../media/image64.png"/><Relationship Id="rId10" Type="http://schemas.openxmlformats.org/officeDocument/2006/relationships/slideLayout" Target="../slideLayouts/slideLayout2.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1.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image" Target="../media/image83.wmf"/><Relationship Id="rId7" Type="http://schemas.openxmlformats.org/officeDocument/2006/relationships/oleObject" Target="../embeddings/oleObject3.bin"/><Relationship Id="rId6" Type="http://schemas.openxmlformats.org/officeDocument/2006/relationships/image" Target="../media/image82.wmf"/><Relationship Id="rId5" Type="http://schemas.openxmlformats.org/officeDocument/2006/relationships/oleObject" Target="../embeddings/oleObject2.bin"/><Relationship Id="rId4" Type="http://schemas.openxmlformats.org/officeDocument/2006/relationships/image" Target="../media/image81.wmf"/><Relationship Id="rId3" Type="http://schemas.openxmlformats.org/officeDocument/2006/relationships/oleObject" Target="../embeddings/oleObject1.bin"/><Relationship Id="rId2" Type="http://schemas.openxmlformats.org/officeDocument/2006/relationships/image" Target="../media/image80.png"/><Relationship Id="rId13" Type="http://schemas.openxmlformats.org/officeDocument/2006/relationships/notesSlide" Target="../notesSlides/notesSlide1.xml"/><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image" Target="../media/image84.wmf"/><Relationship Id="rId1" Type="http://schemas.openxmlformats.org/officeDocument/2006/relationships/image" Target="../media/image79.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3.xml"/><Relationship Id="rId5" Type="http://schemas.openxmlformats.org/officeDocument/2006/relationships/tags" Target="../tags/tag15.xml"/><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3.xml"/><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95.jpeg"/><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image" Target="../media/image9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84690" y="1023894"/>
            <a:ext cx="6438929" cy="3653665"/>
          </a:xfrm>
        </p:spPr>
        <p:txBody>
          <a:bodyPr/>
          <a:lstStyle/>
          <a:p>
            <a:pPr marL="0" indent="0" eaLnBrk="1" latinLnBrk="0" hangingPunct="1">
              <a:spcBef>
                <a:spcPts val="600"/>
              </a:spcBef>
              <a:spcAft>
                <a:spcPts val="600"/>
              </a:spcAft>
            </a:pPr>
            <a:br>
              <a:rPr lang="en-US" altLang="zh-CN" sz="3000" dirty="0" smtClean="0">
                <a:solidFill>
                  <a:schemeClr val="tx2"/>
                </a:solidFill>
                <a:latin typeface="Times New Roman" panose="02020603050405020304" pitchFamily="18" charset="0"/>
                <a:cs typeface="Times New Roman" panose="02020603050405020304" pitchFamily="18" charset="0"/>
              </a:rPr>
            </a:br>
            <a:r>
              <a:rPr lang="en-US" altLang="zh-CN" sz="3600" dirty="0" smtClean="0">
                <a:solidFill>
                  <a:schemeClr val="tx2"/>
                </a:solidFill>
                <a:latin typeface="Times New Roman" panose="02020603050405020304" pitchFamily="18" charset="0"/>
                <a:cs typeface="Times New Roman" panose="02020603050405020304" pitchFamily="18" charset="0"/>
              </a:rPr>
              <a:t>2025</a:t>
            </a:r>
            <a:r>
              <a:rPr lang="zh-CN" altLang="en-US" sz="3600" dirty="0">
                <a:solidFill>
                  <a:schemeClr val="tx2"/>
                </a:solidFill>
                <a:latin typeface="Times New Roman" panose="02020603050405020304" pitchFamily="18" charset="0"/>
                <a:cs typeface="Times New Roman" panose="02020603050405020304" pitchFamily="18" charset="0"/>
              </a:rPr>
              <a:t>年度</a:t>
            </a:r>
            <a:r>
              <a:rPr lang="en-US" altLang="zh-CN" sz="3600" dirty="0">
                <a:solidFill>
                  <a:schemeClr val="tx2"/>
                </a:solidFill>
                <a:latin typeface="Times New Roman" panose="02020603050405020304" pitchFamily="18" charset="0"/>
                <a:cs typeface="Times New Roman" panose="02020603050405020304" pitchFamily="18" charset="0"/>
              </a:rPr>
              <a:t>CSNS</a:t>
            </a:r>
            <a:r>
              <a:rPr lang="zh-CN" altLang="en-US" sz="3600" dirty="0" smtClean="0">
                <a:solidFill>
                  <a:schemeClr val="tx2"/>
                </a:solidFill>
                <a:latin typeface="Times New Roman" panose="02020603050405020304" pitchFamily="18" charset="0"/>
                <a:cs typeface="Times New Roman" panose="02020603050405020304" pitchFamily="18" charset="0"/>
              </a:rPr>
              <a:t>准直工作总结</a:t>
            </a:r>
            <a:br>
              <a:rPr lang="en-US" altLang="zh-CN" sz="3600" dirty="0">
                <a:solidFill>
                  <a:schemeClr val="tx2"/>
                </a:solidFill>
                <a:latin typeface="Times New Roman" panose="02020603050405020304" pitchFamily="18" charset="0"/>
                <a:cs typeface="Times New Roman" panose="02020603050405020304" pitchFamily="18" charset="0"/>
              </a:rPr>
            </a:br>
            <a:br>
              <a:rPr lang="zh-CN" altLang="en-US" sz="2400" dirty="0">
                <a:solidFill>
                  <a:schemeClr val="tx2"/>
                </a:solidFill>
                <a:latin typeface="Times New Roman" panose="02020603050405020304" pitchFamily="18" charset="0"/>
                <a:cs typeface="Times New Roman" panose="02020603050405020304" pitchFamily="18" charset="0"/>
              </a:rPr>
            </a:br>
            <a:br>
              <a:rPr lang="zh-CN" altLang="en-US" dirty="0" smtClean="0">
                <a:solidFill>
                  <a:schemeClr val="tx2"/>
                </a:solidFill>
                <a:latin typeface="Times New Roman" panose="02020603050405020304" pitchFamily="18" charset="0"/>
                <a:cs typeface="Times New Roman" panose="02020603050405020304" pitchFamily="18" charset="0"/>
              </a:rPr>
            </a:br>
            <a:r>
              <a:rPr lang="zh-CN" altLang="en-US" dirty="0" smtClean="0">
                <a:solidFill>
                  <a:schemeClr val="tx2"/>
                </a:solidFill>
                <a:latin typeface="Times New Roman" panose="02020603050405020304" pitchFamily="18" charset="0"/>
                <a:cs typeface="Times New Roman" panose="02020603050405020304" pitchFamily="18" charset="0"/>
              </a:rPr>
              <a:t>准直组</a:t>
            </a:r>
            <a:br>
              <a:rPr lang="zh-CN" altLang="en-US" dirty="0" smtClean="0">
                <a:solidFill>
                  <a:schemeClr val="tx2"/>
                </a:solidFill>
                <a:latin typeface="Times New Roman" panose="02020603050405020304" pitchFamily="18" charset="0"/>
                <a:cs typeface="Times New Roman" panose="02020603050405020304" pitchFamily="18" charset="0"/>
              </a:rPr>
            </a:br>
            <a:r>
              <a:rPr lang="zh-CN" altLang="en-US" dirty="0" smtClean="0">
                <a:solidFill>
                  <a:schemeClr val="tx2"/>
                </a:solidFill>
                <a:latin typeface="Times New Roman" panose="02020603050405020304" pitchFamily="18" charset="0"/>
                <a:cs typeface="Times New Roman" panose="02020603050405020304" pitchFamily="18" charset="0"/>
              </a:rPr>
              <a:t>柯志勇</a:t>
            </a:r>
            <a:br>
              <a:rPr lang="en-US" altLang="zh-CN" dirty="0">
                <a:solidFill>
                  <a:schemeClr val="tx2"/>
                </a:solidFill>
                <a:latin typeface="Times New Roman" panose="02020603050405020304" pitchFamily="18" charset="0"/>
                <a:cs typeface="Times New Roman" panose="02020603050405020304" pitchFamily="18" charset="0"/>
              </a:rPr>
            </a:br>
            <a:r>
              <a:rPr lang="en-US" altLang="zh-CN" dirty="0">
                <a:solidFill>
                  <a:schemeClr val="tx2"/>
                </a:solidFill>
                <a:latin typeface="Times New Roman" panose="02020603050405020304" pitchFamily="18" charset="0"/>
                <a:cs typeface="Times New Roman" panose="02020603050405020304" pitchFamily="18" charset="0"/>
              </a:rPr>
              <a:t>2025.10</a:t>
            </a:r>
            <a:br>
              <a:rPr lang="zh-CN" altLang="en-US" sz="2400" dirty="0">
                <a:solidFill>
                  <a:srgbClr val="990000"/>
                </a:solidFill>
                <a:ea typeface="华文新魏" panose="02010800040101010101" pitchFamily="2" charset="-122"/>
              </a:rPr>
            </a:br>
            <a:endParaRPr lang="zh-CN" altLang="en-US" sz="1800" dirty="0">
              <a:ea typeface="华文新魏" panose="02010800040101010101" pitchFamily="2" charset="-122"/>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727CABBC-0D7A-4E10-8643-7843E75470F1}" type="slidenum">
              <a:rPr lang="en-US" altLang="zh-CN" sz="625" smtClean="0"/>
            </a:fld>
            <a:endParaRPr lang="en-US" altLang="zh-CN" sz="625"/>
          </a:p>
        </p:txBody>
      </p:sp>
      <p:sp>
        <p:nvSpPr>
          <p:cNvPr id="7" name="矩形 6"/>
          <p:cNvSpPr/>
          <p:nvPr/>
        </p:nvSpPr>
        <p:spPr>
          <a:xfrm>
            <a:off x="322580" y="1132205"/>
            <a:ext cx="8312150" cy="1322070"/>
          </a:xfrm>
          <a:prstGeom prst="rect">
            <a:avLst/>
          </a:prstGeom>
        </p:spPr>
        <p:txBody>
          <a:bodyPr wrap="square">
            <a:spAutoFit/>
          </a:bodyPr>
          <a:lstStyle/>
          <a:p>
            <a:pPr marL="285750" indent="-285750" algn="l" eaLnBrk="1" latinLnBrk="0" hangingPunct="1">
              <a:lnSpc>
                <a:spcPct val="125000"/>
              </a:lnSpc>
              <a:spcBef>
                <a:spcPts val="300"/>
              </a:spcBef>
              <a:spcAft>
                <a:spcPts val="300"/>
              </a:spcAft>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设备状态明确：设备分为旧设备弃用，</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旧设备新</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编号，旧设备位置改动、新设备新编号和新设备旧编号共</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5</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类，理清设备状态、设备编号。</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spcAft>
                <a:spcPts val="300"/>
              </a:spcAft>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文件整理：对改动设备的标定、理论值计算和全装置理论值文件进行标记、整理。</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spcAft>
                <a:spcPts val="300"/>
              </a:spcAft>
              <a:buFont typeface="Wingdings" panose="05000000000000000000" pitchFamily="2" charset="2"/>
              <a:buChar char="u"/>
            </a:pP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理论</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值计算：完成暑期加速器和谱仪约</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120</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个设备的理论值计算，提供调整理论值。</a:t>
            </a:r>
            <a:endParaRPr lang="en-US" altLang="zh-CN"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1619885" y="2644140"/>
            <a:ext cx="5043170" cy="2726055"/>
          </a:xfrm>
          <a:prstGeom prst="rect">
            <a:avLst/>
          </a:prstGeom>
        </p:spPr>
      </p:pic>
      <p:sp>
        <p:nvSpPr>
          <p:cNvPr id="5" name="标题 2"/>
          <p:cNvSpPr>
            <a:spLocks noGrp="1"/>
          </p:cNvSpPr>
          <p:nvPr>
            <p:ph type="title"/>
          </p:nvPr>
        </p:nvSpPr>
        <p:spPr>
          <a:xfrm>
            <a:off x="250917"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2.3 CSNS</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设备更改维护</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马娜</a:t>
            </a:r>
            <a:endPar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236947"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2.4 </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设备放线与设备准直调整</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李波、</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柯志勇</a:t>
            </a:r>
            <a:endPar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5"/>
          <p:cNvSpPr/>
          <p:nvPr/>
        </p:nvSpPr>
        <p:spPr>
          <a:xfrm>
            <a:off x="308610" y="1132205"/>
            <a:ext cx="8501380" cy="143764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marL="285750" indent="-285750" eaLnBrk="1" latinLnBrk="0" hangingPunct="1">
              <a:lnSpc>
                <a:spcPct val="125000"/>
              </a:lnSpc>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LDBT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LRBT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和注入区设备安装共</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680</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个</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点的放点</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和连线。</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eaLnBrk="1" latinLnBrk="0" hangingPunct="1">
              <a:lnSpc>
                <a:spcPct val="125000"/>
              </a:lnSpc>
              <a:buFont typeface="Wingdings" panose="05000000000000000000" charset="0"/>
              <a:buChar char="u"/>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40</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天内</a:t>
            </a:r>
            <a:r>
              <a:rPr lang="zh-CN" kern="100" dirty="0">
                <a:latin typeface="Times New Roman" panose="02020603050405020304" pitchFamily="18" charset="0"/>
                <a:ea typeface="黑体" panose="02010609060101010101" pitchFamily="49" charset="-122"/>
                <a:cs typeface="Times New Roman" panose="02020603050405020304" pitchFamily="18" charset="0"/>
              </a:rPr>
              <a:t>完成</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LDBT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LRBT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和注入区改造的</a:t>
            </a:r>
            <a:r>
              <a:rPr lang="zh-CN" kern="100" dirty="0">
                <a:latin typeface="Times New Roman" panose="02020603050405020304" pitchFamily="18" charset="0"/>
                <a:ea typeface="黑体" panose="02010609060101010101" pitchFamily="49" charset="-122"/>
                <a:cs typeface="Times New Roman" panose="02020603050405020304" pitchFamily="18" charset="0"/>
              </a:rPr>
              <a:t>磁铁、真空盒、</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BPM</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、丝靶、主次剥离膜等共计</a:t>
            </a:r>
            <a:r>
              <a:rPr lang="en-US"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115</a:t>
            </a:r>
            <a:r>
              <a:rPr lang="zh-CN" altLang="en-US"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台</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设备的安装就位准直。</a:t>
            </a:r>
            <a:endParaRPr lang="zh-CN" altLang="en-US"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eaLnBrk="1" latinLnBrk="0" hangingPunct="1">
              <a:lnSpc>
                <a:spcPct val="125000"/>
              </a:lnSpc>
              <a:buFont typeface="Wingdings" panose="05000000000000000000" charset="0"/>
              <a:buChar char="u"/>
            </a:pP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准直</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设备</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多、时间紧，准直系统提前规划、区域分工、协同作业、加班加点，</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确保设备准直按工程计划和</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进度按时完成。</a:t>
            </a:r>
            <a:endPar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 name="图片 6" descr="2fab084e7169575c2df974cd415b4136"/>
          <p:cNvPicPr>
            <a:picLocks noChangeAspect="1"/>
          </p:cNvPicPr>
          <p:nvPr/>
        </p:nvPicPr>
        <p:blipFill>
          <a:blip r:embed="rId1"/>
          <a:stretch>
            <a:fillRect/>
          </a:stretch>
        </p:blipFill>
        <p:spPr>
          <a:xfrm>
            <a:off x="3203258" y="3148013"/>
            <a:ext cx="2233295" cy="1674495"/>
          </a:xfrm>
          <a:prstGeom prst="rect">
            <a:avLst/>
          </a:prstGeom>
        </p:spPr>
      </p:pic>
      <p:pic>
        <p:nvPicPr>
          <p:cNvPr id="4" name="图片 3" descr="adf0e81330b18dd0a41a0ed1c32ed2d"/>
          <p:cNvPicPr>
            <a:picLocks noChangeAspect="1"/>
          </p:cNvPicPr>
          <p:nvPr/>
        </p:nvPicPr>
        <p:blipFill>
          <a:blip r:embed="rId2"/>
          <a:stretch>
            <a:fillRect/>
          </a:stretch>
        </p:blipFill>
        <p:spPr>
          <a:xfrm>
            <a:off x="692468" y="3148330"/>
            <a:ext cx="2224405" cy="1667510"/>
          </a:xfrm>
          <a:prstGeom prst="rect">
            <a:avLst/>
          </a:prstGeom>
        </p:spPr>
      </p:pic>
      <p:pic>
        <p:nvPicPr>
          <p:cNvPr id="7" name="图片 7" descr="6f62ce867eaa0caf8f171a7e55bdc57c"/>
          <p:cNvPicPr>
            <a:picLocks noChangeAspect="1"/>
          </p:cNvPicPr>
          <p:nvPr/>
        </p:nvPicPr>
        <p:blipFill>
          <a:blip r:embed="rId3"/>
          <a:stretch>
            <a:fillRect/>
          </a:stretch>
        </p:blipFill>
        <p:spPr>
          <a:xfrm>
            <a:off x="5723573" y="3148330"/>
            <a:ext cx="2206625" cy="1654810"/>
          </a:xfrm>
          <a:prstGeom prst="rect">
            <a:avLst/>
          </a:prstGeom>
        </p:spPr>
      </p:pic>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8" name="矩形 9"/>
          <p:cNvSpPr>
            <a:spLocks noChangeArrowheads="1"/>
          </p:cNvSpPr>
          <p:nvPr/>
        </p:nvSpPr>
        <p:spPr bwMode="auto">
          <a:xfrm>
            <a:off x="755434" y="4947808"/>
            <a:ext cx="1847122" cy="245110"/>
          </a:xfrm>
          <a:prstGeom prst="rect">
            <a:avLst/>
          </a:prstGeom>
          <a:noFill/>
          <a:ln w="9525">
            <a:noFill/>
            <a:miter lim="800000"/>
          </a:ln>
        </p:spPr>
        <p:txBody>
          <a:bodyPr wrap="square">
            <a:spAutoFit/>
          </a:bodyPr>
          <a:p>
            <a:pPr algn="ct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LRBT</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设备准直</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矩形 9"/>
          <p:cNvSpPr>
            <a:spLocks noChangeArrowheads="1"/>
          </p:cNvSpPr>
          <p:nvPr/>
        </p:nvSpPr>
        <p:spPr bwMode="auto">
          <a:xfrm>
            <a:off x="5940209" y="4947808"/>
            <a:ext cx="1847122" cy="245110"/>
          </a:xfrm>
          <a:prstGeom prst="rect">
            <a:avLst/>
          </a:prstGeom>
          <a:noFill/>
          <a:ln w="9525">
            <a:noFill/>
            <a:miter lim="800000"/>
          </a:ln>
        </p:spPr>
        <p:txBody>
          <a:bodyPr wrap="square">
            <a:spAutoFit/>
          </a:bodyPr>
          <a:p>
            <a:pPr algn="ctr"/>
            <a:r>
              <a:rPr lang="zh-CN" sz="1000" dirty="0">
                <a:latin typeface="Times New Roman" panose="02020603050405020304" pitchFamily="18" charset="0"/>
                <a:ea typeface="黑体" panose="02010609060101010101" pitchFamily="49" charset="-122"/>
                <a:cs typeface="Times New Roman" panose="02020603050405020304" pitchFamily="18" charset="0"/>
              </a:rPr>
              <a:t>注入区磁铁</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准直</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p:cNvSpPr>
            <a:spLocks noChangeArrowheads="1"/>
          </p:cNvSpPr>
          <p:nvPr/>
        </p:nvSpPr>
        <p:spPr bwMode="auto">
          <a:xfrm>
            <a:off x="3348139" y="4947808"/>
            <a:ext cx="1847122" cy="245110"/>
          </a:xfrm>
          <a:prstGeom prst="rect">
            <a:avLst/>
          </a:prstGeom>
          <a:noFill/>
          <a:ln w="9525">
            <a:noFill/>
            <a:miter lim="800000"/>
          </a:ln>
        </p:spPr>
        <p:txBody>
          <a:bodyPr wrap="square">
            <a:spAutoFit/>
          </a:bodyPr>
          <a:p>
            <a:pPr algn="ctr"/>
            <a:r>
              <a:rPr lang="zh-CN" sz="1000" dirty="0">
                <a:latin typeface="Times New Roman" panose="02020603050405020304" pitchFamily="18" charset="0"/>
                <a:ea typeface="黑体" panose="02010609060101010101" pitchFamily="49" charset="-122"/>
                <a:cs typeface="Times New Roman" panose="02020603050405020304" pitchFamily="18" charset="0"/>
              </a:rPr>
              <a:t>剥离膜</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准直</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236947"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2.5 </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加速器全装置全面测量</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李波、柯志勇、</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李笑</a:t>
            </a:r>
            <a:endPar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5"/>
          <p:cNvSpPr/>
          <p:nvPr/>
        </p:nvSpPr>
        <p:spPr>
          <a:xfrm>
            <a:off x="308610" y="1132205"/>
            <a:ext cx="8419465" cy="20529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marL="285750" lvl="0" indent="-285750" algn="l" eaLnBrk="1" latinLnBrk="0" hangingPunct="1">
              <a:lnSpc>
                <a:spcPct val="125000"/>
              </a:lnSpc>
              <a:spcBef>
                <a:spcPts val="300"/>
              </a:spcBef>
              <a:buFont typeface="Wingdings" panose="05000000000000000000" charset="0"/>
              <a:buChar char="u"/>
            </a:pP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完成直线、</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LRBT</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RCS</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环和</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RTBT</a:t>
            </a:r>
            <a:r>
              <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设备和控制网全面测量，</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其中</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直线和</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LRBT</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共</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60</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站，</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RCS</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环</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54</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站、</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RTBT 17</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站。</a:t>
            </a:r>
            <a:endPar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lvl="0" indent="-285750" algn="l" eaLnBrk="1" latinLnBrk="0" hangingPunct="1">
              <a:lnSpc>
                <a:spcPct val="125000"/>
              </a:lnSpc>
              <a:spcBef>
                <a:spcPts val="300"/>
              </a:spcBef>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每测站测量</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前后各测</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段控制网以及覆盖范围内的全部设备；</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测量完成后在水平坐标系下导出观测数据，</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并向前一站拟合，拟合精度小于</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0.1mm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lvl="0" indent="-285750" algn="l" eaLnBrk="1" latinLnBrk="0" hangingPunct="1">
              <a:lnSpc>
                <a:spcPct val="125000"/>
              </a:lnSpc>
              <a:spcBef>
                <a:spcPts val="300"/>
              </a:spcBef>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对于</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BPM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上的隐蔽靶标点，首先采用</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AT500</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配合</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B-Probe</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进行测量，若利用</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B-Probe</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探针依旧无法测到，则新建测站使激光跟踪仪正对隐蔽点，仪器测量</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BPM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隐蔽点及上下游磁铁靶标点，将测量结果向原测站拟合，从而补充隐蔽点数据。</a:t>
            </a:r>
            <a:endPar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8" name="图片 7"/>
          <p:cNvPicPr>
            <a:picLocks noChangeAspect="1"/>
          </p:cNvPicPr>
          <p:nvPr/>
        </p:nvPicPr>
        <p:blipFill>
          <a:blip r:embed="rId1"/>
          <a:stretch>
            <a:fillRect/>
          </a:stretch>
        </p:blipFill>
        <p:spPr>
          <a:xfrm>
            <a:off x="683895" y="3262630"/>
            <a:ext cx="2820670" cy="2115185"/>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rcRect l="48902" t="15906" r="14263" b="13227"/>
          <a:stretch>
            <a:fillRect/>
          </a:stretch>
        </p:blipFill>
        <p:spPr>
          <a:xfrm>
            <a:off x="6946265" y="3148330"/>
            <a:ext cx="1574800" cy="2193290"/>
          </a:xfrm>
          <a:prstGeom prst="rect">
            <a:avLst/>
          </a:prstGeom>
        </p:spPr>
      </p:pic>
      <p:pic>
        <p:nvPicPr>
          <p:cNvPr id="25" name="图片 24"/>
          <p:cNvPicPr>
            <a:picLocks noChangeAspect="1"/>
          </p:cNvPicPr>
          <p:nvPr/>
        </p:nvPicPr>
        <p:blipFill>
          <a:blip r:embed="rId3"/>
          <a:stretch>
            <a:fillRect/>
          </a:stretch>
        </p:blipFill>
        <p:spPr>
          <a:xfrm>
            <a:off x="6154420" y="3220085"/>
            <a:ext cx="652145" cy="1178560"/>
          </a:xfrm>
          <a:prstGeom prst="rect">
            <a:avLst/>
          </a:prstGeom>
          <a:ln w="38100">
            <a:solidFill>
              <a:srgbClr val="FF0000"/>
            </a:solidFill>
          </a:ln>
        </p:spPr>
      </p:pic>
      <p:cxnSp>
        <p:nvCxnSpPr>
          <p:cNvPr id="27" name="直接箭头连接符 26"/>
          <p:cNvCxnSpPr/>
          <p:nvPr/>
        </p:nvCxnSpPr>
        <p:spPr>
          <a:xfrm>
            <a:off x="6806495" y="3291848"/>
            <a:ext cx="863600" cy="6477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515" y="3219450"/>
            <a:ext cx="1625600" cy="21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215" y="1131570"/>
            <a:ext cx="8411845" cy="2030095"/>
          </a:xfrm>
          <a:prstGeom prst="rect">
            <a:avLst/>
          </a:prstGeom>
        </p:spPr>
        <p:txBody>
          <a:bodyPr wrap="square">
            <a:spAutoFit/>
          </a:bodyPr>
          <a:lstStyle/>
          <a:p>
            <a:pPr lvl="0" algn="l">
              <a:lnSpc>
                <a:spcPct val="150000"/>
              </a:lnSpc>
            </a:pPr>
            <a:r>
              <a:rPr lang="zh-CN" altLang="en-US" b="1"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CSNS</a:t>
            </a:r>
            <a:r>
              <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每年暑期进行加速器设备和控制网全面测量，得到设备实测坐标和理论坐标的偏差，形成当年的准直成果，提供给物理组。</a:t>
            </a: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a:lnSpc>
                <a:spcPct val="150000"/>
              </a:lnSpc>
              <a:buFont typeface="Wingdings" panose="05000000000000000000" pitchFamily="2" charset="2"/>
              <a:buChar char="u"/>
            </a:pP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b="1" kern="0" dirty="0">
                <a:latin typeface="Times New Roman" panose="02020603050405020304" pitchFamily="18" charset="0"/>
                <a:ea typeface="黑体" panose="02010609060101010101" pitchFamily="49" charset="-122"/>
                <a:cs typeface="Times New Roman" panose="02020603050405020304" pitchFamily="18" charset="0"/>
                <a:sym typeface="+mn-ea"/>
              </a:rPr>
              <a:t>2025</a:t>
            </a: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年全面测量数据处理：</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整理数据，剔除大误差；进行平差、计算设备进出口和偏差，横向和高程绝对偏差</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RMS</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分别是</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1.46mm</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0.67mm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a:lnSpc>
                <a:spcPct val="150000"/>
              </a:lnSpc>
              <a:buFont typeface="Wingdings" panose="05000000000000000000" pitchFamily="2" charset="2"/>
              <a:buChar char="u"/>
            </a:pPr>
            <a:r>
              <a:rPr lang="en-US" altLang="zh-CN" b="1" kern="0" dirty="0">
                <a:latin typeface="Times New Roman" panose="02020603050405020304" pitchFamily="18" charset="0"/>
                <a:ea typeface="黑体" panose="02010609060101010101" pitchFamily="49" charset="-122"/>
                <a:cs typeface="Times New Roman" panose="02020603050405020304" pitchFamily="18" charset="0"/>
                <a:sym typeface="+mn-ea"/>
              </a:rPr>
              <a:t>7</a:t>
            </a: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年数据分析：</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对不同定权方式进行对比，统计每一年的测边和测角误差，平均测角误差</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1.06″</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，测距精度</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20μm+1μm/m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。统计</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7</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年控制网的稳定性，三个方向</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RMS</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分别是</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0.36mm</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0.29mm</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0.20mm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标题 1"/>
          <p:cNvSpPr txBox="1"/>
          <p:nvPr/>
        </p:nvSpPr>
        <p:spPr bwMode="auto">
          <a:xfrm>
            <a:off x="323224" y="771540"/>
            <a:ext cx="7420467" cy="3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2.6  </a:t>
            </a:r>
            <a:r>
              <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加速器全面测量数据处理</a:t>
            </a:r>
            <a:r>
              <a:rPr lang="en-US" altLang="zh-CN"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梁静、李笑</a:t>
            </a:r>
            <a:endPar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bwMode="auto">
          <a:xfrm>
            <a:off x="7020694" y="5130066"/>
            <a:ext cx="1262380"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近</a:t>
            </a:r>
            <a:r>
              <a:rPr lang="en-US" altLang="zh-CN" sz="1000" kern="0" dirty="0">
                <a:latin typeface="黑体" panose="02010609060101010101" pitchFamily="49" charset="-122"/>
                <a:ea typeface="黑体" panose="02010609060101010101" pitchFamily="49" charset="-122"/>
                <a:cs typeface="Times New Roman" panose="02020603050405020304" pitchFamily="18" charset="0"/>
              </a:rPr>
              <a:t>7</a:t>
            </a: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年控制网稳定性</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3" name="图片 12" descr="upload_post_object_v2_404030610"/>
          <p:cNvPicPr>
            <a:picLocks noChangeAspect="1"/>
          </p:cNvPicPr>
          <p:nvPr/>
        </p:nvPicPr>
        <p:blipFill>
          <a:blip r:embed="rId1"/>
          <a:stretch>
            <a:fillRect/>
          </a:stretch>
        </p:blipFill>
        <p:spPr>
          <a:xfrm>
            <a:off x="6228080" y="3325495"/>
            <a:ext cx="2451735" cy="1804670"/>
          </a:xfrm>
          <a:prstGeom prst="rect">
            <a:avLst/>
          </a:prstGeom>
        </p:spPr>
      </p:pic>
      <p:sp>
        <p:nvSpPr>
          <p:cNvPr id="15" name="文本框 14"/>
          <p:cNvSpPr txBox="1"/>
          <p:nvPr/>
        </p:nvSpPr>
        <p:spPr bwMode="auto">
          <a:xfrm>
            <a:off x="2195560" y="5093000"/>
            <a:ext cx="1833880"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en-US" altLang="zh-CN" sz="1000" kern="0" dirty="0">
                <a:latin typeface="Times New Roman" panose="02020603050405020304" pitchFamily="18" charset="0"/>
                <a:ea typeface="黑体" panose="02010609060101010101" pitchFamily="49" charset="-122"/>
                <a:cs typeface="Times New Roman" panose="02020603050405020304" pitchFamily="18" charset="0"/>
              </a:rPr>
              <a:t>2025</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年与</a:t>
            </a:r>
            <a:r>
              <a:rPr lang="en-US" altLang="zh-CN" sz="1000" kern="0" dirty="0">
                <a:latin typeface="Times New Roman" panose="02020603050405020304" pitchFamily="18" charset="0"/>
                <a:ea typeface="黑体" panose="02010609060101010101" pitchFamily="49" charset="-122"/>
                <a:cs typeface="Times New Roman" panose="02020603050405020304" pitchFamily="18" charset="0"/>
              </a:rPr>
              <a:t>2024</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年绝对偏差对比</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6" name="图片 25"/>
          <p:cNvPicPr>
            <a:picLocks noChangeAspect="1"/>
          </p:cNvPicPr>
          <p:nvPr/>
        </p:nvPicPr>
        <p:blipFill>
          <a:blip r:embed="rId2"/>
          <a:stretch>
            <a:fillRect/>
          </a:stretch>
        </p:blipFill>
        <p:spPr>
          <a:xfrm>
            <a:off x="368935" y="3364865"/>
            <a:ext cx="2856865" cy="1575435"/>
          </a:xfrm>
          <a:prstGeom prst="rect">
            <a:avLst/>
          </a:prstGeom>
        </p:spPr>
      </p:pic>
      <p:pic>
        <p:nvPicPr>
          <p:cNvPr id="27" name="图片 26"/>
          <p:cNvPicPr>
            <a:picLocks noChangeAspect="1"/>
          </p:cNvPicPr>
          <p:nvPr/>
        </p:nvPicPr>
        <p:blipFill>
          <a:blip r:embed="rId3"/>
          <a:stretch>
            <a:fillRect/>
          </a:stretch>
        </p:blipFill>
        <p:spPr>
          <a:xfrm>
            <a:off x="3330575" y="3357880"/>
            <a:ext cx="2890520" cy="1589405"/>
          </a:xfrm>
          <a:prstGeom prst="rect">
            <a:avLst/>
          </a:prstGeom>
        </p:spPr>
      </p:pic>
      <p:sp>
        <p:nvSpPr>
          <p:cNvPr id="29" name="文本框 28"/>
          <p:cNvSpPr txBox="1"/>
          <p:nvPr/>
        </p:nvSpPr>
        <p:spPr>
          <a:xfrm>
            <a:off x="316230" y="3364230"/>
            <a:ext cx="3044825" cy="213995"/>
          </a:xfrm>
          <a:prstGeom prst="rect">
            <a:avLst/>
          </a:prstGeom>
          <a:noFill/>
        </p:spPr>
        <p:txBody>
          <a:bodyPr wrap="square">
            <a:spAutoFit/>
          </a:bodyPr>
          <a:p>
            <a:pPr algn="ct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2025</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与</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2024</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年设备进出口偏差矢量图</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平面（比例尺</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25600</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文本框 1"/>
          <p:cNvSpPr txBox="1"/>
          <p:nvPr/>
        </p:nvSpPr>
        <p:spPr>
          <a:xfrm>
            <a:off x="2987675" y="3364230"/>
            <a:ext cx="3576320" cy="213995"/>
          </a:xfrm>
          <a:prstGeom prst="rect">
            <a:avLst/>
          </a:prstGeom>
          <a:noFill/>
        </p:spPr>
        <p:txBody>
          <a:bodyPr wrap="square">
            <a:spAutoFit/>
          </a:bodyPr>
          <a:p>
            <a:pPr algn="ct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2025</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与</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2024</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年设备进出口偏差矢量图</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高程（比例尺</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25600</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8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8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236947"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2.7 </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设备二次</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平滑准直</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梁静、</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柯志勇</a:t>
            </a:r>
            <a:endPar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5"/>
          <p:cNvSpPr/>
          <p:nvPr/>
        </p:nvSpPr>
        <p:spPr>
          <a:xfrm>
            <a:off x="308610" y="1132205"/>
            <a:ext cx="8501380" cy="124523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marL="285750" indent="-285750" eaLnBrk="1" latinLnBrk="0" hangingPunct="1">
              <a:lnSpc>
                <a:spcPct val="125000"/>
              </a:lnSpc>
              <a:spcBef>
                <a:spcPts val="600"/>
              </a:spcBef>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准直数据显示：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2023</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年和</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2024</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年</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RCS</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注入区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8</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块四</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极铁的实测值相对于理论值的绝对横向和高程偏差基本保持一致。</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R1QF03</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的横向偏差较大为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1.5mm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，需要平滑调整。</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eaLnBrk="1" latinLnBrk="0" hangingPunct="1">
              <a:lnSpc>
                <a:spcPct val="125000"/>
              </a:lnSpc>
              <a:spcBef>
                <a:spcPts val="600"/>
              </a:spcBef>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物理组根据初次调整后全面测量的结果进行计算后，提出再对</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RCS</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环两块四极铁进行调整，即</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R4QF04</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横向往环内调</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0.4mm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R1QF06</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往环内调</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0.2mm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zh-CN" kern="1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p:cNvPicPr>
            <a:picLocks noChangeAspect="1"/>
          </p:cNvPicPr>
          <p:nvPr>
            <p:custDataLst>
              <p:tags r:id="rId1"/>
            </p:custDataLst>
          </p:nvPr>
        </p:nvPicPr>
        <p:blipFill>
          <a:blip r:embed="rId2"/>
          <a:srcRect l="4313"/>
          <a:stretch>
            <a:fillRect/>
          </a:stretch>
        </p:blipFill>
        <p:spPr>
          <a:xfrm>
            <a:off x="308610" y="3220085"/>
            <a:ext cx="3473450" cy="1506220"/>
          </a:xfrm>
          <a:prstGeom prst="rect">
            <a:avLst/>
          </a:prstGeom>
        </p:spPr>
      </p:pic>
      <p:pic>
        <p:nvPicPr>
          <p:cNvPr id="4" name="图片 3"/>
          <p:cNvPicPr>
            <a:picLocks noChangeAspect="1"/>
          </p:cNvPicPr>
          <p:nvPr/>
        </p:nvPicPr>
        <p:blipFill>
          <a:blip r:embed="rId3"/>
          <a:stretch>
            <a:fillRect/>
          </a:stretch>
        </p:blipFill>
        <p:spPr>
          <a:xfrm>
            <a:off x="3851910" y="3205480"/>
            <a:ext cx="2794635" cy="1535430"/>
          </a:xfrm>
          <a:prstGeom prst="rect">
            <a:avLst/>
          </a:prstGeom>
        </p:spPr>
      </p:pic>
      <p:sp>
        <p:nvSpPr>
          <p:cNvPr id="15" name="文本框 14"/>
          <p:cNvSpPr txBox="1"/>
          <p:nvPr/>
        </p:nvSpPr>
        <p:spPr bwMode="auto">
          <a:xfrm>
            <a:off x="611235" y="4876465"/>
            <a:ext cx="2422525" cy="275590"/>
          </a:xfrm>
          <a:prstGeom prst="rect">
            <a:avLst/>
          </a:prstGeom>
          <a:noFill/>
          <a:ln w="9525">
            <a:noFill/>
            <a:miter lim="800000"/>
          </a:ln>
        </p:spPr>
        <p:txBody>
          <a:bodyPr wrap="none" rtlCol="0">
            <a:spAutoFit/>
          </a:bodyPr>
          <a:p>
            <a:pPr marL="342900" indent="-342900" algn="l">
              <a:lnSpc>
                <a:spcPct val="120000"/>
              </a:lnSpc>
              <a:buClr>
                <a:schemeClr val="tx1"/>
              </a:buClr>
            </a:pPr>
            <a:r>
              <a:rPr lang="en-US" sz="1000" kern="0" dirty="0">
                <a:latin typeface="Times New Roman" panose="02020603050405020304" pitchFamily="18" charset="0"/>
                <a:ea typeface="黑体" panose="02010609060101010101" pitchFamily="49" charset="-122"/>
                <a:cs typeface="Times New Roman" panose="02020603050405020304" pitchFamily="18" charset="0"/>
              </a:rPr>
              <a:t>RCS 8</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块四极铁横向和</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高程两年绝对偏</a:t>
            </a: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差</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7" name="文本框 6"/>
          <p:cNvSpPr txBox="1"/>
          <p:nvPr/>
        </p:nvSpPr>
        <p:spPr bwMode="auto">
          <a:xfrm>
            <a:off x="3995785" y="4876465"/>
            <a:ext cx="2453640" cy="275590"/>
          </a:xfrm>
          <a:prstGeom prst="rect">
            <a:avLst/>
          </a:prstGeom>
          <a:noFill/>
          <a:ln w="9525">
            <a:noFill/>
            <a:miter lim="800000"/>
          </a:ln>
        </p:spPr>
        <p:txBody>
          <a:bodyPr wrap="none" rtlCol="0">
            <a:spAutoFit/>
          </a:bodyPr>
          <a:p>
            <a:pPr marL="342900" indent="-342900" algn="l">
              <a:lnSpc>
                <a:spcPct val="120000"/>
              </a:lnSpc>
              <a:buClr>
                <a:schemeClr val="tx1"/>
              </a:buClr>
            </a:pPr>
            <a:r>
              <a:rPr lang="en-US" sz="1000" kern="0" dirty="0">
                <a:latin typeface="Times New Roman" panose="02020603050405020304" pitchFamily="18" charset="0"/>
                <a:ea typeface="黑体" panose="02010609060101010101" pitchFamily="49" charset="-122"/>
                <a:cs typeface="Times New Roman" panose="02020603050405020304" pitchFamily="18" charset="0"/>
              </a:rPr>
              <a:t>R4QF04</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1000" kern="0" dirty="0">
                <a:latin typeface="Times New Roman" panose="02020603050405020304" pitchFamily="18" charset="0"/>
                <a:ea typeface="黑体" panose="02010609060101010101" pitchFamily="49" charset="-122"/>
                <a:cs typeface="Times New Roman" panose="02020603050405020304" pitchFamily="18" charset="0"/>
              </a:rPr>
              <a:t>R1QF06</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调整前后束流轨道对比</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4"/>
          <a:stretch>
            <a:fillRect/>
          </a:stretch>
        </p:blipFill>
        <p:spPr>
          <a:xfrm>
            <a:off x="6732270" y="3148330"/>
            <a:ext cx="1986915" cy="1490345"/>
          </a:xfrm>
          <a:prstGeom prst="rect">
            <a:avLst/>
          </a:prstGeom>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8" name="文本框 7"/>
          <p:cNvSpPr txBox="1"/>
          <p:nvPr/>
        </p:nvSpPr>
        <p:spPr bwMode="auto">
          <a:xfrm>
            <a:off x="6803755" y="4876465"/>
            <a:ext cx="1945640" cy="275590"/>
          </a:xfrm>
          <a:prstGeom prst="rect">
            <a:avLst/>
          </a:prstGeom>
          <a:noFill/>
          <a:ln w="9525">
            <a:noFill/>
            <a:miter lim="800000"/>
          </a:ln>
        </p:spPr>
        <p:txBody>
          <a:bodyPr wrap="none" rtlCol="0">
            <a:spAutoFit/>
          </a:bodyPr>
          <a:p>
            <a:pPr marL="342900" indent="-342900" algn="l">
              <a:lnSpc>
                <a:spcPct val="120000"/>
              </a:lnSpc>
              <a:buClr>
                <a:schemeClr val="tx1"/>
              </a:buClr>
            </a:pPr>
            <a:r>
              <a:rPr lang="en-US" sz="1000" kern="0" dirty="0">
                <a:latin typeface="Times New Roman" panose="02020603050405020304" pitchFamily="18" charset="0"/>
                <a:ea typeface="黑体" panose="02010609060101010101" pitchFamily="49" charset="-122"/>
                <a:cs typeface="Times New Roman" panose="02020603050405020304" pitchFamily="18" charset="0"/>
              </a:rPr>
              <a:t>R4QF04</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1000" kern="0" dirty="0">
                <a:latin typeface="Times New Roman" panose="02020603050405020304" pitchFamily="18" charset="0"/>
                <a:ea typeface="黑体" panose="02010609060101010101" pitchFamily="49" charset="-122"/>
                <a:cs typeface="Times New Roman" panose="02020603050405020304" pitchFamily="18" charset="0"/>
              </a:rPr>
              <a:t>R1QF06</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平滑准直调整</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215" y="1153160"/>
            <a:ext cx="8411845" cy="1654175"/>
          </a:xfrm>
          <a:prstGeom prst="rect">
            <a:avLst/>
          </a:prstGeom>
        </p:spPr>
        <p:txBody>
          <a:bodyPr wrap="square">
            <a:spAutoFit/>
          </a:bodyPr>
          <a:lstStyle/>
          <a:p>
            <a:pPr marL="285750" indent="-285750" algn="l" eaLnBrk="1" latinLnBrk="0" hangingPunct="1">
              <a:lnSpc>
                <a:spcPct val="120000"/>
              </a:lnSpc>
              <a:spcBef>
                <a:spcPts val="600"/>
              </a:spcBef>
              <a:buFont typeface="Wingdings" panose="05000000000000000000" charset="0"/>
              <a:buChar char="u"/>
            </a:pPr>
            <a:r>
              <a:rPr lang="zh-CN" altLang="en-US" b="1" kern="0" dirty="0">
                <a:latin typeface="黑体" panose="02010609060101010101" pitchFamily="49" charset="-122"/>
                <a:ea typeface="黑体" panose="02010609060101010101" pitchFamily="49" charset="-122"/>
                <a:cs typeface="黑体" panose="02010609060101010101" pitchFamily="49" charset="-122"/>
                <a:sym typeface="+mn-ea"/>
              </a:rPr>
              <a:t>高频设备维护准直</a:t>
            </a:r>
            <a:r>
              <a:rPr lang="en-US" altLang="zh-CN" b="1" kern="0" dirty="0">
                <a:latin typeface="黑体" panose="02010609060101010101" pitchFamily="49" charset="-122"/>
                <a:ea typeface="黑体" panose="02010609060101010101" pitchFamily="49" charset="-122"/>
                <a:cs typeface="黑体" panose="02010609060101010101" pitchFamily="49" charset="-122"/>
                <a:sym typeface="+mn-ea"/>
              </a:rPr>
              <a:t>—</a:t>
            </a:r>
            <a:r>
              <a:rPr lang="zh-CN" altLang="en-US" b="1" kern="0" dirty="0">
                <a:latin typeface="黑体" panose="02010609060101010101" pitchFamily="49" charset="-122"/>
                <a:ea typeface="黑体" panose="02010609060101010101" pitchFamily="49" charset="-122"/>
                <a:cs typeface="黑体" panose="02010609060101010101" pitchFamily="49" charset="-122"/>
                <a:sym typeface="+mn-ea"/>
              </a:rPr>
              <a:t>梁静，</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台铁氧体腔的半腔标定、对接准直及整腔标定，标定重复性</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0.1mm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台磁合金腔的</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6</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个单腔调整及整腔标定，</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标定重复性</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0.1mm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50000"/>
              </a:lnSpc>
              <a:spcBef>
                <a:spcPts val="600"/>
              </a:spcBef>
              <a:buFont typeface="Wingdings" panose="05000000000000000000" charset="0"/>
              <a:buChar char="u"/>
            </a:pP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漂移管</a:t>
            </a:r>
            <a:r>
              <a:rPr lang="en-US" altLang="zh-CN" b="1" kern="0" dirty="0">
                <a:latin typeface="Times New Roman" panose="02020603050405020304" pitchFamily="18" charset="0"/>
                <a:ea typeface="黑体" panose="02010609060101010101" pitchFamily="49" charset="-122"/>
                <a:cs typeface="Times New Roman" panose="02020603050405020304" pitchFamily="18" charset="0"/>
                <a:sym typeface="+mn-ea"/>
              </a:rPr>
              <a:t>DT4-11</a:t>
            </a: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更换准直</a:t>
            </a:r>
            <a:r>
              <a:rPr lang="en-US" altLang="zh-CN" b="1"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何振强：</a:t>
            </a:r>
            <a:r>
              <a:rPr lang="zh-CN" altLang="en-US"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D4-11</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漂移管标定</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及长度测量，结果发现长度超差</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0.09mm</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吊杆垂直度超差</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1.6mm</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需要</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返</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厂对吊杆进行矫形</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漂移管返厂矫正后重新</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标定</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和</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漂移管</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腔内</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准直</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，准直精度±</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0.03mm</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标题 1"/>
          <p:cNvSpPr txBox="1"/>
          <p:nvPr/>
        </p:nvSpPr>
        <p:spPr bwMode="auto">
          <a:xfrm>
            <a:off x="323224" y="771540"/>
            <a:ext cx="7420467" cy="3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2.8 </a:t>
            </a:r>
            <a:r>
              <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设备维护准直</a:t>
            </a:r>
            <a:r>
              <a:rPr kumimoji="1" lang="en-US" altLang="zh-CN" sz="16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梁静、</a:t>
            </a:r>
            <a:r>
              <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何振强</a:t>
            </a:r>
            <a:endPar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bwMode="auto">
          <a:xfrm>
            <a:off x="5579244" y="5164356"/>
            <a:ext cx="1214755"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zh-CN" alt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漂移管</a:t>
            </a:r>
            <a:r>
              <a:rPr lang="en-US" alt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DT4-11</a:t>
            </a:r>
            <a:r>
              <a:rPr lang="zh-CN" altLang="en-US" sz="1000" kern="100" dirty="0">
                <a:latin typeface="Times New Roman" panose="02020603050405020304" pitchFamily="18" charset="0"/>
                <a:ea typeface="黑体" panose="02010609060101010101" pitchFamily="49" charset="-122"/>
                <a:cs typeface="Times New Roman" panose="02020603050405020304" pitchFamily="18" charset="0"/>
                <a:sym typeface="+mn-ea"/>
              </a:rPr>
              <a:t>准直</a:t>
            </a:r>
            <a:endParaRPr lang="zh-CN" altLang="en-US" sz="1000"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5" name="文本框 14"/>
          <p:cNvSpPr txBox="1"/>
          <p:nvPr/>
        </p:nvSpPr>
        <p:spPr bwMode="auto">
          <a:xfrm>
            <a:off x="1690735" y="5165390"/>
            <a:ext cx="944880"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磁合金腔标定</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 name="图片 1" descr="upload_post_object_v2_578022104"/>
          <p:cNvPicPr>
            <a:picLocks noChangeAspect="1"/>
          </p:cNvPicPr>
          <p:nvPr/>
        </p:nvPicPr>
        <p:blipFill>
          <a:blip r:embed="rId1"/>
          <a:srcRect l="12261" t="-256" r="11342" b="256"/>
          <a:stretch>
            <a:fillRect/>
          </a:stretch>
        </p:blipFill>
        <p:spPr>
          <a:xfrm>
            <a:off x="754380" y="3143250"/>
            <a:ext cx="2690495" cy="1980565"/>
          </a:xfrm>
          <a:prstGeom prst="rect">
            <a:avLst/>
          </a:prstGeom>
        </p:spPr>
      </p:pic>
      <p:pic>
        <p:nvPicPr>
          <p:cNvPr id="4099" name="Picture 3" descr="5d7cd089e70fbb7a3021aed9cfd1eb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25" y="2764790"/>
            <a:ext cx="1750695" cy="23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2f9fa694ab4b171b0e7fb404a8829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0155" y="3159125"/>
            <a:ext cx="26098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7514940" y="4781960"/>
            <a:ext cx="252902" cy="165797"/>
          </a:xfrm>
        </p:spPr>
        <p:txBody>
          <a:bodyPr/>
          <a:lstStyle/>
          <a:p>
            <a:pPr>
              <a:defRPr/>
            </a:pPr>
            <a:fld id="{727CABBC-0D7A-4E10-8643-7843E75470F1}" type="slidenum">
              <a:rPr lang="en-US" altLang="zh-CN" sz="1000" smtClean="0"/>
            </a:fld>
            <a:endParaRPr lang="en-US" altLang="zh-CN" sz="1000"/>
          </a:p>
        </p:txBody>
      </p:sp>
      <p:sp>
        <p:nvSpPr>
          <p:cNvPr id="15" name="矩形 14"/>
          <p:cNvSpPr/>
          <p:nvPr/>
        </p:nvSpPr>
        <p:spPr>
          <a:xfrm>
            <a:off x="611505" y="1132205"/>
            <a:ext cx="8310880" cy="975995"/>
          </a:xfrm>
          <a:prstGeom prst="rect">
            <a:avLst/>
          </a:prstGeom>
        </p:spPr>
        <p:txBody>
          <a:bodyPr wrap="square">
            <a:spAutoFit/>
          </a:bodyPr>
          <a:lstStyle/>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观测仪器：</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LEICA NA2</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水准仪。</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高程观测</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完成</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CSNS</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全装置隧道内、</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CSNS-II</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永久点和土建点与</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CSNS</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的往返联系测量。</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数据校核：检核数据记录错误</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9</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处，往返差</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0.4mm</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以内。</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Rectangle 3"/>
          <p:cNvSpPr txBox="1">
            <a:spLocks noChangeArrowheads="1"/>
          </p:cNvSpPr>
          <p:nvPr/>
        </p:nvSpPr>
        <p:spPr bwMode="auto">
          <a:xfrm>
            <a:off x="323456" y="771380"/>
            <a:ext cx="7304859" cy="39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t" anchorCtr="0" compatLnSpc="1"/>
          <a:lstStyle/>
          <a:p>
            <a:pPr algn="just">
              <a:lnSpc>
                <a:spcPct val="120000"/>
              </a:lnSpc>
              <a:spcBef>
                <a:spcPts val="300"/>
              </a:spcBef>
              <a:spcAft>
                <a:spcPts val="0"/>
              </a:spcAft>
              <a:buClr>
                <a:schemeClr val="tx1"/>
              </a:buClr>
              <a:defRPr/>
            </a:pPr>
            <a:r>
              <a:rPr kumimoji="0" lang="zh-CN" altLang="en-US" sz="1600" b="1" i="0" u="none" strike="noStrike" kern="0" cap="none" spc="0" normalizeH="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1" i="0" u="none" strike="noStrike" kern="0" cap="none" spc="0" normalizeH="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b="1" kern="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0" cap="none" spc="0" normalizeH="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9 </a:t>
            </a:r>
            <a:r>
              <a:rPr lang="zh-CN" altLang="en-US" sz="1600" b="1" kern="0" noProof="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高程水准测量</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b="1" kern="0" noProof="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马娜</a:t>
            </a:r>
            <a:endParaRPr kumimoji="0" lang="en-US" altLang="zh-CN" sz="1600" b="1"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9" name="图片 28"/>
          <p:cNvPicPr>
            <a:picLocks noChangeAspect="1"/>
          </p:cNvPicPr>
          <p:nvPr/>
        </p:nvPicPr>
        <p:blipFill>
          <a:blip r:embed="rId1"/>
          <a:stretch>
            <a:fillRect/>
          </a:stretch>
        </p:blipFill>
        <p:spPr>
          <a:xfrm>
            <a:off x="933050" y="2240760"/>
            <a:ext cx="2358595" cy="1494641"/>
          </a:xfrm>
          <a:prstGeom prst="rect">
            <a:avLst/>
          </a:prstGeom>
        </p:spPr>
      </p:pic>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050" y="3868387"/>
            <a:ext cx="2342340" cy="1539725"/>
          </a:xfrm>
          <a:prstGeom prst="rect">
            <a:avLst/>
          </a:prstGeom>
        </p:spPr>
      </p:pic>
      <p:pic>
        <p:nvPicPr>
          <p:cNvPr id="31" name="图片 30"/>
          <p:cNvPicPr>
            <a:picLocks noChangeAspect="1"/>
          </p:cNvPicPr>
          <p:nvPr/>
        </p:nvPicPr>
        <p:blipFill>
          <a:blip r:embed="rId3"/>
          <a:stretch>
            <a:fillRect/>
          </a:stretch>
        </p:blipFill>
        <p:spPr>
          <a:xfrm>
            <a:off x="3635615" y="2366565"/>
            <a:ext cx="4171474" cy="2653852"/>
          </a:xfrm>
          <a:prstGeom prst="rect">
            <a:avLst/>
          </a:prstGeom>
        </p:spPr>
      </p:pic>
      <p:sp>
        <p:nvSpPr>
          <p:cNvPr id="11" name="文本框 10"/>
          <p:cNvSpPr txBox="1"/>
          <p:nvPr/>
        </p:nvSpPr>
        <p:spPr bwMode="auto">
          <a:xfrm>
            <a:off x="4499744" y="5132606"/>
            <a:ext cx="944880" cy="275590"/>
          </a:xfrm>
          <a:prstGeom prst="rect">
            <a:avLst/>
          </a:prstGeom>
          <a:noFill/>
          <a:ln w="9525">
            <a:noFill/>
            <a:miter lim="800000"/>
          </a:ln>
        </p:spPr>
        <p:txBody>
          <a:bodyPr wrap="none" rtlCol="0">
            <a:spAutoFit/>
          </a:bodyPr>
          <a:p>
            <a:pPr marL="342900" indent="-342900" algn="l">
              <a:lnSpc>
                <a:spcPct val="120000"/>
              </a:lnSpc>
              <a:buClr>
                <a:schemeClr val="tx1"/>
              </a:buClr>
            </a:pPr>
            <a:r>
              <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高程水准测量</a:t>
            </a:r>
            <a:endPar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244" name="灯片编号占位符 4"/>
          <p:cNvSpPr>
            <a:spLocks noGrp="1"/>
          </p:cNvSpPr>
          <p:nvPr/>
        </p:nvSpPr>
        <p:spPr>
          <a:xfrm>
            <a:off x="8172486" y="5452967"/>
            <a:ext cx="389402" cy="163145"/>
          </a:xfrm>
          <a:prstGeom prst="rect">
            <a:avLst/>
          </a:prstGeom>
          <a:noFill/>
          <a:ln w="9525">
            <a:noFill/>
            <a:miter lim="800000"/>
          </a:ln>
          <a:effectLst/>
        </p:spPr>
        <p:txBody>
          <a:bodyPr vert="horz" wrap="square" lIns="91440" tIns="45720" rIns="91440" bIns="45720" numCol="1" anchor="t" anchorCtr="0" compatLnSpc="1"/>
          <a:lstStyle>
            <a:defPPr>
              <a:defRPr lang="zh-CN"/>
            </a:defPPr>
            <a:lvl1pPr marL="0" algn="r" defTabSz="762635" rtl="0" eaLnBrk="0" latinLnBrk="0" hangingPunct="0">
              <a:defRPr sz="750" kern="1200">
                <a:solidFill>
                  <a:srgbClr val="4D5E68"/>
                </a:solidFill>
                <a:latin typeface="Impact" panose="020B0806030902050204" pitchFamily="34" charset="0"/>
                <a:ea typeface="宋体" panose="02010600030101010101" pitchFamily="2" charset="-122"/>
                <a:cs typeface="+mn-cs"/>
              </a:defRPr>
            </a:lvl1pPr>
            <a:lvl2pPr marL="381000" algn="l" defTabSz="762635" rtl="0" eaLnBrk="1" latinLnBrk="0" hangingPunct="1">
              <a:defRPr sz="1500" kern="1200">
                <a:solidFill>
                  <a:schemeClr val="tx1"/>
                </a:solidFill>
                <a:latin typeface="+mn-lt"/>
                <a:ea typeface="+mn-ea"/>
                <a:cs typeface="+mn-cs"/>
              </a:defRPr>
            </a:lvl2pPr>
            <a:lvl3pPr marL="762635" algn="l" defTabSz="762635" rtl="0" eaLnBrk="1" latinLnBrk="0" hangingPunct="1">
              <a:defRPr sz="1500" kern="1200">
                <a:solidFill>
                  <a:schemeClr val="tx1"/>
                </a:solidFill>
                <a:latin typeface="+mn-lt"/>
                <a:ea typeface="+mn-ea"/>
                <a:cs typeface="+mn-cs"/>
              </a:defRPr>
            </a:lvl3pPr>
            <a:lvl4pPr marL="1143635" algn="l" defTabSz="762635" rtl="0" eaLnBrk="1" latinLnBrk="0" hangingPunct="1">
              <a:defRPr sz="1500" kern="1200">
                <a:solidFill>
                  <a:schemeClr val="tx1"/>
                </a:solidFill>
                <a:latin typeface="+mn-lt"/>
                <a:ea typeface="+mn-ea"/>
                <a:cs typeface="+mn-cs"/>
              </a:defRPr>
            </a:lvl4pPr>
            <a:lvl5pPr marL="1525270" algn="l" defTabSz="762635" rtl="0" eaLnBrk="1" latinLnBrk="0" hangingPunct="1">
              <a:defRPr sz="1500" kern="1200">
                <a:solidFill>
                  <a:schemeClr val="tx1"/>
                </a:solidFill>
                <a:latin typeface="+mn-lt"/>
                <a:ea typeface="+mn-ea"/>
                <a:cs typeface="+mn-cs"/>
              </a:defRPr>
            </a:lvl5pPr>
            <a:lvl6pPr marL="1906270" algn="l" defTabSz="762635" rtl="0" eaLnBrk="1" latinLnBrk="0" hangingPunct="1">
              <a:defRPr sz="1500" kern="1200">
                <a:solidFill>
                  <a:schemeClr val="tx1"/>
                </a:solidFill>
                <a:latin typeface="+mn-lt"/>
                <a:ea typeface="+mn-ea"/>
                <a:cs typeface="+mn-cs"/>
              </a:defRPr>
            </a:lvl6pPr>
            <a:lvl7pPr marL="2288540" algn="l" defTabSz="762635" rtl="0" eaLnBrk="1" latinLnBrk="0" hangingPunct="1">
              <a:defRPr sz="1500" kern="1200">
                <a:solidFill>
                  <a:schemeClr val="tx1"/>
                </a:solidFill>
                <a:latin typeface="+mn-lt"/>
                <a:ea typeface="+mn-ea"/>
                <a:cs typeface="+mn-cs"/>
              </a:defRPr>
            </a:lvl7pPr>
            <a:lvl8pPr marL="2670175" algn="l" defTabSz="762635" rtl="0" eaLnBrk="1" latinLnBrk="0" hangingPunct="1">
              <a:defRPr sz="1500" kern="1200">
                <a:solidFill>
                  <a:schemeClr val="tx1"/>
                </a:solidFill>
                <a:latin typeface="+mn-lt"/>
                <a:ea typeface="+mn-ea"/>
                <a:cs typeface="+mn-cs"/>
              </a:defRPr>
            </a:lvl8pPr>
            <a:lvl9pPr marL="3051175" algn="l" defTabSz="762635" rtl="0" eaLnBrk="1" latinLnBrk="0" hangingPunct="1">
              <a:defRPr sz="1500" kern="1200">
                <a:solidFill>
                  <a:schemeClr val="tx1"/>
                </a:solidFill>
                <a:latin typeface="+mn-lt"/>
                <a:ea typeface="+mn-ea"/>
                <a:cs typeface="+mn-cs"/>
              </a:defRPr>
            </a:lvl9p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215" y="1081405"/>
            <a:ext cx="8411845" cy="2157730"/>
          </a:xfrm>
          <a:prstGeom prst="rect">
            <a:avLst/>
          </a:prstGeom>
        </p:spPr>
        <p:txBody>
          <a:bodyPr wrap="square">
            <a:spAutoFit/>
          </a:bodyPr>
          <a:lstStyle/>
          <a:p>
            <a:pPr marL="285750" indent="-285750" algn="l" eaLnBrk="1" latinLnBrk="0" hangingPunct="1">
              <a:lnSpc>
                <a:spcPct val="125000"/>
              </a:lnSpc>
              <a:spcBef>
                <a:spcPts val="300"/>
              </a:spcBef>
              <a:spcAft>
                <a:spcPts val="0"/>
              </a:spcAft>
              <a:buFont typeface="Wingdings" panose="05000000000000000000" pitchFamily="2" charset="2"/>
              <a:buChar char="u"/>
            </a:pP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sym typeface="+mn-ea"/>
              </a:rPr>
              <a:t>CSNS-II </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质子、缪子大厅安装</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个测量点标志，为设备</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预埋和</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后期安装提供基准。</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spcAft>
                <a:spcPts val="0"/>
              </a:spcAft>
              <a:buFont typeface="Wingdings" panose="05000000000000000000" pitchFamily="2" charset="2"/>
              <a:buChar char="u"/>
            </a:pP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个时段、</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7h</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的</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GPS</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观测，包括一期</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8</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个永久点，二期</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个土建点</a:t>
            </a:r>
            <a:r>
              <a:rPr lang="zh-CN" kern="0" dirty="0">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个质子永久点，形成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CSNS-I</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CSNS-</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II</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装置统一基准。</a:t>
            </a:r>
            <a:endPar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300"/>
              </a:spcBef>
              <a:spcAft>
                <a:spcPts val="0"/>
              </a:spcAft>
              <a:buFont typeface="Wingdings" panose="05000000000000000000" pitchFamily="2" charset="2"/>
              <a:buChar char="u"/>
            </a:pP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质子、缪子大厅预埋板、预埋管的测量和调整后复测。</a:t>
            </a:r>
            <a:endPar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300"/>
              </a:spcBef>
              <a:spcAft>
                <a:spcPts val="0"/>
              </a:spcAft>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准直</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组获得</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的土建点坐标与建工土建坐标偏差</a:t>
            </a:r>
            <a:r>
              <a:rPr lang="zh-CN" altLang="en-US" kern="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平差偏差</a:t>
            </a:r>
            <a:r>
              <a:rPr lang="en-US" altLang="zh-CN" kern="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25mm</a:t>
            </a:r>
            <a:r>
              <a:rPr lang="zh-CN" altLang="en-US" kern="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，高程偏差</a:t>
            </a:r>
            <a:r>
              <a:rPr lang="en-US" altLang="zh-CN" kern="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22mm</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造成质子、缪子预埋板最大偏差</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sym typeface="+mn-ea"/>
              </a:rPr>
              <a:t>50mm</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，以准直</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sym typeface="+mn-ea"/>
              </a:rPr>
              <a:t>2025</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成果对预埋板进行调整和复测。</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spcBef>
                <a:spcPts val="600"/>
              </a:spcBef>
              <a:buFont typeface="Wingdings" panose="05000000000000000000" charset="0"/>
              <a:buChar char="u"/>
            </a:pPr>
            <a:endParaRPr lang="zh-CN" altLang="en-US" kern="0" spc="83"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7" name="标题 1"/>
          <p:cNvSpPr txBox="1"/>
          <p:nvPr/>
        </p:nvSpPr>
        <p:spPr bwMode="auto">
          <a:xfrm>
            <a:off x="323224" y="771540"/>
            <a:ext cx="7420467" cy="3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2.10 </a:t>
            </a:r>
            <a:r>
              <a:rPr lang="zh-CN" altLang="en-US" sz="1600" spc="83"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高能质子、谬子大厅建设测量</a:t>
            </a:r>
            <a:r>
              <a:rPr kumimoji="1" lang="en-US" altLang="zh-CN" sz="16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王铜、李波、马娜</a:t>
            </a:r>
            <a:endParaRPr lang="zh-CN" altLang="en-US" sz="16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bwMode="auto">
          <a:xfrm>
            <a:off x="4860424" y="5237381"/>
            <a:ext cx="1325880"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预埋板和预埋管测量</a:t>
            </a:r>
            <a:endPar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5" name="文本框 14"/>
          <p:cNvSpPr txBox="1"/>
          <p:nvPr/>
        </p:nvSpPr>
        <p:spPr bwMode="auto">
          <a:xfrm>
            <a:off x="1164955" y="5308900"/>
            <a:ext cx="669290"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en-US" altLang="zh-CN" sz="1000" kern="0" dirty="0">
                <a:latin typeface="Times New Roman" panose="02020603050405020304" pitchFamily="18" charset="0"/>
                <a:ea typeface="黑体" panose="02010609060101010101" pitchFamily="49" charset="-122"/>
                <a:cs typeface="Times New Roman" panose="02020603050405020304" pitchFamily="18" charset="0"/>
              </a:rPr>
              <a:t>GPS</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rPr>
              <a:t>测量</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7" name="组合 26"/>
          <p:cNvGrpSpPr/>
          <p:nvPr/>
        </p:nvGrpSpPr>
        <p:grpSpPr>
          <a:xfrm>
            <a:off x="747998" y="3008286"/>
            <a:ext cx="1786093" cy="2229039"/>
            <a:chOff x="7953592" y="2896460"/>
            <a:chExt cx="1786093" cy="1960525"/>
          </a:xfrm>
        </p:grpSpPr>
        <p:pic>
          <p:nvPicPr>
            <p:cNvPr id="19" name="图片 18"/>
            <p:cNvPicPr>
              <a:picLocks noChangeAspect="1"/>
            </p:cNvPicPr>
            <p:nvPr/>
          </p:nvPicPr>
          <p:blipFill>
            <a:blip r:embed="rId1"/>
            <a:stretch>
              <a:fillRect/>
            </a:stretch>
          </p:blipFill>
          <p:spPr>
            <a:xfrm>
              <a:off x="7961201" y="2896460"/>
              <a:ext cx="1778484" cy="1960525"/>
            </a:xfrm>
            <a:prstGeom prst="rect">
              <a:avLst/>
            </a:prstGeom>
          </p:spPr>
        </p:pic>
        <p:sp>
          <p:nvSpPr>
            <p:cNvPr id="20" name="文本框 16"/>
            <p:cNvSpPr txBox="1"/>
            <p:nvPr/>
          </p:nvSpPr>
          <p:spPr>
            <a:xfrm>
              <a:off x="7953592" y="4596914"/>
              <a:ext cx="938270" cy="252188"/>
            </a:xfrm>
            <a:prstGeom prst="rect">
              <a:avLst/>
            </a:prstGeom>
            <a:solidFill>
              <a:srgbClr val="FFC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t>II</a:t>
              </a:r>
              <a:r>
                <a:rPr lang="zh-CN" altLang="en-US" sz="1200" b="1" dirty="0"/>
                <a:t>永久点</a:t>
              </a:r>
              <a:endParaRPr lang="zh-CN" altLang="en-US" sz="1200" b="1" dirty="0"/>
            </a:p>
          </p:txBody>
        </p:sp>
      </p:grpSp>
      <p:pic>
        <p:nvPicPr>
          <p:cNvPr id="6" name="图片 5" descr="webwxgetmsgimg"/>
          <p:cNvPicPr>
            <a:picLocks noChangeAspect="1"/>
          </p:cNvPicPr>
          <p:nvPr/>
        </p:nvPicPr>
        <p:blipFill>
          <a:blip r:embed="rId2"/>
          <a:stretch>
            <a:fillRect/>
          </a:stretch>
        </p:blipFill>
        <p:spPr>
          <a:xfrm>
            <a:off x="2843530" y="3133090"/>
            <a:ext cx="2794635" cy="2017395"/>
          </a:xfrm>
          <a:prstGeom prst="rect">
            <a:avLst/>
          </a:prstGeom>
        </p:spPr>
      </p:pic>
      <p:pic>
        <p:nvPicPr>
          <p:cNvPr id="7" name="图片 6" descr="webwxgetmsgimg (7)"/>
          <p:cNvPicPr>
            <a:picLocks noChangeAspect="1"/>
          </p:cNvPicPr>
          <p:nvPr/>
        </p:nvPicPr>
        <p:blipFill>
          <a:blip r:embed="rId3"/>
          <a:stretch>
            <a:fillRect/>
          </a:stretch>
        </p:blipFill>
        <p:spPr>
          <a:xfrm>
            <a:off x="5677218" y="3148013"/>
            <a:ext cx="2699385" cy="2002155"/>
          </a:xfrm>
          <a:prstGeom prst="rect">
            <a:avLst/>
          </a:prstGeom>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nvSpPr>
        <p:spPr bwMode="auto">
          <a:xfrm>
            <a:off x="323224" y="771540"/>
            <a:ext cx="7420467" cy="3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、漂移管脉冲电源供电振动测量</a:t>
            </a:r>
            <a:r>
              <a:rPr kumimoji="1" lang="en-US" altLang="zh-CN" sz="18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柯志勇</a:t>
            </a:r>
            <a:endPar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251460" y="1131570"/>
            <a:ext cx="8468360" cy="2992120"/>
          </a:xfrm>
          <a:prstGeom prst="rect">
            <a:avLst/>
          </a:prstGeom>
        </p:spPr>
        <p:txBody>
          <a:bodyPr wrap="square">
            <a:spAutoFit/>
          </a:bodyPr>
          <a:p>
            <a:pPr lvl="0" indent="0" eaLnBrk="1" latinLnBrk="0" hangingPunct="1">
              <a:lnSpc>
                <a:spcPct val="125000"/>
              </a:lnSpc>
              <a:spcBef>
                <a:spcPts val="300"/>
              </a:spcBef>
              <a:spcAft>
                <a:spcPct val="0"/>
              </a:spcAft>
              <a:buClrTx/>
              <a:buFont typeface="Wingdings" panose="05000000000000000000" charset="0"/>
              <a:buNone/>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CSNS-II </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需要将</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DTL</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前段部分线圈的电流由直流改为交流</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1000A/50Hz</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，需要进行试验和测量振动</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情况。</a:t>
            </a:r>
            <a:endParaRPr lang="zh-CN" altLang="en-US"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eaLnBrk="1" latinLnBrk="0" hangingPunct="1">
              <a:lnSpc>
                <a:spcPct val="125000"/>
              </a:lnSpc>
              <a:spcBef>
                <a:spcPts val="300"/>
              </a:spcBef>
              <a:spcAft>
                <a:spcPct val="0"/>
              </a:spcAft>
              <a:buClrTx/>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试验方案：在预研腔上</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准直固定</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1-7#</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漂移管备件后通水和电；利用</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温度传感器、激光跟踪仪、激光位移传感器分别监测</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1000A/50Hz</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下漂移管的温升和振动情况。</a:t>
            </a: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300"/>
              </a:spcBef>
              <a:buFont typeface="Wingdings" panose="05000000000000000000" pitchFamily="2" charset="2"/>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采用激光跟踪仪连续扫描测量</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100Hz</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漂移管底部靶标，1000A交流电稳定后测量漂移管的变化量最大为</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0.03mm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，跟踪仪扫描测量精度0.03mm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左右，反映漂移管在使用激光跟踪仪测量下无明显振动。</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300"/>
              </a:spcBef>
              <a:buFont typeface="Wingdings" panose="05000000000000000000" pitchFamily="2" charset="2"/>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采用两个基恩士激光位移传感器（</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重复精度</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0.25</a:t>
            </a:r>
            <a:r>
              <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μm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）固定在DTL腔内，非接触测量（</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1000Hz</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漂移管的横向和底部的位移，结果显示，加1000A交流电和550A直流电稳定后，加电前和加电稳定后测量的最大位移为</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0.01mm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，反映漂移管在加交流电中无明显振动。</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300"/>
              </a:spcBef>
              <a:buFont typeface="Wingdings" panose="05000000000000000000" pitchFamily="2" charset="2"/>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加电过程中，漂移管随温升（</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13.5℃</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）发生膨胀，横向为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0.028mm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，高程为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0.085mm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，降温冷却后</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恢复。</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a:lnSpc>
                <a:spcPct val="150000"/>
              </a:lnSpc>
              <a:buFont typeface="Wingdings" panose="05000000000000000000" pitchFamily="2" charset="2"/>
              <a:buChar char="u"/>
            </a:pP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5" name="图片 4"/>
          <p:cNvPicPr>
            <a:picLocks noChangeAspect="1"/>
          </p:cNvPicPr>
          <p:nvPr>
            <p:custDataLst>
              <p:tags r:id="rId1"/>
            </p:custDataLst>
          </p:nvPr>
        </p:nvPicPr>
        <p:blipFill>
          <a:blip r:embed="rId2"/>
          <a:stretch>
            <a:fillRect/>
          </a:stretch>
        </p:blipFill>
        <p:spPr>
          <a:xfrm>
            <a:off x="323850" y="3832860"/>
            <a:ext cx="1885315" cy="1414780"/>
          </a:xfrm>
          <a:prstGeom prst="rect">
            <a:avLst/>
          </a:prstGeom>
        </p:spPr>
      </p:pic>
      <p:pic>
        <p:nvPicPr>
          <p:cNvPr id="9" name="图片 8"/>
          <p:cNvPicPr>
            <a:picLocks noChangeAspect="1"/>
          </p:cNvPicPr>
          <p:nvPr/>
        </p:nvPicPr>
        <p:blipFill>
          <a:blip r:embed="rId3"/>
          <a:stretch>
            <a:fillRect/>
          </a:stretch>
        </p:blipFill>
        <p:spPr>
          <a:xfrm>
            <a:off x="4196715" y="3843655"/>
            <a:ext cx="2720340" cy="1403985"/>
          </a:xfrm>
          <a:prstGeom prst="rect">
            <a:avLst/>
          </a:prstGeom>
        </p:spPr>
      </p:pic>
      <p:pic>
        <p:nvPicPr>
          <p:cNvPr id="14" name="图片 13"/>
          <p:cNvPicPr>
            <a:picLocks noChangeAspect="1"/>
          </p:cNvPicPr>
          <p:nvPr/>
        </p:nvPicPr>
        <p:blipFill>
          <a:blip r:embed="rId4"/>
          <a:stretch>
            <a:fillRect/>
          </a:stretch>
        </p:blipFill>
        <p:spPr>
          <a:xfrm>
            <a:off x="2282190" y="3843655"/>
            <a:ext cx="1841500" cy="1439545"/>
          </a:xfrm>
          <a:prstGeom prst="rect">
            <a:avLst/>
          </a:prstGeom>
        </p:spPr>
      </p:pic>
      <p:sp>
        <p:nvSpPr>
          <p:cNvPr id="11" name="矩形 3"/>
          <p:cNvSpPr/>
          <p:nvPr>
            <p:custDataLst>
              <p:tags r:id="rId5"/>
            </p:custDataLst>
          </p:nvPr>
        </p:nvSpPr>
        <p:spPr>
          <a:xfrm>
            <a:off x="3431540" y="4228465"/>
            <a:ext cx="924560" cy="321945"/>
          </a:xfrm>
          <a:prstGeom prst="rect">
            <a:avLst/>
          </a:prstGeom>
          <a:noFill/>
          <a:ln w="9525">
            <a:noFill/>
          </a:ln>
        </p:spPr>
        <p:txBody>
          <a:bodyPr wrap="square">
            <a:spAutoFit/>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stStyle>
          <a:p>
            <a:pPr marL="0" lvl="0" indent="0" eaLnBrk="1" hangingPunct="1">
              <a:lnSpc>
                <a:spcPct val="150000"/>
              </a:lnSpc>
              <a:spcBef>
                <a:spcPct val="0"/>
              </a:spcBef>
              <a:spcAft>
                <a:spcPct val="0"/>
              </a:spcAft>
              <a:buClrTx/>
              <a:buFont typeface="+mj-ea"/>
              <a:buNone/>
            </a:pPr>
            <a:r>
              <a:rPr lang="en-US" altLang="zh-CN" sz="1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LK-H085</a:t>
            </a:r>
            <a:endParaRPr lang="en-US" altLang="zh-CN" sz="1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矩形 3"/>
          <p:cNvSpPr/>
          <p:nvPr>
            <p:custDataLst>
              <p:tags r:id="rId6"/>
            </p:custDataLst>
          </p:nvPr>
        </p:nvSpPr>
        <p:spPr>
          <a:xfrm>
            <a:off x="2844165" y="4957445"/>
            <a:ext cx="927100" cy="321945"/>
          </a:xfrm>
          <a:prstGeom prst="rect">
            <a:avLst/>
          </a:prstGeom>
          <a:noFill/>
          <a:ln w="9525">
            <a:noFill/>
          </a:ln>
        </p:spPr>
        <p:txBody>
          <a:bodyPr wrap="square">
            <a:spAutoFit/>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stStyle>
          <a:p>
            <a:pPr marL="0" lvl="0" indent="0" eaLnBrk="1" hangingPunct="1">
              <a:lnSpc>
                <a:spcPct val="150000"/>
              </a:lnSpc>
              <a:spcBef>
                <a:spcPct val="0"/>
              </a:spcBef>
              <a:spcAft>
                <a:spcPct val="0"/>
              </a:spcAft>
              <a:buClrTx/>
              <a:buFont typeface="+mj-ea"/>
              <a:buNone/>
            </a:pPr>
            <a:r>
              <a:rPr lang="en-US" altLang="zh-CN" sz="1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LK-H155</a:t>
            </a:r>
            <a:endParaRPr lang="en-US" altLang="zh-CN" sz="1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5" name="图片 14" descr="通电45分钟后降温40分钟01-2025-01-17"/>
          <p:cNvPicPr>
            <a:picLocks noChangeAspect="1"/>
          </p:cNvPicPr>
          <p:nvPr/>
        </p:nvPicPr>
        <p:blipFill>
          <a:blip r:embed="rId7"/>
          <a:srcRect t="1327" r="41775"/>
          <a:stretch>
            <a:fillRect/>
          </a:stretch>
        </p:blipFill>
        <p:spPr>
          <a:xfrm>
            <a:off x="6948170" y="3843655"/>
            <a:ext cx="1901190" cy="1469390"/>
          </a:xfrm>
          <a:prstGeom prst="rect">
            <a:avLst/>
          </a:prstGeom>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236947" y="771522"/>
            <a:ext cx="6949196" cy="381359"/>
          </a:xfrm>
        </p:spPr>
        <p:txBody>
          <a:bodyPr/>
          <a:p>
            <a:pPr>
              <a:defRPr/>
            </a:pPr>
            <a:r>
              <a:rPr kumimoji="1" lang="en-US" altLang="zh-CN" sz="1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4</a:t>
            </a:r>
            <a:r>
              <a:rPr kumimoji="1" lang="zh-CN" altLang="en-US" sz="1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、其他设备准直</a:t>
            </a:r>
            <a:r>
              <a:rPr kumimoji="1" lang="en-US" altLang="zh-CN" sz="1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柯志勇</a:t>
            </a:r>
            <a:endParaRPr kumimoji="1" lang="zh-CN" altLang="en-US" sz="1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5"/>
          <p:cNvSpPr/>
          <p:nvPr/>
        </p:nvSpPr>
        <p:spPr>
          <a:xfrm>
            <a:off x="308610" y="1132205"/>
            <a:ext cx="8477885" cy="15144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marL="285750" indent="-285750" algn="just" eaLnBrk="1" latinLnBrk="0" hangingPunct="1">
              <a:lnSpc>
                <a:spcPct val="125000"/>
              </a:lnSpc>
              <a:spcBef>
                <a:spcPts val="600"/>
              </a:spcBef>
              <a:buFont typeface="Wingdings" panose="05000000000000000000" charset="0"/>
              <a:buChar char="u"/>
            </a:pPr>
            <a:r>
              <a:rPr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完成伴生质子束同位素项目自动取放靶装置的设备标定和出厂验收测量</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设备</a:t>
            </a:r>
            <a:r>
              <a:rPr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运动重复性精度测量和取放靶测试</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完成自动取放靶装置的真空管和多节缸装置再隧道安装准直；完成束流标定板标定与安装位置测量</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eaLnBrk="1" latinLnBrk="0" hangingPunct="1">
              <a:lnSpc>
                <a:spcPct val="125000"/>
              </a:lnSpc>
              <a:spcBef>
                <a:spcPts val="600"/>
              </a:spcBef>
              <a:buFont typeface="Wingdings" panose="05000000000000000000" charset="0"/>
              <a:buChar char="u"/>
            </a:pPr>
            <a:r>
              <a:rPr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完成CSNS-II LEBT设备在D1大厅安装测试的</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凹坑法兰、第一和第二真空腔及</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个螺线管等</a:t>
            </a:r>
            <a:r>
              <a:rPr 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5</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台设备的标定与安装准直</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zh-CN" kern="1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4" descr="webwxgetmsgimg (4)"/>
          <p:cNvPicPr>
            <a:picLocks noChangeAspect="1"/>
          </p:cNvPicPr>
          <p:nvPr/>
        </p:nvPicPr>
        <p:blipFill>
          <a:blip r:embed="rId1"/>
          <a:stretch>
            <a:fillRect/>
          </a:stretch>
        </p:blipFill>
        <p:spPr>
          <a:xfrm>
            <a:off x="6084570" y="3098800"/>
            <a:ext cx="2534285" cy="1901825"/>
          </a:xfrm>
          <a:prstGeom prst="rect">
            <a:avLst/>
          </a:prstGeom>
        </p:spPr>
      </p:pic>
      <p:pic>
        <p:nvPicPr>
          <p:cNvPr id="2" name="图片 1" descr="D:\Document\WeChat Files\wxid_13q3olly0qw521\FileStorage\Temp\9889fda0910c3f1d6f66bf59142af50.jpg"/>
          <p:cNvPicPr>
            <a:picLocks noChangeAspect="1" noChangeArrowheads="1"/>
          </p:cNvPicPr>
          <p:nvPr/>
        </p:nvPicPr>
        <p:blipFill>
          <a:blip r:embed="rId2" cstate="print"/>
          <a:srcRect/>
          <a:stretch>
            <a:fillRect/>
          </a:stretch>
        </p:blipFill>
        <p:spPr>
          <a:xfrm>
            <a:off x="539750" y="3088640"/>
            <a:ext cx="2540000" cy="1904365"/>
          </a:xfrm>
          <a:prstGeom prst="rect">
            <a:avLst/>
          </a:prstGeom>
          <a:noFill/>
          <a:ln w="9525">
            <a:noFill/>
            <a:miter lim="800000"/>
            <a:headEnd/>
            <a:tailEnd/>
          </a:ln>
        </p:spPr>
      </p:pic>
      <p:pic>
        <p:nvPicPr>
          <p:cNvPr id="3" name="图片 6" descr="webwxgetmsgimg (3)"/>
          <p:cNvPicPr>
            <a:picLocks noChangeAspect="1"/>
          </p:cNvPicPr>
          <p:nvPr/>
        </p:nvPicPr>
        <p:blipFill>
          <a:blip r:embed="rId3"/>
          <a:stretch>
            <a:fillRect/>
          </a:stretch>
        </p:blipFill>
        <p:spPr>
          <a:xfrm>
            <a:off x="3203575" y="3089910"/>
            <a:ext cx="2550160" cy="1912620"/>
          </a:xfrm>
          <a:prstGeom prst="rect">
            <a:avLst/>
          </a:prstGeom>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1" name="文本框 10"/>
          <p:cNvSpPr txBox="1"/>
          <p:nvPr/>
        </p:nvSpPr>
        <p:spPr bwMode="auto">
          <a:xfrm>
            <a:off x="6688589" y="5092601"/>
            <a:ext cx="1416685" cy="275590"/>
          </a:xfrm>
          <a:prstGeom prst="rect">
            <a:avLst/>
          </a:prstGeom>
          <a:noFill/>
          <a:ln w="9525">
            <a:noFill/>
            <a:miter lim="800000"/>
          </a:ln>
        </p:spPr>
        <p:txBody>
          <a:bodyPr wrap="none" rtlCol="0">
            <a:spAutoFit/>
          </a:bodyPr>
          <a:p>
            <a:pPr marL="342900" indent="-342900" algn="l">
              <a:lnSpc>
                <a:spcPct val="120000"/>
              </a:lnSpc>
              <a:buClr>
                <a:schemeClr val="tx1"/>
              </a:buClr>
            </a:pPr>
            <a:r>
              <a:rPr lang="en-US" alt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LEBT</a:t>
            </a:r>
            <a:r>
              <a:rPr lang="zh-CN" altLang="en-US" sz="1000" kern="100" dirty="0">
                <a:latin typeface="Times New Roman" panose="02020603050405020304" pitchFamily="18" charset="0"/>
                <a:ea typeface="黑体" panose="02010609060101010101" pitchFamily="49" charset="-122"/>
                <a:cs typeface="Times New Roman" panose="02020603050405020304" pitchFamily="18" charset="0"/>
                <a:sym typeface="+mn-ea"/>
              </a:rPr>
              <a:t>设备</a:t>
            </a:r>
            <a:r>
              <a:rPr lang="en-US" alt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D1</a:t>
            </a:r>
            <a:r>
              <a:rPr lang="zh-CN" altLang="en-US" sz="1000" kern="100" dirty="0">
                <a:latin typeface="Times New Roman" panose="02020603050405020304" pitchFamily="18" charset="0"/>
                <a:ea typeface="黑体" panose="02010609060101010101" pitchFamily="49" charset="-122"/>
                <a:cs typeface="Times New Roman" panose="02020603050405020304" pitchFamily="18" charset="0"/>
                <a:sym typeface="+mn-ea"/>
              </a:rPr>
              <a:t>大厅准直</a:t>
            </a:r>
            <a:endParaRPr lang="zh-CN" altLang="en-US" sz="1000"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文本框 8"/>
          <p:cNvSpPr txBox="1"/>
          <p:nvPr/>
        </p:nvSpPr>
        <p:spPr bwMode="auto">
          <a:xfrm>
            <a:off x="827539" y="5092601"/>
            <a:ext cx="1960880" cy="275590"/>
          </a:xfrm>
          <a:prstGeom prst="rect">
            <a:avLst/>
          </a:prstGeom>
          <a:noFill/>
          <a:ln w="9525">
            <a:noFill/>
            <a:miter lim="800000"/>
          </a:ln>
        </p:spPr>
        <p:txBody>
          <a:bodyPr wrap="none" rtlCol="0">
            <a:spAutoFit/>
          </a:bodyPr>
          <a:p>
            <a:pPr marL="342900" indent="-342900" algn="l">
              <a:lnSpc>
                <a:spcPct val="120000"/>
              </a:lnSpc>
              <a:buClr>
                <a:schemeClr val="tx1"/>
              </a:buClr>
            </a:pPr>
            <a:r>
              <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自动取放靶装置厂家标定与测试</a:t>
            </a:r>
            <a:endPar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 name="文本框 9"/>
          <p:cNvSpPr txBox="1"/>
          <p:nvPr/>
        </p:nvSpPr>
        <p:spPr bwMode="auto">
          <a:xfrm>
            <a:off x="3420244" y="5092601"/>
            <a:ext cx="2087880" cy="275590"/>
          </a:xfrm>
          <a:prstGeom prst="rect">
            <a:avLst/>
          </a:prstGeom>
          <a:noFill/>
          <a:ln w="9525">
            <a:noFill/>
            <a:miter lim="800000"/>
          </a:ln>
        </p:spPr>
        <p:txBody>
          <a:bodyPr wrap="none" rtlCol="0">
            <a:spAutoFit/>
          </a:bodyPr>
          <a:p>
            <a:pPr marL="342900" indent="-342900" algn="l">
              <a:lnSpc>
                <a:spcPct val="120000"/>
              </a:lnSpc>
              <a:buClr>
                <a:schemeClr val="tx1"/>
              </a:buClr>
            </a:pPr>
            <a:r>
              <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rPr>
              <a:t>自动取放靶装置隧道安装就位准直</a:t>
            </a:r>
            <a:endParaRPr lang="zh-CN" sz="1000"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灯片编号占位符 4"/>
          <p:cNvSpPr>
            <a:spLocks noGrp="1"/>
          </p:cNvSpPr>
          <p:nvPr>
            <p:ph type="sldNum" sz="quarter" idx="10"/>
          </p:nvPr>
        </p:nvSpPr>
        <p:spPr>
          <a:xfrm>
            <a:off x="8100731" y="5452967"/>
            <a:ext cx="389402" cy="163145"/>
          </a:xfrm>
          <a:noFill/>
        </p:spPr>
        <p:txBody>
          <a:bodyPr/>
          <a:p>
            <a:fld id="{E5BA158E-3DFA-4849-8598-28CA802E743E}" type="slidenum">
              <a:rPr lang="en-US" altLang="zh-CN" sz="675" smtClean="0"/>
            </a:fld>
            <a:endParaRPr lang="en-US" altLang="zh-CN" sz="675" dirty="0" smtClean="0"/>
          </a:p>
        </p:txBody>
      </p:sp>
      <p:sp>
        <p:nvSpPr>
          <p:cNvPr id="2" name="内容占位符 1"/>
          <p:cNvSpPr>
            <a:spLocks noGrp="1"/>
          </p:cNvSpPr>
          <p:nvPr>
            <p:ph idx="1"/>
          </p:nvPr>
        </p:nvSpPr>
        <p:spPr>
          <a:xfrm>
            <a:off x="3060065" y="1779905"/>
            <a:ext cx="3583940" cy="2871470"/>
          </a:xfrm>
        </p:spPr>
        <p:txBody>
          <a:bodyPr/>
          <a:p>
            <a:pPr latinLnBrk="0">
              <a:lnSpc>
                <a:spcPct val="120000"/>
              </a:lnSpc>
              <a:buFont typeface="Wingdings" panose="05000000000000000000" charset="0"/>
              <a:buChar char="Ø"/>
            </a:pPr>
            <a:r>
              <a:rPr lang="en-US" alt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a:t>
            </a:r>
            <a:r>
              <a:rPr lang="en-US" alt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025</a:t>
            </a: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年准直工作概述</a:t>
            </a:r>
            <a:endPar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a:p>
            <a:pPr latinLnBrk="0">
              <a:lnSpc>
                <a:spcPct val="120000"/>
              </a:lnSpc>
              <a:buFont typeface="Wingdings" panose="05000000000000000000" charset="0"/>
              <a:buChar char="Ø"/>
            </a:pPr>
            <a:r>
              <a:rPr 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加速器准直</a:t>
            </a:r>
            <a:endParaRPr 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latinLnBrk="0">
              <a:lnSpc>
                <a:spcPct val="120000"/>
              </a:lnSpc>
              <a:buFont typeface="Wingdings" panose="05000000000000000000" charset="0"/>
              <a:buChar char="Ø"/>
            </a:pPr>
            <a:r>
              <a:rPr 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靶站谱仪准直</a:t>
            </a:r>
            <a:endParaRPr lang="en-US" alt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atinLnBrk="0">
              <a:lnSpc>
                <a:spcPct val="120000"/>
              </a:lnSpc>
              <a:buFont typeface="Wingdings" panose="05000000000000000000" charset="0"/>
              <a:buChar char="Ø"/>
            </a:pPr>
            <a:r>
              <a:rPr lang="zh-CN" altLang="en-US" sz="2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准直技术研究</a:t>
            </a:r>
            <a:endParaRPr lang="zh-CN" altLang="en-US" sz="2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atinLnBrk="0">
              <a:lnSpc>
                <a:spcPct val="120000"/>
              </a:lnSpc>
              <a:buFont typeface="Wingdings" panose="05000000000000000000" charset="0"/>
              <a:buChar char="Ø"/>
            </a:pPr>
            <a:r>
              <a:rPr lang="zh-CN" altLang="en-US" sz="2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其他准直工作</a:t>
            </a:r>
            <a:endParaRPr lang="en-US" altLang="zh-CN" sz="2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latinLnBrk="0">
              <a:lnSpc>
                <a:spcPct val="120000"/>
              </a:lnSpc>
              <a:buFont typeface="Wingdings" panose="05000000000000000000" charset="0"/>
              <a:buChar char="Ø"/>
            </a:pPr>
            <a:r>
              <a:rPr lang="zh-CN" altLang="en-US" sz="2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文本框 5"/>
          <p:cNvSpPr txBox="1"/>
          <p:nvPr/>
        </p:nvSpPr>
        <p:spPr>
          <a:xfrm>
            <a:off x="2195830" y="988060"/>
            <a:ext cx="4572000" cy="681990"/>
          </a:xfrm>
          <a:prstGeom prst="rect">
            <a:avLst/>
          </a:prstGeom>
          <a:noFill/>
        </p:spPr>
        <p:txBody>
          <a:bodyPr wrap="square" rtlCol="0" anchor="t">
            <a:spAutoFit/>
          </a:bodyPr>
          <a:p>
            <a:pPr marL="0" indent="0" algn="ctr" latinLnBrk="0">
              <a:lnSpc>
                <a:spcPct val="120000"/>
              </a:lnSpc>
              <a:buFont typeface="Wingdings" panose="05000000000000000000" charset="0"/>
              <a:buNone/>
            </a:pPr>
            <a:r>
              <a:rPr lang="zh-CN" altLang="en-US" sz="3200" b="1" dirty="0" smtClean="0">
                <a:latin typeface="Times New Roman" panose="02020603050405020304" pitchFamily="18" charset="0"/>
                <a:ea typeface="黑体" panose="02010609060101010101" pitchFamily="49" charset="-122"/>
                <a:cs typeface="Times New Roman" panose="02020603050405020304" pitchFamily="18" charset="0"/>
                <a:sym typeface="+mn-ea"/>
              </a:rPr>
              <a:t>目录</a:t>
            </a:r>
            <a:endParaRPr lang="zh-CN" altLang="en-US" sz="3200" b="1"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advTm="2137">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nvSpPr>
        <p:spPr bwMode="auto">
          <a:xfrm>
            <a:off x="323224" y="771540"/>
            <a:ext cx="7420467" cy="3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defRPr/>
            </a:pPr>
            <a:r>
              <a:rPr lang="en-US" altLang="zh-CN" sz="1800" kern="0" dirty="0">
                <a:solidFill>
                  <a:srgbClr val="FF0000"/>
                </a:solidFill>
                <a:latin typeface="+mn-lt"/>
                <a:ea typeface="+mn-ea"/>
                <a:cs typeface="+mn-cs"/>
              </a:rPr>
              <a:t>1</a:t>
            </a:r>
            <a:r>
              <a:rPr lang="zh-CN" altLang="en-US" sz="1800" kern="0" dirty="0">
                <a:solidFill>
                  <a:srgbClr val="FF0000"/>
                </a:solidFill>
                <a:latin typeface="+mn-lt"/>
                <a:ea typeface="+mn-ea"/>
                <a:cs typeface="+mn-cs"/>
              </a:rPr>
              <a:t>、</a:t>
            </a:r>
            <a:r>
              <a:rPr lang="en-US" altLang="zh-CN" sz="1800" kern="0" dirty="0">
                <a:solidFill>
                  <a:srgbClr val="FF0000"/>
                </a:solidFill>
                <a:latin typeface="+mn-lt"/>
                <a:ea typeface="+mn-ea"/>
                <a:cs typeface="+mn-cs"/>
              </a:rPr>
              <a:t>2025</a:t>
            </a:r>
            <a:r>
              <a:rPr lang="zh-CN" altLang="en-US" sz="1800" kern="0" dirty="0">
                <a:solidFill>
                  <a:srgbClr val="FF0000"/>
                </a:solidFill>
                <a:latin typeface="+mn-lt"/>
                <a:ea typeface="+mn-ea"/>
                <a:cs typeface="+mn-cs"/>
              </a:rPr>
              <a:t>暑期靶站谱仪准直</a:t>
            </a:r>
            <a:r>
              <a:rPr lang="en-US" altLang="zh-CN" sz="1800" kern="0" dirty="0">
                <a:solidFill>
                  <a:srgbClr val="FF0000"/>
                </a:solidFill>
                <a:latin typeface="+mn-lt"/>
                <a:ea typeface="+mn-ea"/>
                <a:cs typeface="+mn-cs"/>
              </a:rPr>
              <a:t>—</a:t>
            </a:r>
            <a:r>
              <a:rPr kumimoji="1" lang="zh-CN" altLang="en-US" sz="18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柯志勇、李波、马娜、梁静、李笑</a:t>
            </a:r>
            <a:endParaRPr lang="zh-CN" altLang="en-US" sz="1800" kern="0" dirty="0">
              <a:solidFill>
                <a:srgbClr val="FF0000"/>
              </a:solidFill>
              <a:latin typeface="+mn-lt"/>
              <a:ea typeface="+mn-ea"/>
              <a:cs typeface="+mn-cs"/>
            </a:endParaRPr>
          </a:p>
        </p:txBody>
      </p:sp>
      <p:graphicFrame>
        <p:nvGraphicFramePr>
          <p:cNvPr id="10" name="表格 9"/>
          <p:cNvGraphicFramePr/>
          <p:nvPr>
            <p:custDataLst>
              <p:tags r:id="rId1"/>
            </p:custDataLst>
          </p:nvPr>
        </p:nvGraphicFramePr>
        <p:xfrm>
          <a:off x="395605" y="1779905"/>
          <a:ext cx="8099425" cy="3474085"/>
        </p:xfrm>
        <a:graphic>
          <a:graphicData uri="http://schemas.openxmlformats.org/drawingml/2006/table">
            <a:tbl>
              <a:tblPr firstRow="1" bandRow="1">
                <a:tableStyleId>{5940675A-B579-460E-94D1-54222C63F5DA}</a:tableStyleId>
              </a:tblPr>
              <a:tblGrid>
                <a:gridCol w="496570"/>
                <a:gridCol w="1530350"/>
                <a:gridCol w="2856865"/>
                <a:gridCol w="684530"/>
                <a:gridCol w="584835"/>
                <a:gridCol w="648970"/>
                <a:gridCol w="548640"/>
                <a:gridCol w="748665"/>
              </a:tblGrid>
              <a:tr h="302260">
                <a:tc>
                  <a:txBody>
                    <a:bodyPr/>
                    <a:p>
                      <a:pPr algn="ctr">
                        <a:buNone/>
                      </a:pPr>
                      <a:r>
                        <a:rPr lang="zh-CN" altLang="en-US" sz="1000" b="1">
                          <a:latin typeface="Times New Roman" panose="02020603050405020304" pitchFamily="18" charset="0"/>
                          <a:ea typeface="黑体" panose="02010609060101010101" pitchFamily="49" charset="-122"/>
                        </a:rPr>
                        <a:t>序号</a:t>
                      </a:r>
                      <a:endParaRPr lang="zh-CN" altLang="en-US" sz="1000" b="1">
                        <a:latin typeface="Times New Roman" panose="02020603050405020304" pitchFamily="18" charset="0"/>
                        <a:ea typeface="黑体" panose="02010609060101010101" pitchFamily="49" charset="-122"/>
                      </a:endParaRPr>
                    </a:p>
                  </a:txBody>
                  <a:tcPr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检修项目</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检修内容</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开始时间</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结束时间</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所需天数</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1000" b="1">
                          <a:solidFill>
                            <a:srgbClr val="000000"/>
                          </a:solidFill>
                          <a:latin typeface="Times New Roman" panose="02020603050405020304" pitchFamily="18" charset="0"/>
                          <a:ea typeface="黑体" panose="02010609060101010101" pitchFamily="49" charset="-122"/>
                        </a:rPr>
                        <a:t>检修形式</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1000" b="1">
                          <a:solidFill>
                            <a:srgbClr val="000000"/>
                          </a:solidFill>
                          <a:latin typeface="Times New Roman" panose="02020603050405020304" pitchFamily="18" charset="0"/>
                          <a:ea typeface="黑体" panose="02010609060101010101" pitchFamily="49" charset="-122"/>
                        </a:rPr>
                        <a:t>工作负责人</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南大厅</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新建6#谱仪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1、屏蔽放线测量（2025.06.20-2025.06.22）；2、基台预埋安装测量；3、全束线导管及斩波器安装（2025.07.25-2025.08.31）；</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2025/6/20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2025/8/31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72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马娜</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南大厅</a:t>
                      </a: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新建</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8A#谱仪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altLang="zh-CN" sz="900" b="0">
                          <a:solidFill>
                            <a:srgbClr val="000000"/>
                          </a:solidFill>
                          <a:latin typeface="Times New Roman" panose="02020603050405020304" pitchFamily="18" charset="0"/>
                          <a:ea typeface="黑体" panose="02010609060101010101" pitchFamily="49" charset="-122"/>
                        </a:rPr>
                        <a:t>3</a:t>
                      </a:r>
                      <a:r>
                        <a:rPr lang="zh-CN" altLang="en-US" sz="900" b="0">
                          <a:solidFill>
                            <a:srgbClr val="000000"/>
                          </a:solidFill>
                          <a:latin typeface="Times New Roman" panose="02020603050405020304" pitchFamily="18" charset="0"/>
                          <a:ea typeface="黑体" panose="02010609060101010101" pitchFamily="49" charset="-122"/>
                        </a:rPr>
                        <a:t>台</a:t>
                      </a:r>
                      <a:r>
                        <a:rPr lang="zh-CN" sz="900" b="0">
                          <a:solidFill>
                            <a:srgbClr val="000000"/>
                          </a:solidFill>
                          <a:latin typeface="Times New Roman" panose="02020603050405020304" pitchFamily="18" charset="0"/>
                          <a:ea typeface="黑体" panose="02010609060101010101" pitchFamily="49" charset="-122"/>
                        </a:rPr>
                        <a:t>斩波器、第二中子开关、导管的安装准直</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2025/9/10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57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李波</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南大厅</a:t>
                      </a: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新建</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10#谱仪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1、屏蔽放线测量；2、基台预埋安装测量；3、穿墙管、24米前导管、斩波器的安装</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2025/6/16</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2025/8/31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76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柯志勇</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4</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北大厅</a:t>
                      </a: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新建</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17#谱仪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1、屏蔽放线测量（2025.08.01-2025.08.05）；2、基台预埋安装测量；3、10段导管的安装（2025.09.01-2025.09.23）</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2025/9/23</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53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梁静</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原有南大厅5#谱仪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二期探测器模块提前拆除并提前组装，暑期进行回吊准直操作</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2025/8/21</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2025/9/30</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40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马娜</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6</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原有北大厅1</a:t>
                      </a:r>
                      <a:r>
                        <a:rPr lang="en-US" alt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4</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前端系统、散射腔维护</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2025/8/12</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2025/9/20</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39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何振强</a:t>
                      </a:r>
                      <a:endPar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原有北大厅18#谱仪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粗准、精准、探测器维护</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2025/8/4</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2025/8/17</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13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李波</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8</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原有北大厅1</a:t>
                      </a:r>
                      <a:r>
                        <a:rPr lang="en-US" alt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sz="90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#谱仪</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12700" marR="12700" marT="12700" vert="horz" anchor="ctr" anchorCtr="0"/>
                </a:tc>
                <a:tc>
                  <a:txBody>
                    <a:bodyPr/>
                    <a:p>
                      <a:pPr indent="0" algn="ctr">
                        <a:buNone/>
                      </a:pPr>
                      <a:r>
                        <a:rPr lang="en-US" alt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、准直切换台和自动换样装置放线；</a:t>
                      </a:r>
                      <a:r>
                        <a:rPr lang="en-US" alt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、样品盒、四刀光阑、飞行管和3根准直管</a:t>
                      </a: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的标定与</a:t>
                      </a: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准直</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2025/9/10</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2025/9/30</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柯志勇</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5242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9</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靶站</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1、氦容器上盖板顶部高程测量；2、Shutter插件标定与高程测量</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2025/8/10</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2025/8/31</a:t>
                      </a:r>
                      <a:endParaRPr lang="en-US" altLang="en-US" sz="900" b="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21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李波</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bl>
          </a:graphicData>
        </a:graphic>
      </p:graphicFrame>
      <p:sp>
        <p:nvSpPr>
          <p:cNvPr id="15" name="文本框 14"/>
          <p:cNvSpPr txBox="1"/>
          <p:nvPr/>
        </p:nvSpPr>
        <p:spPr>
          <a:xfrm>
            <a:off x="323850" y="1059815"/>
            <a:ext cx="8496300" cy="706755"/>
          </a:xfrm>
          <a:prstGeom prst="rect">
            <a:avLst/>
          </a:prstGeom>
          <a:noFill/>
        </p:spPr>
        <p:txBody>
          <a:bodyPr wrap="square" rtlCol="0" anchor="t">
            <a:spAutoFit/>
          </a:bodyPr>
          <a:p>
            <a:pPr marL="285750" indent="-285750" algn="just" eaLnBrk="1" latinLnBrk="0" hangingPunct="1">
              <a:lnSpc>
                <a:spcPts val="2400"/>
              </a:lnSpc>
              <a:buFont typeface="Wingdings" panose="05000000000000000000" charset="0"/>
              <a:buChar char="u"/>
            </a:pPr>
            <a:r>
              <a:rPr lang="en-US" kern="100" dirty="0">
                <a:latin typeface="Times New Roman" panose="02020603050405020304" pitchFamily="18" charset="0"/>
                <a:ea typeface="黑体" panose="02010609060101010101" pitchFamily="49" charset="-122"/>
                <a:cs typeface="Times New Roman" panose="02020603050405020304" pitchFamily="18" charset="0"/>
                <a:sym typeface="+mn-ea"/>
              </a:rPr>
              <a:t>2025</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年暑期检修中，靶站谱仪有</a:t>
            </a:r>
            <a:r>
              <a:rPr lang="en-US" kern="100" dirty="0">
                <a:latin typeface="Times New Roman" panose="02020603050405020304" pitchFamily="18" charset="0"/>
                <a:ea typeface="黑体" panose="02010609060101010101" pitchFamily="49" charset="-122"/>
                <a:cs typeface="Times New Roman" panose="02020603050405020304" pitchFamily="18" charset="0"/>
                <a:sym typeface="+mn-ea"/>
              </a:rPr>
              <a:t>9</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项准直工作，</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建设</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8A#</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6#</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17#</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谱仪；并且</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13#</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18#</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5#</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谱仪需要进行设备维护准直</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大部分工作与加速器暑期检修工作同时</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进行。</a:t>
            </a:r>
            <a:endPar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727CABBC-0D7A-4E10-8643-7843E75470F1}" type="slidenum">
              <a:rPr lang="en-US" altLang="zh-CN" sz="625" smtClean="0"/>
            </a:fld>
            <a:endParaRPr lang="en-US" altLang="zh-CN" sz="625"/>
          </a:p>
        </p:txBody>
      </p:sp>
      <p:sp>
        <p:nvSpPr>
          <p:cNvPr id="3" name="标题 2"/>
          <p:cNvSpPr>
            <a:spLocks noGrp="1"/>
          </p:cNvSpPr>
          <p:nvPr>
            <p:ph type="title"/>
          </p:nvPr>
        </p:nvSpPr>
        <p:spPr>
          <a:xfrm>
            <a:off x="251552" y="772157"/>
            <a:ext cx="6949196" cy="381359"/>
          </a:xfrm>
        </p:spPr>
        <p:txBody>
          <a:bodyPr/>
          <a:p>
            <a:pPr>
              <a:defRPr/>
            </a:pP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1.1  10#</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中子背散射谱仪准直</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柯志勇、</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李笑</a:t>
            </a:r>
            <a:endPar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矩形 6"/>
          <p:cNvSpPr/>
          <p:nvPr/>
        </p:nvSpPr>
        <p:spPr>
          <a:xfrm>
            <a:off x="323411" y="1131977"/>
            <a:ext cx="8564582" cy="1514475"/>
          </a:xfrm>
          <a:prstGeom prst="rect">
            <a:avLst/>
          </a:prstGeom>
        </p:spPr>
        <p:txBody>
          <a:bodyPr wrap="square">
            <a:spAutoFit/>
          </a:bodyPr>
          <a:p>
            <a:pPr marL="285750" indent="-285750" algn="l" eaLnBrk="1" latinLnBrk="0" hangingPunct="1">
              <a:lnSpc>
                <a:spcPct val="125000"/>
              </a:lnSpc>
              <a:spcBef>
                <a:spcPts val="6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中子背散射谱仪束线长</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90</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米，是</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CSNS</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束线最长的谱仪，其导管分为直导管、椭圆导管、锥导管，导管种类多、形状复杂、部分需要进行腔内预准直，</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准直难度较大。</a:t>
            </a:r>
            <a:endPar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600"/>
              </a:spcBef>
              <a:buFont typeface="Wingdings" panose="05000000000000000000" pitchFamily="2" charset="2"/>
              <a:buChar char="u"/>
            </a:pP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2025</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年完成该谱仪前</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24</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米束线设备安装准直，包括：基台和屏蔽块安装30</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5</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个点位放线、专用控制网的布设与测量、Shutter插入件导管标定和预准直、中子穿墙管的标定和准直、</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15根中子导管的标定和准直、</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台斩波器准直</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等。</a:t>
            </a:r>
            <a:endPar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1"/>
          <a:stretch>
            <a:fillRect/>
          </a:stretch>
        </p:blipFill>
        <p:spPr>
          <a:xfrm>
            <a:off x="2195830" y="2573020"/>
            <a:ext cx="4401820" cy="1067435"/>
          </a:xfrm>
          <a:prstGeom prst="rect">
            <a:avLst/>
          </a:prstGeom>
        </p:spPr>
      </p:pic>
      <p:pic>
        <p:nvPicPr>
          <p:cNvPr id="9" name="图片 4" descr="114ccae7173315a6d17cfca4d2227525"/>
          <p:cNvPicPr>
            <a:picLocks noChangeAspect="1"/>
          </p:cNvPicPr>
          <p:nvPr/>
        </p:nvPicPr>
        <p:blipFill>
          <a:blip r:embed="rId2"/>
          <a:stretch>
            <a:fillRect/>
          </a:stretch>
        </p:blipFill>
        <p:spPr>
          <a:xfrm>
            <a:off x="5940108" y="3693160"/>
            <a:ext cx="2235835" cy="1676400"/>
          </a:xfrm>
          <a:prstGeom prst="rect">
            <a:avLst/>
          </a:prstGeom>
        </p:spPr>
      </p:pic>
      <p:pic>
        <p:nvPicPr>
          <p:cNvPr id="10" name="图片 1" descr="93e64ae844357107774e5a1c0f19afa"/>
          <p:cNvPicPr>
            <a:picLocks noChangeAspect="1"/>
          </p:cNvPicPr>
          <p:nvPr/>
        </p:nvPicPr>
        <p:blipFill>
          <a:blip r:embed="rId3"/>
          <a:stretch>
            <a:fillRect/>
          </a:stretch>
        </p:blipFill>
        <p:spPr>
          <a:xfrm>
            <a:off x="611823" y="3703003"/>
            <a:ext cx="2209165" cy="1656715"/>
          </a:xfrm>
          <a:prstGeom prst="rect">
            <a:avLst/>
          </a:prstGeom>
        </p:spPr>
      </p:pic>
      <p:pic>
        <p:nvPicPr>
          <p:cNvPr id="11" name="图片 2" descr="05150e779c19b2d4747f69deb09cac3"/>
          <p:cNvPicPr>
            <a:picLocks noChangeAspect="1"/>
          </p:cNvPicPr>
          <p:nvPr/>
        </p:nvPicPr>
        <p:blipFill>
          <a:blip r:embed="rId4"/>
          <a:stretch>
            <a:fillRect/>
          </a:stretch>
        </p:blipFill>
        <p:spPr>
          <a:xfrm>
            <a:off x="3312160" y="3723958"/>
            <a:ext cx="2169160" cy="1626235"/>
          </a:xfrm>
          <a:prstGeom prst="rect">
            <a:avLst/>
          </a:prstGeom>
        </p:spPr>
      </p:pic>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727CABBC-0D7A-4E10-8643-7843E75470F1}" type="slidenum">
              <a:rPr lang="en-US" altLang="zh-CN" sz="625" smtClean="0"/>
            </a:fld>
            <a:endParaRPr lang="en-US" altLang="zh-CN" sz="625"/>
          </a:p>
        </p:txBody>
      </p:sp>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
        <p:nvSpPr>
          <p:cNvPr id="3" name="标题 2"/>
          <p:cNvSpPr>
            <a:spLocks noGrp="1"/>
          </p:cNvSpPr>
          <p:nvPr>
            <p:ph type="title"/>
          </p:nvPr>
        </p:nvSpPr>
        <p:spPr>
          <a:xfrm>
            <a:off x="251552" y="772157"/>
            <a:ext cx="6949196" cy="381359"/>
          </a:xfrm>
        </p:spPr>
        <p:txBody>
          <a:bodyPr/>
          <a:p>
            <a:pPr>
              <a:defRPr/>
            </a:pP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1.2  6#</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逆几何分子振动谱仪准直</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马娜</a:t>
            </a:r>
            <a:endPar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矩形 6"/>
          <p:cNvSpPr/>
          <p:nvPr/>
        </p:nvSpPr>
        <p:spPr>
          <a:xfrm>
            <a:off x="324046" y="1153567"/>
            <a:ext cx="8564582" cy="1899285"/>
          </a:xfrm>
          <a:prstGeom prst="rect">
            <a:avLst/>
          </a:prstGeom>
        </p:spPr>
        <p:txBody>
          <a:bodyPr wrap="square">
            <a:spAutoFit/>
          </a:bodyPr>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设备放线：完成基台边界线、固定螺孔位置</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放线。</a:t>
            </a:r>
            <a:endPar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设备标定：完成</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6</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台斩波器标定。</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谱仪控制网建立：联系靶站控制网，建立谱仪安装控制网测量和数据处理。</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基台准直：完成</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7</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个混泥土基台和</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12</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块设备安装基板的准直。</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设备调整：完成</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3</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台斩波器和</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6</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根导管的准直。</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全面测量：进行调整后、屏蔽安装、抽真空影响的</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3</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次导管全面测量和调整。</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676910" y="3148330"/>
            <a:ext cx="2373630" cy="2069465"/>
          </a:xfrm>
          <a:prstGeom prst="rect">
            <a:avLst/>
          </a:prstGeom>
        </p:spPr>
      </p:pic>
      <p:pic>
        <p:nvPicPr>
          <p:cNvPr id="6" name="图片 5"/>
          <p:cNvPicPr>
            <a:picLocks noChangeAspect="1"/>
          </p:cNvPicPr>
          <p:nvPr/>
        </p:nvPicPr>
        <p:blipFill>
          <a:blip r:embed="rId2"/>
          <a:stretch>
            <a:fillRect/>
          </a:stretch>
        </p:blipFill>
        <p:spPr>
          <a:xfrm>
            <a:off x="3203575" y="3107055"/>
            <a:ext cx="1791335" cy="2039620"/>
          </a:xfrm>
          <a:prstGeom prst="rect">
            <a:avLst/>
          </a:prstGeom>
        </p:spPr>
      </p:pic>
      <p:pic>
        <p:nvPicPr>
          <p:cNvPr id="8" name="图片 7"/>
          <p:cNvPicPr>
            <a:picLocks noChangeAspect="1"/>
          </p:cNvPicPr>
          <p:nvPr/>
        </p:nvPicPr>
        <p:blipFill>
          <a:blip r:embed="rId3"/>
          <a:stretch>
            <a:fillRect/>
          </a:stretch>
        </p:blipFill>
        <p:spPr>
          <a:xfrm>
            <a:off x="5147945" y="3086735"/>
            <a:ext cx="2604770" cy="2078990"/>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727CABBC-0D7A-4E10-8643-7843E75470F1}" type="slidenum">
              <a:rPr lang="en-US" altLang="zh-CN" sz="625" smtClean="0"/>
            </a:fld>
            <a:endParaRPr lang="en-US" altLang="zh-CN" sz="625"/>
          </a:p>
        </p:txBody>
      </p:sp>
      <p:pic>
        <p:nvPicPr>
          <p:cNvPr id="9" name="图片 8" descr="upload_post_object_v2_580290054"/>
          <p:cNvPicPr>
            <a:picLocks noChangeAspect="1"/>
          </p:cNvPicPr>
          <p:nvPr/>
        </p:nvPicPr>
        <p:blipFill>
          <a:blip r:embed="rId1"/>
          <a:srcRect l="-1681" t="27610" r="1681" b="-472"/>
          <a:stretch>
            <a:fillRect/>
          </a:stretch>
        </p:blipFill>
        <p:spPr>
          <a:xfrm>
            <a:off x="5868670" y="3124200"/>
            <a:ext cx="1626870" cy="2112645"/>
          </a:xfrm>
          <a:prstGeom prst="rect">
            <a:avLst/>
          </a:prstGeom>
        </p:spPr>
      </p:pic>
      <p:sp>
        <p:nvSpPr>
          <p:cNvPr id="16" name="矩形 15"/>
          <p:cNvSpPr/>
          <p:nvPr/>
        </p:nvSpPr>
        <p:spPr>
          <a:xfrm>
            <a:off x="5292617" y="5268400"/>
            <a:ext cx="944880" cy="275590"/>
          </a:xfrm>
          <a:prstGeom prst="rect">
            <a:avLst/>
          </a:prstGeom>
        </p:spPr>
        <p:txBody>
          <a:bodyPr wrap="none">
            <a:spAutoFit/>
          </a:bodyPr>
          <a:lstStyle/>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中子导管准直</a:t>
            </a:r>
            <a:endParaRPr lang="en-US" altLang="zh-CN"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标题 2"/>
          <p:cNvSpPr>
            <a:spLocks noGrp="1"/>
          </p:cNvSpPr>
          <p:nvPr>
            <p:ph type="title"/>
          </p:nvPr>
        </p:nvSpPr>
        <p:spPr>
          <a:xfrm>
            <a:off x="251552" y="772157"/>
            <a:ext cx="6949196" cy="381359"/>
          </a:xfrm>
        </p:spPr>
        <p:txBody>
          <a:bodyPr/>
          <a:p>
            <a:pPr>
              <a:defRPr/>
            </a:pP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1.3  17#</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弹性漫散射中子谱仪准直</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梁静</a:t>
            </a:r>
            <a:endPar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矩形 6"/>
          <p:cNvSpPr/>
          <p:nvPr/>
        </p:nvSpPr>
        <p:spPr>
          <a:xfrm>
            <a:off x="395801" y="1131977"/>
            <a:ext cx="8564582" cy="1833880"/>
          </a:xfrm>
          <a:prstGeom prst="rect">
            <a:avLst/>
          </a:prstGeom>
        </p:spPr>
        <p:txBody>
          <a:bodyPr wrap="square">
            <a:spAutoFit/>
          </a:bodyPr>
          <a:p>
            <a:pPr marL="285750" indent="-285750" algn="l" eaLnBrk="1" latinLnBrk="0" hangingPunct="1">
              <a:lnSpc>
                <a:spcPct val="120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设备放线：完成基台边界线、固定螺孔位置放线。</a:t>
            </a:r>
            <a:endPar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设备标定：完成</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1</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台穿墙管、</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5</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根中子导管、</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3</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台斩波器标定。</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谱仪控制网建立：联系靶站控制网，建立谱仪安装控制网测量和数据处理。</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基台准直：完成混泥土基台和设备安装基板的准直；</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设备调整：完成前端</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12</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米全部设备（穿墙管、斩波器和</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中子导管）准直。</a:t>
            </a:r>
            <a:endPar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spcBef>
                <a:spcPts val="300"/>
              </a:spcBef>
              <a:buFont typeface="Wingdings" panose="05000000000000000000" pitchFamily="2" charset="2"/>
              <a:buChar char="u"/>
            </a:pP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全面测量：完成导管准直后全面测量，同轴度</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优于</a:t>
            </a:r>
            <a:r>
              <a:rPr lang="en-US" altLang="zh-CN" kern="0" dirty="0" smtClean="0">
                <a:latin typeface="Times New Roman" panose="02020603050405020304" pitchFamily="18" charset="0"/>
                <a:ea typeface="黑体" panose="02010609060101010101" pitchFamily="49" charset="-122"/>
                <a:cs typeface="Times New Roman" panose="02020603050405020304" pitchFamily="18" charset="0"/>
              </a:rPr>
              <a:t>0.05mm</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kern="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1009650" y="3155950"/>
            <a:ext cx="2667635" cy="2000250"/>
          </a:xfrm>
          <a:prstGeom prst="rect">
            <a:avLst/>
          </a:prstGeom>
        </p:spPr>
      </p:pic>
      <p:sp>
        <p:nvSpPr>
          <p:cNvPr id="6" name="矩形 5"/>
          <p:cNvSpPr/>
          <p:nvPr/>
        </p:nvSpPr>
        <p:spPr>
          <a:xfrm>
            <a:off x="1692167" y="5227760"/>
            <a:ext cx="1071880" cy="275590"/>
          </a:xfrm>
          <a:prstGeom prst="rect">
            <a:avLst/>
          </a:prstGeom>
        </p:spPr>
        <p:txBody>
          <a:bodyPr wrap="none">
            <a:spAutoFit/>
          </a:bodyPr>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中子穿墙管</a:t>
            </a: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标定</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3996055" y="3148330"/>
            <a:ext cx="1553845" cy="2073910"/>
          </a:xfrm>
          <a:prstGeom prst="rect">
            <a:avLst/>
          </a:prstGeom>
        </p:spPr>
      </p:pic>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727CABBC-0D7A-4E10-8643-7843E75470F1}" type="slidenum">
              <a:rPr lang="en-US" altLang="zh-CN" sz="625" smtClean="0"/>
            </a:fld>
            <a:endParaRPr lang="en-US" altLang="zh-CN" sz="625"/>
          </a:p>
        </p:txBody>
      </p:sp>
      <p:sp>
        <p:nvSpPr>
          <p:cNvPr id="16" name="矩形 15"/>
          <p:cNvSpPr/>
          <p:nvPr/>
        </p:nvSpPr>
        <p:spPr>
          <a:xfrm>
            <a:off x="4211847" y="5133780"/>
            <a:ext cx="944880" cy="275590"/>
          </a:xfrm>
          <a:prstGeom prst="rect">
            <a:avLst/>
          </a:prstGeom>
        </p:spPr>
        <p:txBody>
          <a:bodyPr wrap="none">
            <a:spAutoFit/>
          </a:bodyPr>
          <a:lstStyle/>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中子开关标定</a:t>
            </a:r>
            <a:endParaRPr lang="en-US" altLang="zh-CN"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标题 2"/>
          <p:cNvSpPr>
            <a:spLocks noGrp="1"/>
          </p:cNvSpPr>
          <p:nvPr>
            <p:ph type="title"/>
          </p:nvPr>
        </p:nvSpPr>
        <p:spPr>
          <a:xfrm>
            <a:off x="251552" y="772157"/>
            <a:ext cx="6949196" cy="381359"/>
          </a:xfrm>
        </p:spPr>
        <p:txBody>
          <a:bodyPr/>
          <a:p>
            <a:pPr>
              <a:defRPr/>
            </a:pP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1.4  8A#</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中子技术发展线站准直</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李波</a:t>
            </a:r>
            <a:endPar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矩形 6"/>
          <p:cNvSpPr/>
          <p:nvPr/>
        </p:nvSpPr>
        <p:spPr>
          <a:xfrm>
            <a:off x="395801" y="1153567"/>
            <a:ext cx="8564582" cy="1052830"/>
          </a:xfrm>
          <a:prstGeom prst="rect">
            <a:avLst/>
          </a:prstGeom>
        </p:spPr>
        <p:txBody>
          <a:bodyPr wrap="square">
            <a:spAutoFit/>
          </a:bodyPr>
          <a:p>
            <a:pPr marL="285750" indent="-285750" algn="l" eaLnBrk="1" latinLnBrk="0" hangingPunct="1">
              <a:lnSpc>
                <a:spcPct val="125000"/>
              </a:lnSpc>
              <a:spcBef>
                <a:spcPts val="600"/>
              </a:spcBef>
              <a:buFont typeface="Wingdings" panose="05000000000000000000" pitchFamily="2" charset="2"/>
              <a:buChar char="u"/>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完成散射室外控制网更新测量和散射室</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内控制网布设测量。</a:t>
            </a:r>
            <a:endPar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600"/>
              </a:spcBef>
              <a:buFont typeface="Wingdings" panose="05000000000000000000" pitchFamily="2" charset="2"/>
              <a:buChar char="u"/>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台中子开关、</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台斩波器的标定和准直、</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9</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根中子导管等设备的二次准直。</a:t>
            </a:r>
            <a:endParaRPr lang="en-US" altLang="zh-CN"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5000"/>
              </a:lnSpc>
              <a:spcBef>
                <a:spcPts val="600"/>
              </a:spcBef>
              <a:buFont typeface="Wingdings" panose="05000000000000000000" pitchFamily="2" charset="2"/>
              <a:buChar char="u"/>
            </a:pPr>
            <a:r>
              <a:rPr lang="zh-CN" kern="0" dirty="0" smtClean="0">
                <a:latin typeface="Times New Roman" panose="02020603050405020304" pitchFamily="18" charset="0"/>
                <a:ea typeface="黑体" panose="02010609060101010101" pitchFamily="49" charset="-122"/>
                <a:cs typeface="Times New Roman" panose="02020603050405020304" pitchFamily="18" charset="0"/>
              </a:rPr>
              <a:t>完成散射室运动导轨准直。</a:t>
            </a:r>
            <a:endParaRPr lang="zh-CN" kern="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p:cNvSpPr/>
          <p:nvPr/>
        </p:nvSpPr>
        <p:spPr>
          <a:xfrm>
            <a:off x="1187342" y="5133780"/>
            <a:ext cx="1198880" cy="275590"/>
          </a:xfrm>
          <a:prstGeom prst="rect">
            <a:avLst/>
          </a:prstGeom>
        </p:spPr>
        <p:txBody>
          <a:bodyPr wrap="none">
            <a:spAutoFit/>
          </a:bodyPr>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散射室控制网测量</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8" name="内容占位符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72225" y="2483485"/>
            <a:ext cx="2257425" cy="2609850"/>
          </a:xfrm>
          <a:prstGeom prst="rect">
            <a:avLst/>
          </a:prstGeom>
        </p:spPr>
      </p:pic>
      <p:pic>
        <p:nvPicPr>
          <p:cNvPr id="2" name="图片 1" descr="webwxgetmsgimg (3)"/>
          <p:cNvPicPr>
            <a:picLocks noChangeAspect="1"/>
          </p:cNvPicPr>
          <p:nvPr/>
        </p:nvPicPr>
        <p:blipFill>
          <a:blip r:embed="rId2"/>
          <a:stretch>
            <a:fillRect/>
          </a:stretch>
        </p:blipFill>
        <p:spPr>
          <a:xfrm>
            <a:off x="395605" y="2860040"/>
            <a:ext cx="2909570" cy="2182495"/>
          </a:xfrm>
          <a:prstGeom prst="rect">
            <a:avLst/>
          </a:prstGeom>
        </p:spPr>
      </p:pic>
      <p:pic>
        <p:nvPicPr>
          <p:cNvPr id="5" name="图片 2" descr="webwxgetmsgimg (4)"/>
          <p:cNvPicPr>
            <a:picLocks noChangeAspect="1"/>
          </p:cNvPicPr>
          <p:nvPr/>
        </p:nvPicPr>
        <p:blipFill>
          <a:blip r:embed="rId3"/>
          <a:stretch>
            <a:fillRect/>
          </a:stretch>
        </p:blipFill>
        <p:spPr>
          <a:xfrm>
            <a:off x="3419475" y="2908935"/>
            <a:ext cx="2849880" cy="2137410"/>
          </a:xfrm>
          <a:prstGeom prst="rect">
            <a:avLst/>
          </a:prstGeom>
        </p:spPr>
      </p:pic>
      <p:sp>
        <p:nvSpPr>
          <p:cNvPr id="9" name="矩形 8"/>
          <p:cNvSpPr/>
          <p:nvPr/>
        </p:nvSpPr>
        <p:spPr>
          <a:xfrm>
            <a:off x="7092207" y="5166800"/>
            <a:ext cx="944880" cy="275590"/>
          </a:xfrm>
          <a:prstGeom prst="rect">
            <a:avLst/>
          </a:prstGeom>
        </p:spPr>
        <p:txBody>
          <a:bodyPr wrap="none">
            <a:spAutoFit/>
          </a:bodyPr>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运动导轨准直</a:t>
            </a:r>
            <a:endParaRPr lang="en-US" altLang="zh-CN"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727CABBC-0D7A-4E10-8643-7843E75470F1}" type="slidenum">
              <a:rPr lang="en-US" altLang="zh-CN" sz="625" smtClean="0"/>
            </a:fld>
            <a:endParaRPr lang="en-US" altLang="zh-CN" sz="625"/>
          </a:p>
        </p:txBody>
      </p:sp>
      <p:sp>
        <p:nvSpPr>
          <p:cNvPr id="16" name="矩形 15"/>
          <p:cNvSpPr/>
          <p:nvPr/>
        </p:nvSpPr>
        <p:spPr>
          <a:xfrm>
            <a:off x="3860692" y="4948360"/>
            <a:ext cx="1325880" cy="275590"/>
          </a:xfrm>
          <a:prstGeom prst="rect">
            <a:avLst/>
          </a:prstGeom>
        </p:spPr>
        <p:txBody>
          <a:bodyPr wrap="none">
            <a:spAutoFit/>
          </a:bodyPr>
          <a:lstStyle/>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中子准直管安装准直</a:t>
            </a:r>
            <a:endParaRPr lang="en-US" altLang="zh-CN"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标题 2"/>
          <p:cNvSpPr>
            <a:spLocks noGrp="1"/>
          </p:cNvSpPr>
          <p:nvPr>
            <p:ph type="title"/>
          </p:nvPr>
        </p:nvSpPr>
        <p:spPr>
          <a:xfrm>
            <a:off x="251552" y="772157"/>
            <a:ext cx="6949196" cy="381359"/>
          </a:xfrm>
        </p:spPr>
        <p:txBody>
          <a:bodyPr/>
          <a:p>
            <a:pPr>
              <a:defRPr/>
            </a:pP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1.5  </a:t>
            </a:r>
            <a:r>
              <a:rPr kumimoji="1" 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13#</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能量分辨成像谱仪维改准直</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柯志勇</a:t>
            </a:r>
            <a:endParaRPr kumimoji="1" lang="zh-CN" altLang="en-US"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矩形 6"/>
          <p:cNvSpPr/>
          <p:nvPr/>
        </p:nvSpPr>
        <p:spPr>
          <a:xfrm>
            <a:off x="395801" y="1131977"/>
            <a:ext cx="8564582" cy="1052830"/>
          </a:xfrm>
          <a:prstGeom prst="rect">
            <a:avLst/>
          </a:prstGeom>
        </p:spPr>
        <p:txBody>
          <a:bodyPr wrap="square">
            <a:spAutoFit/>
          </a:bodyPr>
          <a:p>
            <a:pPr marL="285750" indent="-285750" algn="l" eaLnBrk="1" latinLnBrk="0" hangingPunct="1">
              <a:lnSpc>
                <a:spcPct val="125000"/>
              </a:lnSpc>
              <a:spcBef>
                <a:spcPts val="600"/>
              </a:spcBef>
              <a:buFont typeface="Wingdings" panose="05000000000000000000" pitchFamily="2" charset="2"/>
              <a:buChar char="u"/>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完成设备间准直切换台和散射室自动换样装置放线。</a:t>
            </a:r>
            <a:endPar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600"/>
              </a:spcBef>
              <a:buFont typeface="Wingdings" panose="05000000000000000000" pitchFamily="2" charset="2"/>
              <a:buChar char="u"/>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个样品盒、</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个四刀光阑、</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根飞行管和</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根准直管标定。</a:t>
            </a:r>
            <a:endPar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l" eaLnBrk="1" latinLnBrk="0" hangingPunct="1">
              <a:lnSpc>
                <a:spcPct val="125000"/>
              </a:lnSpc>
              <a:spcBef>
                <a:spcPts val="600"/>
              </a:spcBef>
              <a:buFont typeface="Wingdings" panose="05000000000000000000" pitchFamily="2" charset="2"/>
              <a:buChar char="u"/>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个束流监测器、</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根准直管、</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个样品盒和</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个四刀光阑的准直和运动重复性测量。</a:t>
            </a:r>
            <a:endParaRPr lang="zh-CN" kern="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p:cNvSpPr/>
          <p:nvPr/>
        </p:nvSpPr>
        <p:spPr>
          <a:xfrm>
            <a:off x="971442" y="4948360"/>
            <a:ext cx="1071880" cy="275590"/>
          </a:xfrm>
          <a:prstGeom prst="rect">
            <a:avLst/>
          </a:prstGeom>
        </p:spPr>
        <p:txBody>
          <a:bodyPr wrap="none">
            <a:spAutoFit/>
          </a:bodyPr>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中子飞行管标定</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p:cNvSpPr/>
          <p:nvPr/>
        </p:nvSpPr>
        <p:spPr>
          <a:xfrm>
            <a:off x="6732162" y="4948360"/>
            <a:ext cx="1071880" cy="275590"/>
          </a:xfrm>
          <a:prstGeom prst="rect">
            <a:avLst/>
          </a:prstGeom>
        </p:spPr>
        <p:txBody>
          <a:bodyPr wrap="none">
            <a:spAutoFit/>
          </a:bodyPr>
          <a:p>
            <a:pPr algn="l">
              <a:lnSpc>
                <a:spcPct val="120000"/>
              </a:lnSpc>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束流监测器准直</a:t>
            </a:r>
            <a:endParaRPr lang="en-US" altLang="zh-CN" sz="1000"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0" name="图片 5" descr="aeeeaa707d3dbc84793c583867d6a9f9"/>
          <p:cNvPicPr>
            <a:picLocks noChangeAspect="1"/>
          </p:cNvPicPr>
          <p:nvPr/>
        </p:nvPicPr>
        <p:blipFill>
          <a:blip r:embed="rId1"/>
          <a:srcRect r="2392"/>
          <a:stretch>
            <a:fillRect/>
          </a:stretch>
        </p:blipFill>
        <p:spPr>
          <a:xfrm>
            <a:off x="3203575" y="2748915"/>
            <a:ext cx="2640965" cy="2028825"/>
          </a:xfrm>
          <a:prstGeom prst="rect">
            <a:avLst/>
          </a:prstGeom>
        </p:spPr>
      </p:pic>
      <p:pic>
        <p:nvPicPr>
          <p:cNvPr id="11" name="图片 2" descr="aa6c165c168d194302c8f1921352402c"/>
          <p:cNvPicPr>
            <a:picLocks noChangeAspect="1"/>
          </p:cNvPicPr>
          <p:nvPr/>
        </p:nvPicPr>
        <p:blipFill>
          <a:blip r:embed="rId2"/>
          <a:stretch>
            <a:fillRect/>
          </a:stretch>
        </p:blipFill>
        <p:spPr>
          <a:xfrm>
            <a:off x="386080" y="2748915"/>
            <a:ext cx="2724785" cy="2043430"/>
          </a:xfrm>
          <a:prstGeom prst="rect">
            <a:avLst/>
          </a:prstGeom>
        </p:spPr>
      </p:pic>
      <p:pic>
        <p:nvPicPr>
          <p:cNvPr id="12" name="图片 6" descr="4cfce95b76b6b3ef4e0871ff61a0a577"/>
          <p:cNvPicPr>
            <a:picLocks noChangeAspect="1"/>
          </p:cNvPicPr>
          <p:nvPr/>
        </p:nvPicPr>
        <p:blipFill>
          <a:blip r:embed="rId3"/>
          <a:stretch>
            <a:fillRect/>
          </a:stretch>
        </p:blipFill>
        <p:spPr>
          <a:xfrm>
            <a:off x="5880735" y="2709545"/>
            <a:ext cx="2757170" cy="2068195"/>
          </a:xfrm>
          <a:prstGeom prst="rect">
            <a:avLst/>
          </a:prstGeom>
        </p:spPr>
      </p:pic>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1460" y="1131570"/>
            <a:ext cx="8629015" cy="178371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defTabSz="762000" eaLnBrk="1" fontAlgn="auto" latinLnBrk="0" hangingPunct="1">
              <a:lnSpc>
                <a:spcPct val="125000"/>
              </a:lnSpc>
              <a:spcBef>
                <a:spcPts val="300"/>
              </a:spcBef>
              <a:spcAft>
                <a:spcPts val="0"/>
              </a:spcAft>
              <a:buFont typeface="Wingdings" panose="05000000000000000000" charset="0"/>
              <a:buChar char="u"/>
              <a:defRP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氦容器反射体吊装定位模拟</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试验：</a:t>
            </a:r>
            <a:r>
              <a:rPr lang="en-US" altLang="zh-CN"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CSNS-II</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要更换靶站反射体，辐射剂量很大，需要</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验证反射体加高测量定位的可行性；</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先</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测量氦容器模拟件和检核反射体定位块加工精度，根据测量结果调整定位块位置，在确认反射体测量模拟件刚性满足要求后，将反射体模拟件吊入氦容器模拟吊装定位试验测量精度。结果表明，反射体定位重复性约</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0.04mm</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定位精度</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0.2mm</a:t>
            </a:r>
            <a:r>
              <a:rPr lang="zh-CN" altLang="en-US"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defTabSz="762000" eaLnBrk="1" fontAlgn="auto" latinLnBrk="0" hangingPunct="1">
              <a:lnSpc>
                <a:spcPct val="125000"/>
              </a:lnSpc>
              <a:spcBef>
                <a:spcPts val="300"/>
              </a:spcBef>
              <a:spcAft>
                <a:spcPts val="0"/>
              </a:spcAft>
              <a:buFont typeface="Wingdings" panose="05000000000000000000" charset="0"/>
              <a:buChar char="u"/>
              <a:defRPr/>
            </a:pPr>
            <a:r>
              <a:rPr lang="zh-CN" altLang="en-US"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6#</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17#</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中子闸门插件定位调整及插件标定。</a:t>
            </a:r>
            <a:endPar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just" defTabSz="762000" eaLnBrk="1" fontAlgn="auto" latinLnBrk="0" hangingPunct="1">
              <a:lnSpc>
                <a:spcPct val="125000"/>
              </a:lnSpc>
              <a:spcBef>
                <a:spcPts val="300"/>
              </a:spcBef>
              <a:spcAft>
                <a:spcPts val="0"/>
              </a:spcAft>
              <a:buFont typeface="Wingdings" panose="05000000000000000000" charset="0"/>
              <a:buChar char="u"/>
              <a:defRPr/>
            </a:pP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完成慢化器液氢管道位置测量。</a:t>
            </a:r>
            <a:endParaRPr lang="zh-CN" altLang="en-US"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4" name="图片 3" descr="upload_post_object_v2_360071255"/>
          <p:cNvPicPr>
            <a:picLocks noChangeAspect="1"/>
          </p:cNvPicPr>
          <p:nvPr>
            <p:custDataLst>
              <p:tags r:id="rId1"/>
            </p:custDataLst>
          </p:nvPr>
        </p:nvPicPr>
        <p:blipFill>
          <a:blip r:embed="rId2"/>
          <a:stretch>
            <a:fillRect/>
          </a:stretch>
        </p:blipFill>
        <p:spPr>
          <a:xfrm>
            <a:off x="467995" y="3004185"/>
            <a:ext cx="1711325" cy="2284095"/>
          </a:xfrm>
          <a:prstGeom prst="rect">
            <a:avLst/>
          </a:prstGeom>
        </p:spPr>
      </p:pic>
      <p:pic>
        <p:nvPicPr>
          <p:cNvPr id="5" name="图片 4" descr="upload_post_object_v2_220361100"/>
          <p:cNvPicPr>
            <a:picLocks noChangeAspect="1"/>
          </p:cNvPicPr>
          <p:nvPr/>
        </p:nvPicPr>
        <p:blipFill>
          <a:blip r:embed="rId3"/>
          <a:stretch>
            <a:fillRect/>
          </a:stretch>
        </p:blipFill>
        <p:spPr>
          <a:xfrm>
            <a:off x="4212590" y="3220085"/>
            <a:ext cx="2031365" cy="1524635"/>
          </a:xfrm>
          <a:prstGeom prst="rect">
            <a:avLst/>
          </a:prstGeom>
        </p:spPr>
      </p:pic>
      <p:sp>
        <p:nvSpPr>
          <p:cNvPr id="2" name="标题 2"/>
          <p:cNvSpPr>
            <a:spLocks noGrp="1"/>
          </p:cNvSpPr>
          <p:nvPr>
            <p:ph type="title"/>
          </p:nvPr>
        </p:nvSpPr>
        <p:spPr>
          <a:xfrm>
            <a:off x="165192"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、靶站准直</a:t>
            </a: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李波</a:t>
            </a:r>
            <a:endPar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420" y="3220085"/>
            <a:ext cx="2379345" cy="1490345"/>
          </a:xfrm>
          <a:prstGeom prst="rect">
            <a:avLst/>
          </a:prstGeom>
        </p:spPr>
      </p:pic>
      <p:pic>
        <p:nvPicPr>
          <p:cNvPr id="3" name="图片 2" descr="G:\工作照片\2025\IMG2025032011132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6785" y="3220085"/>
            <a:ext cx="1958340" cy="1536700"/>
          </a:xfrm>
          <a:prstGeom prst="rect">
            <a:avLst/>
          </a:prstGeom>
          <a:noFill/>
          <a:ln>
            <a:noFill/>
          </a:ln>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1460" y="1059815"/>
            <a:ext cx="8608695" cy="26073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谱仪设备准直</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梁静，</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样品室准直腔的标定和现场准直</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5#</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谱仪设备准直</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马娜、梁静、柯志勇，完成</a:t>
            </a:r>
            <a:r>
              <a:rPr lang="zh-CN" altLang="en-US" kern="0" dirty="0">
                <a:latin typeface="黑体" panose="02010609060101010101" pitchFamily="49" charset="-122"/>
                <a:ea typeface="黑体" panose="02010609060101010101" pitchFamily="49" charset="-122"/>
                <a:cs typeface="Times New Roman" panose="02020603050405020304" pitchFamily="18" charset="0"/>
                <a:sym typeface="+mn-ea"/>
              </a:rPr>
              <a:t>四刀狭缝标定及径向准直器准直、</a:t>
            </a: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样品腔内束流准直陶瓷板和屏蔽罩准直。</a:t>
            </a:r>
            <a:endParaRPr lang="zh-CN" altLang="en-US" dirty="0">
              <a:latin typeface="黑体" panose="02010609060101010101" pitchFamily="49" charset="-122"/>
              <a:ea typeface="黑体" panose="02010609060101010101" pitchFamily="49" charset="-122"/>
              <a:cs typeface="Times New Roman" panose="02020603050405020304" pitchFamily="18" charset="0"/>
              <a:sym typeface="+mn-ea"/>
            </a:endParaRPr>
          </a:p>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8#</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9#</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谱仪设备准直</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柯志勇，完成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8#</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谱仪尖嘴狭缝</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次安装准直；完成</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9#</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谱仪散射腔内束流准直器的准直和</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个精细准直器的出厂验收测量和设备标定。</a:t>
            </a:r>
            <a:endParaRPr lang="zh-CN" altLang="en-US" dirty="0">
              <a:latin typeface="黑体" panose="02010609060101010101" pitchFamily="49" charset="-122"/>
              <a:ea typeface="黑体" panose="02010609060101010101" pitchFamily="49" charset="-122"/>
              <a:cs typeface="Times New Roman" panose="02020603050405020304" pitchFamily="18" charset="0"/>
              <a:sym typeface="+mn-ea"/>
            </a:endParaRPr>
          </a:p>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15#</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谱仪设备准直</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梁静，完成精细准直器标定及准直、样品法兰准直及横向压机距离测量。</a:t>
            </a:r>
            <a:endParaRPr lang="en-US" altLang="zh-CN" dirty="0">
              <a:latin typeface="黑体" panose="02010609060101010101" pitchFamily="49" charset="-122"/>
              <a:ea typeface="黑体" panose="02010609060101010101" pitchFamily="49" charset="-122"/>
              <a:cs typeface="Times New Roman" panose="02020603050405020304" pitchFamily="18" charset="0"/>
              <a:sym typeface="+mn-ea"/>
            </a:endParaRPr>
          </a:p>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16#</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谱仪设备准直</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李波、柯志勇，完成</a:t>
            </a:r>
            <a:r>
              <a:rPr lang="en-US" kern="0" dirty="0">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个探测器模块标定</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样品拉伸机拉伸柱对称检测与调整。</a:t>
            </a: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18#</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谱仪设备准直</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李波，</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高角精准支架准直，</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6</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个探测器复位测量。</a:t>
            </a:r>
            <a:endPar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gn="just" defTabSz="762000" eaLnBrk="1" fontAlgn="auto" hangingPunct="1">
              <a:lnSpc>
                <a:spcPct val="130000"/>
              </a:lnSpc>
              <a:spcBef>
                <a:spcPts val="0"/>
              </a:spcBef>
              <a:spcAft>
                <a:spcPts val="0"/>
              </a:spcAft>
              <a:defRPr/>
            </a:pPr>
            <a:endParaRPr lang="en-US" altLang="zh-CN" spc="83"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 name="标题 2"/>
          <p:cNvSpPr>
            <a:spLocks noGrp="1"/>
          </p:cNvSpPr>
          <p:nvPr>
            <p:ph type="title"/>
          </p:nvPr>
        </p:nvSpPr>
        <p:spPr>
          <a:xfrm>
            <a:off x="165192"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3</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谱仪设备维护</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准直</a:t>
            </a: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马娜、梁静、柯志勇、李波</a:t>
            </a:r>
            <a:endPar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491865" y="1962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靶站</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谱仪准直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pic>
        <p:nvPicPr>
          <p:cNvPr id="11" name="图片 10" descr="upload_post_object_v2_904741552"/>
          <p:cNvPicPr>
            <a:picLocks noChangeAspect="1"/>
          </p:cNvPicPr>
          <p:nvPr>
            <p:custDataLst>
              <p:tags r:id="rId1"/>
            </p:custDataLst>
          </p:nvPr>
        </p:nvPicPr>
        <p:blipFill>
          <a:blip r:embed="rId2"/>
          <a:stretch>
            <a:fillRect/>
          </a:stretch>
        </p:blipFill>
        <p:spPr>
          <a:xfrm>
            <a:off x="539115" y="3435985"/>
            <a:ext cx="2429510" cy="1819275"/>
          </a:xfrm>
          <a:prstGeom prst="rect">
            <a:avLst/>
          </a:prstGeom>
        </p:spPr>
      </p:pic>
      <p:pic>
        <p:nvPicPr>
          <p:cNvPr id="14" name="图片 13" descr="upload_post_object_v2_892485586"/>
          <p:cNvPicPr>
            <a:picLocks noChangeAspect="1"/>
          </p:cNvPicPr>
          <p:nvPr>
            <p:custDataLst>
              <p:tags r:id="rId3"/>
            </p:custDataLst>
          </p:nvPr>
        </p:nvPicPr>
        <p:blipFill>
          <a:blip r:embed="rId4"/>
          <a:stretch>
            <a:fillRect/>
          </a:stretch>
        </p:blipFill>
        <p:spPr>
          <a:xfrm>
            <a:off x="3131820" y="3435985"/>
            <a:ext cx="2391410" cy="1790700"/>
          </a:xfrm>
          <a:prstGeom prst="rect">
            <a:avLst/>
          </a:prstGeom>
        </p:spPr>
      </p:pic>
      <p:pic>
        <p:nvPicPr>
          <p:cNvPr id="6" name="图片 7" descr="webwxgetmsgimg (6)"/>
          <p:cNvPicPr>
            <a:picLocks noChangeAspect="1"/>
          </p:cNvPicPr>
          <p:nvPr>
            <p:custDataLst>
              <p:tags r:id="rId5"/>
            </p:custDataLst>
          </p:nvPr>
        </p:nvPicPr>
        <p:blipFill>
          <a:blip r:embed="rId6"/>
          <a:stretch>
            <a:fillRect/>
          </a:stretch>
        </p:blipFill>
        <p:spPr>
          <a:xfrm>
            <a:off x="5723890" y="3455670"/>
            <a:ext cx="2396490" cy="1797685"/>
          </a:xfrm>
          <a:prstGeom prst="rect">
            <a:avLst/>
          </a:prstGeom>
        </p:spPr>
      </p:pic>
      <p:sp>
        <p:nvSpPr>
          <p:cNvPr id="8" name="文本框 7"/>
          <p:cNvSpPr txBox="1"/>
          <p:nvPr>
            <p:custDataLst>
              <p:tags r:id="rId7"/>
            </p:custDataLst>
          </p:nvPr>
        </p:nvSpPr>
        <p:spPr>
          <a:xfrm>
            <a:off x="6189980" y="5307965"/>
            <a:ext cx="1766570" cy="217170"/>
          </a:xfrm>
          <a:prstGeom prst="rect">
            <a:avLst/>
          </a:prstGeom>
          <a:noFill/>
        </p:spPr>
        <p:txBody>
          <a:bodyPr wrap="square" rtlCol="0" anchor="t">
            <a:noAutofit/>
          </a:bodyPr>
          <a:p>
            <a:r>
              <a:rPr lang="en-US" altLang="zh-CN" sz="1000" dirty="0">
                <a:latin typeface="Times New Roman" panose="02020603050405020304" pitchFamily="18" charset="0"/>
                <a:ea typeface="黑体" panose="02010609060101010101" pitchFamily="49" charset="-122"/>
                <a:cs typeface="Times New Roman" panose="02020603050405020304" pitchFamily="18" charset="0"/>
                <a:sym typeface="+mn-ea"/>
              </a:rPr>
              <a:t>9#</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rPr>
              <a:t>谱仪束流准直器准直</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文本框 8"/>
          <p:cNvSpPr txBox="1"/>
          <p:nvPr>
            <p:custDataLst>
              <p:tags r:id="rId8"/>
            </p:custDataLst>
          </p:nvPr>
        </p:nvSpPr>
        <p:spPr>
          <a:xfrm>
            <a:off x="898525" y="5307965"/>
            <a:ext cx="1766570" cy="217170"/>
          </a:xfrm>
          <a:prstGeom prst="rect">
            <a:avLst/>
          </a:prstGeom>
          <a:noFill/>
        </p:spPr>
        <p:txBody>
          <a:bodyPr wrap="square" rtlCol="0" anchor="t">
            <a:noAutofit/>
          </a:bodyPr>
          <a:p>
            <a:r>
              <a:rPr lang="en-US" altLang="zh-CN" sz="1000" dirty="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rPr>
              <a:t>谱仪束流准直器准直</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 name="文本框 9"/>
          <p:cNvSpPr txBox="1"/>
          <p:nvPr>
            <p:custDataLst>
              <p:tags r:id="rId9"/>
            </p:custDataLst>
          </p:nvPr>
        </p:nvSpPr>
        <p:spPr>
          <a:xfrm>
            <a:off x="3419475" y="5307965"/>
            <a:ext cx="1766570" cy="217170"/>
          </a:xfrm>
          <a:prstGeom prst="rect">
            <a:avLst/>
          </a:prstGeom>
          <a:noFill/>
        </p:spPr>
        <p:txBody>
          <a:bodyPr wrap="square" rtlCol="0" anchor="t">
            <a:noAutofit/>
          </a:bodyPr>
          <a:p>
            <a:r>
              <a:rPr lang="en-US" altLang="zh-CN" sz="1000" dirty="0">
                <a:latin typeface="Times New Roman" panose="02020603050405020304" pitchFamily="18" charset="0"/>
                <a:ea typeface="黑体" panose="02010609060101010101" pitchFamily="49" charset="-122"/>
                <a:cs typeface="Times New Roman" panose="02020603050405020304" pitchFamily="18" charset="0"/>
                <a:sym typeface="+mn-ea"/>
              </a:rPr>
              <a:t>15#</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rPr>
              <a:t>精细准直器标定</a:t>
            </a:r>
            <a:r>
              <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rPr>
              <a:t>直</a:t>
            </a:r>
            <a:endParaRPr lang="zh-CN" altLang="en-US" sz="1000" kern="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nvSpPr>
        <p:spPr bwMode="auto">
          <a:xfrm>
            <a:off x="252095" y="705485"/>
            <a:ext cx="8536305"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、环形控制网平面绝对精度研究</a:t>
            </a:r>
            <a:r>
              <a:rPr lang="en-US" altLang="zh-CN"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马娜</a:t>
            </a:r>
            <a:endPar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2" name="TextBox 4"/>
          <p:cNvSpPr txBox="1">
            <a:spLocks noChangeArrowheads="1"/>
          </p:cNvSpPr>
          <p:nvPr/>
        </p:nvSpPr>
        <p:spPr bwMode="auto">
          <a:xfrm>
            <a:off x="3346450" y="196215"/>
            <a:ext cx="3037840" cy="460375"/>
          </a:xfrm>
          <a:prstGeom prst="rect">
            <a:avLst/>
          </a:prstGeom>
          <a:noFill/>
          <a:ln w="9525">
            <a:noFill/>
            <a:miter lim="800000"/>
          </a:ln>
        </p:spPr>
        <p:txBody>
          <a:bodyPr wrap="square">
            <a:spAutoFit/>
          </a:bodyPr>
          <a:p>
            <a:r>
              <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准直技术研究</a:t>
            </a:r>
            <a:endPar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
        <p:nvSpPr>
          <p:cNvPr id="5" name="矩形 4"/>
          <p:cNvSpPr/>
          <p:nvPr/>
        </p:nvSpPr>
        <p:spPr>
          <a:xfrm>
            <a:off x="252095" y="1103630"/>
            <a:ext cx="8632825" cy="521970"/>
          </a:xfrm>
          <a:prstGeom prst="rect">
            <a:avLst/>
          </a:prstGeom>
        </p:spPr>
        <p:txBody>
          <a:bodyPr wrap="square">
            <a:spAutoFit/>
          </a:bodyPr>
          <a:p>
            <a:pPr algn="l"/>
            <a:r>
              <a:rPr lang="zh-CN" altLang="en-US" b="1" kern="100" dirty="0">
                <a:latin typeface="黑体" panose="02010609060101010101" pitchFamily="49" charset="-122"/>
                <a:ea typeface="黑体" panose="02010609060101010101" pitchFamily="49" charset="-122"/>
                <a:cs typeface="黑体" panose="02010609060101010101" pitchFamily="49" charset="-122"/>
              </a:rPr>
              <a:t>   </a:t>
            </a:r>
            <a:r>
              <a:rPr lang="zh-CN" altLang="en-US" kern="100" dirty="0">
                <a:latin typeface="黑体" panose="02010609060101010101" pitchFamily="49" charset="-122"/>
                <a:ea typeface="黑体" panose="02010609060101010101" pitchFamily="49" charset="-122"/>
                <a:cs typeface="黑体" panose="02010609060101010101" pitchFamily="49" charset="-122"/>
              </a:rPr>
              <a:t> 加速器设备小</a:t>
            </a:r>
            <a:r>
              <a:rPr lang="zh-CN" altLang="zh-CN" kern="100" dirty="0">
                <a:latin typeface="黑体" panose="02010609060101010101" pitchFamily="49" charset="-122"/>
                <a:ea typeface="黑体" panose="02010609060101010101" pitchFamily="49" charset="-122"/>
                <a:cs typeface="黑体" panose="02010609060101010101" pitchFamily="49" charset="-122"/>
              </a:rPr>
              <a:t>范围内设备之间的</a:t>
            </a:r>
            <a:r>
              <a:rPr lang="zh-CN" altLang="en-US" kern="100" dirty="0">
                <a:latin typeface="黑体" panose="02010609060101010101" pitchFamily="49" charset="-122"/>
                <a:ea typeface="黑体" panose="02010609060101010101" pitchFamily="49" charset="-122"/>
                <a:cs typeface="黑体" panose="02010609060101010101" pitchFamily="49" charset="-122"/>
              </a:rPr>
              <a:t>相对精度比较容易实现，</a:t>
            </a:r>
            <a:r>
              <a:rPr lang="zh-CN" altLang="zh-CN" kern="100" dirty="0">
                <a:latin typeface="黑体" panose="02010609060101010101" pitchFamily="49" charset="-122"/>
                <a:ea typeface="黑体" panose="02010609060101010101" pitchFamily="49" charset="-122"/>
                <a:cs typeface="黑体" panose="02010609060101010101" pitchFamily="49" charset="-122"/>
              </a:rPr>
              <a:t>设备的绝对定位则主要依赖于隧道控制网的绝对精度</a:t>
            </a:r>
            <a:r>
              <a:rPr lang="zh-CN" altLang="en-US" kern="100" dirty="0">
                <a:latin typeface="黑体" panose="02010609060101010101" pitchFamily="49" charset="-122"/>
                <a:ea typeface="黑体" panose="02010609060101010101" pitchFamily="49" charset="-122"/>
                <a:cs typeface="黑体" panose="02010609060101010101" pitchFamily="49" charset="-122"/>
              </a:rPr>
              <a:t>，如何提高环形控制网绝对精度是准直的难点。</a:t>
            </a:r>
            <a:endParaRPr lang="zh-CN" altLang="en-US" kern="100" dirty="0">
              <a:latin typeface="黑体" panose="02010609060101010101" pitchFamily="49" charset="-122"/>
              <a:ea typeface="黑体" panose="02010609060101010101" pitchFamily="49" charset="-122"/>
              <a:cs typeface="黑体" panose="02010609060101010101" pitchFamily="49" charset="-122"/>
            </a:endParaRPr>
          </a:p>
        </p:txBody>
      </p:sp>
      <p:sp>
        <p:nvSpPr>
          <p:cNvPr id="6" name="矩形 5"/>
          <p:cNvSpPr/>
          <p:nvPr/>
        </p:nvSpPr>
        <p:spPr>
          <a:xfrm>
            <a:off x="251460" y="1636395"/>
            <a:ext cx="4988560" cy="3321685"/>
          </a:xfrm>
          <a:prstGeom prst="rect">
            <a:avLst/>
          </a:prstGeom>
        </p:spPr>
        <p:txBody>
          <a:bodyPr wrap="square">
            <a:spAutoFit/>
          </a:bodyPr>
          <a:p>
            <a:pPr marL="285750" indent="-285750" algn="l" eaLnBrk="1" latinLnBrk="0" hangingPunct="1">
              <a:lnSpc>
                <a:spcPct val="120000"/>
              </a:lnSpc>
              <a:buFont typeface="Wingdings" panose="05000000000000000000" pitchFamily="2" charset="2"/>
              <a:buChar char="n"/>
            </a:pP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方法：</a:t>
            </a:r>
            <a:r>
              <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HEPS</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环布设直</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伸重叠三角骨干</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网</a:t>
            </a:r>
            <a:endPar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buFont typeface="Wingdings" panose="05000000000000000000" pitchFamily="2" charset="2"/>
              <a:buChar char="n"/>
            </a:pP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边长测量：</a:t>
            </a: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精度</a:t>
            </a:r>
            <a:r>
              <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10</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微米的</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μ</a:t>
            </a:r>
            <a:r>
              <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-base</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同心测量，</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78</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条边往返差 </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RMS</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36</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μm </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buFont typeface="Wingdings" panose="05000000000000000000" pitchFamily="2" charset="2"/>
              <a:buChar char="n"/>
            </a:pP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长边高测量：</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每天布设</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条引张线</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，采用自</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标定同轴式图像偏距</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仪，总计</a:t>
            </a:r>
            <a:r>
              <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156</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个图像偏距测量往返差 </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RMS</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7μm </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buFont typeface="Wingdings" panose="05000000000000000000" pitchFamily="2" charset="2"/>
              <a:buChar char="n"/>
            </a:pP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平</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差软件：自主编写的</a:t>
            </a:r>
            <a:r>
              <a:rPr lang="en-US"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AADPS</a:t>
            </a:r>
            <a:r>
              <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软件。</a:t>
            </a:r>
            <a:endParaRPr lang="zh-CN" altLang="en-US"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l" eaLnBrk="1" latinLnBrk="0" hangingPunct="1">
              <a:lnSpc>
                <a:spcPct val="120000"/>
              </a:lnSpc>
            </a:pPr>
            <a:r>
              <a:rPr lang="zh-CN" altLang="en-US"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平差结果：</a:t>
            </a:r>
            <a:endParaRPr lang="en-US" altLang="zh-CN"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buFont typeface="Wingdings" panose="05000000000000000000" charset="0"/>
              <a:buChar char="Ø"/>
            </a:pP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骨干</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网改正数</a:t>
            </a:r>
            <a:r>
              <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10μm</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验证观测精度达到</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10μm </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eaLnBrk="1" latinLnBrk="0" hangingPunct="1">
              <a:lnSpc>
                <a:spcPct val="120000"/>
              </a:lnSpc>
              <a:buFont typeface="Wingdings" panose="05000000000000000000" charset="0"/>
              <a:buChar char="Ø"/>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附加骨干网后，</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sym typeface="+mn-ea"/>
              </a:rPr>
              <a:t>HEPS</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sym typeface="+mn-ea"/>
              </a:rPr>
              <a:t>环</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控制</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网</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精度从</a:t>
            </a:r>
            <a:r>
              <a:rPr lang="en-US" altLang="zh-CN" kern="1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0.13mm</a:t>
            </a:r>
            <a:r>
              <a:rPr lang="zh-CN" altLang="en-US" kern="1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提高</a:t>
            </a:r>
            <a:r>
              <a:rPr lang="zh-CN" altLang="en-US"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到</a:t>
            </a:r>
            <a:r>
              <a:rPr lang="en-US"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0.065mm</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sym typeface="+mn-ea"/>
              </a:rPr>
              <a:t>，精度</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提升一倍，效果十分显著；</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endParaRPr>
          </a:p>
          <a:p>
            <a:pPr algn="l"/>
            <a:endPar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l">
              <a:buFont typeface="Wingdings" panose="05000000000000000000" pitchFamily="2" charset="2"/>
              <a:buNone/>
            </a:pPr>
            <a:endPar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endParaRPr>
          </a:p>
          <a:p>
            <a:pPr algn="l"/>
            <a:endPar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7" name="图片 26"/>
          <p:cNvPicPr>
            <a:picLocks noChangeAspect="1"/>
          </p:cNvPicPr>
          <p:nvPr/>
        </p:nvPicPr>
        <p:blipFill>
          <a:blip r:embed="rId1"/>
          <a:stretch>
            <a:fillRect/>
          </a:stretch>
        </p:blipFill>
        <p:spPr>
          <a:xfrm>
            <a:off x="5240020" y="1419860"/>
            <a:ext cx="3308350" cy="1009015"/>
          </a:xfrm>
          <a:prstGeom prst="rect">
            <a:avLst/>
          </a:prstGeom>
        </p:spPr>
      </p:pic>
      <p:pic>
        <p:nvPicPr>
          <p:cNvPr id="29" name="图片 28"/>
          <p:cNvPicPr>
            <a:picLocks noChangeAspect="1"/>
          </p:cNvPicPr>
          <p:nvPr/>
        </p:nvPicPr>
        <p:blipFill>
          <a:blip r:embed="rId2"/>
          <a:stretch>
            <a:fillRect/>
          </a:stretch>
        </p:blipFill>
        <p:spPr>
          <a:xfrm>
            <a:off x="5348605" y="2368550"/>
            <a:ext cx="2967990" cy="939165"/>
          </a:xfrm>
          <a:prstGeom prst="rect">
            <a:avLst/>
          </a:prstGeom>
        </p:spPr>
      </p:pic>
      <p:pic>
        <p:nvPicPr>
          <p:cNvPr id="32" name="图片 31"/>
          <p:cNvPicPr>
            <a:picLocks noChangeAspect="1"/>
          </p:cNvPicPr>
          <p:nvPr/>
        </p:nvPicPr>
        <p:blipFill>
          <a:blip r:embed="rId3"/>
          <a:stretch>
            <a:fillRect/>
          </a:stretch>
        </p:blipFill>
        <p:spPr>
          <a:xfrm>
            <a:off x="5240020" y="3292475"/>
            <a:ext cx="3294380" cy="1064895"/>
          </a:xfrm>
          <a:prstGeom prst="rect">
            <a:avLst/>
          </a:prstGeom>
        </p:spPr>
      </p:pic>
      <p:pic>
        <p:nvPicPr>
          <p:cNvPr id="33" name="图片 32"/>
          <p:cNvPicPr>
            <a:picLocks noChangeAspect="1"/>
          </p:cNvPicPr>
          <p:nvPr/>
        </p:nvPicPr>
        <p:blipFill>
          <a:blip r:embed="rId4"/>
          <a:stretch>
            <a:fillRect/>
          </a:stretch>
        </p:blipFill>
        <p:spPr>
          <a:xfrm>
            <a:off x="611505" y="4372610"/>
            <a:ext cx="3396615" cy="1066800"/>
          </a:xfrm>
          <a:prstGeom prst="rect">
            <a:avLst/>
          </a:prstGeom>
        </p:spPr>
      </p:pic>
      <p:pic>
        <p:nvPicPr>
          <p:cNvPr id="34" name="图片 33"/>
          <p:cNvPicPr>
            <a:picLocks noChangeAspect="1"/>
          </p:cNvPicPr>
          <p:nvPr/>
        </p:nvPicPr>
        <p:blipFill>
          <a:blip r:embed="rId5"/>
          <a:stretch>
            <a:fillRect/>
          </a:stretch>
        </p:blipFill>
        <p:spPr>
          <a:xfrm>
            <a:off x="4283710" y="4372610"/>
            <a:ext cx="3653790" cy="1084580"/>
          </a:xfrm>
          <a:prstGeom prst="rect">
            <a:avLst/>
          </a:prstGeom>
        </p:spPr>
      </p:pic>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2095" y="988060"/>
            <a:ext cx="8561070" cy="1988185"/>
          </a:xfrm>
          <a:prstGeom prst="rect">
            <a:avLst/>
          </a:prstGeom>
        </p:spPr>
        <p:txBody>
          <a:bodyPr wrap="square">
            <a:spAutoFit/>
          </a:bodyPr>
          <a:lstStyle/>
          <a:p>
            <a:pPr lvl="0" algn="l">
              <a:lnSpc>
                <a:spcPct val="150000"/>
              </a:lnSpc>
            </a:pPr>
            <a:r>
              <a:rPr lang="zh-CN" altLang="en-US" sz="1500" b="1" kern="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zh-CN" altLang="en-US" b="1"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超导腔模组在常温下标定和准直，在低温下运行，要求在低温运行时保证超导腔的精密准直。</a:t>
            </a:r>
            <a:r>
              <a:rPr lang="en-US" altLang="zh-CN"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CSNS-II</a:t>
            </a:r>
            <a:r>
              <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研究采用激光跟踪仪穿过大气、玻璃和低温环境进行超导腔模组</a:t>
            </a:r>
            <a:r>
              <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位置绝对测量。</a:t>
            </a: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a:lnSpc>
                <a:spcPct val="150000"/>
              </a:lnSpc>
              <a:buFont typeface="Wingdings" panose="05000000000000000000" pitchFamily="2" charset="2"/>
              <a:buChar char="u"/>
            </a:pP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建立补偿模型：</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激光跟踪仪激光穿过低温恒温器的玻璃通视窗，建立</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误差分析及坐标补偿模型；</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a:lnSpc>
                <a:spcPct val="150000"/>
              </a:lnSpc>
              <a:buFont typeface="Wingdings" panose="05000000000000000000" pitchFamily="2" charset="2"/>
              <a:buChar char="u"/>
            </a:pPr>
            <a:r>
              <a:rPr lang="zh-CN" altLang="en-US" b="1" kern="0" dirty="0">
                <a:latin typeface="Times New Roman" panose="02020603050405020304" pitchFamily="18" charset="0"/>
                <a:ea typeface="黑体" panose="02010609060101010101" pitchFamily="49" charset="-122"/>
                <a:cs typeface="Times New Roman" panose="02020603050405020304" pitchFamily="18" charset="0"/>
                <a:sym typeface="+mn-ea"/>
              </a:rPr>
              <a:t>程序编写：</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编写程序开展实验，进行玻璃厚度和折射率的精确标定，验证穿玻璃后改正坐标和实测值之差</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小于</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0.05mm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。下一步进行低温条件下的测试。</a:t>
            </a:r>
            <a:endParaRPr lang="zh-CN" altLang="en-US" kern="0" dirty="0">
              <a:latin typeface="Times New Roman" panose="02020603050405020304" pitchFamily="18" charset="0"/>
              <a:ea typeface="黑体" panose="02010609060101010101" pitchFamily="49" charset="-122"/>
              <a:cs typeface="Times New Roman" panose="02020603050405020304" pitchFamily="18" charset="0"/>
            </a:endParaRPr>
          </a:p>
          <a:p>
            <a:pPr lvl="0" algn="l">
              <a:lnSpc>
                <a:spcPct val="120000"/>
              </a:lnSpc>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标题 1"/>
          <p:cNvSpPr txBox="1"/>
          <p:nvPr/>
        </p:nvSpPr>
        <p:spPr bwMode="auto">
          <a:xfrm>
            <a:off x="252095" y="705485"/>
            <a:ext cx="8536305"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、激光穿过不同介质测量研究</a:t>
            </a:r>
            <a:r>
              <a:rPr lang="en-US" altLang="zh-CN"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梁静</a:t>
            </a:r>
            <a:endParaRPr lang="zh-CN" altLang="en-US" sz="18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2"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9750" y="2976880"/>
            <a:ext cx="2717165" cy="20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98" r="1778" b="1631"/>
          <a:stretch>
            <a:fillRect/>
          </a:stretch>
        </p:blipFill>
        <p:spPr>
          <a:xfrm>
            <a:off x="3448685" y="2909570"/>
            <a:ext cx="2493645" cy="225107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190" y="3004112"/>
            <a:ext cx="1182300" cy="2101867"/>
          </a:xfrm>
          <a:prstGeom prst="rect">
            <a:avLst/>
          </a:prstGeom>
        </p:spPr>
      </p:pic>
      <p:sp>
        <p:nvSpPr>
          <p:cNvPr id="11" name="文本框 10"/>
          <p:cNvSpPr txBox="1"/>
          <p:nvPr/>
        </p:nvSpPr>
        <p:spPr bwMode="auto">
          <a:xfrm>
            <a:off x="5148205" y="5164650"/>
            <a:ext cx="1452880" cy="275590"/>
          </a:xfrm>
          <a:prstGeom prst="rect">
            <a:avLst/>
          </a:prstGeom>
          <a:noFill/>
          <a:ln w="9525">
            <a:noFill/>
            <a:miter lim="800000"/>
          </a:ln>
        </p:spPr>
        <p:txBody>
          <a:bodyPr wrap="none" rtlCol="0">
            <a:spAutoFit/>
          </a:bodyPr>
          <a:lstStyle/>
          <a:p>
            <a:pPr marL="342900" indent="-342900" algn="l">
              <a:lnSpc>
                <a:spcPct val="120000"/>
              </a:lnSpc>
              <a:buClr>
                <a:schemeClr val="tx1"/>
              </a:buClr>
            </a:pPr>
            <a:r>
              <a:rPr lang="zh-CN" altLang="en-US" sz="1000" kern="0" dirty="0">
                <a:latin typeface="黑体" panose="02010609060101010101" pitchFamily="49" charset="-122"/>
                <a:ea typeface="黑体" panose="02010609060101010101" pitchFamily="49" charset="-122"/>
                <a:cs typeface="Times New Roman" panose="02020603050405020304" pitchFamily="18" charset="0"/>
              </a:rPr>
              <a:t>激光测距绝对测量系统</a:t>
            </a:r>
            <a:endParaRPr lang="zh-CN" altLang="en-US" sz="1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0242" name="TextBox 4"/>
          <p:cNvSpPr txBox="1">
            <a:spLocks noChangeArrowheads="1"/>
          </p:cNvSpPr>
          <p:nvPr/>
        </p:nvSpPr>
        <p:spPr bwMode="auto">
          <a:xfrm>
            <a:off x="3346450" y="196215"/>
            <a:ext cx="3037840" cy="460375"/>
          </a:xfrm>
          <a:prstGeom prst="rect">
            <a:avLst/>
          </a:prstGeom>
          <a:noFill/>
          <a:ln w="9525">
            <a:noFill/>
            <a:miter lim="800000"/>
          </a:ln>
        </p:spPr>
        <p:txBody>
          <a:bodyPr wrap="square">
            <a:spAutoFit/>
          </a:bodyPr>
          <a:p>
            <a:r>
              <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准直技术研究</a:t>
            </a:r>
            <a:endPar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p:cNvSpPr txBox="1">
            <a:spLocks noChangeArrowheads="1"/>
          </p:cNvSpPr>
          <p:nvPr/>
        </p:nvSpPr>
        <p:spPr bwMode="auto">
          <a:xfrm>
            <a:off x="2987675" y="196215"/>
            <a:ext cx="3037840" cy="460375"/>
          </a:xfrm>
          <a:prstGeom prst="rect">
            <a:avLst/>
          </a:prstGeom>
          <a:noFill/>
          <a:ln w="9525">
            <a:noFill/>
            <a:miter lim="800000"/>
          </a:ln>
        </p:spPr>
        <p:txBody>
          <a:bodyPr wrap="square">
            <a:spAutoFit/>
          </a:bodyPr>
          <a:lstStyle/>
          <a:p>
            <a:r>
              <a:rPr lang="en-US" altLang="zh-CN"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2025</a:t>
            </a:r>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年准直工作概述</a:t>
            </a:r>
            <a:endParaRPr lang="zh-CN" altLang="en-US" sz="24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3" name="内容占位符 2"/>
          <p:cNvSpPr>
            <a:spLocks noGrp="1"/>
          </p:cNvSpPr>
          <p:nvPr>
            <p:ph idx="1"/>
          </p:nvPr>
        </p:nvSpPr>
        <p:spPr>
          <a:xfrm>
            <a:off x="395605" y="1059815"/>
            <a:ext cx="8359775" cy="2871470"/>
          </a:xfrm>
        </p:spPr>
        <p:txBody>
          <a:bodyPr/>
          <a:p>
            <a:pPr latinLnBrk="0">
              <a:lnSpc>
                <a:spcPct val="120000"/>
              </a:lnSpc>
              <a:buFont typeface="Wingdings" panose="05000000000000000000" charset="0"/>
              <a:buChar char="Ø"/>
            </a:pPr>
            <a:r>
              <a:rPr lang="zh-CN" altLang="en-US" sz="1800" b="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加速器准直，</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包括超导腔准直、注入区和</a:t>
            </a:r>
            <a:r>
              <a:rPr lang="en-US" altLang="zh-CN"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LD/LRBT</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暑期改造准直、漂移管</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更换准直、加速器装置全面测量与数据处理、</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漂移管脉冲电源</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供电振动测量、缪子和质子大厅施工测量等</a:t>
            </a:r>
            <a:r>
              <a:rPr lang="zh-CN" altLang="en-US" sz="16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6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latinLnBrk="0">
              <a:lnSpc>
                <a:spcPct val="120000"/>
              </a:lnSpc>
              <a:buFont typeface="Wingdings" panose="05000000000000000000" charset="0"/>
              <a:buChar char="Ø"/>
            </a:pPr>
            <a:r>
              <a:rPr lang="zh-CN" altLang="en-US" sz="18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靶站谱</a:t>
            </a:r>
            <a:r>
              <a:rPr lang="zh-CN" altLang="en-US" sz="1800" b="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仪</a:t>
            </a:r>
            <a:r>
              <a:rPr lang="zh-CN" altLang="en-US" sz="18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准直，</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台新建谱仪（</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6#</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8A#</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17#</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）安装准直、</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台谱仪（</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13#</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）维改准直、</a:t>
            </a: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7</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台谱仪维护准直等。</a:t>
            </a:r>
            <a:endParaRPr lang="en-US" altLang="zh-CN" sz="20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atinLnBrk="0">
              <a:lnSpc>
                <a:spcPct val="120000"/>
              </a:lnSpc>
              <a:buFont typeface="Wingdings" panose="05000000000000000000" charset="0"/>
              <a:buChar char="Ø"/>
            </a:pPr>
            <a:r>
              <a:rPr lang="zh-CN" altLang="en-US" sz="1800" b="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准直技术研究，</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包括：</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激光穿过不同介质测量研究</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平差平滑法研究、高程定向平差法研究、环形控制网平面绝对精度提升研究等</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0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atinLnBrk="0">
              <a:lnSpc>
                <a:spcPct val="120000"/>
              </a:lnSpc>
              <a:buFont typeface="Wingdings" panose="05000000000000000000" charset="0"/>
              <a:buChar char="Ø"/>
            </a:pPr>
            <a:r>
              <a:rPr lang="zh-CN" altLang="en-US" sz="1800" b="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其他准直工作</a:t>
            </a:r>
            <a:r>
              <a:rPr lang="en-US" altLang="zh-CN" sz="1800" b="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包括高能光源准直测量数据处理和江门中微子</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探测器与核电芯堆距离测量</a:t>
            </a:r>
            <a:r>
              <a:rPr lang="zh-CN" altLang="en-US" sz="1400" b="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等。</a:t>
            </a:r>
            <a:endParaRPr lang="en-US" altLang="zh-CN" sz="1400" dirty="0" smtClean="0">
              <a:solidFill>
                <a:schemeClr val="tx1"/>
              </a:solidFill>
            </a:endParaRPr>
          </a:p>
        </p:txBody>
      </p:sp>
    </p:spTree>
  </p:cSld>
  <p:clrMapOvr>
    <a:masterClrMapping/>
  </p:clrMapOvr>
  <p:transition advTm="17472">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2095" y="1059815"/>
            <a:ext cx="8561070" cy="1642110"/>
          </a:xfrm>
          <a:prstGeom prst="rect">
            <a:avLst/>
          </a:prstGeom>
        </p:spPr>
        <p:txBody>
          <a:bodyPr wrap="square">
            <a:spAutoFit/>
          </a:bodyPr>
          <a:lstStyle/>
          <a:p>
            <a:pPr marL="285750" lvl="0" indent="-285750" algn="l">
              <a:lnSpc>
                <a:spcPct val="150000"/>
              </a:lnSpc>
              <a:buFont typeface="Wingdings" panose="05000000000000000000" charset="0"/>
              <a:buChar char="u"/>
            </a:pP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针</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对</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CSNS-II</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注入区改造，构建平差平滑方法，该方法适用于仅已知设备进出口数据的快速平滑计算，并且适用于多束流支线区域的设备平滑计算</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a:lnSpc>
                <a:spcPct val="150000"/>
              </a:lnSpc>
              <a:buFont typeface="Wingdings" panose="05000000000000000000" pitchFamily="2" charset="2"/>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平差平滑前，直线末端至</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R1</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段设备之间，在</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X</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Y</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Z</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轴向的原始台阶为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0.6mm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0.2mm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及</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0.3mm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；平滑后相邻磁铁间最大台阶为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0.10mm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0.13mm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及</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0.09mm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，平滑结果满足物理要求。</a:t>
            </a:r>
            <a:endParaRPr lang="zh-CN" altLang="en-US" kern="0" dirty="0">
              <a:latin typeface="Times New Roman" panose="02020603050405020304" pitchFamily="18" charset="0"/>
              <a:ea typeface="黑体" panose="02010609060101010101" pitchFamily="49" charset="-122"/>
              <a:cs typeface="Times New Roman" panose="02020603050405020304" pitchFamily="18" charset="0"/>
            </a:endParaRPr>
          </a:p>
          <a:p>
            <a:pPr lvl="0" algn="l">
              <a:lnSpc>
                <a:spcPct val="120000"/>
              </a:lnSpc>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标题 1"/>
          <p:cNvSpPr txBox="1"/>
          <p:nvPr/>
        </p:nvSpPr>
        <p:spPr bwMode="auto">
          <a:xfrm>
            <a:off x="276860" y="772160"/>
            <a:ext cx="8536305"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800" kern="0" dirty="0">
                <a:solidFill>
                  <a:srgbClr val="FF0000"/>
                </a:solidFill>
                <a:latin typeface="Times New Roman" panose="02020603050405020304" pitchFamily="18" charset="0"/>
                <a:ea typeface="+mn-ea"/>
                <a:cs typeface="Times New Roman" panose="02020603050405020304" pitchFamily="18" charset="0"/>
              </a:rPr>
              <a:t>3</a:t>
            </a:r>
            <a:r>
              <a:rPr lang="zh-CN" altLang="en-US" sz="1800" kern="0" dirty="0">
                <a:solidFill>
                  <a:srgbClr val="FF0000"/>
                </a:solidFill>
                <a:latin typeface="Times New Roman" panose="02020603050405020304" pitchFamily="18" charset="0"/>
                <a:ea typeface="+mn-ea"/>
                <a:cs typeface="Times New Roman" panose="02020603050405020304" pitchFamily="18" charset="0"/>
              </a:rPr>
              <a:t>、</a:t>
            </a:r>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平差平滑法研究</a:t>
            </a: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王铜、李笑</a:t>
            </a:r>
            <a:endParaRPr lang="zh-CN" altLang="en-US" sz="1800" kern="0" dirty="0">
              <a:solidFill>
                <a:srgbClr val="FF0000"/>
              </a:solidFill>
              <a:latin typeface="Times New Roman" panose="02020603050405020304" pitchFamily="18" charset="0"/>
              <a:ea typeface="+mn-ea"/>
              <a:cs typeface="Times New Roman" panose="02020603050405020304" pitchFamily="18"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9486" y="2460878"/>
            <a:ext cx="3239124" cy="1752527"/>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17" y="4238459"/>
            <a:ext cx="3840326" cy="971392"/>
          </a:xfrm>
          <a:prstGeom prst="rect">
            <a:avLst/>
          </a:prstGeom>
        </p:spPr>
      </p:pic>
      <p:sp>
        <p:nvSpPr>
          <p:cNvPr id="10" name="矩形 9"/>
          <p:cNvSpPr/>
          <p:nvPr/>
        </p:nvSpPr>
        <p:spPr>
          <a:xfrm>
            <a:off x="2244773" y="3774419"/>
            <a:ext cx="542405" cy="320975"/>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3" name="直接箭头连接符 12"/>
          <p:cNvCxnSpPr>
            <a:stCxn id="10" idx="2"/>
          </p:cNvCxnSpPr>
          <p:nvPr/>
        </p:nvCxnSpPr>
        <p:spPr>
          <a:xfrm flipH="1">
            <a:off x="2289976" y="4095394"/>
            <a:ext cx="226000" cy="6033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547965" y="5236521"/>
            <a:ext cx="1847187" cy="245110"/>
          </a:xfrm>
          <a:prstGeom prst="rect">
            <a:avLst/>
          </a:prstGeom>
          <a:noFill/>
        </p:spPr>
        <p:txBody>
          <a:bodyPr wrap="square">
            <a:spAutoFit/>
          </a:bodyPr>
          <a:lstStyle>
            <a:defPPr>
              <a:defRPr lang="zh-CN"/>
            </a:defPPr>
            <a:lvl1pPr>
              <a:defRPr sz="1400"/>
            </a:lvl1pPr>
          </a:lstStyle>
          <a:p>
            <a:r>
              <a:rPr lang="zh-CN" altLang="en-US" sz="1000" dirty="0">
                <a:latin typeface="Times New Roman" panose="02020603050405020304" pitchFamily="18" charset="0"/>
                <a:ea typeface="黑体" panose="02010609060101010101" pitchFamily="49" charset="-122"/>
              </a:rPr>
              <a:t>平差平滑方法示意图</a:t>
            </a:r>
            <a:endParaRPr lang="zh-CN" altLang="en-US" sz="1000" dirty="0">
              <a:latin typeface="Times New Roman" panose="02020603050405020304" pitchFamily="18" charset="0"/>
              <a:ea typeface="黑体" panose="02010609060101010101" pitchFamily="49" charset="-122"/>
            </a:endParaRPr>
          </a:p>
        </p:txBody>
      </p:sp>
      <p:pic>
        <p:nvPicPr>
          <p:cNvPr id="16" name="图片 15"/>
          <p:cNvPicPr>
            <a:picLocks noChangeAspect="1"/>
          </p:cNvPicPr>
          <p:nvPr/>
        </p:nvPicPr>
        <p:blipFill>
          <a:blip r:embed="rId3"/>
          <a:stretch>
            <a:fillRect/>
          </a:stretch>
        </p:blipFill>
        <p:spPr>
          <a:xfrm>
            <a:off x="6652150" y="3717510"/>
            <a:ext cx="2153077" cy="1294137"/>
          </a:xfrm>
          <a:prstGeom prst="rect">
            <a:avLst/>
          </a:prstGeom>
        </p:spPr>
      </p:pic>
      <p:pic>
        <p:nvPicPr>
          <p:cNvPr id="18" name="图片 17"/>
          <p:cNvPicPr>
            <a:picLocks noChangeAspect="1"/>
          </p:cNvPicPr>
          <p:nvPr/>
        </p:nvPicPr>
        <p:blipFill>
          <a:blip r:embed="rId4"/>
          <a:stretch>
            <a:fillRect/>
          </a:stretch>
        </p:blipFill>
        <p:spPr>
          <a:xfrm>
            <a:off x="4356271" y="3508550"/>
            <a:ext cx="2155817" cy="1502999"/>
          </a:xfrm>
          <a:prstGeom prst="rect">
            <a:avLst/>
          </a:prstGeom>
        </p:spPr>
      </p:pic>
      <p:sp>
        <p:nvSpPr>
          <p:cNvPr id="19" name="文本框 18"/>
          <p:cNvSpPr txBox="1"/>
          <p:nvPr/>
        </p:nvSpPr>
        <p:spPr>
          <a:xfrm>
            <a:off x="4664900" y="5092469"/>
            <a:ext cx="1847187" cy="245110"/>
          </a:xfrm>
          <a:prstGeom prst="rect">
            <a:avLst/>
          </a:prstGeom>
          <a:noFill/>
        </p:spPr>
        <p:txBody>
          <a:bodyPr wrap="square">
            <a:spAutoFit/>
          </a:bodyPr>
          <a:lstStyle>
            <a:defPPr>
              <a:defRPr lang="zh-CN"/>
            </a:defPPr>
            <a:lvl1pPr>
              <a:defRPr sz="1400"/>
            </a:lvl1pPr>
          </a:lstStyle>
          <a:p>
            <a:r>
              <a:rPr lang="zh-CN" altLang="en-US" sz="1000" dirty="0">
                <a:latin typeface="Times New Roman" panose="02020603050405020304" pitchFamily="18" charset="0"/>
                <a:ea typeface="黑体" panose="02010609060101010101" pitchFamily="49" charset="-122"/>
              </a:rPr>
              <a:t>平差平滑值与理论值偏差</a:t>
            </a:r>
            <a:endParaRPr lang="zh-CN" altLang="en-US" sz="1000" dirty="0">
              <a:latin typeface="Times New Roman" panose="02020603050405020304" pitchFamily="18" charset="0"/>
              <a:ea typeface="黑体" panose="02010609060101010101" pitchFamily="49" charset="-122"/>
            </a:endParaRPr>
          </a:p>
        </p:txBody>
      </p:sp>
      <p:sp>
        <p:nvSpPr>
          <p:cNvPr id="20" name="文本框 19"/>
          <p:cNvSpPr txBox="1"/>
          <p:nvPr/>
        </p:nvSpPr>
        <p:spPr>
          <a:xfrm>
            <a:off x="4236283" y="2788418"/>
            <a:ext cx="1019900" cy="398780"/>
          </a:xfrm>
          <a:prstGeom prst="rect">
            <a:avLst/>
          </a:prstGeom>
          <a:noFill/>
        </p:spPr>
        <p:txBody>
          <a:bodyPr wrap="square" rtlCol="0">
            <a:spAutoFit/>
          </a:bodyPr>
          <a:lstStyle/>
          <a:p>
            <a:pPr algn="just"/>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直线末端至</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R1</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段原始台阶</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文本框 20"/>
          <p:cNvSpPr txBox="1"/>
          <p:nvPr/>
        </p:nvSpPr>
        <p:spPr>
          <a:xfrm>
            <a:off x="5466295" y="2594119"/>
            <a:ext cx="991293" cy="245110"/>
          </a:xfrm>
          <a:prstGeom prst="rect">
            <a:avLst/>
          </a:prstGeom>
          <a:noFill/>
        </p:spPr>
        <p:txBody>
          <a:bodyPr wrap="square">
            <a:spAutoFit/>
          </a:bodyPr>
          <a:lstStyle/>
          <a:p>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X</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0.6mm</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左大括号 23"/>
          <p:cNvSpPr/>
          <p:nvPr/>
        </p:nvSpPr>
        <p:spPr>
          <a:xfrm>
            <a:off x="5215597" y="2734517"/>
            <a:ext cx="165746" cy="5243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文本框 24"/>
          <p:cNvSpPr txBox="1"/>
          <p:nvPr/>
        </p:nvSpPr>
        <p:spPr>
          <a:xfrm>
            <a:off x="5482920" y="2858210"/>
            <a:ext cx="991293" cy="245110"/>
          </a:xfrm>
          <a:prstGeom prst="rect">
            <a:avLst/>
          </a:prstGeom>
          <a:noFill/>
        </p:spPr>
        <p:txBody>
          <a:bodyPr wrap="square">
            <a:spAutoFit/>
          </a:bodyPr>
          <a:lstStyle/>
          <a:p>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Y</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0.2mm</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文本框 25"/>
          <p:cNvSpPr txBox="1"/>
          <p:nvPr/>
        </p:nvSpPr>
        <p:spPr>
          <a:xfrm>
            <a:off x="5466294" y="3120403"/>
            <a:ext cx="1145078" cy="245110"/>
          </a:xfrm>
          <a:prstGeom prst="rect">
            <a:avLst/>
          </a:prstGeom>
          <a:noFill/>
        </p:spPr>
        <p:txBody>
          <a:bodyPr wrap="square">
            <a:spAutoFit/>
          </a:bodyPr>
          <a:lstStyle/>
          <a:p>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Z</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0.3mm</a:t>
            </a:r>
            <a:endParaRPr lang="en-US" altLang="zh-CN"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文本框 26"/>
          <p:cNvSpPr txBox="1"/>
          <p:nvPr/>
        </p:nvSpPr>
        <p:spPr>
          <a:xfrm>
            <a:off x="6643733" y="2732458"/>
            <a:ext cx="908964" cy="553085"/>
          </a:xfrm>
          <a:prstGeom prst="rect">
            <a:avLst/>
          </a:prstGeom>
          <a:noFill/>
        </p:spPr>
        <p:txBody>
          <a:bodyPr wrap="square" rtlCol="0">
            <a:spAutoFit/>
          </a:bodyPr>
          <a:lstStyle>
            <a:defPPr>
              <a:defRPr lang="zh-CN"/>
            </a:defPPr>
            <a:lvl1pPr algn="just">
              <a:defRPr sz="1400"/>
            </a:lvl1pPr>
          </a:lstStyle>
          <a:p>
            <a:r>
              <a:rPr lang="zh-CN" altLang="en-US" sz="1000" dirty="0">
                <a:latin typeface="Times New Roman" panose="02020603050405020304" pitchFamily="18" charset="0"/>
                <a:ea typeface="黑体" panose="02010609060101010101" pitchFamily="49" charset="-122"/>
              </a:rPr>
              <a:t>平滑后相邻磁铁间最大台阶</a:t>
            </a:r>
            <a:endParaRPr lang="zh-CN" altLang="en-US" sz="1000" dirty="0">
              <a:latin typeface="Times New Roman" panose="02020603050405020304" pitchFamily="18" charset="0"/>
              <a:ea typeface="黑体" panose="02010609060101010101" pitchFamily="49" charset="-122"/>
            </a:endParaRPr>
          </a:p>
        </p:txBody>
      </p:sp>
      <p:sp>
        <p:nvSpPr>
          <p:cNvPr id="29" name="文本框 28"/>
          <p:cNvSpPr txBox="1"/>
          <p:nvPr/>
        </p:nvSpPr>
        <p:spPr>
          <a:xfrm>
            <a:off x="7739991" y="2572528"/>
            <a:ext cx="1256513" cy="245110"/>
          </a:xfrm>
          <a:prstGeom prst="rect">
            <a:avLst/>
          </a:prstGeom>
          <a:noFill/>
        </p:spPr>
        <p:txBody>
          <a:bodyPr wrap="square">
            <a:spAutoFit/>
          </a:bodyPr>
          <a:lstStyle/>
          <a:p>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X</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0.10mm</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左大括号 29"/>
          <p:cNvSpPr/>
          <p:nvPr/>
        </p:nvSpPr>
        <p:spPr>
          <a:xfrm>
            <a:off x="7516537" y="2737055"/>
            <a:ext cx="165746" cy="5243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文本框 31"/>
          <p:cNvSpPr txBox="1"/>
          <p:nvPr/>
        </p:nvSpPr>
        <p:spPr>
          <a:xfrm>
            <a:off x="7740741" y="2839120"/>
            <a:ext cx="1256513" cy="245110"/>
          </a:xfrm>
          <a:prstGeom prst="rect">
            <a:avLst/>
          </a:prstGeom>
          <a:noFill/>
        </p:spPr>
        <p:txBody>
          <a:bodyPr wrap="square">
            <a:spAutoFit/>
          </a:bodyPr>
          <a:lstStyle/>
          <a:p>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Y</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0.12mm</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文本框 32"/>
          <p:cNvSpPr txBox="1"/>
          <p:nvPr/>
        </p:nvSpPr>
        <p:spPr>
          <a:xfrm>
            <a:off x="7739355" y="3122941"/>
            <a:ext cx="1145078" cy="245110"/>
          </a:xfrm>
          <a:prstGeom prst="rect">
            <a:avLst/>
          </a:prstGeom>
          <a:noFill/>
        </p:spPr>
        <p:txBody>
          <a:bodyPr wrap="square">
            <a:spAutoFit/>
          </a:bodyPr>
          <a:lstStyle/>
          <a:p>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Z</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黑体" panose="02010609060101010101" pitchFamily="49" charset="-122"/>
                <a:cs typeface="Times New Roman" panose="02020603050405020304" pitchFamily="18" charset="0"/>
              </a:rPr>
              <a:t>0.09mm</a:t>
            </a:r>
            <a:endParaRPr lang="en-US" altLang="zh-CN"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4" name="文本框 43"/>
          <p:cNvSpPr txBox="1"/>
          <p:nvPr/>
        </p:nvSpPr>
        <p:spPr>
          <a:xfrm>
            <a:off x="6804550" y="5092468"/>
            <a:ext cx="2153077" cy="245110"/>
          </a:xfrm>
          <a:prstGeom prst="rect">
            <a:avLst/>
          </a:prstGeom>
          <a:noFill/>
        </p:spPr>
        <p:txBody>
          <a:bodyPr wrap="square">
            <a:spAutoFit/>
          </a:bodyPr>
          <a:lstStyle>
            <a:defPPr>
              <a:defRPr lang="zh-CN"/>
            </a:defPPr>
            <a:lvl1pPr>
              <a:defRPr sz="1400"/>
            </a:lvl1pPr>
          </a:lstStyle>
          <a:p>
            <a:pPr algn="ctr"/>
            <a:r>
              <a:rPr lang="zh-CN" altLang="en-US" sz="1000" dirty="0">
                <a:latin typeface="Times New Roman" panose="02020603050405020304" pitchFamily="18" charset="0"/>
                <a:ea typeface="黑体" panose="02010609060101010101" pitchFamily="49" charset="-122"/>
              </a:rPr>
              <a:t>平滑后上下游磁铁进出口偏差差</a:t>
            </a:r>
            <a:endParaRPr lang="zh-CN" altLang="en-US" sz="1000" dirty="0">
              <a:latin typeface="Times New Roman" panose="02020603050405020304" pitchFamily="18" charset="0"/>
              <a:ea typeface="黑体" panose="02010609060101010101" pitchFamily="49" charset="-122"/>
            </a:endParaRPr>
          </a:p>
        </p:txBody>
      </p:sp>
      <p:sp>
        <p:nvSpPr>
          <p:cNvPr id="10244" name="灯片编号占位符 4"/>
          <p:cNvSpPr>
            <a:spLocks noGrp="1"/>
          </p:cNvSpPr>
          <p:nvPr>
            <p:ph type="sldNum" sz="quarter" idx="10"/>
          </p:nvPr>
        </p:nvSpPr>
        <p:spPr>
          <a:xfrm>
            <a:off x="8172486" y="5452967"/>
            <a:ext cx="389402" cy="163145"/>
          </a:xfrm>
          <a:noFill/>
        </p:spPr>
        <p:txBody>
          <a:bodyPr/>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346450" y="196215"/>
            <a:ext cx="3037840" cy="460375"/>
          </a:xfrm>
          <a:prstGeom prst="rect">
            <a:avLst/>
          </a:prstGeom>
          <a:noFill/>
          <a:ln w="9525">
            <a:noFill/>
            <a:miter lim="800000"/>
          </a:ln>
        </p:spPr>
        <p:txBody>
          <a:bodyPr wrap="square">
            <a:spAutoFit/>
          </a:bodyPr>
          <a:p>
            <a:r>
              <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准直技术研究</a:t>
            </a:r>
            <a:endPar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6"/>
          <p:cNvSpPr txBox="1">
            <a:spLocks noChangeArrowheads="1"/>
          </p:cNvSpPr>
          <p:nvPr/>
        </p:nvSpPr>
        <p:spPr bwMode="auto">
          <a:xfrm>
            <a:off x="323215" y="1059815"/>
            <a:ext cx="8395335" cy="2030095"/>
          </a:xfrm>
          <a:prstGeom prst="rect">
            <a:avLst/>
          </a:prstGeom>
          <a:noFill/>
          <a:ln w="9525">
            <a:noFill/>
            <a:miter lim="800000"/>
          </a:ln>
        </p:spPr>
        <p:txBody>
          <a:bodyPr wrap="square">
            <a:spAutoFit/>
          </a:bodyPr>
          <a:lstStyle/>
          <a:p>
            <a:pPr lvl="0" indent="457200" algn="just" eaLnBrk="0" latinLnBrk="0" hangingPunct="0">
              <a:lnSpc>
                <a:spcPct val="150000"/>
              </a:lnSpc>
              <a:spcBef>
                <a:spcPts val="0"/>
              </a:spcBef>
              <a:spcAft>
                <a:spcPts val="0"/>
              </a:spcAft>
            </a:pPr>
            <a:r>
              <a:rPr lang="zh-CN" altLang="en-US" dirty="0">
                <a:latin typeface="黑体" panose="02010609060101010101" pitchFamily="49" charset="-122"/>
                <a:ea typeface="黑体" panose="02010609060101010101" pitchFamily="49" charset="-122"/>
              </a:rPr>
              <a:t>谱仪建设需要对大厅沉降开展持续监测，但大厅大部分地面控制点被屏蔽块覆盖，难以使用水准仪测量高程，只能采用激光跟踪仪进行大范围测量。靶站谱仪区域结构复杂，仪器无法均匀布设，且观测视距差异极大，这种网型将大幅度削弱高程监测精度。</a:t>
            </a:r>
            <a:r>
              <a:rPr lang="zh-CN" altLang="en-US" dirty="0">
                <a:latin typeface="黑体" panose="02010609060101010101" pitchFamily="49" charset="-122"/>
                <a:ea typeface="黑体" panose="02010609060101010101" pitchFamily="49" charset="-122"/>
                <a:sym typeface="+mn-ea"/>
              </a:rPr>
              <a:t>为提高测量精度，开展</a:t>
            </a:r>
            <a:r>
              <a:rPr lang="zh-CN" altLang="en-US" dirty="0">
                <a:latin typeface="黑体" panose="02010609060101010101" pitchFamily="49" charset="-122"/>
                <a:ea typeface="黑体" panose="02010609060101010101" pitchFamily="49" charset="-122"/>
                <a:sym typeface="+mn-ea"/>
              </a:rPr>
              <a:t>高程定向平差方法研究：</a:t>
            </a:r>
            <a:endParaRPr lang="zh-CN" altLang="en-US" dirty="0">
              <a:latin typeface="黑体" panose="02010609060101010101" pitchFamily="49" charset="-122"/>
              <a:ea typeface="黑体" panose="02010609060101010101" pitchFamily="49" charset="-122"/>
            </a:endParaRPr>
          </a:p>
          <a:p>
            <a:pPr marL="285750" lvl="0" indent="-285750" algn="just" eaLnBrk="0" latinLnBrk="0" hangingPunct="0">
              <a:lnSpc>
                <a:spcPct val="150000"/>
              </a:lnSpc>
              <a:spcBef>
                <a:spcPts val="0"/>
              </a:spcBef>
              <a:spcAft>
                <a:spcPts val="0"/>
              </a:spcAft>
              <a:buFont typeface="Wingdings" panose="05000000000000000000" charset="0"/>
              <a:buChar char="u"/>
            </a:pPr>
            <a:r>
              <a:rPr lang="zh-CN" altLang="en-US" dirty="0">
                <a:latin typeface="黑体" panose="02010609060101010101" pitchFamily="49" charset="-122"/>
                <a:ea typeface="黑体" panose="02010609060101010101" pitchFamily="49" charset="-122"/>
                <a:sym typeface="+mn-ea"/>
              </a:rPr>
              <a:t>建立高程定向平差模型，基于仪器三维观测方程确定仪器高程观测方程及平距观测方程；</a:t>
            </a:r>
            <a:endParaRPr lang="zh-CN" altLang="en-US" dirty="0">
              <a:latin typeface="黑体" panose="02010609060101010101" pitchFamily="49" charset="-122"/>
              <a:ea typeface="黑体" panose="02010609060101010101" pitchFamily="49" charset="-122"/>
              <a:sym typeface="+mn-ea"/>
            </a:endParaRPr>
          </a:p>
          <a:p>
            <a:pPr marL="285750" lvl="0" indent="-285750" algn="just" eaLnBrk="0" latinLnBrk="0" hangingPunct="0">
              <a:lnSpc>
                <a:spcPct val="150000"/>
              </a:lnSpc>
              <a:spcBef>
                <a:spcPts val="0"/>
              </a:spcBef>
              <a:spcAft>
                <a:spcPts val="0"/>
              </a:spcAft>
              <a:buFont typeface="Wingdings" panose="05000000000000000000" charset="0"/>
              <a:buChar char="u"/>
            </a:pPr>
            <a:r>
              <a:rPr lang="zh-CN" altLang="en-US" dirty="0">
                <a:latin typeface="黑体" panose="02010609060101010101" pitchFamily="49" charset="-122"/>
                <a:ea typeface="黑体" panose="02010609060101010101" pitchFamily="49" charset="-122"/>
                <a:sym typeface="+mn-ea"/>
              </a:rPr>
              <a:t>基于观测截面投影及定向参数将高程观测值转换至全局坐标系下，并进行迭代求解；</a:t>
            </a:r>
            <a:endParaRPr lang="zh-CN" altLang="en-US" dirty="0">
              <a:latin typeface="黑体" panose="02010609060101010101" pitchFamily="49" charset="-122"/>
              <a:ea typeface="黑体" panose="02010609060101010101" pitchFamily="49" charset="-122"/>
              <a:sym typeface="+mn-ea"/>
            </a:endParaRPr>
          </a:p>
          <a:p>
            <a:pPr marL="285750" lvl="0" indent="-285750" algn="just" eaLnBrk="0" latinLnBrk="0" hangingPunct="0">
              <a:lnSpc>
                <a:spcPct val="150000"/>
              </a:lnSpc>
              <a:spcBef>
                <a:spcPts val="0"/>
              </a:spcBef>
              <a:spcAft>
                <a:spcPts val="0"/>
              </a:spcAft>
              <a:buFont typeface="Wingdings" panose="05000000000000000000" charset="0"/>
              <a:buChar char="u"/>
            </a:pPr>
            <a:r>
              <a:rPr lang="zh-CN" altLang="en-US" dirty="0">
                <a:latin typeface="黑体" panose="02010609060101010101" pitchFamily="49" charset="-122"/>
                <a:ea typeface="黑体" panose="02010609060101010101" pitchFamily="49" charset="-122"/>
                <a:sym typeface="+mn-ea"/>
              </a:rPr>
              <a:t>正在</a:t>
            </a:r>
            <a:r>
              <a:rPr lang="zh-CN" altLang="en-US" dirty="0">
                <a:latin typeface="黑体" panose="02010609060101010101" pitchFamily="49" charset="-122"/>
                <a:ea typeface="黑体" panose="02010609060101010101" pitchFamily="49" charset="-122"/>
                <a:sym typeface="+mn-ea"/>
              </a:rPr>
              <a:t>编写平差程序。</a:t>
            </a:r>
            <a:endParaRPr lang="zh-CN" altLang="en-US" b="1" dirty="0">
              <a:latin typeface="黑体" panose="02010609060101010101" pitchFamily="49" charset="-122"/>
              <a:ea typeface="黑体" panose="02010609060101010101" pitchFamily="49" charset="-122"/>
            </a:endParaRPr>
          </a:p>
        </p:txBody>
      </p:sp>
      <p:sp>
        <p:nvSpPr>
          <p:cNvPr id="20" name="矩形 19"/>
          <p:cNvSpPr/>
          <p:nvPr/>
        </p:nvSpPr>
        <p:spPr>
          <a:xfrm>
            <a:off x="323254" y="700015"/>
            <a:ext cx="4717258" cy="423545"/>
          </a:xfrm>
          <a:prstGeom prst="rect">
            <a:avLst/>
          </a:prstGeom>
        </p:spPr>
        <p:txBody>
          <a:bodyPr wrap="square">
            <a:spAutoFit/>
          </a:bodyPr>
          <a:lstStyle/>
          <a:p>
            <a:pPr marL="342900" lvl="0" indent="-342900" algn="just" eaLnBrk="0" hangingPunct="0">
              <a:lnSpc>
                <a:spcPct val="120000"/>
              </a:lnSpc>
              <a:spcBef>
                <a:spcPts val="300"/>
              </a:spcBef>
              <a:spcAft>
                <a:spcPts val="0"/>
              </a:spcAft>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、高程定向平差方法研究</a:t>
            </a: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李笑</a:t>
            </a:r>
            <a:endPar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l="20747" t="35210" r="13953"/>
          <a:stretch>
            <a:fillRect/>
          </a:stretch>
        </p:blipFill>
        <p:spPr>
          <a:xfrm>
            <a:off x="434106" y="3148401"/>
            <a:ext cx="2908397" cy="2163467"/>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980" y="3364490"/>
            <a:ext cx="3171747" cy="1795000"/>
          </a:xfrm>
          <a:prstGeom prst="rect">
            <a:avLst/>
          </a:prstGeom>
          <a:noFill/>
          <a:ln>
            <a:noFill/>
          </a:ln>
        </p:spPr>
      </p:pic>
      <p:graphicFrame>
        <p:nvGraphicFramePr>
          <p:cNvPr id="4" name="对象 3"/>
          <p:cNvGraphicFramePr>
            <a:graphicFrameLocks noChangeAspect="1"/>
          </p:cNvGraphicFramePr>
          <p:nvPr/>
        </p:nvGraphicFramePr>
        <p:xfrm>
          <a:off x="7020857" y="3004386"/>
          <a:ext cx="1339368" cy="969703"/>
        </p:xfrm>
        <a:graphic>
          <a:graphicData uri="http://schemas.openxmlformats.org/presentationml/2006/ole">
            <mc:AlternateContent xmlns:mc="http://schemas.openxmlformats.org/markup-compatibility/2006">
              <mc:Choice xmlns:v="urn:schemas-microsoft-com:vml" Requires="v">
                <p:oleObj spid="_x0000_s5" name="Equation" r:id="rId3" imgW="1536700" imgH="1117600" progId="Equation.DSMT4">
                  <p:embed/>
                </p:oleObj>
              </mc:Choice>
              <mc:Fallback>
                <p:oleObj name="Equation" r:id="rId3" imgW="1536700" imgH="1117600" progId="Equation.DSMT4">
                  <p:embed/>
                  <p:pic>
                    <p:nvPicPr>
                      <p:cNvPr id="0"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857" y="3004386"/>
                        <a:ext cx="1339368" cy="969703"/>
                      </a:xfrm>
                      <a:prstGeom prst="rect">
                        <a:avLst/>
                      </a:prstGeom>
                      <a:noFill/>
                    </p:spPr>
                  </p:pic>
                </p:oleObj>
              </mc:Fallback>
            </mc:AlternateContent>
          </a:graphicData>
        </a:graphic>
      </p:graphicFrame>
      <p:graphicFrame>
        <p:nvGraphicFramePr>
          <p:cNvPr id="6" name="对象 5"/>
          <p:cNvGraphicFramePr>
            <a:graphicFrameLocks noChangeAspect="1"/>
          </p:cNvGraphicFramePr>
          <p:nvPr/>
        </p:nvGraphicFramePr>
        <p:xfrm>
          <a:off x="7369668" y="4277935"/>
          <a:ext cx="641747" cy="147638"/>
        </p:xfrm>
        <a:graphic>
          <a:graphicData uri="http://schemas.openxmlformats.org/presentationml/2006/ole">
            <mc:AlternateContent xmlns:mc="http://schemas.openxmlformats.org/markup-compatibility/2006">
              <mc:Choice xmlns:v="urn:schemas-microsoft-com:vml" Requires="v">
                <p:oleObj spid="_x0000_s7" name="Equation" r:id="rId5" imgW="20421600" imgH="4876800" progId="Equation.DSMT4">
                  <p:embed/>
                </p:oleObj>
              </mc:Choice>
              <mc:Fallback>
                <p:oleObj name="Equation" r:id="rId5" imgW="20421600" imgH="4876800" progId="Equation.DSMT4">
                  <p:embed/>
                  <p:pic>
                    <p:nvPicPr>
                      <p:cNvPr id="0" name="对象 10"/>
                      <p:cNvPicPr>
                        <a:picLocks noChangeAspect="1" noChangeArrowheads="1"/>
                      </p:cNvPicPr>
                      <p:nvPr/>
                    </p:nvPicPr>
                    <p:blipFill>
                      <a:blip r:embed="rId6"/>
                      <a:srcRect/>
                      <a:stretch>
                        <a:fillRect/>
                      </a:stretch>
                    </p:blipFill>
                    <p:spPr bwMode="auto">
                      <a:xfrm>
                        <a:off x="7369668" y="4277935"/>
                        <a:ext cx="641747" cy="147638"/>
                      </a:xfrm>
                      <a:prstGeom prst="rect">
                        <a:avLst/>
                      </a:prstGeom>
                      <a:noFill/>
                    </p:spPr>
                  </p:pic>
                </p:oleObj>
              </mc:Fallback>
            </mc:AlternateContent>
          </a:graphicData>
        </a:graphic>
      </p:graphicFrame>
      <p:graphicFrame>
        <p:nvGraphicFramePr>
          <p:cNvPr id="8" name="对象 7"/>
          <p:cNvGraphicFramePr>
            <a:graphicFrameLocks noChangeAspect="1"/>
          </p:cNvGraphicFramePr>
          <p:nvPr/>
        </p:nvGraphicFramePr>
        <p:xfrm>
          <a:off x="7350618" y="4473281"/>
          <a:ext cx="679847" cy="147638"/>
        </p:xfrm>
        <a:graphic>
          <a:graphicData uri="http://schemas.openxmlformats.org/presentationml/2006/ole">
            <mc:AlternateContent xmlns:mc="http://schemas.openxmlformats.org/markup-compatibility/2006">
              <mc:Choice xmlns:v="urn:schemas-microsoft-com:vml" Requires="v">
                <p:oleObj spid="_x0000_s9" name="Equation" r:id="rId7" imgW="21640800" imgH="4876800" progId="Equation.DSMT4">
                  <p:embed/>
                </p:oleObj>
              </mc:Choice>
              <mc:Fallback>
                <p:oleObj name="Equation" r:id="rId7" imgW="21640800" imgH="4876800" progId="Equation.DSMT4">
                  <p:embed/>
                  <p:pic>
                    <p:nvPicPr>
                      <p:cNvPr id="0" name="对象 18"/>
                      <p:cNvPicPr>
                        <a:picLocks noChangeAspect="1" noChangeArrowheads="1"/>
                      </p:cNvPicPr>
                      <p:nvPr/>
                    </p:nvPicPr>
                    <p:blipFill>
                      <a:blip r:embed="rId8"/>
                      <a:srcRect/>
                      <a:stretch>
                        <a:fillRect/>
                      </a:stretch>
                    </p:blipFill>
                    <p:spPr bwMode="auto">
                      <a:xfrm>
                        <a:off x="7350618" y="4473281"/>
                        <a:ext cx="679847" cy="14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nvGraphicFramePr>
        <p:xfrm>
          <a:off x="6896694" y="4948297"/>
          <a:ext cx="1659257" cy="305151"/>
        </p:xfrm>
        <a:graphic>
          <a:graphicData uri="http://schemas.openxmlformats.org/presentationml/2006/ole">
            <mc:AlternateContent xmlns:mc="http://schemas.openxmlformats.org/markup-compatibility/2006">
              <mc:Choice xmlns:v="urn:schemas-microsoft-com:vml" Requires="v">
                <p:oleObj spid="_x0000_s11" name="Equation" r:id="rId9" imgW="49377600" imgH="9448800" progId="Equation.DSMT4">
                  <p:embed/>
                </p:oleObj>
              </mc:Choice>
              <mc:Fallback>
                <p:oleObj name="Equation" r:id="rId9" imgW="49377600" imgH="9448800" progId="Equation.DSMT4">
                  <p:embed/>
                  <p:pic>
                    <p:nvPicPr>
                      <p:cNvPr id="0" name="对象 24"/>
                      <p:cNvPicPr>
                        <a:picLocks noChangeAspect="1" noChangeArrowheads="1"/>
                      </p:cNvPicPr>
                      <p:nvPr/>
                    </p:nvPicPr>
                    <p:blipFill>
                      <a:blip r:embed="rId10"/>
                      <a:srcRect/>
                      <a:stretch>
                        <a:fillRect/>
                      </a:stretch>
                    </p:blipFill>
                    <p:spPr bwMode="auto">
                      <a:xfrm>
                        <a:off x="6896694" y="4948297"/>
                        <a:ext cx="1659257" cy="305151"/>
                      </a:xfrm>
                      <a:prstGeom prst="rect">
                        <a:avLst/>
                      </a:prstGeom>
                      <a:noFill/>
                    </p:spPr>
                  </p:pic>
                </p:oleObj>
              </mc:Fallback>
            </mc:AlternateContent>
          </a:graphicData>
        </a:graphic>
      </p:graphicFrame>
      <p:cxnSp>
        <p:nvCxnSpPr>
          <p:cNvPr id="13" name="直接箭头连接符 12"/>
          <p:cNvCxnSpPr/>
          <p:nvPr/>
        </p:nvCxnSpPr>
        <p:spPr>
          <a:xfrm>
            <a:off x="7610548" y="3930905"/>
            <a:ext cx="0" cy="29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7611542" y="4650123"/>
            <a:ext cx="0" cy="29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346450" y="196215"/>
            <a:ext cx="3037840" cy="460375"/>
          </a:xfrm>
          <a:prstGeom prst="rect">
            <a:avLst/>
          </a:prstGeom>
          <a:noFill/>
          <a:ln w="9525">
            <a:noFill/>
            <a:miter lim="800000"/>
          </a:ln>
        </p:spPr>
        <p:txBody>
          <a:bodyPr wrap="square">
            <a:spAutoFit/>
          </a:bodyPr>
          <a:p>
            <a:r>
              <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准直技术研究</a:t>
            </a:r>
            <a:endParaRPr lang="zh-CN" altLang="en-US" sz="2400" dirty="0">
              <a:solidFill>
                <a:schemeClr val="accent6">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3"/>
          <p:cNvSpPr>
            <a:spLocks noGrp="1"/>
          </p:cNvSpPr>
          <p:nvPr>
            <p:ph type="sldNum" sz="quarter" idx="10"/>
          </p:nvPr>
        </p:nvSpPr>
        <p:spPr>
          <a:xfrm>
            <a:off x="8301357" y="5442606"/>
            <a:ext cx="303213" cy="15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fld id="{70796A29-6D7D-4F5C-9C62-E48FF189C7F9}" type="slidenum">
              <a:rPr lang="en-US" altLang="zh-CN" sz="750" b="0">
                <a:solidFill>
                  <a:srgbClr val="4D5E68"/>
                </a:solidFill>
                <a:latin typeface="Impact" panose="020B0806030902050204" pitchFamily="34" charset="0"/>
              </a:rPr>
            </a:fld>
            <a:endParaRPr lang="en-US" altLang="zh-CN" sz="750" b="0">
              <a:solidFill>
                <a:srgbClr val="4D5E68"/>
              </a:solidFill>
              <a:latin typeface="Impact" panose="020B0806030902050204" pitchFamily="34" charset="0"/>
            </a:endParaRPr>
          </a:p>
        </p:txBody>
      </p:sp>
      <p:sp>
        <p:nvSpPr>
          <p:cNvPr id="2" name="矩形 1"/>
          <p:cNvSpPr/>
          <p:nvPr/>
        </p:nvSpPr>
        <p:spPr>
          <a:xfrm>
            <a:off x="199390" y="699770"/>
            <a:ext cx="6971030" cy="423545"/>
          </a:xfrm>
          <a:prstGeom prst="rect">
            <a:avLst/>
          </a:prstGeom>
        </p:spPr>
        <p:txBody>
          <a:bodyPr wrap="square">
            <a:spAutoFit/>
          </a:bodyPr>
          <a:lstStyle/>
          <a:p>
            <a:pPr marL="342900" lvl="0" indent="-342900" algn="just" eaLnBrk="0" hangingPunct="0">
              <a:lnSpc>
                <a:spcPct val="120000"/>
              </a:lnSpc>
              <a:spcBef>
                <a:spcPts val="300"/>
              </a:spcBef>
              <a:spcAft>
                <a:spcPts val="0"/>
              </a:spcAft>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高能光源</a:t>
            </a:r>
            <a:r>
              <a:rPr lang="zh-CN" altLang="en-US" sz="18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准直测量数据处理</a:t>
            </a:r>
            <a:r>
              <a:rPr lang="en-US" altLang="zh-CN" sz="18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8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梁静</a:t>
            </a:r>
            <a:endParaRPr lang="zh-CN" altLang="en-US" sz="18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文本框 3"/>
          <p:cNvSpPr txBox="1"/>
          <p:nvPr/>
        </p:nvSpPr>
        <p:spPr>
          <a:xfrm>
            <a:off x="3387090" y="195580"/>
            <a:ext cx="2624455" cy="460375"/>
          </a:xfrm>
          <a:prstGeom prst="rect">
            <a:avLst/>
          </a:prstGeom>
          <a:noFill/>
        </p:spPr>
        <p:txBody>
          <a:bodyPr wrap="square" rtlCol="0">
            <a:spAutoFit/>
          </a:bodyPr>
          <a:p>
            <a:pPr algn="l"/>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其他准直工作</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
        <p:nvSpPr>
          <p:cNvPr id="5" name="矩形 4"/>
          <p:cNvSpPr/>
          <p:nvPr/>
        </p:nvSpPr>
        <p:spPr>
          <a:xfrm>
            <a:off x="252095" y="1059815"/>
            <a:ext cx="8707120" cy="1383665"/>
          </a:xfrm>
          <a:prstGeom prst="rect">
            <a:avLst/>
          </a:prstGeom>
        </p:spPr>
        <p:txBody>
          <a:bodyPr wrap="square">
            <a:spAutoFit/>
          </a:bodyPr>
          <a:lstStyle/>
          <a:p>
            <a:pPr marL="285750" indent="-285750" algn="l">
              <a:lnSpc>
                <a:spcPct val="150000"/>
              </a:lnSpc>
              <a:buFont typeface="Wingdings" panose="05000000000000000000" charset="0"/>
              <a:buChar char="u"/>
            </a:pP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HEPS</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储存环单元全面测量共</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480</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站跟踪仪数据计算以及两遍平滑计算和精准直调整，第</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遍调整数量</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148</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个单元，第</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遍调整数量</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13</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个单元。</a:t>
            </a:r>
            <a:endParaRPr lang="zh-CN" altLang="en-US" kern="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l">
              <a:lnSpc>
                <a:spcPct val="150000"/>
              </a:lnSpc>
              <a:buFont typeface="Wingdings" panose="05000000000000000000" charset="0"/>
              <a:buChar char="u"/>
            </a:pP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HEPS</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储存环单元磁铁与理论值</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绝对偏差</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RMS</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为</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0.34mm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单元间</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相对偏差</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RMS</a:t>
            </a:r>
            <a:r>
              <a:rPr lang="zh-CN" altLang="en-US"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为</a:t>
            </a:r>
            <a:r>
              <a:rPr lang="en-US" altLang="zh-CN"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0.024mm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负责提供储存环单元磁铁准直成果，偏差平滑法为</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HEPS</a:t>
            </a:r>
            <a:r>
              <a:rPr lang="zh-CN" altLang="en-US" kern="0" dirty="0">
                <a:latin typeface="Times New Roman" panose="02020603050405020304" pitchFamily="18" charset="0"/>
                <a:ea typeface="黑体" panose="02010609060101010101" pitchFamily="49" charset="-122"/>
                <a:cs typeface="Times New Roman" panose="02020603050405020304" pitchFamily="18" charset="0"/>
              </a:rPr>
              <a:t>准直创新点之一。</a:t>
            </a:r>
            <a:endParaRPr lang="en-US" altLang="zh-CN" sz="1500" b="1" kern="0" dirty="0">
              <a:latin typeface="+mn-ea"/>
              <a:cs typeface="Times New Roman" panose="02020603050405020304" pitchFamily="18" charset="0"/>
            </a:endParaRPr>
          </a:p>
        </p:txBody>
      </p:sp>
      <p:pic>
        <p:nvPicPr>
          <p:cNvPr id="12" name="图片 11"/>
          <p:cNvPicPr>
            <a:picLocks noChangeAspect="1"/>
          </p:cNvPicPr>
          <p:nvPr/>
        </p:nvPicPr>
        <p:blipFill>
          <a:blip r:embed="rId1"/>
          <a:stretch>
            <a:fillRect/>
          </a:stretch>
        </p:blipFill>
        <p:spPr>
          <a:xfrm>
            <a:off x="2194560" y="2421255"/>
            <a:ext cx="1979930" cy="1422400"/>
          </a:xfrm>
          <a:prstGeom prst="rect">
            <a:avLst/>
          </a:prstGeom>
        </p:spPr>
      </p:pic>
      <p:pic>
        <p:nvPicPr>
          <p:cNvPr id="13" name="图片 12"/>
          <p:cNvPicPr>
            <a:picLocks noChangeAspect="1"/>
          </p:cNvPicPr>
          <p:nvPr/>
        </p:nvPicPr>
        <p:blipFill>
          <a:blip r:embed="rId2"/>
          <a:stretch>
            <a:fillRect/>
          </a:stretch>
        </p:blipFill>
        <p:spPr>
          <a:xfrm>
            <a:off x="4356100" y="2421255"/>
            <a:ext cx="2065020" cy="1399540"/>
          </a:xfrm>
          <a:prstGeom prst="rect">
            <a:avLst/>
          </a:prstGeom>
        </p:spPr>
      </p:pic>
      <p:pic>
        <p:nvPicPr>
          <p:cNvPr id="17" name="图片 16"/>
          <p:cNvPicPr>
            <a:picLocks noChangeAspect="1"/>
          </p:cNvPicPr>
          <p:nvPr/>
        </p:nvPicPr>
        <p:blipFill>
          <a:blip r:embed="rId3"/>
          <a:stretch>
            <a:fillRect/>
          </a:stretch>
        </p:blipFill>
        <p:spPr>
          <a:xfrm>
            <a:off x="2194560" y="3849370"/>
            <a:ext cx="1979930" cy="1448435"/>
          </a:xfrm>
          <a:prstGeom prst="rect">
            <a:avLst/>
          </a:prstGeom>
        </p:spPr>
      </p:pic>
      <p:pic>
        <p:nvPicPr>
          <p:cNvPr id="18" name="图片 17"/>
          <p:cNvPicPr>
            <a:picLocks noChangeAspect="1"/>
          </p:cNvPicPr>
          <p:nvPr/>
        </p:nvPicPr>
        <p:blipFill>
          <a:blip r:embed="rId4"/>
          <a:stretch>
            <a:fillRect/>
          </a:stretch>
        </p:blipFill>
        <p:spPr>
          <a:xfrm>
            <a:off x="4356100" y="3865880"/>
            <a:ext cx="2087245" cy="1414780"/>
          </a:xfrm>
          <a:prstGeom prst="rect">
            <a:avLst/>
          </a:prstGeom>
        </p:spPr>
      </p:pic>
      <p:sp>
        <p:nvSpPr>
          <p:cNvPr id="19" name="文本框 6"/>
          <p:cNvSpPr txBox="1"/>
          <p:nvPr>
            <p:custDataLst>
              <p:tags r:id="rId5"/>
            </p:custDataLst>
          </p:nvPr>
        </p:nvSpPr>
        <p:spPr>
          <a:xfrm>
            <a:off x="3420110" y="5316855"/>
            <a:ext cx="2513330" cy="275590"/>
          </a:xfrm>
          <a:prstGeom prst="rect">
            <a:avLst/>
          </a:prstGeom>
          <a:noFill/>
        </p:spPr>
        <p:txBody>
          <a:bodyPr wrap="square" rtlCol="0">
            <a:spAutoFit/>
          </a:bodyPr>
          <a:p>
            <a:r>
              <a:rPr lang="en-US" altLang="zh-CN" sz="1200" kern="0" dirty="0">
                <a:latin typeface="Times New Roman" panose="02020603050405020304" pitchFamily="18" charset="0"/>
                <a:ea typeface="黑体" panose="02010609060101010101" pitchFamily="49" charset="-122"/>
                <a:cs typeface="Times New Roman" panose="02020603050405020304" pitchFamily="18" charset="0"/>
              </a:rPr>
              <a:t>HEPS</a:t>
            </a:r>
            <a:r>
              <a:rPr lang="zh-CN" altLang="en-US" sz="1200" kern="0" dirty="0">
                <a:latin typeface="Times New Roman" panose="02020603050405020304" pitchFamily="18" charset="0"/>
                <a:ea typeface="黑体" panose="02010609060101010101" pitchFamily="49" charset="-122"/>
                <a:cs typeface="Times New Roman" panose="02020603050405020304" pitchFamily="18" charset="0"/>
              </a:rPr>
              <a:t>绝对偏差和相对偏差矢量图</a:t>
            </a:r>
            <a:endParaRPr lang="zh-CN" altLang="en-US" sz="1200" kern="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advTm="10747">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3"/>
          <p:cNvSpPr>
            <a:spLocks noGrp="1"/>
          </p:cNvSpPr>
          <p:nvPr>
            <p:ph type="sldNum" sz="quarter" idx="10"/>
          </p:nvPr>
        </p:nvSpPr>
        <p:spPr>
          <a:xfrm>
            <a:off x="8301357" y="5442606"/>
            <a:ext cx="303213" cy="15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fld id="{70796A29-6D7D-4F5C-9C62-E48FF189C7F9}" type="slidenum">
              <a:rPr lang="en-US" altLang="zh-CN" sz="750" b="0">
                <a:solidFill>
                  <a:srgbClr val="4D5E68"/>
                </a:solidFill>
                <a:latin typeface="Impact" panose="020B0806030902050204" pitchFamily="34" charset="0"/>
              </a:rPr>
            </a:fld>
            <a:endParaRPr lang="en-US" altLang="zh-CN" sz="750" b="0">
              <a:solidFill>
                <a:srgbClr val="4D5E68"/>
              </a:solidFill>
              <a:latin typeface="Impact" panose="020B0806030902050204" pitchFamily="34" charset="0"/>
            </a:endParaRPr>
          </a:p>
        </p:txBody>
      </p:sp>
      <p:sp>
        <p:nvSpPr>
          <p:cNvPr id="2" name="矩形 1"/>
          <p:cNvSpPr/>
          <p:nvPr/>
        </p:nvSpPr>
        <p:spPr>
          <a:xfrm>
            <a:off x="199390" y="699770"/>
            <a:ext cx="6971030" cy="423545"/>
          </a:xfrm>
          <a:prstGeom prst="rect">
            <a:avLst/>
          </a:prstGeom>
        </p:spPr>
        <p:txBody>
          <a:bodyPr wrap="square">
            <a:spAutoFit/>
          </a:bodyPr>
          <a:lstStyle/>
          <a:p>
            <a:pPr marL="342900" lvl="0" indent="-342900" algn="just" eaLnBrk="0" hangingPunct="0">
              <a:lnSpc>
                <a:spcPct val="120000"/>
              </a:lnSpc>
              <a:spcBef>
                <a:spcPts val="300"/>
              </a:spcBef>
              <a:spcAft>
                <a:spcPts val="0"/>
              </a:spcAft>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b="1" dirty="0">
                <a:solidFill>
                  <a:srgbClr val="FF0000"/>
                </a:solidFill>
                <a:latin typeface="黑体" panose="02010609060101010101" pitchFamily="49" charset="-122"/>
                <a:ea typeface="黑体" panose="02010609060101010101" pitchFamily="49" charset="-122"/>
                <a:cs typeface="+mj-cs"/>
              </a:rPr>
              <a:t>江门中微子主探测器测量</a:t>
            </a:r>
            <a:r>
              <a:rPr lang="en-US" altLang="zh-CN" sz="1800" b="1" dirty="0">
                <a:solidFill>
                  <a:srgbClr val="FF0000"/>
                </a:solidFill>
                <a:latin typeface="黑体" panose="02010609060101010101" pitchFamily="49" charset="-122"/>
                <a:ea typeface="黑体" panose="02010609060101010101" pitchFamily="49" charset="-122"/>
                <a:cs typeface="+mj-cs"/>
              </a:rPr>
              <a:t>—</a:t>
            </a:r>
            <a:r>
              <a:rPr lang="zh-CN" altLang="en-US" sz="1800" b="1" dirty="0">
                <a:solidFill>
                  <a:srgbClr val="FF0000"/>
                </a:solidFill>
                <a:latin typeface="黑体" panose="02010609060101010101" pitchFamily="49" charset="-122"/>
                <a:ea typeface="黑体" panose="02010609060101010101" pitchFamily="49" charset="-122"/>
                <a:cs typeface="+mj-cs"/>
              </a:rPr>
              <a:t>李波</a:t>
            </a:r>
            <a:endParaRPr lang="zh-CN" altLang="en-US" sz="1800" b="1" dirty="0">
              <a:solidFill>
                <a:srgbClr val="FF0000"/>
              </a:solidFill>
              <a:latin typeface="黑体" panose="02010609060101010101" pitchFamily="49" charset="-122"/>
              <a:ea typeface="黑体" panose="02010609060101010101" pitchFamily="49" charset="-122"/>
              <a:cs typeface="+mj-cs"/>
            </a:endParaRPr>
          </a:p>
        </p:txBody>
      </p:sp>
      <p:sp>
        <p:nvSpPr>
          <p:cNvPr id="3" name="矩形 2"/>
          <p:cNvSpPr/>
          <p:nvPr/>
        </p:nvSpPr>
        <p:spPr>
          <a:xfrm>
            <a:off x="222885" y="1177290"/>
            <a:ext cx="8611870" cy="1945005"/>
          </a:xfrm>
          <a:prstGeom prst="rect">
            <a:avLst/>
          </a:prstGeom>
        </p:spPr>
        <p:txBody>
          <a:bodyPr wrap="square">
            <a:noAutofit/>
          </a:bodyPr>
          <a:lstStyle/>
          <a:p>
            <a:pPr marL="285750" indent="-285750" algn="just" eaLnBrk="0" hangingPunct="0">
              <a:lnSpc>
                <a:spcPct val="120000"/>
              </a:lnSpc>
              <a:spcBef>
                <a:spcPts val="0"/>
              </a:spcBef>
              <a:spcAft>
                <a:spcPts val="0"/>
              </a:spcAft>
              <a:buFont typeface="Wingdings" panose="05000000000000000000" charset="0"/>
              <a:buChar char="u"/>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完成</a:t>
            </a:r>
            <a:r>
              <a:rPr dirty="0">
                <a:latin typeface="Times New Roman" panose="02020603050405020304" pitchFamily="18" charset="0"/>
                <a:ea typeface="黑体" panose="02010609060101010101" pitchFamily="49" charset="-122"/>
                <a:cs typeface="Times New Roman" panose="02020603050405020304" pitchFamily="18" charset="0"/>
              </a:rPr>
              <a:t>江门中微子主探测器-6层和-7层PMT测量，有机玻璃球全部</a:t>
            </a:r>
            <a:r>
              <a:rPr lang="en-US" dirty="0">
                <a:latin typeface="Times New Roman" panose="02020603050405020304" pitchFamily="18" charset="0"/>
                <a:ea typeface="黑体" panose="02010609060101010101" pitchFamily="49" charset="-122"/>
                <a:cs typeface="Times New Roman" panose="02020603050405020304" pitchFamily="18" charset="0"/>
              </a:rPr>
              <a:t>240</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个</a:t>
            </a:r>
            <a:r>
              <a:rPr dirty="0">
                <a:latin typeface="Times New Roman" panose="02020603050405020304" pitchFamily="18" charset="0"/>
                <a:ea typeface="黑体" panose="02010609060101010101" pitchFamily="49" charset="-122"/>
                <a:cs typeface="Times New Roman" panose="02020603050405020304" pitchFamily="18" charset="0"/>
              </a:rPr>
              <a:t>内节点位置测量，TT</a:t>
            </a:r>
            <a:r>
              <a:rPr lang="zh-CN" dirty="0">
                <a:latin typeface="Times New Roman" panose="02020603050405020304" pitchFamily="18" charset="0"/>
                <a:ea typeface="黑体" panose="02010609060101010101" pitchFamily="49" charset="-122"/>
                <a:cs typeface="Times New Roman" panose="02020603050405020304" pitchFamily="18" charset="0"/>
              </a:rPr>
              <a:t>探测器</a:t>
            </a:r>
            <a:r>
              <a:rPr dirty="0">
                <a:latin typeface="Times New Roman" panose="02020603050405020304" pitchFamily="18" charset="0"/>
                <a:ea typeface="黑体" panose="02010609060101010101" pitchFamily="49" charset="-122"/>
                <a:cs typeface="Times New Roman" panose="02020603050405020304" pitchFamily="18" charset="0"/>
              </a:rPr>
              <a:t>设备安装测量</a:t>
            </a:r>
            <a:r>
              <a:rPr lang="zh-CN" dirty="0">
                <a:latin typeface="Times New Roman" panose="02020603050405020304" pitchFamily="18" charset="0"/>
                <a:ea typeface="黑体" panose="02010609060101010101" pitchFamily="49" charset="-122"/>
                <a:cs typeface="Times New Roman" panose="02020603050405020304" pitchFamily="18" charset="0"/>
              </a:rPr>
              <a:t>。</a:t>
            </a:r>
            <a:endParaRPr 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3851910" y="5089525"/>
            <a:ext cx="2022475" cy="275590"/>
          </a:xfrm>
          <a:prstGeom prst="rect">
            <a:avLst/>
          </a:prstGeom>
        </p:spPr>
        <p:txBody>
          <a:bodyPr wrap="square">
            <a:spAutoFit/>
          </a:bodyPr>
          <a:p>
            <a:pPr marL="0" indent="0" algn="just" defTabSz="266700">
              <a:spcBef>
                <a:spcPct val="0"/>
              </a:spcBef>
              <a:spcAft>
                <a:spcPct val="0"/>
              </a:spcAft>
            </a:pPr>
            <a:r>
              <a:rPr lang="en-US" altLang="zh-CN" sz="1200">
                <a:latin typeface="Times New Roman" panose="02020603050405020304" pitchFamily="18" charset="0"/>
                <a:ea typeface="黑体" panose="02010609060101010101" pitchFamily="49" charset="-122"/>
                <a:cs typeface="Times New Roman" panose="02020603050405020304" pitchFamily="18" charset="0"/>
              </a:rPr>
              <a:t>TT</a:t>
            </a:r>
            <a:r>
              <a:rPr lang="zh-CN" altLang="en-US" sz="1200">
                <a:latin typeface="Times New Roman" panose="02020603050405020304" pitchFamily="18" charset="0"/>
                <a:ea typeface="黑体" panose="02010609060101010101" pitchFamily="49" charset="-122"/>
                <a:cs typeface="Times New Roman" panose="02020603050405020304" pitchFamily="18" charset="0"/>
              </a:rPr>
              <a:t>探测器设备安装测量</a:t>
            </a:r>
            <a:endParaRPr lang="zh-CN" altLang="en-US" sz="12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13"/>
          <p:cNvSpPr txBox="1"/>
          <p:nvPr/>
        </p:nvSpPr>
        <p:spPr>
          <a:xfrm>
            <a:off x="6588760" y="5089525"/>
            <a:ext cx="222059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pitchFamily="49" charset="-122"/>
                <a:ea typeface="黑体" panose="02010609060101010101" pitchFamily="49" charset="-122"/>
              </a:rPr>
              <a:t>有机玻璃球内节点测量</a:t>
            </a:r>
            <a:endParaRPr lang="zh-CN" altLang="en-US" sz="120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612140" y="2094865"/>
            <a:ext cx="2181860" cy="2908300"/>
          </a:xfrm>
          <a:prstGeom prst="rect">
            <a:avLst/>
          </a:prstGeom>
        </p:spPr>
      </p:pic>
      <p:pic>
        <p:nvPicPr>
          <p:cNvPr id="7" name="图片 2" descr="0f0bc379ec2d64bad06ca61cd9e07b92"/>
          <p:cNvPicPr>
            <a:picLocks noChangeAspect="1"/>
          </p:cNvPicPr>
          <p:nvPr/>
        </p:nvPicPr>
        <p:blipFill>
          <a:blip r:embed="rId2"/>
          <a:stretch>
            <a:fillRect/>
          </a:stretch>
        </p:blipFill>
        <p:spPr>
          <a:xfrm>
            <a:off x="3564255" y="2094865"/>
            <a:ext cx="2198370" cy="2931795"/>
          </a:xfrm>
          <a:prstGeom prst="rect">
            <a:avLst/>
          </a:prstGeom>
        </p:spPr>
      </p:pic>
      <p:pic>
        <p:nvPicPr>
          <p:cNvPr id="8" name="图片 4" descr="404a5e0083e6725fe9c15205ea61612a"/>
          <p:cNvPicPr>
            <a:picLocks noChangeAspect="1"/>
          </p:cNvPicPr>
          <p:nvPr/>
        </p:nvPicPr>
        <p:blipFill>
          <a:blip r:embed="rId3"/>
          <a:stretch>
            <a:fillRect/>
          </a:stretch>
        </p:blipFill>
        <p:spPr>
          <a:xfrm>
            <a:off x="6300470" y="2094865"/>
            <a:ext cx="2186940" cy="2917825"/>
          </a:xfrm>
          <a:prstGeom prst="rect">
            <a:avLst/>
          </a:prstGeom>
        </p:spPr>
      </p:pic>
      <p:sp>
        <p:nvSpPr>
          <p:cNvPr id="9" name="文本框 8"/>
          <p:cNvSpPr txBox="1"/>
          <p:nvPr/>
        </p:nvSpPr>
        <p:spPr>
          <a:xfrm>
            <a:off x="899795" y="5089525"/>
            <a:ext cx="2022475" cy="275590"/>
          </a:xfrm>
          <a:prstGeom prst="rect">
            <a:avLst/>
          </a:prstGeom>
        </p:spPr>
        <p:txBody>
          <a:bodyPr wrap="square">
            <a:spAutoFit/>
          </a:bodyPr>
          <a:p>
            <a:pPr marL="0" indent="0" algn="just" defTabSz="266700">
              <a:spcBef>
                <a:spcPct val="0"/>
              </a:spcBef>
              <a:spcAft>
                <a:spcPct val="0"/>
              </a:spcAft>
            </a:pPr>
            <a:r>
              <a:rPr lang="zh-CN" altLang="en-US" sz="1200">
                <a:latin typeface="Times New Roman" panose="02020603050405020304" pitchFamily="18" charset="0"/>
                <a:ea typeface="黑体" panose="02010609060101010101" pitchFamily="49" charset="-122"/>
                <a:cs typeface="Times New Roman" panose="02020603050405020304" pitchFamily="18" charset="0"/>
              </a:rPr>
              <a:t>主探测器</a:t>
            </a:r>
            <a:r>
              <a:rPr lang="en-US" altLang="zh-CN" sz="1200">
                <a:latin typeface="Times New Roman" panose="02020603050405020304" pitchFamily="18" charset="0"/>
                <a:ea typeface="黑体" panose="02010609060101010101" pitchFamily="49" charset="-122"/>
                <a:cs typeface="Times New Roman" panose="02020603050405020304" pitchFamily="18" charset="0"/>
              </a:rPr>
              <a:t>PMT</a:t>
            </a:r>
            <a:r>
              <a:rPr lang="zh-CN" altLang="en-US" sz="1200">
                <a:latin typeface="Times New Roman" panose="02020603050405020304" pitchFamily="18" charset="0"/>
                <a:ea typeface="黑体" panose="02010609060101010101" pitchFamily="49" charset="-122"/>
                <a:cs typeface="Times New Roman" panose="02020603050405020304" pitchFamily="18" charset="0"/>
              </a:rPr>
              <a:t>测量</a:t>
            </a:r>
            <a:endParaRPr lang="zh-CN" altLang="en-US" sz="12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387090" y="195580"/>
            <a:ext cx="2624455" cy="460375"/>
          </a:xfrm>
          <a:prstGeom prst="rect">
            <a:avLst/>
          </a:prstGeom>
          <a:noFill/>
        </p:spPr>
        <p:txBody>
          <a:bodyPr wrap="square" rtlCol="0">
            <a:spAutoFit/>
          </a:bodyPr>
          <a:p>
            <a:pPr algn="l"/>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其他准直工作</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advTm="10747">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fld id="{70796A29-6D7D-4F5C-9C62-E48FF189C7F9}" type="slidenum">
              <a:rPr lang="en-US" altLang="zh-CN" sz="750" b="0">
                <a:solidFill>
                  <a:srgbClr val="4D5E68"/>
                </a:solidFill>
                <a:latin typeface="Impact" panose="020B0806030902050204" pitchFamily="34" charset="0"/>
              </a:rPr>
            </a:fld>
            <a:endParaRPr lang="en-US" altLang="zh-CN" sz="750" b="0">
              <a:solidFill>
                <a:srgbClr val="4D5E68"/>
              </a:solidFill>
              <a:latin typeface="Impact" panose="020B0806030902050204" pitchFamily="34" charset="0"/>
            </a:endParaRPr>
          </a:p>
        </p:txBody>
      </p:sp>
      <p:sp>
        <p:nvSpPr>
          <p:cNvPr id="2" name="矩形 1"/>
          <p:cNvSpPr/>
          <p:nvPr/>
        </p:nvSpPr>
        <p:spPr>
          <a:xfrm>
            <a:off x="179705" y="699770"/>
            <a:ext cx="8659495" cy="755650"/>
          </a:xfrm>
          <a:prstGeom prst="rect">
            <a:avLst/>
          </a:prstGeom>
        </p:spPr>
        <p:txBody>
          <a:bodyPr wrap="square">
            <a:spAutoFit/>
          </a:bodyPr>
          <a:lstStyle/>
          <a:p>
            <a:pPr marL="342900" lvl="0" indent="-342900" algn="just" eaLnBrk="0" hangingPunct="0">
              <a:lnSpc>
                <a:spcPct val="120000"/>
              </a:lnSpc>
              <a:spcBef>
                <a:spcPts val="300"/>
              </a:spcBef>
              <a:spcAft>
                <a:spcPts val="0"/>
              </a:spcAft>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b="1" dirty="0">
                <a:solidFill>
                  <a:srgbClr val="FF0000"/>
                </a:solidFill>
                <a:latin typeface="黑体" panose="02010609060101010101" pitchFamily="49" charset="-122"/>
                <a:ea typeface="黑体" panose="02010609060101010101" pitchFamily="49" charset="-122"/>
                <a:cs typeface="+mj-cs"/>
              </a:rPr>
              <a:t>、江门中微子探测器与核电堆芯位置测量</a:t>
            </a:r>
            <a:r>
              <a:rPr lang="en-US" altLang="zh-CN" sz="1800" b="1" dirty="0">
                <a:solidFill>
                  <a:srgbClr val="FF0000"/>
                </a:solidFill>
                <a:latin typeface="黑体" panose="02010609060101010101" pitchFamily="49" charset="-122"/>
                <a:ea typeface="黑体" panose="02010609060101010101" pitchFamily="49" charset="-122"/>
                <a:cs typeface="+mj-cs"/>
              </a:rPr>
              <a:t>—</a:t>
            </a:r>
            <a:r>
              <a:rPr lang="zh-CN" altLang="zh-CN" sz="1800" b="1" dirty="0">
                <a:solidFill>
                  <a:srgbClr val="FF0000"/>
                </a:solidFill>
                <a:latin typeface="黑体" panose="02010609060101010101" pitchFamily="49" charset="-122"/>
                <a:ea typeface="黑体" panose="02010609060101010101" pitchFamily="49" charset="-122"/>
                <a:cs typeface="+mj-cs"/>
              </a:rPr>
              <a:t>董岚、王铜、</a:t>
            </a:r>
            <a:r>
              <a:rPr lang="zh-CN" altLang="en-US" sz="1800" b="1" dirty="0">
                <a:solidFill>
                  <a:srgbClr val="FF0000"/>
                </a:solidFill>
                <a:latin typeface="黑体" panose="02010609060101010101" pitchFamily="49" charset="-122"/>
                <a:ea typeface="黑体" panose="02010609060101010101" pitchFamily="49" charset="-122"/>
                <a:cs typeface="+mj-cs"/>
              </a:rPr>
              <a:t>李波、马娜、门玲鸰、刘晓阳、卢尚</a:t>
            </a:r>
            <a:endParaRPr lang="zh-CN" altLang="en-US" sz="1800" b="1" dirty="0">
              <a:solidFill>
                <a:srgbClr val="FF0000"/>
              </a:solidFill>
              <a:latin typeface="黑体" panose="02010609060101010101" pitchFamily="49" charset="-122"/>
              <a:ea typeface="黑体" panose="02010609060101010101" pitchFamily="49" charset="-122"/>
              <a:cs typeface="+mj-cs"/>
            </a:endParaRPr>
          </a:p>
        </p:txBody>
      </p:sp>
      <p:sp>
        <p:nvSpPr>
          <p:cNvPr id="3" name="矩形 2"/>
          <p:cNvSpPr/>
          <p:nvPr/>
        </p:nvSpPr>
        <p:spPr>
          <a:xfrm>
            <a:off x="215265" y="1419225"/>
            <a:ext cx="5596255" cy="1945005"/>
          </a:xfrm>
          <a:prstGeom prst="rect">
            <a:avLst/>
          </a:prstGeom>
        </p:spPr>
        <p:txBody>
          <a:bodyPr wrap="square">
            <a:noAutofit/>
          </a:bodyPr>
          <a:lstStyle/>
          <a:p>
            <a:pPr marL="285750" indent="-285750" algn="just" eaLnBrk="0" hangingPunct="0">
              <a:lnSpc>
                <a:spcPct val="150000"/>
              </a:lnSpc>
              <a:spcBef>
                <a:spcPts val="0"/>
              </a:spcBef>
              <a:spcAft>
                <a:spcPts val="0"/>
              </a:spcAft>
              <a:buFont typeface="Wingdings" panose="05000000000000000000" charset="0"/>
              <a:buChar char="u"/>
            </a:pPr>
            <a:r>
              <a:rPr lang="en-US" altLang="zh-CN" dirty="0">
                <a:latin typeface="Times New Roman" panose="02020603050405020304" pitchFamily="18" charset="0"/>
                <a:ea typeface="黑体" panose="02010609060101010101" pitchFamily="49" charset="-122"/>
                <a:cs typeface="Times New Roman" panose="02020603050405020304" pitchFamily="18" charset="0"/>
              </a:rPr>
              <a:t>2025</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dirty="0">
                <a:latin typeface="Times New Roman" panose="02020603050405020304" pitchFamily="18" charset="0"/>
                <a:ea typeface="黑体" panose="02010609060101010101" pitchFamily="49" charset="-122"/>
                <a:cs typeface="Times New Roman" panose="02020603050405020304" pitchFamily="18" charset="0"/>
              </a:rPr>
              <a:t>8</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月</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18</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日至</a:t>
            </a:r>
            <a:r>
              <a:rPr lang="en-US" altLang="zh-CN" dirty="0">
                <a:latin typeface="Times New Roman" panose="02020603050405020304" pitchFamily="18" charset="0"/>
                <a:ea typeface="黑体" panose="02010609060101010101" pitchFamily="49" charset="-122"/>
                <a:cs typeface="Times New Roman" panose="02020603050405020304" pitchFamily="18" charset="0"/>
              </a:rPr>
              <a:t>9</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月</a:t>
            </a:r>
            <a:r>
              <a:rPr lang="en-US" altLang="zh-CN"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日准直北京和东莞人员在开平、台山、阳江三地开展了中微子探测器与核电堆芯位置测量，通过采用</a:t>
            </a:r>
            <a:r>
              <a:rPr lang="en-US" altLang="zh-CN" dirty="0">
                <a:latin typeface="Times New Roman" panose="02020603050405020304" pitchFamily="18" charset="0"/>
                <a:ea typeface="黑体" panose="02010609060101010101" pitchFamily="49" charset="-122"/>
                <a:cs typeface="Times New Roman" panose="02020603050405020304" pitchFamily="18" charset="0"/>
              </a:rPr>
              <a:t>GNSS</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、全站仪、跟踪仪等三维空间测量技术，测定各测点的坐标数据，精确获取中微子探测器中心分别与阳江核电、台山核电反应堆堆芯间的三维距离，为</a:t>
            </a:r>
            <a:r>
              <a:rPr lang="en-US" altLang="zh-CN" dirty="0">
                <a:latin typeface="Times New Roman" panose="02020603050405020304" pitchFamily="18" charset="0"/>
                <a:ea typeface="黑体" panose="02010609060101010101" pitchFamily="49" charset="-122"/>
                <a:cs typeface="Times New Roman" panose="02020603050405020304" pitchFamily="18" charset="0"/>
              </a:rPr>
              <a:t>JUNO</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相关研究与分析提供可靠的数据支持。</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652018110" name="图片 1"/>
          <p:cNvPicPr>
            <a:picLocks noChangeAspect="1"/>
          </p:cNvPicPr>
          <p:nvPr/>
        </p:nvPicPr>
        <p:blipFill>
          <a:blip r:embed="rId1"/>
          <a:stretch>
            <a:fillRect/>
          </a:stretch>
        </p:blipFill>
        <p:spPr>
          <a:xfrm>
            <a:off x="5868655" y="1347870"/>
            <a:ext cx="2921628" cy="1742066"/>
          </a:xfrm>
          <a:prstGeom prst="rect">
            <a:avLst/>
          </a:prstGeom>
        </p:spPr>
      </p:pic>
      <p:pic>
        <p:nvPicPr>
          <p:cNvPr id="1261866315" name="图片 1"/>
          <p:cNvPicPr>
            <a:picLocks noChangeAspect="1"/>
          </p:cNvPicPr>
          <p:nvPr/>
        </p:nvPicPr>
        <p:blipFill>
          <a:blip r:embed="rId2"/>
          <a:stretch>
            <a:fillRect/>
          </a:stretch>
        </p:blipFill>
        <p:spPr>
          <a:xfrm>
            <a:off x="55880" y="3385185"/>
            <a:ext cx="4083685" cy="1565910"/>
          </a:xfrm>
          <a:prstGeom prst="rect">
            <a:avLst/>
          </a:prstGeom>
        </p:spPr>
      </p:pic>
      <p:sp>
        <p:nvSpPr>
          <p:cNvPr id="11" name="文本框 10"/>
          <p:cNvSpPr txBox="1"/>
          <p:nvPr/>
        </p:nvSpPr>
        <p:spPr>
          <a:xfrm>
            <a:off x="611505" y="5164455"/>
            <a:ext cx="302958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pitchFamily="49" charset="-122"/>
                <a:ea typeface="黑体" panose="02010609060101010101" pitchFamily="49" charset="-122"/>
              </a:rPr>
              <a:t>探测器中心与反应堆堆芯位置关系</a:t>
            </a:r>
            <a:endParaRPr lang="zh-CN" altLang="en-US" sz="1200">
              <a:latin typeface="黑体" panose="02010609060101010101" pitchFamily="49" charset="-122"/>
              <a:ea typeface="黑体" panose="02010609060101010101" pitchFamily="49" charset="-122"/>
            </a:endParaRPr>
          </a:p>
        </p:txBody>
      </p:sp>
      <p:pic>
        <p:nvPicPr>
          <p:cNvPr id="12" name="图片 11" descr="webwxgetmsgimg (4)"/>
          <p:cNvPicPr>
            <a:picLocks noChangeAspect="1"/>
          </p:cNvPicPr>
          <p:nvPr/>
        </p:nvPicPr>
        <p:blipFill>
          <a:blip r:embed="rId3"/>
          <a:stretch>
            <a:fillRect/>
          </a:stretch>
        </p:blipFill>
        <p:spPr>
          <a:xfrm>
            <a:off x="4120515" y="3306445"/>
            <a:ext cx="2390140" cy="1791970"/>
          </a:xfrm>
          <a:prstGeom prst="rect">
            <a:avLst/>
          </a:prstGeom>
        </p:spPr>
      </p:pic>
      <p:pic>
        <p:nvPicPr>
          <p:cNvPr id="13" name="图片 12" descr="webwxgetmsgimg (6)"/>
          <p:cNvPicPr>
            <a:picLocks noChangeAspect="1"/>
          </p:cNvPicPr>
          <p:nvPr/>
        </p:nvPicPr>
        <p:blipFill>
          <a:blip r:embed="rId4"/>
          <a:stretch>
            <a:fillRect/>
          </a:stretch>
        </p:blipFill>
        <p:spPr>
          <a:xfrm>
            <a:off x="6588760" y="3306445"/>
            <a:ext cx="2356485" cy="1769745"/>
          </a:xfrm>
          <a:prstGeom prst="rect">
            <a:avLst/>
          </a:prstGeom>
        </p:spPr>
      </p:pic>
      <p:sp>
        <p:nvSpPr>
          <p:cNvPr id="14" name="文本框 13"/>
          <p:cNvSpPr txBox="1"/>
          <p:nvPr/>
        </p:nvSpPr>
        <p:spPr>
          <a:xfrm>
            <a:off x="5363845" y="5145405"/>
            <a:ext cx="300799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pitchFamily="49" charset="-122"/>
                <a:ea typeface="黑体" panose="02010609060101010101" pitchFamily="49" charset="-122"/>
              </a:rPr>
              <a:t>江门中微子斜井隧道全站仪测量</a:t>
            </a:r>
            <a:endParaRPr lang="zh-CN" altLang="en-US" sz="1200">
              <a:latin typeface="黑体" panose="02010609060101010101" pitchFamily="49" charset="-122"/>
              <a:ea typeface="黑体" panose="02010609060101010101" pitchFamily="49" charset="-122"/>
            </a:endParaRPr>
          </a:p>
        </p:txBody>
      </p:sp>
      <p:sp>
        <p:nvSpPr>
          <p:cNvPr id="4" name="文本框 3"/>
          <p:cNvSpPr txBox="1"/>
          <p:nvPr/>
        </p:nvSpPr>
        <p:spPr>
          <a:xfrm>
            <a:off x="3387090" y="195580"/>
            <a:ext cx="2624455" cy="460375"/>
          </a:xfrm>
          <a:prstGeom prst="rect">
            <a:avLst/>
          </a:prstGeom>
          <a:noFill/>
        </p:spPr>
        <p:txBody>
          <a:bodyPr wrap="square" rtlCol="0">
            <a:spAutoFit/>
          </a:bodyPr>
          <a:p>
            <a:pPr algn="l"/>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其他准直工作</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advTm="10747">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23BAAA3-1525-4485-9FED-5BC4D9158962}" type="slidenum">
              <a:rPr lang="en-US" altLang="zh-CN" sz="750" smtClean="0">
                <a:solidFill>
                  <a:srgbClr val="4D5E68"/>
                </a:solidFill>
                <a:latin typeface="Impact" panose="020B0806030902050204" pitchFamily="34" charset="0"/>
              </a:rPr>
            </a:fld>
            <a:endParaRPr lang="en-US" altLang="zh-CN" sz="750" smtClean="0">
              <a:solidFill>
                <a:srgbClr val="4D5E68"/>
              </a:solidFill>
              <a:latin typeface="Impact" panose="020B0806030902050204" pitchFamily="34" charset="0"/>
            </a:endParaRPr>
          </a:p>
        </p:txBody>
      </p:sp>
      <p:sp>
        <p:nvSpPr>
          <p:cNvPr id="5122" name="Rectangle 2"/>
          <p:cNvSpPr>
            <a:spLocks noChangeArrowheads="1"/>
          </p:cNvSpPr>
          <p:nvPr/>
        </p:nvSpPr>
        <p:spPr bwMode="auto">
          <a:xfrm>
            <a:off x="758613" y="63034"/>
            <a:ext cx="279400" cy="255270"/>
          </a:xfrm>
          <a:prstGeom prst="rect">
            <a:avLst/>
          </a:prstGeom>
          <a:noFill/>
          <a:ln w="9525">
            <a:noFill/>
            <a:miter lim="800000"/>
          </a:ln>
          <a:effectLst/>
        </p:spPr>
        <p:txBody>
          <a:bodyPr vert="horz" wrap="none" lIns="76267" tIns="38133" rIns="76267" bIns="38133" numCol="1" anchor="ctr" anchorCtr="0" compatLnSpc="1">
            <a:spAutoFit/>
          </a:bodyPr>
          <a:lstStyle/>
          <a:p>
            <a:endParaRPr lang="zh-CN" altLang="en-US" sz="1170"/>
          </a:p>
        </p:txBody>
      </p:sp>
      <p:sp>
        <p:nvSpPr>
          <p:cNvPr id="34817" name="Rectangle 1"/>
          <p:cNvSpPr>
            <a:spLocks noChangeArrowheads="1"/>
          </p:cNvSpPr>
          <p:nvPr/>
        </p:nvSpPr>
        <p:spPr bwMode="auto">
          <a:xfrm>
            <a:off x="611505" y="915353"/>
            <a:ext cx="8086725" cy="4324350"/>
          </a:xfrm>
          <a:prstGeom prst="rect">
            <a:avLst/>
          </a:prstGeom>
          <a:noFill/>
          <a:ln w="9525">
            <a:noFill/>
            <a:miter lim="800000"/>
          </a:ln>
          <a:effectLst/>
        </p:spPr>
        <p:txBody>
          <a:bodyPr vert="horz" wrap="square" lIns="76267" tIns="38133" rIns="76267" bIns="38133" numCol="1" anchor="ctr" anchorCtr="0" compatLnSpc="1">
            <a:spAutoFit/>
          </a:bodyPr>
          <a:lstStyle/>
          <a:p>
            <a:pPr algn="l">
              <a:lnSpc>
                <a:spcPct val="150000"/>
              </a:lnSpc>
              <a:spcBef>
                <a:spcPts val="0"/>
              </a:spcBef>
              <a:spcAft>
                <a:spcPts val="0"/>
              </a:spcAft>
              <a:buFont typeface="Wingdings" panose="05000000000000000000" pitchFamily="2" charset="2"/>
              <a:buChar char="u"/>
            </a:pPr>
            <a:r>
              <a:rPr lang="zh-CN" altLang="en-US" sz="1600" dirty="0" smtClean="0">
                <a:latin typeface="黑体" panose="02010609060101010101" pitchFamily="49" charset="-122"/>
                <a:ea typeface="黑体" panose="02010609060101010101" pitchFamily="49" charset="-122"/>
              </a:rPr>
              <a:t> </a:t>
            </a:r>
            <a:r>
              <a:rPr lang="en-US" altLang="zh-CN" sz="1600" dirty="0" smtClean="0">
                <a:latin typeface="黑体" panose="02010609060101010101" pitchFamily="49" charset="-122"/>
                <a:ea typeface="黑体" panose="02010609060101010101" pitchFamily="49" charset="-122"/>
              </a:rPr>
              <a:t>2025</a:t>
            </a:r>
            <a:r>
              <a:rPr lang="zh-CN" altLang="en-US" sz="1600" dirty="0" smtClean="0">
                <a:latin typeface="黑体" panose="02010609060101010101" pitchFamily="49" charset="-122"/>
                <a:ea typeface="黑体" panose="02010609060101010101" pitchFamily="49" charset="-122"/>
              </a:rPr>
              <a:t>年暑期检修准直任务多、时间紧，准直系统做好提前规划、区域分工、协同测量，充分提高效率，加班加点，顺利按时完成相关任务。</a:t>
            </a:r>
            <a:endParaRPr kumimoji="0" lang="zh-CN" altLang="en-US" sz="160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lvl="0" algn="l" eaLnBrk="0" hangingPunct="0">
              <a:lnSpc>
                <a:spcPct val="150000"/>
              </a:lnSpc>
              <a:spcBef>
                <a:spcPts val="0"/>
              </a:spcBef>
              <a:spcAft>
                <a:spcPts val="0"/>
              </a:spcAft>
              <a:buFont typeface="Wingdings" panose="05000000000000000000" pitchFamily="2" charset="2"/>
              <a:buChar char="u"/>
            </a:pPr>
            <a:r>
              <a:rPr kumimoji="0" lang="zh-CN" altLang="en-US" sz="1600" i="0" u="none" strike="noStrike" cap="none" normalizeH="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 </a:t>
            </a:r>
            <a:r>
              <a:rPr kumimoji="0" lang="zh-CN" altLang="en-US" sz="1600" i="0" u="none" strike="noStrike" cap="none" normalizeH="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完成加速器暑期检修中</a:t>
            </a:r>
            <a:r>
              <a:rPr lang="zh-CN" altLang="en-US" sz="1600" dirty="0" smtClean="0">
                <a:ln>
                  <a:noFill/>
                </a:ln>
                <a:effectLst/>
                <a:latin typeface="Times New Roman" panose="02020603050405020304" pitchFamily="18" charset="0"/>
                <a:ea typeface="黑体" panose="02010609060101010101" pitchFamily="49" charset="-122"/>
                <a:cs typeface="Times New Roman" panose="02020603050405020304" pitchFamily="18" charset="0"/>
                <a:sym typeface="+mn-ea"/>
              </a:rPr>
              <a:t>磁铁、</a:t>
            </a:r>
            <a:r>
              <a:rPr kumimoji="0" lang="zh-CN" altLang="en-US" sz="1600" i="0" u="none" strike="noStrike" cap="none" normalizeH="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束测、真空、剥离膜、高频腔、</a:t>
            </a:r>
            <a:r>
              <a:rPr lang="zh-CN" altLang="en-US" sz="1600" dirty="0" smtClean="0">
                <a:ln>
                  <a:noFill/>
                </a:ln>
                <a:effectLst/>
                <a:latin typeface="Times New Roman" panose="02020603050405020304" pitchFamily="18" charset="0"/>
                <a:ea typeface="黑体" panose="02010609060101010101" pitchFamily="49" charset="-122"/>
                <a:cs typeface="Times New Roman" panose="02020603050405020304" pitchFamily="18" charset="0"/>
                <a:sym typeface="+mn-ea"/>
              </a:rPr>
              <a:t>漂移管</a:t>
            </a:r>
            <a:r>
              <a:rPr kumimoji="0" lang="zh-CN" altLang="en-US" sz="1600" i="0" u="none" strike="noStrike" cap="none" normalizeH="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a:t>
            </a:r>
            <a:r>
              <a:rPr kumimoji="0" lang="en-US" altLang="zh-CN" sz="1600" i="0" u="none" strike="noStrike" cap="none" normalizeH="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115</a:t>
            </a:r>
            <a:r>
              <a:rPr kumimoji="0" lang="zh-CN" altLang="en-US" sz="1600" i="0" u="none" strike="noStrike" cap="none" normalizeH="0" dirty="0" smtClean="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台新装和维修设备的标定、测磁准直、安装放线和隧道准直；完成加速器全装置全面测量和数据处理、磁铁平滑调整等。</a:t>
            </a:r>
            <a:r>
              <a:rPr lang="zh-CN" altLang="en-US" sz="1600" dirty="0" smtClean="0">
                <a:latin typeface="黑体" panose="02010609060101010101" pitchFamily="49" charset="-122"/>
                <a:ea typeface="黑体" panose="02010609060101010101" pitchFamily="49" charset="-122"/>
                <a:cs typeface="Times New Roman" panose="02020603050405020304" pitchFamily="18" charset="0"/>
              </a:rPr>
              <a:t>   </a:t>
            </a:r>
            <a:endParaRPr lang="en-US" altLang="zh-CN" sz="1600" dirty="0">
              <a:latin typeface="黑体" panose="02010609060101010101" pitchFamily="49" charset="-122"/>
              <a:ea typeface="黑体" panose="02010609060101010101" pitchFamily="49" charset="-122"/>
            </a:endParaRPr>
          </a:p>
          <a:p>
            <a:pPr algn="l" eaLnBrk="0" hangingPunct="0">
              <a:lnSpc>
                <a:spcPct val="150000"/>
              </a:lnSpc>
              <a:spcBef>
                <a:spcPts val="0"/>
              </a:spcBef>
              <a:spcAft>
                <a:spcPts val="0"/>
              </a:spcAft>
              <a:buFont typeface="Wingdings" panose="05000000000000000000" pitchFamily="2" charset="2"/>
              <a:buChar char="u"/>
            </a:pPr>
            <a:r>
              <a:rPr lang="en-US" altLang="zh-CN" sz="1600" dirty="0">
                <a:latin typeface="黑体" panose="02010609060101010101" pitchFamily="49" charset="-122"/>
                <a:ea typeface="黑体" panose="02010609060101010101" pitchFamily="49" charset="-122"/>
                <a:sym typeface="+mn-ea"/>
              </a:rPr>
              <a:t> </a:t>
            </a:r>
            <a:r>
              <a:rPr lang="zh-CN" altLang="en-US" sz="1600" dirty="0" smtClean="0">
                <a:latin typeface="Times New Roman" panose="02020603050405020304" pitchFamily="18" charset="0"/>
                <a:ea typeface="黑体" panose="02010609060101010101" pitchFamily="49" charset="-122"/>
                <a:cs typeface="Times New Roman" panose="02020603050405020304" pitchFamily="18" charset="0"/>
              </a:rPr>
              <a:t>完成靶站谱仪建设和检修中</a:t>
            </a:r>
            <a:r>
              <a:rPr lang="en-US" altLang="zh-CN" sz="1600" dirty="0" smtClean="0">
                <a:latin typeface="Times New Roman" panose="02020603050405020304" pitchFamily="18" charset="0"/>
                <a:ea typeface="黑体" panose="02010609060101010101" pitchFamily="49" charset="-122"/>
                <a:cs typeface="Times New Roman" panose="02020603050405020304" pitchFamily="18" charset="0"/>
              </a:rPr>
              <a:t>4</a:t>
            </a:r>
            <a:r>
              <a:rPr lang="zh-CN" altLang="en-US" sz="1600" dirty="0" smtClean="0">
                <a:latin typeface="Times New Roman" panose="02020603050405020304" pitchFamily="18" charset="0"/>
                <a:ea typeface="黑体" panose="02010609060101010101" pitchFamily="49" charset="-122"/>
                <a:cs typeface="Times New Roman" panose="02020603050405020304" pitchFamily="18" charset="0"/>
              </a:rPr>
              <a:t>台新建谱仪设备安装准直和</a:t>
            </a:r>
            <a:r>
              <a:rPr lang="en-US" altLang="zh-CN" sz="1600" dirty="0" smtClean="0">
                <a:latin typeface="Times New Roman" panose="02020603050405020304" pitchFamily="18" charset="0"/>
                <a:ea typeface="黑体" panose="02010609060101010101" pitchFamily="49" charset="-122"/>
                <a:cs typeface="Times New Roman" panose="02020603050405020304" pitchFamily="18" charset="0"/>
              </a:rPr>
              <a:t>7</a:t>
            </a:r>
            <a:r>
              <a:rPr lang="zh-CN" altLang="en-US" sz="1600" dirty="0" smtClean="0">
                <a:latin typeface="Times New Roman" panose="02020603050405020304" pitchFamily="18" charset="0"/>
                <a:ea typeface="黑体" panose="02010609060101010101" pitchFamily="49" charset="-122"/>
                <a:cs typeface="Times New Roman" panose="02020603050405020304" pitchFamily="18" charset="0"/>
              </a:rPr>
              <a:t>台已建</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谱仪的维护准直。</a:t>
            </a: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endParaRPr>
          </a:p>
          <a:p>
            <a:pPr lvl="0" algn="l" eaLnBrk="0" hangingPunct="0">
              <a:lnSpc>
                <a:spcPct val="150000"/>
              </a:lnSpc>
              <a:spcBef>
                <a:spcPts val="0"/>
              </a:spcBef>
              <a:spcAft>
                <a:spcPts val="0"/>
              </a:spcAft>
              <a:buFont typeface="Wingdings" panose="05000000000000000000" pitchFamily="2" charset="2"/>
              <a:buChar char="u"/>
            </a:pPr>
            <a:r>
              <a:rPr lang="en-US" altLang="zh-CN" sz="1600" dirty="0">
                <a:latin typeface="黑体" panose="02010609060101010101" pitchFamily="49" charset="-122"/>
                <a:ea typeface="黑体" panose="02010609060101010101" pitchFamily="49" charset="-122"/>
              </a:rPr>
              <a:t> </a:t>
            </a:r>
            <a:r>
              <a:rPr lang="zh-CN" altLang="en-US" sz="1600" dirty="0">
                <a:latin typeface="黑体" panose="02010609060101010101" pitchFamily="49" charset="-122"/>
                <a:ea typeface="黑体" panose="02010609060101010101" pitchFamily="49" charset="-122"/>
              </a:rPr>
              <a:t>进行了</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sym typeface="+mn-ea"/>
              </a:rPr>
              <a:t>激光穿过不同介质测量研究</a:t>
            </a:r>
            <a:r>
              <a:rPr lang="zh-CN" altLang="en-US" sz="1600"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sym typeface="+mn-ea"/>
              </a:rPr>
              <a:t>平差平滑法研究、高程定向平差法研究、环形控制网平面绝对精度提升研究等</a:t>
            </a:r>
            <a:r>
              <a:rPr lang="zh-CN" altLang="en-US" sz="1600" dirty="0">
                <a:latin typeface="黑体" panose="02010609060101010101" pitchFamily="49" charset="-122"/>
                <a:ea typeface="黑体" panose="02010609060101010101" pitchFamily="49" charset="-122"/>
                <a:sym typeface="+mn-ea"/>
              </a:rPr>
              <a:t>准直技术研究</a:t>
            </a:r>
            <a:r>
              <a:rPr lang="zh-CN" altLang="en-US" sz="1600" dirty="0">
                <a:latin typeface="黑体" panose="02010609060101010101" pitchFamily="49" charset="-122"/>
                <a:ea typeface="黑体" panose="02010609060101010101" pitchFamily="49" charset="-122"/>
              </a:rPr>
              <a:t>。</a:t>
            </a:r>
            <a:endParaRPr lang="zh-CN" altLang="en-US" sz="1600" dirty="0">
              <a:latin typeface="黑体" panose="02010609060101010101" pitchFamily="49" charset="-122"/>
              <a:ea typeface="黑体" panose="02010609060101010101" pitchFamily="49" charset="-122"/>
            </a:endParaRPr>
          </a:p>
          <a:p>
            <a:pPr lvl="0" algn="l" eaLnBrk="0" hangingPunct="0">
              <a:lnSpc>
                <a:spcPct val="150000"/>
              </a:lnSpc>
              <a:spcBef>
                <a:spcPts val="0"/>
              </a:spcBef>
              <a:spcAft>
                <a:spcPts val="0"/>
              </a:spcAft>
              <a:buFont typeface="Wingdings" panose="05000000000000000000" pitchFamily="2" charset="2"/>
              <a:buChar char="u"/>
            </a:pPr>
            <a:r>
              <a:rPr lang="zh-CN" altLang="en-US" sz="1600" dirty="0">
                <a:latin typeface="黑体" panose="02010609060101010101" pitchFamily="49" charset="-122"/>
                <a:ea typeface="黑体" panose="02010609060101010101" pitchFamily="49" charset="-122"/>
              </a:rPr>
              <a:t> 参与了</a:t>
            </a:r>
            <a:r>
              <a:rPr lang="zh-CN" altLang="en-US" sz="1600" dirty="0" smtClean="0">
                <a:latin typeface="Times New Roman" panose="02020603050405020304" pitchFamily="18" charset="0"/>
                <a:ea typeface="黑体" panose="02010609060101010101" pitchFamily="49" charset="-122"/>
                <a:cs typeface="Times New Roman" panose="02020603050405020304" pitchFamily="18" charset="0"/>
                <a:sym typeface="+mn-ea"/>
              </a:rPr>
              <a:t>高能光源准直测量数据处理和江门中微子探测器与核电芯堆测量。</a:t>
            </a:r>
            <a:endParaRPr lang="en-US" altLang="zh-CN" sz="1600" dirty="0">
              <a:latin typeface="黑体" panose="02010609060101010101" pitchFamily="49" charset="-122"/>
              <a:ea typeface="黑体" panose="02010609060101010101" pitchFamily="49" charset="-122"/>
            </a:endParaRPr>
          </a:p>
          <a:p>
            <a:pPr algn="l">
              <a:lnSpc>
                <a:spcPct val="150000"/>
              </a:lnSpc>
              <a:spcBef>
                <a:spcPts val="600"/>
              </a:spcBef>
              <a:spcAft>
                <a:spcPts val="0"/>
              </a:spcAft>
            </a:pPr>
            <a:endParaRPr kumimoji="0" lang="en-US" altLang="zh-CN" sz="167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algn="l">
              <a:lnSpc>
                <a:spcPct val="150000"/>
              </a:lnSpc>
              <a:spcBef>
                <a:spcPts val="600"/>
              </a:spcBef>
              <a:spcAft>
                <a:spcPts val="0"/>
              </a:spcAft>
            </a:pPr>
            <a:r>
              <a:rPr kumimoji="0" lang="zh-CN" altLang="en-US" sz="167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感谢运行组同事对本年度准直工作的大力支持！</a:t>
            </a:r>
            <a:endParaRPr kumimoji="0" lang="zh-CN" altLang="en-US" sz="167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0242" name="TextBox 4"/>
          <p:cNvSpPr txBox="1">
            <a:spLocks noChangeArrowheads="1"/>
          </p:cNvSpPr>
          <p:nvPr/>
        </p:nvSpPr>
        <p:spPr bwMode="auto">
          <a:xfrm>
            <a:off x="3996055" y="196215"/>
            <a:ext cx="1527175"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总结</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3419878" y="2212167"/>
            <a:ext cx="2565055" cy="1198880"/>
          </a:xfrm>
          <a:prstGeom prst="rect">
            <a:avLst/>
          </a:prstGeom>
          <a:noFill/>
          <a:ln w="9525">
            <a:noFill/>
            <a:miter lim="800000"/>
          </a:ln>
        </p:spPr>
        <p:txBody>
          <a:bodyPr>
            <a:spAutoFit/>
          </a:bodyPr>
          <a:lstStyle/>
          <a:p>
            <a:pPr algn="ctr">
              <a:lnSpc>
                <a:spcPct val="150000"/>
              </a:lnSpc>
              <a:buClr>
                <a:schemeClr val="tx1"/>
              </a:buClr>
            </a:pPr>
            <a:r>
              <a:rPr lang="zh-CN" altLang="en-US" sz="4800" b="1" dirty="0">
                <a:solidFill>
                  <a:srgbClr val="0070C0"/>
                </a:solidFill>
                <a:latin typeface="黑体" panose="02010609060101010101" pitchFamily="49" charset="-122"/>
                <a:ea typeface="黑体" panose="02010609060101010101" pitchFamily="49" charset="-122"/>
              </a:rPr>
              <a:t>谢谢！</a:t>
            </a:r>
            <a:endParaRPr lang="en-US" altLang="zh-CN" sz="4800" b="1" dirty="0">
              <a:solidFill>
                <a:srgbClr val="0070C0"/>
              </a:solidFill>
              <a:latin typeface="黑体" panose="02010609060101010101" pitchFamily="49" charset="-122"/>
              <a:ea typeface="黑体" panose="02010609060101010101" pitchFamily="49" charset="-122"/>
            </a:endParaRPr>
          </a:p>
        </p:txBody>
      </p:sp>
      <p:sp>
        <p:nvSpPr>
          <p:cNvPr id="10244" name="灯片编号占位符 4"/>
          <p:cNvSpPr>
            <a:spLocks noGrp="1"/>
          </p:cNvSpPr>
          <p:nvPr>
            <p:ph type="sldNum" sz="quarter" idx="10"/>
          </p:nvPr>
        </p:nvSpPr>
        <p:spPr>
          <a:xfrm>
            <a:off x="8172486" y="5452967"/>
            <a:ext cx="389402" cy="163145"/>
          </a:xfrm>
          <a:noFill/>
        </p:spPr>
        <p:txBody>
          <a:bodyPr/>
          <a:lstStyle/>
          <a:p>
            <a:fld id="{E5BA158E-3DFA-4849-8598-28CA802E743E}" type="slidenum">
              <a:rPr lang="en-US" altLang="zh-CN" sz="675" smtClean="0"/>
            </a:fld>
            <a:endParaRPr lang="en-US" altLang="zh-CN" sz="675" dirty="0" smtClean="0"/>
          </a:p>
        </p:txBody>
      </p:sp>
    </p:spTree>
  </p:cSld>
  <p:clrMapOvr>
    <a:masterClrMapping/>
  </p:clrMapOvr>
  <p:transition advTm="2589">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a:xfrm>
            <a:off x="165192" y="771522"/>
            <a:ext cx="6949196" cy="381359"/>
          </a:xfrm>
        </p:spPr>
        <p:txBody>
          <a:bodyPr/>
          <a:lstStyle/>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、超导腔准直</a:t>
            </a: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何振强</a:t>
            </a:r>
            <a:endParaRPr kumimoji="1" lang="zh-CN" altLang="en-US"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2" name="矩形 11"/>
          <p:cNvSpPr/>
          <p:nvPr/>
        </p:nvSpPr>
        <p:spPr>
          <a:xfrm>
            <a:off x="175895" y="1132205"/>
            <a:ext cx="8610600" cy="15271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a:lnSpc>
                <a:spcPts val="2800"/>
              </a:lnSpc>
              <a:buFont typeface="Wingdings" panose="05000000000000000000" charset="0"/>
              <a:buChar char="u"/>
            </a:pPr>
            <a:r>
              <a:rPr lang="zh-CN" altLang="en-US"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完成首套</a:t>
            </a:r>
            <a:r>
              <a:rPr lang="zh-CN" altLang="zh-CN"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双</a:t>
            </a:r>
            <a:r>
              <a:rPr lang="en-US" altLang="zh-CN" b="1" kern="1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spoke</a:t>
            </a:r>
            <a:r>
              <a:rPr lang="zh-CN" altLang="zh-CN" b="1" kern="1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超导腔模</a:t>
            </a:r>
            <a:r>
              <a:rPr lang="zh-CN" altLang="zh-CN"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组</a:t>
            </a:r>
            <a:r>
              <a:rPr lang="zh-CN" altLang="en-US"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北京运输到东莞后</a:t>
            </a:r>
            <a:r>
              <a:rPr lang="en-US" altLang="zh-CN"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zh-CN"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次降温</a:t>
            </a:r>
            <a:r>
              <a:rPr lang="zh-CN" altLang="en-US"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及复温</a:t>
            </a:r>
            <a:r>
              <a:rPr lang="zh-CN" altLang="zh-CN" b="1" kern="100" dirty="0" smtClean="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后位置测量</a:t>
            </a:r>
            <a:r>
              <a:rPr lang="zh-CN" altLang="zh-CN" b="1" kern="1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降温后，两个腔中心高程与理论值偏差</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rPr>
              <a:t>0.36mm</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rPr>
              <a:t>左右，</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整体偏下；两个腔中心横向与理论值整体偏差为</a:t>
            </a:r>
            <a:r>
              <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rPr>
              <a:t>1.1mm</a:t>
            </a:r>
            <a:r>
              <a:rPr lang="zh-CN" altLang="en-US" kern="100" dirty="0" smtClean="0">
                <a:latin typeface="Times New Roman" panose="02020603050405020304" pitchFamily="18" charset="0"/>
                <a:ea typeface="黑体" panose="02010609060101010101" pitchFamily="49" charset="-122"/>
                <a:cs typeface="Times New Roman" panose="02020603050405020304" pitchFamily="18" charset="0"/>
              </a:rPr>
              <a:t>左右</a:t>
            </a:r>
            <a:r>
              <a:rPr lang="en-US" altLang="zh-CN" kern="1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且偏离耦合器一侧，呈现</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V</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字形姿态</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按</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1.1mm</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平移后腔体进出口横向位置与理论中心的偏差在</a:t>
            </a:r>
            <a:r>
              <a:rPr lang="zh-CN"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0.5mm</a:t>
            </a:r>
            <a:r>
              <a:rPr lang="zh-CN"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以内</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；第</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2</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次降温后与第</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1</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次降温后绝对位置对比差值基本在</a:t>
            </a:r>
            <a:r>
              <a:rPr lang="en-US"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0.1mm</a:t>
            </a:r>
            <a:r>
              <a:rPr lang="zh-CN" altLang="zh-CN"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以内</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，表明腔体降温后位置重复性</a:t>
            </a:r>
            <a:r>
              <a:rPr lang="zh-CN" altLang="zh-CN" kern="100" dirty="0" smtClean="0">
                <a:latin typeface="Times New Roman" panose="02020603050405020304" pitchFamily="18" charset="0"/>
                <a:ea typeface="黑体" panose="02010609060101010101" pitchFamily="49" charset="-122"/>
                <a:cs typeface="Times New Roman" panose="02020603050405020304" pitchFamily="18" charset="0"/>
              </a:rPr>
              <a:t>较好</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p:cNvSpPr/>
          <p:nvPr/>
        </p:nvSpPr>
        <p:spPr>
          <a:xfrm>
            <a:off x="2029611" y="2398383"/>
            <a:ext cx="5084777" cy="306705"/>
          </a:xfrm>
          <a:prstGeom prst="rect">
            <a:avLst/>
          </a:prstGeom>
        </p:spPr>
        <p:txBody>
          <a:bodyPr>
            <a:spAutoFit/>
          </a:bodyPr>
          <a:lstStyle/>
          <a:p>
            <a:endParaRPr lang="zh-CN" altLang="en-US" dirty="0"/>
          </a:p>
        </p:txBody>
      </p:sp>
      <p:pic>
        <p:nvPicPr>
          <p:cNvPr id="2050" name="Picture 2" descr="0b8b58eb443531ede110eef92232aa97"/>
          <p:cNvPicPr>
            <a:picLocks noChangeAspect="1" noChangeArrowheads="1"/>
          </p:cNvPicPr>
          <p:nvPr/>
        </p:nvPicPr>
        <p:blipFill rotWithShape="1">
          <a:blip r:embed="rId1">
            <a:extLst>
              <a:ext uri="{28A0092B-C50C-407E-A947-70E740481C1C}">
                <a14:useLocalDpi xmlns:a14="http://schemas.microsoft.com/office/drawing/2010/main" val="0"/>
              </a:ext>
            </a:extLst>
          </a:blip>
          <a:srcRect l="161" t="1927" r="-161" b="-1927"/>
          <a:stretch>
            <a:fillRect/>
          </a:stretch>
        </p:blipFill>
        <p:spPr bwMode="auto">
          <a:xfrm>
            <a:off x="1908810" y="3004185"/>
            <a:ext cx="687768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表格 4"/>
          <p:cNvGraphicFramePr>
            <a:graphicFrameLocks noGrp="1"/>
          </p:cNvGraphicFramePr>
          <p:nvPr>
            <p:custDataLst>
              <p:tags r:id="rId2"/>
            </p:custDataLst>
          </p:nvPr>
        </p:nvGraphicFramePr>
        <p:xfrm>
          <a:off x="323215" y="3220085"/>
          <a:ext cx="1532890" cy="1240790"/>
        </p:xfrm>
        <a:graphic>
          <a:graphicData uri="http://schemas.openxmlformats.org/drawingml/2006/table">
            <a:tbl>
              <a:tblPr firstRow="1" firstCol="1" bandRow="1">
                <a:tableStyleId>{5940675A-B579-460E-94D1-54222C63F5DA}</a:tableStyleId>
              </a:tblPr>
              <a:tblGrid>
                <a:gridCol w="822325"/>
                <a:gridCol w="710565"/>
              </a:tblGrid>
              <a:tr h="250825">
                <a:tc>
                  <a:txBody>
                    <a:bodyPr/>
                    <a:p>
                      <a:pPr algn="ctr">
                        <a:lnSpc>
                          <a:spcPct val="100000"/>
                        </a:lnSpc>
                        <a:spcAft>
                          <a:spcPts val="0"/>
                        </a:spcAft>
                      </a:pPr>
                      <a:r>
                        <a:rPr lang="zh-CN" altLang="en-US" sz="1000" dirty="0">
                          <a:effectLst/>
                          <a:latin typeface="黑体" panose="02010609060101010101" pitchFamily="49" charset="-122"/>
                          <a:ea typeface="黑体" panose="02010609060101010101" pitchFamily="49" charset="-122"/>
                          <a:cs typeface="Times New Roman" panose="02020603050405020304" pitchFamily="18" charset="0"/>
                        </a:rPr>
                        <a:t>误差类型</a:t>
                      </a:r>
                      <a:endParaRPr lang="zh-CN" altLang="en-US" sz="10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rgbClr val="00B0F0"/>
                    </a:solidFill>
                  </a:tcPr>
                </a:tc>
                <a:tc>
                  <a:txBody>
                    <a:bodyPr/>
                    <a:p>
                      <a:pPr algn="ctr">
                        <a:lnSpc>
                          <a:spcPct val="100000"/>
                        </a:lnSpc>
                        <a:spcAft>
                          <a:spcPts val="0"/>
                        </a:spcAft>
                      </a:pPr>
                      <a:r>
                        <a:rPr lang="zh-CN" altLang="en-US" sz="1000" dirty="0">
                          <a:effectLst/>
                          <a:latin typeface="黑体" panose="02010609060101010101" pitchFamily="49" charset="-122"/>
                          <a:ea typeface="黑体" panose="02010609060101010101" pitchFamily="49" charset="-122"/>
                          <a:cs typeface="Times New Roman" panose="02020603050405020304" pitchFamily="18" charset="0"/>
                        </a:rPr>
                        <a:t>精度要求</a:t>
                      </a:r>
                      <a:endParaRPr lang="zh-CN" altLang="en-US" sz="10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rgbClr val="00B0F0"/>
                    </a:solidFill>
                  </a:tcPr>
                </a:tc>
              </a:tr>
              <a:tr h="233680">
                <a:tc>
                  <a:txBody>
                    <a:bodyPr/>
                    <a:p>
                      <a:pPr algn="ctr">
                        <a:lnSpc>
                          <a:spcPct val="100000"/>
                        </a:lnSpc>
                        <a:spcAft>
                          <a:spcPts val="0"/>
                        </a:spcAft>
                      </a:pPr>
                      <a:r>
                        <a:rPr lang="zh-CN" altLang="en-US" sz="1000" dirty="0">
                          <a:effectLst/>
                          <a:latin typeface="Times New Roman" panose="02020603050405020304" pitchFamily="18" charset="0"/>
                          <a:ea typeface="黑体" panose="02010609060101010101" pitchFamily="49" charset="-122"/>
                          <a:cs typeface="Times New Roman" panose="02020603050405020304" pitchFamily="18" charset="0"/>
                        </a:rPr>
                        <a:t>横向和高程</a:t>
                      </a:r>
                      <a:endParaRPr lang="zh-CN" altLang="en-US" sz="10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solidFill>
                      <a:srgbClr val="FFC000"/>
                    </a:solidFill>
                  </a:tcPr>
                </a:tc>
                <a:tc>
                  <a:txBody>
                    <a:bodyPr/>
                    <a:p>
                      <a:pPr algn="ctr">
                        <a:lnSpc>
                          <a:spcPct val="100000"/>
                        </a:lnSpc>
                        <a:spcAft>
                          <a:spcPts val="0"/>
                        </a:spcAft>
                      </a:pPr>
                      <a:r>
                        <a:rPr lang="en-US" altLang="zh-CN" sz="10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sz="1000" dirty="0">
                          <a:effectLst/>
                          <a:latin typeface="Times New Roman" panose="02020603050405020304" pitchFamily="18" charset="0"/>
                          <a:ea typeface="黑体" panose="02010609060101010101" pitchFamily="49" charset="-122"/>
                          <a:cs typeface="Times New Roman" panose="02020603050405020304" pitchFamily="18" charset="0"/>
                        </a:rPr>
                        <a:t>1mm</a:t>
                      </a:r>
                      <a:endParaRPr lang="en-US" sz="10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r>
              <a:tr h="224790">
                <a:tc>
                  <a:txBody>
                    <a:bodyPr/>
                    <a:p>
                      <a:pPr algn="ctr">
                        <a:lnSpc>
                          <a:spcPct val="100000"/>
                        </a:lnSpc>
                        <a:spcAft>
                          <a:spcPts val="0"/>
                        </a:spcAft>
                      </a:pPr>
                      <a:r>
                        <a:rPr lang="zh-CN" altLang="en-US" sz="1000" dirty="0">
                          <a:effectLst/>
                          <a:latin typeface="Times New Roman" panose="02020603050405020304" pitchFamily="18" charset="0"/>
                          <a:ea typeface="黑体" panose="02010609060101010101" pitchFamily="49" charset="-122"/>
                          <a:cs typeface="Times New Roman" panose="02020603050405020304" pitchFamily="18" charset="0"/>
                        </a:rPr>
                        <a:t>纵向</a:t>
                      </a:r>
                      <a:endParaRPr lang="zh-CN" altLang="en-US" sz="10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solidFill>
                      <a:srgbClr val="FFC000"/>
                    </a:solidFill>
                  </a:tcPr>
                </a:tc>
                <a:tc>
                  <a:txBody>
                    <a:bodyPr/>
                    <a:p>
                      <a:pPr algn="ctr">
                        <a:lnSpc>
                          <a:spcPct val="100000"/>
                        </a:lnSpc>
                        <a:spcAft>
                          <a:spcPts val="0"/>
                        </a:spcAft>
                      </a:pPr>
                      <a:r>
                        <a:rPr lang="en-US" altLang="zh-CN" sz="10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sz="1000" dirty="0">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000" dirty="0">
                          <a:effectLst/>
                          <a:latin typeface="Times New Roman" panose="02020603050405020304" pitchFamily="18" charset="0"/>
                          <a:ea typeface="黑体" panose="02010609060101010101" pitchFamily="49" charset="-122"/>
                          <a:cs typeface="Times New Roman" panose="02020603050405020304" pitchFamily="18" charset="0"/>
                        </a:rPr>
                        <a:t>mm</a:t>
                      </a:r>
                      <a:endParaRPr lang="en-US" sz="10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r>
              <a:tr h="531495">
                <a:tc>
                  <a:txBody>
                    <a:bodyPr/>
                    <a:p>
                      <a:pPr algn="ctr">
                        <a:lnSpc>
                          <a:spcPct val="100000"/>
                        </a:lnSpc>
                        <a:spcAft>
                          <a:spcPts val="0"/>
                        </a:spcAft>
                      </a:pPr>
                      <a:r>
                        <a:rPr lang="zh-CN" altLang="en-US" sz="1000" dirty="0">
                          <a:effectLst/>
                          <a:latin typeface="Times New Roman" panose="02020603050405020304" pitchFamily="18" charset="0"/>
                          <a:ea typeface="黑体" panose="02010609060101010101" pitchFamily="49" charset="-122"/>
                          <a:cs typeface="Times New Roman" panose="02020603050405020304" pitchFamily="18" charset="0"/>
                        </a:rPr>
                        <a:t>俯仰角及摆动角</a:t>
                      </a:r>
                      <a:endParaRPr lang="zh-CN" altLang="en-US" sz="10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solidFill>
                      <a:srgbClr val="FFC000"/>
                    </a:solidFill>
                  </a:tcPr>
                </a:tc>
                <a:tc>
                  <a:txBody>
                    <a:bodyPr/>
                    <a:p>
                      <a:pPr algn="ctr">
                        <a:lnSpc>
                          <a:spcPct val="100000"/>
                        </a:lnSpc>
                        <a:spcAft>
                          <a:spcPts val="0"/>
                        </a:spcAft>
                      </a:pPr>
                      <a:r>
                        <a:rPr lang="en-US" altLang="zh-CN" sz="10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sz="1000" dirty="0">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000" dirty="0">
                          <a:effectLst/>
                          <a:latin typeface="Times New Roman" panose="02020603050405020304" pitchFamily="18" charset="0"/>
                          <a:ea typeface="黑体" panose="02010609060101010101" pitchFamily="49" charset="-122"/>
                          <a:cs typeface="Times New Roman" panose="02020603050405020304" pitchFamily="18" charset="0"/>
                        </a:rPr>
                        <a:t>mrad</a:t>
                      </a:r>
                      <a:endParaRPr lang="en-US" sz="10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r>
            </a:tbl>
          </a:graphicData>
        </a:graphic>
      </p:graphicFrame>
      <p:sp>
        <p:nvSpPr>
          <p:cNvPr id="2" name="文本框 1"/>
          <p:cNvSpPr txBox="1"/>
          <p:nvPr/>
        </p:nvSpPr>
        <p:spPr>
          <a:xfrm>
            <a:off x="467360" y="4516120"/>
            <a:ext cx="1357630" cy="245110"/>
          </a:xfrm>
          <a:prstGeom prst="rect">
            <a:avLst/>
          </a:prstGeom>
          <a:noFill/>
        </p:spPr>
        <p:txBody>
          <a:bodyPr wrap="none" rtlCol="0" anchor="t">
            <a:spAutoFit/>
          </a:bodyPr>
          <a:p>
            <a:pPr algn="ctr"/>
            <a:r>
              <a:rPr lang="en-US" altLang="zh-CN" sz="1000"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sym typeface="+mn-ea"/>
              </a:rPr>
              <a:t>超导腔准直精度要求</a:t>
            </a:r>
            <a:endParaRPr lang="zh-CN" altLang="en-US" sz="100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29235" y="781050"/>
            <a:ext cx="8499475" cy="240474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defTabSz="762000" eaLnBrk="1" fontAlgn="auto" latinLnBrk="0" hangingPunct="1">
              <a:lnSpc>
                <a:spcPct val="130000"/>
              </a:lnSpc>
              <a:spcBef>
                <a:spcPts val="0"/>
              </a:spcBef>
              <a:spcAft>
                <a:spcPts val="600"/>
              </a:spcAft>
              <a:buFont typeface="Wingdings" panose="05000000000000000000" charset="0"/>
              <a:buChar char="u"/>
              <a:defRPr/>
            </a:pP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完成双</a:t>
            </a:r>
            <a:r>
              <a:rPr lang="en-US" altLang="zh-CN"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Spoke</a:t>
            </a:r>
            <a:r>
              <a:rPr lang="zh-CN" altLang="en-US"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超导腔假</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模组长途运输</a:t>
            </a:r>
            <a:r>
              <a:rPr lang="zh-CN" altLang="zh-CN" b="1" kern="100"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前</a:t>
            </a:r>
            <a:r>
              <a:rPr lang="zh-CN" altLang="zh-CN" b="1" kern="1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组装</a:t>
            </a:r>
            <a:r>
              <a:rPr lang="zh-CN" altLang="zh-CN" b="1" kern="100"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准直</a:t>
            </a:r>
            <a:r>
              <a:rPr lang="zh-CN" altLang="en-US" b="1" kern="100"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b="1" kern="100"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运输前</a:t>
            </a:r>
            <a:r>
              <a:rPr lang="zh-CN" altLang="en-US" b="1" kern="100"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后位置测量。</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复测结果</a:t>
            </a:r>
            <a:r>
              <a:rPr lang="zh-CN"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显示</a:t>
            </a:r>
            <a:r>
              <a:rPr lang="zh-CN" altLang="en-US"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从北京运输到东莞后假</a:t>
            </a:r>
            <a:r>
              <a:rPr lang="zh-CN"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超导</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腔位置变化在</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0.2mm</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以内，与理论值的偏差</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0.4mm</a:t>
            </a:r>
            <a:r>
              <a:rPr lang="zh-CN"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以内</a:t>
            </a:r>
            <a:r>
              <a:rPr lang="zh-CN" altLang="en-US"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；从</a:t>
            </a:r>
            <a:r>
              <a:rPr lang="zh-CN"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东莞</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运输到北京后</a:t>
            </a:r>
            <a:r>
              <a:rPr lang="zh-CN"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位置复</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测结果显示运输前后</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号超导腔束流方向位置变化较大，达到了</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1.2mm</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以上，其它方向也有最大</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0.4mm</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左右的变化，对腔体拉杆进行检查，发现底部</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根连接拉杆有松动，导致这次的运输结果不可靠。 </a:t>
            </a:r>
            <a:endParaRPr lang="en-US" altLang="zh-CN"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完成首套双</a:t>
            </a:r>
            <a:r>
              <a:rPr lang="en-US" altLang="zh-CN"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Spoke</a:t>
            </a:r>
            <a:r>
              <a:rPr lang="zh-CN" altLang="en-US"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超导腔</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模组</a:t>
            </a:r>
            <a:r>
              <a:rPr lang="zh-CN" altLang="en-US"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长途运输（北京到东莞）前后</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位置测量。</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分别用工具经纬仪和水准仪测量了</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8</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个基准点的横向位置和高程位置，结果显示运输后两个腔高程位置变化不大，但是横向位置变化较大，且均往耦合器一侧偏移，特别是入口</a:t>
            </a:r>
            <a:r>
              <a:rPr lang="en-US"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腔。 经过检查发现，侧面耦合器法兰固定螺杆松紧对超导腔位置影响</a:t>
            </a:r>
            <a:r>
              <a:rPr lang="zh-CN" altLang="zh-CN" kern="1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很大</a:t>
            </a:r>
            <a:r>
              <a:rPr lang="zh-CN" altLang="en-US"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b="1" spc="83"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p:cNvSpPr/>
          <p:nvPr/>
        </p:nvSpPr>
        <p:spPr>
          <a:xfrm>
            <a:off x="2029611" y="2398383"/>
            <a:ext cx="5084777" cy="306705"/>
          </a:xfrm>
          <a:prstGeom prst="rect">
            <a:avLst/>
          </a:prstGeom>
        </p:spPr>
        <p:txBody>
          <a:bodyPr>
            <a:spAutoFit/>
          </a:bodyPr>
          <a:lstStyle/>
          <a:p>
            <a:endParaRPr lang="zh-CN" altLang="en-US" dirty="0"/>
          </a:p>
        </p:txBody>
      </p:sp>
      <p:pic>
        <p:nvPicPr>
          <p:cNvPr id="7" name="Picture 3" descr="7128bc08b5ba4def0a64e64392c9918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98145" y="3185795"/>
            <a:ext cx="3382010" cy="231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155" y="3408680"/>
            <a:ext cx="5048250" cy="151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7810" y="916305"/>
            <a:ext cx="8629015" cy="65024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defTabSz="762000" eaLnBrk="1" fontAlgn="auto" hangingPunct="1">
              <a:lnSpc>
                <a:spcPct val="130000"/>
              </a:lnSpc>
              <a:spcBef>
                <a:spcPts val="0"/>
              </a:spcBef>
              <a:spcAft>
                <a:spcPts val="0"/>
              </a:spcAft>
              <a:buFont typeface="Wingdings" panose="05000000000000000000" charset="0"/>
              <a:buChar char="u"/>
              <a:defRPr/>
            </a:pP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第</a:t>
            </a:r>
            <a:r>
              <a:rPr lang="en-US" altLang="zh-CN"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套</a:t>
            </a:r>
            <a:r>
              <a:rPr lang="zh-CN" altLang="en-US"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双</a:t>
            </a:r>
            <a:r>
              <a:rPr lang="en-US" altLang="zh-CN"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Spoke</a:t>
            </a:r>
            <a:r>
              <a:rPr lang="zh-CN" altLang="en-US"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超导腔模</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组恒温器和</a:t>
            </a:r>
            <a:r>
              <a:rPr lang="en-US" altLang="zh-CN"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台超导腔的标定测量及首套椭球超导模组</a:t>
            </a:r>
            <a:r>
              <a:rPr lang="en-US" altLang="zh-CN"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b="1" spc="83"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台超导腔标定</a:t>
            </a:r>
            <a:r>
              <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测量。</a:t>
            </a:r>
            <a:endParaRPr lang="zh-CN" altLang="en-US" b="1" spc="83" dirty="0" smtClean="0">
              <a:solidFill>
                <a:schemeClr val="accent6"/>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矩形 5"/>
          <p:cNvSpPr/>
          <p:nvPr/>
        </p:nvSpPr>
        <p:spPr>
          <a:xfrm>
            <a:off x="1597156" y="2413657"/>
            <a:ext cx="5084777" cy="306705"/>
          </a:xfrm>
          <a:prstGeom prst="rect">
            <a:avLst/>
          </a:prstGeom>
        </p:spPr>
        <p:txBody>
          <a:bodyPr>
            <a:spAutoFit/>
          </a:bodyPr>
          <a:lstStyle/>
          <a:p>
            <a:endParaRPr lang="zh-CN" altLang="en-US" dirty="0"/>
          </a:p>
        </p:txBody>
      </p:sp>
      <p:pic>
        <p:nvPicPr>
          <p:cNvPr id="2050" name="Picture 2" descr="d5000126b06b92661cda5ab702f4a2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7167" y="2068756"/>
            <a:ext cx="2090195" cy="279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4cc672b1a3986d580b9aa029d4be0b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4625" y="2068756"/>
            <a:ext cx="3680413" cy="278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5bcde9d73877d349383724b7dd985e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354" y="2083667"/>
            <a:ext cx="2088959" cy="278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a:spLocks noChangeArrowheads="1"/>
          </p:cNvSpPr>
          <p:nvPr/>
        </p:nvSpPr>
        <p:spPr bwMode="auto">
          <a:xfrm>
            <a:off x="3347504" y="5020833"/>
            <a:ext cx="1847122" cy="245110"/>
          </a:xfrm>
          <a:prstGeom prst="rect">
            <a:avLst/>
          </a:prstGeom>
          <a:noFill/>
          <a:ln w="9525">
            <a:noFill/>
            <a:miter lim="800000"/>
          </a:ln>
        </p:spPr>
        <p:txBody>
          <a:bodyPr wrap="square">
            <a:spAutoFit/>
          </a:bodyPr>
          <a:p>
            <a:pPr algn="ct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超导腔标定</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nvSpPr>
        <p:spPr bwMode="auto">
          <a:xfrm>
            <a:off x="323224" y="699785"/>
            <a:ext cx="7420467" cy="3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67" tIns="38133" rIns="76267" bIns="38133"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1750" kern="0" dirty="0">
                <a:solidFill>
                  <a:srgbClr val="FF0000"/>
                </a:solidFill>
                <a:latin typeface="+mn-lt"/>
                <a:ea typeface="+mn-ea"/>
                <a:cs typeface="+mn-cs"/>
              </a:rPr>
              <a:t>2</a:t>
            </a:r>
            <a:r>
              <a:rPr lang="zh-CN" altLang="en-US" sz="1750" kern="0" dirty="0">
                <a:solidFill>
                  <a:srgbClr val="FF0000"/>
                </a:solidFill>
                <a:latin typeface="+mn-lt"/>
                <a:ea typeface="+mn-ea"/>
                <a:cs typeface="+mn-cs"/>
              </a:rPr>
              <a:t>、</a:t>
            </a:r>
            <a:r>
              <a:rPr lang="en-US" altLang="zh-CN" sz="1750" kern="0" dirty="0">
                <a:solidFill>
                  <a:srgbClr val="FF0000"/>
                </a:solidFill>
                <a:latin typeface="+mn-lt"/>
                <a:ea typeface="+mn-ea"/>
                <a:cs typeface="+mn-cs"/>
              </a:rPr>
              <a:t>2025</a:t>
            </a:r>
            <a:r>
              <a:rPr lang="zh-CN" altLang="en-US" sz="1750" kern="0" dirty="0">
                <a:solidFill>
                  <a:srgbClr val="FF0000"/>
                </a:solidFill>
                <a:latin typeface="+mn-lt"/>
                <a:ea typeface="+mn-ea"/>
                <a:cs typeface="+mn-cs"/>
              </a:rPr>
              <a:t>暑期加速器检修准直</a:t>
            </a:r>
            <a:endParaRPr lang="zh-CN" altLang="en-US" sz="1750" kern="0" dirty="0">
              <a:solidFill>
                <a:srgbClr val="FF0000"/>
              </a:solidFill>
              <a:latin typeface="+mn-lt"/>
              <a:ea typeface="+mn-ea"/>
              <a:cs typeface="+mn-cs"/>
            </a:endParaRPr>
          </a:p>
        </p:txBody>
      </p:sp>
      <p:graphicFrame>
        <p:nvGraphicFramePr>
          <p:cNvPr id="10" name="表格 9"/>
          <p:cNvGraphicFramePr/>
          <p:nvPr>
            <p:custDataLst>
              <p:tags r:id="rId1"/>
            </p:custDataLst>
          </p:nvPr>
        </p:nvGraphicFramePr>
        <p:xfrm>
          <a:off x="483870" y="1725295"/>
          <a:ext cx="8099425" cy="3691255"/>
        </p:xfrm>
        <a:graphic>
          <a:graphicData uri="http://schemas.openxmlformats.org/drawingml/2006/table">
            <a:tbl>
              <a:tblPr firstRow="1" bandRow="1">
                <a:tableStyleId>{5940675A-B579-460E-94D1-54222C63F5DA}</a:tableStyleId>
              </a:tblPr>
              <a:tblGrid>
                <a:gridCol w="496570"/>
                <a:gridCol w="1580515"/>
                <a:gridCol w="2806700"/>
                <a:gridCol w="684530"/>
                <a:gridCol w="584835"/>
                <a:gridCol w="648970"/>
                <a:gridCol w="548640"/>
                <a:gridCol w="748665"/>
              </a:tblGrid>
              <a:tr h="304800">
                <a:tc>
                  <a:txBody>
                    <a:bodyPr/>
                    <a:p>
                      <a:pPr algn="ctr">
                        <a:buNone/>
                      </a:pPr>
                      <a:r>
                        <a:rPr lang="zh-CN" altLang="en-US" sz="1000" b="1">
                          <a:latin typeface="Times New Roman" panose="02020603050405020304" pitchFamily="18" charset="0"/>
                          <a:ea typeface="黑体" panose="02010609060101010101" pitchFamily="49" charset="-122"/>
                        </a:rPr>
                        <a:t>序号</a:t>
                      </a:r>
                      <a:endParaRPr lang="zh-CN" altLang="en-US" sz="1000" b="1">
                        <a:latin typeface="Times New Roman" panose="02020603050405020304" pitchFamily="18" charset="0"/>
                        <a:ea typeface="黑体" panose="02010609060101010101" pitchFamily="49" charset="-122"/>
                      </a:endParaRPr>
                    </a:p>
                  </a:txBody>
                  <a:tcPr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检修项目</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检修内容</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开始时间</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结束时间</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1000" b="1">
                          <a:solidFill>
                            <a:srgbClr val="000000"/>
                          </a:solidFill>
                          <a:latin typeface="Times New Roman" panose="02020603050405020304" pitchFamily="18" charset="0"/>
                          <a:ea typeface="黑体" panose="02010609060101010101" pitchFamily="49" charset="-122"/>
                        </a:rPr>
                        <a:t>所需天数</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1000" b="1">
                          <a:solidFill>
                            <a:srgbClr val="000000"/>
                          </a:solidFill>
                          <a:latin typeface="Times New Roman" panose="02020603050405020304" pitchFamily="18" charset="0"/>
                          <a:ea typeface="黑体" panose="02010609060101010101" pitchFamily="49" charset="-122"/>
                        </a:rPr>
                        <a:t>检修形式</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1000" b="1">
                          <a:solidFill>
                            <a:srgbClr val="000000"/>
                          </a:solidFill>
                          <a:latin typeface="Times New Roman" panose="02020603050405020304" pitchFamily="18" charset="0"/>
                          <a:ea typeface="黑体" panose="02010609060101010101" pitchFamily="49" charset="-122"/>
                        </a:rPr>
                        <a:t>工作负责人</a:t>
                      </a:r>
                      <a:endParaRPr lang="zh-CN" altLang="en-US" sz="1000" b="1">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01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地面控制网基准维护</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全装置的高程控制网维护及测量</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2025/7/31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16</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马娜</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65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直线隧道网测量</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直线隧道控制网测量</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2025/8/6</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2025/8/12</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6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李波</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65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RCS及RTBT隧道控制网测量</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RCS及RTBT隧道控制网测量</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2025/8/6</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9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柯志勇</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01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4</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磁铁及束测设备标定</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共计磁铁56台、束测27台设备的标定</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2025/5/12</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2025/7/10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59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梁静、马娜</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65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剥离膜及真空盒标定</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1台主剥离膜、1台次剥离膜、1</a:t>
                      </a:r>
                      <a:r>
                        <a:rPr lang="en-US" alt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9</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根真空盒标定</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17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柯志勇、李笑</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01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6</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漂移管</a:t>
                      </a:r>
                      <a:r>
                        <a:rPr lang="zh-CN" sz="900" b="0">
                          <a:solidFill>
                            <a:srgbClr val="000000"/>
                          </a:solidFill>
                          <a:latin typeface="Times New Roman" panose="02020603050405020304" pitchFamily="18" charset="0"/>
                          <a:ea typeface="黑体" panose="02010609060101010101" pitchFamily="49" charset="-122"/>
                        </a:rPr>
                        <a:t>更换准直</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alt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台漂移管</a:t>
                      </a: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更换准直</a:t>
                      </a:r>
                      <a:endPar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2025/7/31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16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何振强</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24765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高频腔维护准直</a:t>
                      </a:r>
                      <a:endParaRPr lang="zh-CN"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2台铁氧体及2台磁合金腔维护标定与隧道准直</a:t>
                      </a:r>
                      <a:endPar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2025/6/25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2025/7/30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35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梁静</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3274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8</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LRBT屏蔽墙上下游准直靶标布设以及联系测量</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屏蔽墙拆除后，清洁地面布设靶标。在屏蔽墙新砌墙之前，需要留2天贯通测量。</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2025/6/28</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2025/7/4</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6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rPr>
                        <a:t>柯志勇</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r>
              <a:tr h="33274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9</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LRBT及RCS注入区隧道划线</a:t>
                      </a: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共计磁铁56台、束测27台、剥离膜及散射器及真空盒等22台设备支架地面划线</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2025/6/25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2025/6/30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柯志勇</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r>
              <a:tr h="24701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LRBT设备隧道准直</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31台磁铁及束测设备（已包含平移段设备）</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2025/7/31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16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李波</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r>
              <a:tr h="247015">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RCS注入区及引出区设备准直</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25台磁铁及束测设备；1台主剥离膜、1台次剥离膜</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4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柯志勇</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r>
              <a:tr h="24765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12</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准直控制网数据处理</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对直线和环隧道设备最终位置进行数据处理</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2025/8/15</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2025/8/20</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5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梁静、</a:t>
                      </a: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李笑</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r>
              <a:tr h="247650">
                <a:tc>
                  <a:txBody>
                    <a:bodyPr/>
                    <a:p>
                      <a:pPr indent="0" algn="ctr">
                        <a:buNone/>
                      </a:pPr>
                      <a:r>
                        <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13</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设备平滑调整</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对直线和环隧道设备位置进行平滑调整</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2025/8/21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2025/8/31</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10 </a:t>
                      </a:r>
                      <a:endParaRPr lang="en-US"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c>
                  <a:txBody>
                    <a:bodyPr/>
                    <a:p>
                      <a:pPr indent="0" algn="ctr">
                        <a:buNone/>
                      </a:pPr>
                      <a:r>
                        <a:rPr lang="zh-CN" sz="900" b="0">
                          <a:solidFill>
                            <a:srgbClr val="000000"/>
                          </a:solidFill>
                          <a:latin typeface="Times New Roman" panose="02020603050405020304" pitchFamily="18" charset="0"/>
                          <a:ea typeface="黑体" panose="02010609060101010101" pitchFamily="49" charset="-122"/>
                        </a:rPr>
                        <a:t>自主完成</a:t>
                      </a:r>
                      <a:endParaRPr lang="zh-CN" altLang="en-US" sz="900" b="0">
                        <a:solidFill>
                          <a:srgbClr val="000000"/>
                        </a:solidFill>
                        <a:latin typeface="Times New Roman" panose="02020603050405020304" pitchFamily="18" charset="0"/>
                        <a:ea typeface="黑体" panose="02010609060101010101" pitchFamily="49" charset="-122"/>
                      </a:endParaRPr>
                    </a:p>
                  </a:txBody>
                  <a:tcPr marL="12700" marR="12700" marT="12700" vert="horz" anchor="ctr" anchorCtr="0"/>
                </a:tc>
                <a:tc>
                  <a:txBody>
                    <a:bodyPr/>
                    <a:p>
                      <a:pPr indent="0" algn="ctr">
                        <a:buNone/>
                      </a:pPr>
                      <a:r>
                        <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柯志勇</a:t>
                      </a:r>
                      <a:endParaRPr lang="zh-CN" altLang="en-US" sz="900" b="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2700" marR="12700" marT="12700" vert="horz" anchor="ctr" anchorCtr="0"/>
                </a:tc>
              </a:tr>
            </a:tbl>
          </a:graphicData>
        </a:graphic>
      </p:graphicFrame>
      <p:sp>
        <p:nvSpPr>
          <p:cNvPr id="15" name="文本框 14"/>
          <p:cNvSpPr txBox="1"/>
          <p:nvPr/>
        </p:nvSpPr>
        <p:spPr>
          <a:xfrm>
            <a:off x="323850" y="988060"/>
            <a:ext cx="8419465" cy="629920"/>
          </a:xfrm>
          <a:prstGeom prst="rect">
            <a:avLst/>
          </a:prstGeom>
          <a:noFill/>
        </p:spPr>
        <p:txBody>
          <a:bodyPr wrap="square" rtlCol="0" anchor="t">
            <a:spAutoFit/>
          </a:bodyPr>
          <a:p>
            <a:pPr marL="285750" indent="-285750" algn="just" eaLnBrk="1" latinLnBrk="0" hangingPunct="1">
              <a:lnSpc>
                <a:spcPct val="125000"/>
              </a:lnSpc>
              <a:buFont typeface="Wingdings" panose="05000000000000000000" charset="0"/>
              <a:buChar char="u"/>
            </a:pPr>
            <a:r>
              <a:rPr lang="en-US" kern="100" dirty="0">
                <a:latin typeface="Times New Roman" panose="02020603050405020304" pitchFamily="18" charset="0"/>
                <a:ea typeface="黑体" panose="02010609060101010101" pitchFamily="49" charset="-122"/>
                <a:cs typeface="Times New Roman" panose="02020603050405020304" pitchFamily="18" charset="0"/>
                <a:sym typeface="+mn-ea"/>
              </a:rPr>
              <a:t>2025</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年暑期检修中，加速器有</a:t>
            </a: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LRBT-</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注入区改造设备准直、漂移管更换准直、加速器全装置全面测量与数据处理、漂移管更换准直、高频腔维护准直、设备平滑调整等</a:t>
            </a:r>
            <a:r>
              <a:rPr lang="en-US"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13</a:t>
            </a:r>
            <a:r>
              <a:rPr lang="zh-CN" altLang="en-US"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项</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rPr>
              <a:t>准直工作。</a:t>
            </a:r>
            <a:endParaRPr lang="zh-CN" altLang="en-US" kern="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236947"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2.1 </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设备标定与测磁准直</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梁静、马娜、</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李笑、柯志勇</a:t>
            </a:r>
            <a:endPar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5"/>
          <p:cNvSpPr/>
          <p:nvPr/>
        </p:nvSpPr>
        <p:spPr>
          <a:xfrm>
            <a:off x="308610" y="1132205"/>
            <a:ext cx="8501380" cy="211709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marL="285750" indent="-285750" algn="l" eaLnBrk="1" latinLnBrk="0" hangingPunct="1">
              <a:lnSpc>
                <a:spcPts val="2000"/>
              </a:lnSpc>
              <a:spcBef>
                <a:spcPts val="600"/>
              </a:spcBef>
              <a:buFont typeface="Wingdings" panose="05000000000000000000" charset="0"/>
              <a:buChar char="u"/>
            </a:pPr>
            <a:r>
              <a:rPr lang="zh-CN" b="1"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磁铁标定与测磁准直、</a:t>
            </a:r>
            <a:r>
              <a:rPr lang="zh-CN" altLang="en-US" b="1"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束测设备标定</a:t>
            </a:r>
            <a:r>
              <a:rPr lang="en-US" altLang="zh-CN" b="1"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梁静</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32</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台磁铁标定（</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台二极铁、</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11</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台四极铁、</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7</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台校正铁和</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台凸轨磁铁）；完成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25</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台磁铁测磁准直（</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11</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台四极铁的旋测测磁、</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台二极铁及</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台凸轨磁铁的点测测磁）；在点测测磁准直中采用扫描臂扫描霍尔片的新方法完成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7</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次更换霍尔探头运动坐标系的标定；完成</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BPM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标定及</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6</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台</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BPM</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与束测平台丝的预准直；完成激光丝、荧光靶和</a:t>
            </a:r>
            <a:r>
              <a:rPr lang="en-US" altLang="zh-CN" kern="0" dirty="0">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个多丝靶的标定与测量</a:t>
            </a:r>
            <a:r>
              <a:rPr lang="zh-CN" altLang="en-US" kern="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just" eaLnBrk="1" latinLnBrk="0" hangingPunct="1">
              <a:lnSpc>
                <a:spcPts val="2000"/>
              </a:lnSpc>
              <a:spcBef>
                <a:spcPts val="600"/>
              </a:spcBef>
              <a:buFont typeface="Wingdings" panose="05000000000000000000" charset="0"/>
              <a:buChar char="u"/>
            </a:pPr>
            <a:r>
              <a:rPr lang="zh-CN" altLang="en-US" b="1" kern="0" dirty="0" smtClean="0">
                <a:latin typeface="Times New Roman" panose="02020603050405020304" pitchFamily="18" charset="0"/>
                <a:ea typeface="黑体" panose="02010609060101010101" pitchFamily="49" charset="-122"/>
                <a:cs typeface="Times New Roman" panose="02020603050405020304" pitchFamily="18" charset="0"/>
                <a:sym typeface="+mn-ea"/>
              </a:rPr>
              <a:t>磁铁标定与测磁准直</a:t>
            </a:r>
            <a:r>
              <a:rPr lang="en-US" altLang="zh-CN" b="1" kern="0"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kern="0" dirty="0" smtClean="0">
                <a:latin typeface="Times New Roman" panose="02020603050405020304" pitchFamily="18" charset="0"/>
                <a:ea typeface="黑体" panose="02010609060101010101" pitchFamily="49" charset="-122"/>
                <a:cs typeface="Times New Roman" panose="02020603050405020304" pitchFamily="18" charset="0"/>
                <a:sym typeface="+mn-ea"/>
              </a:rPr>
              <a:t>马娜</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kern="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完成</a:t>
            </a:r>
            <a:r>
              <a:rPr lang="en-US" altLang="zh-CN" kern="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8</a:t>
            </a:r>
            <a:r>
              <a:rPr lang="zh-CN" altLang="en-US" kern="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台脉冲凸轨磁铁和</a:t>
            </a:r>
            <a:r>
              <a:rPr lang="en-US" altLang="zh-CN" kern="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kern="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块切割磁铁的标定和测磁准直</a:t>
            </a:r>
            <a:r>
              <a:rPr 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zh-CN"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eaLnBrk="1" latinLnBrk="0" hangingPunct="1">
              <a:lnSpc>
                <a:spcPts val="2000"/>
              </a:lnSpc>
              <a:spcBef>
                <a:spcPts val="600"/>
              </a:spcBef>
              <a:buFont typeface="Wingdings" panose="05000000000000000000" charset="0"/>
              <a:buChar char="u"/>
            </a:pPr>
            <a:r>
              <a:rPr lang="zh-CN" altLang="zh-CN" b="1" kern="100" dirty="0">
                <a:latin typeface="Times New Roman" panose="02020603050405020304" pitchFamily="18" charset="0"/>
                <a:ea typeface="黑体" panose="02010609060101010101" pitchFamily="49" charset="-122"/>
                <a:cs typeface="Times New Roman" panose="02020603050405020304" pitchFamily="18" charset="0"/>
              </a:rPr>
              <a:t>真空盒标定</a:t>
            </a:r>
            <a:r>
              <a:rPr lang="en-US" altLang="zh-CN" b="1" kern="1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b="1" kern="100" dirty="0">
                <a:latin typeface="Times New Roman" panose="02020603050405020304" pitchFamily="18" charset="0"/>
                <a:ea typeface="黑体" panose="02010609060101010101" pitchFamily="49" charset="-122"/>
                <a:cs typeface="Times New Roman" panose="02020603050405020304" pitchFamily="18" charset="0"/>
              </a:rPr>
              <a:t>李笑</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，采用测量臂</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完成全部</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19</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根金属及陶瓷真空盒</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的标定，</a:t>
            </a:r>
            <a:r>
              <a:rPr lang="zh-CN" altLang="en-US" kern="0" dirty="0" smtClean="0">
                <a:latin typeface="Times New Roman" panose="02020603050405020304" pitchFamily="18" charset="0"/>
                <a:ea typeface="黑体" panose="02010609060101010101" pitchFamily="49" charset="-122"/>
                <a:cs typeface="Times New Roman" panose="02020603050405020304" pitchFamily="18" charset="0"/>
                <a:sym typeface="+mn-ea"/>
              </a:rPr>
              <a:t>重复性</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精度</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0.1mm</a:t>
            </a:r>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zh-CN"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eaLnBrk="1" latinLnBrk="0" hangingPunct="1">
              <a:lnSpc>
                <a:spcPts val="2000"/>
              </a:lnSpc>
              <a:spcBef>
                <a:spcPts val="600"/>
              </a:spcBef>
              <a:buFont typeface="Wingdings" panose="05000000000000000000" charset="0"/>
              <a:buChar char="u"/>
            </a:pPr>
            <a:r>
              <a:rPr lang="zh-CN" altLang="zh-CN" b="1" kern="100" dirty="0">
                <a:latin typeface="Times New Roman" panose="02020603050405020304" pitchFamily="18" charset="0"/>
                <a:ea typeface="黑体" panose="02010609060101010101" pitchFamily="49" charset="-122"/>
                <a:cs typeface="Times New Roman" panose="02020603050405020304" pitchFamily="18" charset="0"/>
              </a:rPr>
              <a:t>主、次剥离膜标定</a:t>
            </a:r>
            <a:r>
              <a:rPr lang="en-US" altLang="zh-CN" b="1" kern="1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b="1" kern="100" dirty="0">
                <a:latin typeface="Times New Roman" panose="02020603050405020304" pitchFamily="18" charset="0"/>
                <a:ea typeface="黑体" panose="02010609060101010101" pitchFamily="49" charset="-122"/>
                <a:cs typeface="Times New Roman" panose="02020603050405020304" pitchFamily="18" charset="0"/>
              </a:rPr>
              <a:t>柯志勇</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，采用扫描臂完成主剥离膜和次剥离膜的标定和运动</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重复性精度</a:t>
            </a:r>
            <a:r>
              <a:rPr lang="zh-CN" altLang="en-US" kern="100" dirty="0">
                <a:latin typeface="Times New Roman" panose="02020603050405020304" pitchFamily="18" charset="0"/>
                <a:ea typeface="黑体" panose="02010609060101010101" pitchFamily="49" charset="-122"/>
                <a:cs typeface="Times New Roman" panose="02020603050405020304" pitchFamily="18" charset="0"/>
              </a:rPr>
              <a:t>测试。</a:t>
            </a:r>
            <a:endParaRPr lang="zh-CN" altLang="en-US" kern="1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rcRect l="9549" t="14087" r="7878" b="6929"/>
          <a:stretch>
            <a:fillRect/>
          </a:stretch>
        </p:blipFill>
        <p:spPr>
          <a:xfrm>
            <a:off x="4502785" y="3484245"/>
            <a:ext cx="2078355" cy="1528445"/>
          </a:xfrm>
          <a:prstGeom prst="rect">
            <a:avLst/>
          </a:prstGeom>
        </p:spPr>
      </p:pic>
      <p:pic>
        <p:nvPicPr>
          <p:cNvPr id="2" name="图片 1" descr="upload_post_object_v2_234169717"/>
          <p:cNvPicPr>
            <a:picLocks noChangeAspect="1"/>
          </p:cNvPicPr>
          <p:nvPr/>
        </p:nvPicPr>
        <p:blipFill>
          <a:blip r:embed="rId2"/>
          <a:stretch>
            <a:fillRect/>
          </a:stretch>
        </p:blipFill>
        <p:spPr>
          <a:xfrm>
            <a:off x="2483485" y="3496945"/>
            <a:ext cx="2004695" cy="1501140"/>
          </a:xfrm>
          <a:prstGeom prst="rect">
            <a:avLst/>
          </a:prstGeom>
        </p:spPr>
      </p:pic>
      <p:pic>
        <p:nvPicPr>
          <p:cNvPr id="9" name="图片 8" descr="upload_post_object_v2_343987506"/>
          <p:cNvPicPr>
            <a:picLocks noChangeAspect="1"/>
          </p:cNvPicPr>
          <p:nvPr/>
        </p:nvPicPr>
        <p:blipFill>
          <a:blip r:embed="rId3"/>
          <a:stretch>
            <a:fillRect/>
          </a:stretch>
        </p:blipFill>
        <p:spPr>
          <a:xfrm>
            <a:off x="395605" y="3484245"/>
            <a:ext cx="2040255" cy="1528445"/>
          </a:xfrm>
          <a:prstGeom prst="rect">
            <a:avLst/>
          </a:prstGeom>
        </p:spPr>
      </p:pic>
      <p:pic>
        <p:nvPicPr>
          <p:cNvPr id="8" name="图片 8" descr="80ccd941529d7228714f135cc439bd1c"/>
          <p:cNvPicPr>
            <a:picLocks noChangeAspect="1"/>
          </p:cNvPicPr>
          <p:nvPr/>
        </p:nvPicPr>
        <p:blipFill>
          <a:blip r:embed="rId4"/>
          <a:stretch>
            <a:fillRect/>
          </a:stretch>
        </p:blipFill>
        <p:spPr>
          <a:xfrm>
            <a:off x="6659880" y="3482975"/>
            <a:ext cx="2023110" cy="1517650"/>
          </a:xfrm>
          <a:prstGeom prst="rect">
            <a:avLst/>
          </a:prstGeom>
        </p:spPr>
      </p:pic>
      <p:sp>
        <p:nvSpPr>
          <p:cNvPr id="3" name="矩形 9"/>
          <p:cNvSpPr>
            <a:spLocks noChangeArrowheads="1"/>
          </p:cNvSpPr>
          <p:nvPr/>
        </p:nvSpPr>
        <p:spPr bwMode="auto">
          <a:xfrm>
            <a:off x="539534" y="5092588"/>
            <a:ext cx="1847122" cy="245110"/>
          </a:xfrm>
          <a:prstGeom prst="rect">
            <a:avLst/>
          </a:prstGeom>
          <a:noFill/>
          <a:ln w="9525">
            <a:noFill/>
            <a:miter lim="800000"/>
          </a:ln>
        </p:spPr>
        <p:txBody>
          <a:bodyPr wrap="square">
            <a:spAutoFit/>
          </a:bodyPr>
          <a:p>
            <a:pPr algn="ct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二极铁</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标定</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p:cNvSpPr>
            <a:spLocks noChangeArrowheads="1"/>
          </p:cNvSpPr>
          <p:nvPr/>
        </p:nvSpPr>
        <p:spPr bwMode="auto">
          <a:xfrm>
            <a:off x="2562009" y="5092588"/>
            <a:ext cx="1847122" cy="245110"/>
          </a:xfrm>
          <a:prstGeom prst="rect">
            <a:avLst/>
          </a:prstGeom>
          <a:noFill/>
          <a:ln w="9525">
            <a:noFill/>
            <a:miter lim="800000"/>
          </a:ln>
        </p:spPr>
        <p:txBody>
          <a:bodyPr wrap="square">
            <a:spAutoFit/>
          </a:bodyPr>
          <a:p>
            <a:pPr algn="ct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点测霍尔探头</a:t>
            </a: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扫描标定</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p:cNvSpPr>
            <a:spLocks noChangeArrowheads="1"/>
          </p:cNvSpPr>
          <p:nvPr/>
        </p:nvSpPr>
        <p:spPr bwMode="auto">
          <a:xfrm>
            <a:off x="4643539" y="5092588"/>
            <a:ext cx="1847122" cy="245110"/>
          </a:xfrm>
          <a:prstGeom prst="rect">
            <a:avLst/>
          </a:prstGeom>
          <a:noFill/>
          <a:ln w="9525">
            <a:noFill/>
            <a:miter lim="800000"/>
          </a:ln>
        </p:spPr>
        <p:txBody>
          <a:bodyPr wrap="square">
            <a:spAutoFit/>
          </a:bodyPr>
          <a:p>
            <a:pPr algn="ct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真空盒标定</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矩形 12"/>
          <p:cNvSpPr>
            <a:spLocks noChangeArrowheads="1"/>
          </p:cNvSpPr>
          <p:nvPr/>
        </p:nvSpPr>
        <p:spPr bwMode="auto">
          <a:xfrm>
            <a:off x="6835559" y="5092588"/>
            <a:ext cx="1847122" cy="245110"/>
          </a:xfrm>
          <a:prstGeom prst="rect">
            <a:avLst/>
          </a:prstGeom>
          <a:noFill/>
          <a:ln w="9525">
            <a:noFill/>
            <a:miter lim="800000"/>
          </a:ln>
        </p:spPr>
        <p:txBody>
          <a:bodyPr wrap="square">
            <a:spAutoFit/>
          </a:bodyPr>
          <a:p>
            <a:pPr algn="ctr"/>
            <a:r>
              <a:rPr lang="zh-CN" altLang="en-US" sz="1000" dirty="0">
                <a:latin typeface="Times New Roman" panose="02020603050405020304" pitchFamily="18" charset="0"/>
                <a:ea typeface="黑体" panose="02010609060101010101" pitchFamily="49" charset="-122"/>
                <a:cs typeface="Times New Roman" panose="02020603050405020304" pitchFamily="18" charset="0"/>
              </a:rPr>
              <a:t>主剥离膜标定</a:t>
            </a: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236947" y="771522"/>
            <a:ext cx="6949196" cy="381359"/>
          </a:xfrm>
        </p:spPr>
        <p:txBody>
          <a:bodyPr/>
          <a:p>
            <a:pPr>
              <a:defRPr/>
            </a:pPr>
            <a:r>
              <a:rPr kumimoji="1" lang="en-US" altLang="zh-CN" sz="18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1" lang="en-US" altLang="zh-CN" sz="16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2.2 </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设备准直平滑理论值计算</a:t>
            </a:r>
            <a:r>
              <a:rPr kumimoji="1" lang="en-US" altLang="zh-CN"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梁静、王铜</a:t>
            </a:r>
            <a:endParaRPr kumimoji="1" lang="zh-CN" altLang="en-US" sz="1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5"/>
          <p:cNvSpPr/>
          <p:nvPr/>
        </p:nvSpPr>
        <p:spPr>
          <a:xfrm>
            <a:off x="308610" y="1132205"/>
            <a:ext cx="8501380" cy="174561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marL="285750" indent="-285750" eaLnBrk="1" latinLnBrk="0" hangingPunct="1">
              <a:lnSpc>
                <a:spcPct val="125000"/>
              </a:lnSpc>
              <a:spcBef>
                <a:spcPts val="300"/>
              </a:spcBef>
              <a:buFont typeface="Wingdings" panose="05000000000000000000" charset="0"/>
              <a:buChar char="u"/>
            </a:pPr>
            <a:r>
              <a:rPr lang="zh-CN" altLang="en-US" dirty="0">
                <a:latin typeface="黑体" panose="02010609060101010101" pitchFamily="49" charset="-122"/>
                <a:ea typeface="黑体" panose="02010609060101010101" pitchFamily="49" charset="-122"/>
                <a:sym typeface="+mn-ea"/>
              </a:rPr>
              <a:t>现有设备不在理论位置，新安装设备如果按照理论值准直调整，则新旧设备之间偏差较大</a:t>
            </a:r>
            <a:r>
              <a:rPr lang="zh-CN" altLang="en-US" dirty="0">
                <a:latin typeface="黑体" panose="02010609060101010101" pitchFamily="49" charset="-122"/>
                <a:ea typeface="黑体" panose="02010609060101010101" pitchFamily="49" charset="-122"/>
                <a:sym typeface="+mn-ea"/>
              </a:rPr>
              <a:t>而影响束流，需要进行平滑处理。</a:t>
            </a:r>
            <a:endParaRPr lang="zh-CN" altLang="en-US" dirty="0">
              <a:latin typeface="黑体" panose="02010609060101010101" pitchFamily="49" charset="-122"/>
              <a:ea typeface="黑体" panose="02010609060101010101" pitchFamily="49" charset="-122"/>
              <a:sym typeface="+mn-ea"/>
            </a:endParaRPr>
          </a:p>
          <a:p>
            <a:pPr marL="285750" indent="-285750" eaLnBrk="1" latinLnBrk="0" hangingPunct="1">
              <a:lnSpc>
                <a:spcPct val="125000"/>
              </a:lnSpc>
              <a:spcBef>
                <a:spcPts val="300"/>
              </a:spcBef>
              <a:buFont typeface="Wingdings" panose="05000000000000000000" charset="0"/>
              <a:buChar char="u"/>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平滑方案：</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分为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个区域，①橙色框为平移段，设备按直线末端不动设备</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LRQD33</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的偏差及三叉铁</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LRSW</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（理论位置）手工平滑；②黄色框内为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LD</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段，</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设备按照理论值调整；③蓝色框内为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LR</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及注入区段，设备按照分叉平面位置保持理论位置，高程为了和环平滑过渡，整体调低</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0.3mm</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；④红色框内为</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RCS</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设备</a:t>
            </a:r>
            <a:r>
              <a:rPr lang="zh-CN"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为了和环其他设备平滑过渡，由物理组给出平滑偏差值。</a:t>
            </a:r>
            <a:endParaRPr lang="zh-CN" altLang="zh-CN" kern="1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2123440" y="2932430"/>
            <a:ext cx="3804285" cy="2465705"/>
          </a:xfrm>
          <a:prstGeom prst="rect">
            <a:avLst/>
          </a:prstGeom>
        </p:spPr>
      </p:pic>
      <p:sp>
        <p:nvSpPr>
          <p:cNvPr id="10244" name="灯片编号占位符 4"/>
          <p:cNvSpPr>
            <a:spLocks noGrp="1"/>
          </p:cNvSpPr>
          <p:nvPr>
            <p:ph type="sldNum" sz="quarter" idx="10"/>
          </p:nvPr>
        </p:nvSpPr>
        <p:spPr>
          <a:xfrm>
            <a:off x="8100731" y="5452967"/>
            <a:ext cx="389402" cy="163145"/>
          </a:xfrm>
          <a:noFill/>
        </p:spPr>
        <p:txBody>
          <a:bodyPr/>
          <a:lstStyle/>
          <a:p>
            <a:fld id="{E5BA158E-3DFA-4849-8598-28CA802E743E}" type="slidenum">
              <a:rPr lang="en-US" altLang="zh-CN" sz="675" smtClean="0"/>
            </a:fld>
            <a:endParaRPr lang="en-US" altLang="zh-CN" sz="675" dirty="0" smtClean="0"/>
          </a:p>
        </p:txBody>
      </p:sp>
      <p:sp>
        <p:nvSpPr>
          <p:cNvPr id="10242" name="TextBox 4"/>
          <p:cNvSpPr txBox="1">
            <a:spLocks noChangeArrowheads="1"/>
          </p:cNvSpPr>
          <p:nvPr/>
        </p:nvSpPr>
        <p:spPr bwMode="auto">
          <a:xfrm>
            <a:off x="3636010" y="170815"/>
            <a:ext cx="3037840" cy="460375"/>
          </a:xfrm>
          <a:prstGeom prst="rect">
            <a:avLst/>
          </a:prstGeom>
          <a:noFill/>
          <a:ln w="9525">
            <a:noFill/>
            <a:miter lim="800000"/>
          </a:ln>
        </p:spPr>
        <p:txBody>
          <a:bodyPr wrap="square">
            <a:spAutoFit/>
          </a:bodyPr>
          <a:p>
            <a:r>
              <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加速器准直</a:t>
            </a:r>
            <a:endParaRPr lang="zh-CN" altLang="en-US" sz="2400" dirty="0">
              <a:solidFill>
                <a:srgbClr val="003399"/>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TABLE_BEAUTIFY" val="smartTable{8bde7f4d-64e4-4658-a9b6-ec514e27a212}"/>
  <p:tag name="TABLE_ENDDRAG_ORIGIN_RECT" val="120*97"/>
  <p:tag name="TABLE_ENDDRAG_RECT" val="31*236*120*97"/>
</p:tagLst>
</file>

<file path=ppt/tags/tag10.xml><?xml version="1.0" encoding="utf-8"?>
<p:tagLst xmlns:p="http://schemas.openxmlformats.org/presentationml/2006/main">
  <p:tag name="KSO_WM_DIAGRAM_VIRTUALLY_FRAME" val="{&quot;height&quot;:174.25,&quot;left&quot;:42.45,&quot;top&quot;:266.45,&quot;width&quot;:596.95}"/>
</p:tagLst>
</file>

<file path=ppt/tags/tag11.xml><?xml version="1.0" encoding="utf-8"?>
<p:tagLst xmlns:p="http://schemas.openxmlformats.org/presentationml/2006/main">
  <p:tag name="KSO_WM_DIAGRAM_VIRTUALLY_FRAME" val="{&quot;height&quot;:174.25,&quot;left&quot;:42.45,&quot;top&quot;:266.45,&quot;width&quot;:596.95}"/>
</p:tagLst>
</file>

<file path=ppt/tags/tag12.xml><?xml version="1.0" encoding="utf-8"?>
<p:tagLst xmlns:p="http://schemas.openxmlformats.org/presentationml/2006/main">
  <p:tag name="KSO_WM_DIAGRAM_VIRTUALLY_FRAME" val="{&quot;height&quot;:174.25,&quot;left&quot;:42.45,&quot;top&quot;:266.45,&quot;width&quot;:596.95}"/>
</p:tagLst>
</file>

<file path=ppt/tags/tag13.xml><?xml version="1.0" encoding="utf-8"?>
<p:tagLst xmlns:p="http://schemas.openxmlformats.org/presentationml/2006/main">
  <p:tag name="KSO_WM_DIAGRAM_VIRTUALLY_FRAME" val="{&quot;height&quot;:174.25,&quot;left&quot;:42.45,&quot;top&quot;:266.45,&quot;width&quot;:596.95}"/>
</p:tagLst>
</file>

<file path=ppt/tags/tag14.xml><?xml version="1.0" encoding="utf-8"?>
<p:tagLst xmlns:p="http://schemas.openxmlformats.org/presentationml/2006/main">
  <p:tag name="KSO_WM_DIAGRAM_VIRTUALLY_FRAME" val="{&quot;height&quot;:174.25,&quot;left&quot;:42.45,&quot;top&quot;:266.45,&quot;width&quot;:596.95}"/>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COMMONDATA" val="eyJoZGlkIjoiZDc2YzQyMzdlYmZhYTk5OGIxMzNkMGM4MzIyNTM2N2UifQ=="/>
  <p:tag name="KSO_WPP_MARK_KEY" val="15273254-adef-40b8-a0f0-4d13943ed89c"/>
</p:tagLst>
</file>

<file path=ppt/tags/tag2.xml><?xml version="1.0" encoding="utf-8"?>
<p:tagLst xmlns:p="http://schemas.openxmlformats.org/presentationml/2006/main">
  <p:tag name="KSO_WM_UNIT_TABLE_BEAUTIFY" val="smartTable{58df2891-7742-4d6d-b8b0-6ad71bd1e78a}"/>
  <p:tag name="TABLE_ENDDRAG_ORIGIN_RECT" val="637*286"/>
  <p:tag name="TABLE_ENDDRAG_RECT" val="36*143*637*286"/>
</p:tagLst>
</file>

<file path=ppt/tags/tag3.xml><?xml version="1.0" encoding="utf-8"?>
<p:tagLst xmlns:p="http://schemas.openxmlformats.org/presentationml/2006/main">
  <p:tag name="KSO_WM_UNIT_PLACING_PICTURE_USER_VIEWPORT" val="{&quot;height&quot;:3502,&quot;width&quot;:8439}"/>
</p:tagLst>
</file>

<file path=ppt/tags/tag4.xml><?xml version="1.0" encoding="utf-8"?>
<p:tagLst xmlns:p="http://schemas.openxmlformats.org/presentationml/2006/main">
  <p:tag name="KSO_WM_UNIT_PLACING_PICTURE_USER_VIEWPORT" val="{&quot;height&quot;:6889,&quot;width&quot;:9182}"/>
</p:tagLst>
</file>

<file path=ppt/tags/tag5.xml><?xml version="1.0" encoding="utf-8"?>
<p:tagLst xmlns:p="http://schemas.openxmlformats.org/presentationml/2006/main">
  <p:tag name="KSO_WM_DIAGRAM_VIRTUALLY_FRAME" val="{&quot;height&quot;:231.25,&quot;left&quot;:0,&quot;top&quot;:82.9,&quot;width&quot;:946.7}"/>
</p:tagLst>
</file>

<file path=ppt/tags/tag6.xml><?xml version="1.0" encoding="utf-8"?>
<p:tagLst xmlns:p="http://schemas.openxmlformats.org/presentationml/2006/main">
  <p:tag name="KSO_WM_DIAGRAM_VIRTUALLY_FRAME" val="{&quot;height&quot;:231.25,&quot;left&quot;:0,&quot;top&quot;:82.9,&quot;width&quot;:946.7}"/>
</p:tagLst>
</file>

<file path=ppt/tags/tag7.xml><?xml version="1.0" encoding="utf-8"?>
<p:tagLst xmlns:p="http://schemas.openxmlformats.org/presentationml/2006/main">
  <p:tag name="KSO_WM_UNIT_TABLE_BEAUTIFY" val="smartTable{4073e589-2bd9-46b2-975f-e1227fe5a7cc}"/>
</p:tagLst>
</file>

<file path=ppt/tags/tag8.xml><?xml version="1.0" encoding="utf-8"?>
<p:tagLst xmlns:p="http://schemas.openxmlformats.org/presentationml/2006/main">
  <p:tag name="KSO_WM_UNIT_PLACING_PICTURE_USER_VIEWPORT" val="{&quot;height&quot;:4448.71811023622,&quot;width&quot;:3333.3700787401576}"/>
</p:tagLst>
</file>

<file path=ppt/tags/tag9.xml><?xml version="1.0" encoding="utf-8"?>
<p:tagLst xmlns:p="http://schemas.openxmlformats.org/presentationml/2006/main">
  <p:tag name="KSO_WM_DIAGRAM_VIRTUALLY_FRAME" val="{&quot;height&quot;:174.25,&quot;left&quot;:42.45,&quot;top&quot;:266.45,&quot;width&quot;:596.95}"/>
</p:tagLst>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CSNS模板</Template>
  <TotalTime>0</TotalTime>
  <Words>9196</Words>
  <Application>WPS 演示</Application>
  <PresentationFormat>全屏显示(4:3)</PresentationFormat>
  <Paragraphs>866</Paragraphs>
  <Slides>36</Slides>
  <Notes>1</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4</vt:i4>
      </vt:variant>
      <vt:variant>
        <vt:lpstr>幻灯片标题</vt:lpstr>
      </vt:variant>
      <vt:variant>
        <vt:i4>36</vt:i4>
      </vt:variant>
    </vt:vector>
  </HeadingPairs>
  <TitlesOfParts>
    <vt:vector size="53" baseType="lpstr">
      <vt:lpstr>Arial</vt:lpstr>
      <vt:lpstr>宋体</vt:lpstr>
      <vt:lpstr>Wingdings</vt:lpstr>
      <vt:lpstr>Impact</vt:lpstr>
      <vt:lpstr>Times New Roman</vt:lpstr>
      <vt:lpstr>华文新魏</vt:lpstr>
      <vt:lpstr>Wingdings</vt:lpstr>
      <vt:lpstr>黑体</vt:lpstr>
      <vt:lpstr>微软雅黑</vt:lpstr>
      <vt:lpstr>Arial Unicode MS</vt:lpstr>
      <vt:lpstr>华文楷体</vt:lpstr>
      <vt:lpstr>1_CSNS讲演稿母板</vt:lpstr>
      <vt:lpstr>2_CSNS讲演稿母板</vt:lpstr>
      <vt:lpstr>Equation.DSMT4</vt:lpstr>
      <vt:lpstr>Equation.DSMT4</vt:lpstr>
      <vt:lpstr>Equation.DSMT4</vt:lpstr>
      <vt:lpstr>Equation.DSMT4</vt:lpstr>
      <vt:lpstr> 2025年度CSNS准直工作总结   准直组 柯志勇 2025.10 </vt:lpstr>
      <vt:lpstr>PowerPoint 演示文稿</vt:lpstr>
      <vt:lpstr>PowerPoint 演示文稿</vt:lpstr>
      <vt:lpstr>1、超导腔准直—何振强</vt:lpstr>
      <vt:lpstr>PowerPoint 演示文稿</vt:lpstr>
      <vt:lpstr>PowerPoint 演示文稿</vt:lpstr>
      <vt:lpstr>PowerPoint 演示文稿</vt:lpstr>
      <vt:lpstr> 2.1 设备标定与测磁准直—梁静、马娜、李笑、柯志勇</vt:lpstr>
      <vt:lpstr> 2.2 设备准直平滑理论值计算—梁静、王铜</vt:lpstr>
      <vt:lpstr> 2.3 CSNS设备更改维护—马娜</vt:lpstr>
      <vt:lpstr> 2.4 设备放线与设备准直调整—李波、柯志勇</vt:lpstr>
      <vt:lpstr> 2.5 加速器全装置全面测量—李波、柯志勇、李笑</vt:lpstr>
      <vt:lpstr>PowerPoint 演示文稿</vt:lpstr>
      <vt:lpstr> 2.7 设备二次平滑准直—梁静、柯志勇</vt:lpstr>
      <vt:lpstr>PowerPoint 演示文稿</vt:lpstr>
      <vt:lpstr>PowerPoint 演示文稿</vt:lpstr>
      <vt:lpstr>PowerPoint 演示文稿</vt:lpstr>
      <vt:lpstr>PowerPoint 演示文稿</vt:lpstr>
      <vt:lpstr>4、其他设备准直—柯志勇</vt:lpstr>
      <vt:lpstr>PowerPoint 演示文稿</vt:lpstr>
      <vt:lpstr>1.1  10#中子背散射谱仪准直—柯志勇、李笑</vt:lpstr>
      <vt:lpstr>1.2  6#逆几何分子振动谱仪准直—马娜</vt:lpstr>
      <vt:lpstr>1.3  17#弹性漫散射中子谱仪准直—梁静</vt:lpstr>
      <vt:lpstr>1.4  8A#中子技术发展线站准直—李波</vt:lpstr>
      <vt:lpstr>1.5  13#能量分辨成像谱仪维改准直—柯志勇</vt:lpstr>
      <vt:lpstr>2、靶站准直—李波</vt:lpstr>
      <vt:lpstr>3、谱仪设备维护准直—马娜、梁静、柯志勇、李波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 Status 中国散裂中子源  Jie WEI  for the CSNS Project Team Institute of High Energy Physics Institute of Physics</dc:title>
  <dc:creator>MC SYSTEM</dc:creator>
  <cp:lastModifiedBy>勇士之心</cp:lastModifiedBy>
  <cp:revision>3556</cp:revision>
  <cp:lastPrinted>2113-01-01T00:00:00Z</cp:lastPrinted>
  <dcterms:created xsi:type="dcterms:W3CDTF">2010-01-08T00:24:00Z</dcterms:created>
  <dcterms:modified xsi:type="dcterms:W3CDTF">2025-10-12T14:42:10Z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9968D654710B413282C54B52512A9DFE</vt:lpwstr>
  </property>
  <property fmtid="{D5CDD505-2E9C-101B-9397-08002B2CF9AE}" pid="4" name="KSOProductBuildVer">
    <vt:lpwstr>2052-12.1.0.21915</vt:lpwstr>
  </property>
</Properties>
</file>