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1878" r:id="rId3"/>
    <p:sldId id="187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1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4" autoAdjust="0"/>
    <p:restoredTop sz="94697" autoAdjust="0"/>
  </p:normalViewPr>
  <p:slideViewPr>
    <p:cSldViewPr snapToGrid="0">
      <p:cViewPr varScale="1">
        <p:scale>
          <a:sx n="115" d="100"/>
          <a:sy n="115" d="100"/>
        </p:scale>
        <p:origin x="15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C064D4E-6A59-417B-A767-5EA937989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31FAF4F-29E3-4715-8BE0-2396F4DD7E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51630-68EE-498E-8CBC-93198619C25B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8BD85-1C28-4011-97FB-5BE6C36EC0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C7D5CCF-43DD-43C9-A73C-A6A3209C17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78253-F690-4AE4-B2CD-CCB6F90CB6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1939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8568F-0AD9-4F93-8839-C38794A96F9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8AD07-4286-4764-988A-894E9FEFEA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131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410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1783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AD07-4286-4764-988A-894E9FEFEA7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068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9BE1A7-3ED7-4DB8-8C07-0E9EFE746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2151C67-0E89-432B-B628-22B345260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77633B-9057-4325-87A7-8A25D1A7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FBE48-265C-4708-9958-BCC3D46E3FF5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CC0FE9-B547-4AB4-9573-51E0CB6B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84FC18-E8E4-421C-BAA0-08E1451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70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9D495D-CFEA-4971-B440-76BBA043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60F985-217D-435D-B9EA-A6DF9FFE2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E2D177-0132-4DFB-84A0-159D691E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ADC2-8B28-4632-BA15-148946C91D02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08143B-B1F4-4DD4-84C5-73E1EA30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5F7577-4F29-4C09-8CA0-1B8B0DAC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34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EA4E63C-B053-4ECF-9637-98BB644E8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D667CA-FD49-4AE7-B248-A21903E77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FCEAD5-AA11-4598-AAC2-C8BD5F67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F10E-07E9-450C-9B7F-7A63DABC8EAB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8812D1-B73C-4693-B27E-42BAB33C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161BF8-3C78-43C1-AB7F-00E1393E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65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bg>
      <p:bgPr>
        <a:solidFill>
          <a:schemeClr val="bg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640448"/>
            <a:ext cx="9144000" cy="2334683"/>
          </a:xfrm>
          <a:prstGeom prst="rect">
            <a:avLst/>
          </a:prstGeom>
          <a:solidFill>
            <a:srgbClr val="711A5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 hasCustomPrompt="1"/>
          </p:nvPr>
        </p:nvSpPr>
        <p:spPr>
          <a:xfrm>
            <a:off x="1523979" y="2341522"/>
            <a:ext cx="6096041" cy="932533"/>
          </a:xfrm>
          <a:prstGeom prst="rect">
            <a:avLst/>
          </a:prstGeom>
        </p:spPr>
        <p:txBody>
          <a:bodyPr spcFirstLastPara="1" wrap="square" lIns="0" tIns="91425" rIns="0" bIns="91425" anchor="ctr" anchorCtr="1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600"/>
              <a:buNone/>
              <a:defRPr sz="2700" b="1">
                <a:solidFill>
                  <a:srgbClr val="711A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3150">
                <a:solidFill>
                  <a:schemeClr val="accent1"/>
                </a:solidFill>
              </a:defRPr>
            </a:lvl9pPr>
          </a:lstStyle>
          <a:p>
            <a:r>
              <a:rPr lang="en-US" dirty="0"/>
              <a:t>Search for Lepton number violation decay at BESIII</a:t>
            </a:r>
            <a:endParaRPr dirty="0"/>
          </a:p>
        </p:txBody>
      </p:sp>
      <p:pic>
        <p:nvPicPr>
          <p:cNvPr id="15" name="Shape 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583643" y="151931"/>
            <a:ext cx="1110300" cy="11373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811D09F9-0947-FF4F-8601-83B6B3C488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114" y="262376"/>
            <a:ext cx="1757559" cy="102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009066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673671-B052-457D-9901-FC618E73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6F99C8-780E-4E9C-BEF2-6F491134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F64439-FDF0-4CCD-8558-DC0823B0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8D6C5-54D8-478D-90EE-C9918212DA19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296433-4CE5-4184-BECE-3DCBC5CA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010A71-2F88-4C85-99DC-68AF0085E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099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EADC34-DC6E-4566-A83C-AA611E4FD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06ABD4-A112-4B3F-8AF4-ED759C3CD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B61480-5C17-4BC1-8D4D-7C1E37D6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E5A58-40DD-4005-AA53-0C6712E339F2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EC242A-EEA9-409D-887D-3F1EC4696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5C0E60-9936-4919-B43B-154FEBF3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19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C8D0DB-66D7-40D8-AC63-5A50CACD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32025E-BAE3-4AB5-8E9F-E7617995E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37AC9AB-B1E4-4B37-AAD1-1FAAFF37E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22BECF5-82BA-4CF9-8E6A-41B50945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2AA5-53A9-45BC-BEDC-931408137623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EDE221-68B8-4E32-AD43-1927BCFD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97F639-B4B3-4CEE-81CB-01D24AFF8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77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DCAC28-D35B-4FC7-92EB-2E5EB72F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E8B3F2-B1EE-4E19-89BD-F2A377517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F0D39BE-1774-44D6-A5BC-01C69AFCB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9C3F040-64AB-480E-B155-3F19F9217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43FFA73-CBD7-43DD-90C4-483FB0A25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5F50CB-7BDD-4CFE-9156-563C9462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63AA-999D-48F6-9731-08B226C717F9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8AC0501-6393-4C0E-97F4-7AE306B2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160B669-F363-4373-9564-A743CF4C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30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A2B840-C78C-4188-91A1-EBF7353F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B4FAE6-D7B2-42B0-A0E2-CDBC9264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098-C256-4C66-A54C-4391C04F4E29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63FBAB7-551C-4560-B26F-F83D793B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BC02F0-866C-4B06-9926-C588922F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58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016436F-76E4-4EB7-8C4C-4D4077141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0084-E21A-4DEC-9136-EE9E64D78BDC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B5F9E9-C191-4725-95D8-D8A9BE6E0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4E5B9C-A955-4CAE-8063-BF586298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0089" y="6492875"/>
            <a:ext cx="20574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146D64B-CE35-4CB1-99F3-8D83A5281A5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741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2B5611-5450-482A-AD1F-9D961B9AC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B5A0CC-6653-4AA5-BFE4-D22000394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1AF32F-A447-415F-A3E9-892E0CA45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CB65AE-9288-443E-8E41-E41AB536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CB926-57FD-4A17-A571-8FBB96C1D875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80F62B-9082-4BEF-96E0-34BF54195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DC5B36-BCEC-4C1A-A304-E35F942F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11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040C1-0B0F-4964-848B-097E0843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3BF2DD1-9D0E-40D0-864E-0A8634830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71163D-EA41-460C-A41E-13F5908B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6E869E-4406-4ED6-84C1-4B181FF6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1CF9-BD9F-42FD-A78B-6705207634D8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D88575-2919-47A2-BC86-60D3167B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AFE08F-C4BC-4E25-B2D4-1BF3E3A2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21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A53CD35-071D-4927-850B-67952E5E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0AB9B2-7DBF-455D-9028-58A3B8829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B3F188-3219-4CF1-B65F-34D910948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A557-E252-4718-9CC6-4C88518CCF5D}" type="datetime1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70B044-F567-4DAB-96ED-75AC16528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40B138-152C-468C-A819-34A7DD57A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6D64B-CE35-4CB1-99F3-8D83A5281A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48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63488" y="2436448"/>
            <a:ext cx="6096041" cy="1015632"/>
          </a:xfrm>
        </p:spPr>
        <p:txBody>
          <a:bodyPr/>
          <a:lstStyle/>
          <a:p>
            <a:r>
              <a:rPr lang="en-US" altLang="zh-CN" sz="6000" dirty="0">
                <a:solidFill>
                  <a:schemeClr val="bg1"/>
                </a:solidFill>
              </a:rPr>
              <a:t>Weekly Report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BF6486A-AB58-F418-B7B1-F989862BC0B6}"/>
              </a:ext>
            </a:extLst>
          </p:cNvPr>
          <p:cNvSpPr txBox="1"/>
          <p:nvPr/>
        </p:nvSpPr>
        <p:spPr>
          <a:xfrm>
            <a:off x="2698595" y="48835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Minghao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Li                    2025.09.09</a:t>
            </a:r>
            <a:endParaRPr lang="zh-CN" altLang="en-US" sz="1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0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09D372D-8FDA-1966-5D0B-4D9E3256CF67}"/>
              </a:ext>
            </a:extLst>
          </p:cNvPr>
          <p:cNvSpPr txBox="1"/>
          <p:nvPr/>
        </p:nvSpPr>
        <p:spPr>
          <a:xfrm>
            <a:off x="657920" y="962934"/>
            <a:ext cx="78281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p12, L4: we can see your factor is 8.89, so the subtraction may introduce larger statistical error. so what about using the 3.77 GeV data?</a:t>
            </a:r>
            <a:endParaRPr lang="zh-CN" altLang="zh-CN" sz="18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1CB41BE-6104-F56E-A6C0-DE7AFF1487FE}"/>
                  </a:ext>
                </a:extLst>
              </p:cNvPr>
              <p:cNvSpPr txBox="1"/>
              <p:nvPr/>
            </p:nvSpPr>
            <p:spPr>
              <a:xfrm>
                <a:off x="464413" y="2939249"/>
                <a:ext cx="2732223" cy="602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ℒ</m:t>
                              </m:r>
                            </m:e>
                            <m:sub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3686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ℒ</m:t>
                              </m:r>
                            </m:e>
                            <m:sub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3773</m:t>
                              </m:r>
                            </m:sub>
                          </m:sSub>
                        </m:den>
                      </m:f>
                      <m:r>
                        <a:rPr kumimoji="1"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3.773</m:t>
                              </m:r>
                            </m:e>
                            <m:sup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3.686</m:t>
                              </m:r>
                            </m:e>
                            <m:sup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=4.55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91CB41BE-6104-F56E-A6C0-DE7AFF148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13" y="2939249"/>
                <a:ext cx="2732223" cy="602537"/>
              </a:xfrm>
              <a:prstGeom prst="rect">
                <a:avLst/>
              </a:prstGeom>
              <a:blipFill>
                <a:blip r:embed="rId4"/>
                <a:stretch>
                  <a:fillRect l="-2315" r="-1389"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19E87FB9-A610-F538-3C1C-465FAE74FA7D}"/>
                  </a:ext>
                </a:extLst>
              </p:cNvPr>
              <p:cNvSpPr txBox="1"/>
              <p:nvPr/>
            </p:nvSpPr>
            <p:spPr>
              <a:xfrm>
                <a:off x="501806" y="3724386"/>
                <a:ext cx="21576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b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  <m:t>3686</m:t>
                        </m:r>
                      </m:sub>
                    </m:sSub>
                    <m:r>
                      <a:rPr kumimoji="1" lang="en-US" altLang="zh-CN" sz="1600" b="0" i="1" smtClean="0">
                        <a:latin typeface="Cambria Math" panose="02040503050406030204" pitchFamily="18" charset="0"/>
                      </a:rPr>
                      <m:t>=3877 </m:t>
                    </m:r>
                    <m:sSup>
                      <m:sSupPr>
                        <m:ctrlP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  <m:t>𝑝𝑏</m:t>
                        </m:r>
                      </m:e>
                      <m:sup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kumimoji="1" lang="zh-CN" altLang="en-US" sz="1600" dirty="0"/>
              </a:p>
            </p:txBody>
          </p:sp>
        </mc:Choice>
        <mc:Fallback>
          <p:sp>
            <p:nvSpPr>
              <p:cNvPr id="25" name="文本框 24">
                <a:extLst>
                  <a:ext uri="{FF2B5EF4-FFF2-40B4-BE49-F238E27FC236}">
                    <a16:creationId xmlns:a16="http://schemas.microsoft.com/office/drawing/2014/main" id="{19E87FB9-A610-F538-3C1C-465FAE74FA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06" y="3724386"/>
                <a:ext cx="2157642" cy="338554"/>
              </a:xfrm>
              <a:prstGeom prst="rect">
                <a:avLst/>
              </a:prstGeom>
              <a:blipFill>
                <a:blip r:embed="rId5"/>
                <a:stretch>
                  <a:fillRect l="-1170" b="-148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D64A64AD-84F3-30B5-8B76-9AD7F2FF1B97}"/>
                  </a:ext>
                </a:extLst>
              </p:cNvPr>
              <p:cNvSpPr txBox="1"/>
              <p:nvPr/>
            </p:nvSpPr>
            <p:spPr>
              <a:xfrm>
                <a:off x="501806" y="4099305"/>
                <a:ext cx="239049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ℒ</m:t>
                        </m:r>
                      </m:e>
                      <m:sub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  <m:t>773</m:t>
                        </m:r>
                      </m:sub>
                    </m:sSub>
                    <m:r>
                      <a:rPr kumimoji="1"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zh-CN" sz="1600" b="0" i="1" smtClean="0">
                        <a:latin typeface="Cambria Math" panose="02040503050406030204" pitchFamily="18" charset="0"/>
                      </a:rPr>
                      <m:t>886</m:t>
                    </m:r>
                    <m:r>
                      <a:rPr kumimoji="1" lang="en-US" altLang="zh-CN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  <m:t>𝑝𝑏</m:t>
                        </m:r>
                      </m:e>
                      <m:sup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zh-CN" altLang="en-US" sz="1600" dirty="0"/>
              </a:p>
            </p:txBody>
          </p:sp>
        </mc:Choice>
        <mc:Fallback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D64A64AD-84F3-30B5-8B76-9AD7F2FF1B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06" y="4099305"/>
                <a:ext cx="2390496" cy="338554"/>
              </a:xfrm>
              <a:prstGeom prst="rect">
                <a:avLst/>
              </a:prstGeom>
              <a:blipFill>
                <a:blip r:embed="rId6"/>
                <a:stretch>
                  <a:fillRect l="-1058" b="-142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2" name="表格 31">
                <a:extLst>
                  <a:ext uri="{FF2B5EF4-FFF2-40B4-BE49-F238E27FC236}">
                    <a16:creationId xmlns:a16="http://schemas.microsoft.com/office/drawing/2014/main" id="{946AEE47-41E4-BAE3-C32B-19B537996A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1955420"/>
                  </p:ext>
                </p:extLst>
              </p:nvPr>
            </p:nvGraphicFramePr>
            <p:xfrm>
              <a:off x="3646625" y="2901494"/>
              <a:ext cx="4962117" cy="148336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1654039">
                      <a:extLst>
                        <a:ext uri="{9D8B030D-6E8A-4147-A177-3AD203B41FA5}">
                          <a16:colId xmlns:a16="http://schemas.microsoft.com/office/drawing/2014/main" val="3120140154"/>
                        </a:ext>
                      </a:extLst>
                    </a:gridCol>
                    <a:gridCol w="1654039">
                      <a:extLst>
                        <a:ext uri="{9D8B030D-6E8A-4147-A177-3AD203B41FA5}">
                          <a16:colId xmlns:a16="http://schemas.microsoft.com/office/drawing/2014/main" val="3042209180"/>
                        </a:ext>
                      </a:extLst>
                    </a:gridCol>
                    <a:gridCol w="1654039">
                      <a:extLst>
                        <a:ext uri="{9D8B030D-6E8A-4147-A177-3AD203B41FA5}">
                          <a16:colId xmlns:a16="http://schemas.microsoft.com/office/drawing/2014/main" val="3328564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3.773 GeV 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3.650 GeV</a:t>
                          </a:r>
                          <a:endParaRPr kumimoji="1"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26303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2314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6457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zh-CN" sz="1600" smtClean="0">
                                        <a:solidFill>
                                          <a:schemeClr val="tx1"/>
                                        </a:solidFill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zh-CN" sz="1600" b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kumimoji="1" lang="en-US" altLang="zh-CN" sz="1600" b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m:t>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4.55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8.89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21482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final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10529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8490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777454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2" name="表格 31">
                <a:extLst>
                  <a:ext uri="{FF2B5EF4-FFF2-40B4-BE49-F238E27FC236}">
                    <a16:creationId xmlns:a16="http://schemas.microsoft.com/office/drawing/2014/main" id="{946AEE47-41E4-BAE3-C32B-19B537996A4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1955420"/>
                  </p:ext>
                </p:extLst>
              </p:nvPr>
            </p:nvGraphicFramePr>
            <p:xfrm>
              <a:off x="3646625" y="2901494"/>
              <a:ext cx="4962117" cy="148336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1654039">
                      <a:extLst>
                        <a:ext uri="{9D8B030D-6E8A-4147-A177-3AD203B41FA5}">
                          <a16:colId xmlns:a16="http://schemas.microsoft.com/office/drawing/2014/main" val="3120140154"/>
                        </a:ext>
                      </a:extLst>
                    </a:gridCol>
                    <a:gridCol w="1654039">
                      <a:extLst>
                        <a:ext uri="{9D8B030D-6E8A-4147-A177-3AD203B41FA5}">
                          <a16:colId xmlns:a16="http://schemas.microsoft.com/office/drawing/2014/main" val="3042209180"/>
                        </a:ext>
                      </a:extLst>
                    </a:gridCol>
                    <a:gridCol w="1654039">
                      <a:extLst>
                        <a:ext uri="{9D8B030D-6E8A-4147-A177-3AD203B41FA5}">
                          <a16:colId xmlns:a16="http://schemas.microsoft.com/office/drawing/2014/main" val="33285642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3.773 GeV 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3.650 GeV</a:t>
                          </a:r>
                          <a:endParaRPr kumimoji="1"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26303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2314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66457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7"/>
                          <a:stretch>
                            <a:fillRect l="-769" t="-200000" r="-203077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4.55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8.89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21482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final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10529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8490</a:t>
                          </a:r>
                          <a:endParaRPr lang="zh-CN" altLang="en-US" sz="16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77745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3EC308F5-9B3C-EDE1-660F-2A9B07B671F4}"/>
                  </a:ext>
                </a:extLst>
              </p:cNvPr>
              <p:cNvSpPr txBox="1"/>
              <p:nvPr/>
            </p:nvSpPr>
            <p:spPr>
              <a:xfrm>
                <a:off x="464412" y="5379692"/>
                <a:ext cx="3790205" cy="6444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3773</m:t>
                          </m:r>
                        </m:sub>
                        <m:sup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3773</m:t>
                              </m:r>
                            </m:sub>
                            <m:sup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</a:rPr>
                                <m:t>𝑜𝑏𝑠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ℒ</m:t>
                              </m:r>
                            </m:e>
                            <m:sub>
                              <m:r>
                                <a:rPr kumimoji="1" lang="en-US" altLang="zh-CN" i="1">
                                  <a:latin typeface="Cambria Math" panose="02040503050406030204" pitchFamily="18" charset="0"/>
                                </a:rPr>
                                <m:t>3773</m:t>
                              </m:r>
                            </m:sub>
                          </m:s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kumimoji="1"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kumimoji="1"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𝑡𝑜𝑦𝑚𝑐</m:t>
                              </m:r>
                            </m:sub>
                          </m:s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𝐵𝑟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kumimoji="1" lang="el-GR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kumimoji="1" lang="el-GR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3EC308F5-9B3C-EDE1-660F-2A9B07B67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12" y="5379692"/>
                <a:ext cx="3790205" cy="644407"/>
              </a:xfrm>
              <a:prstGeom prst="rect">
                <a:avLst/>
              </a:prstGeom>
              <a:blipFill>
                <a:blip r:embed="rId8"/>
                <a:stretch>
                  <a:fillRect r="-1333" b="-115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68940F98-C179-9DBC-DCFA-5C30430CE166}"/>
                  </a:ext>
                </a:extLst>
              </p:cNvPr>
              <p:cNvSpPr txBox="1"/>
              <p:nvPr/>
            </p:nvSpPr>
            <p:spPr>
              <a:xfrm>
                <a:off x="5524152" y="5559930"/>
                <a:ext cx="2354234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bak</m:t>
                          </m:r>
                        </m:sub>
                        <m:sup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3773</m:t>
                          </m:r>
                        </m:sub>
                        <m:sup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kumimoji="1"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ℒ</m:t>
                          </m:r>
                        </m:e>
                        <m:sub>
                          <m: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3686</m:t>
                          </m:r>
                        </m:sub>
                      </m:sSub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68940F98-C179-9DBC-DCFA-5C30430CE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152" y="5559930"/>
                <a:ext cx="2354234" cy="404791"/>
              </a:xfrm>
              <a:prstGeom prst="rect">
                <a:avLst/>
              </a:prstGeom>
              <a:blipFill>
                <a:blip r:embed="rId9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右箭头 34">
            <a:extLst>
              <a:ext uri="{FF2B5EF4-FFF2-40B4-BE49-F238E27FC236}">
                <a16:creationId xmlns:a16="http://schemas.microsoft.com/office/drawing/2014/main" id="{E19B4399-7AE3-2E42-F3CE-B196D6A8C2F6}"/>
              </a:ext>
            </a:extLst>
          </p:cNvPr>
          <p:cNvSpPr/>
          <p:nvPr/>
        </p:nvSpPr>
        <p:spPr>
          <a:xfrm>
            <a:off x="4889384" y="5581550"/>
            <a:ext cx="317387" cy="33846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75812C3F-BFDC-D9F2-0623-BB20A21B4C52}"/>
              </a:ext>
            </a:extLst>
          </p:cNvPr>
          <p:cNvSpPr txBox="1"/>
          <p:nvPr/>
        </p:nvSpPr>
        <p:spPr>
          <a:xfrm>
            <a:off x="4356455" y="551722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(1)</a:t>
            </a:r>
            <a:endParaRPr kumimoji="1" lang="zh-CN" altLang="en-US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FD3536C-A1F0-1CC0-6AB3-189397B27991}"/>
              </a:ext>
            </a:extLst>
          </p:cNvPr>
          <p:cNvSpPr txBox="1"/>
          <p:nvPr/>
        </p:nvSpPr>
        <p:spPr>
          <a:xfrm>
            <a:off x="7975194" y="556469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(2)</a:t>
            </a:r>
            <a:endParaRPr kumimoji="1" lang="zh-CN" altLang="en-US" dirty="0"/>
          </a:p>
        </p:txBody>
      </p:sp>
      <p:cxnSp>
        <p:nvCxnSpPr>
          <p:cNvPr id="39" name="直线连接符 38">
            <a:extLst>
              <a:ext uri="{FF2B5EF4-FFF2-40B4-BE49-F238E27FC236}">
                <a16:creationId xmlns:a16="http://schemas.microsoft.com/office/drawing/2014/main" id="{CBDCC012-39FB-EF72-2D6F-10B2B51FFE76}"/>
              </a:ext>
            </a:extLst>
          </p:cNvPr>
          <p:cNvCxnSpPr>
            <a:cxnSpLocks/>
          </p:cNvCxnSpPr>
          <p:nvPr/>
        </p:nvCxnSpPr>
        <p:spPr>
          <a:xfrm>
            <a:off x="836342" y="4984600"/>
            <a:ext cx="75799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图片 41">
            <a:extLst>
              <a:ext uri="{FF2B5EF4-FFF2-40B4-BE49-F238E27FC236}">
                <a16:creationId xmlns:a16="http://schemas.microsoft.com/office/drawing/2014/main" id="{6C8DC238-C793-3639-9E1E-3CC28E7B98A9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06"/>
          <a:stretch/>
        </p:blipFill>
        <p:spPr>
          <a:xfrm>
            <a:off x="836342" y="2162243"/>
            <a:ext cx="7772400" cy="29314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938558D-6652-AD07-3AAC-024139C245E5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928"/>
          <a:stretch/>
        </p:blipFill>
        <p:spPr>
          <a:xfrm>
            <a:off x="836342" y="1732496"/>
            <a:ext cx="7772400" cy="45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6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/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solidFill>
                <a:srgbClr val="831E6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i="1">
                          <a:ln w="0"/>
                          <a:latin typeface="Cambria Math" panose="02040503050406030204" pitchFamily="18" charset="0"/>
                        </a:rPr>
                        <m:t>𝝍</m:t>
                      </m:r>
                      <m:d>
                        <m:d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</a:rPr>
                            <m:t>𝟑𝟔𝟖𝟔</m:t>
                          </m:r>
                        </m:e>
                      </m:d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sSup>
                        <m:sSupPr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e>
                        <m:sup>
                          <m: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acc>
                        <m:accPr>
                          <m:chr m:val="̅"/>
                          <m:ctrlPr>
                            <a:rPr lang="en-US" altLang="zh-CN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CN" altLang="en-US" sz="3200" i="1">
                              <a:ln w="0"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𝚲</m:t>
                          </m:r>
                        </m:e>
                      </m:acc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altLang="zh-CN" sz="3200" i="1">
                          <a:ln w="0"/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057DDD4-DAAA-43AA-BC25-3F337BD4AC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-3177"/>
                <a:ext cx="9144000" cy="680509"/>
              </a:xfrm>
              <a:prstGeom prst="rect">
                <a:avLst/>
              </a:prstGeom>
              <a:blipFill>
                <a:blip r:embed="rId3"/>
                <a:stretch>
                  <a:fillRect b="-12727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5BDBA64-1FB6-4BCD-BE95-399DD725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D64B-CE35-4CB1-99F3-8D83A5281A59}" type="slidenum">
              <a:rPr lang="zh-CN" altLang="en-US" smtClean="0"/>
              <a:t>3</a:t>
            </a:fld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1B84DD2-513F-93FF-F71C-5A383DAC88BA}"/>
              </a:ext>
            </a:extLst>
          </p:cNvPr>
          <p:cNvSpPr txBox="1"/>
          <p:nvPr/>
        </p:nvSpPr>
        <p:spPr>
          <a:xfrm>
            <a:off x="1048215" y="137160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to do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E2B7FCA-51AC-785D-BB22-0B838EBF790B}"/>
              </a:ext>
            </a:extLst>
          </p:cNvPr>
          <p:cNvSpPr txBox="1"/>
          <p:nvPr/>
        </p:nvSpPr>
        <p:spPr>
          <a:xfrm>
            <a:off x="1748149" y="2286000"/>
            <a:ext cx="564770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reparing Prof. Zhao's question and updated the memo.</a:t>
            </a:r>
            <a:r>
              <a:rPr lang="zh-CN" altLang="zh-C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CN" sz="1800" kern="100" dirty="0">
              <a:effectLst/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800" kern="100" dirty="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Read articles to prepare for writing the draft.</a:t>
            </a:r>
          </a:p>
          <a:p>
            <a:pPr algn="just"/>
            <a:endParaRPr lang="en-US" altLang="zh-CN" kern="100" dirty="0"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kern="1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</a:t>
            </a:r>
            <a:r>
              <a:rPr lang="en-US" altLang="zh-CN" sz="1800" kern="100" dirty="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ngaged in the BESIII shift at </a:t>
            </a:r>
            <a:r>
              <a:rPr lang="en-US" altLang="zh-CN" sz="1800" kern="10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this week.</a:t>
            </a:r>
            <a:endParaRPr lang="zh-CN" altLang="zh-CN" sz="1800" kern="1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15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15068</TotalTime>
  <Words>135</Words>
  <Application>Microsoft Macintosh PowerPoint</Application>
  <PresentationFormat>全屏显示(4:3)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等线</vt:lpstr>
      <vt:lpstr>等线 Light</vt:lpstr>
      <vt:lpstr>宋体</vt:lpstr>
      <vt:lpstr>Microsoft YaHei</vt:lpstr>
      <vt:lpstr>Arial</vt:lpstr>
      <vt:lpstr>Cambria Math</vt:lpstr>
      <vt:lpstr>Times New Roman</vt:lpstr>
      <vt:lpstr>Office 主题​​</vt:lpstr>
      <vt:lpstr>Weekly Report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for BNV/LNV decay D0  pe</dc:title>
  <dc:creator>Administrator</dc:creator>
  <cp:lastModifiedBy>明浩 李</cp:lastModifiedBy>
  <cp:revision>1570</cp:revision>
  <dcterms:created xsi:type="dcterms:W3CDTF">2019-09-27T12:30:10Z</dcterms:created>
  <dcterms:modified xsi:type="dcterms:W3CDTF">2025-09-09T11:48:38Z</dcterms:modified>
</cp:coreProperties>
</file>