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3" r:id="rId2"/>
    <p:sldId id="349" r:id="rId3"/>
    <p:sldId id="354" r:id="rId4"/>
    <p:sldId id="321" r:id="rId5"/>
    <p:sldId id="326" r:id="rId6"/>
    <p:sldId id="383" r:id="rId7"/>
    <p:sldId id="379" r:id="rId8"/>
    <p:sldId id="378" r:id="rId9"/>
    <p:sldId id="385" r:id="rId10"/>
    <p:sldId id="386" r:id="rId11"/>
    <p:sldId id="384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TAPAT TAGSINSIT" initials="NT" lastIdx="1" clrIdx="0">
    <p:extLst>
      <p:ext uri="{19B8F6BF-5375-455C-9EA6-DF929625EA0E}">
        <p15:presenceInfo xmlns:p15="http://schemas.microsoft.com/office/powerpoint/2012/main" userId="S::M6110109@office365.sut.ac.th::4bde472b-df89-41a1-9d08-2b9333270f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95043-D8A2-427E-8214-F96B2BAC9DE0}" v="153" dt="2023-07-04T10:09:4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71372" autoAdjust="0"/>
  </p:normalViewPr>
  <p:slideViewPr>
    <p:cSldViewPr snapToGrid="0">
      <p:cViewPr varScale="1">
        <p:scale>
          <a:sx n="109" d="100"/>
          <a:sy n="109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22BE-640A-4171-91DA-B3F4A26B1699}" type="datetimeFigureOut">
              <a:rPr lang="th-TH" smtClean="0"/>
              <a:t>09/09/68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F762-767C-459A-8D0C-7A03DE6ED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6F832-D98A-4F53-AD7F-FF1AE816E250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E2CAB-5187-4176-9BF3-D4DAAFA4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C5019B4-0E16-4938-9FDE-6C577C1B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D325EA-1CDB-45F7-ABE5-6FAB6B2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C8E6-1258-4FBC-AC0A-B0D75D1B04CF}" type="datetime1">
              <a:rPr lang="th-TH" smtClean="0"/>
              <a:t>09/09/68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DB39DF-052F-46B8-8F94-BB08AB3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005414-E179-4166-B50E-EAB445AC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0D678C-27D6-429A-9570-23EF7325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16C56F-E82A-459F-B410-057A1CA2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EFF8DF-073C-41C5-A357-3EAF188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68-47BC-41D3-84D1-5FD68B6F115F}" type="datetime1">
              <a:rPr lang="th-TH" smtClean="0"/>
              <a:t>09/09/68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CF772B-65EB-43EE-94F5-32CEA33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393F43-589D-4132-B3D8-25E06C54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59CAA-94D6-4E7D-92C7-E9919C45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946D040-4459-4B3B-A491-3F00175E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60C095-861D-4681-AB1C-2F538AFD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00A3-7370-41F5-A4B8-457B75FC1561}" type="datetime1">
              <a:rPr lang="th-TH" smtClean="0"/>
              <a:t>09/09/68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CF10C6-2268-448B-BDF7-791A00B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55DCBB-21C5-4091-9BDB-E8085F4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27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F009-FA41-4B50-849F-3CC1A00DB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6079-E83D-4B7D-B977-685F9256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9335-12D2-404C-82FB-345DF13CF74A}" type="datetime1">
              <a:rPr lang="th-TH" smtClean="0"/>
              <a:t>09/09/68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7FF0B-1964-4790-8D41-2F5536C4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5D0-B3A5-4DD3-B701-5FEA6AF0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57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EC00CA-9AB3-4478-A95C-C0256D5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D48C6-8C8A-4A36-9A44-D195BA5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5D2E1F-F5F2-4EF2-9B77-D0A1AFFD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5835-A300-4DC7-BFF8-46F83619828E}" type="datetime1">
              <a:rPr lang="th-TH" smtClean="0"/>
              <a:t>09/09/68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112132-9B50-4431-9D63-40334201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62CEAA-BF16-4729-ADF3-79787631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9636A-0524-4DF0-960B-1EF6C0BDF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919" y="185738"/>
            <a:ext cx="112176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2D3711-D021-4187-9CD2-A0C9B41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FE067A7-FA5D-47BD-9235-CE67046C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97D6E2-15EC-46FA-8D79-8F211EBF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133-D7EF-4650-BD6A-4436F2A7A97D}" type="datetime1">
              <a:rPr lang="th-TH" smtClean="0"/>
              <a:t>09/09/68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D1F233F-7C40-4EA5-BAA9-FB6B9BD1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032ED3-5081-4722-BA73-D5052777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7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C11642-E523-49EB-B1AE-B3728BB2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C6BFD2-AC95-4124-857D-696C86B0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C1832A9-EBBF-4A15-8BB2-A687F69A1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3D06C1-0A14-4076-9E1A-B4F5880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2EB6-042F-4A83-8E0B-D8F98D722FDA}" type="datetime1">
              <a:rPr lang="th-TH" smtClean="0"/>
              <a:t>09/09/68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8CA7DCB-9557-4542-8217-39637EBA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B9F286-69BD-4594-BB4D-5FCA5F31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9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8CA5EF-1159-4123-8B88-B471696A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F6D016-F74B-4BF6-9E8E-5B0F52D0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34742CF-D32A-4B9C-8D34-762AAE23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B5CC7F1-F407-4EAB-9783-F85254A52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F7DA33B-A422-49A9-A61F-DF3AE776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93A99EB-A3A1-46A5-B29E-C3F47DA8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18B9-048C-4155-A442-C55FFB68A45B}" type="datetime1">
              <a:rPr lang="th-TH" smtClean="0"/>
              <a:t>09/09/68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D74ED8F-FD0F-4655-BF35-2E85D467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3309C3-2BC3-41FA-BCC6-8B7D8AEF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5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E8B80-295B-4B16-9AEB-A75FD96C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B868069-63D4-4A4A-A7C3-FA7E2F6D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B6-0A0F-4EDE-BC59-E837E2DD3DD5}" type="datetime1">
              <a:rPr lang="th-TH" smtClean="0"/>
              <a:t>09/09/68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34BFBEB-4EE1-466C-B42C-F25DC97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512BBC0-B1F9-4A58-B9AE-91061D04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8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BFB2CE3-71F3-4501-9FF1-D155F857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FE48-C482-41FE-A312-3FFCDB83B4F9}" type="datetime1">
              <a:rPr lang="th-TH" smtClean="0"/>
              <a:t>09/09/68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27D06F1-2B14-4056-826C-81DD68D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5F6C4A-212E-45E4-AF9C-8D1F2EB9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1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4F44A0-5502-44A6-B718-FD7CA3A1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053DB4-864D-4679-8B33-ADC4B505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0AE3BE0-BDB2-4773-B0DD-66918ED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AE5AA6-B410-4AE7-BB4A-4BB048E6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43D-063A-4159-B152-48C7E2E71AFA}" type="datetime1">
              <a:rPr lang="th-TH" smtClean="0"/>
              <a:t>09/09/68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BE291E-2905-4057-9F44-2C5336D3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4E4DF9-CCD6-41C9-9357-13A403D9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7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C9D58-0225-4AE4-BE19-77CE8D8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5189D1D-5BE9-4FE0-900E-883AF8AE9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23A0CA-AF7F-4392-AE59-B0E0DF0B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4DDFDC-5007-4936-943E-22FFB76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C39F-2B14-47E9-97F8-F9126ED10D37}" type="datetime1">
              <a:rPr lang="th-TH" smtClean="0"/>
              <a:t>09/09/68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1D3613-D33F-4957-B6E2-BD3D095B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AD5D48-B841-4274-935C-C73DCC3C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54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18C519-775B-4810-B016-770F3D3F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7D51F6-536D-41CA-B920-078B4EA9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2629D-EBF0-4227-B3EB-DBDE5064A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619BCFE-363A-4886-9B53-D5464E5FA8DD}" type="datetime1">
              <a:rPr lang="th-TH" smtClean="0"/>
              <a:t>09/09/68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00CD35-5529-463E-A809-E51C8DDD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1CDEB-63BA-495B-A0DA-F60CE2C2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FB24282-A0D6-4930-AA9E-40AA98880B4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4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CCADA-EBA8-43BF-B14F-83F2C417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50" y="2596539"/>
            <a:ext cx="7258050" cy="2353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/>
              <a:t>9 September 2025</a:t>
            </a:r>
            <a:endParaRPr lang="th-TH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A8709-C818-49BF-B060-8738CE99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47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0A66-110C-48D1-BC7D-6A0971BD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of efficiency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5E355-77C0-4470-BA01-1B8BDAD86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104" y="1663288"/>
            <a:ext cx="5053454" cy="16294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3E50-D220-442A-B3F6-C7E188EB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10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06EAE-AC17-46C6-BB1C-35075AD7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97" y="1663288"/>
            <a:ext cx="4864204" cy="15861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98D9DF-4150-4F30-ABD7-D41422ACEF85}"/>
                  </a:ext>
                </a:extLst>
              </p:cNvPr>
              <p:cNvSpPr txBox="1"/>
              <p:nvPr/>
            </p:nvSpPr>
            <p:spPr>
              <a:xfrm>
                <a:off x="6679588" y="3642800"/>
                <a:ext cx="4090621" cy="959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Additional cuts</a:t>
                </a:r>
              </a:p>
              <a:p>
                <a:pPr marL="514350" marR="0" lvl="0" indent="-51435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χ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&lt; 40.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98D9DF-4150-4F30-ABD7-D41422AC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88" y="3642800"/>
                <a:ext cx="4090621" cy="959237"/>
              </a:xfrm>
              <a:prstGeom prst="rect">
                <a:avLst/>
              </a:prstGeom>
              <a:blipFill>
                <a:blip r:embed="rId4"/>
                <a:stretch>
                  <a:fillRect l="-2385" t="-5096" b="-1401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517279B-203D-499E-A4A6-BD952FD2598D}"/>
              </a:ext>
            </a:extLst>
          </p:cNvPr>
          <p:cNvSpPr/>
          <p:nvPr/>
        </p:nvSpPr>
        <p:spPr>
          <a:xfrm>
            <a:off x="3334830" y="3034030"/>
            <a:ext cx="2291881" cy="258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671BF-B617-4F02-8729-CF9F220AD14F}"/>
              </a:ext>
            </a:extLst>
          </p:cNvPr>
          <p:cNvSpPr/>
          <p:nvPr/>
        </p:nvSpPr>
        <p:spPr>
          <a:xfrm>
            <a:off x="8610600" y="2985401"/>
            <a:ext cx="1702777" cy="307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F6635D-FE25-4343-A3DD-A75332559EEA}"/>
                  </a:ext>
                </a:extLst>
              </p:cNvPr>
              <p:cNvSpPr txBox="1"/>
              <p:nvPr/>
            </p:nvSpPr>
            <p:spPr>
              <a:xfrm>
                <a:off x="1258370" y="3565231"/>
                <a:ext cx="4152919" cy="2006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cuts</a:t>
                </a:r>
              </a:p>
              <a:p>
                <a:pPr marL="514350" marR="0" lvl="0" indent="-51435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χ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&lt; 200.</a:t>
                </a:r>
              </a:p>
              <a:p>
                <a:pPr marL="514350" marR="0" lvl="0" indent="-51435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Mass window of </a:t>
                </a:r>
              </a:p>
              <a:p>
                <a:pPr marR="0" lvl="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0" lang="en-US" sz="24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0" lang="en-US" sz="24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𝛹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≤100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MeV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F6635D-FE25-4343-A3DD-A75332559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3565231"/>
                <a:ext cx="4152919" cy="2006703"/>
              </a:xfrm>
              <a:prstGeom prst="rect">
                <a:avLst/>
              </a:prstGeom>
              <a:blipFill>
                <a:blip r:embed="rId5"/>
                <a:stretch>
                  <a:fillRect l="-2346" t="-2432" b="-48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48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097-A753-4723-A5F1-E0724758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 do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6613-5DD2-460D-94A6-EC167BFF0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endParaRPr lang="en-US" dirty="0">
              <a:latin typeface="+mj-lt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Study and suppress background.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23EAF-DED8-457F-9D1A-B0F13BA7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993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 title="IguanaTex Bitmap Display">
            <a:extLst>
              <a:ext uri="{FF2B5EF4-FFF2-40B4-BE49-F238E27FC236}">
                <a16:creationId xmlns:a16="http://schemas.microsoft.com/office/drawing/2014/main" id="{7280660D-A654-4BD2-9077-8D1C01AEBD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1563918"/>
            <a:ext cx="10140637" cy="3869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BF636-4334-416E-804E-CBE0E8E5B579}"/>
              </a:ext>
            </a:extLst>
          </p:cNvPr>
          <p:cNvSpPr txBox="1"/>
          <p:nvPr/>
        </p:nvSpPr>
        <p:spPr>
          <a:xfrm>
            <a:off x="2061156" y="421207"/>
            <a:ext cx="2736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Prediction</a:t>
            </a:r>
            <a:endParaRPr lang="th-TH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B8B4F-36FF-4BF4-B6B6-BF177A06A359}"/>
              </a:ext>
            </a:extLst>
          </p:cNvPr>
          <p:cNvSpPr/>
          <p:nvPr/>
        </p:nvSpPr>
        <p:spPr>
          <a:xfrm>
            <a:off x="3605305" y="4218385"/>
            <a:ext cx="658964" cy="2920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6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8801B-2513-4992-9B27-897FC874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94" y="6104168"/>
            <a:ext cx="2257200" cy="483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89E189-A254-4E9F-9D37-C7D7C43F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361" y="6142229"/>
            <a:ext cx="3251639" cy="419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FE575-13D8-41D5-A466-7F4AAA141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737" y="6142229"/>
            <a:ext cx="2316305" cy="407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3482B4-8BBC-4D9D-88F4-372685CEA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997" y="6142229"/>
            <a:ext cx="2675642" cy="381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F1712D-2C5C-4C47-B5F6-7D31C50EA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1042" y="5601716"/>
            <a:ext cx="2899552" cy="3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2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41B516-2893-4557-838F-330CE4AD3BF1}"/>
              </a:ext>
            </a:extLst>
          </p:cNvPr>
          <p:cNvSpPr/>
          <p:nvPr/>
        </p:nvSpPr>
        <p:spPr>
          <a:xfrm>
            <a:off x="3671188" y="94383"/>
            <a:ext cx="3661596" cy="23423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ln w="38100">
                <a:solidFill>
                  <a:prstClr val="black"/>
                </a:solidFill>
              </a:ln>
              <a:noFill/>
              <a:latin typeface="Calibri" panose="020F0502020204030204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/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Aptos" panose="02110004020202020204"/>
                  </a:rPr>
                  <a:t>2) Neutral track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𝑏𝑎𝑟𝑟𝑒𝑙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𝑒𝑛𝑑𝑐𝑎𝑝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,0.86&lt;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EMC time </a:t>
                </a:r>
                <a14:m>
                  <m:oMath xmlns:m="http://schemas.openxmlformats.org/officeDocument/2006/math"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(50 ns)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angle between the cluster and </a:t>
                </a:r>
              </a:p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nearest charged track  &lt; 10 degree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 3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blipFill>
                <a:blip r:embed="rId5"/>
                <a:stretch>
                  <a:fillRect l="-450" b="-7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 title="IguanaTex Bitmap Display">
            <a:extLst>
              <a:ext uri="{FF2B5EF4-FFF2-40B4-BE49-F238E27FC236}">
                <a16:creationId xmlns:a16="http://schemas.microsoft.com/office/drawing/2014/main" id="{B6A609DA-5529-44DD-A95A-55185BF11A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67" y="240996"/>
            <a:ext cx="3204301" cy="20992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83BAED-82C3-4E25-9352-99B32DB37084}"/>
              </a:ext>
            </a:extLst>
          </p:cNvPr>
          <p:cNvGrpSpPr/>
          <p:nvPr/>
        </p:nvGrpSpPr>
        <p:grpSpPr>
          <a:xfrm>
            <a:off x="2339665" y="2829635"/>
            <a:ext cx="5322680" cy="2857818"/>
            <a:chOff x="1046294" y="4278144"/>
            <a:chExt cx="6589406" cy="3581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/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dirty="0">
                      <a:solidFill>
                        <a:prstClr val="black"/>
                      </a:solidFill>
                      <a:latin typeface="Calibri" panose="020F0502020204030204"/>
                    </a:rPr>
                    <a:t>Final state</a:t>
                  </a:r>
                  <a14:m>
                    <m:oMath xmlns:m="http://schemas.openxmlformats.org/officeDocument/2006/math">
                      <m:r>
                        <a:rPr lang="th-TH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1495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BOSS version: 7.0.9</a:t>
                  </a: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endParaRPr lang="en-US" sz="1406" u="sng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defTabSz="759347">
                    <a:spcBef>
                      <a:spcPts val="830"/>
                    </a:spcBef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1) Charged tracks (MDC)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6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&lt; 0.93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&lt;1.0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&lt;10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(the beam line)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nGood </a:t>
                  </a:r>
                  <a14:m>
                    <m:oMath xmlns:m="http://schemas.openxmlformats.org/officeDocument/2006/math">
                      <m:r>
                        <a:rPr lang="en-US" sz="1406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4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total charge is 0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blipFill>
                  <a:blip r:embed="rId7"/>
                  <a:stretch>
                    <a:fillRect l="-468" t="-106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\documentclass{article}&#10;\usepackage{amsmath}&#10;\pagestyle{empty}&#10;\begin{document}&#10;&#10;&#10;$\gamma \gamma \gamma \pi^+ \pi^- e^+ e^- \quad \text{or} \quad \gamma \gamma \gamma \pi^+ \pi^- \mu^+ \mu^-&#10;$&#10;&#10;\end{document}" title="IguanaTex Bitmap Display">
              <a:extLst>
                <a:ext uri="{FF2B5EF4-FFF2-40B4-BE49-F238E27FC236}">
                  <a16:creationId xmlns:a16="http://schemas.microsoft.com/office/drawing/2014/main" id="{0F701A30-142E-4876-B8F0-B4B2D6ADAFF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40" y="4278144"/>
              <a:ext cx="4980060" cy="31276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10DAC6-5835-4376-9959-09E4234ACB32}"/>
              </a:ext>
            </a:extLst>
          </p:cNvPr>
          <p:cNvSpPr txBox="1"/>
          <p:nvPr/>
        </p:nvSpPr>
        <p:spPr>
          <a:xfrm>
            <a:off x="1959905" y="144548"/>
            <a:ext cx="5817464" cy="32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Selection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8FDF6D-35E3-4711-8BAC-53A63224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665" y="5506299"/>
            <a:ext cx="8005843" cy="2063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406" b="1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sets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406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: 2017 (@4640) run no. 50255 - 51302 </a:t>
            </a:r>
          </a:p>
          <a:p>
            <a:pPr>
              <a:lnSpc>
                <a:spcPct val="100000"/>
              </a:lnSpc>
            </a:pPr>
            <a:r>
              <a:rPr lang="en-US" sz="1406" dirty="0">
                <a:latin typeface="+mj-lt"/>
              </a:rPr>
              <a:t>Inclusive MC : XYZ sample run no. 35227-36213 (@4600)</a:t>
            </a:r>
            <a:endParaRPr lang="th-TH" sz="1406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80400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98FCDB-C398-676E-EDFD-64845DB3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54" y="1066683"/>
            <a:ext cx="5486749" cy="4070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3D427-AAC0-0EC8-2C6B-4FA9345D27BB}"/>
                  </a:ext>
                </a:extLst>
              </p:cNvPr>
              <p:cNvSpPr txBox="1"/>
              <p:nvPr/>
            </p:nvSpPr>
            <p:spPr>
              <a:xfrm>
                <a:off x="1958400" y="5217263"/>
                <a:ext cx="5062575" cy="705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759347">
                  <a:defRPr/>
                </a:pPr>
                <a:r>
                  <a:rPr lang="en-US" sz="1993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Momentum distributions of </a:t>
                </a:r>
                <a14:m>
                  <m:oMath xmlns:m="http://schemas.openxmlformats.org/officeDocument/2006/math">
                    <m:r>
                      <a:rPr lang="en-US" sz="199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993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and leptons in the lab-frame generated from MC truth at CMS 4.260 GeV.</a:t>
                </a:r>
                <a:endParaRPr lang="th-TH" sz="1993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3D427-AAC0-0EC8-2C6B-4FA9345D2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00" y="5217263"/>
                <a:ext cx="5062575" cy="705706"/>
              </a:xfrm>
              <a:prstGeom prst="rect">
                <a:avLst/>
              </a:prstGeom>
              <a:blipFill>
                <a:blip r:embed="rId3"/>
                <a:stretch>
                  <a:fillRect l="-1203" t="-2586" b="-1465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04DC5-9FE3-4C32-AD57-E5963355BE24}"/>
                  </a:ext>
                </a:extLst>
              </p:cNvPr>
              <p:cNvSpPr txBox="1"/>
              <p:nvPr/>
            </p:nvSpPr>
            <p:spPr>
              <a:xfrm>
                <a:off x="7272917" y="1066683"/>
                <a:ext cx="3084518" cy="332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59347">
                  <a:lnSpc>
                    <a:spcPct val="250000"/>
                  </a:lnSpc>
                  <a:defRPr/>
                </a:pPr>
                <a:r>
                  <a:rPr lang="en-US" sz="2325" u="sng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Separation of </a:t>
                </a:r>
                <a14:m>
                  <m:oMath xmlns:m="http://schemas.openxmlformats.org/officeDocument/2006/math">
                    <m:r>
                      <a:rPr lang="en-US" sz="2325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325" u="sng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and leptons</a:t>
                </a:r>
              </a:p>
              <a:p>
                <a:pPr defTabSz="759347">
                  <a:lnSpc>
                    <a:spcPct val="250000"/>
                  </a:lnSpc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Leptons : Momentum &gt; 1 GeV</a:t>
                </a:r>
              </a:p>
              <a:p>
                <a:pPr defTabSz="759347"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6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)  </a:t>
                </a:r>
              </a:p>
              <a:p>
                <a:pPr defTabSz="759347">
                  <a:lnSpc>
                    <a:spcPct val="20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325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25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325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: Momentum &lt; 1 GeV</a:t>
                </a:r>
              </a:p>
              <a:p>
                <a:pPr defTabSz="759347"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h-TH" sz="1661" dirty="0">
                    <a:solidFill>
                      <a:prstClr val="black"/>
                    </a:solidFill>
                    <a:latin typeface="Aptos" panose="02110004020202020204"/>
                    <a:cs typeface="Cordia New" panose="020B0304020202020204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th-TH" sz="2325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04DC5-9FE3-4C32-AD57-E5963355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17" y="1066683"/>
                <a:ext cx="3084518" cy="3321422"/>
              </a:xfrm>
              <a:prstGeom prst="rect">
                <a:avLst/>
              </a:prstGeom>
              <a:blipFill>
                <a:blip r:embed="rId4"/>
                <a:stretch>
                  <a:fillRect l="-4743" b="-293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74AA4AC-9C79-487C-ACF5-168523F15F48}"/>
              </a:ext>
            </a:extLst>
          </p:cNvPr>
          <p:cNvSpPr/>
          <p:nvPr/>
        </p:nvSpPr>
        <p:spPr>
          <a:xfrm>
            <a:off x="8134078" y="3947652"/>
            <a:ext cx="626297" cy="3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solidFill>
                <a:prstClr val="white"/>
              </a:solidFill>
              <a:latin typeface="Aptos" panose="02110004020202020204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4C0F5-5F71-4171-91F3-B151D500A7B4}"/>
              </a:ext>
            </a:extLst>
          </p:cNvPr>
          <p:cNvSpPr/>
          <p:nvPr/>
        </p:nvSpPr>
        <p:spPr>
          <a:xfrm>
            <a:off x="7994465" y="2852937"/>
            <a:ext cx="1133860" cy="3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solidFill>
                <a:prstClr val="white"/>
              </a:solidFill>
              <a:latin typeface="Aptos" panose="02110004020202020204"/>
              <a:cs typeface="Cordia New" panose="020B0304020202020204" pitchFamily="34" charset="-3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63E45E-68D8-48F8-9A83-F7C824202D3F}"/>
              </a:ext>
            </a:extLst>
          </p:cNvPr>
          <p:cNvCxnSpPr/>
          <p:nvPr/>
        </p:nvCxnSpPr>
        <p:spPr>
          <a:xfrm>
            <a:off x="3784263" y="3220888"/>
            <a:ext cx="0" cy="1094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995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EF329F-DCED-4A2E-846A-CDDDB0F57AC0}"/>
              </a:ext>
            </a:extLst>
          </p:cNvPr>
          <p:cNvCxnSpPr/>
          <p:nvPr/>
        </p:nvCxnSpPr>
        <p:spPr>
          <a:xfrm>
            <a:off x="3748410" y="3491492"/>
            <a:ext cx="0" cy="1408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EC0E00C0-AB70-40D9-A09B-01C31726E5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6753" y="4662129"/>
                <a:ext cx="3080462" cy="615428"/>
              </a:xfrm>
              <a:prstGeom prst="rect">
                <a:avLst/>
              </a:prstGeom>
            </p:spPr>
            <p:txBody>
              <a:bodyPr vert="horz" lIns="75939" tIns="37969" rIns="75939" bIns="37969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759347">
                  <a:defRPr/>
                </a:pPr>
                <a:r>
                  <a:rPr lang="en-US" sz="2658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Separate e</a:t>
                </a:r>
                <a14:m>
                  <m:oMath xmlns:m="http://schemas.openxmlformats.org/officeDocument/2006/math">
                    <m:r>
                      <a:rPr lang="en-US" sz="265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h-TH" sz="265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th-TH" sz="2658" dirty="0">
                  <a:solidFill>
                    <a:prstClr val="black"/>
                  </a:solidFill>
                  <a:latin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EC0E00C0-AB70-40D9-A09B-01C31726E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753" y="4662129"/>
                <a:ext cx="3080462" cy="615428"/>
              </a:xfrm>
              <a:prstGeom prst="rect">
                <a:avLst/>
              </a:prstGeom>
              <a:blipFill>
                <a:blip r:embed="rId3"/>
                <a:stretch>
                  <a:fillRect l="-4158" t="-4950" b="-990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6A965-8BEE-45A9-809D-2CF30DC10543}"/>
                  </a:ext>
                </a:extLst>
              </p:cNvPr>
              <p:cNvSpPr txBox="1"/>
              <p:nvPr/>
            </p:nvSpPr>
            <p:spPr>
              <a:xfrm>
                <a:off x="8636754" y="5214491"/>
                <a:ext cx="2781555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759347">
                  <a:defRPr/>
                </a:pPr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From EMC</a:t>
                </a:r>
              </a:p>
              <a:p>
                <a:pPr defTabSz="759347">
                  <a:defRPr/>
                </a:pPr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e: </a:t>
                </a:r>
                <a:r>
                  <a:rPr lang="en-US" sz="1661" dirty="0">
                    <a:solidFill>
                      <a:prstClr val="black"/>
                    </a:solidFill>
                    <a:latin typeface="Aptos" panose="0211000402020202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6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𝑑𝑒𝑝𝑜𝑠𝑖𝑡</m:t>
                        </m:r>
                      </m:sub>
                    </m:sSub>
                  </m:oMath>
                </a14:m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&gt; 1.0 GeV</a:t>
                </a:r>
              </a:p>
              <a:p>
                <a:pPr defTabSz="759347">
                  <a:defRPr/>
                </a:pPr>
                <a14:m>
                  <m:oMath xmlns:m="http://schemas.openxmlformats.org/officeDocument/2006/math"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61" dirty="0">
                    <a:solidFill>
                      <a:srgbClr val="836967"/>
                    </a:solidFill>
                    <a:latin typeface="Aptos" panose="0211000402020202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6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𝑑𝑒𝑝𝑜𝑠𝑖𝑡</m:t>
                        </m:r>
                      </m:sub>
                    </m:sSub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&lt; 0.4 GeV</a:t>
                </a:r>
                <a:endParaRPr lang="th-TH" sz="1661" dirty="0">
                  <a:solidFill>
                    <a:prstClr val="black"/>
                  </a:solidFill>
                  <a:latin typeface="Calibri Light" panose="020F03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6A965-8BEE-45A9-809D-2CF30DC10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754" y="5214491"/>
                <a:ext cx="2781555" cy="898195"/>
              </a:xfrm>
              <a:prstGeom prst="rect">
                <a:avLst/>
              </a:prstGeom>
              <a:blipFill>
                <a:blip r:embed="rId4"/>
                <a:stretch>
                  <a:fillRect l="-1535" t="-2703" b="-473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A6BA388-2E47-4903-9E83-8BC48308966D}"/>
              </a:ext>
            </a:extLst>
          </p:cNvPr>
          <p:cNvSpPr txBox="1"/>
          <p:nvPr/>
        </p:nvSpPr>
        <p:spPr>
          <a:xfrm>
            <a:off x="3583683" y="477318"/>
            <a:ext cx="4445747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9347">
              <a:lnSpc>
                <a:spcPct val="250000"/>
              </a:lnSpc>
              <a:defRPr/>
            </a:pPr>
            <a:r>
              <a:rPr lang="en-US" sz="2658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Separation of leptons</a:t>
            </a:r>
          </a:p>
        </p:txBody>
      </p:sp>
      <p:pic>
        <p:nvPicPr>
          <p:cNvPr id="6" name="Content Placeholder 5" descr="A graph of energy with red arrows&#10;&#10;Description automatically generated">
            <a:extLst>
              <a:ext uri="{FF2B5EF4-FFF2-40B4-BE49-F238E27FC236}">
                <a16:creationId xmlns:a16="http://schemas.microsoft.com/office/drawing/2014/main" id="{5E1AD17B-D1F4-4BA9-A5CA-CA449447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791507"/>
            <a:ext cx="7027612" cy="441438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B9D9CA-9DD1-49C7-B9B1-5F6164689F42}"/>
              </a:ext>
            </a:extLst>
          </p:cNvPr>
          <p:cNvSpPr/>
          <p:nvPr/>
        </p:nvSpPr>
        <p:spPr>
          <a:xfrm>
            <a:off x="7840451" y="1978979"/>
            <a:ext cx="3661596" cy="23423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ln w="38100">
                <a:solidFill>
                  <a:prstClr val="black"/>
                </a:solidFill>
              </a:ln>
              <a:noFill/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12" name="Picture 11" descr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 title="IguanaTex Bitmap Display">
            <a:extLst>
              <a:ext uri="{FF2B5EF4-FFF2-40B4-BE49-F238E27FC236}">
                <a16:creationId xmlns:a16="http://schemas.microsoft.com/office/drawing/2014/main" id="{1014F51C-B1DE-4DF1-A195-F97B3D1202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0" y="2125592"/>
            <a:ext cx="3204301" cy="2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978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F35C-6B47-4957-B80C-E0003D4C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At center of mass energy 4640 MeV</a:t>
            </a:r>
            <a:endParaRPr lang="th-T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1987F-9168-4064-9B59-7BF48E55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6</a:t>
            </a:fld>
            <a:endParaRPr lang="th-TH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312FEA7-F500-4F28-8BE4-3689B7E9C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5" r="1410"/>
          <a:stretch/>
        </p:blipFill>
        <p:spPr>
          <a:xfrm>
            <a:off x="150202" y="1764252"/>
            <a:ext cx="7385538" cy="44938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B65DB-87B7-4DCF-9181-577FED08A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5740" y="1683212"/>
            <a:ext cx="4406916" cy="2106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B4C2C0-26D5-4FC7-BA7A-F74860909A90}"/>
                  </a:ext>
                </a:extLst>
              </p:cNvPr>
              <p:cNvSpPr txBox="1"/>
              <p:nvPr/>
            </p:nvSpPr>
            <p:spPr>
              <a:xfrm>
                <a:off x="2437298" y="1240999"/>
                <a:ext cx="2937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h-T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h-TH" i="1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th-TH" dirty="0"/>
                  <a:t> </a:t>
                </a:r>
                <a:r>
                  <a:rPr lang="en-US" dirty="0"/>
                  <a:t>from vertex fit</a:t>
                </a:r>
                <a:endParaRPr lang="th-T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B4C2C0-26D5-4FC7-BA7A-F7486090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98" y="1240999"/>
                <a:ext cx="2937151" cy="523220"/>
              </a:xfrm>
              <a:prstGeom prst="rect">
                <a:avLst/>
              </a:prstGeom>
              <a:blipFill>
                <a:blip r:embed="rId5"/>
                <a:stretch>
                  <a:fillRect l="-13278" t="-134118" r="-3112" b="-18705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59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4ACA-8144-4461-91A4-061D3FC5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7</a:t>
            </a:fld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D0669-3377-4FC2-A3A5-B6EDFB9C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0" y="1084863"/>
            <a:ext cx="6183463" cy="3693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66BD4-8B79-4B58-AF72-420600F3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02" y="1651063"/>
            <a:ext cx="5279539" cy="25610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284531C-29BB-46C5-908A-02E48841E353}"/>
              </a:ext>
            </a:extLst>
          </p:cNvPr>
          <p:cNvSpPr txBox="1">
            <a:spLocks/>
          </p:cNvSpPr>
          <p:nvPr/>
        </p:nvSpPr>
        <p:spPr>
          <a:xfrm>
            <a:off x="814453" y="4726013"/>
            <a:ext cx="5472047" cy="55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Cut flow</a:t>
            </a:r>
            <a:endParaRPr lang="th-T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7A1423-CFA2-4A8E-BE12-A8696FF95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53" y="5277597"/>
            <a:ext cx="4485646" cy="1443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68DEFBDF-060B-477D-835D-1516EA58282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74525" y="432536"/>
                <a:ext cx="3446777" cy="49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h-TH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sz="28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h-TH" sz="2800" i="1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th-TH" sz="2800" dirty="0"/>
                  <a:t> </a:t>
                </a:r>
                <a:r>
                  <a:rPr lang="en-US" sz="2800" dirty="0"/>
                  <a:t>from kinematic fit</a:t>
                </a:r>
                <a:endParaRPr lang="th-TH" sz="2800" dirty="0"/>
              </a:p>
            </p:txBody>
          </p:sp>
        </mc:Choice>
        <mc:Fallback xmlns="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68DEFBDF-060B-477D-835D-1516EA58282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4525" y="432536"/>
                <a:ext cx="3446777" cy="490904"/>
              </a:xfrm>
              <a:prstGeom prst="rect">
                <a:avLst/>
              </a:prstGeom>
              <a:blipFill>
                <a:blip r:embed="rId5"/>
                <a:stretch>
                  <a:fillRect l="-11131" t="-146250" r="-2650" b="-2012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80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BBF6-18E3-4F61-99F3-95BD6380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4" y="501650"/>
            <a:ext cx="3338146" cy="953721"/>
          </a:xfrm>
        </p:spPr>
        <p:txBody>
          <a:bodyPr/>
          <a:lstStyle/>
          <a:p>
            <a:r>
              <a:rPr lang="en-US" dirty="0"/>
              <a:t>This week</a:t>
            </a: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6DEBD-6EB4-412B-B730-B187D1FC7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6961" y="2031023"/>
                <a:ext cx="9818077" cy="35872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Make tighter cut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 (from kinematic fit) to suppress background.</a:t>
                </a:r>
              </a:p>
              <a:p>
                <a:pPr marL="457200" lvl="1" indent="0">
                  <a:lnSpc>
                    <a:spcPct val="20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lvl="1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endParaRPr lang="en-US" dirty="0">
                  <a:latin typeface="+mj-lt"/>
                </a:endParaRPr>
              </a:p>
              <a:p>
                <a:endParaRPr lang="th-TH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6DEBD-6EB4-412B-B730-B187D1FC7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6961" y="2031023"/>
                <a:ext cx="9818077" cy="3587262"/>
              </a:xfrm>
              <a:blipFill>
                <a:blip r:embed="rId2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B9CE-5817-4045-AFB7-126D84C5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62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93B989-3BBA-4C1F-82EE-3B6BD5AF01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8537" y="705073"/>
                <a:ext cx="4208585" cy="10287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h-TH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3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th-TH" sz="36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from kinematic fit</a:t>
                </a:r>
                <a:endParaRPr lang="th-TH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93B989-3BBA-4C1F-82EE-3B6BD5AF0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8537" y="705073"/>
                <a:ext cx="4208585" cy="1028700"/>
              </a:xfrm>
              <a:blipFill>
                <a:blip r:embed="rId2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6CFD66-6DBC-4A87-AD6F-CE0098F25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962" y="1806800"/>
            <a:ext cx="5544304" cy="32443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71E29-8889-4267-89F7-8B40A4CA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9</a:t>
            </a:fld>
            <a:endParaRPr lang="th-TH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A119D2-34C5-40BF-97B4-75157C4C69C3}"/>
              </a:ext>
            </a:extLst>
          </p:cNvPr>
          <p:cNvCxnSpPr/>
          <p:nvPr/>
        </p:nvCxnSpPr>
        <p:spPr>
          <a:xfrm>
            <a:off x="2022232" y="2000005"/>
            <a:ext cx="0" cy="2400300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A6628-EFDA-4298-97CB-8CE805C21C85}"/>
                  </a:ext>
                </a:extLst>
              </p:cNvPr>
              <p:cNvSpPr txBox="1"/>
              <p:nvPr/>
            </p:nvSpPr>
            <p:spPr>
              <a:xfrm>
                <a:off x="2318520" y="5197253"/>
                <a:ext cx="2429242" cy="1268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Additional cuts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χ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&lt; 40</a:t>
                </a: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A6628-EFDA-4298-97CB-8CE805C21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520" y="5197253"/>
                <a:ext cx="2429242" cy="1268809"/>
              </a:xfrm>
              <a:prstGeom prst="rect">
                <a:avLst/>
              </a:prstGeom>
              <a:blipFill>
                <a:blip r:embed="rId4"/>
                <a:stretch>
                  <a:fillRect l="-3759" b="-1009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8E9D483-9A04-4DBC-95BD-A88589D9E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88"/>
          <a:stretch/>
        </p:blipFill>
        <p:spPr>
          <a:xfrm>
            <a:off x="5847266" y="1572031"/>
            <a:ext cx="6281915" cy="37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19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4.297"/>
  <p:tag name="ORIGINALWIDTH" val="4256.468"/>
  <p:tag name="OUTPUTTYPE" val="PNG"/>
  <p:tag name="IGUANATEXVERSION" val="160"/>
  <p:tag name="LATEXADDIN" val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/>
  <p:tag name="IGUANATEXSIZE" val="20"/>
  <p:tag name="IGUANATEXCURSOR" val="88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1594"/>
  <p:tag name="ORIGINALWIDTH" val="1106.862"/>
  <p:tag name="OUTPUTTYPE" val="PNG"/>
  <p:tag name="IGUANATEXVERSION" val="160"/>
  <p:tag name="LATEXADDIN" val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/>
  <p:tag name="IGUANATEXSIZE" val="20"/>
  <p:tag name="IGUANATEXCURSOR" val="283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005.999"/>
  <p:tag name="OUTPUTTYPE" val="PNG"/>
  <p:tag name="IGUANATEXVERSION" val="160"/>
  <p:tag name="LATEXADDIN" val="\documentclass{article}&#10;\usepackage{amsmath}&#10;\pagestyle{empty}&#10;\begin{document}&#10;&#10;&#10;$\gamma \gamma \gamma \pi^+ \pi^- e^+ e^- \quad \text{or} \quad \gamma \gamma \gamma \pi^+ \pi^- \mu^+ \mu^-&#10;$&#10;&#10;\end{document}"/>
  <p:tag name="IGUANATEXSIZE" val="20"/>
  <p:tag name="IGUANATEXCURSOR" val="19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1594"/>
  <p:tag name="ORIGINALWIDTH" val="1106.862"/>
  <p:tag name="OUTPUTTYPE" val="PNG"/>
  <p:tag name="IGUANATEXVERSION" val="160"/>
  <p:tag name="LATEXADDIN" val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/>
  <p:tag name="IGUANATEXSIZE" val="20"/>
  <p:tag name="IGUANATEXCURSOR" val="283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277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Cambria Math</vt:lpstr>
      <vt:lpstr>TH Sarabun New</vt:lpstr>
      <vt:lpstr>Wingdings</vt:lpstr>
      <vt:lpstr>1_ธีมของ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center of mass energy 4640 MeV</vt:lpstr>
      <vt:lpstr>J∕ψ from kinematic fit</vt:lpstr>
      <vt:lpstr>This week</vt:lpstr>
      <vt:lpstr>χ^2 from kinematic fit</vt:lpstr>
      <vt:lpstr>Comparing of efficiency</vt:lpstr>
      <vt:lpstr>Next 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NATTAPAT TAGSINSIT</dc:creator>
  <cp:lastModifiedBy>NATTAPAT TAGSINSIT</cp:lastModifiedBy>
  <cp:revision>90</cp:revision>
  <dcterms:created xsi:type="dcterms:W3CDTF">2021-11-14T14:33:03Z</dcterms:created>
  <dcterms:modified xsi:type="dcterms:W3CDTF">2025-09-09T11:33:03Z</dcterms:modified>
</cp:coreProperties>
</file>