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4" r:id="rId4"/>
    <p:sldId id="262" r:id="rId5"/>
    <p:sldId id="263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6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45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800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CDE4222C-801E-C036-A5D7-99963B961E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1B362DE-0D16-142D-36AD-2399C40468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062B9-B66F-429C-9042-7B73C897571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C0319E9-3C82-883E-467E-AD2EA2B985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66CB2A3-4AF4-02A0-9AED-D626EF161B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C3731-0C35-47B0-848D-003AD58F8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4585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3738A-8916-4B14-8BDE-47384427F570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D1F6A-5657-4D2A-89CF-70E1694F55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2241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45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4209C6-3B9C-4592-A1E9-6AB9558DE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460901-225C-AE20-E1C6-A39F8417B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48F39E-0A53-5CA1-582C-DFF4F518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219238-7AAC-BAA5-3914-921766511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10A438-67AC-1416-EA3D-D558D96A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23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C91C265-5E55-31BA-1D0E-6FDF82B0D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BF4C826-5231-EE51-A6E1-88E44ABD2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0EED7D-8696-5FE9-BD58-2F2DC191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0B4A4D-6CDA-49CF-17AD-C29E7CFDB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F0F92F-4007-5666-D27C-AB05A037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452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01BFA8-229A-D0A3-5ACD-85DB04A5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F925DA-9D69-9397-FA05-5106A7DEF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EF8ECC-E347-14BE-5C20-6BA2E935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B2D54C-2306-9925-E13C-DDC16216E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68712" y="6356350"/>
            <a:ext cx="1289304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第</a:t>
            </a:r>
            <a:fld id="{00DF5AAB-9C4A-431F-88B5-8B632B24CBF6}" type="slidenum">
              <a:rPr lang="zh-CN" altLang="en-US" smtClean="0"/>
              <a:t>‹#›</a:t>
            </a:fld>
            <a:r>
              <a:rPr lang="zh-CN" altLang="en-US" dirty="0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39641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E12542-D22D-C954-EB99-358E8D15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A8290E-DAF9-E5FB-2F35-3CBD81FE9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E1D64F-8C9C-DADE-381C-87451229E9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51E621-88EB-52E4-343D-34E6A73B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D4449E-691F-6D66-836A-B790A1EC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292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9D78E2-3D67-90D0-44D8-8A8CBB6FE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80E850-7A3F-F1C2-7D30-1736913A6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7A64037-8EE5-1B9B-4ED0-9F254FD57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2B7B71D-2CE2-710D-E7A7-9D717062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CF2191A-09F9-6E79-D23F-EAA6BAD53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03A5D1-0C19-E53F-3DE7-4018198A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257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469746-E802-1536-53A5-3501BE171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9DCB06-11DA-C17A-6521-3538418DE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F6077E-30D3-1B78-54A4-DA12A4A3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DF8B2C1-B689-03F5-7C10-EABBD47C3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2BD6621-CB08-EB68-14B9-C5D17C74D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CD42BC7-1013-D144-EA97-90ECD01CFF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B535E06-8446-5F7B-F068-C8623139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1F2E03B-3E76-8E7A-D2C4-7C28425EF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632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2CA699-2494-2EA4-E64B-8FC454CA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588E281-205A-1ED3-C552-88CD2AF6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4540694-7CB8-C69E-DD3C-12D2B8C24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AAEED9-86E2-1175-23F8-9C458CEA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79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16365B7-0D94-39EB-F173-D53EACC5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17BED86-F102-A642-7BC6-FB8290740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B14FD59-706D-F482-257A-451253F9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357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AE2F53-E8BC-DCAB-BB4A-4F3062441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112A2E-9BC7-0405-EE93-3A80FED2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08772A1-F767-AE8A-B4F1-E580BCCB0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B3F870-F6C0-ED66-70A7-F3DDF3BD39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4E24099-59F4-4A42-50EA-9D1A5927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A41C80-C6DD-E702-4561-D287A91B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49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EDA920-B72A-4B36-608F-5F551C42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244C943-AC2A-F762-C73F-20BDCB362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A215BB0-C69F-A226-5A88-15C01D3EC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658558-8DFE-8F15-3606-965AA5EB1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E49F39-C06F-718F-B3F3-FA285625C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FC510E8-EDD6-EB2A-06F3-9F5BC201D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228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6F8009A7-7773-8BAB-5ACF-B9CEC1CD0DD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300" y="0"/>
            <a:ext cx="3314700" cy="145732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777DEE0-49A4-F181-EFB2-E8A7435B9A8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8F5FE"/>
              </a:clrFrom>
              <a:clrTo>
                <a:srgbClr val="F8F5FE">
                  <a:alpha val="0"/>
                </a:srgbClr>
              </a:clrTo>
            </a:clrChang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104" y="1544968"/>
            <a:ext cx="3791792" cy="3768064"/>
          </a:xfrm>
          <a:prstGeom prst="rect">
            <a:avLst/>
          </a:prstGeom>
        </p:spPr>
      </p:pic>
      <p:sp>
        <p:nvSpPr>
          <p:cNvPr id="2" name="页脚占位符 4">
            <a:extLst>
              <a:ext uri="{FF2B5EF4-FFF2-40B4-BE49-F238E27FC236}">
                <a16:creationId xmlns:a16="http://schemas.microsoft.com/office/drawing/2014/main" id="{4B6A47A2-09BD-4F08-4863-C508CA7CB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1180" y="6492875"/>
            <a:ext cx="92964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</p:spTree>
    <p:extLst>
      <p:ext uri="{BB962C8B-B14F-4D97-AF65-F5344CB8AC3E}">
        <p14:creationId xmlns:p14="http://schemas.microsoft.com/office/powerpoint/2010/main" val="266370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1">
            <a:extLst>
              <a:ext uri="{FF2B5EF4-FFF2-40B4-BE49-F238E27FC236}">
                <a16:creationId xmlns:a16="http://schemas.microsoft.com/office/drawing/2014/main" id="{C3D5D1F6-285A-8240-568D-41A30C01A940}"/>
              </a:ext>
            </a:extLst>
          </p:cNvPr>
          <p:cNvSpPr/>
          <p:nvPr/>
        </p:nvSpPr>
        <p:spPr>
          <a:xfrm flipV="1">
            <a:off x="0" y="3288991"/>
            <a:ext cx="12191999" cy="69065"/>
          </a:xfrm>
          <a:prstGeom prst="roundRect">
            <a:avLst/>
          </a:prstGeom>
          <a:solidFill>
            <a:srgbClr val="80296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5C932220-7F35-E62D-1EEA-C0C6B47A4E45}"/>
              </a:ext>
            </a:extLst>
          </p:cNvPr>
          <p:cNvSpPr txBox="1">
            <a:spLocks/>
          </p:cNvSpPr>
          <p:nvPr/>
        </p:nvSpPr>
        <p:spPr>
          <a:xfrm>
            <a:off x="5280541" y="4804793"/>
            <a:ext cx="1630916" cy="1061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dirty="0">
                <a:solidFill>
                  <a:srgbClr val="6B165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王仕元</a:t>
            </a:r>
            <a:endParaRPr lang="en-US" altLang="zh-CN" dirty="0">
              <a:solidFill>
                <a:srgbClr val="6B165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rgbClr val="6B165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2025.9.9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C6B56581-C393-57FE-78D3-3093AD2799FE}"/>
              </a:ext>
            </a:extLst>
          </p:cNvPr>
          <p:cNvSpPr txBox="1">
            <a:spLocks/>
          </p:cNvSpPr>
          <p:nvPr/>
        </p:nvSpPr>
        <p:spPr>
          <a:xfrm>
            <a:off x="3934864" y="2559050"/>
            <a:ext cx="4322270" cy="7644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en-US" altLang="zh-CN" sz="4800" dirty="0">
                <a:solidFill>
                  <a:srgbClr val="6B1654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 Hebrew" pitchFamily="2" charset="-79"/>
              </a:rPr>
              <a:t>Group Meeting</a:t>
            </a:r>
            <a:endParaRPr lang="zh-CN" altLang="en-US" sz="4800" dirty="0">
              <a:solidFill>
                <a:srgbClr val="6B1654"/>
              </a:solidFill>
              <a:latin typeface="SimHei" panose="02010609060101010101" pitchFamily="49" charset="-122"/>
              <a:ea typeface="SimHei" panose="02010609060101010101" pitchFamily="49" charset="-122"/>
              <a:cs typeface="Aria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1770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0E43B0-785F-7ACB-F7DB-0484FB817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77200" cy="739775"/>
          </a:xfrm>
        </p:spPr>
        <p:txBody>
          <a:bodyPr/>
          <a:lstStyle/>
          <a:p>
            <a:r>
              <a:rPr lang="en-US" altLang="zh-CN" dirty="0"/>
              <a:t>SAD(Strategic Accelerator Design)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4C76EA-4552-0505-F80F-20814D343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1"/>
            <a:ext cx="10515600" cy="4076699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dirty="0"/>
              <a:t>Software developed and maintained by the High Energy Accelerator Research Organization (KEK) in Japan</a:t>
            </a:r>
            <a:br>
              <a:rPr lang="en-US" altLang="zh-CN" sz="3600" dirty="0"/>
            </a:br>
            <a:r>
              <a:rPr lang="en-US" altLang="zh-CN" sz="3600" dirty="0"/>
              <a:t>Specifically designed for particle accelerator physics design and simulation</a:t>
            </a:r>
            <a:br>
              <a:rPr lang="en-US" altLang="zh-CN" sz="3600" dirty="0"/>
            </a:br>
            <a:r>
              <a:rPr lang="en-US" altLang="zh-CN" sz="3600" dirty="0"/>
              <a:t>Main functions: Beam optics design, particle tracking, dynamic aperture analysis, orbit and optics correction, error analysis</a:t>
            </a:r>
            <a:endParaRPr lang="zh-CN" altLang="en-US" sz="3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840D640-3A91-44F3-828B-8BD5A4EE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00DF5AAB-9C4A-431F-88B5-8B632B24CBF6}" type="slidenum">
              <a:rPr lang="zh-CN" altLang="en-US" smtClean="0"/>
              <a:t>2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45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5338D0-0C31-F8D9-221D-A275E5A4E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2628900" cy="701675"/>
          </a:xfrm>
        </p:spPr>
        <p:txBody>
          <a:bodyPr/>
          <a:lstStyle/>
          <a:p>
            <a:r>
              <a:rPr lang="en-US" altLang="zh-CN" dirty="0"/>
              <a:t>Question</a:t>
            </a:r>
            <a:r>
              <a:rPr lang="zh-CN" altLang="en-US" dirty="0"/>
              <a:t>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4CFB767-799E-1054-FCC6-408FD48798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42975"/>
                <a:ext cx="10515600" cy="56546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CN" sz="2400" dirty="0"/>
                  <a:t>sad_RBB:beam2=</a:t>
                </a:r>
                <a:r>
                  <a:rPr lang="en-US" altLang="zh-CN" sz="2400" dirty="0" err="1"/>
                  <a:t>TrackParticles</a:t>
                </a:r>
                <a:r>
                  <a:rPr lang="en-US" altLang="zh-CN" sz="2400" dirty="0"/>
                  <a:t>[beamR,p1,1,150];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beam2={Beam position,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  {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 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dirty="0"/>
                  <a:t>},{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𝑝𝑥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2400" dirty="0"/>
                  <a:t>},{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dirty="0"/>
                  <a:t>},{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2400" dirty="0"/>
                  <a:t>},{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dirty="0"/>
                  <a:t>},{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𝑑𝑝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2400" dirty="0"/>
                  <a:t>},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  {survival status},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  {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loss location</a:t>
                </a:r>
                <a:r>
                  <a:rPr lang="en-US" altLang="zh-CN" sz="2400" dirty="0"/>
                  <a:t>},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  {loss turn number},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}}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The particle tracking function is compatible with CEPC but not with BIIU.</a:t>
                </a:r>
                <a:br>
                  <a:rPr lang="en-US" altLang="zh-CN" sz="2400" dirty="0"/>
                </a:br>
                <a:r>
                  <a:rPr lang="en-US" altLang="zh-CN" sz="2400" dirty="0"/>
                  <a:t>It is suspected that the lattice (magnet structure layout and optical design of the accelerator) of BIIU is not compatible with this code, as the code was originally designed for CEPC.</a:t>
                </a:r>
                <a:br>
                  <a:rPr lang="en-US" altLang="zh-CN" sz="2400" dirty="0"/>
                </a:br>
                <a:r>
                  <a:rPr lang="en-US" altLang="zh-CN" sz="2400" dirty="0"/>
                  <a:t>Modifications to the code are necessary to adapt it for BIIU.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4CFB767-799E-1054-FCC6-408FD48798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42975"/>
                <a:ext cx="10515600" cy="5654675"/>
              </a:xfrm>
              <a:blipFill>
                <a:blip r:embed="rId2"/>
                <a:stretch>
                  <a:fillRect l="-928" t="-1402" b="-11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7BCD6A6-D0E5-0786-5EC2-FAA158B3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00DF5AAB-9C4A-431F-88B5-8B632B24CBF6}" type="slidenum">
              <a:rPr lang="zh-CN" altLang="en-US" smtClean="0"/>
              <a:t>3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030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B860B8-DF99-9989-375F-48F197F9C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768850" cy="663575"/>
          </a:xfrm>
        </p:spPr>
        <p:txBody>
          <a:bodyPr/>
          <a:lstStyle/>
          <a:p>
            <a:r>
              <a:rPr lang="en-US" altLang="zh-CN" dirty="0" err="1"/>
              <a:t>cepc</a:t>
            </a:r>
            <a:r>
              <a:rPr lang="en-US" altLang="zh-CN" dirty="0"/>
              <a:t>:</a:t>
            </a:r>
            <a:r>
              <a:rPr lang="zh-CN" altLang="en-US" dirty="0"/>
              <a:t>Nparticles=10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B5D690A-1FF0-68AB-381B-5C4E1EF5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00DF5AAB-9C4A-431F-88B5-8B632B24CBF6}" type="slidenum">
              <a:rPr lang="zh-CN" altLang="en-US" smtClean="0"/>
              <a:t>4</a:t>
            </a:fld>
            <a:r>
              <a:rPr lang="zh-CN" altLang="en-US"/>
              <a:t>页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612DFC0-C968-00F1-3A87-D5974D8F3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81" y="1216685"/>
            <a:ext cx="11895238" cy="5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05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1C6803-8971-B309-CF2E-2EB930132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52950" cy="676275"/>
          </a:xfrm>
        </p:spPr>
        <p:txBody>
          <a:bodyPr/>
          <a:lstStyle/>
          <a:p>
            <a:r>
              <a:rPr lang="en-US" altLang="zh-CN" dirty="0" err="1"/>
              <a:t>biiu</a:t>
            </a:r>
            <a:r>
              <a:rPr lang="en-US" altLang="zh-CN" dirty="0"/>
              <a:t>:</a:t>
            </a:r>
            <a:r>
              <a:rPr lang="zh-CN" altLang="en-US" dirty="0"/>
              <a:t>Nparticles=10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C6EA051-DCE5-82F4-621F-675F4F7C8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00DF5AAB-9C4A-431F-88B5-8B632B24CBF6}" type="slidenum">
              <a:rPr lang="zh-CN" altLang="en-US" smtClean="0"/>
              <a:t>5</a:t>
            </a:fld>
            <a:r>
              <a:rPr lang="zh-CN" altLang="en-US"/>
              <a:t>页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D64833B-5C49-C637-71D0-AEC6D03D6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05" y="1690905"/>
            <a:ext cx="11876190" cy="3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53740"/>
      </p:ext>
    </p:extLst>
  </p:cSld>
  <p:clrMapOvr>
    <a:masterClrMapping/>
  </p:clrMapOvr>
</p:sld>
</file>

<file path=ppt/theme/theme1.xml><?xml version="1.0" encoding="utf-8"?>
<a:theme xmlns:a="http://schemas.openxmlformats.org/drawingml/2006/main" name="南开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5985</TotalTime>
  <Words>190</Words>
  <Application>Microsoft Office PowerPoint</Application>
  <PresentationFormat>宽屏</PresentationFormat>
  <Paragraphs>21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SimHei</vt:lpstr>
      <vt:lpstr>宋体</vt:lpstr>
      <vt:lpstr>Arial</vt:lpstr>
      <vt:lpstr>Cambria Math</vt:lpstr>
      <vt:lpstr>南开</vt:lpstr>
      <vt:lpstr>PowerPoint 演示文稿</vt:lpstr>
      <vt:lpstr>SAD(Strategic Accelerator Design)</vt:lpstr>
      <vt:lpstr>Question：</vt:lpstr>
      <vt:lpstr>cepc:Nparticles=10</vt:lpstr>
      <vt:lpstr>biiu:Nparticles=10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3193764608@qq.com</dc:creator>
  <cp:lastModifiedBy>3193764608@qq.com</cp:lastModifiedBy>
  <cp:revision>914</cp:revision>
  <dcterms:created xsi:type="dcterms:W3CDTF">2025-03-18T05:26:40Z</dcterms:created>
  <dcterms:modified xsi:type="dcterms:W3CDTF">2025-09-09T10:51:18Z</dcterms:modified>
</cp:coreProperties>
</file>