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65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6CB98-6E9A-4418-8AE7-150EBCEF0E1D}" type="datetimeFigureOut">
              <a:rPr lang="zh-CN" altLang="en-US" smtClean="0"/>
              <a:t>2025/9/4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5C31E-5FE3-4A9E-9264-AB3C79B8DE1F}" type="slidenum">
              <a:rPr lang="zh-CN" altLang="en-US" smtClean="0"/>
              <a:t>‹#›</a:t>
            </a:fld>
            <a:endParaRPr lang="zh-CN" altLang="en-US"/>
          </a:p>
        </p:txBody>
      </p:sp>
    </p:spTree>
    <p:extLst>
      <p:ext uri="{BB962C8B-B14F-4D97-AF65-F5344CB8AC3E}">
        <p14:creationId xmlns:p14="http://schemas.microsoft.com/office/powerpoint/2010/main" val="353210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F5C31E-5FE3-4A9E-9264-AB3C79B8DE1F}" type="slidenum">
              <a:rPr lang="zh-CN" altLang="en-US" smtClean="0"/>
              <a:t>6</a:t>
            </a:fld>
            <a:endParaRPr lang="zh-CN" altLang="en-US"/>
          </a:p>
        </p:txBody>
      </p:sp>
    </p:spTree>
    <p:extLst>
      <p:ext uri="{BB962C8B-B14F-4D97-AF65-F5344CB8AC3E}">
        <p14:creationId xmlns:p14="http://schemas.microsoft.com/office/powerpoint/2010/main" val="261061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B7A487-DBB7-3E17-9920-2767774BF4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20DD8D9-5BA6-D038-3DC0-F9F5C47B7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A97C4CB-2E92-BA17-62EA-341B4EE57A62}"/>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4D42FD4D-E981-B6D3-51A5-FE0AD3280D8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2640F8-7EB1-E615-4DEE-6A8FD8BB3E5E}"/>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40839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F6663-5317-0251-7220-3F697C0E4F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877D35-5667-1BC3-FEC4-759F7DB6865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C2733B-6AE0-FE12-D887-A534210921AB}"/>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AF78B7D7-E99F-EFF3-3219-00B28C45BC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11B9C4-2731-8BDB-8AD0-98BA5C2BBFC7}"/>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84970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A820AA-414F-4988-2BE3-8B6E80F7299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1A5E1D7-3AF5-D2F2-0617-4FEE60C9F4C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7DDA81-A22C-728E-A138-5F4F7953D1A6}"/>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DB402F85-8A96-0FCB-4261-611BF8C34A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3EB0D5-6278-F554-1174-1F446286EB29}"/>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256669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B94D48-DE7C-8180-AFDE-5ADAB05CE8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3E4A7BE-0BFE-CD16-0A3D-DE02E4E9349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FAB85D-2730-36FC-AF8E-95C0B1F958D9}"/>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1D5BB6DD-D130-3E27-F11C-09DBFE479E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0FC943-2B2A-EA54-E2FC-2513EE865A74}"/>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203842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B7A2E-05BA-634E-EDD8-62FCCAEE792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FA3439A-874D-562A-4C64-94832B978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7A771D8-A97F-89FD-6C8B-10CD8FBC147C}"/>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8B8757AF-A8B4-A5DE-89C6-04159D1089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241B9D-233E-E9EC-1A36-BB5D479730E7}"/>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34566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74DBF-A0EB-B084-EB7A-DBBCDF968D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1B4A8AA-C7F3-88FB-A9F8-DA9CC7D924C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1409344-B7B8-A1A5-5C30-409BA47B180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077357E-8E43-CF66-122B-4B3AEF8E0076}"/>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6" name="页脚占位符 5">
            <a:extLst>
              <a:ext uri="{FF2B5EF4-FFF2-40B4-BE49-F238E27FC236}">
                <a16:creationId xmlns:a16="http://schemas.microsoft.com/office/drawing/2014/main" id="{A85751D6-CD8B-F000-9A4B-902323D931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5974F3B-40C1-94F9-561B-81D012CCA3E0}"/>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200986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2B8402-9252-986B-0C7C-57F1C489DDA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9650143-0C53-FC1C-D3E8-D79EDF45E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166A23F-4F6B-9D46-ED7C-F626C061E0E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A3706A-E31B-257D-EF26-00C66A51D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1CE7B79-9D10-78AC-A52A-CBCF4CCB753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B54BCC6-E774-C618-C03B-88E6BFC17D9A}"/>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8" name="页脚占位符 7">
            <a:extLst>
              <a:ext uri="{FF2B5EF4-FFF2-40B4-BE49-F238E27FC236}">
                <a16:creationId xmlns:a16="http://schemas.microsoft.com/office/drawing/2014/main" id="{D1962FF6-BE09-2078-F3F6-817DC442041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97CBEFB-6442-BA7A-F3CA-A761968F7C0C}"/>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276589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BE04C-5489-28C3-9120-076E2D40C1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9827C1-B484-36EE-3407-FABAAF19041C}"/>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4" name="页脚占位符 3">
            <a:extLst>
              <a:ext uri="{FF2B5EF4-FFF2-40B4-BE49-F238E27FC236}">
                <a16:creationId xmlns:a16="http://schemas.microsoft.com/office/drawing/2014/main" id="{3D651497-EF45-33FF-2560-3644A2BDB6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C841D81-2744-4F68-74E6-3075087CB2CA}"/>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126057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80F42C-2620-A55D-E9D9-8C742C9B5290}"/>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3" name="页脚占位符 2">
            <a:extLst>
              <a:ext uri="{FF2B5EF4-FFF2-40B4-BE49-F238E27FC236}">
                <a16:creationId xmlns:a16="http://schemas.microsoft.com/office/drawing/2014/main" id="{EB0ADB25-7245-30F2-D42F-31F3FDDA40C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AE4CB61-285C-D1A6-2F40-DDDF885F1141}"/>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5061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81C21E-DAC0-BC68-C21C-87EAFF7099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4FEA486-680D-FE09-7D20-D2EBCF381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D3CE14C-AC1E-A557-2C65-946E0D4A2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538FCF5-3278-602A-7000-B9BDE4FD9F9D}"/>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6" name="页脚占位符 5">
            <a:extLst>
              <a:ext uri="{FF2B5EF4-FFF2-40B4-BE49-F238E27FC236}">
                <a16:creationId xmlns:a16="http://schemas.microsoft.com/office/drawing/2014/main" id="{22EC6D77-8B30-DB92-1233-3A3BF1323D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ACE6B37-74DB-FBB2-5113-192C3083287C}"/>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68925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8D99D-3CEB-CD7F-8589-0317EED2B10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A2D7EC1-CA8C-1C41-4DD8-292D6CE00C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8C1B115-ED77-1CF1-C050-DC1DFB1CC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F02804-E44C-8269-412C-177760CDBAEA}"/>
              </a:ext>
            </a:extLst>
          </p:cNvPr>
          <p:cNvSpPr>
            <a:spLocks noGrp="1"/>
          </p:cNvSpPr>
          <p:nvPr>
            <p:ph type="dt" sz="half" idx="10"/>
          </p:nvPr>
        </p:nvSpPr>
        <p:spPr/>
        <p:txBody>
          <a:bodyPr/>
          <a:lstStyle/>
          <a:p>
            <a:fld id="{DA84CDEA-51A1-45C5-A7C1-04599CE4FE53}" type="datetimeFigureOut">
              <a:rPr lang="zh-CN" altLang="en-US" smtClean="0"/>
              <a:t>2025/9/4</a:t>
            </a:fld>
            <a:endParaRPr lang="zh-CN" altLang="en-US"/>
          </a:p>
        </p:txBody>
      </p:sp>
      <p:sp>
        <p:nvSpPr>
          <p:cNvPr id="6" name="页脚占位符 5">
            <a:extLst>
              <a:ext uri="{FF2B5EF4-FFF2-40B4-BE49-F238E27FC236}">
                <a16:creationId xmlns:a16="http://schemas.microsoft.com/office/drawing/2014/main" id="{7D21C0B0-C022-F03A-0991-5BDC130565A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E20D31-8B9B-68FF-87EA-D73C5160A80D}"/>
              </a:ext>
            </a:extLst>
          </p:cNvPr>
          <p:cNvSpPr>
            <a:spLocks noGrp="1"/>
          </p:cNvSpPr>
          <p:nvPr>
            <p:ph type="sldNum" sz="quarter" idx="12"/>
          </p:nvPr>
        </p:nvSpPr>
        <p:spPr/>
        <p:txBody>
          <a:body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44181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0F7626-1EA6-969C-2963-E910A99C5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A46C0CD-5D15-2302-7D9A-C82A4E2BC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3EF60B-CA99-840F-15D6-31AD418A8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4CDEA-51A1-45C5-A7C1-04599CE4FE53}" type="datetimeFigureOut">
              <a:rPr lang="zh-CN" altLang="en-US" smtClean="0"/>
              <a:t>2025/9/4</a:t>
            </a:fld>
            <a:endParaRPr lang="zh-CN" altLang="en-US"/>
          </a:p>
        </p:txBody>
      </p:sp>
      <p:sp>
        <p:nvSpPr>
          <p:cNvPr id="5" name="页脚占位符 4">
            <a:extLst>
              <a:ext uri="{FF2B5EF4-FFF2-40B4-BE49-F238E27FC236}">
                <a16:creationId xmlns:a16="http://schemas.microsoft.com/office/drawing/2014/main" id="{78D3FA12-BAE5-BC4E-76DC-E139E7AC6F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11AB122-CDDA-FB78-3E90-7BB7AD64D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503E5-B04D-4EE5-A729-CC5A8FFABD47}" type="slidenum">
              <a:rPr lang="zh-CN" altLang="en-US" smtClean="0"/>
              <a:t>‹#›</a:t>
            </a:fld>
            <a:endParaRPr lang="zh-CN" altLang="en-US"/>
          </a:p>
        </p:txBody>
      </p:sp>
    </p:spTree>
    <p:extLst>
      <p:ext uri="{BB962C8B-B14F-4D97-AF65-F5344CB8AC3E}">
        <p14:creationId xmlns:p14="http://schemas.microsoft.com/office/powerpoint/2010/main" val="377011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5.png"/><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43.png"/><Relationship Id="rId4" Type="http://schemas.openxmlformats.org/officeDocument/2006/relationships/image" Target="../media/image48.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EAACC-6847-367C-4452-2AABEFB8F6A8}"/>
              </a:ext>
            </a:extLst>
          </p:cNvPr>
          <p:cNvSpPr>
            <a:spLocks noGrp="1"/>
          </p:cNvSpPr>
          <p:nvPr>
            <p:ph type="ctrTitle"/>
          </p:nvPr>
        </p:nvSpPr>
        <p:spPr/>
        <p:txBody>
          <a:bodyPr/>
          <a:lstStyle/>
          <a:p>
            <a:r>
              <a:rPr lang="en-US" altLang="zh-CN" dirty="0"/>
              <a:t>CDT(Causal Dynamical Triangulation)</a:t>
            </a:r>
            <a:endParaRPr lang="zh-CN" altLang="en-US" dirty="0"/>
          </a:p>
        </p:txBody>
      </p:sp>
      <p:sp>
        <p:nvSpPr>
          <p:cNvPr id="3" name="副标题 2">
            <a:extLst>
              <a:ext uri="{FF2B5EF4-FFF2-40B4-BE49-F238E27FC236}">
                <a16:creationId xmlns:a16="http://schemas.microsoft.com/office/drawing/2014/main" id="{465861F3-59CA-8AFC-E1B1-F0CC9FE7B24E}"/>
              </a:ext>
            </a:extLst>
          </p:cNvPr>
          <p:cNvSpPr>
            <a:spLocks noGrp="1"/>
          </p:cNvSpPr>
          <p:nvPr>
            <p:ph type="subTitle" idx="1"/>
          </p:nvPr>
        </p:nvSpPr>
        <p:spPr/>
        <p:txBody>
          <a:bodyPr>
            <a:normAutofit/>
          </a:bodyPr>
          <a:lstStyle/>
          <a:p>
            <a:endParaRPr lang="en-US" altLang="zh-CN" dirty="0">
              <a:effectLst/>
            </a:endParaRPr>
          </a:p>
          <a:p>
            <a:r>
              <a:rPr lang="en-US" altLang="zh-CN" dirty="0"/>
              <a:t>Hong-An Zeng</a:t>
            </a:r>
          </a:p>
          <a:p>
            <a:r>
              <a:rPr lang="en-US" altLang="zh-CN" dirty="0"/>
              <a:t>2025.9.4</a:t>
            </a:r>
            <a:endParaRPr lang="zh-CN" altLang="en-US" dirty="0"/>
          </a:p>
        </p:txBody>
      </p:sp>
      <p:sp>
        <p:nvSpPr>
          <p:cNvPr id="4" name="文本框 3">
            <a:extLst>
              <a:ext uri="{FF2B5EF4-FFF2-40B4-BE49-F238E27FC236}">
                <a16:creationId xmlns:a16="http://schemas.microsoft.com/office/drawing/2014/main" id="{507D8E68-F4DF-1C16-9243-81C3AEE79CCD}"/>
              </a:ext>
            </a:extLst>
          </p:cNvPr>
          <p:cNvSpPr txBox="1"/>
          <p:nvPr/>
        </p:nvSpPr>
        <p:spPr>
          <a:xfrm>
            <a:off x="862445" y="5135472"/>
            <a:ext cx="10962409" cy="923330"/>
          </a:xfrm>
          <a:prstGeom prst="rect">
            <a:avLst/>
          </a:prstGeom>
          <a:noFill/>
        </p:spPr>
        <p:txBody>
          <a:bodyPr wrap="square" rtlCol="0">
            <a:spAutoFit/>
          </a:bodyPr>
          <a:lstStyle/>
          <a:p>
            <a:r>
              <a:rPr lang="en-US" altLang="zh-CN" dirty="0">
                <a:effectLst/>
              </a:rPr>
              <a:t>[1]H. W. Hamber, </a:t>
            </a:r>
            <a:r>
              <a:rPr lang="en-US" altLang="zh-CN" i="1" dirty="0">
                <a:effectLst/>
              </a:rPr>
              <a:t>Quantum gravitation: the Feynman path integral approach</a:t>
            </a:r>
            <a:r>
              <a:rPr lang="en-US" altLang="zh-CN" dirty="0">
                <a:effectLst/>
              </a:rPr>
              <a:t>. Berlin: Springer, 2009.</a:t>
            </a:r>
          </a:p>
          <a:p>
            <a:r>
              <a:rPr lang="en-US" altLang="zh-CN" dirty="0">
                <a:effectLst/>
              </a:rPr>
              <a:t>[2]J. Z. Zhang, 《Causal Dynamical Triangulation of Quantum Gravity in Three Dimensions》.</a:t>
            </a:r>
          </a:p>
          <a:p>
            <a:r>
              <a:rPr lang="en-US" altLang="zh-CN" dirty="0">
                <a:effectLst/>
              </a:rPr>
              <a:t>[3]J. Ambjorn, A. Goerlich, J. Jurkiewicz</a:t>
            </a:r>
            <a:r>
              <a:rPr lang="zh-CN" altLang="en-US" dirty="0">
                <a:effectLst/>
              </a:rPr>
              <a:t>和</a:t>
            </a:r>
            <a:r>
              <a:rPr lang="en-US" altLang="zh-CN" dirty="0">
                <a:effectLst/>
              </a:rPr>
              <a:t>R. Loll, 《Nonperturbative Quantum Gravity》, 2012</a:t>
            </a:r>
          </a:p>
        </p:txBody>
      </p:sp>
    </p:spTree>
    <p:extLst>
      <p:ext uri="{BB962C8B-B14F-4D97-AF65-F5344CB8AC3E}">
        <p14:creationId xmlns:p14="http://schemas.microsoft.com/office/powerpoint/2010/main" val="96238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13492C-AE84-CD35-1586-D39BECE3A6BD}"/>
              </a:ext>
            </a:extLst>
          </p:cNvPr>
          <p:cNvSpPr>
            <a:spLocks noGrp="1"/>
          </p:cNvSpPr>
          <p:nvPr>
            <p:ph type="title"/>
          </p:nvPr>
        </p:nvSpPr>
        <p:spPr/>
        <p:txBody>
          <a:bodyPr/>
          <a:lstStyle/>
          <a:p>
            <a:r>
              <a:rPr lang="en-US" altLang="zh-CN" dirty="0" err="1"/>
              <a:t>Regge</a:t>
            </a:r>
            <a:r>
              <a:rPr lang="en-US" altLang="zh-CN" dirty="0"/>
              <a:t> action</a:t>
            </a:r>
            <a:endParaRPr lang="zh-CN" altLang="en-US" dirty="0"/>
          </a:p>
        </p:txBody>
      </p:sp>
      <p:pic>
        <p:nvPicPr>
          <p:cNvPr id="5" name="图片 4">
            <a:extLst>
              <a:ext uri="{FF2B5EF4-FFF2-40B4-BE49-F238E27FC236}">
                <a16:creationId xmlns:a16="http://schemas.microsoft.com/office/drawing/2014/main" id="{7626E46D-509A-8B77-3EC5-BE153E008EFD}"/>
              </a:ext>
            </a:extLst>
          </p:cNvPr>
          <p:cNvPicPr>
            <a:picLocks noChangeAspect="1"/>
          </p:cNvPicPr>
          <p:nvPr/>
        </p:nvPicPr>
        <p:blipFill>
          <a:blip r:embed="rId2"/>
          <a:stretch>
            <a:fillRect/>
          </a:stretch>
        </p:blipFill>
        <p:spPr>
          <a:xfrm>
            <a:off x="2224990" y="1917499"/>
            <a:ext cx="2254659" cy="841740"/>
          </a:xfrm>
          <a:prstGeom prst="rect">
            <a:avLst/>
          </a:prstGeom>
        </p:spPr>
      </p:pic>
      <p:pic>
        <p:nvPicPr>
          <p:cNvPr id="7" name="图片 6">
            <a:extLst>
              <a:ext uri="{FF2B5EF4-FFF2-40B4-BE49-F238E27FC236}">
                <a16:creationId xmlns:a16="http://schemas.microsoft.com/office/drawing/2014/main" id="{EA6185B4-D3FE-5258-9E56-476B79BC7BF7}"/>
              </a:ext>
            </a:extLst>
          </p:cNvPr>
          <p:cNvPicPr>
            <a:picLocks noChangeAspect="1"/>
          </p:cNvPicPr>
          <p:nvPr/>
        </p:nvPicPr>
        <p:blipFill>
          <a:blip r:embed="rId3"/>
          <a:stretch>
            <a:fillRect/>
          </a:stretch>
        </p:blipFill>
        <p:spPr>
          <a:xfrm>
            <a:off x="4886624" y="2118546"/>
            <a:ext cx="2846726" cy="366350"/>
          </a:xfrm>
          <a:prstGeom prst="rect">
            <a:avLst/>
          </a:prstGeom>
        </p:spPr>
      </p:pic>
      <p:pic>
        <p:nvPicPr>
          <p:cNvPr id="9" name="图片 8">
            <a:extLst>
              <a:ext uri="{FF2B5EF4-FFF2-40B4-BE49-F238E27FC236}">
                <a16:creationId xmlns:a16="http://schemas.microsoft.com/office/drawing/2014/main" id="{A452FA19-8145-DD1D-A941-467347DAE8CE}"/>
              </a:ext>
            </a:extLst>
          </p:cNvPr>
          <p:cNvPicPr>
            <a:picLocks noChangeAspect="1"/>
          </p:cNvPicPr>
          <p:nvPr/>
        </p:nvPicPr>
        <p:blipFill>
          <a:blip r:embed="rId4"/>
          <a:stretch>
            <a:fillRect/>
          </a:stretch>
        </p:blipFill>
        <p:spPr>
          <a:xfrm>
            <a:off x="2044326" y="3645455"/>
            <a:ext cx="4870646" cy="841740"/>
          </a:xfrm>
          <a:prstGeom prst="rect">
            <a:avLst/>
          </a:prstGeom>
        </p:spPr>
      </p:pic>
      <p:pic>
        <p:nvPicPr>
          <p:cNvPr id="11" name="图片 10">
            <a:extLst>
              <a:ext uri="{FF2B5EF4-FFF2-40B4-BE49-F238E27FC236}">
                <a16:creationId xmlns:a16="http://schemas.microsoft.com/office/drawing/2014/main" id="{E9139B4D-923C-E451-94A7-48FBA0817887}"/>
              </a:ext>
            </a:extLst>
          </p:cNvPr>
          <p:cNvPicPr>
            <a:picLocks noChangeAspect="1"/>
          </p:cNvPicPr>
          <p:nvPr/>
        </p:nvPicPr>
        <p:blipFill>
          <a:blip r:embed="rId5"/>
          <a:stretch>
            <a:fillRect/>
          </a:stretch>
        </p:blipFill>
        <p:spPr>
          <a:xfrm>
            <a:off x="2044326" y="5291871"/>
            <a:ext cx="6385472" cy="841740"/>
          </a:xfrm>
          <a:prstGeom prst="rect">
            <a:avLst/>
          </a:prstGeom>
        </p:spPr>
      </p:pic>
      <p:sp>
        <p:nvSpPr>
          <p:cNvPr id="13" name="文本框 12">
            <a:extLst>
              <a:ext uri="{FF2B5EF4-FFF2-40B4-BE49-F238E27FC236}">
                <a16:creationId xmlns:a16="http://schemas.microsoft.com/office/drawing/2014/main" id="{C09EC897-2F8D-2E5E-1589-67693F944F72}"/>
              </a:ext>
            </a:extLst>
          </p:cNvPr>
          <p:cNvSpPr txBox="1"/>
          <p:nvPr/>
        </p:nvSpPr>
        <p:spPr>
          <a:xfrm>
            <a:off x="2044326" y="1566129"/>
            <a:ext cx="6096000" cy="369332"/>
          </a:xfrm>
          <a:prstGeom prst="rect">
            <a:avLst/>
          </a:prstGeom>
          <a:noFill/>
        </p:spPr>
        <p:txBody>
          <a:bodyPr wrap="square">
            <a:spAutoFit/>
          </a:bodyPr>
          <a:lstStyle/>
          <a:p>
            <a:r>
              <a:rPr lang="en-US" altLang="zh-CN" dirty="0"/>
              <a:t>Simplify</a:t>
            </a:r>
            <a:endParaRPr lang="zh-CN" altLang="en-US" dirty="0"/>
          </a:p>
        </p:txBody>
      </p:sp>
      <p:sp>
        <p:nvSpPr>
          <p:cNvPr id="15" name="文本框 14">
            <a:extLst>
              <a:ext uri="{FF2B5EF4-FFF2-40B4-BE49-F238E27FC236}">
                <a16:creationId xmlns:a16="http://schemas.microsoft.com/office/drawing/2014/main" id="{AA27693F-4B2F-FB10-7579-66F3DAFBDC3F}"/>
              </a:ext>
            </a:extLst>
          </p:cNvPr>
          <p:cNvSpPr txBox="1"/>
          <p:nvPr/>
        </p:nvSpPr>
        <p:spPr>
          <a:xfrm>
            <a:off x="2044326" y="2942324"/>
            <a:ext cx="6096000" cy="646331"/>
          </a:xfrm>
          <a:prstGeom prst="rect">
            <a:avLst/>
          </a:prstGeom>
          <a:noFill/>
        </p:spPr>
        <p:txBody>
          <a:bodyPr wrap="square">
            <a:spAutoFit/>
          </a:bodyPr>
          <a:lstStyle/>
          <a:p>
            <a:r>
              <a:rPr lang="en-US" altLang="zh-CN" dirty="0"/>
              <a:t>The gravitational action can be expressed in terms of the hinge volumes and deficit angles.</a:t>
            </a:r>
            <a:endParaRPr lang="zh-CN" altLang="en-US" dirty="0"/>
          </a:p>
        </p:txBody>
      </p:sp>
      <p:sp>
        <p:nvSpPr>
          <p:cNvPr id="17" name="文本框 16">
            <a:extLst>
              <a:ext uri="{FF2B5EF4-FFF2-40B4-BE49-F238E27FC236}">
                <a16:creationId xmlns:a16="http://schemas.microsoft.com/office/drawing/2014/main" id="{DE864942-FA04-192A-2098-6D51E3AF62C2}"/>
              </a:ext>
            </a:extLst>
          </p:cNvPr>
          <p:cNvSpPr txBox="1"/>
          <p:nvPr/>
        </p:nvSpPr>
        <p:spPr>
          <a:xfrm>
            <a:off x="2044326" y="4543995"/>
            <a:ext cx="6096000" cy="646331"/>
          </a:xfrm>
          <a:prstGeom prst="rect">
            <a:avLst/>
          </a:prstGeom>
          <a:noFill/>
        </p:spPr>
        <p:txBody>
          <a:bodyPr wrap="square">
            <a:spAutoFit/>
          </a:bodyPr>
          <a:lstStyle/>
          <a:p>
            <a:r>
              <a:rPr lang="en-US" altLang="zh-CN" dirty="0"/>
              <a:t>After including the cosmological constant term, it can be written in the form known as the </a:t>
            </a:r>
            <a:r>
              <a:rPr lang="en-US" altLang="zh-CN" dirty="0" err="1"/>
              <a:t>Regge</a:t>
            </a:r>
            <a:r>
              <a:rPr lang="en-US" altLang="zh-CN" dirty="0"/>
              <a:t> action.</a:t>
            </a:r>
            <a:endParaRPr lang="zh-CN" altLang="en-US" dirty="0"/>
          </a:p>
        </p:txBody>
      </p:sp>
    </p:spTree>
    <p:extLst>
      <p:ext uri="{BB962C8B-B14F-4D97-AF65-F5344CB8AC3E}">
        <p14:creationId xmlns:p14="http://schemas.microsoft.com/office/powerpoint/2010/main" val="141832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7018C9-1904-DF6A-7E35-DC30A2167785}"/>
              </a:ext>
            </a:extLst>
          </p:cNvPr>
          <p:cNvSpPr>
            <a:spLocks noGrp="1"/>
          </p:cNvSpPr>
          <p:nvPr>
            <p:ph type="title"/>
          </p:nvPr>
        </p:nvSpPr>
        <p:spPr/>
        <p:txBody>
          <a:bodyPr/>
          <a:lstStyle/>
          <a:p>
            <a:r>
              <a:rPr lang="en-US" altLang="zh-CN" dirty="0"/>
              <a:t>problem</a:t>
            </a:r>
            <a:endParaRPr lang="zh-CN" altLang="en-US" dirty="0"/>
          </a:p>
        </p:txBody>
      </p:sp>
      <p:pic>
        <p:nvPicPr>
          <p:cNvPr id="5" name="图片 4">
            <a:extLst>
              <a:ext uri="{FF2B5EF4-FFF2-40B4-BE49-F238E27FC236}">
                <a16:creationId xmlns:a16="http://schemas.microsoft.com/office/drawing/2014/main" id="{3C1E4688-F796-95B9-39E3-04BA4A4F7E06}"/>
              </a:ext>
            </a:extLst>
          </p:cNvPr>
          <p:cNvPicPr>
            <a:picLocks noChangeAspect="1"/>
          </p:cNvPicPr>
          <p:nvPr/>
        </p:nvPicPr>
        <p:blipFill>
          <a:blip r:embed="rId2"/>
          <a:stretch>
            <a:fillRect/>
          </a:stretch>
        </p:blipFill>
        <p:spPr>
          <a:xfrm>
            <a:off x="948713" y="2164146"/>
            <a:ext cx="3333333" cy="2038095"/>
          </a:xfrm>
          <a:prstGeom prst="rect">
            <a:avLst/>
          </a:prstGeom>
        </p:spPr>
      </p:pic>
      <p:pic>
        <p:nvPicPr>
          <p:cNvPr id="7" name="图片 6">
            <a:extLst>
              <a:ext uri="{FF2B5EF4-FFF2-40B4-BE49-F238E27FC236}">
                <a16:creationId xmlns:a16="http://schemas.microsoft.com/office/drawing/2014/main" id="{A38977E0-64B2-2F35-2BF7-E95EEC7B57EE}"/>
              </a:ext>
            </a:extLst>
          </p:cNvPr>
          <p:cNvPicPr>
            <a:picLocks noChangeAspect="1"/>
          </p:cNvPicPr>
          <p:nvPr/>
        </p:nvPicPr>
        <p:blipFill>
          <a:blip r:embed="rId3"/>
          <a:stretch>
            <a:fillRect/>
          </a:stretch>
        </p:blipFill>
        <p:spPr>
          <a:xfrm>
            <a:off x="4561298" y="1612030"/>
            <a:ext cx="3285714" cy="2380952"/>
          </a:xfrm>
          <a:prstGeom prst="rect">
            <a:avLst/>
          </a:prstGeom>
        </p:spPr>
      </p:pic>
      <p:pic>
        <p:nvPicPr>
          <p:cNvPr id="9" name="图片 8">
            <a:extLst>
              <a:ext uri="{FF2B5EF4-FFF2-40B4-BE49-F238E27FC236}">
                <a16:creationId xmlns:a16="http://schemas.microsoft.com/office/drawing/2014/main" id="{0229DE4F-1D55-DBE5-FA67-CCE71781C6C9}"/>
              </a:ext>
            </a:extLst>
          </p:cNvPr>
          <p:cNvPicPr>
            <a:picLocks noChangeAspect="1"/>
          </p:cNvPicPr>
          <p:nvPr/>
        </p:nvPicPr>
        <p:blipFill>
          <a:blip r:embed="rId4"/>
          <a:stretch>
            <a:fillRect/>
          </a:stretch>
        </p:blipFill>
        <p:spPr>
          <a:xfrm>
            <a:off x="7971854" y="1802506"/>
            <a:ext cx="3561905" cy="2000000"/>
          </a:xfrm>
          <a:prstGeom prst="rect">
            <a:avLst/>
          </a:prstGeom>
        </p:spPr>
      </p:pic>
      <p:pic>
        <p:nvPicPr>
          <p:cNvPr id="10" name="图片 9">
            <a:extLst>
              <a:ext uri="{FF2B5EF4-FFF2-40B4-BE49-F238E27FC236}">
                <a16:creationId xmlns:a16="http://schemas.microsoft.com/office/drawing/2014/main" id="{36E7C70C-E09B-AD05-5196-903FF7B52D0F}"/>
              </a:ext>
            </a:extLst>
          </p:cNvPr>
          <p:cNvPicPr>
            <a:picLocks noChangeAspect="1"/>
          </p:cNvPicPr>
          <p:nvPr/>
        </p:nvPicPr>
        <p:blipFill>
          <a:blip r:embed="rId5"/>
          <a:stretch>
            <a:fillRect/>
          </a:stretch>
        </p:blipFill>
        <p:spPr>
          <a:xfrm>
            <a:off x="2030359" y="4489564"/>
            <a:ext cx="6385472" cy="841740"/>
          </a:xfrm>
          <a:prstGeom prst="rect">
            <a:avLst/>
          </a:prstGeom>
        </p:spPr>
      </p:pic>
      <p:pic>
        <p:nvPicPr>
          <p:cNvPr id="12" name="图片 11">
            <a:extLst>
              <a:ext uri="{FF2B5EF4-FFF2-40B4-BE49-F238E27FC236}">
                <a16:creationId xmlns:a16="http://schemas.microsoft.com/office/drawing/2014/main" id="{9BE9BCED-9403-53E0-18BC-077598E571BC}"/>
              </a:ext>
            </a:extLst>
          </p:cNvPr>
          <p:cNvPicPr>
            <a:picLocks noChangeAspect="1"/>
          </p:cNvPicPr>
          <p:nvPr/>
        </p:nvPicPr>
        <p:blipFill>
          <a:blip r:embed="rId6"/>
          <a:stretch>
            <a:fillRect/>
          </a:stretch>
        </p:blipFill>
        <p:spPr>
          <a:xfrm>
            <a:off x="4862049" y="5740199"/>
            <a:ext cx="4237011" cy="752676"/>
          </a:xfrm>
          <a:prstGeom prst="rect">
            <a:avLst/>
          </a:prstGeom>
        </p:spPr>
      </p:pic>
      <p:sp>
        <p:nvSpPr>
          <p:cNvPr id="14" name="文本框 13">
            <a:extLst>
              <a:ext uri="{FF2B5EF4-FFF2-40B4-BE49-F238E27FC236}">
                <a16:creationId xmlns:a16="http://schemas.microsoft.com/office/drawing/2014/main" id="{A4226075-E7E9-ED0B-68D1-16B228174AB9}"/>
              </a:ext>
            </a:extLst>
          </p:cNvPr>
          <p:cNvSpPr txBox="1"/>
          <p:nvPr/>
        </p:nvSpPr>
        <p:spPr>
          <a:xfrm>
            <a:off x="4282046" y="936592"/>
            <a:ext cx="6096000" cy="369332"/>
          </a:xfrm>
          <a:prstGeom prst="rect">
            <a:avLst/>
          </a:prstGeom>
          <a:noFill/>
        </p:spPr>
        <p:txBody>
          <a:bodyPr wrap="square">
            <a:spAutoFit/>
          </a:bodyPr>
          <a:lstStyle/>
          <a:p>
            <a:r>
              <a:rPr lang="en-US" altLang="zh-CN" dirty="0">
                <a:solidFill>
                  <a:srgbClr val="FF0000"/>
                </a:solidFill>
              </a:rPr>
              <a:t>Configurations involving extensive repeated calculations</a:t>
            </a:r>
            <a:endParaRPr lang="zh-CN" altLang="en-US" dirty="0">
              <a:solidFill>
                <a:srgbClr val="FF0000"/>
              </a:solidFill>
            </a:endParaRPr>
          </a:p>
        </p:txBody>
      </p:sp>
      <p:sp>
        <p:nvSpPr>
          <p:cNvPr id="16" name="文本框 15">
            <a:extLst>
              <a:ext uri="{FF2B5EF4-FFF2-40B4-BE49-F238E27FC236}">
                <a16:creationId xmlns:a16="http://schemas.microsoft.com/office/drawing/2014/main" id="{359A2B59-5C8D-E63E-67CB-2659C118203E}"/>
              </a:ext>
            </a:extLst>
          </p:cNvPr>
          <p:cNvSpPr txBox="1"/>
          <p:nvPr/>
        </p:nvSpPr>
        <p:spPr>
          <a:xfrm>
            <a:off x="2448233" y="5827886"/>
            <a:ext cx="6096000" cy="369332"/>
          </a:xfrm>
          <a:prstGeom prst="rect">
            <a:avLst/>
          </a:prstGeom>
          <a:noFill/>
        </p:spPr>
        <p:txBody>
          <a:bodyPr wrap="square">
            <a:spAutoFit/>
          </a:bodyPr>
          <a:lstStyle/>
          <a:p>
            <a:r>
              <a:rPr lang="en-US" altLang="zh-CN" dirty="0"/>
              <a:t>In three dimensions</a:t>
            </a:r>
            <a:endParaRPr lang="zh-CN" altLang="en-US" dirty="0"/>
          </a:p>
        </p:txBody>
      </p:sp>
    </p:spTree>
    <p:extLst>
      <p:ext uri="{BB962C8B-B14F-4D97-AF65-F5344CB8AC3E}">
        <p14:creationId xmlns:p14="http://schemas.microsoft.com/office/powerpoint/2010/main" val="5884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7A1A46-96F2-72C3-7E53-C219BAD9E2BD}"/>
              </a:ext>
            </a:extLst>
          </p:cNvPr>
          <p:cNvSpPr>
            <a:spLocks noGrp="1"/>
          </p:cNvSpPr>
          <p:nvPr>
            <p:ph type="title"/>
          </p:nvPr>
        </p:nvSpPr>
        <p:spPr/>
        <p:txBody>
          <a:bodyPr/>
          <a:lstStyle/>
          <a:p>
            <a:r>
              <a:rPr lang="en-US" altLang="zh-CN" dirty="0"/>
              <a:t>CDT</a:t>
            </a:r>
            <a:endParaRPr lang="zh-CN" altLang="en-US" dirty="0"/>
          </a:p>
        </p:txBody>
      </p:sp>
      <p:pic>
        <p:nvPicPr>
          <p:cNvPr id="5" name="图片 4">
            <a:extLst>
              <a:ext uri="{FF2B5EF4-FFF2-40B4-BE49-F238E27FC236}">
                <a16:creationId xmlns:a16="http://schemas.microsoft.com/office/drawing/2014/main" id="{0DE3373F-7F35-F5A9-962F-8E4CD8951F6E}"/>
              </a:ext>
            </a:extLst>
          </p:cNvPr>
          <p:cNvPicPr>
            <a:picLocks noChangeAspect="1"/>
          </p:cNvPicPr>
          <p:nvPr/>
        </p:nvPicPr>
        <p:blipFill>
          <a:blip r:embed="rId2"/>
          <a:stretch>
            <a:fillRect/>
          </a:stretch>
        </p:blipFill>
        <p:spPr>
          <a:xfrm>
            <a:off x="1060798" y="1398540"/>
            <a:ext cx="7219048" cy="3333333"/>
          </a:xfrm>
          <a:prstGeom prst="rect">
            <a:avLst/>
          </a:prstGeom>
        </p:spPr>
      </p:pic>
      <p:pic>
        <p:nvPicPr>
          <p:cNvPr id="7" name="图片 6">
            <a:extLst>
              <a:ext uri="{FF2B5EF4-FFF2-40B4-BE49-F238E27FC236}">
                <a16:creationId xmlns:a16="http://schemas.microsoft.com/office/drawing/2014/main" id="{06687546-73DB-5E70-AB6B-E64F9838CEA8}"/>
              </a:ext>
            </a:extLst>
          </p:cNvPr>
          <p:cNvPicPr>
            <a:picLocks noChangeAspect="1"/>
          </p:cNvPicPr>
          <p:nvPr/>
        </p:nvPicPr>
        <p:blipFill>
          <a:blip r:embed="rId3"/>
          <a:stretch>
            <a:fillRect/>
          </a:stretch>
        </p:blipFill>
        <p:spPr>
          <a:xfrm>
            <a:off x="1929184" y="5104367"/>
            <a:ext cx="3635873" cy="685404"/>
          </a:xfrm>
          <a:prstGeom prst="rect">
            <a:avLst/>
          </a:prstGeom>
        </p:spPr>
      </p:pic>
      <p:sp>
        <p:nvSpPr>
          <p:cNvPr id="13" name="文本框 12">
            <a:extLst>
              <a:ext uri="{FF2B5EF4-FFF2-40B4-BE49-F238E27FC236}">
                <a16:creationId xmlns:a16="http://schemas.microsoft.com/office/drawing/2014/main" id="{3A612D3E-A491-DE9C-3C40-3BD2C4AC3671}"/>
              </a:ext>
            </a:extLst>
          </p:cNvPr>
          <p:cNvSpPr txBox="1"/>
          <p:nvPr/>
        </p:nvSpPr>
        <p:spPr>
          <a:xfrm>
            <a:off x="8181524" y="1634045"/>
            <a:ext cx="3510116" cy="2862322"/>
          </a:xfrm>
          <a:prstGeom prst="rect">
            <a:avLst/>
          </a:prstGeom>
          <a:noFill/>
        </p:spPr>
        <p:txBody>
          <a:bodyPr wrap="square">
            <a:spAutoFit/>
          </a:bodyPr>
          <a:lstStyle/>
          <a:p>
            <a:r>
              <a:rPr lang="en-US" altLang="zh-CN" dirty="0"/>
              <a:t>Spacetime is composed of a fixed set of simplices with fixed edge lengths, so the degrees of freedom are entirely determined by their arrangement. This does not reduce the degrees of freedom, as it does not affect the generation of deficit angles. Moreover, it naturally introduces a cutoff.</a:t>
            </a:r>
            <a:endParaRPr lang="zh-CN" altLang="en-US" dirty="0"/>
          </a:p>
        </p:txBody>
      </p:sp>
      <p:sp>
        <p:nvSpPr>
          <p:cNvPr id="15" name="文本框 14">
            <a:extLst>
              <a:ext uri="{FF2B5EF4-FFF2-40B4-BE49-F238E27FC236}">
                <a16:creationId xmlns:a16="http://schemas.microsoft.com/office/drawing/2014/main" id="{D3190CBA-3511-26BD-C8FD-502A44B2D78A}"/>
              </a:ext>
            </a:extLst>
          </p:cNvPr>
          <p:cNvSpPr txBox="1"/>
          <p:nvPr/>
        </p:nvSpPr>
        <p:spPr>
          <a:xfrm>
            <a:off x="5791200" y="5118957"/>
            <a:ext cx="6096000" cy="646331"/>
          </a:xfrm>
          <a:prstGeom prst="rect">
            <a:avLst/>
          </a:prstGeom>
          <a:noFill/>
        </p:spPr>
        <p:txBody>
          <a:bodyPr wrap="square">
            <a:spAutoFit/>
          </a:bodyPr>
          <a:lstStyle/>
          <a:p>
            <a:r>
              <a:rPr lang="en-US" altLang="zh-CN" dirty="0"/>
              <a:t>C corresponds to removing some redundant permutations/combinations.</a:t>
            </a:r>
            <a:endParaRPr lang="zh-CN" altLang="en-US" dirty="0"/>
          </a:p>
        </p:txBody>
      </p:sp>
      <p:sp>
        <p:nvSpPr>
          <p:cNvPr id="17" name="文本框 16">
            <a:extLst>
              <a:ext uri="{FF2B5EF4-FFF2-40B4-BE49-F238E27FC236}">
                <a16:creationId xmlns:a16="http://schemas.microsoft.com/office/drawing/2014/main" id="{36A6BF0E-2250-1CA4-4574-DDE3C1184140}"/>
              </a:ext>
            </a:extLst>
          </p:cNvPr>
          <p:cNvSpPr txBox="1"/>
          <p:nvPr/>
        </p:nvSpPr>
        <p:spPr>
          <a:xfrm>
            <a:off x="3131031" y="445587"/>
            <a:ext cx="5320337" cy="646331"/>
          </a:xfrm>
          <a:prstGeom prst="rect">
            <a:avLst/>
          </a:prstGeom>
          <a:noFill/>
        </p:spPr>
        <p:txBody>
          <a:bodyPr wrap="square">
            <a:spAutoFit/>
          </a:bodyPr>
          <a:lstStyle/>
          <a:p>
            <a:pPr marL="285750" indent="-285750">
              <a:buFont typeface="Arial" panose="020B0604020202020204" pitchFamily="34" charset="0"/>
              <a:buChar char="•"/>
            </a:pPr>
            <a:r>
              <a:rPr lang="en-US" altLang="zh-CN" dirty="0"/>
              <a:t>Vertices are required to be on distinct time slices.</a:t>
            </a:r>
          </a:p>
          <a:p>
            <a:pPr marL="285750" indent="-285750">
              <a:buFont typeface="Arial" panose="020B0604020202020204" pitchFamily="34" charset="0"/>
              <a:buChar char="•"/>
            </a:pPr>
            <a:r>
              <a:rPr lang="en-US" altLang="zh-CN" dirty="0"/>
              <a:t>Fixed edge lengths</a:t>
            </a:r>
            <a:endParaRPr lang="zh-CN" altLang="en-US" dirty="0"/>
          </a:p>
        </p:txBody>
      </p:sp>
    </p:spTree>
    <p:extLst>
      <p:ext uri="{BB962C8B-B14F-4D97-AF65-F5344CB8AC3E}">
        <p14:creationId xmlns:p14="http://schemas.microsoft.com/office/powerpoint/2010/main" val="183243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BFFEB0-3845-3E9E-8E34-6A56E5ACD9E9}"/>
              </a:ext>
            </a:extLst>
          </p:cNvPr>
          <p:cNvSpPr>
            <a:spLocks noGrp="1"/>
          </p:cNvSpPr>
          <p:nvPr>
            <p:ph type="title"/>
          </p:nvPr>
        </p:nvSpPr>
        <p:spPr/>
        <p:txBody>
          <a:bodyPr/>
          <a:lstStyle/>
          <a:p>
            <a:r>
              <a:rPr lang="en-US" altLang="zh-CN" dirty="0"/>
              <a:t>Move: MCMC</a:t>
            </a:r>
            <a:endParaRPr lang="zh-CN" altLang="en-US" dirty="0"/>
          </a:p>
        </p:txBody>
      </p:sp>
      <p:pic>
        <p:nvPicPr>
          <p:cNvPr id="5" name="图片 4">
            <a:extLst>
              <a:ext uri="{FF2B5EF4-FFF2-40B4-BE49-F238E27FC236}">
                <a16:creationId xmlns:a16="http://schemas.microsoft.com/office/drawing/2014/main" id="{A9CC3250-65FD-3A3F-A05A-E21E156D5E85}"/>
              </a:ext>
            </a:extLst>
          </p:cNvPr>
          <p:cNvPicPr>
            <a:picLocks noChangeAspect="1"/>
          </p:cNvPicPr>
          <p:nvPr/>
        </p:nvPicPr>
        <p:blipFill>
          <a:blip r:embed="rId2"/>
          <a:stretch>
            <a:fillRect/>
          </a:stretch>
        </p:blipFill>
        <p:spPr>
          <a:xfrm>
            <a:off x="1647888" y="2319953"/>
            <a:ext cx="3924599" cy="2600274"/>
          </a:xfrm>
          <a:prstGeom prst="rect">
            <a:avLst/>
          </a:prstGeom>
        </p:spPr>
      </p:pic>
      <p:pic>
        <p:nvPicPr>
          <p:cNvPr id="7" name="图片 6">
            <a:extLst>
              <a:ext uri="{FF2B5EF4-FFF2-40B4-BE49-F238E27FC236}">
                <a16:creationId xmlns:a16="http://schemas.microsoft.com/office/drawing/2014/main" id="{81AE3276-5146-1994-ECC8-ECFCB95D2EE6}"/>
              </a:ext>
            </a:extLst>
          </p:cNvPr>
          <p:cNvPicPr>
            <a:picLocks noChangeAspect="1"/>
          </p:cNvPicPr>
          <p:nvPr/>
        </p:nvPicPr>
        <p:blipFill>
          <a:blip r:embed="rId3"/>
          <a:stretch>
            <a:fillRect/>
          </a:stretch>
        </p:blipFill>
        <p:spPr>
          <a:xfrm>
            <a:off x="6382174" y="559615"/>
            <a:ext cx="3636897" cy="2698960"/>
          </a:xfrm>
          <a:prstGeom prst="rect">
            <a:avLst/>
          </a:prstGeom>
        </p:spPr>
      </p:pic>
      <p:pic>
        <p:nvPicPr>
          <p:cNvPr id="9" name="图片 8">
            <a:extLst>
              <a:ext uri="{FF2B5EF4-FFF2-40B4-BE49-F238E27FC236}">
                <a16:creationId xmlns:a16="http://schemas.microsoft.com/office/drawing/2014/main" id="{8265696D-CEE1-7ED7-2E45-CD935413D2FD}"/>
              </a:ext>
            </a:extLst>
          </p:cNvPr>
          <p:cNvPicPr>
            <a:picLocks noChangeAspect="1"/>
          </p:cNvPicPr>
          <p:nvPr/>
        </p:nvPicPr>
        <p:blipFill>
          <a:blip r:embed="rId4"/>
          <a:stretch>
            <a:fillRect/>
          </a:stretch>
        </p:blipFill>
        <p:spPr>
          <a:xfrm>
            <a:off x="6001240" y="3819784"/>
            <a:ext cx="4398764" cy="2348626"/>
          </a:xfrm>
          <a:prstGeom prst="rect">
            <a:avLst/>
          </a:prstGeom>
        </p:spPr>
      </p:pic>
      <p:sp>
        <p:nvSpPr>
          <p:cNvPr id="11" name="文本框 10">
            <a:extLst>
              <a:ext uri="{FF2B5EF4-FFF2-40B4-BE49-F238E27FC236}">
                <a16:creationId xmlns:a16="http://schemas.microsoft.com/office/drawing/2014/main" id="{EF4C740E-EDF6-7229-9E6C-50397FE36770}"/>
              </a:ext>
            </a:extLst>
          </p:cNvPr>
          <p:cNvSpPr txBox="1"/>
          <p:nvPr/>
        </p:nvSpPr>
        <p:spPr>
          <a:xfrm>
            <a:off x="1396181" y="1909095"/>
            <a:ext cx="6096000" cy="369332"/>
          </a:xfrm>
          <a:prstGeom prst="rect">
            <a:avLst/>
          </a:prstGeom>
          <a:noFill/>
        </p:spPr>
        <p:txBody>
          <a:bodyPr wrap="square">
            <a:spAutoFit/>
          </a:bodyPr>
          <a:lstStyle/>
          <a:p>
            <a:r>
              <a:rPr lang="en-US" altLang="zh-CN" dirty="0">
                <a:solidFill>
                  <a:srgbClr val="FF0000"/>
                </a:solidFill>
              </a:rPr>
              <a:t>The random walk consists of five basic moves.</a:t>
            </a:r>
            <a:endParaRPr lang="zh-CN" altLang="en-US" dirty="0">
              <a:solidFill>
                <a:srgbClr val="FF0000"/>
              </a:solidFill>
            </a:endParaRPr>
          </a:p>
        </p:txBody>
      </p:sp>
    </p:spTree>
    <p:extLst>
      <p:ext uri="{BB962C8B-B14F-4D97-AF65-F5344CB8AC3E}">
        <p14:creationId xmlns:p14="http://schemas.microsoft.com/office/powerpoint/2010/main" val="177306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2E0DF34-3158-B426-F12B-82887D5EB719}"/>
              </a:ext>
            </a:extLst>
          </p:cNvPr>
          <p:cNvPicPr>
            <a:picLocks noChangeAspect="1"/>
          </p:cNvPicPr>
          <p:nvPr/>
        </p:nvPicPr>
        <p:blipFill>
          <a:blip r:embed="rId2"/>
          <a:stretch>
            <a:fillRect/>
          </a:stretch>
        </p:blipFill>
        <p:spPr>
          <a:xfrm>
            <a:off x="499608" y="2135515"/>
            <a:ext cx="4829476" cy="3685167"/>
          </a:xfrm>
          <a:prstGeom prst="rect">
            <a:avLst/>
          </a:prstGeom>
        </p:spPr>
      </p:pic>
      <p:pic>
        <p:nvPicPr>
          <p:cNvPr id="7" name="图片 6">
            <a:extLst>
              <a:ext uri="{FF2B5EF4-FFF2-40B4-BE49-F238E27FC236}">
                <a16:creationId xmlns:a16="http://schemas.microsoft.com/office/drawing/2014/main" id="{4089E3FB-72DB-8CAD-41E4-4DF2B5EFFD25}"/>
              </a:ext>
            </a:extLst>
          </p:cNvPr>
          <p:cNvPicPr>
            <a:picLocks noChangeAspect="1"/>
          </p:cNvPicPr>
          <p:nvPr/>
        </p:nvPicPr>
        <p:blipFill>
          <a:blip r:embed="rId3"/>
          <a:stretch>
            <a:fillRect/>
          </a:stretch>
        </p:blipFill>
        <p:spPr>
          <a:xfrm>
            <a:off x="6172848" y="2135515"/>
            <a:ext cx="5180952" cy="2619048"/>
          </a:xfrm>
          <a:prstGeom prst="rect">
            <a:avLst/>
          </a:prstGeom>
        </p:spPr>
      </p:pic>
      <p:pic>
        <p:nvPicPr>
          <p:cNvPr id="11" name="图片 10">
            <a:extLst>
              <a:ext uri="{FF2B5EF4-FFF2-40B4-BE49-F238E27FC236}">
                <a16:creationId xmlns:a16="http://schemas.microsoft.com/office/drawing/2014/main" id="{15994DE7-ADBC-36FA-2317-2442F0FB2817}"/>
              </a:ext>
            </a:extLst>
          </p:cNvPr>
          <p:cNvPicPr>
            <a:picLocks noChangeAspect="1"/>
          </p:cNvPicPr>
          <p:nvPr/>
        </p:nvPicPr>
        <p:blipFill>
          <a:blip r:embed="rId4"/>
          <a:stretch>
            <a:fillRect/>
          </a:stretch>
        </p:blipFill>
        <p:spPr>
          <a:xfrm>
            <a:off x="6544333" y="4943315"/>
            <a:ext cx="2530137" cy="757428"/>
          </a:xfrm>
          <a:prstGeom prst="rect">
            <a:avLst/>
          </a:prstGeom>
        </p:spPr>
      </p:pic>
      <p:sp>
        <p:nvSpPr>
          <p:cNvPr id="12" name="标题 1">
            <a:extLst>
              <a:ext uri="{FF2B5EF4-FFF2-40B4-BE49-F238E27FC236}">
                <a16:creationId xmlns:a16="http://schemas.microsoft.com/office/drawing/2014/main" id="{E3392520-8CE5-30F9-D93F-97BDCBA93406}"/>
              </a:ext>
            </a:extLst>
          </p:cNvPr>
          <p:cNvSpPr>
            <a:spLocks noGrp="1"/>
          </p:cNvSpPr>
          <p:nvPr>
            <p:ph type="title"/>
          </p:nvPr>
        </p:nvSpPr>
        <p:spPr>
          <a:xfrm>
            <a:off x="838200" y="365125"/>
            <a:ext cx="10515600" cy="1325563"/>
          </a:xfrm>
        </p:spPr>
        <p:txBody>
          <a:bodyPr/>
          <a:lstStyle/>
          <a:p>
            <a:r>
              <a:rPr lang="en-US" altLang="zh-CN" dirty="0"/>
              <a:t>Critical cosmological constant</a:t>
            </a:r>
            <a:endParaRPr lang="zh-CN" altLang="en-US" dirty="0"/>
          </a:p>
        </p:txBody>
      </p: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57F983FD-3C50-C672-0B1E-0EA93A275471}"/>
                  </a:ext>
                </a:extLst>
              </p:cNvPr>
              <p:cNvSpPr txBox="1"/>
              <p:nvPr/>
            </p:nvSpPr>
            <p:spPr>
              <a:xfrm>
                <a:off x="3195484" y="1489184"/>
                <a:ext cx="6096000" cy="646331"/>
              </a:xfrm>
              <a:prstGeom prst="rect">
                <a:avLst/>
              </a:prstGeom>
              <a:noFill/>
            </p:spPr>
            <p:txBody>
              <a:bodyPr wrap="square">
                <a:spAutoFit/>
              </a:bodyPr>
              <a:lstStyle/>
              <a:p>
                <a:r>
                  <a:rPr lang="en-US" altLang="zh-CN" dirty="0">
                    <a:solidFill>
                      <a:srgbClr val="FF0000"/>
                    </a:solidFill>
                  </a:rPr>
                  <a:t>In order to keep the volume </a:t>
                </a:r>
                <a14:m>
                  <m:oMath xmlns:m="http://schemas.openxmlformats.org/officeDocument/2006/math">
                    <m:sSub>
                      <m:sSubPr>
                        <m:ctrlPr>
                          <a:rPr lang="ar-AE" altLang="zh-CN" i="1">
                            <a:solidFill>
                              <a:srgbClr val="FF0000"/>
                            </a:solidFill>
                            <a:latin typeface="Cambria Math" panose="02040503050406030204" pitchFamily="18" charset="0"/>
                          </a:rPr>
                        </m:ctrlPr>
                      </m:sSubPr>
                      <m:e>
                        <m:r>
                          <a:rPr lang="zh-CN" altLang="ar-AE" i="1">
                            <a:solidFill>
                              <a:srgbClr val="FF0000"/>
                            </a:solidFill>
                            <a:latin typeface="Cambria Math" panose="02040503050406030204" pitchFamily="18" charset="0"/>
                          </a:rPr>
                          <m:t>𝑁</m:t>
                        </m:r>
                      </m:e>
                      <m:sub>
                        <m:r>
                          <a:rPr lang="ar-AE" altLang="zh-CN" i="0">
                            <a:solidFill>
                              <a:srgbClr val="FF0000"/>
                            </a:solidFill>
                            <a:latin typeface="Cambria Math" panose="02040503050406030204" pitchFamily="18" charset="0"/>
                          </a:rPr>
                          <m:t>3</m:t>
                        </m:r>
                      </m:sub>
                    </m:sSub>
                  </m:oMath>
                </a14:m>
                <a:r>
                  <a:rPr lang="en-US" altLang="zh-CN" dirty="0">
                    <a:solidFill>
                      <a:srgbClr val="FF0000"/>
                    </a:solidFill>
                  </a:rPr>
                  <a:t>fixed, the cosmological constant term must vary with the Newton constant.</a:t>
                </a:r>
                <a:endParaRPr lang="zh-CN" altLang="en-US" dirty="0">
                  <a:solidFill>
                    <a:srgbClr val="FF0000"/>
                  </a:solidFill>
                </a:endParaRPr>
              </a:p>
            </p:txBody>
          </p:sp>
        </mc:Choice>
        <mc:Fallback>
          <p:sp>
            <p:nvSpPr>
              <p:cNvPr id="14" name="文本框 13">
                <a:extLst>
                  <a:ext uri="{FF2B5EF4-FFF2-40B4-BE49-F238E27FC236}">
                    <a16:creationId xmlns:a16="http://schemas.microsoft.com/office/drawing/2014/main" id="{57F983FD-3C50-C672-0B1E-0EA93A275471}"/>
                  </a:ext>
                </a:extLst>
              </p:cNvPr>
              <p:cNvSpPr txBox="1">
                <a:spLocks noRot="1" noChangeAspect="1" noMove="1" noResize="1" noEditPoints="1" noAdjustHandles="1" noChangeArrowheads="1" noChangeShapeType="1" noTextEdit="1"/>
              </p:cNvSpPr>
              <p:nvPr/>
            </p:nvSpPr>
            <p:spPr>
              <a:xfrm>
                <a:off x="3195484" y="1489184"/>
                <a:ext cx="6096000" cy="646331"/>
              </a:xfrm>
              <a:prstGeom prst="rect">
                <a:avLst/>
              </a:prstGeom>
              <a:blipFill>
                <a:blip r:embed="rId5"/>
                <a:stretch>
                  <a:fillRect l="-800" t="-4717"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7686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275836-D9BA-8445-E9D7-E3FEB51D8189}"/>
              </a:ext>
            </a:extLst>
          </p:cNvPr>
          <p:cNvSpPr>
            <a:spLocks noGrp="1"/>
          </p:cNvSpPr>
          <p:nvPr>
            <p:ph type="title"/>
          </p:nvPr>
        </p:nvSpPr>
        <p:spPr/>
        <p:txBody>
          <a:bodyPr/>
          <a:lstStyle/>
          <a:p>
            <a:r>
              <a:rPr lang="en-US" altLang="zh-CN" dirty="0"/>
              <a:t>Phase transition</a:t>
            </a:r>
            <a:endParaRPr lang="zh-CN" altLang="en-US" dirty="0"/>
          </a:p>
        </p:txBody>
      </p:sp>
      <p:pic>
        <p:nvPicPr>
          <p:cNvPr id="5" name="图片 4">
            <a:extLst>
              <a:ext uri="{FF2B5EF4-FFF2-40B4-BE49-F238E27FC236}">
                <a16:creationId xmlns:a16="http://schemas.microsoft.com/office/drawing/2014/main" id="{C84E2595-0A7D-8C61-7C1F-E499A8291DE0}"/>
              </a:ext>
            </a:extLst>
          </p:cNvPr>
          <p:cNvPicPr>
            <a:picLocks noChangeAspect="1"/>
          </p:cNvPicPr>
          <p:nvPr/>
        </p:nvPicPr>
        <p:blipFill>
          <a:blip r:embed="rId2"/>
          <a:stretch>
            <a:fillRect/>
          </a:stretch>
        </p:blipFill>
        <p:spPr>
          <a:xfrm>
            <a:off x="684878" y="1593182"/>
            <a:ext cx="4742528" cy="3671635"/>
          </a:xfrm>
          <a:prstGeom prst="rect">
            <a:avLst/>
          </a:prstGeom>
        </p:spPr>
      </p:pic>
      <p:pic>
        <p:nvPicPr>
          <p:cNvPr id="7" name="图片 6">
            <a:extLst>
              <a:ext uri="{FF2B5EF4-FFF2-40B4-BE49-F238E27FC236}">
                <a16:creationId xmlns:a16="http://schemas.microsoft.com/office/drawing/2014/main" id="{E7EABA58-04C6-A7CC-12D1-A314A1A6DE63}"/>
              </a:ext>
            </a:extLst>
          </p:cNvPr>
          <p:cNvPicPr>
            <a:picLocks noChangeAspect="1"/>
          </p:cNvPicPr>
          <p:nvPr/>
        </p:nvPicPr>
        <p:blipFill>
          <a:blip r:embed="rId3"/>
          <a:stretch>
            <a:fillRect/>
          </a:stretch>
        </p:blipFill>
        <p:spPr>
          <a:xfrm>
            <a:off x="5840361" y="45563"/>
            <a:ext cx="4761905" cy="3095238"/>
          </a:xfrm>
          <a:prstGeom prst="rect">
            <a:avLst/>
          </a:prstGeom>
        </p:spPr>
      </p:pic>
      <p:pic>
        <p:nvPicPr>
          <p:cNvPr id="9" name="图片 8">
            <a:extLst>
              <a:ext uri="{FF2B5EF4-FFF2-40B4-BE49-F238E27FC236}">
                <a16:creationId xmlns:a16="http://schemas.microsoft.com/office/drawing/2014/main" id="{7C8C373D-8A57-8EF6-5E32-25B82CDB792E}"/>
              </a:ext>
            </a:extLst>
          </p:cNvPr>
          <p:cNvPicPr>
            <a:picLocks noChangeAspect="1"/>
          </p:cNvPicPr>
          <p:nvPr/>
        </p:nvPicPr>
        <p:blipFill>
          <a:blip r:embed="rId4"/>
          <a:stretch>
            <a:fillRect/>
          </a:stretch>
        </p:blipFill>
        <p:spPr>
          <a:xfrm>
            <a:off x="6339151" y="3428999"/>
            <a:ext cx="4053546" cy="2525789"/>
          </a:xfrm>
          <a:prstGeom prst="rect">
            <a:avLst/>
          </a:prstGeom>
        </p:spPr>
      </p:pic>
      <p:sp>
        <p:nvSpPr>
          <p:cNvPr id="11" name="文本框 10">
            <a:extLst>
              <a:ext uri="{FF2B5EF4-FFF2-40B4-BE49-F238E27FC236}">
                <a16:creationId xmlns:a16="http://schemas.microsoft.com/office/drawing/2014/main" id="{58302F8B-C5EC-A432-891C-B0AAD1E38C4F}"/>
              </a:ext>
            </a:extLst>
          </p:cNvPr>
          <p:cNvSpPr txBox="1"/>
          <p:nvPr/>
        </p:nvSpPr>
        <p:spPr>
          <a:xfrm>
            <a:off x="714374" y="5308457"/>
            <a:ext cx="4880181" cy="646331"/>
          </a:xfrm>
          <a:prstGeom prst="rect">
            <a:avLst/>
          </a:prstGeom>
          <a:noFill/>
        </p:spPr>
        <p:txBody>
          <a:bodyPr wrap="square">
            <a:spAutoFit/>
          </a:bodyPr>
          <a:lstStyle/>
          <a:p>
            <a:r>
              <a:rPr lang="en-US" altLang="zh-CN" dirty="0"/>
              <a:t>The order parameter changes with the Newton constant, indicating a phase transition.</a:t>
            </a:r>
            <a:endParaRPr lang="zh-CN" altLang="en-US" dirty="0"/>
          </a:p>
        </p:txBody>
      </p:sp>
      <p:pic>
        <p:nvPicPr>
          <p:cNvPr id="13" name="图片 12">
            <a:extLst>
              <a:ext uri="{FF2B5EF4-FFF2-40B4-BE49-F238E27FC236}">
                <a16:creationId xmlns:a16="http://schemas.microsoft.com/office/drawing/2014/main" id="{BC2492BD-56D9-47CD-22AC-E44E20E8504C}"/>
              </a:ext>
            </a:extLst>
          </p:cNvPr>
          <p:cNvPicPr>
            <a:picLocks noChangeAspect="1"/>
          </p:cNvPicPr>
          <p:nvPr/>
        </p:nvPicPr>
        <p:blipFill>
          <a:blip r:embed="rId5"/>
          <a:stretch>
            <a:fillRect/>
          </a:stretch>
        </p:blipFill>
        <p:spPr>
          <a:xfrm>
            <a:off x="5840361" y="508228"/>
            <a:ext cx="1049865" cy="388561"/>
          </a:xfrm>
          <a:prstGeom prst="rect">
            <a:avLst/>
          </a:prstGeom>
        </p:spPr>
      </p:pic>
      <p:pic>
        <p:nvPicPr>
          <p:cNvPr id="15" name="图片 14">
            <a:extLst>
              <a:ext uri="{FF2B5EF4-FFF2-40B4-BE49-F238E27FC236}">
                <a16:creationId xmlns:a16="http://schemas.microsoft.com/office/drawing/2014/main" id="{94E6A953-8645-14EB-3651-5BD9109C923F}"/>
              </a:ext>
            </a:extLst>
          </p:cNvPr>
          <p:cNvPicPr>
            <a:picLocks noChangeAspect="1"/>
          </p:cNvPicPr>
          <p:nvPr/>
        </p:nvPicPr>
        <p:blipFill>
          <a:blip r:embed="rId6"/>
          <a:stretch>
            <a:fillRect/>
          </a:stretch>
        </p:blipFill>
        <p:spPr>
          <a:xfrm>
            <a:off x="5655738" y="3179821"/>
            <a:ext cx="1108858" cy="410395"/>
          </a:xfrm>
          <a:prstGeom prst="rect">
            <a:avLst/>
          </a:prstGeom>
        </p:spPr>
      </p:pic>
      <p:sp>
        <p:nvSpPr>
          <p:cNvPr id="17" name="文本框 16">
            <a:extLst>
              <a:ext uri="{FF2B5EF4-FFF2-40B4-BE49-F238E27FC236}">
                <a16:creationId xmlns:a16="http://schemas.microsoft.com/office/drawing/2014/main" id="{58A49ED1-7E78-CB6B-5414-55270E1257C9}"/>
              </a:ext>
            </a:extLst>
          </p:cNvPr>
          <p:cNvSpPr txBox="1"/>
          <p:nvPr/>
        </p:nvSpPr>
        <p:spPr>
          <a:xfrm>
            <a:off x="7344564" y="2915568"/>
            <a:ext cx="3529780" cy="369332"/>
          </a:xfrm>
          <a:prstGeom prst="rect">
            <a:avLst/>
          </a:prstGeom>
          <a:noFill/>
        </p:spPr>
        <p:txBody>
          <a:bodyPr wrap="square">
            <a:spAutoFit/>
          </a:bodyPr>
          <a:lstStyle/>
          <a:p>
            <a:r>
              <a:rPr lang="en-US" altLang="zh-CN" dirty="0"/>
              <a:t>Expanding–contracting universe</a:t>
            </a:r>
            <a:endParaRPr lang="zh-CN" altLang="en-US" dirty="0"/>
          </a:p>
        </p:txBody>
      </p:sp>
      <p:sp>
        <p:nvSpPr>
          <p:cNvPr id="19" name="文本框 18">
            <a:extLst>
              <a:ext uri="{FF2B5EF4-FFF2-40B4-BE49-F238E27FC236}">
                <a16:creationId xmlns:a16="http://schemas.microsoft.com/office/drawing/2014/main" id="{E017547C-ED7B-B644-4879-1B164C15D3DF}"/>
              </a:ext>
            </a:extLst>
          </p:cNvPr>
          <p:cNvSpPr txBox="1"/>
          <p:nvPr/>
        </p:nvSpPr>
        <p:spPr>
          <a:xfrm>
            <a:off x="6096000" y="5880800"/>
            <a:ext cx="6096000" cy="646331"/>
          </a:xfrm>
          <a:prstGeom prst="rect">
            <a:avLst/>
          </a:prstGeom>
          <a:noFill/>
        </p:spPr>
        <p:txBody>
          <a:bodyPr wrap="square">
            <a:spAutoFit/>
          </a:bodyPr>
          <a:lstStyle/>
          <a:p>
            <a:r>
              <a:rPr lang="en-US" altLang="zh-CN" dirty="0"/>
              <a:t>A disconnected universe can be approximated as a combination of lower-dimensional universes.</a:t>
            </a:r>
            <a:endParaRPr lang="zh-CN" altLang="en-US" dirty="0"/>
          </a:p>
        </p:txBody>
      </p:sp>
    </p:spTree>
    <p:extLst>
      <p:ext uri="{BB962C8B-B14F-4D97-AF65-F5344CB8AC3E}">
        <p14:creationId xmlns:p14="http://schemas.microsoft.com/office/powerpoint/2010/main" val="144330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3F3EFF-E3E0-8F6A-9AA0-BC0464605D23}"/>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F695D2CD-1E5E-C928-BA7A-DAC8F5DF3F3C}"/>
              </a:ext>
            </a:extLst>
          </p:cNvPr>
          <p:cNvSpPr>
            <a:spLocks noGrp="1"/>
          </p:cNvSpPr>
          <p:nvPr>
            <p:ph idx="1"/>
          </p:nvPr>
        </p:nvSpPr>
        <p:spPr>
          <a:xfrm>
            <a:off x="838200" y="1825625"/>
            <a:ext cx="4648200" cy="792884"/>
          </a:xfrm>
        </p:spPr>
        <p:txBody>
          <a:bodyPr/>
          <a:lstStyle/>
          <a:p>
            <a:r>
              <a:rPr lang="en-US" altLang="zh-CN" dirty="0"/>
              <a:t>How to sample gravity?</a:t>
            </a:r>
            <a:endParaRPr lang="zh-CN" altLang="en-US" dirty="0"/>
          </a:p>
        </p:txBody>
      </p:sp>
      <p:pic>
        <p:nvPicPr>
          <p:cNvPr id="5" name="图片 4">
            <a:extLst>
              <a:ext uri="{FF2B5EF4-FFF2-40B4-BE49-F238E27FC236}">
                <a16:creationId xmlns:a16="http://schemas.microsoft.com/office/drawing/2014/main" id="{A912135F-018B-0B4C-8607-40E7CF1B3B37}"/>
              </a:ext>
            </a:extLst>
          </p:cNvPr>
          <p:cNvPicPr>
            <a:picLocks noChangeAspect="1"/>
          </p:cNvPicPr>
          <p:nvPr/>
        </p:nvPicPr>
        <p:blipFill>
          <a:blip r:embed="rId2"/>
          <a:stretch>
            <a:fillRect/>
          </a:stretch>
        </p:blipFill>
        <p:spPr>
          <a:xfrm>
            <a:off x="1027610" y="2420400"/>
            <a:ext cx="3361905" cy="2952381"/>
          </a:xfrm>
          <a:prstGeom prst="rect">
            <a:avLst/>
          </a:prstGeom>
        </p:spPr>
      </p:pic>
      <p:sp>
        <p:nvSpPr>
          <p:cNvPr id="7" name="文本框 6">
            <a:extLst>
              <a:ext uri="{FF2B5EF4-FFF2-40B4-BE49-F238E27FC236}">
                <a16:creationId xmlns:a16="http://schemas.microsoft.com/office/drawing/2014/main" id="{7D1F311A-07A6-4127-83D3-A6200E7D269A}"/>
              </a:ext>
            </a:extLst>
          </p:cNvPr>
          <p:cNvSpPr txBox="1"/>
          <p:nvPr/>
        </p:nvSpPr>
        <p:spPr>
          <a:xfrm>
            <a:off x="1708219" y="5372781"/>
            <a:ext cx="1783126" cy="369332"/>
          </a:xfrm>
          <a:prstGeom prst="rect">
            <a:avLst/>
          </a:prstGeom>
          <a:noFill/>
        </p:spPr>
        <p:txBody>
          <a:bodyPr wrap="square">
            <a:spAutoFit/>
          </a:bodyPr>
          <a:lstStyle/>
          <a:p>
            <a:r>
              <a:rPr lang="en-US" altLang="zh-CN" dirty="0"/>
              <a:t>Square lattice</a:t>
            </a:r>
            <a:endParaRPr lang="zh-CN" altLang="en-US" dirty="0"/>
          </a:p>
        </p:txBody>
      </p:sp>
      <p:pic>
        <p:nvPicPr>
          <p:cNvPr id="9" name="图片 8">
            <a:extLst>
              <a:ext uri="{FF2B5EF4-FFF2-40B4-BE49-F238E27FC236}">
                <a16:creationId xmlns:a16="http://schemas.microsoft.com/office/drawing/2014/main" id="{64E62388-FBF9-7B9E-BC20-6BC3AB12333A}"/>
              </a:ext>
            </a:extLst>
          </p:cNvPr>
          <p:cNvPicPr>
            <a:picLocks noChangeAspect="1"/>
          </p:cNvPicPr>
          <p:nvPr/>
        </p:nvPicPr>
        <p:blipFill>
          <a:blip r:embed="rId3"/>
          <a:stretch>
            <a:fillRect/>
          </a:stretch>
        </p:blipFill>
        <p:spPr>
          <a:xfrm>
            <a:off x="7676362" y="1027906"/>
            <a:ext cx="3866848" cy="3029538"/>
          </a:xfrm>
          <a:prstGeom prst="rect">
            <a:avLst/>
          </a:prstGeom>
        </p:spPr>
      </p:pic>
      <p:sp>
        <p:nvSpPr>
          <p:cNvPr id="11" name="文本框 10">
            <a:extLst>
              <a:ext uri="{FF2B5EF4-FFF2-40B4-BE49-F238E27FC236}">
                <a16:creationId xmlns:a16="http://schemas.microsoft.com/office/drawing/2014/main" id="{4EB72BAB-8C97-0094-C1DA-8F2B22BD3C52}"/>
              </a:ext>
            </a:extLst>
          </p:cNvPr>
          <p:cNvSpPr txBox="1"/>
          <p:nvPr/>
        </p:nvSpPr>
        <p:spPr>
          <a:xfrm>
            <a:off x="8466786" y="4350893"/>
            <a:ext cx="2286000" cy="369332"/>
          </a:xfrm>
          <a:prstGeom prst="rect">
            <a:avLst/>
          </a:prstGeom>
          <a:noFill/>
        </p:spPr>
        <p:txBody>
          <a:bodyPr wrap="square">
            <a:spAutoFit/>
          </a:bodyPr>
          <a:lstStyle/>
          <a:p>
            <a:r>
              <a:rPr lang="en-US" altLang="zh-CN" dirty="0"/>
              <a:t>Triangular lattice</a:t>
            </a:r>
            <a:endParaRPr lang="zh-CN" altLang="en-US" dirty="0"/>
          </a:p>
        </p:txBody>
      </p:sp>
      <p:pic>
        <p:nvPicPr>
          <p:cNvPr id="15" name="图片 14">
            <a:extLst>
              <a:ext uri="{FF2B5EF4-FFF2-40B4-BE49-F238E27FC236}">
                <a16:creationId xmlns:a16="http://schemas.microsoft.com/office/drawing/2014/main" id="{CB5C983A-B83A-6FF0-3344-24565D8DB9E6}"/>
              </a:ext>
            </a:extLst>
          </p:cNvPr>
          <p:cNvPicPr>
            <a:picLocks noChangeAspect="1"/>
          </p:cNvPicPr>
          <p:nvPr/>
        </p:nvPicPr>
        <p:blipFill>
          <a:blip r:embed="rId4"/>
          <a:stretch>
            <a:fillRect/>
          </a:stretch>
        </p:blipFill>
        <p:spPr>
          <a:xfrm>
            <a:off x="5245905" y="1553383"/>
            <a:ext cx="1809524" cy="1914286"/>
          </a:xfrm>
          <a:prstGeom prst="rect">
            <a:avLst/>
          </a:prstGeom>
        </p:spPr>
      </p:pic>
      <p:sp>
        <p:nvSpPr>
          <p:cNvPr id="18" name="箭头: 下 17">
            <a:extLst>
              <a:ext uri="{FF2B5EF4-FFF2-40B4-BE49-F238E27FC236}">
                <a16:creationId xmlns:a16="http://schemas.microsoft.com/office/drawing/2014/main" id="{234440BD-9ACC-FFBB-4184-999484B7251F}"/>
              </a:ext>
            </a:extLst>
          </p:cNvPr>
          <p:cNvSpPr/>
          <p:nvPr/>
        </p:nvSpPr>
        <p:spPr>
          <a:xfrm>
            <a:off x="5950528" y="3169621"/>
            <a:ext cx="290945" cy="6384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BAAD2171-6062-9812-F0C5-0745B76BA942}"/>
              </a:ext>
            </a:extLst>
          </p:cNvPr>
          <p:cNvPicPr>
            <a:picLocks noChangeAspect="1"/>
          </p:cNvPicPr>
          <p:nvPr/>
        </p:nvPicPr>
        <p:blipFill>
          <a:blip r:embed="rId5"/>
          <a:stretch>
            <a:fillRect/>
          </a:stretch>
        </p:blipFill>
        <p:spPr>
          <a:xfrm>
            <a:off x="4691238" y="3905939"/>
            <a:ext cx="2809524" cy="1628571"/>
          </a:xfrm>
          <a:prstGeom prst="rect">
            <a:avLst/>
          </a:prstGeom>
        </p:spPr>
      </p:pic>
      <p:sp>
        <p:nvSpPr>
          <p:cNvPr id="21" name="箭头: 下弧形 20">
            <a:extLst>
              <a:ext uri="{FF2B5EF4-FFF2-40B4-BE49-F238E27FC236}">
                <a16:creationId xmlns:a16="http://schemas.microsoft.com/office/drawing/2014/main" id="{EC9A8BAC-1A97-A1DD-614B-E276151F73BC}"/>
              </a:ext>
            </a:extLst>
          </p:cNvPr>
          <p:cNvSpPr/>
          <p:nvPr/>
        </p:nvSpPr>
        <p:spPr>
          <a:xfrm>
            <a:off x="4478482" y="5372781"/>
            <a:ext cx="4748645" cy="99684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文本框 22">
            <a:extLst>
              <a:ext uri="{FF2B5EF4-FFF2-40B4-BE49-F238E27FC236}">
                <a16:creationId xmlns:a16="http://schemas.microsoft.com/office/drawing/2014/main" id="{291BDACC-7BE0-E57A-FE68-862E3419990B}"/>
              </a:ext>
            </a:extLst>
          </p:cNvPr>
          <p:cNvSpPr txBox="1"/>
          <p:nvPr/>
        </p:nvSpPr>
        <p:spPr>
          <a:xfrm>
            <a:off x="615661" y="6183272"/>
            <a:ext cx="6094268" cy="369332"/>
          </a:xfrm>
          <a:prstGeom prst="rect">
            <a:avLst/>
          </a:prstGeom>
          <a:noFill/>
        </p:spPr>
        <p:txBody>
          <a:bodyPr wrap="square">
            <a:spAutoFit/>
          </a:bodyPr>
          <a:lstStyle/>
          <a:p>
            <a:r>
              <a:rPr lang="en-US" altLang="zh-CN" dirty="0"/>
              <a:t>Not sufficient to fully determine the geometry</a:t>
            </a:r>
            <a:endParaRPr lang="zh-CN" altLang="en-US" dirty="0"/>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107AF98F-C997-9B6F-1658-BC89A08A7ED9}"/>
                  </a:ext>
                </a:extLst>
              </p:cNvPr>
              <p:cNvSpPr txBox="1"/>
              <p:nvPr/>
            </p:nvSpPr>
            <p:spPr>
              <a:xfrm>
                <a:off x="838200" y="3169621"/>
                <a:ext cx="4803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𝑙𝑖𝑗</m:t>
                      </m:r>
                    </m:oMath>
                  </m:oMathPara>
                </a14:m>
                <a:endParaRPr lang="zh-CN" altLang="en-US" dirty="0"/>
              </a:p>
            </p:txBody>
          </p:sp>
        </mc:Choice>
        <mc:Fallback xmlns="">
          <p:sp>
            <p:nvSpPr>
              <p:cNvPr id="24" name="文本框 23">
                <a:extLst>
                  <a:ext uri="{FF2B5EF4-FFF2-40B4-BE49-F238E27FC236}">
                    <a16:creationId xmlns:a16="http://schemas.microsoft.com/office/drawing/2014/main" id="{107AF98F-C997-9B6F-1658-BC89A08A7ED9}"/>
                  </a:ext>
                </a:extLst>
              </p:cNvPr>
              <p:cNvSpPr txBox="1">
                <a:spLocks noRot="1" noChangeAspect="1" noMove="1" noResize="1" noEditPoints="1" noAdjustHandles="1" noChangeArrowheads="1" noChangeShapeType="1" noTextEdit="1"/>
              </p:cNvSpPr>
              <p:nvPr/>
            </p:nvSpPr>
            <p:spPr>
              <a:xfrm>
                <a:off x="838200" y="3169621"/>
                <a:ext cx="480388" cy="369332"/>
              </a:xfrm>
              <a:prstGeom prst="rect">
                <a:avLst/>
              </a:prstGeom>
              <a:blipFill>
                <a:blip r:embed="rId6"/>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1CCCD9C-A0E1-77C6-A172-CFB5623034AA}"/>
                  </a:ext>
                </a:extLst>
              </p:cNvPr>
              <p:cNvSpPr txBox="1"/>
              <p:nvPr/>
            </p:nvSpPr>
            <p:spPr>
              <a:xfrm>
                <a:off x="263236" y="5882276"/>
                <a:ext cx="48038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𝑙𝑖𝑗</m:t>
                      </m:r>
                    </m:oMath>
                  </m:oMathPara>
                </a14:m>
                <a:endParaRPr lang="zh-CN" altLang="en-US" dirty="0"/>
              </a:p>
            </p:txBody>
          </p:sp>
        </mc:Choice>
        <mc:Fallback xmlns="">
          <p:sp>
            <p:nvSpPr>
              <p:cNvPr id="25" name="文本框 24">
                <a:extLst>
                  <a:ext uri="{FF2B5EF4-FFF2-40B4-BE49-F238E27FC236}">
                    <a16:creationId xmlns:a16="http://schemas.microsoft.com/office/drawing/2014/main" id="{A1CCCD9C-A0E1-77C6-A172-CFB5623034AA}"/>
                  </a:ext>
                </a:extLst>
              </p:cNvPr>
              <p:cNvSpPr txBox="1">
                <a:spLocks noRot="1" noChangeAspect="1" noMove="1" noResize="1" noEditPoints="1" noAdjustHandles="1" noChangeArrowheads="1" noChangeShapeType="1" noTextEdit="1"/>
              </p:cNvSpPr>
              <p:nvPr/>
            </p:nvSpPr>
            <p:spPr>
              <a:xfrm>
                <a:off x="263236" y="5882276"/>
                <a:ext cx="480388" cy="369332"/>
              </a:xfrm>
              <a:prstGeom prst="rect">
                <a:avLst/>
              </a:prstGeom>
              <a:blipFill>
                <a:blip r:embed="rId7"/>
                <a:stretch>
                  <a:fillRect b="-11475"/>
                </a:stretch>
              </a:blipFill>
            </p:spPr>
            <p:txBody>
              <a:bodyPr/>
              <a:lstStyle/>
              <a:p>
                <a:r>
                  <a:rPr lang="zh-CN" altLang="en-US">
                    <a:noFill/>
                  </a:rPr>
                  <a:t> </a:t>
                </a:r>
              </a:p>
            </p:txBody>
          </p:sp>
        </mc:Fallback>
      </mc:AlternateContent>
      <p:sp>
        <p:nvSpPr>
          <p:cNvPr id="26" name="笑脸 25">
            <a:extLst>
              <a:ext uri="{FF2B5EF4-FFF2-40B4-BE49-F238E27FC236}">
                <a16:creationId xmlns:a16="http://schemas.microsoft.com/office/drawing/2014/main" id="{43505BD7-1843-BB03-9A32-9B064FA6FCDB}"/>
              </a:ext>
            </a:extLst>
          </p:cNvPr>
          <p:cNvSpPr/>
          <p:nvPr/>
        </p:nvSpPr>
        <p:spPr>
          <a:xfrm>
            <a:off x="10318099" y="4124130"/>
            <a:ext cx="869373" cy="822858"/>
          </a:xfrm>
          <a:prstGeom prst="smileyF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27926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225510-D84C-6164-188D-F12BA12649A5}"/>
              </a:ext>
            </a:extLst>
          </p:cNvPr>
          <p:cNvSpPr>
            <a:spLocks noGrp="1"/>
          </p:cNvSpPr>
          <p:nvPr>
            <p:ph type="title"/>
          </p:nvPr>
        </p:nvSpPr>
        <p:spPr/>
        <p:txBody>
          <a:bodyPr/>
          <a:lstStyle/>
          <a:p>
            <a:r>
              <a:rPr lang="en-US" altLang="zh-CN" dirty="0"/>
              <a:t>For any manifold</a:t>
            </a:r>
            <a:endParaRPr lang="zh-CN" altLang="en-US" dirty="0"/>
          </a:p>
        </p:txBody>
      </p:sp>
      <p:pic>
        <p:nvPicPr>
          <p:cNvPr id="5" name="图片 4">
            <a:extLst>
              <a:ext uri="{FF2B5EF4-FFF2-40B4-BE49-F238E27FC236}">
                <a16:creationId xmlns:a16="http://schemas.microsoft.com/office/drawing/2014/main" id="{91F620E8-F517-1E06-0585-7A96474597E3}"/>
              </a:ext>
            </a:extLst>
          </p:cNvPr>
          <p:cNvPicPr>
            <a:picLocks noChangeAspect="1"/>
          </p:cNvPicPr>
          <p:nvPr/>
        </p:nvPicPr>
        <p:blipFill>
          <a:blip r:embed="rId2"/>
          <a:stretch>
            <a:fillRect/>
          </a:stretch>
        </p:blipFill>
        <p:spPr>
          <a:xfrm>
            <a:off x="5328652" y="157727"/>
            <a:ext cx="4485714" cy="2095238"/>
          </a:xfrm>
          <a:prstGeom prst="rect">
            <a:avLst/>
          </a:prstGeom>
        </p:spPr>
      </p:pic>
      <p:sp>
        <p:nvSpPr>
          <p:cNvPr id="6" name="箭头: 下弧形 5">
            <a:extLst>
              <a:ext uri="{FF2B5EF4-FFF2-40B4-BE49-F238E27FC236}">
                <a16:creationId xmlns:a16="http://schemas.microsoft.com/office/drawing/2014/main" id="{8CF76BBC-760C-DD99-7472-C3556CFCE3E5}"/>
              </a:ext>
            </a:extLst>
          </p:cNvPr>
          <p:cNvSpPr/>
          <p:nvPr/>
        </p:nvSpPr>
        <p:spPr>
          <a:xfrm>
            <a:off x="6722918" y="2252965"/>
            <a:ext cx="1756064" cy="303199"/>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Rectangle 1">
            <a:extLst>
              <a:ext uri="{FF2B5EF4-FFF2-40B4-BE49-F238E27FC236}">
                <a16:creationId xmlns:a16="http://schemas.microsoft.com/office/drawing/2014/main" id="{19FA5566-338D-EEB5-8479-267817ACA05B}"/>
              </a:ext>
            </a:extLst>
          </p:cNvPr>
          <p:cNvSpPr>
            <a:spLocks noChangeArrowheads="1"/>
          </p:cNvSpPr>
          <p:nvPr/>
        </p:nvSpPr>
        <p:spPr bwMode="auto">
          <a:xfrm>
            <a:off x="495300" y="2600098"/>
            <a:ext cx="6370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chemeClr val="tx1"/>
                </a:solidFill>
                <a:effectLst/>
                <a:latin typeface="Arial" panose="020B0604020202020204" pitchFamily="34" charset="0"/>
              </a:rPr>
              <a:t>Its discretized form is composed of a collection of simplices.</a:t>
            </a:r>
          </a:p>
        </p:txBody>
      </p:sp>
      <p:sp>
        <p:nvSpPr>
          <p:cNvPr id="9" name="文本框 8">
            <a:extLst>
              <a:ext uri="{FF2B5EF4-FFF2-40B4-BE49-F238E27FC236}">
                <a16:creationId xmlns:a16="http://schemas.microsoft.com/office/drawing/2014/main" id="{8CD80A18-4558-D979-61C0-FBE5CF174CBB}"/>
              </a:ext>
            </a:extLst>
          </p:cNvPr>
          <p:cNvSpPr txBox="1"/>
          <p:nvPr/>
        </p:nvSpPr>
        <p:spPr>
          <a:xfrm>
            <a:off x="2195079" y="3162375"/>
            <a:ext cx="7395730" cy="646331"/>
          </a:xfrm>
          <a:prstGeom prst="rect">
            <a:avLst/>
          </a:prstGeom>
          <a:noFill/>
        </p:spPr>
        <p:txBody>
          <a:bodyPr wrap="square">
            <a:spAutoFit/>
          </a:bodyPr>
          <a:lstStyle/>
          <a:p>
            <a:pPr lvl="1"/>
            <a:r>
              <a:rPr lang="en-US" altLang="zh-CN" dirty="0">
                <a:solidFill>
                  <a:srgbClr val="FF0000"/>
                </a:solidFill>
              </a:rPr>
              <a:t>D-Simplex</a:t>
            </a:r>
            <a:r>
              <a:rPr lang="zh-CN" altLang="en-US">
                <a:solidFill>
                  <a:srgbClr val="FF0000"/>
                </a:solidFill>
              </a:rPr>
              <a:t>（单形）</a:t>
            </a:r>
            <a:r>
              <a:rPr lang="en-US" altLang="zh-CN" dirty="0">
                <a:solidFill>
                  <a:srgbClr val="FF0000"/>
                </a:solidFill>
              </a:rPr>
              <a:t>: edge lengths uniquely determine its shape. For d-dimension</a:t>
            </a:r>
            <a:endParaRPr lang="zh-CN" altLang="en-US" dirty="0">
              <a:solidFill>
                <a:srgbClr val="FF0000"/>
              </a:solidFill>
            </a:endParaRPr>
          </a:p>
        </p:txBody>
      </p:sp>
      <p:pic>
        <p:nvPicPr>
          <p:cNvPr id="11" name="图片 10">
            <a:extLst>
              <a:ext uri="{FF2B5EF4-FFF2-40B4-BE49-F238E27FC236}">
                <a16:creationId xmlns:a16="http://schemas.microsoft.com/office/drawing/2014/main" id="{27773FFB-1166-C347-C7A0-B15CE1CDDF4A}"/>
              </a:ext>
            </a:extLst>
          </p:cNvPr>
          <p:cNvPicPr>
            <a:picLocks noChangeAspect="1"/>
          </p:cNvPicPr>
          <p:nvPr/>
        </p:nvPicPr>
        <p:blipFill>
          <a:blip r:embed="rId3"/>
          <a:stretch>
            <a:fillRect/>
          </a:stretch>
        </p:blipFill>
        <p:spPr>
          <a:xfrm>
            <a:off x="690151" y="4137918"/>
            <a:ext cx="2990476" cy="1266667"/>
          </a:xfrm>
          <a:prstGeom prst="rect">
            <a:avLst/>
          </a:prstGeom>
        </p:spPr>
      </p:pic>
      <p:pic>
        <p:nvPicPr>
          <p:cNvPr id="13" name="图片 12">
            <a:extLst>
              <a:ext uri="{FF2B5EF4-FFF2-40B4-BE49-F238E27FC236}">
                <a16:creationId xmlns:a16="http://schemas.microsoft.com/office/drawing/2014/main" id="{55343774-1EB5-813E-0066-F6DDE307D18B}"/>
              </a:ext>
            </a:extLst>
          </p:cNvPr>
          <p:cNvPicPr>
            <a:picLocks noChangeAspect="1"/>
          </p:cNvPicPr>
          <p:nvPr/>
        </p:nvPicPr>
        <p:blipFill>
          <a:blip r:embed="rId4"/>
          <a:stretch>
            <a:fillRect/>
          </a:stretch>
        </p:blipFill>
        <p:spPr>
          <a:xfrm>
            <a:off x="3409423" y="3878840"/>
            <a:ext cx="2714286" cy="2276190"/>
          </a:xfrm>
          <a:prstGeom prst="rect">
            <a:avLst/>
          </a:prstGeom>
        </p:spPr>
      </p:pic>
      <p:pic>
        <p:nvPicPr>
          <p:cNvPr id="15" name="图片 14">
            <a:extLst>
              <a:ext uri="{FF2B5EF4-FFF2-40B4-BE49-F238E27FC236}">
                <a16:creationId xmlns:a16="http://schemas.microsoft.com/office/drawing/2014/main" id="{400E4E57-6A89-9F6F-4108-3087A9771C46}"/>
              </a:ext>
            </a:extLst>
          </p:cNvPr>
          <p:cNvPicPr>
            <a:picLocks noChangeAspect="1"/>
          </p:cNvPicPr>
          <p:nvPr/>
        </p:nvPicPr>
        <p:blipFill>
          <a:blip r:embed="rId5"/>
          <a:stretch>
            <a:fillRect/>
          </a:stretch>
        </p:blipFill>
        <p:spPr>
          <a:xfrm>
            <a:off x="6028652" y="3637003"/>
            <a:ext cx="2260695" cy="2616546"/>
          </a:xfrm>
          <a:prstGeom prst="rect">
            <a:avLst/>
          </a:prstGeom>
        </p:spPr>
      </p:pic>
      <p:sp>
        <p:nvSpPr>
          <p:cNvPr id="19" name="文本框 18">
            <a:extLst>
              <a:ext uri="{FF2B5EF4-FFF2-40B4-BE49-F238E27FC236}">
                <a16:creationId xmlns:a16="http://schemas.microsoft.com/office/drawing/2014/main" id="{AE3A635C-9DCA-4FA5-2854-FEAC52659546}"/>
              </a:ext>
            </a:extLst>
          </p:cNvPr>
          <p:cNvSpPr txBox="1"/>
          <p:nvPr/>
        </p:nvSpPr>
        <p:spPr>
          <a:xfrm>
            <a:off x="425820" y="5294331"/>
            <a:ext cx="1271155" cy="369332"/>
          </a:xfrm>
          <a:prstGeom prst="rect">
            <a:avLst/>
          </a:prstGeom>
          <a:noFill/>
        </p:spPr>
        <p:txBody>
          <a:bodyPr wrap="square">
            <a:spAutoFit/>
          </a:bodyPr>
          <a:lstStyle/>
          <a:p>
            <a:r>
              <a:rPr lang="en-US" altLang="zh-CN" dirty="0"/>
              <a:t>0-Simplex</a:t>
            </a:r>
            <a:endParaRPr lang="zh-CN" altLang="en-US" dirty="0"/>
          </a:p>
        </p:txBody>
      </p:sp>
      <p:sp>
        <p:nvSpPr>
          <p:cNvPr id="20" name="文本框 19">
            <a:extLst>
              <a:ext uri="{FF2B5EF4-FFF2-40B4-BE49-F238E27FC236}">
                <a16:creationId xmlns:a16="http://schemas.microsoft.com/office/drawing/2014/main" id="{442C1215-E2C8-BB19-AA0C-CDF798FA3730}"/>
              </a:ext>
            </a:extLst>
          </p:cNvPr>
          <p:cNvSpPr txBox="1"/>
          <p:nvPr/>
        </p:nvSpPr>
        <p:spPr>
          <a:xfrm>
            <a:off x="1961306" y="5395506"/>
            <a:ext cx="1271155" cy="369332"/>
          </a:xfrm>
          <a:prstGeom prst="rect">
            <a:avLst/>
          </a:prstGeom>
          <a:noFill/>
        </p:spPr>
        <p:txBody>
          <a:bodyPr wrap="square">
            <a:spAutoFit/>
          </a:bodyPr>
          <a:lstStyle/>
          <a:p>
            <a:r>
              <a:rPr lang="en-US" altLang="zh-CN" dirty="0"/>
              <a:t>1-Simplex</a:t>
            </a:r>
            <a:endParaRPr lang="zh-CN" altLang="en-US" dirty="0"/>
          </a:p>
        </p:txBody>
      </p:sp>
      <p:sp>
        <p:nvSpPr>
          <p:cNvPr id="21" name="文本框 20">
            <a:extLst>
              <a:ext uri="{FF2B5EF4-FFF2-40B4-BE49-F238E27FC236}">
                <a16:creationId xmlns:a16="http://schemas.microsoft.com/office/drawing/2014/main" id="{15BE7565-807F-595D-8863-59BC4D666EA0}"/>
              </a:ext>
            </a:extLst>
          </p:cNvPr>
          <p:cNvSpPr txBox="1"/>
          <p:nvPr/>
        </p:nvSpPr>
        <p:spPr>
          <a:xfrm>
            <a:off x="4149062" y="5884217"/>
            <a:ext cx="1271155" cy="369332"/>
          </a:xfrm>
          <a:prstGeom prst="rect">
            <a:avLst/>
          </a:prstGeom>
          <a:noFill/>
        </p:spPr>
        <p:txBody>
          <a:bodyPr wrap="square">
            <a:spAutoFit/>
          </a:bodyPr>
          <a:lstStyle/>
          <a:p>
            <a:r>
              <a:rPr lang="en-US" altLang="zh-CN" dirty="0"/>
              <a:t>2-Simplex</a:t>
            </a:r>
            <a:endParaRPr lang="zh-CN" altLang="en-US" dirty="0"/>
          </a:p>
        </p:txBody>
      </p:sp>
      <p:sp>
        <p:nvSpPr>
          <p:cNvPr id="22" name="文本框 21">
            <a:extLst>
              <a:ext uri="{FF2B5EF4-FFF2-40B4-BE49-F238E27FC236}">
                <a16:creationId xmlns:a16="http://schemas.microsoft.com/office/drawing/2014/main" id="{E2D70A06-3AFD-B0CC-DECC-97E4625F78E0}"/>
              </a:ext>
            </a:extLst>
          </p:cNvPr>
          <p:cNvSpPr txBox="1"/>
          <p:nvPr/>
        </p:nvSpPr>
        <p:spPr>
          <a:xfrm>
            <a:off x="6517979" y="5884217"/>
            <a:ext cx="1477392" cy="923330"/>
          </a:xfrm>
          <a:prstGeom prst="rect">
            <a:avLst/>
          </a:prstGeom>
          <a:noFill/>
        </p:spPr>
        <p:txBody>
          <a:bodyPr wrap="square">
            <a:spAutoFit/>
          </a:bodyPr>
          <a:lstStyle/>
          <a:p>
            <a:r>
              <a:rPr lang="en-US" altLang="zh-CN" dirty="0"/>
              <a:t>3-Simplex </a:t>
            </a:r>
          </a:p>
          <a:p>
            <a:r>
              <a:rPr lang="en-US" altLang="zh-CN" dirty="0"/>
              <a:t>tetrahedron </a:t>
            </a:r>
          </a:p>
          <a:p>
            <a:r>
              <a:rPr lang="zh-CN" altLang="en-US" dirty="0"/>
              <a:t>（四面体）</a:t>
            </a:r>
          </a:p>
        </p:txBody>
      </p:sp>
      <p:sp>
        <p:nvSpPr>
          <p:cNvPr id="23" name="文本框 22">
            <a:extLst>
              <a:ext uri="{FF2B5EF4-FFF2-40B4-BE49-F238E27FC236}">
                <a16:creationId xmlns:a16="http://schemas.microsoft.com/office/drawing/2014/main" id="{0F480483-50D4-29EF-D8E0-E7DE476F76EC}"/>
              </a:ext>
            </a:extLst>
          </p:cNvPr>
          <p:cNvSpPr txBox="1"/>
          <p:nvPr/>
        </p:nvSpPr>
        <p:spPr>
          <a:xfrm>
            <a:off x="9178787" y="6052401"/>
            <a:ext cx="1271155" cy="646331"/>
          </a:xfrm>
          <a:prstGeom prst="rect">
            <a:avLst/>
          </a:prstGeom>
          <a:noFill/>
        </p:spPr>
        <p:txBody>
          <a:bodyPr wrap="square">
            <a:spAutoFit/>
          </a:bodyPr>
          <a:lstStyle/>
          <a:p>
            <a:r>
              <a:rPr lang="en-US" altLang="zh-CN" dirty="0"/>
              <a:t>4-Simplex</a:t>
            </a:r>
            <a:r>
              <a:rPr lang="zh-CN" altLang="en-US" dirty="0"/>
              <a:t>（五胞体）</a:t>
            </a:r>
          </a:p>
        </p:txBody>
      </p:sp>
      <p:sp>
        <p:nvSpPr>
          <p:cNvPr id="25" name="文本框 24">
            <a:extLst>
              <a:ext uri="{FF2B5EF4-FFF2-40B4-BE49-F238E27FC236}">
                <a16:creationId xmlns:a16="http://schemas.microsoft.com/office/drawing/2014/main" id="{0344FC57-CC9C-88CF-DBEA-16D5203A4D3B}"/>
              </a:ext>
            </a:extLst>
          </p:cNvPr>
          <p:cNvSpPr txBox="1"/>
          <p:nvPr/>
        </p:nvSpPr>
        <p:spPr>
          <a:xfrm>
            <a:off x="9894744" y="1169581"/>
            <a:ext cx="1237544" cy="646331"/>
          </a:xfrm>
          <a:prstGeom prst="rect">
            <a:avLst/>
          </a:prstGeom>
          <a:noFill/>
        </p:spPr>
        <p:txBody>
          <a:bodyPr wrap="square">
            <a:spAutoFit/>
          </a:bodyPr>
          <a:lstStyle/>
          <a:p>
            <a:r>
              <a:rPr lang="en-US" altLang="zh-CN" dirty="0"/>
              <a:t>C</a:t>
            </a:r>
            <a:r>
              <a:rPr lang="zh-CN" altLang="en-US" dirty="0"/>
              <a:t>omplex（复形）</a:t>
            </a:r>
          </a:p>
        </p:txBody>
      </p:sp>
      <p:pic>
        <p:nvPicPr>
          <p:cNvPr id="27" name="图片 26">
            <a:extLst>
              <a:ext uri="{FF2B5EF4-FFF2-40B4-BE49-F238E27FC236}">
                <a16:creationId xmlns:a16="http://schemas.microsoft.com/office/drawing/2014/main" id="{19286E5E-AAC9-827E-1D75-FF8F057C9629}"/>
              </a:ext>
            </a:extLst>
          </p:cNvPr>
          <p:cNvPicPr>
            <a:picLocks noChangeAspect="1"/>
          </p:cNvPicPr>
          <p:nvPr/>
        </p:nvPicPr>
        <p:blipFill>
          <a:blip r:embed="rId6"/>
          <a:stretch>
            <a:fillRect/>
          </a:stretch>
        </p:blipFill>
        <p:spPr>
          <a:xfrm>
            <a:off x="8742938" y="3839656"/>
            <a:ext cx="2105544" cy="2315374"/>
          </a:xfrm>
          <a:prstGeom prst="rect">
            <a:avLst/>
          </a:prstGeom>
        </p:spPr>
      </p:pic>
    </p:spTree>
    <p:extLst>
      <p:ext uri="{BB962C8B-B14F-4D97-AF65-F5344CB8AC3E}">
        <p14:creationId xmlns:p14="http://schemas.microsoft.com/office/powerpoint/2010/main" val="138148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CD53C24-7D0E-A8B8-CB00-43703A2C460E}"/>
                  </a:ext>
                </a:extLst>
              </p:cNvPr>
              <p:cNvSpPr>
                <a:spLocks noGrp="1"/>
              </p:cNvSpPr>
              <p:nvPr>
                <p:ph idx="1"/>
              </p:nvPr>
            </p:nvSpPr>
            <p:spPr>
              <a:xfrm>
                <a:off x="630382" y="268188"/>
                <a:ext cx="10228118" cy="1325563"/>
              </a:xfrm>
            </p:spPr>
            <p:txBody>
              <a:bodyPr/>
              <a:lstStyle/>
              <a:p>
                <a:r>
                  <a:rPr lang="en-US" altLang="zh-CN" dirty="0"/>
                  <a:t>In general, an n-simplex will contain </a:t>
                </a:r>
                <a14:m>
                  <m:oMath xmlns:m="http://schemas.openxmlformats.org/officeDocument/2006/math">
                    <m:d>
                      <m:dPr>
                        <m:ctrlPr>
                          <a:rPr lang="pt-BR" altLang="zh-CN" i="1" smtClean="0">
                            <a:latin typeface="Cambria Math" panose="02040503050406030204" pitchFamily="18" charset="0"/>
                          </a:rPr>
                        </m:ctrlPr>
                      </m:dPr>
                      <m:e>
                        <m:f>
                          <m:fPr>
                            <m:type m:val="noBar"/>
                            <m:ctrlPr>
                              <a:rPr lang="pt-BR" altLang="zh-CN" i="1" smtClean="0">
                                <a:latin typeface="Cambria Math" panose="02040503050406030204" pitchFamily="18" charset="0"/>
                              </a:rPr>
                            </m:ctrlPr>
                          </m:fPr>
                          <m:num>
                            <m:r>
                              <a:rPr lang="pt-BR" altLang="zh-CN"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num>
                          <m:den>
                            <m:r>
                              <a:rPr lang="pt-BR" altLang="zh-CN"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den>
                        </m:f>
                      </m:e>
                    </m:d>
                  </m:oMath>
                </a14:m>
                <a:r>
                  <a:rPr lang="en-US" altLang="zh-CN" dirty="0"/>
                  <a:t>k-simplices in its boundary.</a:t>
                </a:r>
                <a:endParaRPr lang="zh-CN" altLang="en-US" dirty="0"/>
              </a:p>
            </p:txBody>
          </p:sp>
        </mc:Choice>
        <mc:Fallback xmlns="">
          <p:sp>
            <p:nvSpPr>
              <p:cNvPr id="3" name="内容占位符 2">
                <a:extLst>
                  <a:ext uri="{FF2B5EF4-FFF2-40B4-BE49-F238E27FC236}">
                    <a16:creationId xmlns:a16="http://schemas.microsoft.com/office/drawing/2014/main" id="{1CD53C24-7D0E-A8B8-CB00-43703A2C460E}"/>
                  </a:ext>
                </a:extLst>
              </p:cNvPr>
              <p:cNvSpPr>
                <a:spLocks noGrp="1" noRot="1" noChangeAspect="1" noMove="1" noResize="1" noEditPoints="1" noAdjustHandles="1" noChangeArrowheads="1" noChangeShapeType="1" noTextEdit="1"/>
              </p:cNvSpPr>
              <p:nvPr>
                <p:ph idx="1"/>
              </p:nvPr>
            </p:nvSpPr>
            <p:spPr>
              <a:xfrm>
                <a:off x="630382" y="268188"/>
                <a:ext cx="10228118" cy="1325563"/>
              </a:xfrm>
              <a:blipFill>
                <a:blip r:embed="rId2"/>
                <a:stretch>
                  <a:fillRect l="-1073" t="-460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83F8471-AB12-50CE-1069-8D5B1D864D9B}"/>
              </a:ext>
            </a:extLst>
          </p:cNvPr>
          <p:cNvPicPr>
            <a:picLocks noChangeAspect="1"/>
          </p:cNvPicPr>
          <p:nvPr/>
        </p:nvPicPr>
        <p:blipFill>
          <a:blip r:embed="rId3"/>
          <a:stretch>
            <a:fillRect/>
          </a:stretch>
        </p:blipFill>
        <p:spPr>
          <a:xfrm>
            <a:off x="838200" y="2935625"/>
            <a:ext cx="2476190" cy="3085714"/>
          </a:xfrm>
          <a:prstGeom prst="rect">
            <a:avLst/>
          </a:prstGeom>
        </p:spPr>
      </p:pic>
      <p:pic>
        <p:nvPicPr>
          <p:cNvPr id="7" name="图片 6">
            <a:extLst>
              <a:ext uri="{FF2B5EF4-FFF2-40B4-BE49-F238E27FC236}">
                <a16:creationId xmlns:a16="http://schemas.microsoft.com/office/drawing/2014/main" id="{3BAB7EE4-0653-883B-5687-8D3F52C61C39}"/>
              </a:ext>
            </a:extLst>
          </p:cNvPr>
          <p:cNvPicPr>
            <a:picLocks noChangeAspect="1"/>
          </p:cNvPicPr>
          <p:nvPr/>
        </p:nvPicPr>
        <p:blipFill>
          <a:blip r:embed="rId4"/>
          <a:stretch>
            <a:fillRect/>
          </a:stretch>
        </p:blipFill>
        <p:spPr>
          <a:xfrm>
            <a:off x="3536622" y="847843"/>
            <a:ext cx="3238095" cy="5561905"/>
          </a:xfrm>
          <a:prstGeom prst="rect">
            <a:avLst/>
          </a:prstGeom>
        </p:spPr>
      </p:pic>
      <p:pic>
        <p:nvPicPr>
          <p:cNvPr id="9" name="图片 8">
            <a:extLst>
              <a:ext uri="{FF2B5EF4-FFF2-40B4-BE49-F238E27FC236}">
                <a16:creationId xmlns:a16="http://schemas.microsoft.com/office/drawing/2014/main" id="{A4295258-B8DE-5DE1-2D19-9898E1990BEB}"/>
              </a:ext>
            </a:extLst>
          </p:cNvPr>
          <p:cNvPicPr>
            <a:picLocks noChangeAspect="1"/>
          </p:cNvPicPr>
          <p:nvPr/>
        </p:nvPicPr>
        <p:blipFill>
          <a:blip r:embed="rId5"/>
          <a:stretch>
            <a:fillRect/>
          </a:stretch>
        </p:blipFill>
        <p:spPr>
          <a:xfrm>
            <a:off x="7143493" y="930969"/>
            <a:ext cx="2809524" cy="3285714"/>
          </a:xfrm>
          <a:prstGeom prst="rect">
            <a:avLst/>
          </a:prstGeom>
        </p:spPr>
      </p:pic>
      <p:pic>
        <p:nvPicPr>
          <p:cNvPr id="11" name="图片 10">
            <a:extLst>
              <a:ext uri="{FF2B5EF4-FFF2-40B4-BE49-F238E27FC236}">
                <a16:creationId xmlns:a16="http://schemas.microsoft.com/office/drawing/2014/main" id="{78BD4581-76EA-6F06-A1C9-D94B492C4108}"/>
              </a:ext>
            </a:extLst>
          </p:cNvPr>
          <p:cNvPicPr>
            <a:picLocks noChangeAspect="1"/>
          </p:cNvPicPr>
          <p:nvPr/>
        </p:nvPicPr>
        <p:blipFill>
          <a:blip r:embed="rId6"/>
          <a:stretch>
            <a:fillRect/>
          </a:stretch>
        </p:blipFill>
        <p:spPr>
          <a:xfrm>
            <a:off x="7425767" y="4286571"/>
            <a:ext cx="2619048" cy="2571429"/>
          </a:xfrm>
          <a:prstGeom prst="rect">
            <a:avLst/>
          </a:prstGeom>
        </p:spPr>
      </p:pic>
    </p:spTree>
    <p:extLst>
      <p:ext uri="{BB962C8B-B14F-4D97-AF65-F5344CB8AC3E}">
        <p14:creationId xmlns:p14="http://schemas.microsoft.com/office/powerpoint/2010/main" val="394103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22DF8-C8A7-7304-7F5F-88F073D98955}"/>
              </a:ext>
            </a:extLst>
          </p:cNvPr>
          <p:cNvSpPr>
            <a:spLocks noGrp="1"/>
          </p:cNvSpPr>
          <p:nvPr>
            <p:ph type="title"/>
          </p:nvPr>
        </p:nvSpPr>
        <p:spPr/>
        <p:txBody>
          <a:bodyPr/>
          <a:lstStyle/>
          <a:p>
            <a:r>
              <a:rPr lang="en-US" altLang="zh-CN" dirty="0"/>
              <a:t>Volumes and Angles</a:t>
            </a:r>
            <a:endParaRPr lang="zh-CN" altLang="en-US" dirty="0"/>
          </a:p>
        </p:txBody>
      </p:sp>
      <p:sp>
        <p:nvSpPr>
          <p:cNvPr id="3" name="内容占位符 2">
            <a:extLst>
              <a:ext uri="{FF2B5EF4-FFF2-40B4-BE49-F238E27FC236}">
                <a16:creationId xmlns:a16="http://schemas.microsoft.com/office/drawing/2014/main" id="{AE377DED-E98D-7939-1D1A-568F14BAFDFC}"/>
              </a:ext>
            </a:extLst>
          </p:cNvPr>
          <p:cNvSpPr>
            <a:spLocks noGrp="1"/>
          </p:cNvSpPr>
          <p:nvPr>
            <p:ph idx="1"/>
          </p:nvPr>
        </p:nvSpPr>
        <p:spPr>
          <a:xfrm>
            <a:off x="838200" y="1825625"/>
            <a:ext cx="10515600" cy="948748"/>
          </a:xfrm>
        </p:spPr>
        <p:txBody>
          <a:bodyPr>
            <a:normAutofit lnSpcReduction="10000"/>
          </a:bodyPr>
          <a:lstStyle/>
          <a:p>
            <a:r>
              <a:rPr lang="en-US" altLang="zh-CN" dirty="0"/>
              <a:t>The n-simplex can then be spanned by the set of n vectors </a:t>
            </a:r>
          </a:p>
          <a:p>
            <a:r>
              <a:rPr lang="en-US" altLang="zh-CN" dirty="0"/>
              <a:t>And we can denote the square edge lengths by</a:t>
            </a:r>
            <a:endParaRPr lang="zh-CN" altLang="en-US" dirty="0"/>
          </a:p>
        </p:txBody>
      </p:sp>
      <p:pic>
        <p:nvPicPr>
          <p:cNvPr id="5" name="图片 4">
            <a:extLst>
              <a:ext uri="{FF2B5EF4-FFF2-40B4-BE49-F238E27FC236}">
                <a16:creationId xmlns:a16="http://schemas.microsoft.com/office/drawing/2014/main" id="{B3072881-DB25-1964-685C-C74D3DBDA4F3}"/>
              </a:ext>
            </a:extLst>
          </p:cNvPr>
          <p:cNvPicPr>
            <a:picLocks noChangeAspect="1"/>
          </p:cNvPicPr>
          <p:nvPr/>
        </p:nvPicPr>
        <p:blipFill>
          <a:blip r:embed="rId2"/>
          <a:stretch>
            <a:fillRect/>
          </a:stretch>
        </p:blipFill>
        <p:spPr>
          <a:xfrm>
            <a:off x="955287" y="2909310"/>
            <a:ext cx="3169904" cy="3279555"/>
          </a:xfrm>
          <a:prstGeom prst="rect">
            <a:avLst/>
          </a:prstGeom>
        </p:spPr>
      </p:pic>
      <p:pic>
        <p:nvPicPr>
          <p:cNvPr id="7" name="图片 6">
            <a:extLst>
              <a:ext uri="{FF2B5EF4-FFF2-40B4-BE49-F238E27FC236}">
                <a16:creationId xmlns:a16="http://schemas.microsoft.com/office/drawing/2014/main" id="{0A9C55EC-DE5B-1AE3-6D64-18373EBB86EF}"/>
              </a:ext>
            </a:extLst>
          </p:cNvPr>
          <p:cNvPicPr>
            <a:picLocks noChangeAspect="1"/>
          </p:cNvPicPr>
          <p:nvPr/>
        </p:nvPicPr>
        <p:blipFill>
          <a:blip r:embed="rId3"/>
          <a:stretch>
            <a:fillRect/>
          </a:stretch>
        </p:blipFill>
        <p:spPr>
          <a:xfrm>
            <a:off x="8522899" y="2299999"/>
            <a:ext cx="2436195" cy="474374"/>
          </a:xfrm>
          <a:prstGeom prst="rect">
            <a:avLst/>
          </a:prstGeom>
        </p:spPr>
      </p:pic>
      <p:pic>
        <p:nvPicPr>
          <p:cNvPr id="9" name="图片 8">
            <a:extLst>
              <a:ext uri="{FF2B5EF4-FFF2-40B4-BE49-F238E27FC236}">
                <a16:creationId xmlns:a16="http://schemas.microsoft.com/office/drawing/2014/main" id="{E626086B-5FF2-8739-D6C4-D8C78C1E647E}"/>
              </a:ext>
            </a:extLst>
          </p:cNvPr>
          <p:cNvPicPr>
            <a:picLocks noChangeAspect="1"/>
          </p:cNvPicPr>
          <p:nvPr/>
        </p:nvPicPr>
        <p:blipFill>
          <a:blip r:embed="rId4"/>
          <a:stretch>
            <a:fillRect/>
          </a:stretch>
        </p:blipFill>
        <p:spPr>
          <a:xfrm>
            <a:off x="10217865" y="1920247"/>
            <a:ext cx="1293371" cy="309107"/>
          </a:xfrm>
          <a:prstGeom prst="rect">
            <a:avLst/>
          </a:prstGeom>
        </p:spPr>
      </p:pic>
      <p:pic>
        <p:nvPicPr>
          <p:cNvPr id="6" name="图片 5">
            <a:extLst>
              <a:ext uri="{FF2B5EF4-FFF2-40B4-BE49-F238E27FC236}">
                <a16:creationId xmlns:a16="http://schemas.microsoft.com/office/drawing/2014/main" id="{B58C600F-550A-451B-2FA1-48AB72ABB564}"/>
              </a:ext>
            </a:extLst>
          </p:cNvPr>
          <p:cNvPicPr>
            <a:picLocks noChangeAspect="1"/>
          </p:cNvPicPr>
          <p:nvPr/>
        </p:nvPicPr>
        <p:blipFill>
          <a:blip r:embed="rId5"/>
          <a:stretch>
            <a:fillRect/>
          </a:stretch>
        </p:blipFill>
        <p:spPr>
          <a:xfrm>
            <a:off x="4614176" y="3117059"/>
            <a:ext cx="2406055" cy="503592"/>
          </a:xfrm>
          <a:prstGeom prst="rect">
            <a:avLst/>
          </a:prstGeom>
        </p:spPr>
      </p:pic>
      <p:pic>
        <p:nvPicPr>
          <p:cNvPr id="10" name="图片 9">
            <a:extLst>
              <a:ext uri="{FF2B5EF4-FFF2-40B4-BE49-F238E27FC236}">
                <a16:creationId xmlns:a16="http://schemas.microsoft.com/office/drawing/2014/main" id="{B609D82C-10FF-4CC6-065F-C8A2124BB7AC}"/>
              </a:ext>
            </a:extLst>
          </p:cNvPr>
          <p:cNvPicPr>
            <a:picLocks noChangeAspect="1"/>
          </p:cNvPicPr>
          <p:nvPr/>
        </p:nvPicPr>
        <p:blipFill>
          <a:blip r:embed="rId6"/>
          <a:stretch>
            <a:fillRect/>
          </a:stretch>
        </p:blipFill>
        <p:spPr>
          <a:xfrm>
            <a:off x="4614177" y="4083628"/>
            <a:ext cx="3005823" cy="641557"/>
          </a:xfrm>
          <a:prstGeom prst="rect">
            <a:avLst/>
          </a:prstGeom>
        </p:spPr>
      </p:pic>
      <p:sp>
        <p:nvSpPr>
          <p:cNvPr id="12" name="文本框 11">
            <a:extLst>
              <a:ext uri="{FF2B5EF4-FFF2-40B4-BE49-F238E27FC236}">
                <a16:creationId xmlns:a16="http://schemas.microsoft.com/office/drawing/2014/main" id="{E234ED98-6BE6-418A-5081-E9B9BD0B44D1}"/>
              </a:ext>
            </a:extLst>
          </p:cNvPr>
          <p:cNvSpPr txBox="1"/>
          <p:nvPr/>
        </p:nvSpPr>
        <p:spPr>
          <a:xfrm>
            <a:off x="8076548" y="3219162"/>
            <a:ext cx="2788002" cy="369332"/>
          </a:xfrm>
          <a:prstGeom prst="rect">
            <a:avLst/>
          </a:prstGeom>
          <a:noFill/>
        </p:spPr>
        <p:txBody>
          <a:bodyPr wrap="square">
            <a:spAutoFit/>
          </a:bodyPr>
          <a:lstStyle/>
          <a:p>
            <a:r>
              <a:rPr lang="en-US" altLang="zh-CN" dirty="0"/>
              <a:t>s is an n-simplex</a:t>
            </a:r>
            <a:endParaRPr lang="zh-CN" altLang="en-US" dirty="0"/>
          </a:p>
        </p:txBody>
      </p:sp>
      <p:pic>
        <p:nvPicPr>
          <p:cNvPr id="14" name="图片 13">
            <a:extLst>
              <a:ext uri="{FF2B5EF4-FFF2-40B4-BE49-F238E27FC236}">
                <a16:creationId xmlns:a16="http://schemas.microsoft.com/office/drawing/2014/main" id="{D7FB1FAF-F01C-8F17-D644-47145AC9B47C}"/>
              </a:ext>
            </a:extLst>
          </p:cNvPr>
          <p:cNvPicPr>
            <a:picLocks noChangeAspect="1"/>
          </p:cNvPicPr>
          <p:nvPr/>
        </p:nvPicPr>
        <p:blipFill>
          <a:blip r:embed="rId7"/>
          <a:stretch>
            <a:fillRect/>
          </a:stretch>
        </p:blipFill>
        <p:spPr>
          <a:xfrm>
            <a:off x="6271037" y="5223543"/>
            <a:ext cx="3611021" cy="810897"/>
          </a:xfrm>
          <a:prstGeom prst="rect">
            <a:avLst/>
          </a:prstGeom>
        </p:spPr>
      </p:pic>
    </p:spTree>
    <p:extLst>
      <p:ext uri="{BB962C8B-B14F-4D97-AF65-F5344CB8AC3E}">
        <p14:creationId xmlns:p14="http://schemas.microsoft.com/office/powerpoint/2010/main" val="9228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133766C-DC65-F231-C314-B5B0BF118052}"/>
              </a:ext>
            </a:extLst>
          </p:cNvPr>
          <p:cNvPicPr>
            <a:picLocks noChangeAspect="1"/>
          </p:cNvPicPr>
          <p:nvPr/>
        </p:nvPicPr>
        <p:blipFill>
          <a:blip r:embed="rId3"/>
          <a:stretch>
            <a:fillRect/>
          </a:stretch>
        </p:blipFill>
        <p:spPr>
          <a:xfrm>
            <a:off x="37985" y="819438"/>
            <a:ext cx="4009524" cy="4609524"/>
          </a:xfrm>
          <a:prstGeom prst="rect">
            <a:avLst/>
          </a:prstGeom>
        </p:spPr>
      </p:pic>
      <p:sp>
        <p:nvSpPr>
          <p:cNvPr id="7" name="文本框 6">
            <a:extLst>
              <a:ext uri="{FF2B5EF4-FFF2-40B4-BE49-F238E27FC236}">
                <a16:creationId xmlns:a16="http://schemas.microsoft.com/office/drawing/2014/main" id="{DFDD3E98-ADD3-C3E2-882E-E39A59B2A40E}"/>
              </a:ext>
            </a:extLst>
          </p:cNvPr>
          <p:cNvSpPr txBox="1"/>
          <p:nvPr/>
        </p:nvSpPr>
        <p:spPr>
          <a:xfrm>
            <a:off x="4166209" y="1244372"/>
            <a:ext cx="3827417" cy="369332"/>
          </a:xfrm>
          <a:prstGeom prst="rect">
            <a:avLst/>
          </a:prstGeom>
          <a:noFill/>
        </p:spPr>
        <p:txBody>
          <a:bodyPr wrap="square">
            <a:spAutoFit/>
          </a:bodyPr>
          <a:lstStyle/>
          <a:p>
            <a:r>
              <a:rPr lang="en-US" altLang="zh-CN" dirty="0"/>
              <a:t>A</a:t>
            </a:r>
            <a:r>
              <a:rPr lang="zh-CN" altLang="en-US" dirty="0"/>
              <a:t> vector perpendicular</a:t>
            </a:r>
            <a:r>
              <a:rPr lang="en-US" altLang="zh-CN" dirty="0"/>
              <a:t>(</a:t>
            </a:r>
            <a:r>
              <a:rPr lang="zh-CN" altLang="en-US" dirty="0"/>
              <a:t>垂直</a:t>
            </a:r>
            <a:r>
              <a:rPr lang="en-US" altLang="zh-CN" dirty="0"/>
              <a:t>)</a:t>
            </a:r>
            <a:r>
              <a:rPr lang="zh-CN" altLang="en-US" dirty="0"/>
              <a:t> to face</a:t>
            </a:r>
          </a:p>
        </p:txBody>
      </p:sp>
      <p:pic>
        <p:nvPicPr>
          <p:cNvPr id="9" name="图片 8">
            <a:extLst>
              <a:ext uri="{FF2B5EF4-FFF2-40B4-BE49-F238E27FC236}">
                <a16:creationId xmlns:a16="http://schemas.microsoft.com/office/drawing/2014/main" id="{455C7B96-4BBF-F252-003D-BCADC7098BB0}"/>
              </a:ext>
            </a:extLst>
          </p:cNvPr>
          <p:cNvPicPr>
            <a:picLocks noChangeAspect="1"/>
          </p:cNvPicPr>
          <p:nvPr/>
        </p:nvPicPr>
        <p:blipFill>
          <a:blip r:embed="rId4"/>
          <a:stretch>
            <a:fillRect/>
          </a:stretch>
        </p:blipFill>
        <p:spPr>
          <a:xfrm>
            <a:off x="4074752" y="1965025"/>
            <a:ext cx="4108337" cy="559210"/>
          </a:xfrm>
          <a:prstGeom prst="rect">
            <a:avLst/>
          </a:prstGeom>
        </p:spPr>
      </p:pic>
      <p:pic>
        <p:nvPicPr>
          <p:cNvPr id="11" name="图片 10">
            <a:extLst>
              <a:ext uri="{FF2B5EF4-FFF2-40B4-BE49-F238E27FC236}">
                <a16:creationId xmlns:a16="http://schemas.microsoft.com/office/drawing/2014/main" id="{9428498C-C3D0-E489-BD88-2A1B9993015D}"/>
              </a:ext>
            </a:extLst>
          </p:cNvPr>
          <p:cNvPicPr>
            <a:picLocks noChangeAspect="1"/>
          </p:cNvPicPr>
          <p:nvPr/>
        </p:nvPicPr>
        <p:blipFill>
          <a:blip r:embed="rId5"/>
          <a:stretch>
            <a:fillRect/>
          </a:stretch>
        </p:blipFill>
        <p:spPr>
          <a:xfrm>
            <a:off x="8654348" y="1908907"/>
            <a:ext cx="2299095" cy="699517"/>
          </a:xfrm>
          <a:prstGeom prst="rect">
            <a:avLst/>
          </a:prstGeom>
        </p:spPr>
      </p:pic>
      <p:sp>
        <p:nvSpPr>
          <p:cNvPr id="13" name="文本框 12">
            <a:extLst>
              <a:ext uri="{FF2B5EF4-FFF2-40B4-BE49-F238E27FC236}">
                <a16:creationId xmlns:a16="http://schemas.microsoft.com/office/drawing/2014/main" id="{183D460C-2579-BCE9-F288-F6FCC943AAC7}"/>
              </a:ext>
            </a:extLst>
          </p:cNvPr>
          <p:cNvSpPr txBox="1"/>
          <p:nvPr/>
        </p:nvSpPr>
        <p:spPr>
          <a:xfrm>
            <a:off x="8474389" y="1200718"/>
            <a:ext cx="2299096" cy="369332"/>
          </a:xfrm>
          <a:prstGeom prst="rect">
            <a:avLst/>
          </a:prstGeom>
          <a:noFill/>
        </p:spPr>
        <p:txBody>
          <a:bodyPr wrap="square">
            <a:spAutoFit/>
          </a:bodyPr>
          <a:lstStyle/>
          <a:p>
            <a:r>
              <a:rPr lang="zh-CN" altLang="en-US" dirty="0"/>
              <a:t>volume of the face </a:t>
            </a:r>
            <a:r>
              <a:rPr lang="en-US" altLang="zh-CN" dirty="0"/>
              <a:t>f</a:t>
            </a:r>
            <a:endParaRPr lang="zh-CN" altLang="en-US" dirty="0"/>
          </a:p>
        </p:txBody>
      </p:sp>
      <p:pic>
        <p:nvPicPr>
          <p:cNvPr id="15" name="图片 14">
            <a:extLst>
              <a:ext uri="{FF2B5EF4-FFF2-40B4-BE49-F238E27FC236}">
                <a16:creationId xmlns:a16="http://schemas.microsoft.com/office/drawing/2014/main" id="{7DBF1616-F018-AEE6-9AEC-77B2181966FE}"/>
              </a:ext>
            </a:extLst>
          </p:cNvPr>
          <p:cNvPicPr>
            <a:picLocks noChangeAspect="1"/>
          </p:cNvPicPr>
          <p:nvPr/>
        </p:nvPicPr>
        <p:blipFill>
          <a:blip r:embed="rId6"/>
          <a:stretch>
            <a:fillRect/>
          </a:stretch>
        </p:blipFill>
        <p:spPr>
          <a:xfrm>
            <a:off x="4047509" y="3733800"/>
            <a:ext cx="4162821" cy="468360"/>
          </a:xfrm>
          <a:prstGeom prst="rect">
            <a:avLst/>
          </a:prstGeom>
        </p:spPr>
      </p:pic>
      <p:pic>
        <p:nvPicPr>
          <p:cNvPr id="17" name="图片 16">
            <a:extLst>
              <a:ext uri="{FF2B5EF4-FFF2-40B4-BE49-F238E27FC236}">
                <a16:creationId xmlns:a16="http://schemas.microsoft.com/office/drawing/2014/main" id="{5082EE24-14EA-1FC2-FC33-9B4471EC479C}"/>
              </a:ext>
            </a:extLst>
          </p:cNvPr>
          <p:cNvPicPr>
            <a:picLocks noChangeAspect="1"/>
          </p:cNvPicPr>
          <p:nvPr/>
        </p:nvPicPr>
        <p:blipFill>
          <a:blip r:embed="rId7"/>
          <a:stretch>
            <a:fillRect/>
          </a:stretch>
        </p:blipFill>
        <p:spPr>
          <a:xfrm>
            <a:off x="2042747" y="3116278"/>
            <a:ext cx="312715" cy="484204"/>
          </a:xfrm>
          <a:prstGeom prst="rect">
            <a:avLst/>
          </a:prstGeom>
        </p:spPr>
      </p:pic>
      <p:sp>
        <p:nvSpPr>
          <p:cNvPr id="19" name="文本框 18">
            <a:extLst>
              <a:ext uri="{FF2B5EF4-FFF2-40B4-BE49-F238E27FC236}">
                <a16:creationId xmlns:a16="http://schemas.microsoft.com/office/drawing/2014/main" id="{BEE42707-BC56-34AC-7153-19C2BCC72755}"/>
              </a:ext>
            </a:extLst>
          </p:cNvPr>
          <p:cNvSpPr txBox="1"/>
          <p:nvPr/>
        </p:nvSpPr>
        <p:spPr>
          <a:xfrm>
            <a:off x="4074752" y="3272135"/>
            <a:ext cx="1803288" cy="369332"/>
          </a:xfrm>
          <a:prstGeom prst="rect">
            <a:avLst/>
          </a:prstGeom>
          <a:noFill/>
        </p:spPr>
        <p:txBody>
          <a:bodyPr wrap="square">
            <a:spAutoFit/>
          </a:bodyPr>
          <a:lstStyle/>
          <a:p>
            <a:r>
              <a:rPr lang="en-US" altLang="zh-CN" dirty="0"/>
              <a:t>H</a:t>
            </a:r>
            <a:r>
              <a:rPr lang="zh-CN" altLang="en-US" dirty="0"/>
              <a:t>inge（铰链）</a:t>
            </a:r>
          </a:p>
        </p:txBody>
      </p:sp>
      <p:pic>
        <p:nvPicPr>
          <p:cNvPr id="21" name="图片 20">
            <a:extLst>
              <a:ext uri="{FF2B5EF4-FFF2-40B4-BE49-F238E27FC236}">
                <a16:creationId xmlns:a16="http://schemas.microsoft.com/office/drawing/2014/main" id="{AA16F1CE-2E95-1A09-E0BB-BB5947D7D377}"/>
              </a:ext>
            </a:extLst>
          </p:cNvPr>
          <p:cNvPicPr>
            <a:picLocks noChangeAspect="1"/>
          </p:cNvPicPr>
          <p:nvPr/>
        </p:nvPicPr>
        <p:blipFill>
          <a:blip r:embed="rId8"/>
          <a:stretch>
            <a:fillRect/>
          </a:stretch>
        </p:blipFill>
        <p:spPr>
          <a:xfrm>
            <a:off x="1422945" y="2462655"/>
            <a:ext cx="305169" cy="375592"/>
          </a:xfrm>
          <a:prstGeom prst="rect">
            <a:avLst/>
          </a:prstGeom>
        </p:spPr>
      </p:pic>
      <p:sp>
        <p:nvSpPr>
          <p:cNvPr id="23" name="文本框 22">
            <a:extLst>
              <a:ext uri="{FF2B5EF4-FFF2-40B4-BE49-F238E27FC236}">
                <a16:creationId xmlns:a16="http://schemas.microsoft.com/office/drawing/2014/main" id="{D5B8AD3E-CD5F-AFD0-D5AE-B24F69012152}"/>
              </a:ext>
            </a:extLst>
          </p:cNvPr>
          <p:cNvSpPr txBox="1"/>
          <p:nvPr/>
        </p:nvSpPr>
        <p:spPr>
          <a:xfrm>
            <a:off x="8654348" y="3272135"/>
            <a:ext cx="2379407" cy="369332"/>
          </a:xfrm>
          <a:prstGeom prst="rect">
            <a:avLst/>
          </a:prstGeom>
          <a:noFill/>
        </p:spPr>
        <p:txBody>
          <a:bodyPr wrap="square">
            <a:spAutoFit/>
          </a:bodyPr>
          <a:lstStyle/>
          <a:p>
            <a:r>
              <a:rPr lang="zh-CN" altLang="en-US" dirty="0"/>
              <a:t>volume of the hinge</a:t>
            </a:r>
          </a:p>
        </p:txBody>
      </p:sp>
      <p:pic>
        <p:nvPicPr>
          <p:cNvPr id="25" name="图片 24">
            <a:extLst>
              <a:ext uri="{FF2B5EF4-FFF2-40B4-BE49-F238E27FC236}">
                <a16:creationId xmlns:a16="http://schemas.microsoft.com/office/drawing/2014/main" id="{D5A04D46-1EB4-763D-747B-C292D68044F2}"/>
              </a:ext>
            </a:extLst>
          </p:cNvPr>
          <p:cNvPicPr>
            <a:picLocks noChangeAspect="1"/>
          </p:cNvPicPr>
          <p:nvPr/>
        </p:nvPicPr>
        <p:blipFill>
          <a:blip r:embed="rId9"/>
          <a:stretch>
            <a:fillRect/>
          </a:stretch>
        </p:blipFill>
        <p:spPr>
          <a:xfrm>
            <a:off x="8416840" y="3725139"/>
            <a:ext cx="3144245" cy="699517"/>
          </a:xfrm>
          <a:prstGeom prst="rect">
            <a:avLst/>
          </a:prstGeom>
        </p:spPr>
      </p:pic>
      <p:sp>
        <p:nvSpPr>
          <p:cNvPr id="27" name="文本框 26">
            <a:extLst>
              <a:ext uri="{FF2B5EF4-FFF2-40B4-BE49-F238E27FC236}">
                <a16:creationId xmlns:a16="http://schemas.microsoft.com/office/drawing/2014/main" id="{7C008AB6-C39E-0169-CFDA-42F3768FB643}"/>
              </a:ext>
            </a:extLst>
          </p:cNvPr>
          <p:cNvSpPr txBox="1"/>
          <p:nvPr/>
        </p:nvSpPr>
        <p:spPr>
          <a:xfrm>
            <a:off x="4074751" y="4630895"/>
            <a:ext cx="2522693" cy="369332"/>
          </a:xfrm>
          <a:prstGeom prst="rect">
            <a:avLst/>
          </a:prstGeom>
          <a:noFill/>
        </p:spPr>
        <p:txBody>
          <a:bodyPr wrap="square">
            <a:spAutoFit/>
          </a:bodyPr>
          <a:lstStyle/>
          <a:p>
            <a:r>
              <a:rPr lang="zh-CN" altLang="en-US" dirty="0"/>
              <a:t>dihedral angle</a:t>
            </a:r>
            <a:r>
              <a:rPr lang="en-US" altLang="zh-CN" dirty="0"/>
              <a:t>(</a:t>
            </a:r>
            <a:r>
              <a:rPr lang="zh-CN" altLang="en-US" dirty="0"/>
              <a:t>二面角</a:t>
            </a:r>
            <a:r>
              <a:rPr lang="en-US" altLang="zh-CN" dirty="0"/>
              <a:t>)</a:t>
            </a:r>
            <a:endParaRPr lang="zh-CN" altLang="en-US" dirty="0"/>
          </a:p>
        </p:txBody>
      </p:sp>
      <p:pic>
        <p:nvPicPr>
          <p:cNvPr id="29" name="图片 28">
            <a:extLst>
              <a:ext uri="{FF2B5EF4-FFF2-40B4-BE49-F238E27FC236}">
                <a16:creationId xmlns:a16="http://schemas.microsoft.com/office/drawing/2014/main" id="{D042D64A-4ACA-EDEB-6EC4-6FAAD8B99406}"/>
              </a:ext>
            </a:extLst>
          </p:cNvPr>
          <p:cNvPicPr>
            <a:picLocks noChangeAspect="1"/>
          </p:cNvPicPr>
          <p:nvPr/>
        </p:nvPicPr>
        <p:blipFill>
          <a:blip r:embed="rId10"/>
          <a:stretch>
            <a:fillRect/>
          </a:stretch>
        </p:blipFill>
        <p:spPr>
          <a:xfrm>
            <a:off x="4241886" y="5411725"/>
            <a:ext cx="4038125" cy="757353"/>
          </a:xfrm>
          <a:prstGeom prst="rect">
            <a:avLst/>
          </a:prstGeom>
        </p:spPr>
      </p:pic>
      <p:cxnSp>
        <p:nvCxnSpPr>
          <p:cNvPr id="31" name="直接箭头连接符 30">
            <a:extLst>
              <a:ext uri="{FF2B5EF4-FFF2-40B4-BE49-F238E27FC236}">
                <a16:creationId xmlns:a16="http://schemas.microsoft.com/office/drawing/2014/main" id="{48AA497C-076E-AEE1-FB45-54FC331FB8B6}"/>
              </a:ext>
            </a:extLst>
          </p:cNvPr>
          <p:cNvCxnSpPr/>
          <p:nvPr/>
        </p:nvCxnSpPr>
        <p:spPr>
          <a:xfrm flipV="1">
            <a:off x="1966452" y="2133600"/>
            <a:ext cx="1779638" cy="98267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550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FF78B7-E889-EC50-E4F0-1C41EE125FE8}"/>
              </a:ext>
            </a:extLst>
          </p:cNvPr>
          <p:cNvSpPr>
            <a:spLocks noGrp="1"/>
          </p:cNvSpPr>
          <p:nvPr>
            <p:ph type="title"/>
          </p:nvPr>
        </p:nvSpPr>
        <p:spPr/>
        <p:txBody>
          <a:bodyPr/>
          <a:lstStyle/>
          <a:p>
            <a:r>
              <a:rPr lang="en-US" altLang="zh-CN" dirty="0"/>
              <a:t>deficit angle</a:t>
            </a:r>
            <a:endParaRPr lang="zh-CN" altLang="en-US" dirty="0"/>
          </a:p>
        </p:txBody>
      </p:sp>
      <p:pic>
        <p:nvPicPr>
          <p:cNvPr id="5" name="图片 4">
            <a:extLst>
              <a:ext uri="{FF2B5EF4-FFF2-40B4-BE49-F238E27FC236}">
                <a16:creationId xmlns:a16="http://schemas.microsoft.com/office/drawing/2014/main" id="{F081DEFD-7177-6728-EAB0-CD1197C151A0}"/>
              </a:ext>
            </a:extLst>
          </p:cNvPr>
          <p:cNvPicPr>
            <a:picLocks noChangeAspect="1"/>
          </p:cNvPicPr>
          <p:nvPr/>
        </p:nvPicPr>
        <p:blipFill>
          <a:blip r:embed="rId2"/>
          <a:stretch>
            <a:fillRect/>
          </a:stretch>
        </p:blipFill>
        <p:spPr>
          <a:xfrm>
            <a:off x="5823596" y="1090133"/>
            <a:ext cx="3358202" cy="800740"/>
          </a:xfrm>
          <a:prstGeom prst="rect">
            <a:avLst/>
          </a:prstGeom>
        </p:spPr>
      </p:pic>
      <p:pic>
        <p:nvPicPr>
          <p:cNvPr id="7" name="图片 6">
            <a:extLst>
              <a:ext uri="{FF2B5EF4-FFF2-40B4-BE49-F238E27FC236}">
                <a16:creationId xmlns:a16="http://schemas.microsoft.com/office/drawing/2014/main" id="{D35B1042-0A7E-364A-99CF-07D29FE3263B}"/>
              </a:ext>
            </a:extLst>
          </p:cNvPr>
          <p:cNvPicPr>
            <a:picLocks noChangeAspect="1"/>
          </p:cNvPicPr>
          <p:nvPr/>
        </p:nvPicPr>
        <p:blipFill>
          <a:blip r:embed="rId3"/>
          <a:stretch>
            <a:fillRect/>
          </a:stretch>
        </p:blipFill>
        <p:spPr>
          <a:xfrm>
            <a:off x="1301997" y="1476695"/>
            <a:ext cx="2761905" cy="2428571"/>
          </a:xfrm>
          <a:prstGeom prst="rect">
            <a:avLst/>
          </a:prstGeom>
        </p:spPr>
      </p:pic>
      <p:pic>
        <p:nvPicPr>
          <p:cNvPr id="9" name="图片 8">
            <a:extLst>
              <a:ext uri="{FF2B5EF4-FFF2-40B4-BE49-F238E27FC236}">
                <a16:creationId xmlns:a16="http://schemas.microsoft.com/office/drawing/2014/main" id="{952EEFFB-C9C0-B77A-6C14-BD7E42464740}"/>
              </a:ext>
            </a:extLst>
          </p:cNvPr>
          <p:cNvPicPr>
            <a:picLocks noChangeAspect="1"/>
          </p:cNvPicPr>
          <p:nvPr/>
        </p:nvPicPr>
        <p:blipFill>
          <a:blip r:embed="rId4"/>
          <a:stretch>
            <a:fillRect/>
          </a:stretch>
        </p:blipFill>
        <p:spPr>
          <a:xfrm>
            <a:off x="5079804" y="2719552"/>
            <a:ext cx="2761905" cy="2666667"/>
          </a:xfrm>
          <a:prstGeom prst="rect">
            <a:avLst/>
          </a:prstGeom>
        </p:spPr>
      </p:pic>
      <p:pic>
        <p:nvPicPr>
          <p:cNvPr id="11" name="图片 10">
            <a:extLst>
              <a:ext uri="{FF2B5EF4-FFF2-40B4-BE49-F238E27FC236}">
                <a16:creationId xmlns:a16="http://schemas.microsoft.com/office/drawing/2014/main" id="{D9D4A325-F1D3-1BEF-E3CB-A6111FDEF27D}"/>
              </a:ext>
            </a:extLst>
          </p:cNvPr>
          <p:cNvPicPr>
            <a:picLocks noChangeAspect="1"/>
          </p:cNvPicPr>
          <p:nvPr/>
        </p:nvPicPr>
        <p:blipFill>
          <a:blip r:embed="rId5"/>
          <a:stretch>
            <a:fillRect/>
          </a:stretch>
        </p:blipFill>
        <p:spPr>
          <a:xfrm>
            <a:off x="8263432" y="2690981"/>
            <a:ext cx="3000000" cy="2695238"/>
          </a:xfrm>
          <a:prstGeom prst="rect">
            <a:avLst/>
          </a:prstGeom>
        </p:spPr>
      </p:pic>
      <p:pic>
        <p:nvPicPr>
          <p:cNvPr id="14" name="图片 13">
            <a:extLst>
              <a:ext uri="{FF2B5EF4-FFF2-40B4-BE49-F238E27FC236}">
                <a16:creationId xmlns:a16="http://schemas.microsoft.com/office/drawing/2014/main" id="{78011FE0-2304-605D-669D-67FA36031A7B}"/>
              </a:ext>
            </a:extLst>
          </p:cNvPr>
          <p:cNvPicPr>
            <a:picLocks noChangeAspect="1"/>
          </p:cNvPicPr>
          <p:nvPr/>
        </p:nvPicPr>
        <p:blipFill>
          <a:blip r:embed="rId6"/>
          <a:stretch>
            <a:fillRect/>
          </a:stretch>
        </p:blipFill>
        <p:spPr>
          <a:xfrm>
            <a:off x="1404760" y="4208858"/>
            <a:ext cx="2523809" cy="2247619"/>
          </a:xfrm>
          <a:prstGeom prst="rect">
            <a:avLst/>
          </a:prstGeom>
        </p:spPr>
      </p:pic>
      <p:sp>
        <p:nvSpPr>
          <p:cNvPr id="15" name="箭头: 左弧形 14">
            <a:extLst>
              <a:ext uri="{FF2B5EF4-FFF2-40B4-BE49-F238E27FC236}">
                <a16:creationId xmlns:a16="http://schemas.microsoft.com/office/drawing/2014/main" id="{64056014-B766-E407-42C0-4BBED4950D64}"/>
              </a:ext>
            </a:extLst>
          </p:cNvPr>
          <p:cNvSpPr/>
          <p:nvPr/>
        </p:nvSpPr>
        <p:spPr>
          <a:xfrm>
            <a:off x="461174" y="2719552"/>
            <a:ext cx="838200" cy="266666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04569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BFC158-0882-58C6-6B2E-7E683D1E92AD}"/>
              </a:ext>
            </a:extLst>
          </p:cNvPr>
          <p:cNvSpPr>
            <a:spLocks noGrp="1"/>
          </p:cNvSpPr>
          <p:nvPr>
            <p:ph type="title"/>
          </p:nvPr>
        </p:nvSpPr>
        <p:spPr/>
        <p:txBody>
          <a:bodyPr/>
          <a:lstStyle/>
          <a:p>
            <a:r>
              <a:rPr lang="en-US" altLang="zh-CN" dirty="0"/>
              <a:t>Lorentz rotation</a:t>
            </a:r>
            <a:endParaRPr lang="zh-CN" altLang="en-US" dirty="0"/>
          </a:p>
        </p:txBody>
      </p:sp>
      <p:pic>
        <p:nvPicPr>
          <p:cNvPr id="5" name="图片 4">
            <a:extLst>
              <a:ext uri="{FF2B5EF4-FFF2-40B4-BE49-F238E27FC236}">
                <a16:creationId xmlns:a16="http://schemas.microsoft.com/office/drawing/2014/main" id="{0F314C31-E5CE-EA54-CF21-D5FC1FE2662C}"/>
              </a:ext>
            </a:extLst>
          </p:cNvPr>
          <p:cNvPicPr>
            <a:picLocks noChangeAspect="1"/>
          </p:cNvPicPr>
          <p:nvPr/>
        </p:nvPicPr>
        <p:blipFill>
          <a:blip r:embed="rId2"/>
          <a:stretch>
            <a:fillRect/>
          </a:stretch>
        </p:blipFill>
        <p:spPr>
          <a:xfrm>
            <a:off x="5946204" y="1690688"/>
            <a:ext cx="3653036" cy="542445"/>
          </a:xfrm>
          <a:prstGeom prst="rect">
            <a:avLst/>
          </a:prstGeom>
        </p:spPr>
      </p:pic>
      <p:pic>
        <p:nvPicPr>
          <p:cNvPr id="7" name="图片 6">
            <a:extLst>
              <a:ext uri="{FF2B5EF4-FFF2-40B4-BE49-F238E27FC236}">
                <a16:creationId xmlns:a16="http://schemas.microsoft.com/office/drawing/2014/main" id="{FE8ED186-A2A9-CBC5-DBB9-A39B24CEFB05}"/>
              </a:ext>
            </a:extLst>
          </p:cNvPr>
          <p:cNvPicPr>
            <a:picLocks noChangeAspect="1"/>
          </p:cNvPicPr>
          <p:nvPr/>
        </p:nvPicPr>
        <p:blipFill>
          <a:blip r:embed="rId3"/>
          <a:stretch>
            <a:fillRect/>
          </a:stretch>
        </p:blipFill>
        <p:spPr>
          <a:xfrm>
            <a:off x="395749" y="1831325"/>
            <a:ext cx="4932810" cy="4064635"/>
          </a:xfrm>
          <a:prstGeom prst="rect">
            <a:avLst/>
          </a:prstGeom>
        </p:spPr>
      </p:pic>
      <p:pic>
        <p:nvPicPr>
          <p:cNvPr id="9" name="图片 8">
            <a:extLst>
              <a:ext uri="{FF2B5EF4-FFF2-40B4-BE49-F238E27FC236}">
                <a16:creationId xmlns:a16="http://schemas.microsoft.com/office/drawing/2014/main" id="{B9384754-95C0-D91A-4933-D5C3CA21BCD8}"/>
              </a:ext>
            </a:extLst>
          </p:cNvPr>
          <p:cNvPicPr>
            <a:picLocks noChangeAspect="1"/>
          </p:cNvPicPr>
          <p:nvPr/>
        </p:nvPicPr>
        <p:blipFill>
          <a:blip r:embed="rId4"/>
          <a:stretch>
            <a:fillRect/>
          </a:stretch>
        </p:blipFill>
        <p:spPr>
          <a:xfrm>
            <a:off x="2733613" y="4414537"/>
            <a:ext cx="302096" cy="422934"/>
          </a:xfrm>
          <a:prstGeom prst="rect">
            <a:avLst/>
          </a:prstGeom>
        </p:spPr>
      </p:pic>
      <p:pic>
        <p:nvPicPr>
          <p:cNvPr id="11" name="图片 10">
            <a:extLst>
              <a:ext uri="{FF2B5EF4-FFF2-40B4-BE49-F238E27FC236}">
                <a16:creationId xmlns:a16="http://schemas.microsoft.com/office/drawing/2014/main" id="{972845D9-2149-302E-22DC-B51D2E3AB7CA}"/>
              </a:ext>
            </a:extLst>
          </p:cNvPr>
          <p:cNvPicPr>
            <a:picLocks noChangeAspect="1"/>
          </p:cNvPicPr>
          <p:nvPr/>
        </p:nvPicPr>
        <p:blipFill>
          <a:blip r:embed="rId5"/>
          <a:stretch>
            <a:fillRect/>
          </a:stretch>
        </p:blipFill>
        <p:spPr>
          <a:xfrm>
            <a:off x="3306244" y="3999171"/>
            <a:ext cx="341523" cy="415366"/>
          </a:xfrm>
          <a:prstGeom prst="rect">
            <a:avLst/>
          </a:prstGeom>
        </p:spPr>
      </p:pic>
      <p:pic>
        <p:nvPicPr>
          <p:cNvPr id="13" name="图片 12">
            <a:extLst>
              <a:ext uri="{FF2B5EF4-FFF2-40B4-BE49-F238E27FC236}">
                <a16:creationId xmlns:a16="http://schemas.microsoft.com/office/drawing/2014/main" id="{2DEA9171-7A1E-01CC-F995-08911D72B670}"/>
              </a:ext>
            </a:extLst>
          </p:cNvPr>
          <p:cNvPicPr>
            <a:picLocks noChangeAspect="1"/>
          </p:cNvPicPr>
          <p:nvPr/>
        </p:nvPicPr>
        <p:blipFill>
          <a:blip r:embed="rId6"/>
          <a:stretch>
            <a:fillRect/>
          </a:stretch>
        </p:blipFill>
        <p:spPr>
          <a:xfrm>
            <a:off x="2497303" y="4837471"/>
            <a:ext cx="364851" cy="413039"/>
          </a:xfrm>
          <a:prstGeom prst="rect">
            <a:avLst/>
          </a:prstGeom>
        </p:spPr>
      </p:pic>
      <p:pic>
        <p:nvPicPr>
          <p:cNvPr id="15" name="图片 14">
            <a:extLst>
              <a:ext uri="{FF2B5EF4-FFF2-40B4-BE49-F238E27FC236}">
                <a16:creationId xmlns:a16="http://schemas.microsoft.com/office/drawing/2014/main" id="{920E5873-2109-4CBC-4D3D-C9AB3652637C}"/>
              </a:ext>
            </a:extLst>
          </p:cNvPr>
          <p:cNvPicPr>
            <a:picLocks noChangeAspect="1"/>
          </p:cNvPicPr>
          <p:nvPr/>
        </p:nvPicPr>
        <p:blipFill>
          <a:blip r:embed="rId7"/>
          <a:stretch>
            <a:fillRect/>
          </a:stretch>
        </p:blipFill>
        <p:spPr>
          <a:xfrm>
            <a:off x="6054359" y="3242299"/>
            <a:ext cx="3976191" cy="458527"/>
          </a:xfrm>
          <a:prstGeom prst="rect">
            <a:avLst/>
          </a:prstGeom>
        </p:spPr>
      </p:pic>
      <p:pic>
        <p:nvPicPr>
          <p:cNvPr id="17" name="图片 16">
            <a:extLst>
              <a:ext uri="{FF2B5EF4-FFF2-40B4-BE49-F238E27FC236}">
                <a16:creationId xmlns:a16="http://schemas.microsoft.com/office/drawing/2014/main" id="{5DF01D05-B964-9A31-58AE-B65A2785C82B}"/>
              </a:ext>
            </a:extLst>
          </p:cNvPr>
          <p:cNvPicPr>
            <a:picLocks noChangeAspect="1"/>
          </p:cNvPicPr>
          <p:nvPr/>
        </p:nvPicPr>
        <p:blipFill>
          <a:blip r:embed="rId8"/>
          <a:stretch>
            <a:fillRect/>
          </a:stretch>
        </p:blipFill>
        <p:spPr>
          <a:xfrm>
            <a:off x="6087627" y="3905485"/>
            <a:ext cx="1468350" cy="344547"/>
          </a:xfrm>
          <a:prstGeom prst="rect">
            <a:avLst/>
          </a:prstGeom>
        </p:spPr>
      </p:pic>
      <p:pic>
        <p:nvPicPr>
          <p:cNvPr id="19" name="图片 18">
            <a:extLst>
              <a:ext uri="{FF2B5EF4-FFF2-40B4-BE49-F238E27FC236}">
                <a16:creationId xmlns:a16="http://schemas.microsoft.com/office/drawing/2014/main" id="{4D707285-911B-3F2D-26FD-03C64751DB42}"/>
              </a:ext>
            </a:extLst>
          </p:cNvPr>
          <p:cNvPicPr>
            <a:picLocks noChangeAspect="1"/>
          </p:cNvPicPr>
          <p:nvPr/>
        </p:nvPicPr>
        <p:blipFill>
          <a:blip r:embed="rId9"/>
          <a:stretch>
            <a:fillRect/>
          </a:stretch>
        </p:blipFill>
        <p:spPr>
          <a:xfrm>
            <a:off x="5753732" y="5147732"/>
            <a:ext cx="2018990" cy="588599"/>
          </a:xfrm>
          <a:prstGeom prst="rect">
            <a:avLst/>
          </a:prstGeom>
        </p:spPr>
      </p:pic>
      <p:pic>
        <p:nvPicPr>
          <p:cNvPr id="21" name="图片 20">
            <a:extLst>
              <a:ext uri="{FF2B5EF4-FFF2-40B4-BE49-F238E27FC236}">
                <a16:creationId xmlns:a16="http://schemas.microsoft.com/office/drawing/2014/main" id="{50A178AC-AA6E-42FD-45FF-C5E68FF4F34D}"/>
              </a:ext>
            </a:extLst>
          </p:cNvPr>
          <p:cNvPicPr>
            <a:picLocks noChangeAspect="1"/>
          </p:cNvPicPr>
          <p:nvPr/>
        </p:nvPicPr>
        <p:blipFill>
          <a:blip r:embed="rId10"/>
          <a:stretch>
            <a:fillRect/>
          </a:stretch>
        </p:blipFill>
        <p:spPr>
          <a:xfrm>
            <a:off x="8364954" y="4841874"/>
            <a:ext cx="2186865" cy="1712491"/>
          </a:xfrm>
          <a:prstGeom prst="rect">
            <a:avLst/>
          </a:prstGeom>
        </p:spPr>
      </p:pic>
      <p:pic>
        <p:nvPicPr>
          <p:cNvPr id="23" name="图片 22">
            <a:extLst>
              <a:ext uri="{FF2B5EF4-FFF2-40B4-BE49-F238E27FC236}">
                <a16:creationId xmlns:a16="http://schemas.microsoft.com/office/drawing/2014/main" id="{91575DC6-7767-37EA-FB2B-D616E27DDD4E}"/>
              </a:ext>
            </a:extLst>
          </p:cNvPr>
          <p:cNvPicPr>
            <a:picLocks noChangeAspect="1"/>
          </p:cNvPicPr>
          <p:nvPr/>
        </p:nvPicPr>
        <p:blipFill>
          <a:blip r:embed="rId11"/>
          <a:stretch>
            <a:fillRect/>
          </a:stretch>
        </p:blipFill>
        <p:spPr>
          <a:xfrm>
            <a:off x="9275887" y="5471660"/>
            <a:ext cx="408777" cy="424300"/>
          </a:xfrm>
          <a:prstGeom prst="rect">
            <a:avLst/>
          </a:prstGeom>
        </p:spPr>
      </p:pic>
      <p:sp>
        <p:nvSpPr>
          <p:cNvPr id="25" name="文本框 24">
            <a:extLst>
              <a:ext uri="{FF2B5EF4-FFF2-40B4-BE49-F238E27FC236}">
                <a16:creationId xmlns:a16="http://schemas.microsoft.com/office/drawing/2014/main" id="{43164C97-24E6-B645-0127-DABA68FBE303}"/>
              </a:ext>
            </a:extLst>
          </p:cNvPr>
          <p:cNvSpPr txBox="1"/>
          <p:nvPr/>
        </p:nvSpPr>
        <p:spPr>
          <a:xfrm>
            <a:off x="5107778" y="1257334"/>
            <a:ext cx="6096000" cy="369332"/>
          </a:xfrm>
          <a:prstGeom prst="rect">
            <a:avLst/>
          </a:prstGeom>
          <a:noFill/>
        </p:spPr>
        <p:txBody>
          <a:bodyPr wrap="square">
            <a:spAutoFit/>
          </a:bodyPr>
          <a:lstStyle/>
          <a:p>
            <a:r>
              <a:rPr lang="en-US" altLang="zh-CN" dirty="0"/>
              <a:t>The common edge in two different coordinate systems</a:t>
            </a:r>
            <a:endParaRPr lang="zh-CN" altLang="en-US" dirty="0"/>
          </a:p>
        </p:txBody>
      </p:sp>
      <p:sp>
        <p:nvSpPr>
          <p:cNvPr id="27" name="文本框 26">
            <a:extLst>
              <a:ext uri="{FF2B5EF4-FFF2-40B4-BE49-F238E27FC236}">
                <a16:creationId xmlns:a16="http://schemas.microsoft.com/office/drawing/2014/main" id="{63C9E80F-DC66-7927-E2F6-5177A37D8730}"/>
              </a:ext>
            </a:extLst>
          </p:cNvPr>
          <p:cNvSpPr txBox="1"/>
          <p:nvPr/>
        </p:nvSpPr>
        <p:spPr>
          <a:xfrm>
            <a:off x="5107778" y="2742740"/>
            <a:ext cx="6096000" cy="369332"/>
          </a:xfrm>
          <a:prstGeom prst="rect">
            <a:avLst/>
          </a:prstGeom>
          <a:noFill/>
        </p:spPr>
        <p:txBody>
          <a:bodyPr wrap="square">
            <a:spAutoFit/>
          </a:bodyPr>
          <a:lstStyle/>
          <a:p>
            <a:r>
              <a:rPr lang="en-US" altLang="zh-CN" dirty="0"/>
              <a:t>Totally antisymmetric tensor – rotation generator</a:t>
            </a:r>
            <a:endParaRPr lang="zh-CN" altLang="en-US" dirty="0"/>
          </a:p>
        </p:txBody>
      </p:sp>
    </p:spTree>
    <p:extLst>
      <p:ext uri="{BB962C8B-B14F-4D97-AF65-F5344CB8AC3E}">
        <p14:creationId xmlns:p14="http://schemas.microsoft.com/office/powerpoint/2010/main" val="67401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419AF5-72C3-1FFC-5A06-CADBFB513413}"/>
              </a:ext>
            </a:extLst>
          </p:cNvPr>
          <p:cNvSpPr>
            <a:spLocks noGrp="1"/>
          </p:cNvSpPr>
          <p:nvPr>
            <p:ph type="title"/>
          </p:nvPr>
        </p:nvSpPr>
        <p:spPr/>
        <p:txBody>
          <a:bodyPr/>
          <a:lstStyle/>
          <a:p>
            <a:r>
              <a:rPr lang="en-US" altLang="zh-CN" dirty="0"/>
              <a:t>Riemann tensor</a:t>
            </a:r>
            <a:endParaRPr lang="zh-CN" altLang="en-US" dirty="0"/>
          </a:p>
        </p:txBody>
      </p:sp>
      <p:pic>
        <p:nvPicPr>
          <p:cNvPr id="5" name="图片 4">
            <a:extLst>
              <a:ext uri="{FF2B5EF4-FFF2-40B4-BE49-F238E27FC236}">
                <a16:creationId xmlns:a16="http://schemas.microsoft.com/office/drawing/2014/main" id="{F1105016-2D34-1FD2-24BC-70C0E46B3967}"/>
              </a:ext>
            </a:extLst>
          </p:cNvPr>
          <p:cNvPicPr>
            <a:picLocks noChangeAspect="1"/>
          </p:cNvPicPr>
          <p:nvPr/>
        </p:nvPicPr>
        <p:blipFill>
          <a:blip r:embed="rId2"/>
          <a:stretch>
            <a:fillRect/>
          </a:stretch>
        </p:blipFill>
        <p:spPr>
          <a:xfrm>
            <a:off x="2319087" y="2123094"/>
            <a:ext cx="2380096" cy="576902"/>
          </a:xfrm>
          <a:prstGeom prst="rect">
            <a:avLst/>
          </a:prstGeom>
        </p:spPr>
      </p:pic>
      <p:pic>
        <p:nvPicPr>
          <p:cNvPr id="11" name="图片 10">
            <a:extLst>
              <a:ext uri="{FF2B5EF4-FFF2-40B4-BE49-F238E27FC236}">
                <a16:creationId xmlns:a16="http://schemas.microsoft.com/office/drawing/2014/main" id="{99144995-5BF5-20C7-A0AE-045F26F0ACF3}"/>
              </a:ext>
            </a:extLst>
          </p:cNvPr>
          <p:cNvPicPr>
            <a:picLocks noChangeAspect="1"/>
          </p:cNvPicPr>
          <p:nvPr/>
        </p:nvPicPr>
        <p:blipFill>
          <a:blip r:embed="rId3"/>
          <a:stretch>
            <a:fillRect/>
          </a:stretch>
        </p:blipFill>
        <p:spPr>
          <a:xfrm>
            <a:off x="5604975" y="2222136"/>
            <a:ext cx="1828937" cy="399460"/>
          </a:xfrm>
          <a:prstGeom prst="rect">
            <a:avLst/>
          </a:prstGeom>
        </p:spPr>
      </p:pic>
      <p:pic>
        <p:nvPicPr>
          <p:cNvPr id="13" name="图片 12">
            <a:extLst>
              <a:ext uri="{FF2B5EF4-FFF2-40B4-BE49-F238E27FC236}">
                <a16:creationId xmlns:a16="http://schemas.microsoft.com/office/drawing/2014/main" id="{92337DA4-783B-0260-909B-81B88D43E5DF}"/>
              </a:ext>
            </a:extLst>
          </p:cNvPr>
          <p:cNvPicPr>
            <a:picLocks noChangeAspect="1"/>
          </p:cNvPicPr>
          <p:nvPr/>
        </p:nvPicPr>
        <p:blipFill>
          <a:blip r:embed="rId4"/>
          <a:stretch>
            <a:fillRect/>
          </a:stretch>
        </p:blipFill>
        <p:spPr>
          <a:xfrm>
            <a:off x="2319087" y="3545616"/>
            <a:ext cx="2728450" cy="441473"/>
          </a:xfrm>
          <a:prstGeom prst="rect">
            <a:avLst/>
          </a:prstGeom>
        </p:spPr>
      </p:pic>
      <p:pic>
        <p:nvPicPr>
          <p:cNvPr id="15" name="图片 14">
            <a:extLst>
              <a:ext uri="{FF2B5EF4-FFF2-40B4-BE49-F238E27FC236}">
                <a16:creationId xmlns:a16="http://schemas.microsoft.com/office/drawing/2014/main" id="{4DE40A9C-C211-81D8-FD43-9E24C5C02DA9}"/>
              </a:ext>
            </a:extLst>
          </p:cNvPr>
          <p:cNvPicPr>
            <a:picLocks noChangeAspect="1"/>
          </p:cNvPicPr>
          <p:nvPr/>
        </p:nvPicPr>
        <p:blipFill>
          <a:blip r:embed="rId5"/>
          <a:stretch>
            <a:fillRect/>
          </a:stretch>
        </p:blipFill>
        <p:spPr>
          <a:xfrm>
            <a:off x="2457375" y="4297921"/>
            <a:ext cx="2271650" cy="526560"/>
          </a:xfrm>
          <a:prstGeom prst="rect">
            <a:avLst/>
          </a:prstGeom>
        </p:spPr>
      </p:pic>
      <p:pic>
        <p:nvPicPr>
          <p:cNvPr id="17" name="图片 16">
            <a:extLst>
              <a:ext uri="{FF2B5EF4-FFF2-40B4-BE49-F238E27FC236}">
                <a16:creationId xmlns:a16="http://schemas.microsoft.com/office/drawing/2014/main" id="{40F3A02F-7954-3147-D92C-0E58333F9FC3}"/>
              </a:ext>
            </a:extLst>
          </p:cNvPr>
          <p:cNvPicPr>
            <a:picLocks noChangeAspect="1"/>
          </p:cNvPicPr>
          <p:nvPr/>
        </p:nvPicPr>
        <p:blipFill>
          <a:blip r:embed="rId6"/>
          <a:stretch>
            <a:fillRect/>
          </a:stretch>
        </p:blipFill>
        <p:spPr>
          <a:xfrm>
            <a:off x="5980336" y="3867092"/>
            <a:ext cx="2871967" cy="738625"/>
          </a:xfrm>
          <a:prstGeom prst="rect">
            <a:avLst/>
          </a:prstGeom>
        </p:spPr>
      </p:pic>
      <p:pic>
        <p:nvPicPr>
          <p:cNvPr id="19" name="图片 18">
            <a:extLst>
              <a:ext uri="{FF2B5EF4-FFF2-40B4-BE49-F238E27FC236}">
                <a16:creationId xmlns:a16="http://schemas.microsoft.com/office/drawing/2014/main" id="{FE53807A-652B-D1BD-F665-F59B30D5B64F}"/>
              </a:ext>
            </a:extLst>
          </p:cNvPr>
          <p:cNvPicPr>
            <a:picLocks noChangeAspect="1"/>
          </p:cNvPicPr>
          <p:nvPr/>
        </p:nvPicPr>
        <p:blipFill>
          <a:blip r:embed="rId7"/>
          <a:stretch>
            <a:fillRect/>
          </a:stretch>
        </p:blipFill>
        <p:spPr>
          <a:xfrm>
            <a:off x="4828711" y="5844164"/>
            <a:ext cx="3381463" cy="638658"/>
          </a:xfrm>
          <a:prstGeom prst="rect">
            <a:avLst/>
          </a:prstGeom>
        </p:spPr>
      </p:pic>
      <p:pic>
        <p:nvPicPr>
          <p:cNvPr id="20" name="图片 19">
            <a:extLst>
              <a:ext uri="{FF2B5EF4-FFF2-40B4-BE49-F238E27FC236}">
                <a16:creationId xmlns:a16="http://schemas.microsoft.com/office/drawing/2014/main" id="{ABDDA949-8DFE-8CE1-A917-25BF4EA614E8}"/>
              </a:ext>
            </a:extLst>
          </p:cNvPr>
          <p:cNvPicPr>
            <a:picLocks noChangeAspect="1"/>
          </p:cNvPicPr>
          <p:nvPr/>
        </p:nvPicPr>
        <p:blipFill>
          <a:blip r:embed="rId8"/>
          <a:stretch>
            <a:fillRect/>
          </a:stretch>
        </p:blipFill>
        <p:spPr>
          <a:xfrm>
            <a:off x="8852303" y="1440554"/>
            <a:ext cx="2186865" cy="1712491"/>
          </a:xfrm>
          <a:prstGeom prst="rect">
            <a:avLst/>
          </a:prstGeom>
        </p:spPr>
      </p:pic>
      <p:pic>
        <p:nvPicPr>
          <p:cNvPr id="21" name="图片 20">
            <a:extLst>
              <a:ext uri="{FF2B5EF4-FFF2-40B4-BE49-F238E27FC236}">
                <a16:creationId xmlns:a16="http://schemas.microsoft.com/office/drawing/2014/main" id="{A190C34F-F4D3-327A-0B0E-B0FE404EF9BA}"/>
              </a:ext>
            </a:extLst>
          </p:cNvPr>
          <p:cNvPicPr>
            <a:picLocks noChangeAspect="1"/>
          </p:cNvPicPr>
          <p:nvPr/>
        </p:nvPicPr>
        <p:blipFill>
          <a:blip r:embed="rId9"/>
          <a:stretch>
            <a:fillRect/>
          </a:stretch>
        </p:blipFill>
        <p:spPr>
          <a:xfrm>
            <a:off x="9763236" y="2070340"/>
            <a:ext cx="408777" cy="424300"/>
          </a:xfrm>
          <a:prstGeom prst="rect">
            <a:avLst/>
          </a:prstGeom>
        </p:spPr>
      </p:pic>
      <p:sp>
        <p:nvSpPr>
          <p:cNvPr id="23" name="文本框 22">
            <a:extLst>
              <a:ext uri="{FF2B5EF4-FFF2-40B4-BE49-F238E27FC236}">
                <a16:creationId xmlns:a16="http://schemas.microsoft.com/office/drawing/2014/main" id="{CA215F6E-75F1-9331-759B-9866B75F1054}"/>
              </a:ext>
            </a:extLst>
          </p:cNvPr>
          <p:cNvSpPr txBox="1"/>
          <p:nvPr/>
        </p:nvSpPr>
        <p:spPr>
          <a:xfrm>
            <a:off x="1975051" y="1426488"/>
            <a:ext cx="6096000" cy="646331"/>
          </a:xfrm>
          <a:prstGeom prst="rect">
            <a:avLst/>
          </a:prstGeom>
          <a:noFill/>
        </p:spPr>
        <p:txBody>
          <a:bodyPr wrap="square">
            <a:spAutoFit/>
          </a:bodyPr>
          <a:lstStyle/>
          <a:p>
            <a:r>
              <a:rPr lang="en-US" altLang="zh-CN" dirty="0"/>
              <a:t>The transformation of a vector after being parallel transported around a closed loop</a:t>
            </a:r>
            <a:endParaRPr lang="zh-CN" altLang="en-US" dirty="0"/>
          </a:p>
        </p:txBody>
      </p:sp>
      <p:sp>
        <p:nvSpPr>
          <p:cNvPr id="24" name="右大括号 23">
            <a:extLst>
              <a:ext uri="{FF2B5EF4-FFF2-40B4-BE49-F238E27FC236}">
                <a16:creationId xmlns:a16="http://schemas.microsoft.com/office/drawing/2014/main" id="{58F0FA1D-85A9-5F20-5258-8BA82B23F762}"/>
              </a:ext>
            </a:extLst>
          </p:cNvPr>
          <p:cNvSpPr/>
          <p:nvPr/>
        </p:nvSpPr>
        <p:spPr>
          <a:xfrm>
            <a:off x="5358581" y="3647768"/>
            <a:ext cx="383458" cy="104221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FA9CB8C4-1A47-104A-276C-FA4C78767013}"/>
              </a:ext>
            </a:extLst>
          </p:cNvPr>
          <p:cNvPicPr>
            <a:picLocks noChangeAspect="1"/>
          </p:cNvPicPr>
          <p:nvPr/>
        </p:nvPicPr>
        <p:blipFill>
          <a:blip r:embed="rId10"/>
          <a:stretch>
            <a:fillRect/>
          </a:stretch>
        </p:blipFill>
        <p:spPr>
          <a:xfrm>
            <a:off x="9615116" y="5123146"/>
            <a:ext cx="2018990" cy="588599"/>
          </a:xfrm>
          <a:prstGeom prst="rect">
            <a:avLst/>
          </a:prstGeom>
        </p:spPr>
      </p:pic>
      <p:cxnSp>
        <p:nvCxnSpPr>
          <p:cNvPr id="27" name="直接箭头连接符 26">
            <a:extLst>
              <a:ext uri="{FF2B5EF4-FFF2-40B4-BE49-F238E27FC236}">
                <a16:creationId xmlns:a16="http://schemas.microsoft.com/office/drawing/2014/main" id="{E409FFBC-0DDE-94E3-2F58-FE7BFA59A243}"/>
              </a:ext>
            </a:extLst>
          </p:cNvPr>
          <p:cNvCxnSpPr/>
          <p:nvPr/>
        </p:nvCxnSpPr>
        <p:spPr>
          <a:xfrm>
            <a:off x="11039168" y="0"/>
            <a:ext cx="0" cy="50537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文本框 28">
            <a:extLst>
              <a:ext uri="{FF2B5EF4-FFF2-40B4-BE49-F238E27FC236}">
                <a16:creationId xmlns:a16="http://schemas.microsoft.com/office/drawing/2014/main" id="{E593096C-E0CC-817C-1BB2-B02C790E033D}"/>
              </a:ext>
            </a:extLst>
          </p:cNvPr>
          <p:cNvSpPr txBox="1"/>
          <p:nvPr/>
        </p:nvSpPr>
        <p:spPr>
          <a:xfrm>
            <a:off x="1999537" y="2829879"/>
            <a:ext cx="6096000" cy="646331"/>
          </a:xfrm>
          <a:prstGeom prst="rect">
            <a:avLst/>
          </a:prstGeom>
          <a:noFill/>
        </p:spPr>
        <p:txBody>
          <a:bodyPr wrap="square">
            <a:spAutoFit/>
          </a:bodyPr>
          <a:lstStyle/>
          <a:p>
            <a:r>
              <a:rPr lang="en-US" altLang="zh-CN" dirty="0"/>
              <a:t>The rotation transformation around a closed loop can be expressed in terms of the Riemann curvature.</a:t>
            </a:r>
            <a:endParaRPr lang="zh-CN" altLang="en-US" dirty="0"/>
          </a:p>
        </p:txBody>
      </p:sp>
      <p:sp>
        <p:nvSpPr>
          <p:cNvPr id="31" name="文本框 30">
            <a:extLst>
              <a:ext uri="{FF2B5EF4-FFF2-40B4-BE49-F238E27FC236}">
                <a16:creationId xmlns:a16="http://schemas.microsoft.com/office/drawing/2014/main" id="{B782D367-EA32-41F8-8F09-8F24397D2BDD}"/>
              </a:ext>
            </a:extLst>
          </p:cNvPr>
          <p:cNvSpPr txBox="1"/>
          <p:nvPr/>
        </p:nvSpPr>
        <p:spPr>
          <a:xfrm>
            <a:off x="3185651" y="5342413"/>
            <a:ext cx="6096000" cy="369332"/>
          </a:xfrm>
          <a:prstGeom prst="rect">
            <a:avLst/>
          </a:prstGeom>
          <a:noFill/>
        </p:spPr>
        <p:txBody>
          <a:bodyPr wrap="square">
            <a:spAutoFit/>
          </a:bodyPr>
          <a:lstStyle/>
          <a:p>
            <a:r>
              <a:rPr lang="en-US" altLang="zh-CN" dirty="0"/>
              <a:t>The Riemann curvature can be obtained.</a:t>
            </a:r>
            <a:endParaRPr lang="zh-CN" altLang="en-US" dirty="0"/>
          </a:p>
        </p:txBody>
      </p:sp>
    </p:spTree>
    <p:extLst>
      <p:ext uri="{BB962C8B-B14F-4D97-AF65-F5344CB8AC3E}">
        <p14:creationId xmlns:p14="http://schemas.microsoft.com/office/powerpoint/2010/main" val="20757028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577</Words>
  <Application>Microsoft Office PowerPoint</Application>
  <PresentationFormat>宽屏</PresentationFormat>
  <Paragraphs>64</Paragraphs>
  <Slides>15</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等线</vt:lpstr>
      <vt:lpstr>等线 Light</vt:lpstr>
      <vt:lpstr>Arial</vt:lpstr>
      <vt:lpstr>Cambria Math</vt:lpstr>
      <vt:lpstr>Office 主题​​</vt:lpstr>
      <vt:lpstr>CDT(Causal Dynamical Triangulation)</vt:lpstr>
      <vt:lpstr>motivation</vt:lpstr>
      <vt:lpstr>For any manifold</vt:lpstr>
      <vt:lpstr>PowerPoint 演示文稿</vt:lpstr>
      <vt:lpstr>Volumes and Angles</vt:lpstr>
      <vt:lpstr>PowerPoint 演示文稿</vt:lpstr>
      <vt:lpstr>deficit angle</vt:lpstr>
      <vt:lpstr>Lorentz rotation</vt:lpstr>
      <vt:lpstr>Riemann tensor</vt:lpstr>
      <vt:lpstr>Regge action</vt:lpstr>
      <vt:lpstr>problem</vt:lpstr>
      <vt:lpstr>CDT</vt:lpstr>
      <vt:lpstr>Move: MCMC</vt:lpstr>
      <vt:lpstr>Critical cosmological constant</vt:lpstr>
      <vt:lpstr>Phase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弘安 曾</dc:creator>
  <cp:lastModifiedBy>弘安 曾</cp:lastModifiedBy>
  <cp:revision>24</cp:revision>
  <dcterms:created xsi:type="dcterms:W3CDTF">2025-09-03T14:17:20Z</dcterms:created>
  <dcterms:modified xsi:type="dcterms:W3CDTF">2025-09-03T22:18:44Z</dcterms:modified>
</cp:coreProperties>
</file>