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handoutMasterIdLst>
    <p:handoutMasterId r:id="rId38"/>
  </p:handoutMasterIdLst>
  <p:sldIdLst>
    <p:sldId id="953" r:id="rId2"/>
    <p:sldId id="907" r:id="rId3"/>
    <p:sldId id="994" r:id="rId4"/>
    <p:sldId id="2580" r:id="rId5"/>
    <p:sldId id="2592" r:id="rId6"/>
    <p:sldId id="2594" r:id="rId7"/>
    <p:sldId id="39046" r:id="rId8"/>
    <p:sldId id="2581" r:id="rId9"/>
    <p:sldId id="2584" r:id="rId10"/>
    <p:sldId id="39135" r:id="rId11"/>
    <p:sldId id="2589" r:id="rId12"/>
    <p:sldId id="39131" r:id="rId13"/>
    <p:sldId id="39132" r:id="rId14"/>
    <p:sldId id="2595" r:id="rId15"/>
    <p:sldId id="1006" r:id="rId16"/>
    <p:sldId id="996" r:id="rId17"/>
    <p:sldId id="1003" r:id="rId18"/>
    <p:sldId id="39047" r:id="rId19"/>
    <p:sldId id="39118" r:id="rId20"/>
    <p:sldId id="39119" r:id="rId21"/>
    <p:sldId id="39120" r:id="rId22"/>
    <p:sldId id="39121" r:id="rId23"/>
    <p:sldId id="39122" r:id="rId24"/>
    <p:sldId id="39123" r:id="rId25"/>
    <p:sldId id="39124" r:id="rId26"/>
    <p:sldId id="39125" r:id="rId27"/>
    <p:sldId id="39126" r:id="rId28"/>
    <p:sldId id="39127" r:id="rId29"/>
    <p:sldId id="39128" r:id="rId30"/>
    <p:sldId id="39129" r:id="rId31"/>
    <p:sldId id="39130" r:id="rId32"/>
    <p:sldId id="983" r:id="rId33"/>
    <p:sldId id="1009" r:id="rId34"/>
    <p:sldId id="2570" r:id="rId35"/>
    <p:sldId id="997" r:id="rId36"/>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A249"/>
    <a:srgbClr val="0000FF"/>
    <a:srgbClr val="FFFFFF"/>
    <a:srgbClr val="003399"/>
    <a:srgbClr val="E6E6E6"/>
    <a:srgbClr val="0070C0"/>
    <a:srgbClr val="4D8357"/>
    <a:srgbClr val="005800"/>
    <a:srgbClr val="008400"/>
    <a:srgbClr val="FDCC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52" autoAdjust="0"/>
    <p:restoredTop sz="90694" autoAdjust="0"/>
  </p:normalViewPr>
  <p:slideViewPr>
    <p:cSldViewPr>
      <p:cViewPr>
        <p:scale>
          <a:sx n="90" d="100"/>
          <a:sy n="90" d="100"/>
        </p:scale>
        <p:origin x="1344" y="536"/>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62" d="100"/>
          <a:sy n="62" d="100"/>
        </p:scale>
        <p:origin x="3178"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2025/9/8</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t>2025/9/8</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A1DF17-A28C-4D46-829F-D8D110C0931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3A7AE8C5-9FA8-468B-B33F-A58E8D69A43E}" type="slidenum">
              <a:rPr lang="zh-CN" altLang="en-US" smtClean="0"/>
              <a:t>29</a:t>
            </a:fld>
            <a:endParaRPr lang="zh-CN" altLang="en-US"/>
          </a:p>
        </p:txBody>
      </p:sp>
    </p:spTree>
    <p:extLst>
      <p:ext uri="{BB962C8B-B14F-4D97-AF65-F5344CB8AC3E}">
        <p14:creationId xmlns:p14="http://schemas.microsoft.com/office/powerpoint/2010/main" val="1085859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35</a:t>
            </a:fld>
            <a:endParaRPr lang="zh-CN" altLang="en-US"/>
          </a:p>
        </p:txBody>
      </p:sp>
    </p:spTree>
    <p:extLst>
      <p:ext uri="{BB962C8B-B14F-4D97-AF65-F5344CB8AC3E}">
        <p14:creationId xmlns:p14="http://schemas.microsoft.com/office/powerpoint/2010/main" val="3945112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2</a:t>
            </a:fld>
            <a:endParaRPr lang="zh-CN" altLang="en-US"/>
          </a:p>
        </p:txBody>
      </p:sp>
    </p:spTree>
    <p:extLst>
      <p:ext uri="{BB962C8B-B14F-4D97-AF65-F5344CB8AC3E}">
        <p14:creationId xmlns:p14="http://schemas.microsoft.com/office/powerpoint/2010/main" val="902930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FBABB660-B7B4-4DD0-A819-51D710535C9D}" type="slidenum">
              <a:rPr lang="zh-CN" altLang="en-US" smtClean="0"/>
              <a:t>5</a:t>
            </a:fld>
            <a:endParaRPr lang="zh-CN" altLang="en-US"/>
          </a:p>
        </p:txBody>
      </p:sp>
    </p:spTree>
    <p:extLst>
      <p:ext uri="{BB962C8B-B14F-4D97-AF65-F5344CB8AC3E}">
        <p14:creationId xmlns:p14="http://schemas.microsoft.com/office/powerpoint/2010/main" val="2244736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03A1DF17-A28C-4D46-829F-D8D110C09314}" type="slidenum">
              <a:rPr lang="zh-CN" altLang="en-US" smtClean="0"/>
              <a:t>6</a:t>
            </a:fld>
            <a:endParaRPr lang="zh-CN" altLang="en-US"/>
          </a:p>
        </p:txBody>
      </p:sp>
    </p:spTree>
    <p:extLst>
      <p:ext uri="{BB962C8B-B14F-4D97-AF65-F5344CB8AC3E}">
        <p14:creationId xmlns:p14="http://schemas.microsoft.com/office/powerpoint/2010/main" val="3784940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03A1DF17-A28C-4D46-829F-D8D110C09314}" type="slidenum">
              <a:rPr lang="zh-CN" altLang="en-US" smtClean="0"/>
              <a:t>7</a:t>
            </a:fld>
            <a:endParaRPr lang="zh-CN" altLang="en-US"/>
          </a:p>
        </p:txBody>
      </p:sp>
    </p:spTree>
    <p:extLst>
      <p:ext uri="{BB962C8B-B14F-4D97-AF65-F5344CB8AC3E}">
        <p14:creationId xmlns:p14="http://schemas.microsoft.com/office/powerpoint/2010/main" val="3807076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8</a:t>
            </a:fld>
            <a:endParaRPr lang="zh-CN" altLang="en-US"/>
          </a:p>
        </p:txBody>
      </p:sp>
    </p:spTree>
    <p:extLst>
      <p:ext uri="{BB962C8B-B14F-4D97-AF65-F5344CB8AC3E}">
        <p14:creationId xmlns:p14="http://schemas.microsoft.com/office/powerpoint/2010/main" val="3389617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9</a:t>
            </a:fld>
            <a:endParaRPr lang="zh-CN" altLang="en-US"/>
          </a:p>
        </p:txBody>
      </p:sp>
    </p:spTree>
    <p:extLst>
      <p:ext uri="{BB962C8B-B14F-4D97-AF65-F5344CB8AC3E}">
        <p14:creationId xmlns:p14="http://schemas.microsoft.com/office/powerpoint/2010/main" val="4230082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11</a:t>
            </a:fld>
            <a:endParaRPr lang="zh-CN" altLang="en-US"/>
          </a:p>
        </p:txBody>
      </p:sp>
    </p:spTree>
    <p:extLst>
      <p:ext uri="{BB962C8B-B14F-4D97-AF65-F5344CB8AC3E}">
        <p14:creationId xmlns:p14="http://schemas.microsoft.com/office/powerpoint/2010/main" val="3715885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862A364D-C919-45E7-A57D-C4BE4049E83B}" type="datetime1">
              <a:rPr lang="zh-CN" altLang="en-US" smtClean="0"/>
              <a:t>2025/9/8</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Detector Ref-TDR Review</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anose="05000000000000000000" pitchFamily="2" charset="2"/>
              <a:buChar char="n"/>
              <a:defRPr sz="2800" b="0" baseline="0">
                <a:solidFill>
                  <a:srgbClr val="0000FF"/>
                </a:solidFill>
                <a:latin typeface="+mn-lt"/>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9E3ED583-47F1-4C9E-913E-9C8F8159BAED}" type="datetime1">
              <a:rPr lang="zh-CN" altLang="en-US" smtClean="0"/>
              <a:t>2025/9/8</a:t>
            </a:fld>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ctr">
              <a:defRPr sz="4000" b="1" baseline="0">
                <a:solidFill>
                  <a:srgbClr val="C00000"/>
                </a:solidFill>
                <a:effectLst/>
                <a:latin typeface="Arial Black" panose="020B0A04020102020204" pitchFamily="34" charset="0"/>
                <a:ea typeface="微软雅黑" pitchFamily="34" charset="-122"/>
                <a:cs typeface="Arial" panose="020B0604020202020204" pitchFamily="34" charset="0"/>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r>
              <a:rPr lang="en-US" altLang="zh-CN"/>
              <a:t>CEPC Detector Ref-TDR Review</a:t>
            </a:r>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F67FF2-22DD-4CF8-BE9E-25F2457D970D}" type="datetime1">
              <a:rPr lang="zh-CN" altLang="en-US" smtClean="0"/>
              <a:t>2025/9/8</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Detector Ref-TDR Review</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7E5C1474-FB53-481B-9A68-D9081559E308}" type="datetime1">
              <a:rPr lang="zh-CN" altLang="en-US" smtClean="0"/>
              <a:t>2025/9/8</a:t>
            </a:fld>
            <a:endParaRPr lang="zh-CN" altLang="en-US"/>
          </a:p>
        </p:txBody>
      </p:sp>
      <p:sp>
        <p:nvSpPr>
          <p:cNvPr id="5" name="Footer Placeholder 4"/>
          <p:cNvSpPr>
            <a:spLocks noGrp="1"/>
          </p:cNvSpPr>
          <p:nvPr>
            <p:ph type="ftr" sz="quarter" idx="11"/>
          </p:nvPr>
        </p:nvSpPr>
        <p:spPr/>
        <p:txBody>
          <a:bodyPr/>
          <a:lstStyle/>
          <a:p>
            <a:r>
              <a:rPr lang="en-US" altLang="zh-CN"/>
              <a:t>CEPC Detector Ref-TDR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Date Placeholder 3"/>
          <p:cNvSpPr>
            <a:spLocks noGrp="1"/>
          </p:cNvSpPr>
          <p:nvPr>
            <p:ph type="dt" sz="half" idx="10"/>
          </p:nvPr>
        </p:nvSpPr>
        <p:spPr/>
        <p:txBody>
          <a:bodyPr/>
          <a:lstStyle/>
          <a:p>
            <a:fld id="{BBEA02FA-3565-479D-BDE5-3B4BF0B05CFF}" type="datetimeFigureOut">
              <a:rPr lang="zh-CN" altLang="en-US" smtClean="0"/>
              <a:t>2025/9/8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4701C47-8FDE-4777-807B-5B569B5E3EFE}" type="slidenum">
              <a:rPr lang="zh-CN" altLang="en-US" smtClean="0"/>
              <a:t>‹#›</a:t>
            </a:fld>
            <a:endParaRPr lang="zh-CN" altLang="en-US"/>
          </a:p>
        </p:txBody>
      </p:sp>
      <p:sp>
        <p:nvSpPr>
          <p:cNvPr id="7"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标题 1"/>
          <p:cNvSpPr>
            <a:spLocks noGrp="1"/>
          </p:cNvSpPr>
          <p:nvPr>
            <p:ph type="title"/>
          </p:nvPr>
        </p:nvSpPr>
        <p:spPr>
          <a:xfrm>
            <a:off x="666712" y="142852"/>
            <a:ext cx="10763325" cy="725470"/>
          </a:xfrm>
        </p:spPr>
        <p:txBody>
          <a:bodyPr>
            <a:normAutofit/>
          </a:bodyPr>
          <a:lstStyle>
            <a:lvl1pPr algn="l">
              <a:defRPr sz="4000" b="1" baseline="0">
                <a:solidFill>
                  <a:srgbClr val="C00000"/>
                </a:solidFill>
                <a:effectLst/>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11" name="内容占位符 2"/>
          <p:cNvSpPr>
            <a:spLocks noGrp="1"/>
          </p:cNvSpPr>
          <p:nvPr>
            <p:ph idx="13"/>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anose="05000000000000000000" pitchFamily="2" charset="2"/>
              <a:buChar char="n"/>
              <a:defRPr sz="2800" b="0" baseline="0">
                <a:solidFill>
                  <a:srgbClr val="0000FF"/>
                </a:solidFill>
                <a:latin typeface="+mn-lt"/>
                <a:ea typeface="微软雅黑" panose="020B0503020204020204" pitchFamily="34" charset="-122"/>
              </a:defRPr>
            </a:lvl1pPr>
            <a:lvl2pPr>
              <a:defRPr sz="2400" baseline="0">
                <a:latin typeface="Arial" panose="020B0604020202020204" pitchFamily="34" charset="0"/>
                <a:ea typeface="微软雅黑" panose="020B0503020204020204"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2" name="日期占位符 3"/>
          <p:cNvSpPr txBox="1"/>
          <p:nvPr userDrawn="1"/>
        </p:nvSpPr>
        <p:spPr>
          <a:xfrm>
            <a:off x="609600" y="6356351"/>
            <a:ext cx="28448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3ED583-47F1-4C9E-913E-9C8F8159BAED}" type="datetime1">
              <a:rPr lang="zh-CN" altLang="en-US" smtClean="0"/>
              <a:t>2025/9/8</a:t>
            </a:fld>
            <a:endParaRPr lang="zh-CN" altLang="en-US"/>
          </a:p>
        </p:txBody>
      </p:sp>
      <p:sp>
        <p:nvSpPr>
          <p:cNvPr id="13"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页脚占位符 4"/>
          <p:cNvSpPr txBox="1"/>
          <p:nvPr userDrawn="1"/>
        </p:nvSpPr>
        <p:spPr>
          <a:xfrm>
            <a:off x="3586586" y="6386391"/>
            <a:ext cx="5040560" cy="354977"/>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CEPC Detector Ref-TDR Review</a:t>
            </a:r>
            <a:endParaRPr lang="zh-CN" altLang="en-US" dirty="0"/>
          </a:p>
        </p:txBody>
      </p:sp>
      <p:sp>
        <p:nvSpPr>
          <p:cNvPr id="16" name="灯片编号占位符 5"/>
          <p:cNvSpPr txBox="1"/>
          <p:nvPr userDrawn="1"/>
        </p:nvSpPr>
        <p:spPr>
          <a:xfrm>
            <a:off x="8737600" y="6356351"/>
            <a:ext cx="28448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5E9139-A00B-4B2A-98A6-095DC08F1345}" type="slidenum">
              <a:rPr lang="zh-CN" altLang="en-US" smtClean="0"/>
              <a:t>‹#›</a:t>
            </a:fld>
            <a:endParaRPr lang="zh-CN" altLang="en-US"/>
          </a:p>
        </p:txBody>
      </p:sp>
    </p:spTree>
    <p:extLst>
      <p:ext uri="{BB962C8B-B14F-4D97-AF65-F5344CB8AC3E}">
        <p14:creationId xmlns:p14="http://schemas.microsoft.com/office/powerpoint/2010/main" val="14980641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97A9A-512A-4894-931E-4EFF37503AC0}" type="datetime1">
              <a:rPr lang="zh-CN" altLang="en-US" smtClean="0"/>
              <a:t>2025/9/8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CEPC Detector Ref-TDR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a:fillRect/>
          </a:stretch>
        </p:blipFill>
        <p:spPr>
          <a:xfrm>
            <a:off x="635" y="0"/>
            <a:ext cx="12191365" cy="2118283"/>
          </a:xfrm>
          <a:prstGeom prst="rect">
            <a:avLst/>
          </a:prstGeom>
        </p:spPr>
      </p:pic>
      <p:sp>
        <p:nvSpPr>
          <p:cNvPr id="6" name="标题 3"/>
          <p:cNvSpPr txBox="1"/>
          <p:nvPr/>
        </p:nvSpPr>
        <p:spPr>
          <a:xfrm>
            <a:off x="1692720" y="2860228"/>
            <a:ext cx="8627534" cy="1326319"/>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6000" dirty="0">
                <a:solidFill>
                  <a:srgbClr val="C00000"/>
                </a:solidFill>
              </a:rPr>
              <a:t>Vertex Detector</a:t>
            </a:r>
            <a:endParaRPr lang="zh-CN" altLang="en-US" sz="6000" dirty="0">
              <a:solidFill>
                <a:srgbClr val="C00000"/>
              </a:solidFill>
              <a:latin typeface="Arial Black" panose="020B0A04020102020204" pitchFamily="34" charset="0"/>
              <a:ea typeface="Arial Black" panose="020B0A04020102020204" pitchFamily="34" charset="0"/>
              <a:cs typeface="Arial Black" panose="020B0A04020102020204" pitchFamily="34" charset="0"/>
            </a:endParaRPr>
          </a:p>
        </p:txBody>
      </p:sp>
      <p:sp>
        <p:nvSpPr>
          <p:cNvPr id="7" name="文本框 7"/>
          <p:cNvSpPr txBox="1"/>
          <p:nvPr/>
        </p:nvSpPr>
        <p:spPr>
          <a:xfrm>
            <a:off x="1442443" y="4063086"/>
            <a:ext cx="8960663" cy="954107"/>
          </a:xfrm>
          <a:prstGeom prst="rect">
            <a:avLst/>
          </a:prstGeom>
          <a:noFill/>
        </p:spPr>
        <p:txBody>
          <a:bodyPr wrap="square" rtlCol="0">
            <a:spAutoFit/>
          </a:bodyPr>
          <a:lstStyle/>
          <a:p>
            <a:pPr algn="ctr"/>
            <a:r>
              <a:rPr lang="en-US" altLang="zh-CN" sz="2800" dirty="0">
                <a:latin typeface="Times New Roman" panose="02020603050405020304" pitchFamily="18" charset="0"/>
                <a:ea typeface="微软雅黑" pitchFamily="34" charset="-122"/>
              </a:rPr>
              <a:t>Zhijun</a:t>
            </a:r>
            <a:r>
              <a:rPr lang="zh-CN" altLang="en-US" sz="2800" dirty="0">
                <a:latin typeface="Times New Roman" panose="02020603050405020304" pitchFamily="18" charset="0"/>
                <a:ea typeface="微软雅黑" panose="020B0503020204020204" pitchFamily="34" charset="-122"/>
              </a:rPr>
              <a:t> </a:t>
            </a:r>
            <a:r>
              <a:rPr lang="en-US" altLang="zh-CN" sz="2800" dirty="0">
                <a:latin typeface="Times New Roman" panose="02020603050405020304" pitchFamily="18" charset="0"/>
                <a:ea typeface="微软雅黑" panose="020B0503020204020204" pitchFamily="34" charset="-122"/>
              </a:rPr>
              <a:t>Liang</a:t>
            </a:r>
          </a:p>
          <a:p>
            <a:pPr algn="ctr"/>
            <a:r>
              <a:rPr lang="en-US" altLang="zh-CN" sz="2800" dirty="0">
                <a:latin typeface="Times New Roman" panose="02020603050405020304" pitchFamily="18" charset="0"/>
                <a:ea typeface="微软雅黑" panose="020B0503020204020204" pitchFamily="34" charset="-122"/>
              </a:rPr>
              <a:t>(On behalf of the CEPC physics and detector group)</a:t>
            </a: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XXX XXX, 2025, CEPC Detector Ref-TDR Review</a:t>
            </a:r>
            <a:endParaRPr lang="zh-CN" altLang="en-US" dirty="0">
              <a:solidFill>
                <a:schemeClr val="bg1"/>
              </a:solidFill>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6363" y="5398314"/>
            <a:ext cx="3552825" cy="672912"/>
          </a:xfrm>
          <a:prstGeom prst="rect">
            <a:avLst/>
          </a:prstGeom>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sp>
        <p:nvSpPr>
          <p:cNvPr id="13" name="TextBox 12">
            <a:extLst>
              <a:ext uri="{FF2B5EF4-FFF2-40B4-BE49-F238E27FC236}">
                <a16:creationId xmlns:a16="http://schemas.microsoft.com/office/drawing/2014/main" id="{01408F27-FDE6-3648-8968-66AC1E2E5D89}"/>
              </a:ext>
            </a:extLst>
          </p:cNvPr>
          <p:cNvSpPr txBox="1"/>
          <p:nvPr/>
        </p:nvSpPr>
        <p:spPr>
          <a:xfrm>
            <a:off x="3048000" y="3276991"/>
            <a:ext cx="6096000" cy="369332"/>
          </a:xfrm>
          <a:prstGeom prst="rect">
            <a:avLst/>
          </a:prstGeom>
          <a:noFill/>
        </p:spPr>
        <p:txBody>
          <a:bodyPr wrap="square">
            <a:spAutoFit/>
          </a:bodyPr>
          <a:lstStyle/>
          <a:p>
            <a:endParaRPr lang="en-CN" dirty="0"/>
          </a:p>
        </p:txBody>
      </p:sp>
      <p:sp>
        <p:nvSpPr>
          <p:cNvPr id="14" name="TextBox 13">
            <a:extLst>
              <a:ext uri="{FF2B5EF4-FFF2-40B4-BE49-F238E27FC236}">
                <a16:creationId xmlns:a16="http://schemas.microsoft.com/office/drawing/2014/main" id="{9E12FA9D-8643-3843-856D-1369EB09068F}"/>
              </a:ext>
            </a:extLst>
          </p:cNvPr>
          <p:cNvSpPr txBox="1"/>
          <p:nvPr/>
        </p:nvSpPr>
        <p:spPr>
          <a:xfrm>
            <a:off x="3048000" y="3276991"/>
            <a:ext cx="6096000" cy="369332"/>
          </a:xfrm>
          <a:prstGeom prst="rect">
            <a:avLst/>
          </a:prstGeom>
          <a:noFill/>
        </p:spPr>
        <p:txBody>
          <a:bodyPr wrap="square">
            <a:spAutoFit/>
          </a:bodyPr>
          <a:lstStyle/>
          <a:p>
            <a:endParaRPr lang="en-CN" dirty="0"/>
          </a:p>
        </p:txBody>
      </p:sp>
    </p:spTree>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normAutofit/>
          </a:bodyPr>
          <a:lstStyle/>
          <a:p>
            <a:r>
              <a:rPr lang="en-US" altLang="zh-CN" sz="4000" b="1" dirty="0">
                <a:solidFill>
                  <a:srgbClr val="C00000"/>
                </a:solidFill>
                <a:latin typeface="Arial" panose="020B0604020202020204" pitchFamily="34" charset="0"/>
                <a:ea typeface="微软雅黑" pitchFamily="34" charset="-122"/>
                <a:cs typeface="Arial" panose="020B0604020202020204" pitchFamily="34" charset="0"/>
              </a:rPr>
              <a:t>Reply</a:t>
            </a:r>
            <a:r>
              <a:rPr lang="zh-CN" altLang="en-US" sz="4000" b="1" dirty="0">
                <a:solidFill>
                  <a:srgbClr val="C00000"/>
                </a:solidFill>
                <a:latin typeface="Arial" panose="020B0604020202020204" pitchFamily="34" charset="0"/>
                <a:ea typeface="微软雅黑" pitchFamily="34" charset="-122"/>
                <a:cs typeface="Arial" panose="020B0604020202020204" pitchFamily="34" charset="0"/>
              </a:rPr>
              <a:t> </a:t>
            </a:r>
            <a:r>
              <a:rPr lang="en-US" altLang="zh-CN" sz="4000" b="1" dirty="0">
                <a:solidFill>
                  <a:srgbClr val="C00000"/>
                </a:solidFill>
                <a:latin typeface="Arial" panose="020B0604020202020204" pitchFamily="34" charset="0"/>
                <a:ea typeface="微软雅黑" pitchFamily="34" charset="-122"/>
                <a:cs typeface="Arial" panose="020B0604020202020204" pitchFamily="34" charset="0"/>
              </a:rPr>
              <a:t>to</a:t>
            </a:r>
            <a:r>
              <a:rPr lang="zh-CN" altLang="en-US" sz="4000" b="1" dirty="0">
                <a:solidFill>
                  <a:srgbClr val="C00000"/>
                </a:solidFill>
                <a:latin typeface="Arial" panose="020B0604020202020204" pitchFamily="34" charset="0"/>
                <a:ea typeface="微软雅黑" pitchFamily="34" charset="-122"/>
                <a:cs typeface="Arial" panose="020B0604020202020204" pitchFamily="34" charset="0"/>
              </a:rPr>
              <a:t> </a:t>
            </a:r>
            <a:r>
              <a:rPr lang="en-US" altLang="zh-CN" sz="4000" b="1" dirty="0">
                <a:solidFill>
                  <a:srgbClr val="C00000"/>
                </a:solidFill>
                <a:latin typeface="Arial" panose="020B0604020202020204" pitchFamily="34" charset="0"/>
                <a:ea typeface="微软雅黑" pitchFamily="34" charset="-122"/>
                <a:cs typeface="Arial" panose="020B0604020202020204" pitchFamily="34" charset="0"/>
              </a:rPr>
              <a:t>IDRC</a:t>
            </a:r>
            <a:r>
              <a:rPr lang="zh-CN" altLang="en-US" sz="4000" b="1" dirty="0">
                <a:solidFill>
                  <a:srgbClr val="C00000"/>
                </a:solidFill>
                <a:latin typeface="Arial" panose="020B0604020202020204" pitchFamily="34" charset="0"/>
                <a:ea typeface="微软雅黑" pitchFamily="34" charset="-122"/>
                <a:cs typeface="Arial" panose="020B0604020202020204" pitchFamily="34" charset="0"/>
              </a:rPr>
              <a:t> </a:t>
            </a:r>
            <a:r>
              <a:rPr lang="en-US" altLang="zh-CN" sz="4000" b="1" dirty="0">
                <a:solidFill>
                  <a:srgbClr val="C00000"/>
                </a:solidFill>
                <a:latin typeface="Arial" panose="020B0604020202020204" pitchFamily="34" charset="0"/>
                <a:ea typeface="微软雅黑" pitchFamily="34" charset="-122"/>
                <a:cs typeface="Arial" panose="020B0604020202020204" pitchFamily="34" charset="0"/>
              </a:rPr>
              <a:t>comments:</a:t>
            </a:r>
            <a:r>
              <a:rPr lang="zh-CN" altLang="en-US" sz="4000" b="1" dirty="0">
                <a:solidFill>
                  <a:srgbClr val="C00000"/>
                </a:solidFill>
                <a:latin typeface="Arial" panose="020B0604020202020204" pitchFamily="34" charset="0"/>
                <a:ea typeface="微软雅黑" pitchFamily="34" charset="-122"/>
                <a:cs typeface="Arial" panose="020B0604020202020204" pitchFamily="34" charset="0"/>
              </a:rPr>
              <a:t> </a:t>
            </a:r>
            <a:r>
              <a:rPr lang="en-US" altLang="zh-CN" b="1" dirty="0">
                <a:solidFill>
                  <a:srgbClr val="C00000"/>
                </a:solidFill>
                <a:latin typeface="Arial Black" panose="020B0A04020102020204" pitchFamily="34" charset="0"/>
                <a:ea typeface="微软雅黑" pitchFamily="34" charset="-122"/>
              </a:rPr>
              <a:t>Background</a:t>
            </a:r>
            <a:r>
              <a:rPr lang="zh-CN" altLang="en-US" b="1" dirty="0">
                <a:solidFill>
                  <a:srgbClr val="C00000"/>
                </a:solidFill>
                <a:latin typeface="Arial Black" panose="020B0A04020102020204" pitchFamily="34" charset="0"/>
                <a:ea typeface="微软雅黑" pitchFamily="34" charset="-122"/>
              </a:rPr>
              <a:t> </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167956" y="945450"/>
            <a:ext cx="11523406" cy="5877232"/>
          </a:xfrm>
        </p:spPr>
        <p:txBody>
          <a:bodyPr>
            <a:normAutofit/>
          </a:bodyPr>
          <a:lstStyle/>
          <a:p>
            <a:pPr fontAlgn="ctr">
              <a:lnSpc>
                <a:spcPct val="107000"/>
              </a:lnSpc>
              <a:spcAft>
                <a:spcPts val="800"/>
              </a:spcAft>
              <a:tabLst>
                <a:tab pos="457200" algn="l"/>
              </a:tabLs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C-B-4-8: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Background studies from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ee</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and synchrotron radiation are crucial for understanding the background. Mixing the tables and plots with/without different background contributions is difficult to follow and evaluate.</a:t>
            </a:r>
          </a:p>
          <a:p>
            <a:pPr marL="0" indent="0" fontAlgn="ctr">
              <a:lnSpc>
                <a:spcPct val="107000"/>
              </a:lnSpc>
              <a:spcAft>
                <a:spcPts val="800"/>
              </a:spcAft>
              <a:buNone/>
              <a:tabLst>
                <a:tab pos="457200" algn="l"/>
              </a:tabLst>
            </a:pP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cs typeface="Calibri" panose="020F0502020204030204" pitchFamily="34" charset="0"/>
                <a:sym typeface="Wingdings" pitchFamily="2" charset="2"/>
              </a:rPr>
              <a:t> </a:t>
            </a:r>
            <a:r>
              <a:rPr lang="en-US" sz="1800" dirty="0">
                <a:solidFill>
                  <a:schemeClr val="tx1"/>
                </a:solidFill>
                <a:latin typeface="Arial" panose="020B0604020202020204" pitchFamily="34" charset="0"/>
                <a:cs typeface="Calibri" panose="020F0502020204030204" pitchFamily="34" charset="0"/>
              </a:rPr>
              <a:t> We</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agreed</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with</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your</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comment.</a:t>
            </a:r>
            <a:r>
              <a:rPr lang="en-US" sz="1200" dirty="0"/>
              <a:t> </a:t>
            </a:r>
            <a:r>
              <a:rPr lang="en-US" sz="1800" dirty="0">
                <a:solidFill>
                  <a:schemeClr val="tx1"/>
                </a:solidFill>
                <a:latin typeface="Arial" panose="020B0604020202020204" pitchFamily="34" charset="0"/>
                <a:cs typeface="Calibri" panose="020F0502020204030204" pitchFamily="34" charset="0"/>
              </a:rPr>
              <a:t>The dominant source of beam-induced background for the vertex detector is pair production, which has been included in the current studies. Due to the limited Monte Carlo statistics available at this stage, the contribution from synchrotron radiation has not yet been incorporated in the results shown in Table 4.5, Fig. 4.8, and Fig. 4.9. </a:t>
            </a:r>
          </a:p>
          <a:p>
            <a:pPr marL="0" indent="0" fontAlgn="ctr">
              <a:lnSpc>
                <a:spcPct val="107000"/>
              </a:lnSpc>
              <a:spcAft>
                <a:spcPts val="800"/>
              </a:spcAft>
              <a:buNone/>
              <a:tabLst>
                <a:tab pos="457200" algn="l"/>
              </a:tabLst>
            </a:pPr>
            <a:r>
              <a:rPr lang="en-US" altLang="zh-CN" sz="1800" dirty="0">
                <a:solidFill>
                  <a:schemeClr val="tx1"/>
                </a:solidFill>
                <a:latin typeface="Arial" panose="020B0604020202020204" pitchFamily="34" charset="0"/>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cs typeface="Calibri" panose="020F0502020204030204" pitchFamily="34" charset="0"/>
                <a:sym typeface="Wingdings" pitchFamily="2" charset="2"/>
              </a:rPr>
              <a:t> </a:t>
            </a:r>
            <a:r>
              <a:rPr lang="en-US" sz="1800" dirty="0">
                <a:solidFill>
                  <a:schemeClr val="tx1"/>
                </a:solidFill>
                <a:latin typeface="Arial" panose="020B0604020202020204" pitchFamily="34" charset="0"/>
                <a:cs typeface="Calibri" panose="020F0502020204030204" pitchFamily="34" charset="0"/>
              </a:rPr>
              <a:t>We are improving the simulation of synchrotron radiation</a:t>
            </a:r>
            <a:r>
              <a:rPr lang="en-US" altLang="zh-CN" sz="1800" dirty="0">
                <a:solidFill>
                  <a:schemeClr val="tx1"/>
                </a:solidFill>
                <a:latin typeface="Arial" panose="020B0604020202020204" pitchFamily="34" charset="0"/>
                <a:cs typeface="Calibri" panose="020F0502020204030204" pitchFamily="34" charset="0"/>
              </a:rPr>
              <a:t>.</a:t>
            </a:r>
            <a:r>
              <a:rPr lang="zh-CN" altLang="en-US" sz="1800" dirty="0">
                <a:solidFill>
                  <a:schemeClr val="tx1"/>
                </a:solidFill>
                <a:latin typeface="Arial" panose="020B0604020202020204" pitchFamily="34" charset="0"/>
                <a:cs typeface="Calibri" panose="020F0502020204030204" pitchFamily="34" charset="0"/>
              </a:rPr>
              <a:t> </a:t>
            </a:r>
            <a:r>
              <a:rPr lang="en-US" sz="1800" dirty="0">
                <a:solidFill>
                  <a:schemeClr val="tx1"/>
                </a:solidFill>
                <a:latin typeface="Arial" panose="020B0604020202020204" pitchFamily="34" charset="0"/>
                <a:cs typeface="Calibri" panose="020F0502020204030204" pitchFamily="34" charset="0"/>
              </a:rPr>
              <a:t>Updated results, with synchrotron radiation contributions included, are expected to be available for presentation at the next IDRC review.</a:t>
            </a:r>
          </a:p>
        </p:txBody>
      </p:sp>
      <p:pic>
        <p:nvPicPr>
          <p:cNvPr id="5" name="Picture 4">
            <a:extLst>
              <a:ext uri="{FF2B5EF4-FFF2-40B4-BE49-F238E27FC236}">
                <a16:creationId xmlns:a16="http://schemas.microsoft.com/office/drawing/2014/main" id="{6FF160A0-A5B4-0E41-BC58-622CEF045175}"/>
              </a:ext>
            </a:extLst>
          </p:cNvPr>
          <p:cNvPicPr>
            <a:picLocks noChangeAspect="1"/>
          </p:cNvPicPr>
          <p:nvPr/>
        </p:nvPicPr>
        <p:blipFill>
          <a:blip r:embed="rId2"/>
          <a:stretch>
            <a:fillRect/>
          </a:stretch>
        </p:blipFill>
        <p:spPr>
          <a:xfrm>
            <a:off x="666712" y="4155017"/>
            <a:ext cx="4332117" cy="2574892"/>
          </a:xfrm>
          <a:prstGeom prst="rect">
            <a:avLst/>
          </a:prstGeom>
        </p:spPr>
      </p:pic>
      <p:pic>
        <p:nvPicPr>
          <p:cNvPr id="6" name="Picture 5">
            <a:extLst>
              <a:ext uri="{FF2B5EF4-FFF2-40B4-BE49-F238E27FC236}">
                <a16:creationId xmlns:a16="http://schemas.microsoft.com/office/drawing/2014/main" id="{9FB23DD9-C310-2A49-B365-53A9BF1D71E7}"/>
              </a:ext>
            </a:extLst>
          </p:cNvPr>
          <p:cNvPicPr>
            <a:picLocks noChangeAspect="1"/>
          </p:cNvPicPr>
          <p:nvPr/>
        </p:nvPicPr>
        <p:blipFill>
          <a:blip r:embed="rId3"/>
          <a:stretch>
            <a:fillRect/>
          </a:stretch>
        </p:blipFill>
        <p:spPr>
          <a:xfrm>
            <a:off x="7536160" y="4140772"/>
            <a:ext cx="3697764" cy="2589137"/>
          </a:xfrm>
          <a:prstGeom prst="rect">
            <a:avLst/>
          </a:prstGeom>
        </p:spPr>
      </p:pic>
      <p:sp>
        <p:nvSpPr>
          <p:cNvPr id="7" name="TextBox 6">
            <a:extLst>
              <a:ext uri="{FF2B5EF4-FFF2-40B4-BE49-F238E27FC236}">
                <a16:creationId xmlns:a16="http://schemas.microsoft.com/office/drawing/2014/main" id="{C36B8CDE-1CAB-C049-8D30-B0B87EB65C38}"/>
              </a:ext>
            </a:extLst>
          </p:cNvPr>
          <p:cNvSpPr txBox="1"/>
          <p:nvPr/>
        </p:nvSpPr>
        <p:spPr>
          <a:xfrm>
            <a:off x="7392144" y="3861048"/>
            <a:ext cx="6126480" cy="369332"/>
          </a:xfrm>
          <a:prstGeom prst="rect">
            <a:avLst/>
          </a:prstGeom>
          <a:noFill/>
        </p:spPr>
        <p:txBody>
          <a:bodyPr wrap="square">
            <a:spAutoFit/>
          </a:bodyPr>
          <a:lstStyle/>
          <a:p>
            <a:r>
              <a:rPr lang="en-US" altLang="zh-CN" dirty="0">
                <a:solidFill>
                  <a:srgbClr val="FF0000"/>
                </a:solidFill>
              </a:rPr>
              <a:t>Fig</a:t>
            </a:r>
            <a:r>
              <a:rPr lang="zh-CN" altLang="en-US" dirty="0">
                <a:solidFill>
                  <a:srgbClr val="FF0000"/>
                </a:solidFill>
              </a:rPr>
              <a:t> </a:t>
            </a:r>
            <a:r>
              <a:rPr lang="en-US" altLang="zh-CN" dirty="0">
                <a:solidFill>
                  <a:srgbClr val="FF0000"/>
                </a:solidFill>
              </a:rPr>
              <a:t>4.9</a:t>
            </a:r>
            <a:r>
              <a:rPr lang="zh-CN" altLang="en-US" dirty="0">
                <a:solidFill>
                  <a:srgbClr val="FF0000"/>
                </a:solidFill>
              </a:rPr>
              <a:t> </a:t>
            </a:r>
            <a:r>
              <a:rPr lang="en-US" dirty="0">
                <a:solidFill>
                  <a:srgbClr val="FF0000"/>
                </a:solidFill>
              </a:rPr>
              <a:t>H</a:t>
            </a:r>
            <a:r>
              <a:rPr lang="en-CN" dirty="0">
                <a:solidFill>
                  <a:srgbClr val="FF0000"/>
                </a:solidFill>
              </a:rPr>
              <a:t>it</a:t>
            </a:r>
            <a:r>
              <a:rPr lang="zh-CN" altLang="en-US" dirty="0">
                <a:solidFill>
                  <a:srgbClr val="FF0000"/>
                </a:solidFill>
              </a:rPr>
              <a:t> </a:t>
            </a:r>
            <a:r>
              <a:rPr lang="en-US" altLang="zh-CN" dirty="0">
                <a:solidFill>
                  <a:srgbClr val="FF0000"/>
                </a:solidFill>
              </a:rPr>
              <a:t>rate</a:t>
            </a:r>
            <a:r>
              <a:rPr lang="zh-CN" altLang="en-US" dirty="0">
                <a:solidFill>
                  <a:srgbClr val="FF0000"/>
                </a:solidFill>
              </a:rPr>
              <a:t> </a:t>
            </a:r>
            <a:r>
              <a:rPr lang="en-US" altLang="zh-CN" dirty="0">
                <a:solidFill>
                  <a:srgbClr val="FF0000"/>
                </a:solidFill>
              </a:rPr>
              <a:t>map</a:t>
            </a:r>
            <a:r>
              <a:rPr lang="zh-CN" altLang="en-US" dirty="0">
                <a:solidFill>
                  <a:srgbClr val="FF0000"/>
                </a:solidFill>
              </a:rPr>
              <a:t> </a:t>
            </a:r>
            <a:r>
              <a:rPr lang="en-US" altLang="zh-CN" dirty="0">
                <a:solidFill>
                  <a:srgbClr val="FF0000"/>
                </a:solidFill>
              </a:rPr>
              <a:t>for</a:t>
            </a:r>
            <a:r>
              <a:rPr lang="zh-CN" altLang="en-US" dirty="0">
                <a:solidFill>
                  <a:srgbClr val="FF0000"/>
                </a:solidFill>
              </a:rPr>
              <a:t> </a:t>
            </a:r>
            <a:r>
              <a:rPr lang="en-US" altLang="zh-CN" dirty="0">
                <a:solidFill>
                  <a:srgbClr val="FF0000"/>
                </a:solidFill>
              </a:rPr>
              <a:t>1</a:t>
            </a:r>
            <a:r>
              <a:rPr lang="en-US" altLang="zh-CN" baseline="30000" dirty="0">
                <a:solidFill>
                  <a:srgbClr val="FF0000"/>
                </a:solidFill>
              </a:rPr>
              <a:t>st</a:t>
            </a:r>
            <a:r>
              <a:rPr lang="zh-CN" altLang="en-US" dirty="0">
                <a:solidFill>
                  <a:srgbClr val="FF0000"/>
                </a:solidFill>
              </a:rPr>
              <a:t> </a:t>
            </a:r>
            <a:r>
              <a:rPr lang="en-US" altLang="zh-CN" dirty="0">
                <a:solidFill>
                  <a:srgbClr val="FF0000"/>
                </a:solidFill>
              </a:rPr>
              <a:t>layer</a:t>
            </a:r>
            <a:r>
              <a:rPr lang="zh-CN" altLang="en-US" dirty="0">
                <a:solidFill>
                  <a:srgbClr val="FF0000"/>
                </a:solidFill>
              </a:rPr>
              <a:t> </a:t>
            </a:r>
            <a:r>
              <a:rPr lang="en-US" altLang="zh-CN" dirty="0">
                <a:solidFill>
                  <a:srgbClr val="FF0000"/>
                </a:solidFill>
              </a:rPr>
              <a:t>@</a:t>
            </a:r>
            <a:r>
              <a:rPr lang="zh-CN" altLang="en-US" dirty="0">
                <a:solidFill>
                  <a:srgbClr val="FF0000"/>
                </a:solidFill>
              </a:rPr>
              <a:t> </a:t>
            </a:r>
            <a:r>
              <a:rPr lang="en-US" altLang="zh-CN" dirty="0">
                <a:solidFill>
                  <a:srgbClr val="FF0000"/>
                </a:solidFill>
              </a:rPr>
              <a:t>low-</a:t>
            </a:r>
            <a:r>
              <a:rPr lang="en-US" altLang="zh-CN" dirty="0" err="1">
                <a:solidFill>
                  <a:srgbClr val="FF0000"/>
                </a:solidFill>
              </a:rPr>
              <a:t>lumi</a:t>
            </a:r>
            <a:r>
              <a:rPr lang="zh-CN" altLang="en-US" dirty="0">
                <a:solidFill>
                  <a:srgbClr val="FF0000"/>
                </a:solidFill>
              </a:rPr>
              <a:t> </a:t>
            </a:r>
            <a:r>
              <a:rPr lang="en-US" altLang="zh-CN" dirty="0">
                <a:solidFill>
                  <a:srgbClr val="FF0000"/>
                </a:solidFill>
              </a:rPr>
              <a:t>Z</a:t>
            </a:r>
            <a:r>
              <a:rPr lang="zh-CN" altLang="en-US" dirty="0">
                <a:solidFill>
                  <a:srgbClr val="FF0000"/>
                </a:solidFill>
              </a:rPr>
              <a:t> </a:t>
            </a:r>
            <a:r>
              <a:rPr lang="en-US" altLang="zh-CN" dirty="0">
                <a:solidFill>
                  <a:srgbClr val="FF0000"/>
                </a:solidFill>
              </a:rPr>
              <a:t>run</a:t>
            </a:r>
            <a:r>
              <a:rPr lang="zh-CN" altLang="en-US" dirty="0">
                <a:solidFill>
                  <a:srgbClr val="FF0000"/>
                </a:solidFill>
              </a:rPr>
              <a:t> </a:t>
            </a:r>
            <a:endParaRPr lang="en-CN" dirty="0">
              <a:solidFill>
                <a:srgbClr val="FF0000"/>
              </a:solidFill>
            </a:endParaRPr>
          </a:p>
        </p:txBody>
      </p:sp>
      <p:sp>
        <p:nvSpPr>
          <p:cNvPr id="8" name="TextBox 7">
            <a:extLst>
              <a:ext uri="{FF2B5EF4-FFF2-40B4-BE49-F238E27FC236}">
                <a16:creationId xmlns:a16="http://schemas.microsoft.com/office/drawing/2014/main" id="{372658DA-D81F-AD40-9296-8EF577BD4DA0}"/>
              </a:ext>
            </a:extLst>
          </p:cNvPr>
          <p:cNvSpPr txBox="1"/>
          <p:nvPr/>
        </p:nvSpPr>
        <p:spPr>
          <a:xfrm>
            <a:off x="679242" y="3797471"/>
            <a:ext cx="5704790" cy="369332"/>
          </a:xfrm>
          <a:prstGeom prst="rect">
            <a:avLst/>
          </a:prstGeom>
          <a:noFill/>
        </p:spPr>
        <p:txBody>
          <a:bodyPr wrap="square">
            <a:spAutoFit/>
          </a:bodyPr>
          <a:lstStyle/>
          <a:p>
            <a:r>
              <a:rPr lang="en-US" altLang="zh-CN" dirty="0">
                <a:solidFill>
                  <a:srgbClr val="FF0000"/>
                </a:solidFill>
              </a:rPr>
              <a:t>Table</a:t>
            </a:r>
            <a:r>
              <a:rPr lang="zh-CN" altLang="en-US" dirty="0">
                <a:solidFill>
                  <a:srgbClr val="FF0000"/>
                </a:solidFill>
              </a:rPr>
              <a:t> </a:t>
            </a:r>
            <a:r>
              <a:rPr lang="en-US" altLang="zh-CN" dirty="0">
                <a:solidFill>
                  <a:srgbClr val="FF0000"/>
                </a:solidFill>
              </a:rPr>
              <a:t>4.5</a:t>
            </a:r>
            <a:r>
              <a:rPr lang="zh-CN" altLang="en-US" dirty="0">
                <a:solidFill>
                  <a:srgbClr val="FF0000"/>
                </a:solidFill>
              </a:rPr>
              <a:t> </a:t>
            </a:r>
            <a:r>
              <a:rPr lang="en-US" altLang="zh-CN" dirty="0">
                <a:solidFill>
                  <a:srgbClr val="FF0000"/>
                </a:solidFill>
              </a:rPr>
              <a:t>Background</a:t>
            </a:r>
            <a:r>
              <a:rPr lang="zh-CN" altLang="en-US" dirty="0">
                <a:solidFill>
                  <a:srgbClr val="FF0000"/>
                </a:solidFill>
              </a:rPr>
              <a:t> </a:t>
            </a:r>
            <a:r>
              <a:rPr lang="en-US" altLang="zh-CN" dirty="0">
                <a:solidFill>
                  <a:srgbClr val="FF0000"/>
                </a:solidFill>
              </a:rPr>
              <a:t>rate</a:t>
            </a:r>
            <a:r>
              <a:rPr lang="zh-CN" altLang="en-US" dirty="0">
                <a:solidFill>
                  <a:srgbClr val="FF0000"/>
                </a:solidFill>
              </a:rPr>
              <a:t> </a:t>
            </a:r>
            <a:r>
              <a:rPr lang="en-US" altLang="zh-CN" dirty="0">
                <a:solidFill>
                  <a:srgbClr val="FF0000"/>
                </a:solidFill>
              </a:rPr>
              <a:t>for</a:t>
            </a:r>
            <a:r>
              <a:rPr lang="zh-CN" altLang="en-US" dirty="0">
                <a:solidFill>
                  <a:srgbClr val="FF0000"/>
                </a:solidFill>
              </a:rPr>
              <a:t> </a:t>
            </a:r>
            <a:r>
              <a:rPr lang="en-US" altLang="zh-CN" dirty="0">
                <a:solidFill>
                  <a:srgbClr val="FF0000"/>
                </a:solidFill>
              </a:rPr>
              <a:t>Higgs</a:t>
            </a:r>
            <a:r>
              <a:rPr lang="zh-CN" altLang="en-US" dirty="0">
                <a:solidFill>
                  <a:srgbClr val="FF0000"/>
                </a:solidFill>
              </a:rPr>
              <a:t> </a:t>
            </a:r>
            <a:r>
              <a:rPr lang="en-US" altLang="zh-CN" dirty="0">
                <a:solidFill>
                  <a:srgbClr val="FF0000"/>
                </a:solidFill>
              </a:rPr>
              <a:t>and</a:t>
            </a:r>
            <a:r>
              <a:rPr lang="zh-CN" altLang="en-US" dirty="0">
                <a:solidFill>
                  <a:srgbClr val="FF0000"/>
                </a:solidFill>
              </a:rPr>
              <a:t> </a:t>
            </a:r>
            <a:r>
              <a:rPr lang="en-US" altLang="zh-CN" dirty="0">
                <a:solidFill>
                  <a:srgbClr val="FF0000"/>
                </a:solidFill>
              </a:rPr>
              <a:t>low-</a:t>
            </a:r>
            <a:r>
              <a:rPr lang="en-US" altLang="zh-CN" dirty="0" err="1">
                <a:solidFill>
                  <a:srgbClr val="FF0000"/>
                </a:solidFill>
              </a:rPr>
              <a:t>lumi</a:t>
            </a:r>
            <a:r>
              <a:rPr lang="zh-CN" altLang="en-US" dirty="0">
                <a:solidFill>
                  <a:srgbClr val="FF0000"/>
                </a:solidFill>
              </a:rPr>
              <a:t> </a:t>
            </a:r>
            <a:r>
              <a:rPr lang="en-US" altLang="zh-CN" dirty="0">
                <a:solidFill>
                  <a:srgbClr val="FF0000"/>
                </a:solidFill>
              </a:rPr>
              <a:t>Z</a:t>
            </a:r>
            <a:r>
              <a:rPr lang="zh-CN" altLang="en-US" dirty="0">
                <a:solidFill>
                  <a:srgbClr val="FF0000"/>
                </a:solidFill>
              </a:rPr>
              <a:t> </a:t>
            </a:r>
            <a:r>
              <a:rPr lang="en-US" altLang="zh-CN" dirty="0">
                <a:solidFill>
                  <a:srgbClr val="FF0000"/>
                </a:solidFill>
              </a:rPr>
              <a:t>runs</a:t>
            </a:r>
            <a:r>
              <a:rPr lang="zh-CN" altLang="en-US" dirty="0">
                <a:solidFill>
                  <a:srgbClr val="FF0000"/>
                </a:solidFill>
              </a:rPr>
              <a:t> </a:t>
            </a:r>
            <a:endParaRPr lang="en-CN" dirty="0">
              <a:solidFill>
                <a:srgbClr val="FF0000"/>
              </a:solidFill>
            </a:endParaRPr>
          </a:p>
        </p:txBody>
      </p:sp>
    </p:spTree>
    <p:extLst>
      <p:ext uri="{BB962C8B-B14F-4D97-AF65-F5344CB8AC3E}">
        <p14:creationId xmlns:p14="http://schemas.microsoft.com/office/powerpoint/2010/main" val="584646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3"/>
          <p:cNvSpPr txBox="1"/>
          <p:nvPr/>
        </p:nvSpPr>
        <p:spPr>
          <a:xfrm>
            <a:off x="479376" y="103681"/>
            <a:ext cx="11906676" cy="827855"/>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Performance</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with</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beam</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background</a:t>
            </a:r>
            <a:r>
              <a:rPr lang="zh-CN" altLang="en-US" b="1" dirty="0">
                <a:solidFill>
                  <a:srgbClr val="C00000"/>
                </a:solidFill>
                <a:latin typeface="Arial Black" panose="020B0A04020102020204" pitchFamily="34" charset="0"/>
                <a:ea typeface="微软雅黑" pitchFamily="34" charset="-122"/>
              </a:rPr>
              <a:t> </a:t>
            </a:r>
            <a:endParaRPr lang="en-US" altLang="zh-CN" b="1" dirty="0">
              <a:solidFill>
                <a:srgbClr val="C00000"/>
              </a:solidFill>
              <a:latin typeface="Arial Black" panose="020B0A04020102020204" pitchFamily="34" charset="0"/>
              <a:ea typeface="微软雅黑" pitchFamily="34" charset="-122"/>
            </a:endParaRPr>
          </a:p>
        </p:txBody>
      </p:sp>
      <p:sp>
        <p:nvSpPr>
          <p:cNvPr id="6" name="Content Placeholder 1"/>
          <p:cNvSpPr>
            <a:spLocks noGrp="1"/>
          </p:cNvSpPr>
          <p:nvPr>
            <p:ph idx="1"/>
          </p:nvPr>
        </p:nvSpPr>
        <p:spPr>
          <a:xfrm>
            <a:off x="-411019" y="931536"/>
            <a:ext cx="12192000" cy="3073528"/>
          </a:xfrm>
        </p:spPr>
        <p:txBody>
          <a:bodyPr>
            <a:normAutofit/>
          </a:bodyPr>
          <a:lstStyle/>
          <a:p>
            <a:r>
              <a:rPr lang="en-US" altLang="zh-CN" dirty="0">
                <a:latin typeface="Arial" panose="020B0604020202020204" pitchFamily="34" charset="0"/>
                <a:cs typeface="Arial" panose="020B0604020202020204" pitchFamily="34" charset="0"/>
              </a:rPr>
              <a:t>The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impact</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of</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beam</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background</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to</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performance</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has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been</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updated.</a:t>
            </a:r>
            <a:r>
              <a:rPr lang="zh-CN" altLang="en-US" dirty="0">
                <a:latin typeface="Arial" panose="020B0604020202020204" pitchFamily="34" charset="0"/>
                <a:cs typeface="Arial" panose="020B0604020202020204" pitchFamily="34" charset="0"/>
              </a:rPr>
              <a:t>  </a:t>
            </a:r>
            <a:endParaRPr lang="en-US" altLang="zh-CN" sz="2400" dirty="0">
              <a:effectLst/>
              <a:latin typeface="Arial" panose="020B0604020202020204" pitchFamily="34" charset="0"/>
              <a:ea typeface="Times New Roman" panose="02020603050405020304" pitchFamily="18" charset="0"/>
              <a:cs typeface="Calibri" panose="020F0502020204030204" pitchFamily="34" charset="0"/>
            </a:endParaRPr>
          </a:p>
          <a:p>
            <a:pPr lvl="1"/>
            <a:r>
              <a:rPr lang="en-US" altLang="zh-CN" sz="2400" dirty="0">
                <a:effectLst/>
                <a:latin typeface="Arial" panose="020B0604020202020204" pitchFamily="34" charset="0"/>
                <a:ea typeface="Times New Roman" panose="02020603050405020304" pitchFamily="18" charset="0"/>
                <a:cs typeface="Calibri" panose="020F0502020204030204" pitchFamily="34" charset="0"/>
              </a:rPr>
              <a:t>No</a:t>
            </a:r>
            <a:r>
              <a:rPr lang="zh-CN" altLang="en-US" sz="2400" dirty="0">
                <a:effectLst/>
                <a:latin typeface="Arial" panose="020B0604020202020204" pitchFamily="34" charset="0"/>
                <a:ea typeface="Times New Roman" panose="02020603050405020304" pitchFamily="18" charset="0"/>
                <a:cs typeface="Calibri" panose="020F0502020204030204" pitchFamily="34" charset="0"/>
              </a:rPr>
              <a:t> </a:t>
            </a:r>
            <a:r>
              <a:rPr lang="en-US" altLang="zh-CN" dirty="0">
                <a:ea typeface="Times New Roman" panose="02020603050405020304" pitchFamily="18" charset="0"/>
                <a:cs typeface="Calibri" panose="020F0502020204030204" pitchFamily="34" charset="0"/>
              </a:rPr>
              <a:t>visible</a:t>
            </a:r>
            <a:r>
              <a:rPr lang="zh-CN" altLang="en-US" dirty="0">
                <a:ea typeface="Times New Roman" panose="02020603050405020304" pitchFamily="18" charset="0"/>
                <a:cs typeface="Calibri" panose="020F0502020204030204" pitchFamily="34" charset="0"/>
              </a:rPr>
              <a:t> </a:t>
            </a:r>
            <a:r>
              <a:rPr lang="en-US" altLang="zh-CN" dirty="0">
                <a:ea typeface="Times New Roman" panose="02020603050405020304" pitchFamily="18" charset="0"/>
                <a:cs typeface="Calibri" panose="020F0502020204030204" pitchFamily="34" charset="0"/>
              </a:rPr>
              <a:t>effect</a:t>
            </a:r>
            <a:r>
              <a:rPr lang="zh-CN" altLang="en-US" dirty="0">
                <a:ea typeface="Times New Roman" panose="02020603050405020304" pitchFamily="18" charset="0"/>
                <a:cs typeface="Calibri" panose="020F0502020204030204" pitchFamily="34" charset="0"/>
              </a:rPr>
              <a:t> </a:t>
            </a:r>
            <a:r>
              <a:rPr lang="en-US" altLang="zh-CN" dirty="0">
                <a:ea typeface="Times New Roman" panose="02020603050405020304" pitchFamily="18" charset="0"/>
                <a:cs typeface="Calibri" panose="020F0502020204030204" pitchFamily="34" charset="0"/>
              </a:rPr>
              <a:t>in</a:t>
            </a:r>
            <a:r>
              <a:rPr lang="zh-CN" altLang="en-US" dirty="0">
                <a:ea typeface="Times New Roman" panose="02020603050405020304" pitchFamily="18" charset="0"/>
                <a:cs typeface="Calibri" panose="020F0502020204030204" pitchFamily="34" charset="0"/>
              </a:rPr>
              <a:t> </a:t>
            </a:r>
            <a:r>
              <a:rPr lang="en-US" altLang="zh-CN" dirty="0">
                <a:ea typeface="Times New Roman" panose="02020603050405020304" pitchFamily="18" charset="0"/>
                <a:cs typeface="Calibri" panose="020F0502020204030204" pitchFamily="34" charset="0"/>
              </a:rPr>
              <a:t>d0/Z0</a:t>
            </a:r>
            <a:r>
              <a:rPr lang="zh-CN" altLang="en-US" dirty="0">
                <a:ea typeface="Times New Roman" panose="02020603050405020304" pitchFamily="18" charset="0"/>
                <a:cs typeface="Calibri" panose="020F0502020204030204" pitchFamily="34" charset="0"/>
              </a:rPr>
              <a:t> </a:t>
            </a:r>
            <a:r>
              <a:rPr lang="en-US" altLang="zh-CN" dirty="0">
                <a:ea typeface="Times New Roman" panose="02020603050405020304" pitchFamily="18" charset="0"/>
                <a:cs typeface="Calibri" panose="020F0502020204030204" pitchFamily="34" charset="0"/>
              </a:rPr>
              <a:t>resolution</a:t>
            </a:r>
          </a:p>
          <a:p>
            <a:pPr lvl="2"/>
            <a:r>
              <a:rPr lang="en-US" altLang="zh-CN" dirty="0">
                <a:ea typeface="Times New Roman" panose="02020603050405020304" pitchFamily="18" charset="0"/>
                <a:cs typeface="Calibri" panose="020F0502020204030204" pitchFamily="34" charset="0"/>
              </a:rPr>
              <a:t>Add</a:t>
            </a:r>
            <a:r>
              <a:rPr lang="zh-CN" altLang="en-US" dirty="0">
                <a:ea typeface="Times New Roman" panose="02020603050405020304" pitchFamily="18" charset="0"/>
                <a:cs typeface="Calibri" panose="020F0502020204030204" pitchFamily="34" charset="0"/>
              </a:rPr>
              <a:t> </a:t>
            </a:r>
            <a:r>
              <a:rPr lang="en-US" altLang="zh-CN" dirty="0">
                <a:ea typeface="Times New Roman" panose="02020603050405020304" pitchFamily="18" charset="0"/>
                <a:cs typeface="Calibri" panose="020F0502020204030204" pitchFamily="34" charset="0"/>
              </a:rPr>
              <a:t>ratio</a:t>
            </a:r>
            <a:r>
              <a:rPr lang="zh-CN" altLang="en-US" dirty="0">
                <a:ea typeface="Times New Roman" panose="02020603050405020304" pitchFamily="18" charset="0"/>
                <a:cs typeface="Calibri" panose="020F0502020204030204" pitchFamily="34" charset="0"/>
              </a:rPr>
              <a:t> </a:t>
            </a:r>
            <a:r>
              <a:rPr lang="en-US" altLang="zh-CN" dirty="0">
                <a:ea typeface="Times New Roman" panose="02020603050405020304" pitchFamily="18" charset="0"/>
                <a:cs typeface="Calibri" panose="020F0502020204030204" pitchFamily="34" charset="0"/>
              </a:rPr>
              <a:t>plot</a:t>
            </a:r>
            <a:r>
              <a:rPr lang="zh-CN" altLang="en-US" dirty="0">
                <a:ea typeface="Times New Roman" panose="02020603050405020304" pitchFamily="18" charset="0"/>
                <a:cs typeface="Calibri" panose="020F0502020204030204" pitchFamily="34" charset="0"/>
              </a:rPr>
              <a:t> </a:t>
            </a:r>
            <a:r>
              <a:rPr lang="en-US" altLang="zh-CN" dirty="0">
                <a:ea typeface="Times New Roman" panose="02020603050405020304" pitchFamily="18" charset="0"/>
                <a:cs typeface="Calibri" panose="020F0502020204030204" pitchFamily="34" charset="0"/>
              </a:rPr>
              <a:t>in</a:t>
            </a:r>
            <a:r>
              <a:rPr lang="zh-CN" altLang="en-US" dirty="0">
                <a:ea typeface="Times New Roman" panose="02020603050405020304" pitchFamily="18" charset="0"/>
                <a:cs typeface="Calibri" panose="020F0502020204030204" pitchFamily="34" charset="0"/>
              </a:rPr>
              <a:t> </a:t>
            </a:r>
            <a:r>
              <a:rPr lang="en-US" altLang="zh-CN" dirty="0">
                <a:ea typeface="Times New Roman" panose="02020603050405020304" pitchFamily="18" charset="0"/>
                <a:cs typeface="Calibri" panose="020F0502020204030204" pitchFamily="34" charset="0"/>
              </a:rPr>
              <a:t>lower</a:t>
            </a:r>
            <a:r>
              <a:rPr lang="zh-CN" altLang="en-US" dirty="0">
                <a:ea typeface="Times New Roman" panose="02020603050405020304" pitchFamily="18" charset="0"/>
                <a:cs typeface="Calibri" panose="020F0502020204030204" pitchFamily="34" charset="0"/>
              </a:rPr>
              <a:t> </a:t>
            </a:r>
            <a:r>
              <a:rPr lang="en-US" altLang="zh-CN" dirty="0">
                <a:ea typeface="Times New Roman" panose="02020603050405020304" pitchFamily="18" charset="0"/>
                <a:cs typeface="Calibri" panose="020F0502020204030204" pitchFamily="34" charset="0"/>
              </a:rPr>
              <a:t>canvas</a:t>
            </a:r>
            <a:endParaRPr lang="en-US" altLang="zh-CN" dirty="0">
              <a:effectLst/>
              <a:latin typeface="Arial" panose="020B0604020202020204" pitchFamily="34" charset="0"/>
              <a:ea typeface="Times New Roman" panose="02020603050405020304" pitchFamily="18" charset="0"/>
              <a:cs typeface="Calibri" panose="020F0502020204030204" pitchFamily="34" charset="0"/>
            </a:endParaRPr>
          </a:p>
          <a:p>
            <a:pPr lvl="1"/>
            <a:r>
              <a:rPr lang="en-US" altLang="zh-CN" sz="2400" dirty="0">
                <a:effectLst/>
                <a:latin typeface="Arial" panose="020B0604020202020204" pitchFamily="34" charset="0"/>
                <a:ea typeface="Times New Roman" panose="02020603050405020304" pitchFamily="18" charset="0"/>
                <a:cs typeface="Calibri" panose="020F0502020204030204" pitchFamily="34" charset="0"/>
              </a:rPr>
              <a:t>SR</a:t>
            </a:r>
            <a:r>
              <a:rPr lang="zh-CN" altLang="en-US" sz="2400" dirty="0">
                <a:effectLst/>
                <a:latin typeface="Arial" panose="020B0604020202020204" pitchFamily="34" charset="0"/>
                <a:ea typeface="Times New Roman" panose="02020603050405020304" pitchFamily="18" charset="0"/>
                <a:cs typeface="Calibri" panose="020F0502020204030204" pitchFamily="34" charset="0"/>
              </a:rPr>
              <a:t> </a:t>
            </a:r>
            <a:r>
              <a:rPr lang="en-US" altLang="zh-CN" sz="2400" dirty="0">
                <a:effectLst/>
                <a:latin typeface="Arial" panose="020B0604020202020204" pitchFamily="34" charset="0"/>
                <a:ea typeface="Times New Roman" panose="02020603050405020304" pitchFamily="18" charset="0"/>
                <a:cs typeface="Calibri" panose="020F0502020204030204" pitchFamily="34" charset="0"/>
              </a:rPr>
              <a:t>photons</a:t>
            </a:r>
            <a:r>
              <a:rPr lang="zh-CN" altLang="en-US" sz="2400" dirty="0">
                <a:effectLst/>
                <a:latin typeface="Arial" panose="020B0604020202020204" pitchFamily="34" charset="0"/>
                <a:ea typeface="Times New Roman" panose="02020603050405020304" pitchFamily="18" charset="0"/>
                <a:cs typeface="Calibri" panose="020F0502020204030204" pitchFamily="34" charset="0"/>
              </a:rPr>
              <a:t> </a:t>
            </a:r>
            <a:r>
              <a:rPr lang="en-US" altLang="zh-CN" sz="2400" dirty="0">
                <a:effectLst/>
                <a:latin typeface="Arial" panose="020B0604020202020204" pitchFamily="34" charset="0"/>
                <a:ea typeface="Times New Roman" panose="02020603050405020304" pitchFamily="18" charset="0"/>
                <a:cs typeface="Calibri" panose="020F0502020204030204" pitchFamily="34" charset="0"/>
              </a:rPr>
              <a:t>are</a:t>
            </a:r>
            <a:r>
              <a:rPr lang="zh-CN" altLang="en-US" sz="2400" dirty="0">
                <a:effectLst/>
                <a:latin typeface="Arial" panose="020B0604020202020204" pitchFamily="34" charset="0"/>
                <a:ea typeface="Times New Roman" panose="02020603050405020304" pitchFamily="18" charset="0"/>
                <a:cs typeface="Calibri" panose="020F0502020204030204" pitchFamily="34" charset="0"/>
              </a:rPr>
              <a:t> </a:t>
            </a:r>
            <a:r>
              <a:rPr lang="en-US" altLang="zh-CN" sz="2400" dirty="0">
                <a:effectLst/>
                <a:latin typeface="Arial" panose="020B0604020202020204" pitchFamily="34" charset="0"/>
                <a:ea typeface="Times New Roman" panose="02020603050405020304" pitchFamily="18" charset="0"/>
                <a:cs typeface="Calibri" panose="020F0502020204030204" pitchFamily="34" charset="0"/>
              </a:rPr>
              <a:t>not</a:t>
            </a:r>
            <a:r>
              <a:rPr lang="zh-CN" altLang="en-US" sz="2400" dirty="0">
                <a:effectLst/>
                <a:latin typeface="Arial" panose="020B0604020202020204" pitchFamily="34" charset="0"/>
                <a:ea typeface="Times New Roman" panose="02020603050405020304" pitchFamily="18" charset="0"/>
                <a:cs typeface="Calibri" panose="020F0502020204030204" pitchFamily="34" charset="0"/>
              </a:rPr>
              <a:t> </a:t>
            </a:r>
            <a:r>
              <a:rPr lang="en-US" altLang="zh-CN" sz="2400" dirty="0">
                <a:effectLst/>
                <a:latin typeface="Arial" panose="020B0604020202020204" pitchFamily="34" charset="0"/>
                <a:ea typeface="Times New Roman" panose="02020603050405020304" pitchFamily="18" charset="0"/>
                <a:cs typeface="Calibri" panose="020F0502020204030204" pitchFamily="34" charset="0"/>
              </a:rPr>
              <a:t>included</a:t>
            </a:r>
            <a:r>
              <a:rPr lang="zh-CN" altLang="en-US" sz="2400" dirty="0">
                <a:effectLst/>
                <a:latin typeface="Arial" panose="020B0604020202020204" pitchFamily="34" charset="0"/>
                <a:ea typeface="Times New Roman" panose="02020603050405020304" pitchFamily="18" charset="0"/>
                <a:cs typeface="Calibri" panose="020F0502020204030204" pitchFamily="34" charset="0"/>
              </a:rPr>
              <a:t> </a:t>
            </a:r>
            <a:r>
              <a:rPr lang="en-US" altLang="zh-CN" sz="2400" dirty="0">
                <a:effectLst/>
                <a:latin typeface="Arial" panose="020B0604020202020204" pitchFamily="34" charset="0"/>
                <a:ea typeface="Times New Roman" panose="02020603050405020304" pitchFamily="18" charset="0"/>
                <a:cs typeface="Calibri" panose="020F0502020204030204" pitchFamily="34" charset="0"/>
              </a:rPr>
              <a:t>yet</a:t>
            </a:r>
            <a:endParaRPr lang="en-US" altLang="zh-CN" dirty="0">
              <a:ea typeface="Times New Roman" panose="02020603050405020304" pitchFamily="18" charset="0"/>
              <a:cs typeface="Calibri" panose="020F0502020204030204" pitchFamily="34" charset="0"/>
            </a:endParaRPr>
          </a:p>
          <a:p>
            <a:pPr marL="457200" lvl="1" indent="0">
              <a:buNone/>
            </a:pPr>
            <a:endParaRPr lang="en-US" altLang="zh-CN"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a:xfrm>
            <a:off x="8737600" y="6309320"/>
            <a:ext cx="2844800" cy="365125"/>
          </a:xfrm>
        </p:spPr>
        <p:txBody>
          <a:bodyPr/>
          <a:lstStyle/>
          <a:p>
            <a:fld id="{F15E9139-A00B-4B2A-98A6-095DC08F1345}" type="slidenum">
              <a:rPr lang="zh-CN" altLang="en-US" smtClean="0"/>
              <a:t>11</a:t>
            </a:fld>
            <a:endParaRPr lang="zh-CN" altLang="en-US" dirty="0"/>
          </a:p>
        </p:txBody>
      </p:sp>
      <p:pic>
        <p:nvPicPr>
          <p:cNvPr id="9" name="Picture 8">
            <a:extLst>
              <a:ext uri="{FF2B5EF4-FFF2-40B4-BE49-F238E27FC236}">
                <a16:creationId xmlns:a16="http://schemas.microsoft.com/office/drawing/2014/main" id="{14E2A26A-8D46-594A-BCE8-C10B2C676A77}"/>
              </a:ext>
            </a:extLst>
          </p:cNvPr>
          <p:cNvPicPr>
            <a:picLocks noChangeAspect="1"/>
          </p:cNvPicPr>
          <p:nvPr/>
        </p:nvPicPr>
        <p:blipFill>
          <a:blip r:embed="rId3"/>
          <a:stretch>
            <a:fillRect/>
          </a:stretch>
        </p:blipFill>
        <p:spPr>
          <a:xfrm>
            <a:off x="5218373" y="1447153"/>
            <a:ext cx="6973627" cy="4862167"/>
          </a:xfrm>
          <a:prstGeom prst="rect">
            <a:avLst/>
          </a:prstGeom>
        </p:spPr>
      </p:pic>
    </p:spTree>
    <p:extLst>
      <p:ext uri="{BB962C8B-B14F-4D97-AF65-F5344CB8AC3E}">
        <p14:creationId xmlns:p14="http://schemas.microsoft.com/office/powerpoint/2010/main" val="3462630806"/>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normAutofit fontScale="90000"/>
          </a:bodyPr>
          <a:lstStyle/>
          <a:p>
            <a:r>
              <a:rPr lang="en-US" altLang="zh-CN" sz="4000" b="1" dirty="0">
                <a:solidFill>
                  <a:srgbClr val="C00000"/>
                </a:solidFill>
                <a:latin typeface="Arial" panose="020B0604020202020204" pitchFamily="34" charset="0"/>
                <a:ea typeface="微软雅黑" pitchFamily="34" charset="-122"/>
                <a:cs typeface="Arial" panose="020B0604020202020204" pitchFamily="34" charset="0"/>
              </a:rPr>
              <a:t>Reply</a:t>
            </a:r>
            <a:r>
              <a:rPr lang="zh-CN" altLang="en-US" sz="4000" b="1" dirty="0">
                <a:solidFill>
                  <a:srgbClr val="C00000"/>
                </a:solidFill>
                <a:latin typeface="Arial" panose="020B0604020202020204" pitchFamily="34" charset="0"/>
                <a:ea typeface="微软雅黑" pitchFamily="34" charset="-122"/>
                <a:cs typeface="Arial" panose="020B0604020202020204" pitchFamily="34" charset="0"/>
              </a:rPr>
              <a:t> </a:t>
            </a:r>
            <a:r>
              <a:rPr lang="en-US" altLang="zh-CN" sz="4000" b="1" dirty="0">
                <a:solidFill>
                  <a:srgbClr val="C00000"/>
                </a:solidFill>
                <a:latin typeface="Arial" panose="020B0604020202020204" pitchFamily="34" charset="0"/>
                <a:ea typeface="微软雅黑" pitchFamily="34" charset="-122"/>
                <a:cs typeface="Arial" panose="020B0604020202020204" pitchFamily="34" charset="0"/>
              </a:rPr>
              <a:t>to</a:t>
            </a:r>
            <a:r>
              <a:rPr lang="zh-CN" altLang="en-US" sz="4000" b="1" dirty="0">
                <a:solidFill>
                  <a:srgbClr val="C00000"/>
                </a:solidFill>
                <a:latin typeface="Arial" panose="020B0604020202020204" pitchFamily="34" charset="0"/>
                <a:ea typeface="微软雅黑" pitchFamily="34" charset="-122"/>
                <a:cs typeface="Arial" panose="020B0604020202020204" pitchFamily="34" charset="0"/>
              </a:rPr>
              <a:t> </a:t>
            </a:r>
            <a:r>
              <a:rPr lang="en-US" altLang="zh-CN" sz="4000" b="1" dirty="0">
                <a:solidFill>
                  <a:srgbClr val="C00000"/>
                </a:solidFill>
                <a:latin typeface="Arial" panose="020B0604020202020204" pitchFamily="34" charset="0"/>
                <a:ea typeface="微软雅黑" pitchFamily="34" charset="-122"/>
                <a:cs typeface="Arial" panose="020B0604020202020204" pitchFamily="34" charset="0"/>
              </a:rPr>
              <a:t>IDRC</a:t>
            </a:r>
            <a:r>
              <a:rPr lang="zh-CN" altLang="en-US" sz="4000" b="1" dirty="0">
                <a:solidFill>
                  <a:srgbClr val="C00000"/>
                </a:solidFill>
                <a:latin typeface="Arial" panose="020B0604020202020204" pitchFamily="34" charset="0"/>
                <a:ea typeface="微软雅黑" pitchFamily="34" charset="-122"/>
                <a:cs typeface="Arial" panose="020B0604020202020204" pitchFamily="34" charset="0"/>
              </a:rPr>
              <a:t> </a:t>
            </a:r>
            <a:r>
              <a:rPr lang="en-US" altLang="zh-CN" sz="4000" b="1" dirty="0">
                <a:solidFill>
                  <a:srgbClr val="C00000"/>
                </a:solidFill>
                <a:latin typeface="Arial" panose="020B0604020202020204" pitchFamily="34" charset="0"/>
                <a:ea typeface="微软雅黑" pitchFamily="34" charset="-122"/>
                <a:cs typeface="Arial" panose="020B0604020202020204" pitchFamily="34" charset="0"/>
              </a:rPr>
              <a:t>comments:</a:t>
            </a:r>
            <a:r>
              <a:rPr lang="zh-CN" altLang="en-US" sz="4000" b="1" dirty="0">
                <a:solidFill>
                  <a:srgbClr val="C00000"/>
                </a:solidFill>
                <a:latin typeface="Arial" panose="020B0604020202020204" pitchFamily="34" charset="0"/>
                <a:ea typeface="微软雅黑" pitchFamily="34" charset="-122"/>
                <a:cs typeface="Arial" panose="020B0604020202020204" pitchFamily="34" charset="0"/>
              </a:rPr>
              <a:t> </a:t>
            </a:r>
            <a:r>
              <a:rPr lang="en-US" altLang="zh-CN" b="1" dirty="0">
                <a:solidFill>
                  <a:srgbClr val="C00000"/>
                </a:solidFill>
                <a:latin typeface="Arial Black" panose="020B0A04020102020204" pitchFamily="34" charset="0"/>
                <a:ea typeface="微软雅黑" pitchFamily="34" charset="-122"/>
              </a:rPr>
              <a:t>Laser</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alignment</a:t>
            </a: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219946" y="980768"/>
            <a:ext cx="11523406" cy="5877232"/>
          </a:xfrm>
        </p:spPr>
        <p:txBody>
          <a:bodyPr>
            <a:normAutofit/>
          </a:bodyPr>
          <a:lstStyle/>
          <a:p>
            <a:pPr fontAlgn="ctr">
              <a:lnSpc>
                <a:spcPct val="107000"/>
              </a:lnSpc>
              <a:spcAft>
                <a:spcPts val="800"/>
              </a:spcAft>
              <a:tabLst>
                <a:tab pos="457200" algn="l"/>
              </a:tabLs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C-B-4-9: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Laser alignment is an important tool and if implemented will reveal many unknowns about the mechanical stability of such objects not demonstrated in real experiment before. However, illuminations at shallow angles on almost entirely metalized surfaces are much more complicated that for e.g. strip detectors. Understanding all reflections and ways to induce signals will be a challenge. </a:t>
            </a:r>
          </a:p>
          <a:p>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rPr>
              <a:t> </a:t>
            </a:r>
            <a:r>
              <a:rPr lang="en-US" altLang="zh-CN"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  </a:t>
            </a:r>
            <a:r>
              <a:rPr lang="en-US" sz="1800" dirty="0">
                <a:solidFill>
                  <a:schemeClr val="tx1"/>
                </a:solidFill>
                <a:latin typeface="Arial" panose="020B0604020202020204" pitchFamily="34" charset="0"/>
                <a:cs typeface="Calibri" panose="020F0502020204030204" pitchFamily="34" charset="0"/>
              </a:rPr>
              <a:t>More recent studies on laser illumination at shallow angles and from the backside have been carried out. Signals from front-side illumination at shallow angles agree with our expectations, while backside illumination shows good results with reduced reflection in laboratory tests. </a:t>
            </a:r>
          </a:p>
          <a:p>
            <a:r>
              <a:rPr lang="en-US" altLang="zh-CN" sz="1800" dirty="0">
                <a:solidFill>
                  <a:schemeClr val="tx1"/>
                </a:solidFill>
                <a:latin typeface="Arial" panose="020B0604020202020204" pitchFamily="34" charset="0"/>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cs typeface="Calibri" panose="020F0502020204030204" pitchFamily="34" charset="0"/>
                <a:sym typeface="Wingdings" pitchFamily="2" charset="2"/>
              </a:rPr>
              <a:t> </a:t>
            </a:r>
            <a:r>
              <a:rPr lang="en-US" sz="1800" dirty="0">
                <a:solidFill>
                  <a:schemeClr val="tx1"/>
                </a:solidFill>
                <a:latin typeface="Arial" panose="020B0604020202020204" pitchFamily="34" charset="0"/>
                <a:cs typeface="Calibri" panose="020F0502020204030204" pitchFamily="34" charset="0"/>
              </a:rPr>
              <a:t>In the current laser alignment scheme, the laser lines on the left use backside illumination (Fig. 4.22). By comparing the beam spots on the left and right, the reflection effect can be reduced. </a:t>
            </a:r>
          </a:p>
          <a:p>
            <a:r>
              <a:rPr lang="en-US" altLang="zh-CN"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 </a:t>
            </a:r>
            <a:r>
              <a:rPr lang="zh-CN" altLang="en-US" sz="1800" dirty="0">
                <a:solidFill>
                  <a:schemeClr val="tx1"/>
                </a:solidFill>
                <a:latin typeface="Arial" panose="020B0604020202020204" pitchFamily="34" charset="0"/>
                <a:cs typeface="Calibri" panose="020F0502020204030204" pitchFamily="34" charset="0"/>
              </a:rPr>
              <a:t> </a:t>
            </a:r>
            <a:r>
              <a:rPr lang="en-US" sz="1800" dirty="0">
                <a:solidFill>
                  <a:schemeClr val="tx1"/>
                </a:solidFill>
                <a:latin typeface="Arial" panose="020B0604020202020204" pitchFamily="34" charset="0"/>
                <a:cs typeface="Calibri" panose="020F0502020204030204" pitchFamily="34" charset="0"/>
              </a:rPr>
              <a:t>In the longer term, the laser alignment method will be validated using a vertex detector prototype with stitched sensors. </a:t>
            </a:r>
            <a:endParaRPr lang="zh-CN" altLang="en-US" sz="1800" dirty="0">
              <a:solidFill>
                <a:schemeClr val="tx1"/>
              </a:solidFill>
              <a:latin typeface="Arial" panose="020B060402020202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6B4B71-A2F9-A941-839A-1B8F6C100049}"/>
              </a:ext>
            </a:extLst>
          </p:cNvPr>
          <p:cNvPicPr>
            <a:picLocks noChangeAspect="1"/>
          </p:cNvPicPr>
          <p:nvPr/>
        </p:nvPicPr>
        <p:blipFill>
          <a:blip r:embed="rId2"/>
          <a:stretch>
            <a:fillRect/>
          </a:stretch>
        </p:blipFill>
        <p:spPr>
          <a:xfrm>
            <a:off x="1711459" y="4942243"/>
            <a:ext cx="2347198" cy="1760398"/>
          </a:xfrm>
          <a:prstGeom prst="rect">
            <a:avLst/>
          </a:prstGeom>
        </p:spPr>
      </p:pic>
      <p:pic>
        <p:nvPicPr>
          <p:cNvPr id="6" name="Picture 5">
            <a:extLst>
              <a:ext uri="{FF2B5EF4-FFF2-40B4-BE49-F238E27FC236}">
                <a16:creationId xmlns:a16="http://schemas.microsoft.com/office/drawing/2014/main" id="{695859E2-41A1-8146-8E33-C0A455E3DBE9}"/>
              </a:ext>
            </a:extLst>
          </p:cNvPr>
          <p:cNvPicPr>
            <a:picLocks noChangeAspect="1"/>
          </p:cNvPicPr>
          <p:nvPr/>
        </p:nvPicPr>
        <p:blipFill>
          <a:blip r:embed="rId3"/>
          <a:stretch>
            <a:fillRect/>
          </a:stretch>
        </p:blipFill>
        <p:spPr>
          <a:xfrm>
            <a:off x="4602274" y="5215107"/>
            <a:ext cx="7589726" cy="1324249"/>
          </a:xfrm>
          <a:prstGeom prst="rect">
            <a:avLst/>
          </a:prstGeom>
        </p:spPr>
      </p:pic>
      <p:sp>
        <p:nvSpPr>
          <p:cNvPr id="7" name="Rectangle 6">
            <a:extLst>
              <a:ext uri="{FF2B5EF4-FFF2-40B4-BE49-F238E27FC236}">
                <a16:creationId xmlns:a16="http://schemas.microsoft.com/office/drawing/2014/main" id="{1E4F507A-CBB5-9448-AA9D-F460F3070A34}"/>
              </a:ext>
            </a:extLst>
          </p:cNvPr>
          <p:cNvSpPr/>
          <p:nvPr/>
        </p:nvSpPr>
        <p:spPr>
          <a:xfrm>
            <a:off x="4461788" y="5160318"/>
            <a:ext cx="3816424" cy="13242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latin typeface="Arial" panose="020B0604020202020204" pitchFamily="34" charset="0"/>
            </a:endParaRPr>
          </a:p>
        </p:txBody>
      </p:sp>
      <p:sp>
        <p:nvSpPr>
          <p:cNvPr id="8" name="TextBox 7">
            <a:extLst>
              <a:ext uri="{FF2B5EF4-FFF2-40B4-BE49-F238E27FC236}">
                <a16:creationId xmlns:a16="http://schemas.microsoft.com/office/drawing/2014/main" id="{59CC1020-4C39-5046-A9D5-7C4AD00F2F97}"/>
              </a:ext>
            </a:extLst>
          </p:cNvPr>
          <p:cNvSpPr txBox="1"/>
          <p:nvPr/>
        </p:nvSpPr>
        <p:spPr>
          <a:xfrm>
            <a:off x="5071234" y="4726736"/>
            <a:ext cx="6124222" cy="369332"/>
          </a:xfrm>
          <a:prstGeom prst="rect">
            <a:avLst/>
          </a:prstGeom>
          <a:noFill/>
        </p:spPr>
        <p:txBody>
          <a:bodyPr wrap="square">
            <a:spAutoFit/>
          </a:bodyPr>
          <a:lstStyle/>
          <a:p>
            <a:r>
              <a:rPr lang="en-US" altLang="zh-CN" dirty="0">
                <a:solidFill>
                  <a:srgbClr val="FF0000"/>
                </a:solidFill>
                <a:latin typeface="Arial" panose="020B0604020202020204" pitchFamily="34" charset="0"/>
                <a:cs typeface="Calibri" panose="020F0502020204030204" pitchFamily="34" charset="0"/>
              </a:rPr>
              <a:t>Back-side</a:t>
            </a:r>
            <a:r>
              <a:rPr lang="zh-CN" altLang="en-US" dirty="0">
                <a:solidFill>
                  <a:srgbClr val="FF0000"/>
                </a:solidFill>
                <a:latin typeface="Arial" panose="020B0604020202020204" pitchFamily="34" charset="0"/>
                <a:cs typeface="Calibri" panose="020F0502020204030204" pitchFamily="34" charset="0"/>
              </a:rPr>
              <a:t> </a:t>
            </a:r>
            <a:r>
              <a:rPr lang="en-GB" altLang="zh-CN" dirty="0">
                <a:solidFill>
                  <a:srgbClr val="FF0000"/>
                </a:solidFill>
                <a:latin typeface="Arial" panose="020B0604020202020204" pitchFamily="34" charset="0"/>
                <a:cs typeface="Calibri" panose="020F0502020204030204" pitchFamily="34" charset="0"/>
              </a:rPr>
              <a:t>illuminations </a:t>
            </a:r>
            <a:endParaRPr lang="en-CN" dirty="0">
              <a:solidFill>
                <a:srgbClr val="FF0000"/>
              </a:solidFill>
              <a:latin typeface="Arial" panose="020B06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6532FB7-9DFE-5340-B2F8-240E6B19304F}"/>
              </a:ext>
            </a:extLst>
          </p:cNvPr>
          <p:cNvSpPr txBox="1"/>
          <p:nvPr/>
        </p:nvSpPr>
        <p:spPr>
          <a:xfrm>
            <a:off x="8337142" y="4760980"/>
            <a:ext cx="6096000" cy="369332"/>
          </a:xfrm>
          <a:prstGeom prst="rect">
            <a:avLst/>
          </a:prstGeom>
          <a:noFill/>
        </p:spPr>
        <p:txBody>
          <a:bodyPr wrap="square">
            <a:spAutoFit/>
          </a:bodyPr>
          <a:lstStyle/>
          <a:p>
            <a:r>
              <a:rPr lang="en-US" altLang="zh-CN" sz="1800" dirty="0">
                <a:solidFill>
                  <a:srgbClr val="FF0000"/>
                </a:solidFill>
                <a:latin typeface="Arial" panose="020B0604020202020204" pitchFamily="34" charset="0"/>
                <a:cs typeface="Calibri" panose="020F0502020204030204" pitchFamily="34" charset="0"/>
              </a:rPr>
              <a:t>Figure</a:t>
            </a:r>
            <a:r>
              <a:rPr lang="zh-CN" altLang="en-US" sz="1800" dirty="0">
                <a:solidFill>
                  <a:srgbClr val="FF0000"/>
                </a:solidFill>
                <a:latin typeface="Arial" panose="020B0604020202020204" pitchFamily="34" charset="0"/>
                <a:cs typeface="Calibri" panose="020F0502020204030204" pitchFamily="34" charset="0"/>
              </a:rPr>
              <a:t> </a:t>
            </a:r>
            <a:r>
              <a:rPr lang="en-US" altLang="zh-CN" sz="1800" dirty="0">
                <a:solidFill>
                  <a:srgbClr val="FF0000"/>
                </a:solidFill>
                <a:latin typeface="Arial" panose="020B0604020202020204" pitchFamily="34" charset="0"/>
                <a:cs typeface="Calibri" panose="020F0502020204030204" pitchFamily="34" charset="0"/>
              </a:rPr>
              <a:t>4.22</a:t>
            </a:r>
            <a:endParaRPr lang="en-CN" dirty="0">
              <a:solidFill>
                <a:srgbClr val="FF0000"/>
              </a:solidFill>
              <a:latin typeface="Arial" panose="020B0604020202020204" pitchFamily="34" charset="0"/>
            </a:endParaRPr>
          </a:p>
        </p:txBody>
      </p:sp>
      <p:sp>
        <p:nvSpPr>
          <p:cNvPr id="10" name="TextBox 9">
            <a:extLst>
              <a:ext uri="{FF2B5EF4-FFF2-40B4-BE49-F238E27FC236}">
                <a16:creationId xmlns:a16="http://schemas.microsoft.com/office/drawing/2014/main" id="{C9E11CEB-6E14-0747-BBAA-D6208CBE25EB}"/>
              </a:ext>
            </a:extLst>
          </p:cNvPr>
          <p:cNvSpPr txBox="1"/>
          <p:nvPr/>
        </p:nvSpPr>
        <p:spPr>
          <a:xfrm>
            <a:off x="996546" y="4602218"/>
            <a:ext cx="6124222" cy="369332"/>
          </a:xfrm>
          <a:prstGeom prst="rect">
            <a:avLst/>
          </a:prstGeom>
          <a:noFill/>
        </p:spPr>
        <p:txBody>
          <a:bodyPr wrap="square">
            <a:spAutoFit/>
          </a:bodyPr>
          <a:lstStyle/>
          <a:p>
            <a:r>
              <a:rPr lang="en-US" altLang="zh-CN" dirty="0">
                <a:solidFill>
                  <a:srgbClr val="FF0000"/>
                </a:solidFill>
                <a:latin typeface="Arial" panose="020B0604020202020204" pitchFamily="34" charset="0"/>
                <a:cs typeface="Calibri" panose="020F0502020204030204" pitchFamily="34" charset="0"/>
              </a:rPr>
              <a:t>Laser</a:t>
            </a:r>
            <a:r>
              <a:rPr lang="en-GB" altLang="zh-CN" sz="1800" dirty="0">
                <a:solidFill>
                  <a:schemeClr val="tx1"/>
                </a:solidFill>
                <a:latin typeface="Arial" panose="020B0604020202020204" pitchFamily="34" charset="0"/>
                <a:cs typeface="Calibri" panose="020F0502020204030204" pitchFamily="34" charset="0"/>
              </a:rPr>
              <a:t> </a:t>
            </a:r>
            <a:r>
              <a:rPr lang="en-GB" altLang="zh-CN" dirty="0">
                <a:solidFill>
                  <a:srgbClr val="FF0000"/>
                </a:solidFill>
                <a:latin typeface="Arial" panose="020B0604020202020204" pitchFamily="34" charset="0"/>
                <a:cs typeface="Calibri" panose="020F0502020204030204" pitchFamily="34" charset="0"/>
              </a:rPr>
              <a:t>illuminations</a:t>
            </a:r>
            <a:r>
              <a:rPr lang="zh-CN" altLang="en-US" dirty="0">
                <a:solidFill>
                  <a:srgbClr val="FF0000"/>
                </a:solidFill>
                <a:latin typeface="Arial" panose="020B0604020202020204" pitchFamily="34" charset="0"/>
                <a:cs typeface="Calibri" panose="020F0502020204030204" pitchFamily="34" charset="0"/>
              </a:rPr>
              <a:t> </a:t>
            </a:r>
            <a:r>
              <a:rPr lang="en-US" altLang="zh-CN" dirty="0">
                <a:solidFill>
                  <a:srgbClr val="FF0000"/>
                </a:solidFill>
                <a:latin typeface="Arial" panose="020B0604020202020204" pitchFamily="34" charset="0"/>
                <a:cs typeface="Calibri" panose="020F0502020204030204" pitchFamily="34" charset="0"/>
              </a:rPr>
              <a:t>at</a:t>
            </a:r>
            <a:r>
              <a:rPr lang="zh-CN" altLang="en-US" dirty="0">
                <a:solidFill>
                  <a:srgbClr val="FF0000"/>
                </a:solidFill>
                <a:latin typeface="Arial" panose="020B0604020202020204" pitchFamily="34" charset="0"/>
                <a:cs typeface="Calibri" panose="020F0502020204030204" pitchFamily="34" charset="0"/>
              </a:rPr>
              <a:t> </a:t>
            </a:r>
            <a:r>
              <a:rPr lang="en-US" altLang="zh-CN" dirty="0">
                <a:solidFill>
                  <a:srgbClr val="FF0000"/>
                </a:solidFill>
                <a:latin typeface="Arial" panose="020B0604020202020204" pitchFamily="34" charset="0"/>
                <a:cs typeface="Calibri" panose="020F0502020204030204" pitchFamily="34" charset="0"/>
              </a:rPr>
              <a:t>shallow</a:t>
            </a:r>
            <a:r>
              <a:rPr lang="zh-CN" altLang="en-US" dirty="0">
                <a:solidFill>
                  <a:srgbClr val="FF0000"/>
                </a:solidFill>
                <a:latin typeface="Arial" panose="020B0604020202020204" pitchFamily="34" charset="0"/>
                <a:cs typeface="Calibri" panose="020F0502020204030204" pitchFamily="34" charset="0"/>
              </a:rPr>
              <a:t> </a:t>
            </a:r>
            <a:r>
              <a:rPr lang="en-US" altLang="zh-CN" dirty="0">
                <a:solidFill>
                  <a:srgbClr val="FF0000"/>
                </a:solidFill>
                <a:latin typeface="Arial" panose="020B0604020202020204" pitchFamily="34" charset="0"/>
                <a:cs typeface="Calibri" panose="020F0502020204030204" pitchFamily="34" charset="0"/>
              </a:rPr>
              <a:t>angle</a:t>
            </a:r>
            <a:endParaRPr lang="en-CN" dirty="0">
              <a:solidFill>
                <a:srgbClr val="FF0000"/>
              </a:solidFill>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3083511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2766" y="762000"/>
            <a:ext cx="11049001" cy="5249331"/>
          </a:xfrm>
        </p:spPr>
        <p:txBody>
          <a:bodyPr>
            <a:noAutofit/>
          </a:bodyPr>
          <a:lstStyle/>
          <a:p>
            <a:pPr marL="0" indent="0">
              <a:lnSpc>
                <a:spcPct val="100000"/>
              </a:lnSpc>
              <a:spcBef>
                <a:spcPts val="600"/>
              </a:spcBef>
              <a:spcAft>
                <a:spcPts val="600"/>
              </a:spcAft>
              <a:buNone/>
            </a:pPr>
            <a:endParaRPr lang="en-US" altLang="zh-CN" sz="1600" dirty="0">
              <a:solidFill>
                <a:srgbClr val="0000FF"/>
              </a:solidFill>
              <a:latin typeface="Arial" panose="020B0604020202020204" pitchFamily="34" charset="0"/>
              <a:cs typeface="Arial" panose="020B0604020202020204" pitchFamily="34" charset="0"/>
            </a:endParaRPr>
          </a:p>
          <a:p>
            <a:pPr marL="0" indent="0">
              <a:lnSpc>
                <a:spcPct val="100000"/>
              </a:lnSpc>
              <a:spcBef>
                <a:spcPts val="600"/>
              </a:spcBef>
              <a:spcAft>
                <a:spcPts val="600"/>
              </a:spcAft>
            </a:pPr>
            <a:r>
              <a:rPr lang="en-GB" altLang="zh-CN" sz="1600" dirty="0">
                <a:solidFill>
                  <a:srgbClr val="0000FF"/>
                </a:solidFill>
                <a:latin typeface="Arial" panose="020B0604020202020204" pitchFamily="34" charset="0"/>
                <a:cs typeface="Arial" panose="020B0604020202020204" pitchFamily="34" charset="0"/>
              </a:rPr>
              <a:t>C-B-4-7: VTX design for for high </a:t>
            </a:r>
            <a:r>
              <a:rPr lang="en-GB" altLang="zh-CN" sz="1600" dirty="0" err="1">
                <a:solidFill>
                  <a:srgbClr val="0000FF"/>
                </a:solidFill>
                <a:latin typeface="Arial" panose="020B0604020202020204" pitchFamily="34" charset="0"/>
                <a:cs typeface="Arial" panose="020B0604020202020204" pitchFamily="34" charset="0"/>
              </a:rPr>
              <a:t>lumi</a:t>
            </a:r>
            <a:r>
              <a:rPr lang="en-GB" altLang="zh-CN" sz="1600" dirty="0">
                <a:solidFill>
                  <a:srgbClr val="0000FF"/>
                </a:solidFill>
                <a:latin typeface="Arial" panose="020B0604020202020204" pitchFamily="34" charset="0"/>
                <a:cs typeface="Arial" panose="020B0604020202020204" pitchFamily="34" charset="0"/>
              </a:rPr>
              <a:t> </a:t>
            </a:r>
            <a:r>
              <a:rPr lang="en-GB" altLang="zh-CN" sz="1600" dirty="0" err="1">
                <a:solidFill>
                  <a:srgbClr val="0000FF"/>
                </a:solidFill>
                <a:latin typeface="Arial" panose="020B0604020202020204" pitchFamily="34" charset="0"/>
                <a:cs typeface="Arial" panose="020B0604020202020204" pitchFamily="34" charset="0"/>
              </a:rPr>
              <a:t>Zmode</a:t>
            </a:r>
            <a:r>
              <a:rPr lang="en-GB" altLang="zh-CN" sz="1600" dirty="0">
                <a:solidFill>
                  <a:srgbClr val="0000FF"/>
                </a:solidFill>
                <a:latin typeface="Arial" panose="020B0604020202020204" pitchFamily="34" charset="0"/>
                <a:cs typeface="Arial" panose="020B0604020202020204" pitchFamily="34" charset="0"/>
              </a:rPr>
              <a:t> which only comes after 10 y is super challenging. Relaxing design parameters for longer BX may lead to more robust design. VTX is not very large and a better design for high </a:t>
            </a:r>
            <a:r>
              <a:rPr lang="en-GB" altLang="zh-CN" sz="1600" dirty="0" err="1">
                <a:solidFill>
                  <a:srgbClr val="0000FF"/>
                </a:solidFill>
                <a:latin typeface="Arial" panose="020B0604020202020204" pitchFamily="34" charset="0"/>
                <a:cs typeface="Arial" panose="020B0604020202020204" pitchFamily="34" charset="0"/>
              </a:rPr>
              <a:t>lumi</a:t>
            </a:r>
            <a:r>
              <a:rPr lang="en-GB" altLang="zh-CN" sz="1600" dirty="0">
                <a:solidFill>
                  <a:srgbClr val="0000FF"/>
                </a:solidFill>
                <a:latin typeface="Arial" panose="020B0604020202020204" pitchFamily="34" charset="0"/>
                <a:cs typeface="Arial" panose="020B0604020202020204" pitchFamily="34" charset="0"/>
              </a:rPr>
              <a:t> </a:t>
            </a:r>
            <a:r>
              <a:rPr lang="en-GB" altLang="zh-CN" sz="1600" dirty="0" err="1">
                <a:solidFill>
                  <a:srgbClr val="0000FF"/>
                </a:solidFill>
                <a:latin typeface="Arial" panose="020B0604020202020204" pitchFamily="34" charset="0"/>
                <a:cs typeface="Arial" panose="020B0604020202020204" pitchFamily="34" charset="0"/>
              </a:rPr>
              <a:t>Zpole</a:t>
            </a:r>
            <a:r>
              <a:rPr lang="en-GB" altLang="zh-CN" sz="1600" dirty="0">
                <a:solidFill>
                  <a:srgbClr val="0000FF"/>
                </a:solidFill>
                <a:latin typeface="Arial" panose="020B0604020202020204" pitchFamily="34" charset="0"/>
                <a:cs typeface="Arial" panose="020B0604020202020204" pitchFamily="34" charset="0"/>
              </a:rPr>
              <a:t> running may emerge with time. </a:t>
            </a:r>
            <a:endParaRPr lang="en-US" altLang="zh-CN" sz="1600" dirty="0">
              <a:solidFill>
                <a:srgbClr val="0000FF"/>
              </a:solidFill>
              <a:latin typeface="Arial" panose="020B0604020202020204" pitchFamily="34" charset="0"/>
              <a:cs typeface="Arial" panose="020B0604020202020204" pitchFamily="34" charset="0"/>
            </a:endParaRPr>
          </a:p>
          <a:p>
            <a:pPr marL="0" indent="0">
              <a:lnSpc>
                <a:spcPct val="100000"/>
              </a:lnSpc>
              <a:spcBef>
                <a:spcPts val="600"/>
              </a:spcBef>
              <a:spcAft>
                <a:spcPts val="600"/>
              </a:spcAft>
            </a:pPr>
            <a:r>
              <a:rPr lang="en-US" altLang="zh-CN" sz="1600" u="none" strike="noStrike" dirty="0">
                <a:effectLst/>
                <a:latin typeface="Arial" panose="020B0604020202020204" pitchFamily="34" charset="0"/>
                <a:ea typeface="宋体" pitchFamily="2" charset="-122"/>
                <a:cs typeface="Arial" panose="020B0604020202020204" pitchFamily="34" charset="0"/>
              </a:rPr>
              <a:t>Answer:</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sz="1600" dirty="0">
                <a:latin typeface="Arial" panose="020B0604020202020204" pitchFamily="34" charset="0"/>
                <a:ea typeface="宋体" pitchFamily="2" charset="-122"/>
                <a:cs typeface="Arial" panose="020B0604020202020204" pitchFamily="34" charset="0"/>
              </a:rPr>
              <a:t>The current design is optimized for low-luminosity Z operation and is not targeted for high-luminosity Z, which is foreseen only after the first 10 years. When the design is relaxed from the low-Z mode to the Higgs mode, the power density decreases from 38 to 33 </a:t>
            </a:r>
            <a:r>
              <a:rPr lang="en-US" sz="1600" dirty="0" err="1">
                <a:latin typeface="Arial" panose="020B0604020202020204" pitchFamily="34" charset="0"/>
                <a:ea typeface="宋体" pitchFamily="2" charset="-122"/>
                <a:cs typeface="Arial" panose="020B0604020202020204" pitchFamily="34" charset="0"/>
              </a:rPr>
              <a:t>mW</a:t>
            </a:r>
            <a:r>
              <a:rPr lang="en-US" sz="1600" dirty="0">
                <a:latin typeface="Arial" panose="020B0604020202020204" pitchFamily="34" charset="0"/>
                <a:ea typeface="宋体" pitchFamily="2" charset="-122"/>
                <a:cs typeface="Arial" panose="020B0604020202020204" pitchFamily="34" charset="0"/>
              </a:rPr>
              <a:t>/cm^2 (see the table below and Table 4.8). This result indicates that further relaxation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from</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current</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design</a:t>
            </a:r>
            <a:r>
              <a:rPr lang="en-US" sz="1600" dirty="0">
                <a:latin typeface="Arial" panose="020B0604020202020204" pitchFamily="34" charset="0"/>
                <a:ea typeface="宋体" pitchFamily="2" charset="-122"/>
                <a:cs typeface="Arial" panose="020B0604020202020204" pitchFamily="34" charset="0"/>
              </a:rPr>
              <a:t> does not lead to significant gains. For high-luminosity Z operation, additional R&amp;D and possibly new design concepts will be required. We agree with your recommendation that more advanced designs should be pursued in the longer term, particularly for a vertex detector replacement</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before</a:t>
            </a:r>
            <a:r>
              <a:rPr lang="en-US" sz="1600" dirty="0">
                <a:latin typeface="Arial" panose="020B0604020202020204" pitchFamily="34" charset="0"/>
                <a:ea typeface="宋体" pitchFamily="2" charset="-122"/>
                <a:cs typeface="Arial" panose="020B0604020202020204" pitchFamily="34" charset="0"/>
              </a:rPr>
              <a:t> the high-luminosity Z </a:t>
            </a:r>
            <a:r>
              <a:rPr lang="en-US" altLang="zh-CN" sz="1600" dirty="0">
                <a:latin typeface="Arial" panose="020B0604020202020204" pitchFamily="34" charset="0"/>
                <a:ea typeface="宋体" pitchFamily="2" charset="-122"/>
                <a:cs typeface="Arial" panose="020B0604020202020204" pitchFamily="34" charset="0"/>
              </a:rPr>
              <a:t>runs</a:t>
            </a:r>
            <a:r>
              <a:rPr lang="en-US" sz="1600" dirty="0">
                <a:latin typeface="Arial" panose="020B0604020202020204" pitchFamily="34" charset="0"/>
                <a:ea typeface="宋体" pitchFamily="2" charset="-122"/>
                <a:cs typeface="Arial" panose="020B0604020202020204" pitchFamily="34" charset="0"/>
              </a:rPr>
              <a:t>. </a:t>
            </a:r>
            <a:endParaRPr lang="en-US" altLang="zh-CN" sz="1600" dirty="0">
              <a:latin typeface="Arial" panose="020B0604020202020204" pitchFamily="34" charset="0"/>
              <a:ea typeface="宋体" pitchFamily="2" charset="-122"/>
              <a:cs typeface="Arial" panose="020B0604020202020204" pitchFamily="34" charset="0"/>
            </a:endParaRPr>
          </a:p>
          <a:p>
            <a:pPr marL="0" indent="0">
              <a:lnSpc>
                <a:spcPct val="100000"/>
              </a:lnSpc>
              <a:spcBef>
                <a:spcPts val="600"/>
              </a:spcBef>
              <a:spcAft>
                <a:spcPts val="600"/>
              </a:spcAft>
            </a:pPr>
            <a:endParaRPr lang="en-US" altLang="zh-CN" sz="1600" dirty="0">
              <a:latin typeface="Arial" panose="020B0604020202020204" pitchFamily="34" charset="0"/>
              <a:ea typeface="宋体" pitchFamily="2" charset="-122"/>
              <a:cs typeface="Arial" panose="020B0604020202020204" pitchFamily="34" charset="0"/>
            </a:endParaRPr>
          </a:p>
        </p:txBody>
      </p:sp>
      <p:graphicFrame>
        <p:nvGraphicFramePr>
          <p:cNvPr id="6" name="Table 5">
            <a:extLst>
              <a:ext uri="{FF2B5EF4-FFF2-40B4-BE49-F238E27FC236}">
                <a16:creationId xmlns:a16="http://schemas.microsoft.com/office/drawing/2014/main" id="{0EE77C2A-27BE-9449-81CE-33DA3DD2A371}"/>
              </a:ext>
            </a:extLst>
          </p:cNvPr>
          <p:cNvGraphicFramePr>
            <a:graphicFrameLocks/>
          </p:cNvGraphicFramePr>
          <p:nvPr>
            <p:extLst>
              <p:ext uri="{D42A27DB-BD31-4B8C-83A1-F6EECF244321}">
                <p14:modId xmlns:p14="http://schemas.microsoft.com/office/powerpoint/2010/main" val="2463560656"/>
              </p:ext>
            </p:extLst>
          </p:nvPr>
        </p:nvGraphicFramePr>
        <p:xfrm>
          <a:off x="381005" y="4299608"/>
          <a:ext cx="10972794" cy="1656080"/>
        </p:xfrm>
        <a:graphic>
          <a:graphicData uri="http://schemas.openxmlformats.org/drawingml/2006/table">
            <a:tbl>
              <a:tblPr firstRow="1" bandRow="1">
                <a:tableStyleId>{5C22544A-7EE6-4342-B048-85BDC9FD1C3A}</a:tableStyleId>
              </a:tblPr>
              <a:tblGrid>
                <a:gridCol w="1567542">
                  <a:extLst>
                    <a:ext uri="{9D8B030D-6E8A-4147-A177-3AD203B41FA5}">
                      <a16:colId xmlns:a16="http://schemas.microsoft.com/office/drawing/2014/main" val="4104085881"/>
                    </a:ext>
                  </a:extLst>
                </a:gridCol>
                <a:gridCol w="1567542">
                  <a:extLst>
                    <a:ext uri="{9D8B030D-6E8A-4147-A177-3AD203B41FA5}">
                      <a16:colId xmlns:a16="http://schemas.microsoft.com/office/drawing/2014/main" val="3268177461"/>
                    </a:ext>
                  </a:extLst>
                </a:gridCol>
                <a:gridCol w="1567542">
                  <a:extLst>
                    <a:ext uri="{9D8B030D-6E8A-4147-A177-3AD203B41FA5}">
                      <a16:colId xmlns:a16="http://schemas.microsoft.com/office/drawing/2014/main" val="4131158237"/>
                    </a:ext>
                  </a:extLst>
                </a:gridCol>
                <a:gridCol w="1567542">
                  <a:extLst>
                    <a:ext uri="{9D8B030D-6E8A-4147-A177-3AD203B41FA5}">
                      <a16:colId xmlns:a16="http://schemas.microsoft.com/office/drawing/2014/main" val="801967308"/>
                    </a:ext>
                  </a:extLst>
                </a:gridCol>
                <a:gridCol w="1567542">
                  <a:extLst>
                    <a:ext uri="{9D8B030D-6E8A-4147-A177-3AD203B41FA5}">
                      <a16:colId xmlns:a16="http://schemas.microsoft.com/office/drawing/2014/main" val="2927476726"/>
                    </a:ext>
                  </a:extLst>
                </a:gridCol>
                <a:gridCol w="1567542">
                  <a:extLst>
                    <a:ext uri="{9D8B030D-6E8A-4147-A177-3AD203B41FA5}">
                      <a16:colId xmlns:a16="http://schemas.microsoft.com/office/drawing/2014/main" val="242707872"/>
                    </a:ext>
                  </a:extLst>
                </a:gridCol>
                <a:gridCol w="1567542">
                  <a:extLst>
                    <a:ext uri="{9D8B030D-6E8A-4147-A177-3AD203B41FA5}">
                      <a16:colId xmlns:a16="http://schemas.microsoft.com/office/drawing/2014/main" val="2203873317"/>
                    </a:ext>
                  </a:extLst>
                </a:gridCol>
              </a:tblGrid>
              <a:tr h="0">
                <a:tc>
                  <a:txBody>
                    <a:bodyPr/>
                    <a:lstStyle/>
                    <a:p>
                      <a:r>
                        <a:rPr lang="en-US" b="1" dirty="0"/>
                        <a:t>Mode</a:t>
                      </a:r>
                      <a:endParaRPr lang="en-US" dirty="0"/>
                    </a:p>
                  </a:txBody>
                  <a:tcPr anchor="ctr"/>
                </a:tc>
                <a:tc>
                  <a:txBody>
                    <a:bodyPr/>
                    <a:lstStyle/>
                    <a:p>
                      <a:r>
                        <a:rPr lang="en-US" b="1" dirty="0"/>
                        <a:t>Pixel Analogue</a:t>
                      </a:r>
                      <a:r>
                        <a:rPr lang="zh-CN" altLang="en-US" b="1" dirty="0"/>
                        <a:t> </a:t>
                      </a:r>
                      <a:r>
                        <a:rPr lang="en-US" altLang="zh-CN" b="1" dirty="0"/>
                        <a:t>(</a:t>
                      </a:r>
                      <a:r>
                        <a:rPr lang="en-US" altLang="zh-CN" b="1" dirty="0" err="1"/>
                        <a:t>mW</a:t>
                      </a:r>
                      <a:r>
                        <a:rPr lang="en-US" altLang="zh-CN" b="1" dirty="0"/>
                        <a:t>)</a:t>
                      </a:r>
                      <a:endParaRPr lang="en-US" dirty="0"/>
                    </a:p>
                  </a:txBody>
                  <a:tcPr anchor="ctr"/>
                </a:tc>
                <a:tc>
                  <a:txBody>
                    <a:bodyPr/>
                    <a:lstStyle/>
                    <a:p>
                      <a:r>
                        <a:rPr lang="en-US" b="1" dirty="0"/>
                        <a:t>Pixel Digital</a:t>
                      </a:r>
                    </a:p>
                    <a:p>
                      <a:r>
                        <a:rPr lang="en-US" altLang="zh-CN" b="1" dirty="0"/>
                        <a:t>(</a:t>
                      </a:r>
                      <a:r>
                        <a:rPr lang="en-US" altLang="zh-CN" b="1" dirty="0" err="1"/>
                        <a:t>mW</a:t>
                      </a:r>
                      <a:r>
                        <a:rPr lang="en-US" altLang="zh-CN" b="1" dirty="0"/>
                        <a:t>)</a:t>
                      </a:r>
                      <a:endParaRPr lang="en-US" dirty="0"/>
                    </a:p>
                  </a:txBody>
                  <a:tcPr anchor="ctr"/>
                </a:tc>
                <a:tc>
                  <a:txBody>
                    <a:bodyPr/>
                    <a:lstStyle/>
                    <a:p>
                      <a:r>
                        <a:rPr lang="en-US" b="1" dirty="0"/>
                        <a:t>Biasing Block</a:t>
                      </a:r>
                    </a:p>
                    <a:p>
                      <a:r>
                        <a:rPr lang="en-US" altLang="zh-CN" b="1" dirty="0"/>
                        <a:t>(</a:t>
                      </a:r>
                      <a:r>
                        <a:rPr lang="en-US" altLang="zh-CN" b="1" dirty="0" err="1"/>
                        <a:t>mW</a:t>
                      </a:r>
                      <a:r>
                        <a:rPr lang="en-US" altLang="zh-CN" b="1" dirty="0"/>
                        <a:t>)</a:t>
                      </a:r>
                      <a:endParaRPr lang="en-US" dirty="0"/>
                    </a:p>
                  </a:txBody>
                  <a:tcPr anchor="ctr"/>
                </a:tc>
                <a:tc>
                  <a:txBody>
                    <a:bodyPr/>
                    <a:lstStyle/>
                    <a:p>
                      <a:r>
                        <a:rPr lang="en-US" b="1" dirty="0"/>
                        <a:t>Matrix Readout</a:t>
                      </a:r>
                    </a:p>
                    <a:p>
                      <a:r>
                        <a:rPr lang="en-US" altLang="zh-CN" b="1" dirty="0"/>
                        <a:t>(</a:t>
                      </a:r>
                      <a:r>
                        <a:rPr lang="en-US" altLang="zh-CN" b="1" dirty="0" err="1"/>
                        <a:t>mW</a:t>
                      </a:r>
                      <a:r>
                        <a:rPr lang="en-US" altLang="zh-CN" b="1" dirty="0"/>
                        <a:t>)</a:t>
                      </a:r>
                      <a:endParaRPr lang="en-US" dirty="0"/>
                    </a:p>
                  </a:txBody>
                  <a:tcPr anchor="ctr"/>
                </a:tc>
                <a:tc>
                  <a:txBody>
                    <a:bodyPr/>
                    <a:lstStyle/>
                    <a:p>
                      <a:r>
                        <a:rPr lang="en-US" b="1" dirty="0"/>
                        <a:t>Data Interface</a:t>
                      </a:r>
                    </a:p>
                    <a:p>
                      <a:r>
                        <a:rPr lang="en-US" altLang="zh-CN" b="1" dirty="0"/>
                        <a:t>(</a:t>
                      </a:r>
                      <a:r>
                        <a:rPr lang="en-US" altLang="zh-CN" b="1" dirty="0" err="1"/>
                        <a:t>mW</a:t>
                      </a:r>
                      <a:r>
                        <a:rPr lang="en-US" altLang="zh-CN" b="1" dirty="0"/>
                        <a:t>)</a:t>
                      </a:r>
                      <a:endParaRPr lang="en-US" dirty="0"/>
                    </a:p>
                  </a:txBody>
                  <a:tcPr anchor="ctr"/>
                </a:tc>
                <a:tc>
                  <a:txBody>
                    <a:bodyPr/>
                    <a:lstStyle/>
                    <a:p>
                      <a:r>
                        <a:rPr lang="en-US" b="1" dirty="0"/>
                        <a:t>RSU Total</a:t>
                      </a:r>
                    </a:p>
                    <a:p>
                      <a:r>
                        <a:rPr lang="en-US" altLang="zh-CN" b="1" dirty="0"/>
                        <a:t>(</a:t>
                      </a:r>
                      <a:r>
                        <a:rPr lang="en-US" altLang="zh-CN" b="1" dirty="0" err="1"/>
                        <a:t>mW</a:t>
                      </a:r>
                      <a:r>
                        <a:rPr lang="en-US" altLang="zh-CN" b="1" dirty="0"/>
                        <a:t>)</a:t>
                      </a:r>
                      <a:endParaRPr lang="en-US" dirty="0"/>
                    </a:p>
                  </a:txBody>
                  <a:tcPr anchor="ctr"/>
                </a:tc>
                <a:extLst>
                  <a:ext uri="{0D108BD9-81ED-4DB2-BD59-A6C34878D82A}">
                    <a16:rowId xmlns:a16="http://schemas.microsoft.com/office/drawing/2014/main" val="1206237086"/>
                  </a:ext>
                </a:extLst>
              </a:tr>
              <a:tr h="370840">
                <a:tc>
                  <a:txBody>
                    <a:bodyPr/>
                    <a:lstStyle/>
                    <a:p>
                      <a:r>
                        <a:rPr lang="en-US"/>
                        <a:t>Higgs</a:t>
                      </a:r>
                    </a:p>
                  </a:txBody>
                  <a:tcPr anchor="ctr"/>
                </a:tc>
                <a:tc>
                  <a:txBody>
                    <a:bodyPr/>
                    <a:lstStyle/>
                    <a:p>
                      <a:r>
                        <a:rPr lang="en-CN"/>
                        <a:t>28</a:t>
                      </a:r>
                    </a:p>
                  </a:txBody>
                  <a:tcPr anchor="ctr"/>
                </a:tc>
                <a:tc>
                  <a:txBody>
                    <a:bodyPr/>
                    <a:lstStyle/>
                    <a:p>
                      <a:r>
                        <a:rPr lang="en-CN"/>
                        <a:t>25</a:t>
                      </a:r>
                    </a:p>
                  </a:txBody>
                  <a:tcPr anchor="ctr"/>
                </a:tc>
                <a:tc>
                  <a:txBody>
                    <a:bodyPr/>
                    <a:lstStyle/>
                    <a:p>
                      <a:r>
                        <a:rPr lang="en-CN"/>
                        <a:t>8</a:t>
                      </a:r>
                    </a:p>
                  </a:txBody>
                  <a:tcPr anchor="ctr"/>
                </a:tc>
                <a:tc>
                  <a:txBody>
                    <a:bodyPr/>
                    <a:lstStyle/>
                    <a:p>
                      <a:r>
                        <a:rPr lang="en-CN"/>
                        <a:t>28</a:t>
                      </a:r>
                    </a:p>
                  </a:txBody>
                  <a:tcPr anchor="ctr"/>
                </a:tc>
                <a:tc>
                  <a:txBody>
                    <a:bodyPr/>
                    <a:lstStyle/>
                    <a:p>
                      <a:r>
                        <a:rPr lang="en-CN"/>
                        <a:t>25</a:t>
                      </a:r>
                    </a:p>
                  </a:txBody>
                  <a:tcPr anchor="ctr"/>
                </a:tc>
                <a:tc>
                  <a:txBody>
                    <a:bodyPr/>
                    <a:lstStyle/>
                    <a:p>
                      <a:r>
                        <a:rPr lang="en-CN" b="1"/>
                        <a:t>114</a:t>
                      </a:r>
                      <a:endParaRPr lang="en-CN"/>
                    </a:p>
                  </a:txBody>
                  <a:tcPr anchor="ctr"/>
                </a:tc>
                <a:extLst>
                  <a:ext uri="{0D108BD9-81ED-4DB2-BD59-A6C34878D82A}">
                    <a16:rowId xmlns:a16="http://schemas.microsoft.com/office/drawing/2014/main" val="2905510545"/>
                  </a:ext>
                </a:extLst>
              </a:tr>
              <a:tr h="370840">
                <a:tc>
                  <a:txBody>
                    <a:bodyPr/>
                    <a:lstStyle/>
                    <a:p>
                      <a:r>
                        <a:rPr lang="en-US" dirty="0"/>
                        <a:t>Low-Z</a:t>
                      </a:r>
                    </a:p>
                  </a:txBody>
                  <a:tcPr anchor="ctr"/>
                </a:tc>
                <a:tc>
                  <a:txBody>
                    <a:bodyPr/>
                    <a:lstStyle/>
                    <a:p>
                      <a:r>
                        <a:rPr lang="en-CN"/>
                        <a:t>36</a:t>
                      </a:r>
                    </a:p>
                  </a:txBody>
                  <a:tcPr anchor="ctr"/>
                </a:tc>
                <a:tc>
                  <a:txBody>
                    <a:bodyPr/>
                    <a:lstStyle/>
                    <a:p>
                      <a:r>
                        <a:rPr lang="en-CN"/>
                        <a:t>30</a:t>
                      </a:r>
                    </a:p>
                  </a:txBody>
                  <a:tcPr anchor="ctr"/>
                </a:tc>
                <a:tc>
                  <a:txBody>
                    <a:bodyPr/>
                    <a:lstStyle/>
                    <a:p>
                      <a:r>
                        <a:rPr lang="en-CN"/>
                        <a:t>8</a:t>
                      </a:r>
                    </a:p>
                  </a:txBody>
                  <a:tcPr anchor="ctr"/>
                </a:tc>
                <a:tc>
                  <a:txBody>
                    <a:bodyPr/>
                    <a:lstStyle/>
                    <a:p>
                      <a:r>
                        <a:rPr lang="en-CN"/>
                        <a:t>32</a:t>
                      </a:r>
                    </a:p>
                  </a:txBody>
                  <a:tcPr anchor="ctr"/>
                </a:tc>
                <a:tc>
                  <a:txBody>
                    <a:bodyPr/>
                    <a:lstStyle/>
                    <a:p>
                      <a:r>
                        <a:rPr lang="en-CN"/>
                        <a:t>25</a:t>
                      </a:r>
                    </a:p>
                  </a:txBody>
                  <a:tcPr anchor="ctr"/>
                </a:tc>
                <a:tc>
                  <a:txBody>
                    <a:bodyPr/>
                    <a:lstStyle/>
                    <a:p>
                      <a:r>
                        <a:rPr lang="en-CN" b="1" dirty="0"/>
                        <a:t>131</a:t>
                      </a:r>
                      <a:endParaRPr lang="en-CN" dirty="0"/>
                    </a:p>
                  </a:txBody>
                  <a:tcPr anchor="ctr"/>
                </a:tc>
                <a:extLst>
                  <a:ext uri="{0D108BD9-81ED-4DB2-BD59-A6C34878D82A}">
                    <a16:rowId xmlns:a16="http://schemas.microsoft.com/office/drawing/2014/main" val="4279857260"/>
                  </a:ext>
                </a:extLst>
              </a:tr>
            </a:tbl>
          </a:graphicData>
        </a:graphic>
      </p:graphicFrame>
      <p:sp>
        <p:nvSpPr>
          <p:cNvPr id="7" name="TextBox 6">
            <a:extLst>
              <a:ext uri="{FF2B5EF4-FFF2-40B4-BE49-F238E27FC236}">
                <a16:creationId xmlns:a16="http://schemas.microsoft.com/office/drawing/2014/main" id="{55321C7F-624B-4C46-B322-1A3A0E6CD7FD}"/>
              </a:ext>
            </a:extLst>
          </p:cNvPr>
          <p:cNvSpPr txBox="1"/>
          <p:nvPr/>
        </p:nvSpPr>
        <p:spPr>
          <a:xfrm>
            <a:off x="173595" y="3789040"/>
            <a:ext cx="11844808" cy="573427"/>
          </a:xfrm>
          <a:prstGeom prst="rect">
            <a:avLst/>
          </a:prstGeom>
          <a:noFill/>
        </p:spPr>
        <p:txBody>
          <a:bodyPr wrap="square">
            <a:spAutoFit/>
          </a:bodyPr>
          <a:lstStyle/>
          <a:p>
            <a:pPr indent="304800" algn="just">
              <a:lnSpc>
                <a:spcPct val="120000"/>
              </a:lnSpc>
            </a:pPr>
            <a:r>
              <a:rPr lang="en-US" sz="2800" kern="100" dirty="0">
                <a:solidFill>
                  <a:srgbClr val="0070C0"/>
                </a:solidFill>
                <a:effectLst/>
                <a:latin typeface="Arial" panose="020B0604020202020204" pitchFamily="34" charset="0"/>
                <a:ea typeface="DengXian" panose="02010600030101010101" pitchFamily="2" charset="-122"/>
                <a:cs typeface="Times New Roman" panose="02020603050405020304" pitchFamily="18" charset="0"/>
              </a:rPr>
              <a:t>Estimates of power consumption of one RSU</a:t>
            </a:r>
            <a:r>
              <a:rPr lang="en-US" altLang="zh-CN" sz="2800" kern="100" dirty="0">
                <a:solidFill>
                  <a:srgbClr val="0070C0"/>
                </a:solidFill>
                <a:effectLst/>
                <a:latin typeface="Arial" panose="020B0604020202020204" pitchFamily="34" charset="0"/>
                <a:ea typeface="DengXian" panose="02010600030101010101" pitchFamily="2" charset="-122"/>
                <a:cs typeface="Times New Roman" panose="02020603050405020304" pitchFamily="18" charset="0"/>
              </a:rPr>
              <a:t>,</a:t>
            </a:r>
            <a:r>
              <a:rPr lang="zh-CN" altLang="en-US" sz="2800" kern="100" dirty="0">
                <a:solidFill>
                  <a:srgbClr val="0070C0"/>
                </a:solidFill>
                <a:effectLst/>
                <a:latin typeface="Arial" panose="020B0604020202020204" pitchFamily="34" charset="0"/>
                <a:ea typeface="DengXian" panose="02010600030101010101" pitchFamily="2" charset="-122"/>
                <a:cs typeface="Times New Roman" panose="02020603050405020304" pitchFamily="18" charset="0"/>
              </a:rPr>
              <a:t> </a:t>
            </a:r>
            <a:r>
              <a:rPr lang="en-US" sz="2800" kern="100" dirty="0">
                <a:solidFill>
                  <a:srgbClr val="0070C0"/>
                </a:solidFill>
                <a:effectLst/>
                <a:latin typeface="Arial" panose="020B0604020202020204" pitchFamily="34" charset="0"/>
                <a:ea typeface="DengXian" panose="02010600030101010101" pitchFamily="2" charset="-122"/>
                <a:cs typeface="Times New Roman" panose="02020603050405020304" pitchFamily="18" charset="0"/>
              </a:rPr>
              <a:t> RSU area = 3.46 cm</a:t>
            </a:r>
            <a:r>
              <a:rPr lang="en-US" sz="2800" kern="100" baseline="30000" dirty="0">
                <a:solidFill>
                  <a:srgbClr val="0070C0"/>
                </a:solidFill>
                <a:effectLst/>
                <a:latin typeface="Arial" panose="020B0604020202020204" pitchFamily="34" charset="0"/>
                <a:ea typeface="DengXian" panose="02010600030101010101" pitchFamily="2" charset="-122"/>
                <a:cs typeface="Times New Roman" panose="02020603050405020304" pitchFamily="18" charset="0"/>
              </a:rPr>
              <a:t>2</a:t>
            </a:r>
            <a:endParaRPr lang="en-CN" sz="2800" kern="100" dirty="0">
              <a:solidFill>
                <a:srgbClr val="0070C0"/>
              </a:solidFill>
              <a:effectLst/>
              <a:latin typeface="Arial" panose="020B0604020202020204" pitchFamily="34" charset="0"/>
              <a:ea typeface="DengXian" panose="02010600030101010101" pitchFamily="2" charset="-122"/>
              <a:cs typeface="Times New Roman" panose="02020603050405020304" pitchFamily="18" charset="0"/>
            </a:endParaRPr>
          </a:p>
        </p:txBody>
      </p:sp>
      <p:sp>
        <p:nvSpPr>
          <p:cNvPr id="9" name="Title 2">
            <a:extLst>
              <a:ext uri="{FF2B5EF4-FFF2-40B4-BE49-F238E27FC236}">
                <a16:creationId xmlns:a16="http://schemas.microsoft.com/office/drawing/2014/main" id="{F60B700D-EBA7-1644-BEDA-E8084A727C0F}"/>
              </a:ext>
            </a:extLst>
          </p:cNvPr>
          <p:cNvSpPr>
            <a:spLocks noGrp="1"/>
          </p:cNvSpPr>
          <p:nvPr>
            <p:ph type="title"/>
          </p:nvPr>
        </p:nvSpPr>
        <p:spPr>
          <a:xfrm>
            <a:off x="568442" y="176842"/>
            <a:ext cx="10763325" cy="725470"/>
          </a:xfrm>
        </p:spPr>
        <p:txBody>
          <a:bodyPr>
            <a:normAutofit/>
          </a:bodyPr>
          <a:lstStyle/>
          <a:p>
            <a:r>
              <a:rPr lang="en-US" altLang="zh-CN" sz="4000" b="1" dirty="0">
                <a:solidFill>
                  <a:srgbClr val="C00000"/>
                </a:solidFill>
                <a:latin typeface="Arial" panose="020B0604020202020204" pitchFamily="34" charset="0"/>
                <a:ea typeface="微软雅黑" pitchFamily="34" charset="-122"/>
                <a:cs typeface="Arial" panose="020B0604020202020204" pitchFamily="34" charset="0"/>
              </a:rPr>
              <a:t>Reply</a:t>
            </a:r>
            <a:r>
              <a:rPr lang="zh-CN" altLang="en-US" sz="4000" b="1" dirty="0">
                <a:solidFill>
                  <a:srgbClr val="C00000"/>
                </a:solidFill>
                <a:latin typeface="Arial" panose="020B0604020202020204" pitchFamily="34" charset="0"/>
                <a:ea typeface="微软雅黑" pitchFamily="34" charset="-122"/>
                <a:cs typeface="Arial" panose="020B0604020202020204" pitchFamily="34" charset="0"/>
              </a:rPr>
              <a:t> </a:t>
            </a:r>
            <a:r>
              <a:rPr lang="en-US" altLang="zh-CN" sz="4000" b="1" dirty="0">
                <a:solidFill>
                  <a:srgbClr val="C00000"/>
                </a:solidFill>
                <a:latin typeface="Arial" panose="020B0604020202020204" pitchFamily="34" charset="0"/>
                <a:ea typeface="微软雅黑" pitchFamily="34" charset="-122"/>
                <a:cs typeface="Arial" panose="020B0604020202020204" pitchFamily="34" charset="0"/>
              </a:rPr>
              <a:t>to</a:t>
            </a:r>
            <a:r>
              <a:rPr lang="zh-CN" altLang="en-US" sz="4000" b="1" dirty="0">
                <a:solidFill>
                  <a:srgbClr val="C00000"/>
                </a:solidFill>
                <a:latin typeface="Arial" panose="020B0604020202020204" pitchFamily="34" charset="0"/>
                <a:ea typeface="微软雅黑" pitchFamily="34" charset="-122"/>
                <a:cs typeface="Arial" panose="020B0604020202020204" pitchFamily="34" charset="0"/>
              </a:rPr>
              <a:t> </a:t>
            </a:r>
            <a:r>
              <a:rPr lang="en-US" altLang="zh-CN" sz="4000" b="1" dirty="0">
                <a:solidFill>
                  <a:srgbClr val="C00000"/>
                </a:solidFill>
                <a:latin typeface="Arial" panose="020B0604020202020204" pitchFamily="34" charset="0"/>
                <a:ea typeface="微软雅黑" pitchFamily="34" charset="-122"/>
                <a:cs typeface="Arial" panose="020B0604020202020204" pitchFamily="34" charset="0"/>
              </a:rPr>
              <a:t>IDRC</a:t>
            </a:r>
            <a:r>
              <a:rPr lang="zh-CN" altLang="en-US" sz="4000" b="1" dirty="0">
                <a:solidFill>
                  <a:srgbClr val="C00000"/>
                </a:solidFill>
                <a:latin typeface="Arial" panose="020B0604020202020204" pitchFamily="34" charset="0"/>
                <a:ea typeface="微软雅黑" pitchFamily="34" charset="-122"/>
                <a:cs typeface="Arial" panose="020B0604020202020204" pitchFamily="34" charset="0"/>
              </a:rPr>
              <a:t> </a:t>
            </a:r>
            <a:r>
              <a:rPr lang="en-US" altLang="zh-CN" sz="4000" b="1" dirty="0">
                <a:solidFill>
                  <a:srgbClr val="C00000"/>
                </a:solidFill>
                <a:latin typeface="Arial" panose="020B0604020202020204" pitchFamily="34" charset="0"/>
                <a:ea typeface="微软雅黑" pitchFamily="34" charset="-122"/>
                <a:cs typeface="Arial" panose="020B0604020202020204" pitchFamily="34" charset="0"/>
              </a:rPr>
              <a:t>comments:</a:t>
            </a:r>
            <a:r>
              <a:rPr lang="zh-CN" altLang="en-US" sz="4000" b="1" dirty="0">
                <a:solidFill>
                  <a:srgbClr val="C00000"/>
                </a:solidFill>
                <a:latin typeface="Arial" panose="020B0604020202020204" pitchFamily="34" charset="0"/>
                <a:ea typeface="微软雅黑" pitchFamily="34" charset="-122"/>
                <a:cs typeface="Arial" panose="020B0604020202020204" pitchFamily="34" charset="0"/>
              </a:rPr>
              <a:t> </a:t>
            </a:r>
            <a:r>
              <a:rPr lang="en-US" altLang="zh-CN" b="1" dirty="0">
                <a:solidFill>
                  <a:srgbClr val="C00000"/>
                </a:solidFill>
                <a:latin typeface="Arial Black" panose="020B0A04020102020204" pitchFamily="34" charset="0"/>
                <a:ea typeface="微软雅黑" pitchFamily="34" charset="-122"/>
              </a:rPr>
              <a:t>general</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design</a:t>
            </a:r>
          </a:p>
        </p:txBody>
      </p:sp>
    </p:spTree>
    <p:extLst>
      <p:ext uri="{BB962C8B-B14F-4D97-AF65-F5344CB8AC3E}">
        <p14:creationId xmlns:p14="http://schemas.microsoft.com/office/powerpoint/2010/main" val="4009399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0F71B-2315-D231-DDD8-3CDE3CF75989}"/>
              </a:ext>
            </a:extLst>
          </p:cNvPr>
          <p:cNvSpPr>
            <a:spLocks noGrp="1"/>
          </p:cNvSpPr>
          <p:nvPr>
            <p:ph type="title"/>
          </p:nvPr>
        </p:nvSpPr>
        <p:spPr/>
        <p:txBody>
          <a:bodyPr/>
          <a:lstStyle/>
          <a:p>
            <a:r>
              <a:rPr lang="en-US" altLang="zh-CN" sz="3200" b="1" dirty="0">
                <a:latin typeface="Arial" panose="020B0604020202020204" pitchFamily="34" charset="0"/>
                <a:ea typeface="微软雅黑" panose="020B0503020204020204" pitchFamily="34" charset="-122"/>
                <a:cs typeface="Arial" panose="020B0604020202020204" pitchFamily="34" charset="0"/>
              </a:rPr>
              <a:t>Research team</a:t>
            </a:r>
            <a:endParaRPr lang="en-CN" dirty="0"/>
          </a:p>
        </p:txBody>
      </p:sp>
      <p:sp>
        <p:nvSpPr>
          <p:cNvPr id="3" name="Slide Number Placeholder 2">
            <a:extLst>
              <a:ext uri="{FF2B5EF4-FFF2-40B4-BE49-F238E27FC236}">
                <a16:creationId xmlns:a16="http://schemas.microsoft.com/office/drawing/2014/main" id="{91460A3E-BA7D-A713-0750-2A37C313A500}"/>
              </a:ext>
            </a:extLst>
          </p:cNvPr>
          <p:cNvSpPr>
            <a:spLocks noGrp="1"/>
          </p:cNvSpPr>
          <p:nvPr>
            <p:ph type="sldNum" sz="quarter" idx="12"/>
          </p:nvPr>
        </p:nvSpPr>
        <p:spPr/>
        <p:txBody>
          <a:bodyPr/>
          <a:lstStyle/>
          <a:p>
            <a:fld id="{80293A8B-7656-41F7-B47F-4F4E036E5275}" type="slidenum">
              <a:rPr lang="en-US" altLang="zh-CN" smtClean="0"/>
              <a:t>14</a:t>
            </a:fld>
            <a:endParaRPr lang="zh-CN" altLang="en-US"/>
          </a:p>
        </p:txBody>
      </p:sp>
      <p:sp>
        <p:nvSpPr>
          <p:cNvPr id="4" name="Content Placeholder 3">
            <a:extLst>
              <a:ext uri="{FF2B5EF4-FFF2-40B4-BE49-F238E27FC236}">
                <a16:creationId xmlns:a16="http://schemas.microsoft.com/office/drawing/2014/main" id="{7E6A0FD7-2E9D-FED9-719D-B5707F518BA7}"/>
              </a:ext>
            </a:extLst>
          </p:cNvPr>
          <p:cNvSpPr>
            <a:spLocks noGrp="1"/>
          </p:cNvSpPr>
          <p:nvPr>
            <p:ph idx="1"/>
          </p:nvPr>
        </p:nvSpPr>
        <p:spPr>
          <a:xfrm>
            <a:off x="2373" y="980728"/>
            <a:ext cx="13064804" cy="6310006"/>
          </a:xfrm>
        </p:spPr>
        <p:txBody>
          <a:bodyPr>
            <a:normAutofit/>
          </a:bodyPr>
          <a:lstStyle/>
          <a:p>
            <a:r>
              <a:rPr lang="en-US" altLang="zh-CN" sz="2200" dirty="0"/>
              <a:t>IHEP:</a:t>
            </a:r>
            <a:r>
              <a:rPr lang="zh-CN" altLang="en-US" sz="2200" dirty="0"/>
              <a:t> </a:t>
            </a:r>
            <a:r>
              <a:rPr lang="en-US" altLang="zh-CN" sz="2200" dirty="0">
                <a:solidFill>
                  <a:schemeClr val="tx1"/>
                </a:solidFill>
              </a:rPr>
              <a:t>8</a:t>
            </a:r>
            <a:r>
              <a:rPr lang="zh-CN" altLang="en-US" sz="2200" dirty="0">
                <a:solidFill>
                  <a:schemeClr val="tx1"/>
                </a:solidFill>
              </a:rPr>
              <a:t> </a:t>
            </a:r>
            <a:r>
              <a:rPr lang="en-US" altLang="zh-CN" sz="2200" dirty="0">
                <a:solidFill>
                  <a:schemeClr val="tx1"/>
                </a:solidFill>
              </a:rPr>
              <a:t>faculty,</a:t>
            </a:r>
            <a:r>
              <a:rPr lang="zh-CN" altLang="en-US" sz="2200" dirty="0">
                <a:solidFill>
                  <a:schemeClr val="tx1"/>
                </a:solidFill>
              </a:rPr>
              <a:t>  </a:t>
            </a:r>
            <a:r>
              <a:rPr lang="en-US" altLang="zh-CN" sz="2200" dirty="0">
                <a:solidFill>
                  <a:schemeClr val="tx1"/>
                </a:solidFill>
              </a:rPr>
              <a:t>2</a:t>
            </a:r>
            <a:r>
              <a:rPr lang="zh-CN" altLang="en-US" sz="2200" dirty="0">
                <a:solidFill>
                  <a:schemeClr val="tx1"/>
                </a:solidFill>
              </a:rPr>
              <a:t> </a:t>
            </a:r>
            <a:r>
              <a:rPr lang="en-US" altLang="zh-CN" sz="2200" dirty="0">
                <a:solidFill>
                  <a:schemeClr val="tx1"/>
                </a:solidFill>
              </a:rPr>
              <a:t>postdoc,</a:t>
            </a:r>
            <a:r>
              <a:rPr lang="zh-CN" altLang="en-US" sz="2200" dirty="0">
                <a:solidFill>
                  <a:schemeClr val="tx1"/>
                </a:solidFill>
              </a:rPr>
              <a:t> </a:t>
            </a:r>
            <a:r>
              <a:rPr lang="en-US" altLang="zh-CN" sz="2200" dirty="0">
                <a:solidFill>
                  <a:schemeClr val="tx1"/>
                </a:solidFill>
              </a:rPr>
              <a:t>5</a:t>
            </a:r>
            <a:r>
              <a:rPr lang="zh-CN" altLang="en-US" sz="2200" dirty="0">
                <a:solidFill>
                  <a:schemeClr val="tx1"/>
                </a:solidFill>
              </a:rPr>
              <a:t> </a:t>
            </a:r>
            <a:r>
              <a:rPr lang="en-US" altLang="zh-CN" sz="2200" dirty="0">
                <a:solidFill>
                  <a:schemeClr val="tx1"/>
                </a:solidFill>
              </a:rPr>
              <a:t>students</a:t>
            </a:r>
            <a:r>
              <a:rPr lang="zh-CN" altLang="en-US" sz="2200" dirty="0">
                <a:solidFill>
                  <a:schemeClr val="tx1"/>
                </a:solidFill>
              </a:rPr>
              <a:t> </a:t>
            </a:r>
            <a:endParaRPr lang="en-US" altLang="zh-CN" sz="2200" dirty="0">
              <a:solidFill>
                <a:schemeClr val="tx1"/>
              </a:solidFill>
            </a:endParaRPr>
          </a:p>
          <a:p>
            <a:r>
              <a:rPr lang="en-US" altLang="zh-CN" sz="2200" dirty="0"/>
              <a:t>CERN:</a:t>
            </a:r>
            <a:r>
              <a:rPr lang="zh-CN" altLang="en-US" sz="2200" dirty="0"/>
              <a:t> </a:t>
            </a:r>
            <a:r>
              <a:rPr lang="en-US" altLang="zh-CN" sz="2200" dirty="0">
                <a:solidFill>
                  <a:schemeClr val="tx1"/>
                </a:solidFill>
              </a:rPr>
              <a:t>Recent</a:t>
            </a:r>
            <a:r>
              <a:rPr lang="zh-CN" altLang="en-US" sz="2200" dirty="0">
                <a:solidFill>
                  <a:schemeClr val="tx1"/>
                </a:solidFill>
              </a:rPr>
              <a:t> </a:t>
            </a:r>
            <a:r>
              <a:rPr lang="en-US" altLang="zh-CN" sz="2200" dirty="0">
                <a:solidFill>
                  <a:schemeClr val="tx1"/>
                </a:solidFill>
              </a:rPr>
              <a:t>joint</a:t>
            </a:r>
            <a:r>
              <a:rPr lang="zh-CN" altLang="en-US" sz="2200" dirty="0">
                <a:solidFill>
                  <a:schemeClr val="tx1"/>
                </a:solidFill>
              </a:rPr>
              <a:t> </a:t>
            </a:r>
            <a:r>
              <a:rPr lang="en-US" altLang="zh-CN" sz="2200" dirty="0">
                <a:solidFill>
                  <a:schemeClr val="tx1"/>
                </a:solidFill>
              </a:rPr>
              <a:t>R</a:t>
            </a:r>
            <a:r>
              <a:rPr lang="zh-CN" altLang="en-US" sz="2200" dirty="0">
                <a:solidFill>
                  <a:schemeClr val="tx1"/>
                </a:solidFill>
              </a:rPr>
              <a:t> </a:t>
            </a:r>
            <a:r>
              <a:rPr lang="en-US" altLang="zh-CN" sz="2200" dirty="0">
                <a:solidFill>
                  <a:schemeClr val="tx1"/>
                </a:solidFill>
              </a:rPr>
              <a:t>&amp;</a:t>
            </a:r>
            <a:r>
              <a:rPr lang="zh-CN" altLang="en-US" sz="2200" dirty="0">
                <a:solidFill>
                  <a:schemeClr val="tx1"/>
                </a:solidFill>
              </a:rPr>
              <a:t> </a:t>
            </a:r>
            <a:r>
              <a:rPr lang="en-US" altLang="zh-CN" sz="2200" dirty="0">
                <a:solidFill>
                  <a:schemeClr val="tx1"/>
                </a:solidFill>
              </a:rPr>
              <a:t>D</a:t>
            </a:r>
            <a:r>
              <a:rPr lang="zh-CN" altLang="en-US" sz="2200" dirty="0">
                <a:solidFill>
                  <a:schemeClr val="tx1"/>
                </a:solidFill>
              </a:rPr>
              <a:t> </a:t>
            </a:r>
            <a:r>
              <a:rPr lang="en-US" altLang="zh-CN" sz="2200" dirty="0">
                <a:solidFill>
                  <a:schemeClr val="tx1"/>
                </a:solidFill>
              </a:rPr>
              <a:t>collaboration</a:t>
            </a:r>
            <a:r>
              <a:rPr lang="zh-CN" altLang="en-US" sz="2200" dirty="0">
                <a:solidFill>
                  <a:schemeClr val="tx1"/>
                </a:solidFill>
              </a:rPr>
              <a:t> </a:t>
            </a:r>
            <a:r>
              <a:rPr lang="en-US" altLang="zh-CN" sz="2200" dirty="0">
                <a:solidFill>
                  <a:schemeClr val="tx1"/>
                </a:solidFill>
              </a:rPr>
              <a:t>in</a:t>
            </a:r>
            <a:r>
              <a:rPr lang="zh-CN" altLang="en-US" sz="2200" dirty="0">
                <a:solidFill>
                  <a:schemeClr val="tx1"/>
                </a:solidFill>
              </a:rPr>
              <a:t> </a:t>
            </a:r>
            <a:r>
              <a:rPr lang="en-US" altLang="zh-CN" sz="2200" dirty="0">
                <a:solidFill>
                  <a:schemeClr val="tx1"/>
                </a:solidFill>
              </a:rPr>
              <a:t>HLMC</a:t>
            </a:r>
            <a:r>
              <a:rPr lang="zh-CN" altLang="en-US" sz="2200" dirty="0">
                <a:solidFill>
                  <a:schemeClr val="tx1"/>
                </a:solidFill>
              </a:rPr>
              <a:t> </a:t>
            </a:r>
            <a:r>
              <a:rPr lang="en-US" altLang="zh-CN" sz="2200" dirty="0">
                <a:solidFill>
                  <a:schemeClr val="tx1"/>
                </a:solidFill>
              </a:rPr>
              <a:t>55nm</a:t>
            </a:r>
            <a:r>
              <a:rPr lang="zh-CN" altLang="en-US" sz="2200" dirty="0">
                <a:solidFill>
                  <a:schemeClr val="tx1"/>
                </a:solidFill>
              </a:rPr>
              <a:t> </a:t>
            </a:r>
            <a:r>
              <a:rPr lang="en-US" altLang="zh-CN" sz="2200" dirty="0">
                <a:solidFill>
                  <a:schemeClr val="tx1"/>
                </a:solidFill>
              </a:rPr>
              <a:t>aiming</a:t>
            </a:r>
            <a:r>
              <a:rPr lang="zh-CN" altLang="en-US" sz="2200" dirty="0">
                <a:solidFill>
                  <a:schemeClr val="tx1"/>
                </a:solidFill>
              </a:rPr>
              <a:t> </a:t>
            </a:r>
            <a:r>
              <a:rPr lang="en-US" altLang="zh-CN" sz="2200" dirty="0">
                <a:solidFill>
                  <a:schemeClr val="tx1"/>
                </a:solidFill>
              </a:rPr>
              <a:t>for</a:t>
            </a:r>
            <a:r>
              <a:rPr lang="zh-CN" altLang="en-US" sz="2200" dirty="0">
                <a:solidFill>
                  <a:schemeClr val="tx1"/>
                </a:solidFill>
              </a:rPr>
              <a:t> </a:t>
            </a:r>
            <a:r>
              <a:rPr lang="en-US" altLang="zh-CN" sz="2200" dirty="0">
                <a:solidFill>
                  <a:schemeClr val="tx1"/>
                </a:solidFill>
              </a:rPr>
              <a:t>ALICE3</a:t>
            </a:r>
            <a:r>
              <a:rPr lang="zh-CN" altLang="en-US" sz="2200" dirty="0">
                <a:solidFill>
                  <a:schemeClr val="tx1"/>
                </a:solidFill>
              </a:rPr>
              <a:t> </a:t>
            </a:r>
            <a:r>
              <a:rPr lang="en-US" altLang="zh-CN" sz="2200" dirty="0">
                <a:solidFill>
                  <a:schemeClr val="tx1"/>
                </a:solidFill>
              </a:rPr>
              <a:t>upgrade</a:t>
            </a:r>
          </a:p>
          <a:p>
            <a:r>
              <a:rPr lang="en-US" altLang="zh-CN" sz="2200" dirty="0"/>
              <a:t>IPHC/CNRS:</a:t>
            </a:r>
            <a:r>
              <a:rPr lang="zh-CN" altLang="en-US" sz="2200" dirty="0"/>
              <a:t>  </a:t>
            </a:r>
            <a:r>
              <a:rPr lang="en-US" altLang="zh-CN" sz="2200" dirty="0"/>
              <a:t>Christine</a:t>
            </a:r>
            <a:r>
              <a:rPr lang="zh-CN" altLang="en-US" sz="2200" dirty="0"/>
              <a:t> </a:t>
            </a:r>
            <a:r>
              <a:rPr lang="en-US" altLang="zh-CN" sz="2200" dirty="0"/>
              <a:t>Hu</a:t>
            </a:r>
            <a:r>
              <a:rPr lang="zh-CN" altLang="en-US" sz="2200" dirty="0"/>
              <a:t> </a:t>
            </a:r>
            <a:r>
              <a:rPr lang="en-US" altLang="zh-CN" sz="2200" dirty="0"/>
              <a:t>et</a:t>
            </a:r>
            <a:r>
              <a:rPr lang="zh-CN" altLang="en-US" sz="2200" dirty="0"/>
              <a:t> </a:t>
            </a:r>
            <a:r>
              <a:rPr lang="en-US" altLang="zh-CN" sz="2200" dirty="0"/>
              <a:t>al</a:t>
            </a:r>
            <a:r>
              <a:rPr lang="zh-CN" altLang="en-US" sz="2200" dirty="0"/>
              <a:t> </a:t>
            </a:r>
            <a:r>
              <a:rPr lang="en-US" altLang="zh-CN" sz="2200" dirty="0"/>
              <a:t>(</a:t>
            </a:r>
            <a:r>
              <a:rPr lang="en-US" altLang="zh-CN" sz="2200" dirty="0">
                <a:solidFill>
                  <a:schemeClr val="tx1"/>
                </a:solidFill>
              </a:rPr>
              <a:t>3</a:t>
            </a:r>
            <a:r>
              <a:rPr lang="zh-CN" altLang="en-US" sz="2200" dirty="0">
                <a:solidFill>
                  <a:schemeClr val="tx1"/>
                </a:solidFill>
              </a:rPr>
              <a:t> </a:t>
            </a:r>
            <a:r>
              <a:rPr lang="en-US" altLang="zh-CN" sz="2200" dirty="0">
                <a:solidFill>
                  <a:schemeClr val="tx1"/>
                </a:solidFill>
              </a:rPr>
              <a:t>faculty):</a:t>
            </a:r>
            <a:r>
              <a:rPr lang="zh-CN" altLang="en-US" sz="2200" dirty="0">
                <a:solidFill>
                  <a:schemeClr val="tx1"/>
                </a:solidFill>
              </a:rPr>
              <a:t> </a:t>
            </a:r>
            <a:r>
              <a:rPr lang="en-US" altLang="zh-CN" sz="2200" dirty="0">
                <a:solidFill>
                  <a:schemeClr val="tx1"/>
                </a:solidFill>
              </a:rPr>
              <a:t>Collaboration</a:t>
            </a:r>
            <a:r>
              <a:rPr lang="zh-CN" altLang="en-US" sz="2200" dirty="0">
                <a:solidFill>
                  <a:schemeClr val="tx1"/>
                </a:solidFill>
              </a:rPr>
              <a:t> </a:t>
            </a:r>
            <a:r>
              <a:rPr lang="en-US" altLang="zh-CN" sz="2200" dirty="0">
                <a:solidFill>
                  <a:schemeClr val="tx1"/>
                </a:solidFill>
              </a:rPr>
              <a:t>in</a:t>
            </a:r>
            <a:r>
              <a:rPr lang="zh-CN" altLang="en-US" sz="2200" dirty="0">
                <a:solidFill>
                  <a:schemeClr val="tx1"/>
                </a:solidFill>
              </a:rPr>
              <a:t> </a:t>
            </a:r>
            <a:r>
              <a:rPr lang="en-US" altLang="zh-CN" sz="2200" dirty="0">
                <a:solidFill>
                  <a:schemeClr val="tx1"/>
                </a:solidFill>
              </a:rPr>
              <a:t>FCPPL</a:t>
            </a:r>
            <a:r>
              <a:rPr lang="zh-CN" altLang="en-US" sz="2200" dirty="0">
                <a:solidFill>
                  <a:schemeClr val="tx1"/>
                </a:solidFill>
              </a:rPr>
              <a:t> </a:t>
            </a:r>
            <a:r>
              <a:rPr lang="en-US" altLang="zh-CN" sz="2200" dirty="0">
                <a:solidFill>
                  <a:schemeClr val="tx1"/>
                </a:solidFill>
              </a:rPr>
              <a:t>and</a:t>
            </a:r>
            <a:r>
              <a:rPr lang="zh-CN" altLang="en-US" sz="2200" dirty="0">
                <a:solidFill>
                  <a:schemeClr val="tx1"/>
                </a:solidFill>
              </a:rPr>
              <a:t> </a:t>
            </a:r>
            <a:r>
              <a:rPr lang="en-US" altLang="zh-CN" sz="2200" dirty="0">
                <a:solidFill>
                  <a:schemeClr val="tx1"/>
                </a:solidFill>
              </a:rPr>
              <a:t>DRD3</a:t>
            </a:r>
            <a:endParaRPr lang="en-US" altLang="zh-CN" sz="2200" dirty="0"/>
          </a:p>
          <a:p>
            <a:pPr lvl="1"/>
            <a:r>
              <a:rPr lang="en-US" altLang="zh-CN" sz="2200" dirty="0"/>
              <a:t>CEPC</a:t>
            </a:r>
            <a:r>
              <a:rPr lang="zh-CN" altLang="en-US" sz="2200" dirty="0"/>
              <a:t> </a:t>
            </a:r>
            <a:r>
              <a:rPr lang="en-US" altLang="zh-CN" sz="2200" dirty="0" err="1"/>
              <a:t>Jadepix</a:t>
            </a:r>
            <a:r>
              <a:rPr lang="zh-CN" altLang="en-US" sz="2200" dirty="0"/>
              <a:t> </a:t>
            </a:r>
            <a:r>
              <a:rPr lang="en-US" altLang="zh-CN" sz="2200" dirty="0"/>
              <a:t>design,</a:t>
            </a:r>
            <a:r>
              <a:rPr lang="zh-CN" altLang="en-US" sz="2200" dirty="0"/>
              <a:t> </a:t>
            </a:r>
            <a:r>
              <a:rPr lang="en-US" altLang="zh-CN" sz="2200" dirty="0"/>
              <a:t>ALICE</a:t>
            </a:r>
            <a:r>
              <a:rPr lang="zh-CN" altLang="en-US" sz="2200" dirty="0"/>
              <a:t> </a:t>
            </a:r>
            <a:r>
              <a:rPr lang="en-US" altLang="zh-CN" sz="2200" dirty="0"/>
              <a:t>ITS3</a:t>
            </a:r>
            <a:r>
              <a:rPr lang="zh-CN" altLang="en-US" sz="2200" dirty="0"/>
              <a:t> </a:t>
            </a:r>
            <a:r>
              <a:rPr lang="en-US" altLang="zh-CN" sz="2200" dirty="0"/>
              <a:t>upgrade</a:t>
            </a:r>
            <a:r>
              <a:rPr lang="zh-CN" altLang="en-US" sz="2200" dirty="0"/>
              <a:t> </a:t>
            </a:r>
            <a:r>
              <a:rPr lang="en-US" altLang="zh-CN" sz="2200" dirty="0"/>
              <a:t>(especially</a:t>
            </a:r>
            <a:r>
              <a:rPr lang="zh-CN" altLang="en-US" sz="2200" dirty="0"/>
              <a:t> </a:t>
            </a:r>
            <a:r>
              <a:rPr lang="en-US" altLang="zh-CN" sz="2200" dirty="0"/>
              <a:t>on</a:t>
            </a:r>
            <a:r>
              <a:rPr lang="zh-CN" altLang="en-US" sz="2200" dirty="0"/>
              <a:t> </a:t>
            </a:r>
            <a:r>
              <a:rPr lang="en-US" altLang="zh-CN" sz="2200" dirty="0"/>
              <a:t>MAPS</a:t>
            </a:r>
            <a:r>
              <a:rPr lang="zh-CN" altLang="en-US" sz="2200" dirty="0"/>
              <a:t> </a:t>
            </a:r>
            <a:r>
              <a:rPr lang="en-US" altLang="zh-CN" sz="2200" dirty="0"/>
              <a:t>design,</a:t>
            </a:r>
            <a:r>
              <a:rPr lang="zh-CN" altLang="en-US" sz="2200" dirty="0"/>
              <a:t> </a:t>
            </a:r>
            <a:r>
              <a:rPr lang="en-US" altLang="zh-CN" sz="2200" dirty="0"/>
              <a:t>stitching)</a:t>
            </a:r>
            <a:r>
              <a:rPr lang="zh-CN" altLang="en-US" sz="2200" dirty="0"/>
              <a:t>  </a:t>
            </a:r>
            <a:endParaRPr lang="en-US" altLang="zh-CN" sz="2200" dirty="0"/>
          </a:p>
          <a:p>
            <a:r>
              <a:rPr lang="en-US" altLang="zh-CN" sz="2200" dirty="0"/>
              <a:t>IFAE:</a:t>
            </a:r>
            <a:r>
              <a:rPr lang="zh-CN" altLang="en-US" sz="2200" dirty="0"/>
              <a:t> </a:t>
            </a:r>
            <a:r>
              <a:rPr lang="en-US" altLang="zh-CN" sz="2200" dirty="0"/>
              <a:t>Chip</a:t>
            </a:r>
            <a:r>
              <a:rPr lang="zh-CN" altLang="en-US" sz="2200" dirty="0"/>
              <a:t> </a:t>
            </a:r>
            <a:r>
              <a:rPr lang="en-US" altLang="zh-CN" sz="2200" dirty="0"/>
              <a:t>design</a:t>
            </a:r>
            <a:r>
              <a:rPr lang="zh-CN" altLang="en-US" sz="2200" dirty="0"/>
              <a:t> </a:t>
            </a:r>
            <a:r>
              <a:rPr lang="en-US" altLang="zh-CN" sz="2200" dirty="0"/>
              <a:t>,</a:t>
            </a:r>
            <a:r>
              <a:rPr lang="zh-CN" altLang="en-US" sz="2200" dirty="0"/>
              <a:t> </a:t>
            </a:r>
            <a:r>
              <a:rPr lang="en-US" altLang="zh-CN" sz="2200" dirty="0"/>
              <a:t>Sebastian</a:t>
            </a:r>
            <a:r>
              <a:rPr lang="zh-CN" altLang="en-US" sz="2200" dirty="0"/>
              <a:t> </a:t>
            </a:r>
            <a:r>
              <a:rPr lang="en-US" altLang="en-US" sz="2200" dirty="0"/>
              <a:t>Grinstein</a:t>
            </a:r>
            <a:r>
              <a:rPr lang="zh-CN" altLang="en-US" sz="2200" dirty="0"/>
              <a:t> </a:t>
            </a:r>
            <a:r>
              <a:rPr lang="en-US" altLang="zh-CN" sz="2200" dirty="0"/>
              <a:t>et</a:t>
            </a:r>
            <a:r>
              <a:rPr lang="zh-CN" altLang="en-US" sz="2200" dirty="0"/>
              <a:t> </a:t>
            </a:r>
            <a:r>
              <a:rPr lang="en-US" altLang="zh-CN" sz="2200" dirty="0"/>
              <a:t>al</a:t>
            </a:r>
            <a:r>
              <a:rPr lang="zh-CN" altLang="en-US" sz="2200" dirty="0"/>
              <a:t> </a:t>
            </a:r>
            <a:r>
              <a:rPr lang="en-US" altLang="zh-CN" sz="2200" dirty="0"/>
              <a:t>(</a:t>
            </a:r>
            <a:r>
              <a:rPr lang="en-US" altLang="zh-CN" sz="2200" dirty="0">
                <a:solidFill>
                  <a:schemeClr val="tx1"/>
                </a:solidFill>
              </a:rPr>
              <a:t>2</a:t>
            </a:r>
            <a:r>
              <a:rPr lang="zh-CN" altLang="en-US" sz="2200" dirty="0">
                <a:solidFill>
                  <a:schemeClr val="tx1"/>
                </a:solidFill>
              </a:rPr>
              <a:t> </a:t>
            </a:r>
            <a:r>
              <a:rPr lang="en-US" altLang="zh-CN" sz="2200" dirty="0">
                <a:solidFill>
                  <a:schemeClr val="tx1"/>
                </a:solidFill>
              </a:rPr>
              <a:t>faculty)</a:t>
            </a:r>
          </a:p>
          <a:p>
            <a:pPr lvl="1"/>
            <a:r>
              <a:rPr lang="en-US" altLang="zh-CN" sz="2200" dirty="0"/>
              <a:t>CEPC</a:t>
            </a:r>
            <a:r>
              <a:rPr lang="zh-CN" altLang="en-US" sz="2200" dirty="0"/>
              <a:t> </a:t>
            </a:r>
            <a:r>
              <a:rPr lang="en-US" altLang="zh-CN" sz="2200" dirty="0" err="1"/>
              <a:t>Taichupix</a:t>
            </a:r>
            <a:r>
              <a:rPr lang="zh-CN" altLang="en-US" sz="2200" dirty="0"/>
              <a:t> </a:t>
            </a:r>
            <a:r>
              <a:rPr lang="en-US" altLang="zh-CN" sz="2200" dirty="0"/>
              <a:t>chip</a:t>
            </a:r>
            <a:r>
              <a:rPr lang="zh-CN" altLang="en-US" sz="2200" dirty="0"/>
              <a:t> </a:t>
            </a:r>
            <a:r>
              <a:rPr lang="en-US" altLang="zh-CN" sz="2200" dirty="0"/>
              <a:t>design,</a:t>
            </a:r>
            <a:r>
              <a:rPr lang="zh-CN" altLang="en-US" sz="2200" dirty="0"/>
              <a:t> </a:t>
            </a:r>
            <a:r>
              <a:rPr lang="en-US" altLang="zh-CN" sz="2200" dirty="0"/>
              <a:t>ATLAS</a:t>
            </a:r>
            <a:r>
              <a:rPr lang="zh-CN" altLang="en-US" sz="2200" dirty="0"/>
              <a:t> </a:t>
            </a:r>
            <a:r>
              <a:rPr lang="en-US" altLang="zh-CN" sz="2200" dirty="0"/>
              <a:t>ITK</a:t>
            </a:r>
            <a:r>
              <a:rPr lang="zh-CN" altLang="en-US" sz="2200" dirty="0"/>
              <a:t> </a:t>
            </a:r>
            <a:r>
              <a:rPr lang="en-US" altLang="zh-CN" sz="2200" dirty="0"/>
              <a:t>pixel</a:t>
            </a:r>
            <a:r>
              <a:rPr lang="zh-CN" altLang="en-US" sz="2200" dirty="0"/>
              <a:t> </a:t>
            </a:r>
            <a:r>
              <a:rPr lang="en-US" altLang="zh-CN" sz="2200" dirty="0"/>
              <a:t>and</a:t>
            </a:r>
            <a:r>
              <a:rPr lang="zh-CN" altLang="en-US" sz="2200" dirty="0"/>
              <a:t> </a:t>
            </a:r>
            <a:r>
              <a:rPr lang="en-US" altLang="zh-CN" sz="2200" dirty="0"/>
              <a:t>HGTD</a:t>
            </a:r>
            <a:r>
              <a:rPr lang="zh-CN" altLang="en-US" sz="2200" dirty="0"/>
              <a:t> </a:t>
            </a:r>
            <a:r>
              <a:rPr lang="en-US" altLang="zh-CN" sz="2200" dirty="0"/>
              <a:t>upgrade</a:t>
            </a:r>
          </a:p>
          <a:p>
            <a:r>
              <a:rPr lang="en-US" altLang="zh-CN" sz="2200" dirty="0" err="1"/>
              <a:t>ShanDong</a:t>
            </a:r>
            <a:r>
              <a:rPr lang="zh-CN" altLang="en-US" sz="2200" dirty="0"/>
              <a:t> </a:t>
            </a:r>
            <a:r>
              <a:rPr lang="en-US" altLang="zh-CN" sz="2200" dirty="0"/>
              <a:t>U.:</a:t>
            </a:r>
            <a:r>
              <a:rPr lang="zh-CN" altLang="en-US" sz="2200" dirty="0"/>
              <a:t> </a:t>
            </a:r>
            <a:r>
              <a:rPr lang="en-US" altLang="zh-CN" sz="2200" dirty="0"/>
              <a:t>Stitching</a:t>
            </a:r>
            <a:r>
              <a:rPr lang="zh-CN" altLang="en-US" sz="2200" dirty="0"/>
              <a:t> </a:t>
            </a:r>
            <a:r>
              <a:rPr lang="en-US" altLang="zh-CN" sz="2200" dirty="0"/>
              <a:t>chip</a:t>
            </a:r>
            <a:r>
              <a:rPr lang="zh-CN" altLang="en-US" sz="2200" dirty="0"/>
              <a:t> </a:t>
            </a:r>
            <a:r>
              <a:rPr lang="en-US" altLang="zh-CN" sz="2200" dirty="0"/>
              <a:t>design</a:t>
            </a:r>
            <a:r>
              <a:rPr lang="zh-CN" altLang="en-US" sz="2200" dirty="0"/>
              <a:t> </a:t>
            </a:r>
            <a:r>
              <a:rPr lang="en-US" altLang="zh-CN" sz="2200" dirty="0"/>
              <a:t>(</a:t>
            </a:r>
            <a:r>
              <a:rPr lang="en-US" altLang="zh-CN" sz="2200" dirty="0">
                <a:solidFill>
                  <a:schemeClr val="tx1"/>
                </a:solidFill>
              </a:rPr>
              <a:t>3</a:t>
            </a:r>
            <a:r>
              <a:rPr lang="zh-CN" altLang="en-US" sz="2200" dirty="0">
                <a:solidFill>
                  <a:schemeClr val="tx1"/>
                </a:solidFill>
              </a:rPr>
              <a:t> </a:t>
            </a:r>
            <a:r>
              <a:rPr lang="en-US" altLang="zh-CN" sz="2200" dirty="0">
                <a:solidFill>
                  <a:schemeClr val="tx1"/>
                </a:solidFill>
              </a:rPr>
              <a:t>faculty,</a:t>
            </a:r>
            <a:r>
              <a:rPr lang="zh-CN" altLang="en-US" sz="2200" dirty="0">
                <a:solidFill>
                  <a:schemeClr val="tx1"/>
                </a:solidFill>
              </a:rPr>
              <a:t>  </a:t>
            </a:r>
            <a:r>
              <a:rPr lang="en-US" altLang="zh-CN" sz="2200" dirty="0">
                <a:solidFill>
                  <a:schemeClr val="tx1"/>
                </a:solidFill>
              </a:rPr>
              <a:t>1</a:t>
            </a:r>
            <a:r>
              <a:rPr lang="zh-CN" altLang="en-US" sz="2200" dirty="0">
                <a:solidFill>
                  <a:schemeClr val="tx1"/>
                </a:solidFill>
              </a:rPr>
              <a:t> </a:t>
            </a:r>
            <a:r>
              <a:rPr lang="en-US" altLang="zh-CN" sz="2200" dirty="0">
                <a:solidFill>
                  <a:schemeClr val="tx1"/>
                </a:solidFill>
              </a:rPr>
              <a:t>postdoc,</a:t>
            </a:r>
            <a:r>
              <a:rPr lang="zh-CN" altLang="en-US" sz="2200" dirty="0">
                <a:solidFill>
                  <a:schemeClr val="tx1"/>
                </a:solidFill>
              </a:rPr>
              <a:t> </a:t>
            </a:r>
            <a:r>
              <a:rPr lang="en-US" altLang="zh-CN" sz="2200" dirty="0">
                <a:solidFill>
                  <a:schemeClr val="tx1"/>
                </a:solidFill>
              </a:rPr>
              <a:t>3</a:t>
            </a:r>
            <a:r>
              <a:rPr lang="zh-CN" altLang="en-US" sz="2200" dirty="0">
                <a:solidFill>
                  <a:schemeClr val="tx1"/>
                </a:solidFill>
              </a:rPr>
              <a:t> </a:t>
            </a:r>
            <a:r>
              <a:rPr lang="en-US" altLang="zh-CN" sz="2200" dirty="0">
                <a:solidFill>
                  <a:schemeClr val="tx1"/>
                </a:solidFill>
              </a:rPr>
              <a:t>students</a:t>
            </a:r>
            <a:r>
              <a:rPr lang="zh-CN" altLang="en-US" sz="2200" dirty="0">
                <a:solidFill>
                  <a:schemeClr val="tx1"/>
                </a:solidFill>
              </a:rPr>
              <a:t> </a:t>
            </a:r>
            <a:r>
              <a:rPr lang="en-US" altLang="zh-CN" sz="2200" dirty="0"/>
              <a:t>)</a:t>
            </a:r>
          </a:p>
          <a:p>
            <a:r>
              <a:rPr lang="en-US" altLang="zh-CN" sz="2200" dirty="0"/>
              <a:t>CCNU:</a:t>
            </a:r>
            <a:r>
              <a:rPr lang="zh-CN" altLang="en-US" sz="2200" dirty="0"/>
              <a:t> </a:t>
            </a:r>
            <a:r>
              <a:rPr lang="en-US" altLang="zh-CN" sz="2200" dirty="0"/>
              <a:t>chip</a:t>
            </a:r>
            <a:r>
              <a:rPr lang="zh-CN" altLang="en-US" sz="2200" dirty="0"/>
              <a:t> </a:t>
            </a:r>
            <a:r>
              <a:rPr lang="en-US" altLang="zh-CN" sz="2200" dirty="0"/>
              <a:t>design,</a:t>
            </a:r>
            <a:r>
              <a:rPr lang="zh-CN" altLang="en-US" sz="2200" dirty="0"/>
              <a:t> </a:t>
            </a:r>
            <a:r>
              <a:rPr lang="en-US" altLang="zh-CN" sz="2200" dirty="0"/>
              <a:t>ladder</a:t>
            </a:r>
            <a:r>
              <a:rPr lang="zh-CN" altLang="en-US" sz="2200" dirty="0"/>
              <a:t> </a:t>
            </a:r>
            <a:r>
              <a:rPr lang="en-US" altLang="zh-CN" sz="2200" dirty="0"/>
              <a:t>assembly</a:t>
            </a:r>
            <a:r>
              <a:rPr lang="zh-CN" altLang="en-US" sz="2200" dirty="0"/>
              <a:t> </a:t>
            </a:r>
            <a:r>
              <a:rPr lang="en-US" altLang="zh-CN" sz="2200" dirty="0"/>
              <a:t>(</a:t>
            </a:r>
            <a:r>
              <a:rPr lang="en-US" altLang="zh-CN" sz="2200" dirty="0">
                <a:solidFill>
                  <a:schemeClr val="tx1"/>
                </a:solidFill>
              </a:rPr>
              <a:t>2</a:t>
            </a:r>
            <a:r>
              <a:rPr lang="zh-CN" altLang="en-US" sz="2200" dirty="0">
                <a:solidFill>
                  <a:schemeClr val="tx1"/>
                </a:solidFill>
              </a:rPr>
              <a:t> </a:t>
            </a:r>
            <a:r>
              <a:rPr lang="en-US" altLang="zh-CN" sz="2200" dirty="0">
                <a:solidFill>
                  <a:schemeClr val="tx1"/>
                </a:solidFill>
              </a:rPr>
              <a:t>faculty</a:t>
            </a:r>
            <a:r>
              <a:rPr lang="zh-CN" altLang="en-US" sz="2200" dirty="0">
                <a:solidFill>
                  <a:schemeClr val="tx1"/>
                </a:solidFill>
              </a:rPr>
              <a:t> </a:t>
            </a:r>
            <a:r>
              <a:rPr lang="en-US" altLang="zh-CN" sz="2200" dirty="0">
                <a:solidFill>
                  <a:schemeClr val="tx1"/>
                </a:solidFill>
              </a:rPr>
              <a:t>,</a:t>
            </a:r>
            <a:r>
              <a:rPr lang="zh-CN" altLang="en-US" sz="2200" dirty="0">
                <a:solidFill>
                  <a:schemeClr val="tx1"/>
                </a:solidFill>
              </a:rPr>
              <a:t> </a:t>
            </a:r>
            <a:r>
              <a:rPr lang="en-US" altLang="zh-CN" sz="2200" dirty="0">
                <a:solidFill>
                  <a:schemeClr val="tx1"/>
                </a:solidFill>
              </a:rPr>
              <a:t>3</a:t>
            </a:r>
            <a:r>
              <a:rPr lang="zh-CN" altLang="en-US" sz="2200" dirty="0">
                <a:solidFill>
                  <a:schemeClr val="tx1"/>
                </a:solidFill>
              </a:rPr>
              <a:t> </a:t>
            </a:r>
            <a:r>
              <a:rPr lang="en-US" altLang="zh-CN" sz="2200" dirty="0">
                <a:solidFill>
                  <a:schemeClr val="tx1"/>
                </a:solidFill>
              </a:rPr>
              <a:t>students</a:t>
            </a:r>
            <a:r>
              <a:rPr lang="zh-CN" altLang="en-US" sz="2200" dirty="0">
                <a:solidFill>
                  <a:schemeClr val="tx1"/>
                </a:solidFill>
              </a:rPr>
              <a:t> </a:t>
            </a:r>
            <a:r>
              <a:rPr lang="en-US" altLang="zh-CN" sz="2200" dirty="0"/>
              <a:t>)</a:t>
            </a:r>
          </a:p>
          <a:p>
            <a:r>
              <a:rPr lang="en-US" altLang="zh-CN" sz="2200" dirty="0"/>
              <a:t>Northwestern Polytechnical U.</a:t>
            </a:r>
            <a:r>
              <a:rPr lang="zh-CN" altLang="en-US" sz="2200" dirty="0"/>
              <a:t> </a:t>
            </a:r>
            <a:r>
              <a:rPr lang="en-US" altLang="zh-CN" sz="2200" dirty="0"/>
              <a:t>:</a:t>
            </a:r>
            <a:r>
              <a:rPr lang="zh-CN" altLang="en-US" sz="2200" dirty="0"/>
              <a:t> </a:t>
            </a:r>
            <a:r>
              <a:rPr lang="en-US" altLang="zh-CN" sz="2200" dirty="0"/>
              <a:t>Chip</a:t>
            </a:r>
            <a:r>
              <a:rPr lang="zh-CN" altLang="en-US" sz="2200" dirty="0"/>
              <a:t> </a:t>
            </a:r>
            <a:r>
              <a:rPr lang="en-US" altLang="zh-CN" sz="2200" dirty="0"/>
              <a:t>design</a:t>
            </a:r>
            <a:r>
              <a:rPr lang="zh-CN" altLang="en-US" sz="2200" dirty="0"/>
              <a:t> </a:t>
            </a:r>
            <a:r>
              <a:rPr lang="en-US" altLang="zh-CN" sz="2200" dirty="0"/>
              <a:t>(</a:t>
            </a:r>
            <a:r>
              <a:rPr lang="en-US" altLang="zh-CN" sz="2200" dirty="0">
                <a:solidFill>
                  <a:schemeClr val="tx1"/>
                </a:solidFill>
              </a:rPr>
              <a:t>5</a:t>
            </a:r>
            <a:r>
              <a:rPr lang="zh-CN" altLang="en-US" sz="2200" dirty="0">
                <a:solidFill>
                  <a:schemeClr val="tx1"/>
                </a:solidFill>
              </a:rPr>
              <a:t> </a:t>
            </a:r>
            <a:r>
              <a:rPr lang="en-US" altLang="zh-CN" sz="2200" dirty="0">
                <a:solidFill>
                  <a:schemeClr val="tx1"/>
                </a:solidFill>
              </a:rPr>
              <a:t>faculty,</a:t>
            </a:r>
            <a:r>
              <a:rPr lang="zh-CN" altLang="en-US" sz="2200" dirty="0">
                <a:solidFill>
                  <a:schemeClr val="tx1"/>
                </a:solidFill>
              </a:rPr>
              <a:t> </a:t>
            </a:r>
            <a:r>
              <a:rPr lang="en-US" altLang="zh-CN" sz="2200" dirty="0">
                <a:solidFill>
                  <a:schemeClr val="tx1"/>
                </a:solidFill>
              </a:rPr>
              <a:t>2</a:t>
            </a:r>
            <a:r>
              <a:rPr lang="zh-CN" altLang="en-US" sz="2200" dirty="0">
                <a:solidFill>
                  <a:schemeClr val="tx1"/>
                </a:solidFill>
              </a:rPr>
              <a:t> </a:t>
            </a:r>
            <a:r>
              <a:rPr lang="en-US" altLang="zh-CN" sz="2200" dirty="0">
                <a:solidFill>
                  <a:schemeClr val="tx1"/>
                </a:solidFill>
              </a:rPr>
              <a:t>students</a:t>
            </a:r>
            <a:r>
              <a:rPr lang="zh-CN" altLang="en-US" sz="2200" dirty="0">
                <a:solidFill>
                  <a:schemeClr val="tx1"/>
                </a:solidFill>
              </a:rPr>
              <a:t> </a:t>
            </a:r>
            <a:r>
              <a:rPr lang="en-US" altLang="zh-CN" sz="2200" dirty="0"/>
              <a:t>)</a:t>
            </a:r>
          </a:p>
          <a:p>
            <a:r>
              <a:rPr lang="en-US" altLang="zh-CN" sz="2200" dirty="0"/>
              <a:t>Nanchang</a:t>
            </a:r>
            <a:r>
              <a:rPr lang="zh-CN" altLang="en-US" sz="2200" dirty="0"/>
              <a:t> </a:t>
            </a:r>
            <a:r>
              <a:rPr lang="en-US" altLang="zh-CN" sz="2200" dirty="0"/>
              <a:t>U.</a:t>
            </a:r>
            <a:r>
              <a:rPr lang="zh-CN" altLang="en-US" sz="2200" dirty="0"/>
              <a:t> </a:t>
            </a:r>
            <a:r>
              <a:rPr lang="en-US" altLang="zh-CN" sz="2200" dirty="0"/>
              <a:t>:</a:t>
            </a:r>
            <a:r>
              <a:rPr lang="zh-CN" altLang="en-US" sz="2200" dirty="0"/>
              <a:t> </a:t>
            </a:r>
            <a:r>
              <a:rPr lang="en-US" altLang="zh-CN" sz="2200" dirty="0"/>
              <a:t>chip</a:t>
            </a:r>
            <a:r>
              <a:rPr lang="zh-CN" altLang="en-US" sz="2200" dirty="0"/>
              <a:t> </a:t>
            </a:r>
            <a:r>
              <a:rPr lang="en-US" altLang="zh-CN" sz="2200" dirty="0"/>
              <a:t>design,</a:t>
            </a:r>
            <a:r>
              <a:rPr lang="zh-CN" altLang="en-US" sz="2200" dirty="0"/>
              <a:t> </a:t>
            </a:r>
            <a:r>
              <a:rPr lang="en-US" altLang="zh-CN" sz="2200" dirty="0"/>
              <a:t>(</a:t>
            </a:r>
            <a:r>
              <a:rPr lang="en-US" altLang="zh-CN" sz="2200" dirty="0">
                <a:solidFill>
                  <a:schemeClr val="tx1"/>
                </a:solidFill>
              </a:rPr>
              <a:t>1</a:t>
            </a:r>
            <a:r>
              <a:rPr lang="zh-CN" altLang="en-US" sz="2200" dirty="0">
                <a:solidFill>
                  <a:schemeClr val="tx1"/>
                </a:solidFill>
              </a:rPr>
              <a:t> </a:t>
            </a:r>
            <a:r>
              <a:rPr lang="en-US" altLang="zh-CN" sz="2200" dirty="0">
                <a:solidFill>
                  <a:schemeClr val="tx1"/>
                </a:solidFill>
              </a:rPr>
              <a:t>faculty,</a:t>
            </a:r>
            <a:r>
              <a:rPr lang="zh-CN" altLang="en-US" sz="2200" dirty="0">
                <a:solidFill>
                  <a:schemeClr val="tx1"/>
                </a:solidFill>
              </a:rPr>
              <a:t>  </a:t>
            </a:r>
            <a:r>
              <a:rPr lang="en-US" altLang="zh-CN" sz="2200" dirty="0">
                <a:solidFill>
                  <a:schemeClr val="tx1"/>
                </a:solidFill>
              </a:rPr>
              <a:t>1</a:t>
            </a:r>
            <a:r>
              <a:rPr lang="zh-CN" altLang="en-US" sz="2200" dirty="0">
                <a:solidFill>
                  <a:schemeClr val="tx1"/>
                </a:solidFill>
              </a:rPr>
              <a:t> </a:t>
            </a:r>
            <a:r>
              <a:rPr lang="en-US" altLang="zh-CN" sz="2200" dirty="0">
                <a:solidFill>
                  <a:schemeClr val="tx1"/>
                </a:solidFill>
              </a:rPr>
              <a:t>students)</a:t>
            </a:r>
            <a:endParaRPr lang="en-US" altLang="zh-CN" sz="2200" dirty="0"/>
          </a:p>
          <a:p>
            <a:r>
              <a:rPr lang="en-US" altLang="zh-CN" sz="2200" dirty="0"/>
              <a:t>Nanjing</a:t>
            </a:r>
            <a:r>
              <a:rPr lang="zh-CN" altLang="en-US" sz="2200" dirty="0"/>
              <a:t> </a:t>
            </a:r>
            <a:r>
              <a:rPr lang="en-US" altLang="zh-CN" sz="2200" dirty="0"/>
              <a:t>U.:</a:t>
            </a:r>
            <a:r>
              <a:rPr lang="zh-CN" altLang="en-US" sz="2200" dirty="0"/>
              <a:t> </a:t>
            </a:r>
            <a:r>
              <a:rPr lang="en-US" altLang="zh-CN" sz="2200" dirty="0"/>
              <a:t>irradiation</a:t>
            </a:r>
            <a:r>
              <a:rPr lang="zh-CN" altLang="en-US" sz="2200" dirty="0"/>
              <a:t> </a:t>
            </a:r>
            <a:r>
              <a:rPr lang="en-US" altLang="zh-CN" sz="2200" dirty="0"/>
              <a:t>study,</a:t>
            </a:r>
            <a:r>
              <a:rPr lang="zh-CN" altLang="en-US" sz="2200" dirty="0"/>
              <a:t> </a:t>
            </a:r>
            <a:r>
              <a:rPr lang="en-US" altLang="zh-CN" sz="2200" dirty="0"/>
              <a:t>chip</a:t>
            </a:r>
            <a:r>
              <a:rPr lang="zh-CN" altLang="en-US" sz="2200" dirty="0"/>
              <a:t> </a:t>
            </a:r>
            <a:r>
              <a:rPr lang="en-US" altLang="zh-CN" sz="2200" dirty="0"/>
              <a:t>design :</a:t>
            </a:r>
            <a:r>
              <a:rPr lang="zh-CN" altLang="en-US" sz="2200" dirty="0"/>
              <a:t> </a:t>
            </a:r>
            <a:r>
              <a:rPr lang="en-US" altLang="zh-CN" sz="2200" dirty="0"/>
              <a:t>(</a:t>
            </a:r>
            <a:r>
              <a:rPr lang="en-US" altLang="zh-CN" sz="2200" dirty="0">
                <a:solidFill>
                  <a:schemeClr val="tx1"/>
                </a:solidFill>
              </a:rPr>
              <a:t>2</a:t>
            </a:r>
            <a:r>
              <a:rPr lang="zh-CN" altLang="en-US" sz="2200" dirty="0">
                <a:solidFill>
                  <a:schemeClr val="tx1"/>
                </a:solidFill>
              </a:rPr>
              <a:t> </a:t>
            </a:r>
            <a:r>
              <a:rPr lang="en-US" altLang="zh-CN" sz="2200" dirty="0">
                <a:solidFill>
                  <a:schemeClr val="tx1"/>
                </a:solidFill>
              </a:rPr>
              <a:t>faculty,</a:t>
            </a:r>
            <a:r>
              <a:rPr lang="zh-CN" altLang="en-US" sz="2200" dirty="0">
                <a:solidFill>
                  <a:schemeClr val="tx1"/>
                </a:solidFill>
              </a:rPr>
              <a:t>  </a:t>
            </a:r>
            <a:r>
              <a:rPr lang="en-US" altLang="zh-CN" sz="2200" dirty="0">
                <a:solidFill>
                  <a:schemeClr val="tx1"/>
                </a:solidFill>
              </a:rPr>
              <a:t>4</a:t>
            </a:r>
            <a:r>
              <a:rPr lang="zh-CN" altLang="en-US" sz="2200" dirty="0">
                <a:solidFill>
                  <a:schemeClr val="tx1"/>
                </a:solidFill>
              </a:rPr>
              <a:t> </a:t>
            </a:r>
            <a:r>
              <a:rPr lang="en-US" altLang="zh-CN" sz="2200" dirty="0">
                <a:solidFill>
                  <a:schemeClr val="tx1"/>
                </a:solidFill>
              </a:rPr>
              <a:t>students)</a:t>
            </a:r>
          </a:p>
          <a:p>
            <a:r>
              <a:rPr lang="en-US" altLang="zh-CN" sz="2200" dirty="0" err="1"/>
              <a:t>NanKai</a:t>
            </a:r>
            <a:r>
              <a:rPr lang="zh-CN" altLang="en-US" sz="2200" dirty="0"/>
              <a:t> </a:t>
            </a:r>
            <a:r>
              <a:rPr lang="en-US" altLang="zh-CN" sz="2200" dirty="0"/>
              <a:t>U.</a:t>
            </a:r>
            <a:r>
              <a:rPr lang="zh-CN" altLang="en-US" sz="2200" dirty="0"/>
              <a:t> </a:t>
            </a:r>
            <a:r>
              <a:rPr lang="en-US" altLang="zh-CN" sz="2200" dirty="0"/>
              <a:t>:</a:t>
            </a:r>
            <a:r>
              <a:rPr lang="zh-CN" altLang="en-US" sz="2200" dirty="0"/>
              <a:t> </a:t>
            </a:r>
            <a:r>
              <a:rPr lang="en-US" altLang="zh-CN" sz="2200" dirty="0"/>
              <a:t>physics</a:t>
            </a:r>
            <a:r>
              <a:rPr lang="zh-CN" altLang="en-US" sz="2200" dirty="0"/>
              <a:t> </a:t>
            </a:r>
            <a:r>
              <a:rPr lang="en-US" altLang="zh-CN" sz="2200" dirty="0"/>
              <a:t>performance</a:t>
            </a:r>
            <a:r>
              <a:rPr lang="zh-CN" altLang="en-US" sz="2200" dirty="0"/>
              <a:t> </a:t>
            </a:r>
            <a:r>
              <a:rPr lang="en-US" altLang="zh-CN" sz="2200" dirty="0">
                <a:solidFill>
                  <a:schemeClr val="tx1"/>
                </a:solidFill>
              </a:rPr>
              <a:t>(1</a:t>
            </a:r>
            <a:r>
              <a:rPr lang="zh-CN" altLang="en-US" sz="2200" dirty="0">
                <a:solidFill>
                  <a:schemeClr val="tx1"/>
                </a:solidFill>
              </a:rPr>
              <a:t> </a:t>
            </a:r>
            <a:r>
              <a:rPr lang="en-US" altLang="zh-CN" sz="2200" dirty="0">
                <a:solidFill>
                  <a:schemeClr val="tx1"/>
                </a:solidFill>
              </a:rPr>
              <a:t>faculty,</a:t>
            </a:r>
            <a:r>
              <a:rPr lang="zh-CN" altLang="en-US" sz="2200" dirty="0">
                <a:solidFill>
                  <a:schemeClr val="tx1"/>
                </a:solidFill>
              </a:rPr>
              <a:t> </a:t>
            </a:r>
            <a:r>
              <a:rPr lang="en-US" altLang="zh-CN" sz="2200" dirty="0">
                <a:solidFill>
                  <a:schemeClr val="tx1"/>
                </a:solidFill>
              </a:rPr>
              <a:t>1</a:t>
            </a:r>
            <a:r>
              <a:rPr lang="zh-CN" altLang="en-US" sz="2200" dirty="0">
                <a:solidFill>
                  <a:schemeClr val="tx1"/>
                </a:solidFill>
              </a:rPr>
              <a:t> </a:t>
            </a:r>
            <a:r>
              <a:rPr lang="en-US" altLang="zh-CN" sz="2200" dirty="0">
                <a:solidFill>
                  <a:schemeClr val="tx1"/>
                </a:solidFill>
              </a:rPr>
              <a:t>student)</a:t>
            </a:r>
          </a:p>
          <a:p>
            <a:pPr marL="0" indent="0">
              <a:buNone/>
            </a:pPr>
            <a:endParaRPr lang="en-CN" dirty="0"/>
          </a:p>
        </p:txBody>
      </p:sp>
    </p:spTree>
    <p:extLst>
      <p:ext uri="{BB962C8B-B14F-4D97-AF65-F5344CB8AC3E}">
        <p14:creationId xmlns:p14="http://schemas.microsoft.com/office/powerpoint/2010/main" val="2401121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3"/>
          <p:cNvSpPr txBox="1"/>
          <p:nvPr/>
        </p:nvSpPr>
        <p:spPr>
          <a:xfrm>
            <a:off x="407368" y="103681"/>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b="1" dirty="0">
                <a:solidFill>
                  <a:srgbClr val="C00000"/>
                </a:solidFill>
                <a:latin typeface="Arial Black" panose="020B0A04020102020204" pitchFamily="34" charset="0"/>
                <a:ea typeface="微软雅黑" pitchFamily="34" charset="-122"/>
              </a:rPr>
              <a:t>Working plan</a:t>
            </a:r>
            <a:endParaRPr lang="en-US" altLang="zh-CN" b="1" dirty="0">
              <a:solidFill>
                <a:srgbClr val="C00000"/>
              </a:solidFill>
              <a:latin typeface="Arial Black" panose="020B0A04020102020204" pitchFamily="34" charset="0"/>
            </a:endParaRPr>
          </a:p>
        </p:txBody>
      </p:sp>
      <p:sp>
        <p:nvSpPr>
          <p:cNvPr id="7" name="Content Placeholder 1"/>
          <p:cNvSpPr>
            <a:spLocks noGrp="1"/>
          </p:cNvSpPr>
          <p:nvPr>
            <p:ph idx="1"/>
          </p:nvPr>
        </p:nvSpPr>
        <p:spPr>
          <a:xfrm>
            <a:off x="161122" y="1169496"/>
            <a:ext cx="12183144" cy="4840303"/>
          </a:xfrm>
        </p:spPr>
        <p:txBody>
          <a:bodyPr/>
          <a:lstStyle/>
          <a:p>
            <a:r>
              <a:rPr lang="en-US" sz="2600" dirty="0">
                <a:latin typeface="Arial" panose="020B0604020202020204" pitchFamily="34" charset="0"/>
                <a:cs typeface="Arial" panose="020B0604020202020204" pitchFamily="34" charset="0"/>
              </a:rPr>
              <a:t>Development of wafer-scale stitching MAPSs</a:t>
            </a:r>
            <a:endParaRPr lang="en-US" altLang="zh-CN" sz="2600" dirty="0">
              <a:latin typeface="Arial" panose="020B0604020202020204" pitchFamily="34" charset="0"/>
              <a:cs typeface="Arial" panose="020B0604020202020204" pitchFamily="34" charset="0"/>
            </a:endParaRPr>
          </a:p>
          <a:p>
            <a:pPr lvl="1"/>
            <a:r>
              <a:rPr lang="en-US" altLang="zh-CN" dirty="0"/>
              <a:t>Develop</a:t>
            </a:r>
            <a:r>
              <a:rPr lang="zh-CN" altLang="en-US" dirty="0"/>
              <a:t> </a:t>
            </a:r>
            <a:r>
              <a:rPr lang="en-US" altLang="zh-CN" dirty="0"/>
              <a:t>wafer-scale</a:t>
            </a:r>
            <a:r>
              <a:rPr lang="zh-CN" altLang="en-US" dirty="0"/>
              <a:t> </a:t>
            </a:r>
            <a:r>
              <a:rPr lang="en-US" altLang="zh-CN" dirty="0"/>
              <a:t>stitching</a:t>
            </a:r>
            <a:r>
              <a:rPr lang="zh-CN" altLang="en-US" dirty="0"/>
              <a:t> </a:t>
            </a:r>
            <a:r>
              <a:rPr lang="en-US" altLang="zh-CN" dirty="0"/>
              <a:t>with</a:t>
            </a:r>
            <a:r>
              <a:rPr lang="zh-CN" altLang="en-US" dirty="0"/>
              <a:t> </a:t>
            </a:r>
            <a:r>
              <a:rPr lang="en-US" altLang="zh-CN" dirty="0"/>
              <a:t>180nm</a:t>
            </a:r>
            <a:r>
              <a:rPr lang="zh-CN" altLang="en-US" dirty="0"/>
              <a:t> </a:t>
            </a:r>
            <a:r>
              <a:rPr lang="en-US" altLang="zh-CN" dirty="0"/>
              <a:t>technology</a:t>
            </a:r>
            <a:r>
              <a:rPr lang="zh-CN" altLang="en-US" dirty="0"/>
              <a:t> </a:t>
            </a:r>
            <a:endParaRPr lang="en-US" altLang="zh-CN" dirty="0"/>
          </a:p>
          <a:p>
            <a:pPr lvl="1"/>
            <a:r>
              <a:rPr lang="en-US" altLang="zh-CN" dirty="0"/>
              <a:t>The second-generation stitching chip will transition to 65 nm/55 nm </a:t>
            </a:r>
          </a:p>
          <a:p>
            <a:pPr lvl="2"/>
            <a:r>
              <a:rPr lang="en-US" altLang="zh-CN" dirty="0">
                <a:latin typeface="Arial" panose="020B0604020202020204" pitchFamily="34" charset="0"/>
                <a:ea typeface="微软雅黑" pitchFamily="34" charset="-122"/>
              </a:rPr>
              <a:t>Baseline:</a:t>
            </a:r>
            <a:r>
              <a:rPr lang="zh-CN" altLang="en-US" dirty="0">
                <a:latin typeface="Arial" panose="020B0604020202020204" pitchFamily="34" charset="0"/>
                <a:ea typeface="微软雅黑" pitchFamily="34" charset="-122"/>
              </a:rPr>
              <a:t> </a:t>
            </a:r>
            <a:r>
              <a:rPr lang="en-US" dirty="0" err="1">
                <a:latin typeface="Arial" panose="020B0604020202020204" pitchFamily="34" charset="0"/>
                <a:ea typeface="微软雅黑" pitchFamily="34" charset="-122"/>
              </a:rPr>
              <a:t>TPSCo’s</a:t>
            </a:r>
            <a:r>
              <a:rPr lang="en-US" dirty="0">
                <a:latin typeface="Arial" panose="020B0604020202020204" pitchFamily="34" charset="0"/>
                <a:ea typeface="微软雅黑" pitchFamily="34" charset="-122"/>
              </a:rPr>
              <a:t> 65 nm technology</a:t>
            </a:r>
          </a:p>
          <a:p>
            <a:pPr lvl="2"/>
            <a:r>
              <a:rPr lang="en-US" altLang="zh-CN" dirty="0">
                <a:latin typeface="Arial" panose="020B0604020202020204" pitchFamily="34" charset="0"/>
                <a:ea typeface="微软雅黑" pitchFamily="34" charset="-122"/>
              </a:rPr>
              <a:t>Alternative:</a:t>
            </a:r>
            <a:r>
              <a:rPr lang="zh-CN" altLang="en-US" dirty="0">
                <a:latin typeface="Arial" panose="020B0604020202020204" pitchFamily="34" charset="0"/>
                <a:ea typeface="微软雅黑" pitchFamily="34" charset="-122"/>
              </a:rPr>
              <a:t> </a:t>
            </a:r>
            <a:r>
              <a:rPr lang="en-US" dirty="0">
                <a:latin typeface="Arial" panose="020B0604020202020204" pitchFamily="34" charset="0"/>
                <a:ea typeface="微软雅黑" pitchFamily="34" charset="-122"/>
              </a:rPr>
              <a:t>HLMC’s 55 nm technology.</a:t>
            </a:r>
            <a:endParaRPr lang="en-US" altLang="zh-CN" dirty="0">
              <a:latin typeface="Arial" panose="020B0604020202020204" pitchFamily="34" charset="0"/>
              <a:ea typeface="微软雅黑" pitchFamily="34" charset="-122"/>
            </a:endParaRPr>
          </a:p>
          <a:p>
            <a:r>
              <a:rPr lang="en-US" sz="2600" dirty="0">
                <a:latin typeface="Arial" panose="020B0604020202020204" pitchFamily="34" charset="0"/>
                <a:cs typeface="Arial" panose="020B0604020202020204" pitchFamily="34" charset="0"/>
              </a:rPr>
              <a:t>Ultra-thin mechanical supports and low-mass integration techniques.</a:t>
            </a:r>
          </a:p>
          <a:p>
            <a:pPr lvl="1"/>
            <a:r>
              <a:rPr lang="en-US" altLang="zh-CN" sz="2200" dirty="0">
                <a:latin typeface="Arial" panose="020B0604020202020204" pitchFamily="34" charset="0"/>
                <a:cs typeface="Arial" panose="020B0604020202020204" pitchFamily="34" charset="0"/>
              </a:rPr>
              <a:t>Start</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with</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prototype</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with</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d</a:t>
            </a:r>
            <a:r>
              <a:rPr lang="en-US" altLang="zh-CN" sz="2200" dirty="0">
                <a:cs typeface="Arial" panose="020B0604020202020204" pitchFamily="34" charset="0"/>
              </a:rPr>
              <a:t>ummy</a:t>
            </a:r>
            <a:r>
              <a:rPr lang="zh-CN" altLang="en-US" sz="2200" dirty="0">
                <a:cs typeface="Arial" panose="020B0604020202020204" pitchFamily="34" charset="0"/>
              </a:rPr>
              <a:t> </a:t>
            </a:r>
            <a:r>
              <a:rPr lang="en-US" altLang="zh-CN" sz="2200" dirty="0">
                <a:cs typeface="Arial" panose="020B0604020202020204" pitchFamily="34" charset="0"/>
              </a:rPr>
              <a:t>silicon</a:t>
            </a:r>
            <a:r>
              <a:rPr lang="zh-CN" altLang="en-US" sz="2200" dirty="0">
                <a:cs typeface="Arial" panose="020B0604020202020204" pitchFamily="34" charset="0"/>
              </a:rPr>
              <a:t> </a:t>
            </a:r>
            <a:r>
              <a:rPr lang="en-US" altLang="zh-CN" sz="2200" dirty="0">
                <a:cs typeface="Arial" panose="020B0604020202020204" pitchFamily="34" charset="0"/>
              </a:rPr>
              <a:t>wafer</a:t>
            </a:r>
            <a:r>
              <a:rPr lang="zh-CN" altLang="en-US" sz="2200" dirty="0">
                <a:cs typeface="Arial" panose="020B0604020202020204" pitchFamily="34" charset="0"/>
              </a:rPr>
              <a:t> </a:t>
            </a:r>
            <a:endParaRPr lang="en-US" sz="22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Construction of a full-scale VTX prototype to address challenges in mechanical</a:t>
            </a:r>
            <a:r>
              <a:rPr lang="zh-CN" altLang="en-US"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precision, cooling performance, </a:t>
            </a:r>
            <a:r>
              <a:rPr lang="en-US" altLang="zh-CN" sz="2600" dirty="0">
                <a:latin typeface="Arial" panose="020B0604020202020204" pitchFamily="34" charset="0"/>
                <a:cs typeface="Arial" panose="020B0604020202020204" pitchFamily="34" charset="0"/>
              </a:rPr>
              <a:t>laser</a:t>
            </a:r>
            <a:r>
              <a:rPr lang="zh-CN" altLang="en-US" sz="2600" dirty="0">
                <a:latin typeface="Arial" panose="020B0604020202020204" pitchFamily="34" charset="0"/>
                <a:cs typeface="Arial" panose="020B0604020202020204" pitchFamily="34" charset="0"/>
              </a:rPr>
              <a:t> </a:t>
            </a:r>
            <a:r>
              <a:rPr lang="en-US" altLang="zh-CN" sz="2600" dirty="0">
                <a:latin typeface="Arial" panose="020B0604020202020204" pitchFamily="34" charset="0"/>
                <a:cs typeface="Arial" panose="020B0604020202020204" pitchFamily="34" charset="0"/>
              </a:rPr>
              <a:t>alignment,</a:t>
            </a:r>
            <a:r>
              <a:rPr lang="zh-CN" altLang="en-US" sz="26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and system-level integration.</a:t>
            </a:r>
          </a:p>
          <a:p>
            <a:endParaRPr lang="en-US" dirty="0">
              <a:effectLst/>
              <a:latin typeface="Helvetica" pitchFamily="2" charset="0"/>
            </a:endParaRPr>
          </a:p>
        </p:txBody>
      </p:sp>
      <p:sp>
        <p:nvSpPr>
          <p:cNvPr id="5" name="Slide Number Placeholder 4"/>
          <p:cNvSpPr>
            <a:spLocks noGrp="1"/>
          </p:cNvSpPr>
          <p:nvPr>
            <p:ph type="sldNum" sz="quarter" idx="12"/>
          </p:nvPr>
        </p:nvSpPr>
        <p:spPr>
          <a:xfrm>
            <a:off x="8737600" y="6356351"/>
            <a:ext cx="2844800" cy="365125"/>
          </a:xfrm>
        </p:spPr>
        <p:txBody>
          <a:bodyPr/>
          <a:lstStyle/>
          <a:p>
            <a:fld id="{F15E9139-A00B-4B2A-98A6-095DC08F1345}" type="slidenum">
              <a:rPr lang="zh-CN" altLang="en-US" smtClean="0"/>
              <a:t>15</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9336" y="1285861"/>
            <a:ext cx="12072664" cy="4840303"/>
          </a:xfrm>
        </p:spPr>
        <p:txBody>
          <a:bodyPr>
            <a:normAutofit/>
          </a:bodyPr>
          <a:lstStyle/>
          <a:p>
            <a:r>
              <a:rPr lang="en-US" altLang="zh-CN" sz="2800" dirty="0">
                <a:ea typeface="黑体" panose="02010609060101010101" pitchFamily="49" charset="-122"/>
              </a:rPr>
              <a:t>Following</a:t>
            </a:r>
            <a:r>
              <a:rPr lang="zh-CN" altLang="en-US" sz="2800" dirty="0">
                <a:ea typeface="黑体" panose="02010609060101010101" pitchFamily="49" charset="-122"/>
              </a:rPr>
              <a:t> </a:t>
            </a:r>
            <a:r>
              <a:rPr lang="en-US" altLang="zh-CN" sz="2800" dirty="0">
                <a:ea typeface="黑体" panose="02010609060101010101" pitchFamily="49" charset="-122"/>
              </a:rPr>
              <a:t>feedback</a:t>
            </a:r>
            <a:r>
              <a:rPr lang="zh-CN" altLang="en-US" sz="2800" dirty="0">
                <a:ea typeface="黑体" panose="02010609060101010101" pitchFamily="49" charset="-122"/>
              </a:rPr>
              <a:t> </a:t>
            </a:r>
            <a:r>
              <a:rPr lang="en-US" altLang="zh-CN" sz="2800" dirty="0">
                <a:ea typeface="黑体" panose="02010609060101010101" pitchFamily="49" charset="-122"/>
              </a:rPr>
              <a:t>from</a:t>
            </a:r>
            <a:r>
              <a:rPr lang="zh-CN" altLang="en-US" sz="2800" dirty="0">
                <a:ea typeface="黑体" panose="02010609060101010101" pitchFamily="49" charset="-122"/>
              </a:rPr>
              <a:t> </a:t>
            </a:r>
            <a:r>
              <a:rPr lang="en-US" altLang="zh-CN" sz="2800" dirty="0">
                <a:ea typeface="黑体" panose="02010609060101010101" pitchFamily="49" charset="-122"/>
              </a:rPr>
              <a:t>IDRC</a:t>
            </a:r>
            <a:r>
              <a:rPr lang="zh-CN" altLang="en-US" sz="2800" dirty="0">
                <a:ea typeface="黑体" panose="02010609060101010101" pitchFamily="49" charset="-122"/>
              </a:rPr>
              <a:t> </a:t>
            </a:r>
            <a:r>
              <a:rPr lang="en-US" altLang="zh-CN" sz="2800" dirty="0">
                <a:ea typeface="黑体" panose="02010609060101010101" pitchFamily="49" charset="-122"/>
              </a:rPr>
              <a:t>review,</a:t>
            </a:r>
            <a:r>
              <a:rPr lang="zh-CN" altLang="en-US" sz="2800" dirty="0">
                <a:ea typeface="黑体" panose="02010609060101010101" pitchFamily="49" charset="-122"/>
              </a:rPr>
              <a:t> </a:t>
            </a:r>
            <a:r>
              <a:rPr lang="en-US" altLang="zh-CN" sz="2800" dirty="0">
                <a:ea typeface="黑体" panose="02010609060101010101" pitchFamily="49" charset="-122"/>
              </a:rPr>
              <a:t>updated</a:t>
            </a:r>
            <a:r>
              <a:rPr lang="zh-CN" altLang="en-US" sz="2800" dirty="0">
                <a:ea typeface="黑体" panose="02010609060101010101" pitchFamily="49" charset="-122"/>
              </a:rPr>
              <a:t> </a:t>
            </a:r>
            <a:r>
              <a:rPr lang="en-US" altLang="zh-CN" sz="2800" dirty="0">
                <a:ea typeface="黑体" panose="02010609060101010101" pitchFamily="49" charset="-122"/>
              </a:rPr>
              <a:t>TDR</a:t>
            </a:r>
            <a:r>
              <a:rPr lang="zh-CN" altLang="en-US" sz="2800" dirty="0">
                <a:ea typeface="黑体" panose="02010609060101010101" pitchFamily="49" charset="-122"/>
              </a:rPr>
              <a:t> </a:t>
            </a:r>
            <a:r>
              <a:rPr lang="en-US" altLang="zh-CN" sz="2800" dirty="0">
                <a:ea typeface="黑体" panose="02010609060101010101" pitchFamily="49" charset="-122"/>
              </a:rPr>
              <a:t>content</a:t>
            </a:r>
          </a:p>
          <a:p>
            <a:pPr lvl="1"/>
            <a:r>
              <a:rPr lang="en-US" altLang="zh-CN" dirty="0"/>
              <a:t>Update</a:t>
            </a:r>
            <a:r>
              <a:rPr lang="zh-CN" altLang="en-US" dirty="0"/>
              <a:t> </a:t>
            </a:r>
            <a:r>
              <a:rPr lang="en-US" altLang="zh-CN" dirty="0"/>
              <a:t>physics performance with beam background </a:t>
            </a:r>
          </a:p>
          <a:p>
            <a:pPr lvl="1"/>
            <a:r>
              <a:rPr lang="en-US" altLang="zh-CN" dirty="0"/>
              <a:t>Update thermal simulation with air cooling </a:t>
            </a:r>
          </a:p>
          <a:p>
            <a:pPr lvl="1"/>
            <a:r>
              <a:rPr lang="en-US" altLang="zh-CN" dirty="0"/>
              <a:t>Make</a:t>
            </a:r>
            <a:r>
              <a:rPr lang="zh-CN" altLang="en-US" dirty="0"/>
              <a:t> </a:t>
            </a:r>
            <a:r>
              <a:rPr lang="en-US" altLang="zh-CN" dirty="0"/>
              <a:t>a</a:t>
            </a:r>
            <a:r>
              <a:rPr lang="zh-CN" altLang="en-US" dirty="0"/>
              <a:t> </a:t>
            </a:r>
            <a:r>
              <a:rPr lang="en-US" altLang="zh-CN" dirty="0"/>
              <a:t>full-size</a:t>
            </a:r>
            <a:r>
              <a:rPr lang="zh-CN" altLang="en-US" dirty="0"/>
              <a:t> </a:t>
            </a:r>
            <a:r>
              <a:rPr lang="en-US" altLang="zh-CN" dirty="0"/>
              <a:t>mockup</a:t>
            </a:r>
            <a:r>
              <a:rPr lang="zh-CN" altLang="en-US" dirty="0"/>
              <a:t> </a:t>
            </a:r>
            <a:r>
              <a:rPr lang="en-US" altLang="zh-CN" dirty="0"/>
              <a:t>to</a:t>
            </a:r>
            <a:r>
              <a:rPr lang="zh-CN" altLang="en-US" dirty="0"/>
              <a:t> </a:t>
            </a:r>
            <a:r>
              <a:rPr lang="en-US" altLang="zh-CN" dirty="0"/>
              <a:t>verify</a:t>
            </a:r>
            <a:r>
              <a:rPr lang="zh-CN" altLang="en-US" dirty="0"/>
              <a:t> </a:t>
            </a:r>
            <a:r>
              <a:rPr lang="en-US" altLang="zh-CN" dirty="0"/>
              <a:t>the</a:t>
            </a:r>
            <a:r>
              <a:rPr lang="zh-CN" altLang="en-US" dirty="0"/>
              <a:t> </a:t>
            </a:r>
            <a:r>
              <a:rPr lang="en-US" altLang="zh-CN" dirty="0"/>
              <a:t>space</a:t>
            </a:r>
            <a:r>
              <a:rPr lang="zh-CN" altLang="en-US" dirty="0"/>
              <a:t> </a:t>
            </a:r>
            <a:r>
              <a:rPr lang="en-US" altLang="zh-CN" dirty="0"/>
              <a:t>for</a:t>
            </a:r>
            <a:r>
              <a:rPr lang="zh-CN" altLang="en-US" dirty="0"/>
              <a:t> </a:t>
            </a:r>
            <a:r>
              <a:rPr lang="en-US" altLang="zh-CN" dirty="0"/>
              <a:t>cable</a:t>
            </a:r>
            <a:r>
              <a:rPr lang="zh-CN" altLang="en-US" dirty="0"/>
              <a:t> </a:t>
            </a:r>
            <a:r>
              <a:rPr lang="en-US" altLang="zh-CN" dirty="0"/>
              <a:t>routing</a:t>
            </a:r>
          </a:p>
          <a:p>
            <a:r>
              <a:rPr lang="zh-CN" altLang="en-US" sz="2800" dirty="0">
                <a:ea typeface="黑体" panose="02010609060101010101" pitchFamily="49" charset="-122"/>
              </a:rPr>
              <a:t> </a:t>
            </a:r>
            <a:r>
              <a:rPr lang="en-US" altLang="zh-CN" dirty="0">
                <a:ea typeface="黑体" panose="02010609060101010101" pitchFamily="49" charset="-122"/>
              </a:rPr>
              <a:t>Short</a:t>
            </a:r>
            <a:r>
              <a:rPr lang="zh-CN" altLang="en-US" dirty="0">
                <a:ea typeface="黑体" panose="02010609060101010101" pitchFamily="49" charset="-122"/>
              </a:rPr>
              <a:t> </a:t>
            </a:r>
            <a:r>
              <a:rPr lang="en-US" altLang="zh-CN" dirty="0">
                <a:ea typeface="黑体" panose="02010609060101010101" pitchFamily="49" charset="-122"/>
              </a:rPr>
              <a:t>term</a:t>
            </a:r>
            <a:r>
              <a:rPr lang="zh-CN" altLang="en-US" sz="2800" dirty="0">
                <a:ea typeface="黑体" panose="02010609060101010101" pitchFamily="49" charset="-122"/>
              </a:rPr>
              <a:t> </a:t>
            </a:r>
            <a:r>
              <a:rPr lang="en-US" altLang="zh-CN" sz="2800" dirty="0">
                <a:ea typeface="黑体" panose="02010609060101010101" pitchFamily="49" charset="-122"/>
              </a:rPr>
              <a:t>plan</a:t>
            </a:r>
            <a:r>
              <a:rPr lang="zh-CN" altLang="en-US" sz="2800" dirty="0">
                <a:ea typeface="黑体" panose="02010609060101010101" pitchFamily="49" charset="-122"/>
              </a:rPr>
              <a:t> </a:t>
            </a:r>
            <a:r>
              <a:rPr lang="en-US" altLang="zh-CN" sz="2800" dirty="0">
                <a:ea typeface="黑体" panose="02010609060101010101" pitchFamily="49" charset="-122"/>
              </a:rPr>
              <a:t>before</a:t>
            </a:r>
            <a:r>
              <a:rPr lang="zh-CN" altLang="en-US" sz="2800" dirty="0">
                <a:ea typeface="黑体" panose="02010609060101010101" pitchFamily="49" charset="-122"/>
              </a:rPr>
              <a:t> </a:t>
            </a:r>
            <a:r>
              <a:rPr lang="en-US" altLang="zh-CN" sz="2800" dirty="0">
                <a:ea typeface="黑体" panose="02010609060101010101" pitchFamily="49" charset="-122"/>
              </a:rPr>
              <a:t>TDR:</a:t>
            </a:r>
            <a:r>
              <a:rPr lang="zh-CN" altLang="en-US" sz="2800" dirty="0">
                <a:ea typeface="黑体" panose="02010609060101010101" pitchFamily="49" charset="-122"/>
              </a:rPr>
              <a:t> </a:t>
            </a:r>
            <a:endParaRPr lang="en-US" altLang="zh-CN" sz="2800" dirty="0">
              <a:ea typeface="黑体" panose="02010609060101010101" pitchFamily="49" charset="-122"/>
            </a:endParaRPr>
          </a:p>
          <a:p>
            <a:pPr lvl="1"/>
            <a:r>
              <a:rPr lang="en-US" altLang="zh-CN" dirty="0">
                <a:ea typeface="黑体" panose="02010609060101010101" pitchFamily="49" charset="-122"/>
              </a:rPr>
              <a:t>Impact</a:t>
            </a:r>
            <a:r>
              <a:rPr lang="zh-CN" altLang="en-US" dirty="0">
                <a:ea typeface="黑体" panose="02010609060101010101" pitchFamily="49" charset="-122"/>
              </a:rPr>
              <a:t> </a:t>
            </a:r>
            <a:r>
              <a:rPr lang="en-US" altLang="zh-CN" dirty="0">
                <a:ea typeface="黑体" panose="02010609060101010101" pitchFamily="49" charset="-122"/>
              </a:rPr>
              <a:t>of</a:t>
            </a:r>
            <a:r>
              <a:rPr lang="zh-CN" altLang="en-US" dirty="0">
                <a:ea typeface="黑体" panose="02010609060101010101" pitchFamily="49" charset="-122"/>
              </a:rPr>
              <a:t> </a:t>
            </a:r>
            <a:r>
              <a:rPr lang="en-US" altLang="zh-CN" dirty="0">
                <a:ea typeface="黑体" panose="02010609060101010101" pitchFamily="49" charset="-122"/>
              </a:rPr>
              <a:t>beam</a:t>
            </a:r>
            <a:r>
              <a:rPr lang="zh-CN" altLang="en-US" dirty="0">
                <a:ea typeface="黑体" panose="02010609060101010101" pitchFamily="49" charset="-122"/>
              </a:rPr>
              <a:t> </a:t>
            </a:r>
            <a:r>
              <a:rPr lang="en-US" altLang="zh-CN" dirty="0">
                <a:ea typeface="黑体" panose="02010609060101010101" pitchFamily="49" charset="-122"/>
              </a:rPr>
              <a:t>background</a:t>
            </a:r>
            <a:r>
              <a:rPr lang="zh-CN" altLang="en-US" dirty="0">
                <a:ea typeface="黑体" panose="02010609060101010101" pitchFamily="49" charset="-122"/>
              </a:rPr>
              <a:t> </a:t>
            </a:r>
            <a:r>
              <a:rPr lang="en-US" altLang="zh-CN" dirty="0">
                <a:ea typeface="黑体" panose="02010609060101010101" pitchFamily="49" charset="-122"/>
              </a:rPr>
              <a:t>with</a:t>
            </a:r>
            <a:r>
              <a:rPr lang="zh-CN" altLang="en-US" dirty="0">
                <a:ea typeface="黑体" panose="02010609060101010101" pitchFamily="49" charset="-122"/>
              </a:rPr>
              <a:t> </a:t>
            </a:r>
            <a:r>
              <a:rPr lang="en-GB" altLang="zh-CN" sz="2400" dirty="0">
                <a:effectLst/>
                <a:latin typeface="Arial" panose="020B0604020202020204" pitchFamily="34" charset="0"/>
                <a:ea typeface="Times New Roman" panose="02020603050405020304" pitchFamily="18" charset="0"/>
                <a:cs typeface="Calibri" panose="020F0502020204030204" pitchFamily="34" charset="0"/>
              </a:rPr>
              <a:t>synchrotron radiation</a:t>
            </a:r>
            <a:endParaRPr lang="en-US" altLang="zh-CN" dirty="0">
              <a:ea typeface="黑体" panose="02010609060101010101" pitchFamily="49" charset="-122"/>
            </a:endParaRPr>
          </a:p>
          <a:p>
            <a:pPr marL="400050" indent="-400050">
              <a:lnSpc>
                <a:spcPct val="110000"/>
              </a:lnSpc>
              <a:spcBef>
                <a:spcPts val="600"/>
              </a:spcBef>
            </a:pPr>
            <a:r>
              <a:rPr lang="en-US" altLang="zh-CN" sz="2400" dirty="0">
                <a:ea typeface="黑体" panose="02010609060101010101" pitchFamily="49" charset="-122"/>
              </a:rPr>
              <a:t>We</a:t>
            </a:r>
            <a:r>
              <a:rPr lang="zh-CN" altLang="en-US" sz="2400" dirty="0">
                <a:ea typeface="黑体" panose="02010609060101010101" pitchFamily="49" charset="-122"/>
              </a:rPr>
              <a:t> </a:t>
            </a:r>
            <a:r>
              <a:rPr lang="en-US" altLang="zh-CN" sz="2400" dirty="0">
                <a:ea typeface="黑体" panose="02010609060101010101" pitchFamily="49" charset="-122"/>
              </a:rPr>
              <a:t>active</a:t>
            </a:r>
            <a:r>
              <a:rPr lang="zh-CN" altLang="en-US" sz="2400" dirty="0">
                <a:ea typeface="黑体" panose="02010609060101010101" pitchFamily="49" charset="-122"/>
              </a:rPr>
              <a:t> </a:t>
            </a:r>
            <a:r>
              <a:rPr lang="en-US" altLang="zh-CN" sz="2400" dirty="0">
                <a:ea typeface="黑体" panose="02010609060101010101" pitchFamily="49" charset="-122"/>
              </a:rPr>
              <a:t>expanding international collaboration and explore synergies with other</a:t>
            </a:r>
            <a:r>
              <a:rPr lang="zh-CN" altLang="en-US" sz="2400" dirty="0">
                <a:ea typeface="黑体" panose="02010609060101010101" pitchFamily="49" charset="-122"/>
              </a:rPr>
              <a:t> </a:t>
            </a:r>
            <a:r>
              <a:rPr lang="en-US" altLang="zh-CN" sz="2400" dirty="0">
                <a:ea typeface="黑体" panose="02010609060101010101" pitchFamily="49" charset="-122"/>
              </a:rPr>
              <a:t>projects</a:t>
            </a:r>
          </a:p>
          <a:p>
            <a:pPr marL="800100" lvl="1" indent="-400050">
              <a:lnSpc>
                <a:spcPct val="110000"/>
              </a:lnSpc>
              <a:spcBef>
                <a:spcPts val="600"/>
              </a:spcBef>
            </a:pPr>
            <a:r>
              <a:rPr lang="en-US" altLang="zh-CN" sz="2000" dirty="0">
                <a:ea typeface="黑体" panose="02010609060101010101" pitchFamily="49" charset="-122"/>
              </a:rPr>
              <a:t>Recent</a:t>
            </a:r>
            <a:r>
              <a:rPr lang="zh-CN" altLang="en-US" sz="2000" dirty="0">
                <a:ea typeface="黑体" panose="02010609060101010101" pitchFamily="49" charset="-122"/>
              </a:rPr>
              <a:t> </a:t>
            </a:r>
            <a:r>
              <a:rPr lang="en-US" altLang="zh-CN" sz="2000" dirty="0">
                <a:ea typeface="黑体" panose="02010609060101010101" pitchFamily="49" charset="-122"/>
              </a:rPr>
              <a:t>collaboration</a:t>
            </a:r>
            <a:r>
              <a:rPr lang="zh-CN" altLang="en-US" sz="2000" dirty="0">
                <a:ea typeface="黑体" panose="02010609060101010101" pitchFamily="49" charset="-122"/>
              </a:rPr>
              <a:t> </a:t>
            </a:r>
            <a:r>
              <a:rPr lang="en-US" altLang="zh-CN" sz="2000" dirty="0">
                <a:ea typeface="黑体" panose="02010609060101010101" pitchFamily="49" charset="-122"/>
              </a:rPr>
              <a:t>with</a:t>
            </a:r>
            <a:r>
              <a:rPr lang="zh-CN" altLang="en-US" sz="2000" dirty="0">
                <a:ea typeface="黑体" panose="02010609060101010101" pitchFamily="49" charset="-122"/>
              </a:rPr>
              <a:t> </a:t>
            </a:r>
            <a:r>
              <a:rPr lang="en-US" altLang="zh-CN" sz="2000" dirty="0">
                <a:ea typeface="黑体" panose="02010609060101010101" pitchFamily="49" charset="-122"/>
              </a:rPr>
              <a:t>CERN</a:t>
            </a:r>
            <a:r>
              <a:rPr lang="zh-CN" altLang="en-US" sz="2000" dirty="0">
                <a:ea typeface="黑体" panose="02010609060101010101" pitchFamily="49" charset="-122"/>
              </a:rPr>
              <a:t> </a:t>
            </a:r>
            <a:r>
              <a:rPr lang="en-US" altLang="zh-CN" sz="2000" dirty="0">
                <a:ea typeface="黑体" panose="02010609060101010101" pitchFamily="49" charset="-122"/>
              </a:rPr>
              <a:t>on</a:t>
            </a:r>
            <a:r>
              <a:rPr lang="zh-CN" altLang="en-US" sz="2000" dirty="0">
                <a:ea typeface="黑体" panose="02010609060101010101" pitchFamily="49" charset="-122"/>
              </a:rPr>
              <a:t> </a:t>
            </a:r>
            <a:r>
              <a:rPr lang="en-US" altLang="zh-CN" sz="2000" dirty="0">
                <a:ea typeface="黑体" panose="02010609060101010101" pitchFamily="49" charset="-122"/>
              </a:rPr>
              <a:t>ALICE3</a:t>
            </a:r>
            <a:r>
              <a:rPr lang="zh-CN" altLang="en-US" sz="2000" dirty="0">
                <a:ea typeface="黑体" panose="02010609060101010101" pitchFamily="49" charset="-122"/>
              </a:rPr>
              <a:t> </a:t>
            </a:r>
            <a:r>
              <a:rPr lang="en-US" altLang="zh-CN" sz="2000" dirty="0">
                <a:ea typeface="黑体" panose="02010609060101010101" pitchFamily="49" charset="-122"/>
              </a:rPr>
              <a:t>tracker</a:t>
            </a:r>
            <a:r>
              <a:rPr lang="zh-CN" altLang="en-US" sz="2000" dirty="0">
                <a:ea typeface="黑体" panose="02010609060101010101" pitchFamily="49" charset="-122"/>
              </a:rPr>
              <a:t> </a:t>
            </a:r>
            <a:r>
              <a:rPr lang="en-US" altLang="zh-CN" sz="2000" dirty="0">
                <a:ea typeface="黑体" panose="02010609060101010101" pitchFamily="49" charset="-122"/>
              </a:rPr>
              <a:t>upgrade</a:t>
            </a:r>
          </a:p>
          <a:p>
            <a:pPr marL="800100" lvl="1" indent="-400050">
              <a:lnSpc>
                <a:spcPct val="110000"/>
              </a:lnSpc>
              <a:spcBef>
                <a:spcPts val="600"/>
              </a:spcBef>
            </a:pPr>
            <a:r>
              <a:rPr lang="en-US" altLang="zh-CN" sz="2000" dirty="0">
                <a:ea typeface="黑体" panose="02010609060101010101" pitchFamily="49" charset="-122"/>
              </a:rPr>
              <a:t>We</a:t>
            </a:r>
            <a:r>
              <a:rPr lang="zh-CN" altLang="en-US" sz="2000" dirty="0">
                <a:ea typeface="黑体" panose="02010609060101010101" pitchFamily="49" charset="-122"/>
              </a:rPr>
              <a:t> </a:t>
            </a:r>
            <a:r>
              <a:rPr lang="en-US" altLang="zh-CN" sz="2000" dirty="0">
                <a:ea typeface="黑体" panose="02010609060101010101" pitchFamily="49" charset="-122"/>
              </a:rPr>
              <a:t>are</a:t>
            </a:r>
            <a:r>
              <a:rPr lang="zh-CN" altLang="en-US" sz="2000" dirty="0">
                <a:ea typeface="黑体" panose="02010609060101010101" pitchFamily="49" charset="-122"/>
              </a:rPr>
              <a:t> </a:t>
            </a:r>
            <a:r>
              <a:rPr lang="en-US" altLang="zh-CN" sz="2000" dirty="0">
                <a:ea typeface="黑体" panose="02010609060101010101" pitchFamily="49" charset="-122"/>
              </a:rPr>
              <a:t>member</a:t>
            </a:r>
            <a:r>
              <a:rPr lang="zh-CN" altLang="en-US" sz="2000" dirty="0">
                <a:ea typeface="黑体" panose="02010609060101010101" pitchFamily="49" charset="-122"/>
              </a:rPr>
              <a:t> </a:t>
            </a:r>
            <a:r>
              <a:rPr lang="en-US" altLang="zh-CN" sz="2000" dirty="0">
                <a:ea typeface="黑体" panose="02010609060101010101" pitchFamily="49" charset="-122"/>
              </a:rPr>
              <a:t>of</a:t>
            </a:r>
            <a:r>
              <a:rPr lang="zh-CN" altLang="en-US" sz="2000" dirty="0">
                <a:ea typeface="黑体" panose="02010609060101010101" pitchFamily="49" charset="-122"/>
              </a:rPr>
              <a:t>  </a:t>
            </a:r>
            <a:r>
              <a:rPr lang="en-US" altLang="zh-CN" sz="2000" dirty="0">
                <a:ea typeface="黑体" panose="02010609060101010101" pitchFamily="49" charset="-122"/>
              </a:rPr>
              <a:t>ECFA</a:t>
            </a:r>
            <a:r>
              <a:rPr lang="zh-CN" altLang="en-US" sz="2000" dirty="0">
                <a:ea typeface="黑体" panose="02010609060101010101" pitchFamily="49" charset="-122"/>
              </a:rPr>
              <a:t> </a:t>
            </a:r>
            <a:r>
              <a:rPr lang="en-US" altLang="zh-CN" sz="2000" dirty="0">
                <a:ea typeface="黑体" panose="02010609060101010101" pitchFamily="49" charset="-122"/>
              </a:rPr>
              <a:t>DRD3</a:t>
            </a:r>
            <a:r>
              <a:rPr lang="zh-CN" altLang="en-US" sz="2000" dirty="0">
                <a:ea typeface="黑体" panose="02010609060101010101" pitchFamily="49" charset="-122"/>
              </a:rPr>
              <a:t> </a:t>
            </a:r>
            <a:r>
              <a:rPr lang="en-US" altLang="zh-CN" sz="2000" dirty="0">
                <a:ea typeface="黑体" panose="02010609060101010101" pitchFamily="49" charset="-122"/>
              </a:rPr>
              <a:t>collaboration </a:t>
            </a:r>
          </a:p>
          <a:p>
            <a:endParaRPr lang="en-US" altLang="zh-CN" sz="2800" dirty="0">
              <a:ea typeface="黑体" panose="02010609060101010101" pitchFamily="49" charset="-122"/>
            </a:endParaRPr>
          </a:p>
          <a:p>
            <a:pPr lvl="1"/>
            <a:endParaRPr lang="en-US" altLang="zh-CN" dirty="0">
              <a:ea typeface="黑体" panose="02010609060101010101" pitchFamily="49" charset="-122"/>
            </a:endParaRPr>
          </a:p>
          <a:p>
            <a:pPr lvl="1"/>
            <a:endParaRPr lang="en-US" altLang="zh-CN" dirty="0">
              <a:ea typeface="黑体" panose="02010609060101010101" pitchFamily="49" charset="-122"/>
            </a:endParaRPr>
          </a:p>
          <a:p>
            <a:endParaRPr lang="zh-CN" altLang="en-US" dirty="0"/>
          </a:p>
        </p:txBody>
      </p:sp>
      <p:sp>
        <p:nvSpPr>
          <p:cNvPr id="3" name="Title 2"/>
          <p:cNvSpPr>
            <a:spLocks noGrp="1"/>
          </p:cNvSpPr>
          <p:nvPr>
            <p:ph type="title"/>
          </p:nvPr>
        </p:nvSpPr>
        <p:spPr/>
        <p:txBody>
          <a:bodyPr/>
          <a:lstStyle/>
          <a:p>
            <a:r>
              <a:rPr lang="en-US" altLang="zh-CN" dirty="0"/>
              <a:t>Summary</a:t>
            </a:r>
            <a:endParaRPr lang="zh-CN" altLang="en-US" dirty="0"/>
          </a:p>
        </p:txBody>
      </p:sp>
      <p:sp>
        <p:nvSpPr>
          <p:cNvPr id="4" name="Slide Number Placeholder 3"/>
          <p:cNvSpPr>
            <a:spLocks noGrp="1"/>
          </p:cNvSpPr>
          <p:nvPr>
            <p:ph type="sldNum" sz="quarter" idx="12"/>
          </p:nvPr>
        </p:nvSpPr>
        <p:spPr/>
        <p:txBody>
          <a:bodyPr/>
          <a:lstStyle/>
          <a:p>
            <a:fld id="{F15E9139-A00B-4B2A-98A6-095DC08F1345}" type="slidenum">
              <a:rPr lang="zh-CN" altLang="en-US" smtClean="0"/>
              <a:t>16</a:t>
            </a:fld>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2"/>
          <a:srcRect t="28679" b="6192"/>
          <a:stretch>
            <a:fillRect/>
          </a:stretch>
        </p:blipFill>
        <p:spPr>
          <a:xfrm>
            <a:off x="635" y="0"/>
            <a:ext cx="12191365" cy="2118283"/>
          </a:xfrm>
          <a:prstGeom prst="rect">
            <a:avLst/>
          </a:prstGeom>
        </p:spPr>
      </p:pic>
      <p:sp>
        <p:nvSpPr>
          <p:cNvPr id="6" name="标题 3"/>
          <p:cNvSpPr txBox="1"/>
          <p:nvPr/>
        </p:nvSpPr>
        <p:spPr>
          <a:xfrm>
            <a:off x="1692720" y="3038785"/>
            <a:ext cx="8627534" cy="1326319"/>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4800" dirty="0">
                <a:solidFill>
                  <a:srgbClr val="C00000"/>
                </a:solidFill>
                <a:latin typeface="Arial Black" panose="020B0A04020102020204" pitchFamily="34" charset="0"/>
                <a:ea typeface="Arial Black" panose="020B0A04020102020204" pitchFamily="34" charset="0"/>
                <a:cs typeface="Arial Black" panose="020B0A04020102020204" pitchFamily="34" charset="0"/>
              </a:rPr>
              <a:t>Answers to IDRC Feedback</a:t>
            </a:r>
          </a:p>
          <a:p>
            <a:r>
              <a:rPr lang="zh-CN" altLang="en-US" sz="1800" dirty="0">
                <a:solidFill>
                  <a:srgbClr val="00A249"/>
                </a:solidFill>
                <a:latin typeface="Arial Black" panose="020B0A04020102020204" pitchFamily="34" charset="0"/>
                <a:ea typeface="Arial Black" panose="020B0A04020102020204" pitchFamily="34" charset="0"/>
                <a:cs typeface="Arial Black" panose="020B0A04020102020204" pitchFamily="34" charset="0"/>
              </a:rPr>
              <a:t>（</a:t>
            </a:r>
            <a:r>
              <a:rPr lang="en-US" altLang="zh-CN" sz="1800" dirty="0">
                <a:solidFill>
                  <a:srgbClr val="00A249"/>
                </a:solidFill>
                <a:latin typeface="Arial Black" panose="020B0A04020102020204" pitchFamily="34" charset="0"/>
                <a:ea typeface="Arial Black" panose="020B0A04020102020204" pitchFamily="34" charset="0"/>
                <a:cs typeface="Arial Black" panose="020B0A04020102020204" pitchFamily="34" charset="0"/>
              </a:rPr>
              <a:t>copy the slides from the long feedback ppt</a:t>
            </a:r>
            <a:r>
              <a:rPr lang="zh-CN" altLang="en-US" sz="1800" dirty="0">
                <a:solidFill>
                  <a:srgbClr val="00A249"/>
                </a:solidFill>
                <a:latin typeface="Arial Black" panose="020B0A04020102020204" pitchFamily="34" charset="0"/>
                <a:ea typeface="Arial Black" panose="020B0A04020102020204" pitchFamily="34" charset="0"/>
                <a:cs typeface="Arial Black" panose="020B0A04020102020204" pitchFamily="34" charset="0"/>
              </a:rPr>
              <a:t>）</a:t>
            </a:r>
          </a:p>
        </p:txBody>
      </p:sp>
      <p:pic>
        <p:nvPicPr>
          <p:cNvPr id="10" name="Picture 2" descr="C:\Users\Administrator\Desktop\111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363" y="5398314"/>
            <a:ext cx="3552825" cy="672912"/>
          </a:xfrm>
          <a:prstGeom prst="rect">
            <a:avLst/>
          </a:prstGeom>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17</a:t>
            </a:fld>
            <a:endParaRPr lang="zh-CN" altLang="en-US" dirty="0"/>
          </a:p>
        </p:txBody>
      </p:sp>
      <p:sp>
        <p:nvSpPr>
          <p:cNvPr id="8" name="TextBox 7"/>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Aug. 7</a:t>
            </a:r>
            <a:r>
              <a:rPr lang="en-US" altLang="zh-CN" baseline="30000" dirty="0">
                <a:solidFill>
                  <a:schemeClr val="bg1"/>
                </a:solidFill>
              </a:rPr>
              <a:t>th</a:t>
            </a:r>
            <a:r>
              <a:rPr lang="en-US" altLang="zh-CN" dirty="0">
                <a:solidFill>
                  <a:schemeClr val="bg1"/>
                </a:solidFill>
              </a:rPr>
              <a:t>, 2024, CEPC Detector Ref-TDR Review</a:t>
            </a:r>
            <a:endParaRPr lang="zh-CN"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160770" y="1031335"/>
            <a:ext cx="11049001" cy="5249331"/>
          </a:xfrm>
        </p:spPr>
        <p:txBody>
          <a:bodyPr>
            <a:noAutofit/>
          </a:bodyPr>
          <a:lstStyle/>
          <a:p>
            <a:pPr marL="0" indent="0">
              <a:lnSpc>
                <a:spcPct val="100000"/>
              </a:lnSpc>
              <a:spcBef>
                <a:spcPts val="600"/>
              </a:spcBef>
              <a:spcAft>
                <a:spcPts val="600"/>
              </a:spcAft>
            </a:pPr>
            <a:r>
              <a:rPr lang="en-US" altLang="zh-CN" sz="1600" dirty="0">
                <a:solidFill>
                  <a:srgbClr val="0000FF"/>
                </a:solidFill>
                <a:latin typeface="Arial" panose="020B0604020202020204" pitchFamily="34" charset="0"/>
                <a:cs typeface="Arial" panose="020B0604020202020204" pitchFamily="34" charset="0"/>
              </a:rPr>
              <a:t>R-A-4-1: Re-evaluate the required performance specifications, focusing on operation during ZH and low-luminosity Z runs over the first 10 years.</a:t>
            </a:r>
          </a:p>
          <a:p>
            <a:pPr marL="0" indent="0">
              <a:lnSpc>
                <a:spcPct val="100000"/>
              </a:lnSpc>
              <a:spcBef>
                <a:spcPts val="600"/>
              </a:spcBef>
              <a:spcAft>
                <a:spcPts val="600"/>
              </a:spcAft>
            </a:pPr>
            <a:r>
              <a:rPr lang="en-US" sz="2000" dirty="0">
                <a:latin typeface="Arial" panose="020B0604020202020204" pitchFamily="34" charset="0"/>
                <a:ea typeface="宋体" pitchFamily="2" charset="-122"/>
              </a:rPr>
              <a:t>The baseline vertex detector design has been optimized for low-luminosity Z operation and Higgs runs, consistent with the primary physics goals during the first 10 years. Power consumption and detector performance have been carefully evaluated under these conditions</a:t>
            </a:r>
            <a:r>
              <a:rPr lang="zh-CN" altLang="en-US" sz="2000" dirty="0">
                <a:latin typeface="Arial" panose="020B0604020202020204" pitchFamily="34" charset="0"/>
                <a:ea typeface="宋体" pitchFamily="2" charset="-122"/>
              </a:rPr>
              <a:t> </a:t>
            </a:r>
            <a:r>
              <a:rPr lang="en-US" altLang="zh-CN" sz="2000" dirty="0">
                <a:latin typeface="Arial" panose="020B0604020202020204" pitchFamily="34" charset="0"/>
                <a:ea typeface="宋体" pitchFamily="2" charset="-122"/>
              </a:rPr>
              <a:t>(</a:t>
            </a:r>
            <a:r>
              <a:rPr lang="zh-CN" altLang="en-US" sz="2000" dirty="0">
                <a:latin typeface="Arial" panose="020B0604020202020204" pitchFamily="34" charset="0"/>
                <a:ea typeface="宋体" pitchFamily="2" charset="-122"/>
              </a:rPr>
              <a:t> </a:t>
            </a:r>
            <a:r>
              <a:rPr lang="en-US" altLang="zh-CN" sz="2000" dirty="0">
                <a:latin typeface="Arial" panose="020B0604020202020204" pitchFamily="34" charset="0"/>
                <a:ea typeface="宋体" pitchFamily="2" charset="-122"/>
              </a:rPr>
              <a:t>As</a:t>
            </a:r>
            <a:r>
              <a:rPr lang="zh-CN" altLang="en-US" sz="2000" dirty="0">
                <a:latin typeface="Arial" panose="020B0604020202020204" pitchFamily="34" charset="0"/>
                <a:ea typeface="宋体" pitchFamily="2" charset="-122"/>
              </a:rPr>
              <a:t> </a:t>
            </a:r>
            <a:r>
              <a:rPr lang="en-US" altLang="zh-CN" sz="2000" dirty="0">
                <a:latin typeface="Arial" panose="020B0604020202020204" pitchFamily="34" charset="0"/>
                <a:ea typeface="宋体" pitchFamily="2" charset="-122"/>
              </a:rPr>
              <a:t>shown</a:t>
            </a:r>
            <a:r>
              <a:rPr lang="zh-CN" altLang="en-US" sz="2000" dirty="0">
                <a:latin typeface="Arial" panose="020B0604020202020204" pitchFamily="34" charset="0"/>
                <a:ea typeface="宋体" pitchFamily="2" charset="-122"/>
              </a:rPr>
              <a:t> </a:t>
            </a:r>
            <a:r>
              <a:rPr lang="en-US" altLang="zh-CN" sz="2000" dirty="0">
                <a:latin typeface="Arial" panose="020B0604020202020204" pitchFamily="34" charset="0"/>
                <a:ea typeface="宋体" pitchFamily="2" charset="-122"/>
              </a:rPr>
              <a:t>in</a:t>
            </a:r>
            <a:r>
              <a:rPr lang="zh-CN" altLang="en-US" sz="2000" dirty="0">
                <a:latin typeface="Arial" panose="020B0604020202020204" pitchFamily="34" charset="0"/>
                <a:ea typeface="宋体" pitchFamily="2" charset="-122"/>
              </a:rPr>
              <a:t> </a:t>
            </a:r>
            <a:r>
              <a:rPr lang="en-US" altLang="zh-CN" sz="2000" dirty="0">
                <a:latin typeface="Arial" panose="020B0604020202020204" pitchFamily="34" charset="0"/>
                <a:ea typeface="宋体" pitchFamily="2" charset="-122"/>
              </a:rPr>
              <a:t>Table</a:t>
            </a:r>
            <a:r>
              <a:rPr lang="zh-CN" altLang="en-US" sz="2000" dirty="0">
                <a:latin typeface="Arial" panose="020B0604020202020204" pitchFamily="34" charset="0"/>
                <a:ea typeface="宋体" pitchFamily="2" charset="-122"/>
              </a:rPr>
              <a:t> </a:t>
            </a:r>
            <a:r>
              <a:rPr lang="en-US" altLang="zh-CN" sz="2000" dirty="0">
                <a:latin typeface="Arial" panose="020B0604020202020204" pitchFamily="34" charset="0"/>
                <a:ea typeface="宋体" pitchFamily="2" charset="-122"/>
              </a:rPr>
              <a:t>4.2)</a:t>
            </a:r>
            <a:r>
              <a:rPr lang="zh-CN" altLang="en-US" sz="2000" dirty="0">
                <a:latin typeface="Arial" panose="020B0604020202020204" pitchFamily="34" charset="0"/>
                <a:ea typeface="宋体" pitchFamily="2" charset="-122"/>
              </a:rPr>
              <a:t> </a:t>
            </a:r>
            <a:r>
              <a:rPr lang="en-US" sz="2000" dirty="0">
                <a:latin typeface="Arial" panose="020B0604020202020204" pitchFamily="34" charset="0"/>
                <a:ea typeface="宋体" pitchFamily="2" charset="-122"/>
              </a:rPr>
              <a:t>. </a:t>
            </a:r>
          </a:p>
          <a:p>
            <a:pPr marL="0" indent="0">
              <a:lnSpc>
                <a:spcPct val="100000"/>
              </a:lnSpc>
              <a:spcBef>
                <a:spcPts val="600"/>
              </a:spcBef>
              <a:spcAft>
                <a:spcPts val="600"/>
              </a:spcAft>
              <a:buNone/>
            </a:pPr>
            <a:endParaRPr lang="en-US" sz="2000" dirty="0">
              <a:latin typeface="Arial" panose="020B0604020202020204" pitchFamily="34" charset="0"/>
              <a:ea typeface="宋体" pitchFamily="2" charset="-122"/>
            </a:endParaRPr>
          </a:p>
          <a:p>
            <a:pPr marL="0" indent="0">
              <a:lnSpc>
                <a:spcPct val="100000"/>
              </a:lnSpc>
              <a:spcBef>
                <a:spcPts val="600"/>
              </a:spcBef>
              <a:spcAft>
                <a:spcPts val="600"/>
              </a:spcAft>
            </a:pPr>
            <a:endParaRPr lang="en-US" altLang="zh-CN" sz="1600" dirty="0">
              <a:latin typeface="Arial" panose="020B0604020202020204" pitchFamily="34" charset="0"/>
              <a:ea typeface="宋体" pitchFamily="2" charset="-122"/>
              <a:cs typeface="Arial" panose="020B0604020202020204" pitchFamily="34" charset="0"/>
            </a:endParaRPr>
          </a:p>
        </p:txBody>
      </p:sp>
      <p:sp>
        <p:nvSpPr>
          <p:cNvPr id="5" name="TextBox 4"/>
          <p:cNvSpPr txBox="1"/>
          <p:nvPr/>
        </p:nvSpPr>
        <p:spPr>
          <a:xfrm>
            <a:off x="9648825" y="577334"/>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Vertex Detector</a:t>
            </a:r>
            <a:endParaRPr lang="zh-CN" altLang="en-US" dirty="0">
              <a:latin typeface="Arial" panose="020B0604020202020204" pitchFamily="34" charset="0"/>
            </a:endParaRPr>
          </a:p>
        </p:txBody>
      </p:sp>
      <p:pic>
        <p:nvPicPr>
          <p:cNvPr id="4" name="Picture 3">
            <a:extLst>
              <a:ext uri="{FF2B5EF4-FFF2-40B4-BE49-F238E27FC236}">
                <a16:creationId xmlns:a16="http://schemas.microsoft.com/office/drawing/2014/main" id="{D4CC0EE4-42DA-9944-A414-6B9DFBF98F1A}"/>
              </a:ext>
            </a:extLst>
          </p:cNvPr>
          <p:cNvPicPr>
            <a:picLocks noChangeAspect="1"/>
          </p:cNvPicPr>
          <p:nvPr/>
        </p:nvPicPr>
        <p:blipFill>
          <a:blip r:embed="rId2"/>
          <a:stretch>
            <a:fillRect/>
          </a:stretch>
        </p:blipFill>
        <p:spPr>
          <a:xfrm>
            <a:off x="5440219" y="2713891"/>
            <a:ext cx="6468473" cy="342829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dirty="0">
                <a:solidFill>
                  <a:schemeClr val="accent3">
                    <a:lumMod val="75000"/>
                  </a:schemeClr>
                </a:solidFill>
                <a:latin typeface="Arial Black" panose="020B0A04020102020204" pitchFamily="34" charset="0"/>
              </a:rPr>
              <a:t>Comments on Draft v0.4.1</a:t>
            </a:r>
            <a:endParaRPr lang="en-US" altLang="zh-CN" b="0" i="0" u="none" strike="noStrike" baseline="0" dirty="0">
              <a:latin typeface="Arial Black" panose="020B0A04020102020204" pitchFamily="34" charset="0"/>
              <a:ea typeface="等线" panose="02010600030101010101" pitchFamily="2" charset="-122"/>
            </a:endParaRPr>
          </a:p>
        </p:txBody>
      </p:sp>
      <p:sp>
        <p:nvSpPr>
          <p:cNvPr id="3" name="Text Placeholder 2"/>
          <p:cNvSpPr>
            <a:spLocks noGrp="1"/>
          </p:cNvSpPr>
          <p:nvPr>
            <p:ph type="body" idx="1"/>
          </p:nvPr>
        </p:nvSpPr>
        <p:spPr>
          <a:xfrm>
            <a:off x="428624" y="1170519"/>
            <a:ext cx="11049001" cy="5249331"/>
          </a:xfrm>
        </p:spPr>
        <p:txBody>
          <a:bodyPr>
            <a:noAutofit/>
          </a:bodyPr>
          <a:lstStyle/>
          <a:p>
            <a:pPr marL="0" indent="0">
              <a:lnSpc>
                <a:spcPct val="100000"/>
              </a:lnSpc>
              <a:spcBef>
                <a:spcPts val="600"/>
              </a:spcBef>
              <a:spcAft>
                <a:spcPts val="600"/>
              </a:spcAft>
              <a:buNone/>
            </a:pPr>
            <a:endParaRPr lang="en-US" altLang="zh-CN" sz="1600" dirty="0">
              <a:solidFill>
                <a:srgbClr val="0000FF"/>
              </a:solidFill>
              <a:latin typeface="Arial" panose="020B0604020202020204" pitchFamily="34" charset="0"/>
              <a:cs typeface="Arial" panose="020B0604020202020204" pitchFamily="34" charset="0"/>
            </a:endParaRPr>
          </a:p>
          <a:p>
            <a:pPr marL="0" indent="0">
              <a:lnSpc>
                <a:spcPct val="100000"/>
              </a:lnSpc>
              <a:spcBef>
                <a:spcPts val="600"/>
              </a:spcBef>
              <a:spcAft>
                <a:spcPts val="600"/>
              </a:spcAft>
            </a:pPr>
            <a:r>
              <a:rPr lang="en-GB" altLang="zh-CN" sz="1600" dirty="0">
                <a:solidFill>
                  <a:srgbClr val="0000FF"/>
                </a:solidFill>
                <a:latin typeface="Arial" panose="020B0604020202020204" pitchFamily="34" charset="0"/>
                <a:cs typeface="Arial" panose="020B0604020202020204" pitchFamily="34" charset="0"/>
              </a:rPr>
              <a:t>C-B-4-7: VTX design for for high </a:t>
            </a:r>
            <a:r>
              <a:rPr lang="en-GB" altLang="zh-CN" sz="1600" dirty="0" err="1">
                <a:solidFill>
                  <a:srgbClr val="0000FF"/>
                </a:solidFill>
                <a:latin typeface="Arial" panose="020B0604020202020204" pitchFamily="34" charset="0"/>
                <a:cs typeface="Arial" panose="020B0604020202020204" pitchFamily="34" charset="0"/>
              </a:rPr>
              <a:t>lumi</a:t>
            </a:r>
            <a:r>
              <a:rPr lang="en-GB" altLang="zh-CN" sz="1600" dirty="0">
                <a:solidFill>
                  <a:srgbClr val="0000FF"/>
                </a:solidFill>
                <a:latin typeface="Arial" panose="020B0604020202020204" pitchFamily="34" charset="0"/>
                <a:cs typeface="Arial" panose="020B0604020202020204" pitchFamily="34" charset="0"/>
              </a:rPr>
              <a:t> </a:t>
            </a:r>
            <a:r>
              <a:rPr lang="en-GB" altLang="zh-CN" sz="1600" dirty="0" err="1">
                <a:solidFill>
                  <a:srgbClr val="0000FF"/>
                </a:solidFill>
                <a:latin typeface="Arial" panose="020B0604020202020204" pitchFamily="34" charset="0"/>
                <a:cs typeface="Arial" panose="020B0604020202020204" pitchFamily="34" charset="0"/>
              </a:rPr>
              <a:t>Zmode</a:t>
            </a:r>
            <a:r>
              <a:rPr lang="en-GB" altLang="zh-CN" sz="1600" dirty="0">
                <a:solidFill>
                  <a:srgbClr val="0000FF"/>
                </a:solidFill>
                <a:latin typeface="Arial" panose="020B0604020202020204" pitchFamily="34" charset="0"/>
                <a:cs typeface="Arial" panose="020B0604020202020204" pitchFamily="34" charset="0"/>
              </a:rPr>
              <a:t> which only comes after 10 y is super challenging. Relaxing design parameters for longer BX may lead to more robust design. VTX is not very large and a better design for high </a:t>
            </a:r>
            <a:r>
              <a:rPr lang="en-GB" altLang="zh-CN" sz="1600" dirty="0" err="1">
                <a:solidFill>
                  <a:srgbClr val="0000FF"/>
                </a:solidFill>
                <a:latin typeface="Arial" panose="020B0604020202020204" pitchFamily="34" charset="0"/>
                <a:cs typeface="Arial" panose="020B0604020202020204" pitchFamily="34" charset="0"/>
              </a:rPr>
              <a:t>lumi</a:t>
            </a:r>
            <a:r>
              <a:rPr lang="en-GB" altLang="zh-CN" sz="1600" dirty="0">
                <a:solidFill>
                  <a:srgbClr val="0000FF"/>
                </a:solidFill>
                <a:latin typeface="Arial" panose="020B0604020202020204" pitchFamily="34" charset="0"/>
                <a:cs typeface="Arial" panose="020B0604020202020204" pitchFamily="34" charset="0"/>
              </a:rPr>
              <a:t> </a:t>
            </a:r>
            <a:r>
              <a:rPr lang="en-GB" altLang="zh-CN" sz="1600" dirty="0" err="1">
                <a:solidFill>
                  <a:srgbClr val="0000FF"/>
                </a:solidFill>
                <a:latin typeface="Arial" panose="020B0604020202020204" pitchFamily="34" charset="0"/>
                <a:cs typeface="Arial" panose="020B0604020202020204" pitchFamily="34" charset="0"/>
              </a:rPr>
              <a:t>Zpole</a:t>
            </a:r>
            <a:r>
              <a:rPr lang="en-GB" altLang="zh-CN" sz="1600" dirty="0">
                <a:solidFill>
                  <a:srgbClr val="0000FF"/>
                </a:solidFill>
                <a:latin typeface="Arial" panose="020B0604020202020204" pitchFamily="34" charset="0"/>
                <a:cs typeface="Arial" panose="020B0604020202020204" pitchFamily="34" charset="0"/>
              </a:rPr>
              <a:t> running may emerge with time. </a:t>
            </a:r>
            <a:endParaRPr lang="en-US" altLang="zh-CN" sz="1600" dirty="0">
              <a:solidFill>
                <a:srgbClr val="0000FF"/>
              </a:solidFill>
              <a:latin typeface="Arial" panose="020B0604020202020204" pitchFamily="34" charset="0"/>
              <a:cs typeface="Arial" panose="020B0604020202020204" pitchFamily="34" charset="0"/>
            </a:endParaRPr>
          </a:p>
          <a:p>
            <a:pPr marL="0" indent="0">
              <a:lnSpc>
                <a:spcPct val="100000"/>
              </a:lnSpc>
              <a:spcBef>
                <a:spcPts val="600"/>
              </a:spcBef>
              <a:spcAft>
                <a:spcPts val="600"/>
              </a:spcAft>
            </a:pPr>
            <a:r>
              <a:rPr lang="en-US" altLang="zh-CN" sz="1600" u="none" strike="noStrike" dirty="0">
                <a:effectLst/>
                <a:latin typeface="Arial" panose="020B0604020202020204" pitchFamily="34" charset="0"/>
                <a:ea typeface="宋体" pitchFamily="2" charset="-122"/>
                <a:cs typeface="Arial" panose="020B0604020202020204" pitchFamily="34" charset="0"/>
              </a:rPr>
              <a:t>Answer:</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sz="1600" dirty="0">
                <a:latin typeface="Arial" panose="020B0604020202020204" pitchFamily="34" charset="0"/>
                <a:ea typeface="宋体" pitchFamily="2" charset="-122"/>
                <a:cs typeface="Arial" panose="020B0604020202020204" pitchFamily="34" charset="0"/>
              </a:rPr>
              <a:t>The current design is optimized for low-luminosity Z operation and is not targeted for high-luminosity Z, which is foreseen only after the first 10 years. When the design is relaxed from the low-Z mode to the Higgs mode, the power density decreases from 38 to 33 </a:t>
            </a:r>
            <a:r>
              <a:rPr lang="en-US" sz="1600" dirty="0" err="1">
                <a:latin typeface="Arial" panose="020B0604020202020204" pitchFamily="34" charset="0"/>
                <a:ea typeface="宋体" pitchFamily="2" charset="-122"/>
                <a:cs typeface="Arial" panose="020B0604020202020204" pitchFamily="34" charset="0"/>
              </a:rPr>
              <a:t>mW</a:t>
            </a:r>
            <a:r>
              <a:rPr lang="en-US" sz="1600" dirty="0">
                <a:latin typeface="Arial" panose="020B0604020202020204" pitchFamily="34" charset="0"/>
                <a:ea typeface="宋体" pitchFamily="2" charset="-122"/>
                <a:cs typeface="Arial" panose="020B0604020202020204" pitchFamily="34" charset="0"/>
              </a:rPr>
              <a:t>/cm^2 (see the table below and Table 4.8). This result indicates that further relaxation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from</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current</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design</a:t>
            </a:r>
            <a:r>
              <a:rPr lang="en-US" sz="1600" dirty="0">
                <a:latin typeface="Arial" panose="020B0604020202020204" pitchFamily="34" charset="0"/>
                <a:ea typeface="宋体" pitchFamily="2" charset="-122"/>
                <a:cs typeface="Arial" panose="020B0604020202020204" pitchFamily="34" charset="0"/>
              </a:rPr>
              <a:t> does not lead to significant gains. For high-luminosity Z operation, additional R&amp;D and possibly new design concepts will be required. We agree with your recommendation that more advanced designs should be pursued in the longer term, particularly for a vertex detector replacement</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before</a:t>
            </a:r>
            <a:r>
              <a:rPr lang="en-US" sz="1600" dirty="0">
                <a:latin typeface="Arial" panose="020B0604020202020204" pitchFamily="34" charset="0"/>
                <a:ea typeface="宋体" pitchFamily="2" charset="-122"/>
                <a:cs typeface="Arial" panose="020B0604020202020204" pitchFamily="34" charset="0"/>
              </a:rPr>
              <a:t> the high-luminosity Z </a:t>
            </a:r>
            <a:r>
              <a:rPr lang="en-US" altLang="zh-CN" sz="1600" dirty="0">
                <a:latin typeface="Arial" panose="020B0604020202020204" pitchFamily="34" charset="0"/>
                <a:ea typeface="宋体" pitchFamily="2" charset="-122"/>
                <a:cs typeface="Arial" panose="020B0604020202020204" pitchFamily="34" charset="0"/>
              </a:rPr>
              <a:t>runs</a:t>
            </a:r>
            <a:r>
              <a:rPr lang="en-US" sz="1600" dirty="0">
                <a:latin typeface="Arial" panose="020B0604020202020204" pitchFamily="34" charset="0"/>
                <a:ea typeface="宋体" pitchFamily="2" charset="-122"/>
                <a:cs typeface="Arial" panose="020B0604020202020204" pitchFamily="34" charset="0"/>
              </a:rPr>
              <a:t>. </a:t>
            </a:r>
            <a:endParaRPr lang="en-US" altLang="zh-CN" sz="1600" dirty="0">
              <a:latin typeface="Arial" panose="020B0604020202020204" pitchFamily="34" charset="0"/>
              <a:ea typeface="宋体" pitchFamily="2" charset="-122"/>
              <a:cs typeface="Arial" panose="020B0604020202020204" pitchFamily="34" charset="0"/>
            </a:endParaRPr>
          </a:p>
          <a:p>
            <a:pPr marL="0" indent="0">
              <a:lnSpc>
                <a:spcPct val="100000"/>
              </a:lnSpc>
              <a:spcBef>
                <a:spcPts val="600"/>
              </a:spcBef>
              <a:spcAft>
                <a:spcPts val="600"/>
              </a:spcAft>
            </a:pPr>
            <a:endParaRPr lang="en-US" altLang="zh-CN" sz="1600" dirty="0">
              <a:latin typeface="Arial" panose="020B0604020202020204" pitchFamily="34" charset="0"/>
              <a:ea typeface="宋体" pitchFamily="2" charset="-122"/>
              <a:cs typeface="Arial" panose="020B0604020202020204" pitchFamily="34" charset="0"/>
            </a:endParaRPr>
          </a:p>
        </p:txBody>
      </p:sp>
      <p:sp>
        <p:nvSpPr>
          <p:cNvPr id="5" name="TextBox 4"/>
          <p:cNvSpPr txBox="1"/>
          <p:nvPr/>
        </p:nvSpPr>
        <p:spPr>
          <a:xfrm>
            <a:off x="9648825" y="577334"/>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Vertex Detector</a:t>
            </a:r>
            <a:endParaRPr lang="zh-CN" altLang="en-US" dirty="0">
              <a:latin typeface="Arial" panose="020B0604020202020204" pitchFamily="34" charset="0"/>
            </a:endParaRPr>
          </a:p>
        </p:txBody>
      </p:sp>
      <p:graphicFrame>
        <p:nvGraphicFramePr>
          <p:cNvPr id="6" name="Table 5">
            <a:extLst>
              <a:ext uri="{FF2B5EF4-FFF2-40B4-BE49-F238E27FC236}">
                <a16:creationId xmlns:a16="http://schemas.microsoft.com/office/drawing/2014/main" id="{0EE77C2A-27BE-9449-81CE-33DA3DD2A371}"/>
              </a:ext>
            </a:extLst>
          </p:cNvPr>
          <p:cNvGraphicFramePr>
            <a:graphicFrameLocks/>
          </p:cNvGraphicFramePr>
          <p:nvPr/>
        </p:nvGraphicFramePr>
        <p:xfrm>
          <a:off x="381005" y="4757595"/>
          <a:ext cx="10972794" cy="1656080"/>
        </p:xfrm>
        <a:graphic>
          <a:graphicData uri="http://schemas.openxmlformats.org/drawingml/2006/table">
            <a:tbl>
              <a:tblPr firstRow="1" bandRow="1">
                <a:tableStyleId>{5C22544A-7EE6-4342-B048-85BDC9FD1C3A}</a:tableStyleId>
              </a:tblPr>
              <a:tblGrid>
                <a:gridCol w="1567542">
                  <a:extLst>
                    <a:ext uri="{9D8B030D-6E8A-4147-A177-3AD203B41FA5}">
                      <a16:colId xmlns:a16="http://schemas.microsoft.com/office/drawing/2014/main" val="4104085881"/>
                    </a:ext>
                  </a:extLst>
                </a:gridCol>
                <a:gridCol w="1567542">
                  <a:extLst>
                    <a:ext uri="{9D8B030D-6E8A-4147-A177-3AD203B41FA5}">
                      <a16:colId xmlns:a16="http://schemas.microsoft.com/office/drawing/2014/main" val="3268177461"/>
                    </a:ext>
                  </a:extLst>
                </a:gridCol>
                <a:gridCol w="1567542">
                  <a:extLst>
                    <a:ext uri="{9D8B030D-6E8A-4147-A177-3AD203B41FA5}">
                      <a16:colId xmlns:a16="http://schemas.microsoft.com/office/drawing/2014/main" val="4131158237"/>
                    </a:ext>
                  </a:extLst>
                </a:gridCol>
                <a:gridCol w="1567542">
                  <a:extLst>
                    <a:ext uri="{9D8B030D-6E8A-4147-A177-3AD203B41FA5}">
                      <a16:colId xmlns:a16="http://schemas.microsoft.com/office/drawing/2014/main" val="801967308"/>
                    </a:ext>
                  </a:extLst>
                </a:gridCol>
                <a:gridCol w="1567542">
                  <a:extLst>
                    <a:ext uri="{9D8B030D-6E8A-4147-A177-3AD203B41FA5}">
                      <a16:colId xmlns:a16="http://schemas.microsoft.com/office/drawing/2014/main" val="2927476726"/>
                    </a:ext>
                  </a:extLst>
                </a:gridCol>
                <a:gridCol w="1567542">
                  <a:extLst>
                    <a:ext uri="{9D8B030D-6E8A-4147-A177-3AD203B41FA5}">
                      <a16:colId xmlns:a16="http://schemas.microsoft.com/office/drawing/2014/main" val="242707872"/>
                    </a:ext>
                  </a:extLst>
                </a:gridCol>
                <a:gridCol w="1567542">
                  <a:extLst>
                    <a:ext uri="{9D8B030D-6E8A-4147-A177-3AD203B41FA5}">
                      <a16:colId xmlns:a16="http://schemas.microsoft.com/office/drawing/2014/main" val="2203873317"/>
                    </a:ext>
                  </a:extLst>
                </a:gridCol>
              </a:tblGrid>
              <a:tr h="0">
                <a:tc>
                  <a:txBody>
                    <a:bodyPr/>
                    <a:lstStyle/>
                    <a:p>
                      <a:r>
                        <a:rPr lang="en-US" b="1" dirty="0"/>
                        <a:t>Mode</a:t>
                      </a:r>
                      <a:endParaRPr lang="en-US" dirty="0"/>
                    </a:p>
                  </a:txBody>
                  <a:tcPr anchor="ctr"/>
                </a:tc>
                <a:tc>
                  <a:txBody>
                    <a:bodyPr/>
                    <a:lstStyle/>
                    <a:p>
                      <a:r>
                        <a:rPr lang="en-US" b="1" dirty="0"/>
                        <a:t>Pixel Analogue</a:t>
                      </a:r>
                      <a:r>
                        <a:rPr lang="zh-CN" altLang="en-US" b="1" dirty="0"/>
                        <a:t> </a:t>
                      </a:r>
                      <a:r>
                        <a:rPr lang="en-US" altLang="zh-CN" b="1" dirty="0"/>
                        <a:t>(</a:t>
                      </a:r>
                      <a:r>
                        <a:rPr lang="en-US" altLang="zh-CN" b="1" dirty="0" err="1"/>
                        <a:t>mW</a:t>
                      </a:r>
                      <a:r>
                        <a:rPr lang="en-US" altLang="zh-CN" b="1" dirty="0"/>
                        <a:t>)</a:t>
                      </a:r>
                      <a:endParaRPr lang="en-US" dirty="0"/>
                    </a:p>
                  </a:txBody>
                  <a:tcPr anchor="ctr"/>
                </a:tc>
                <a:tc>
                  <a:txBody>
                    <a:bodyPr/>
                    <a:lstStyle/>
                    <a:p>
                      <a:r>
                        <a:rPr lang="en-US" b="1" dirty="0"/>
                        <a:t>Pixel Digital</a:t>
                      </a:r>
                    </a:p>
                    <a:p>
                      <a:r>
                        <a:rPr lang="en-US" altLang="zh-CN" b="1" dirty="0"/>
                        <a:t>(</a:t>
                      </a:r>
                      <a:r>
                        <a:rPr lang="en-US" altLang="zh-CN" b="1" dirty="0" err="1"/>
                        <a:t>mW</a:t>
                      </a:r>
                      <a:r>
                        <a:rPr lang="en-US" altLang="zh-CN" b="1" dirty="0"/>
                        <a:t>)</a:t>
                      </a:r>
                      <a:endParaRPr lang="en-US" dirty="0"/>
                    </a:p>
                  </a:txBody>
                  <a:tcPr anchor="ctr"/>
                </a:tc>
                <a:tc>
                  <a:txBody>
                    <a:bodyPr/>
                    <a:lstStyle/>
                    <a:p>
                      <a:r>
                        <a:rPr lang="en-US" b="1" dirty="0"/>
                        <a:t>Biasing Block</a:t>
                      </a:r>
                    </a:p>
                    <a:p>
                      <a:r>
                        <a:rPr lang="en-US" altLang="zh-CN" b="1" dirty="0"/>
                        <a:t>(</a:t>
                      </a:r>
                      <a:r>
                        <a:rPr lang="en-US" altLang="zh-CN" b="1" dirty="0" err="1"/>
                        <a:t>mW</a:t>
                      </a:r>
                      <a:r>
                        <a:rPr lang="en-US" altLang="zh-CN" b="1" dirty="0"/>
                        <a:t>)</a:t>
                      </a:r>
                      <a:endParaRPr lang="en-US" dirty="0"/>
                    </a:p>
                  </a:txBody>
                  <a:tcPr anchor="ctr"/>
                </a:tc>
                <a:tc>
                  <a:txBody>
                    <a:bodyPr/>
                    <a:lstStyle/>
                    <a:p>
                      <a:r>
                        <a:rPr lang="en-US" b="1" dirty="0"/>
                        <a:t>Matrix Readout</a:t>
                      </a:r>
                    </a:p>
                    <a:p>
                      <a:r>
                        <a:rPr lang="en-US" altLang="zh-CN" b="1" dirty="0"/>
                        <a:t>(</a:t>
                      </a:r>
                      <a:r>
                        <a:rPr lang="en-US" altLang="zh-CN" b="1" dirty="0" err="1"/>
                        <a:t>mW</a:t>
                      </a:r>
                      <a:r>
                        <a:rPr lang="en-US" altLang="zh-CN" b="1" dirty="0"/>
                        <a:t>)</a:t>
                      </a:r>
                      <a:endParaRPr lang="en-US" dirty="0"/>
                    </a:p>
                  </a:txBody>
                  <a:tcPr anchor="ctr"/>
                </a:tc>
                <a:tc>
                  <a:txBody>
                    <a:bodyPr/>
                    <a:lstStyle/>
                    <a:p>
                      <a:r>
                        <a:rPr lang="en-US" b="1" dirty="0"/>
                        <a:t>Data Interface</a:t>
                      </a:r>
                    </a:p>
                    <a:p>
                      <a:r>
                        <a:rPr lang="en-US" altLang="zh-CN" b="1" dirty="0"/>
                        <a:t>(</a:t>
                      </a:r>
                      <a:r>
                        <a:rPr lang="en-US" altLang="zh-CN" b="1" dirty="0" err="1"/>
                        <a:t>mW</a:t>
                      </a:r>
                      <a:r>
                        <a:rPr lang="en-US" altLang="zh-CN" b="1" dirty="0"/>
                        <a:t>)</a:t>
                      </a:r>
                      <a:endParaRPr lang="en-US" dirty="0"/>
                    </a:p>
                  </a:txBody>
                  <a:tcPr anchor="ctr"/>
                </a:tc>
                <a:tc>
                  <a:txBody>
                    <a:bodyPr/>
                    <a:lstStyle/>
                    <a:p>
                      <a:r>
                        <a:rPr lang="en-US" b="1" dirty="0"/>
                        <a:t>RSU Total</a:t>
                      </a:r>
                    </a:p>
                    <a:p>
                      <a:r>
                        <a:rPr lang="en-US" altLang="zh-CN" b="1" dirty="0"/>
                        <a:t>(</a:t>
                      </a:r>
                      <a:r>
                        <a:rPr lang="en-US" altLang="zh-CN" b="1" dirty="0" err="1"/>
                        <a:t>mW</a:t>
                      </a:r>
                      <a:r>
                        <a:rPr lang="en-US" altLang="zh-CN" b="1" dirty="0"/>
                        <a:t>)</a:t>
                      </a:r>
                      <a:endParaRPr lang="en-US" dirty="0"/>
                    </a:p>
                  </a:txBody>
                  <a:tcPr anchor="ctr"/>
                </a:tc>
                <a:extLst>
                  <a:ext uri="{0D108BD9-81ED-4DB2-BD59-A6C34878D82A}">
                    <a16:rowId xmlns:a16="http://schemas.microsoft.com/office/drawing/2014/main" val="1206237086"/>
                  </a:ext>
                </a:extLst>
              </a:tr>
              <a:tr h="370840">
                <a:tc>
                  <a:txBody>
                    <a:bodyPr/>
                    <a:lstStyle/>
                    <a:p>
                      <a:r>
                        <a:rPr lang="en-US"/>
                        <a:t>Higgs</a:t>
                      </a:r>
                    </a:p>
                  </a:txBody>
                  <a:tcPr anchor="ctr"/>
                </a:tc>
                <a:tc>
                  <a:txBody>
                    <a:bodyPr/>
                    <a:lstStyle/>
                    <a:p>
                      <a:r>
                        <a:rPr lang="en-CN"/>
                        <a:t>28</a:t>
                      </a:r>
                    </a:p>
                  </a:txBody>
                  <a:tcPr anchor="ctr"/>
                </a:tc>
                <a:tc>
                  <a:txBody>
                    <a:bodyPr/>
                    <a:lstStyle/>
                    <a:p>
                      <a:r>
                        <a:rPr lang="en-CN"/>
                        <a:t>25</a:t>
                      </a:r>
                    </a:p>
                  </a:txBody>
                  <a:tcPr anchor="ctr"/>
                </a:tc>
                <a:tc>
                  <a:txBody>
                    <a:bodyPr/>
                    <a:lstStyle/>
                    <a:p>
                      <a:r>
                        <a:rPr lang="en-CN"/>
                        <a:t>8</a:t>
                      </a:r>
                    </a:p>
                  </a:txBody>
                  <a:tcPr anchor="ctr"/>
                </a:tc>
                <a:tc>
                  <a:txBody>
                    <a:bodyPr/>
                    <a:lstStyle/>
                    <a:p>
                      <a:r>
                        <a:rPr lang="en-CN"/>
                        <a:t>28</a:t>
                      </a:r>
                    </a:p>
                  </a:txBody>
                  <a:tcPr anchor="ctr"/>
                </a:tc>
                <a:tc>
                  <a:txBody>
                    <a:bodyPr/>
                    <a:lstStyle/>
                    <a:p>
                      <a:r>
                        <a:rPr lang="en-CN"/>
                        <a:t>25</a:t>
                      </a:r>
                    </a:p>
                  </a:txBody>
                  <a:tcPr anchor="ctr"/>
                </a:tc>
                <a:tc>
                  <a:txBody>
                    <a:bodyPr/>
                    <a:lstStyle/>
                    <a:p>
                      <a:r>
                        <a:rPr lang="en-CN" b="1"/>
                        <a:t>114</a:t>
                      </a:r>
                      <a:endParaRPr lang="en-CN"/>
                    </a:p>
                  </a:txBody>
                  <a:tcPr anchor="ctr"/>
                </a:tc>
                <a:extLst>
                  <a:ext uri="{0D108BD9-81ED-4DB2-BD59-A6C34878D82A}">
                    <a16:rowId xmlns:a16="http://schemas.microsoft.com/office/drawing/2014/main" val="2905510545"/>
                  </a:ext>
                </a:extLst>
              </a:tr>
              <a:tr h="370840">
                <a:tc>
                  <a:txBody>
                    <a:bodyPr/>
                    <a:lstStyle/>
                    <a:p>
                      <a:r>
                        <a:rPr lang="en-US" dirty="0"/>
                        <a:t>Low-Z</a:t>
                      </a:r>
                    </a:p>
                  </a:txBody>
                  <a:tcPr anchor="ctr"/>
                </a:tc>
                <a:tc>
                  <a:txBody>
                    <a:bodyPr/>
                    <a:lstStyle/>
                    <a:p>
                      <a:r>
                        <a:rPr lang="en-CN"/>
                        <a:t>36</a:t>
                      </a:r>
                    </a:p>
                  </a:txBody>
                  <a:tcPr anchor="ctr"/>
                </a:tc>
                <a:tc>
                  <a:txBody>
                    <a:bodyPr/>
                    <a:lstStyle/>
                    <a:p>
                      <a:r>
                        <a:rPr lang="en-CN"/>
                        <a:t>30</a:t>
                      </a:r>
                    </a:p>
                  </a:txBody>
                  <a:tcPr anchor="ctr"/>
                </a:tc>
                <a:tc>
                  <a:txBody>
                    <a:bodyPr/>
                    <a:lstStyle/>
                    <a:p>
                      <a:r>
                        <a:rPr lang="en-CN"/>
                        <a:t>8</a:t>
                      </a:r>
                    </a:p>
                  </a:txBody>
                  <a:tcPr anchor="ctr"/>
                </a:tc>
                <a:tc>
                  <a:txBody>
                    <a:bodyPr/>
                    <a:lstStyle/>
                    <a:p>
                      <a:r>
                        <a:rPr lang="en-CN"/>
                        <a:t>32</a:t>
                      </a:r>
                    </a:p>
                  </a:txBody>
                  <a:tcPr anchor="ctr"/>
                </a:tc>
                <a:tc>
                  <a:txBody>
                    <a:bodyPr/>
                    <a:lstStyle/>
                    <a:p>
                      <a:r>
                        <a:rPr lang="en-CN"/>
                        <a:t>25</a:t>
                      </a:r>
                    </a:p>
                  </a:txBody>
                  <a:tcPr anchor="ctr"/>
                </a:tc>
                <a:tc>
                  <a:txBody>
                    <a:bodyPr/>
                    <a:lstStyle/>
                    <a:p>
                      <a:r>
                        <a:rPr lang="en-CN" b="1" dirty="0"/>
                        <a:t>131</a:t>
                      </a:r>
                      <a:endParaRPr lang="en-CN" dirty="0"/>
                    </a:p>
                  </a:txBody>
                  <a:tcPr anchor="ctr"/>
                </a:tc>
                <a:extLst>
                  <a:ext uri="{0D108BD9-81ED-4DB2-BD59-A6C34878D82A}">
                    <a16:rowId xmlns:a16="http://schemas.microsoft.com/office/drawing/2014/main" val="4279857260"/>
                  </a:ext>
                </a:extLst>
              </a:tr>
            </a:tbl>
          </a:graphicData>
        </a:graphic>
      </p:graphicFrame>
      <p:sp>
        <p:nvSpPr>
          <p:cNvPr id="7" name="TextBox 6">
            <a:extLst>
              <a:ext uri="{FF2B5EF4-FFF2-40B4-BE49-F238E27FC236}">
                <a16:creationId xmlns:a16="http://schemas.microsoft.com/office/drawing/2014/main" id="{55321C7F-624B-4C46-B322-1A3A0E6CD7FD}"/>
              </a:ext>
            </a:extLst>
          </p:cNvPr>
          <p:cNvSpPr txBox="1"/>
          <p:nvPr/>
        </p:nvSpPr>
        <p:spPr>
          <a:xfrm>
            <a:off x="714375" y="4247027"/>
            <a:ext cx="11844808" cy="573427"/>
          </a:xfrm>
          <a:prstGeom prst="rect">
            <a:avLst/>
          </a:prstGeom>
          <a:noFill/>
        </p:spPr>
        <p:txBody>
          <a:bodyPr wrap="square">
            <a:spAutoFit/>
          </a:bodyPr>
          <a:lstStyle/>
          <a:p>
            <a:pPr indent="304800" algn="just">
              <a:lnSpc>
                <a:spcPct val="120000"/>
              </a:lnSpc>
            </a:pPr>
            <a:r>
              <a:rPr lang="en-US" sz="2800" kern="100" dirty="0">
                <a:solidFill>
                  <a:srgbClr val="0070C0"/>
                </a:solidFill>
                <a:effectLst/>
                <a:latin typeface="Arial" panose="020B0604020202020204" pitchFamily="34" charset="0"/>
                <a:ea typeface="DengXian" panose="02010600030101010101" pitchFamily="2" charset="-122"/>
                <a:cs typeface="Times New Roman" panose="02020603050405020304" pitchFamily="18" charset="0"/>
              </a:rPr>
              <a:t>Estimates of power consumption of one RSU</a:t>
            </a:r>
            <a:r>
              <a:rPr lang="en-US" altLang="zh-CN" sz="2800" kern="100" dirty="0">
                <a:solidFill>
                  <a:srgbClr val="0070C0"/>
                </a:solidFill>
                <a:effectLst/>
                <a:latin typeface="Arial" panose="020B0604020202020204" pitchFamily="34" charset="0"/>
                <a:ea typeface="DengXian" panose="02010600030101010101" pitchFamily="2" charset="-122"/>
                <a:cs typeface="Times New Roman" panose="02020603050405020304" pitchFamily="18" charset="0"/>
              </a:rPr>
              <a:t>,</a:t>
            </a:r>
            <a:r>
              <a:rPr lang="zh-CN" altLang="en-US" sz="2800" kern="100" dirty="0">
                <a:solidFill>
                  <a:srgbClr val="0070C0"/>
                </a:solidFill>
                <a:effectLst/>
                <a:latin typeface="Arial" panose="020B0604020202020204" pitchFamily="34" charset="0"/>
                <a:ea typeface="DengXian" panose="02010600030101010101" pitchFamily="2" charset="-122"/>
                <a:cs typeface="Times New Roman" panose="02020603050405020304" pitchFamily="18" charset="0"/>
              </a:rPr>
              <a:t> </a:t>
            </a:r>
            <a:r>
              <a:rPr lang="en-US" sz="2800" kern="100" dirty="0">
                <a:solidFill>
                  <a:srgbClr val="0070C0"/>
                </a:solidFill>
                <a:effectLst/>
                <a:latin typeface="Arial" panose="020B0604020202020204" pitchFamily="34" charset="0"/>
                <a:ea typeface="DengXian" panose="02010600030101010101" pitchFamily="2" charset="-122"/>
                <a:cs typeface="Times New Roman" panose="02020603050405020304" pitchFamily="18" charset="0"/>
              </a:rPr>
              <a:t> RSU area = 3.46 cm</a:t>
            </a:r>
            <a:r>
              <a:rPr lang="en-US" sz="2800" kern="100" baseline="30000" dirty="0">
                <a:solidFill>
                  <a:srgbClr val="0070C0"/>
                </a:solidFill>
                <a:effectLst/>
                <a:latin typeface="Arial" panose="020B0604020202020204" pitchFamily="34" charset="0"/>
                <a:ea typeface="DengXian" panose="02010600030101010101" pitchFamily="2" charset="-122"/>
                <a:cs typeface="Times New Roman" panose="02020603050405020304" pitchFamily="18" charset="0"/>
              </a:rPr>
              <a:t>2</a:t>
            </a:r>
            <a:endParaRPr lang="en-CN" sz="2800" kern="100" dirty="0">
              <a:solidFill>
                <a:srgbClr val="0070C0"/>
              </a:solidFill>
              <a:effectLst/>
              <a:latin typeface="Arial" panose="020B0604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2876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21448" y="67537"/>
            <a:ext cx="7916416" cy="1036506"/>
          </a:xfrm>
        </p:spPr>
        <p:txBody>
          <a:bodyPr/>
          <a:lstStyle/>
          <a:p>
            <a:pPr>
              <a:lnSpc>
                <a:spcPct val="150000"/>
              </a:lnSpc>
              <a:defRPr/>
            </a:pPr>
            <a:r>
              <a:rPr lang="en-US" altLang="zh-CN" sz="6000" kern="0" dirty="0">
                <a:latin typeface="Arial Black" panose="020B0A04020102020204" pitchFamily="34" charset="0"/>
              </a:rPr>
              <a:t>Content</a:t>
            </a:r>
            <a:endParaRPr lang="zh-CN" altLang="en-US" sz="6000" kern="0" dirty="0">
              <a:latin typeface="Arial Black" panose="020B0A04020102020204" pitchFamily="34" charset="0"/>
            </a:endParaRPr>
          </a:p>
        </p:txBody>
      </p:sp>
      <p:sp>
        <p:nvSpPr>
          <p:cNvPr id="4" name="副标题 2"/>
          <p:cNvSpPr>
            <a:spLocks noGrp="1"/>
          </p:cNvSpPr>
          <p:nvPr>
            <p:ph type="subTitle" idx="1"/>
          </p:nvPr>
        </p:nvSpPr>
        <p:spPr>
          <a:xfrm>
            <a:off x="1199456" y="1844823"/>
            <a:ext cx="11089232" cy="4155763"/>
          </a:xfrm>
        </p:spPr>
        <p:txBody>
          <a:bodyPr>
            <a:noAutofit/>
          </a:bodyPr>
          <a:lstStyle/>
          <a:p>
            <a:pPr marL="228600" indent="-228600" algn="l">
              <a:lnSpc>
                <a:spcPct val="120000"/>
              </a:lnSpc>
              <a:spcBef>
                <a:spcPts val="1000"/>
              </a:spcBef>
              <a:buClr>
                <a:srgbClr val="C00000"/>
              </a:buClr>
              <a:buFont typeface="Arial" panose="020B0604020202020204" pitchFamily="34" charset="0"/>
              <a:buChar char="•"/>
            </a:pPr>
            <a:r>
              <a:rPr lang="en-US" altLang="zh-CN" sz="2100" b="1" dirty="0">
                <a:solidFill>
                  <a:srgbClr val="C00000"/>
                </a:solidFill>
                <a:latin typeface="Arial" panose="020B0604020202020204" pitchFamily="34" charset="0"/>
                <a:ea typeface="微软雅黑" pitchFamily="34" charset="-122"/>
                <a:cs typeface="Arial" panose="020B0604020202020204" pitchFamily="34" charset="0"/>
              </a:rPr>
              <a:t>Overview of IDRC feedback and main changes </a:t>
            </a:r>
            <a:endParaRPr lang="en-US" altLang="zh-CN" sz="2100" b="1" dirty="0">
              <a:solidFill>
                <a:srgbClr val="00A249"/>
              </a:solidFill>
              <a:latin typeface="Arial" panose="020B0604020202020204" pitchFamily="34" charset="0"/>
              <a:ea typeface="微软雅黑" pitchFamily="34" charset="-122"/>
              <a:cs typeface="Arial" panose="020B0604020202020204" pitchFamily="34" charset="0"/>
            </a:endParaRPr>
          </a:p>
          <a:p>
            <a:pPr marL="228600" indent="-228600" algn="l">
              <a:lnSpc>
                <a:spcPct val="120000"/>
              </a:lnSpc>
              <a:spcBef>
                <a:spcPts val="1000"/>
              </a:spcBef>
              <a:buClr>
                <a:srgbClr val="C00000"/>
              </a:buClr>
              <a:buFont typeface="Arial" panose="020B0604020202020204" pitchFamily="34" charset="0"/>
              <a:buChar char="•"/>
            </a:pPr>
            <a:r>
              <a:rPr lang="en-US" altLang="zh-CN" sz="2100" b="1" dirty="0">
                <a:solidFill>
                  <a:srgbClr val="C00000"/>
                </a:solidFill>
                <a:latin typeface="Arial" panose="020B0604020202020204" pitchFamily="34" charset="0"/>
                <a:ea typeface="微软雅黑" pitchFamily="34" charset="-122"/>
                <a:cs typeface="Arial" panose="020B0604020202020204" pitchFamily="34" charset="0"/>
              </a:rPr>
              <a:t>Detailed description of the changes </a:t>
            </a:r>
          </a:p>
          <a:p>
            <a:pPr marL="228600" indent="-228600" algn="l">
              <a:lnSpc>
                <a:spcPct val="120000"/>
              </a:lnSpc>
              <a:spcBef>
                <a:spcPts val="1000"/>
              </a:spcBef>
              <a:buClr>
                <a:srgbClr val="C00000"/>
              </a:buClr>
              <a:buFont typeface="Arial" panose="020B0604020202020204" pitchFamily="34" charset="0"/>
              <a:buChar char="•"/>
            </a:pPr>
            <a:r>
              <a:rPr lang="en-US" altLang="zh-CN" sz="2100" b="1" dirty="0">
                <a:solidFill>
                  <a:srgbClr val="C00000"/>
                </a:solidFill>
                <a:latin typeface="Arial" panose="020B0604020202020204" pitchFamily="34" charset="0"/>
                <a:ea typeface="微软雅黑" pitchFamily="34" charset="-122"/>
                <a:cs typeface="Arial" panose="020B0604020202020204" pitchFamily="34" charset="0"/>
              </a:rPr>
              <a:t>Requirement and overall design</a:t>
            </a:r>
          </a:p>
          <a:p>
            <a:pPr marL="228600" indent="-228600" algn="l">
              <a:lnSpc>
                <a:spcPct val="120000"/>
              </a:lnSpc>
              <a:spcBef>
                <a:spcPts val="1000"/>
              </a:spcBef>
              <a:buClr>
                <a:srgbClr val="C00000"/>
              </a:buClr>
              <a:buFont typeface="Arial" panose="020B0604020202020204" pitchFamily="34" charset="0"/>
              <a:buChar char="•"/>
            </a:pPr>
            <a:r>
              <a:rPr lang="en-US" altLang="zh-CN" sz="2100" b="1" dirty="0">
                <a:solidFill>
                  <a:srgbClr val="C00000"/>
                </a:solidFill>
                <a:latin typeface="Arial" panose="020B0604020202020204" pitchFamily="34" charset="0"/>
                <a:ea typeface="微软雅黑" pitchFamily="34" charset="-122"/>
                <a:cs typeface="Arial" panose="020B0604020202020204" pitchFamily="34" charset="0"/>
              </a:rPr>
              <a:t>Detailed design including electronics, cooling and mechanics</a:t>
            </a:r>
          </a:p>
          <a:p>
            <a:pPr marL="228600" indent="-228600" algn="l">
              <a:lnSpc>
                <a:spcPct val="120000"/>
              </a:lnSpc>
              <a:spcBef>
                <a:spcPts val="1000"/>
              </a:spcBef>
              <a:buClr>
                <a:srgbClr val="C00000"/>
              </a:buClr>
              <a:buFont typeface="Arial" panose="020B0604020202020204" pitchFamily="34" charset="0"/>
              <a:buChar char="•"/>
            </a:pPr>
            <a:r>
              <a:rPr lang="en-US" altLang="zh-CN" sz="2100" b="1" dirty="0">
                <a:solidFill>
                  <a:srgbClr val="C00000"/>
                </a:solidFill>
                <a:latin typeface="Arial" panose="020B0604020202020204" pitchFamily="34" charset="0"/>
                <a:ea typeface="微软雅黑" pitchFamily="34" charset="-122"/>
                <a:cs typeface="Arial" panose="020B0604020202020204" pitchFamily="34" charset="0"/>
              </a:rPr>
              <a:t>Performance from simulation or beam test</a:t>
            </a:r>
          </a:p>
          <a:p>
            <a:pPr marL="228600" indent="-228600" algn="l">
              <a:lnSpc>
                <a:spcPct val="120000"/>
              </a:lnSpc>
              <a:spcBef>
                <a:spcPts val="1000"/>
              </a:spcBef>
              <a:buClr>
                <a:srgbClr val="C00000"/>
              </a:buClr>
              <a:buFont typeface="Arial" panose="020B0604020202020204" pitchFamily="34" charset="0"/>
              <a:buChar char="•"/>
            </a:pPr>
            <a:r>
              <a:rPr lang="en-US" altLang="zh-CN" sz="2100" b="1" dirty="0">
                <a:solidFill>
                  <a:srgbClr val="C00000"/>
                </a:solidFill>
                <a:latin typeface="Arial" panose="020B0604020202020204" pitchFamily="34" charset="0"/>
                <a:ea typeface="微软雅黑" pitchFamily="34" charset="-122"/>
                <a:cs typeface="Arial" panose="020B0604020202020204" pitchFamily="34" charset="0"/>
              </a:rPr>
              <a:t>Research team and working plan</a:t>
            </a:r>
          </a:p>
          <a:p>
            <a:pPr marL="228600" indent="-228600" algn="l">
              <a:lnSpc>
                <a:spcPct val="120000"/>
              </a:lnSpc>
              <a:spcBef>
                <a:spcPts val="1000"/>
              </a:spcBef>
              <a:buClr>
                <a:srgbClr val="C00000"/>
              </a:buClr>
              <a:buFont typeface="Arial" panose="020B0604020202020204" pitchFamily="34" charset="0"/>
              <a:buChar char="•"/>
            </a:pPr>
            <a:r>
              <a:rPr lang="en-US" altLang="zh-CN" sz="2100" b="1" dirty="0">
                <a:solidFill>
                  <a:srgbClr val="C00000"/>
                </a:solidFill>
                <a:latin typeface="Arial" panose="020B0604020202020204" pitchFamily="34" charset="0"/>
                <a:ea typeface="微软雅黑" pitchFamily="34" charset="-122"/>
                <a:cs typeface="Arial" panose="020B0604020202020204" pitchFamily="34" charset="0"/>
              </a:rPr>
              <a:t>Summary </a:t>
            </a:r>
          </a:p>
          <a:p>
            <a:pPr marL="228600" indent="-228600" algn="l">
              <a:lnSpc>
                <a:spcPct val="120000"/>
              </a:lnSpc>
              <a:spcBef>
                <a:spcPts val="1000"/>
              </a:spcBef>
              <a:buClr>
                <a:srgbClr val="C00000"/>
              </a:buClr>
              <a:buFont typeface="Arial" panose="020B0604020202020204" pitchFamily="34" charset="0"/>
              <a:buChar char="•"/>
            </a:pPr>
            <a:r>
              <a:rPr lang="en-US" altLang="zh-CN" sz="2100" b="1" dirty="0">
                <a:solidFill>
                  <a:srgbClr val="C00000"/>
                </a:solidFill>
                <a:latin typeface="Arial" panose="020B0604020202020204" pitchFamily="34" charset="0"/>
                <a:ea typeface="微软雅黑" pitchFamily="34" charset="-122"/>
                <a:cs typeface="Arial" panose="020B0604020202020204" pitchFamily="34" charset="0"/>
              </a:rPr>
              <a:t>(in Backup) ALL the answers to Review comments</a:t>
            </a:r>
          </a:p>
        </p:txBody>
      </p:sp>
      <p:sp>
        <p:nvSpPr>
          <p:cNvPr id="6" name="Slide Number Placeholder 5"/>
          <p:cNvSpPr>
            <a:spLocks noGrp="1"/>
          </p:cNvSpPr>
          <p:nvPr>
            <p:ph type="sldNum" sz="quarter" idx="12"/>
          </p:nvPr>
        </p:nvSpPr>
        <p:spPr/>
        <p:txBody>
          <a:bodyPr/>
          <a:lstStyle/>
          <a:p>
            <a:fld id="{F15E9139-A00B-4B2A-98A6-095DC08F1345}" type="slidenum">
              <a:rPr lang="zh-CN" altLang="en-US" smtClean="0"/>
              <a:t>2</a:t>
            </a:fld>
            <a:endParaRPr lang="zh-CN" altLang="en-US"/>
          </a:p>
        </p:txBody>
      </p:sp>
    </p:spTree>
    <p:extLst>
      <p:ext uri="{BB962C8B-B14F-4D97-AF65-F5344CB8AC3E}">
        <p14:creationId xmlns:p14="http://schemas.microsoft.com/office/powerpoint/2010/main" val="859918779"/>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Recommendations</a:t>
            </a:r>
          </a:p>
        </p:txBody>
      </p:sp>
      <p:sp>
        <p:nvSpPr>
          <p:cNvPr id="3" name="Text Placeholder 2"/>
          <p:cNvSpPr>
            <a:spLocks noGrp="1"/>
          </p:cNvSpPr>
          <p:nvPr>
            <p:ph type="body" idx="1"/>
          </p:nvPr>
        </p:nvSpPr>
        <p:spPr>
          <a:xfrm>
            <a:off x="428624" y="1170519"/>
            <a:ext cx="11049001" cy="5249331"/>
          </a:xfrm>
        </p:spPr>
        <p:txBody>
          <a:bodyPr>
            <a:noAutofit/>
          </a:bodyPr>
          <a:lstStyle/>
          <a:p>
            <a:pPr marL="0" indent="0">
              <a:lnSpc>
                <a:spcPct val="100000"/>
              </a:lnSpc>
              <a:spcBef>
                <a:spcPts val="600"/>
              </a:spcBef>
              <a:spcAft>
                <a:spcPts val="600"/>
              </a:spcAft>
            </a:pPr>
            <a:r>
              <a:rPr lang="en-US" altLang="zh-CN" sz="1600" dirty="0">
                <a:solidFill>
                  <a:srgbClr val="0000FF"/>
                </a:solidFill>
                <a:latin typeface="Arial" panose="020B0604020202020204" pitchFamily="34" charset="0"/>
                <a:cs typeface="Arial" panose="020B0604020202020204" pitchFamily="34" charset="0"/>
              </a:rPr>
              <a:t>R-A-4-2: We reiterate our previous recommendation to expand the current manpower dedicated to design and R&amp;D efforts. A close collaboration with ALICE-ITS3 on stitched sensor development is strongly encouraged.</a:t>
            </a:r>
          </a:p>
          <a:p>
            <a:pPr marL="0" indent="0">
              <a:lnSpc>
                <a:spcPct val="100000"/>
              </a:lnSpc>
              <a:spcBef>
                <a:spcPts val="600"/>
              </a:spcBef>
              <a:spcAft>
                <a:spcPts val="600"/>
              </a:spcAft>
              <a:buNone/>
            </a:pP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Answer:</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We</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are</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starting</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a</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collaboration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with</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CERN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team</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dirty="0">
                <a:latin typeface="Arial" panose="020B0604020202020204" pitchFamily="34" charset="0"/>
                <a:ea typeface="宋体" pitchFamily="2" charset="-122"/>
                <a:cs typeface="Arial" panose="020B0604020202020204" pitchFamily="34" charset="0"/>
              </a:rPr>
              <a:t>in</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ALICE3</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upgrade.</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Part of </a:t>
            </a:r>
            <a:r>
              <a:rPr lang="en-US" altLang="zh-CN" sz="1600" dirty="0">
                <a:latin typeface="Arial" panose="020B0604020202020204" pitchFamily="34" charset="0"/>
                <a:ea typeface="宋体" pitchFamily="2" charset="-122"/>
                <a:cs typeface="Arial" panose="020B0604020202020204" pitchFamily="34" charset="0"/>
              </a:rPr>
              <a:t>us</a:t>
            </a:r>
            <a:r>
              <a:rPr lang="zh-CN" altLang="en-US" sz="1600" dirty="0">
                <a:latin typeface="Arial" panose="020B0604020202020204" pitchFamily="34" charset="0"/>
                <a:ea typeface="宋体" pitchFamily="2" charset="-122"/>
                <a:cs typeface="Arial" panose="020B0604020202020204" pitchFamily="34" charset="0"/>
              </a:rPr>
              <a:t> </a:t>
            </a:r>
            <a:r>
              <a:rPr lang="en-US" altLang="zh-CN" sz="1600" u="none" strike="noStrike" dirty="0">
                <a:effectLst/>
                <a:latin typeface="Arial" panose="020B0604020202020204" pitchFamily="34" charset="0"/>
                <a:ea typeface="宋体" pitchFamily="2" charset="-122"/>
                <a:cs typeface="Arial" panose="020B0604020202020204" pitchFamily="34" charset="0"/>
              </a:rPr>
              <a:t>(</a:t>
            </a:r>
            <a:r>
              <a:rPr lang="en-US" altLang="zh-CN" sz="1600" u="none" strike="noStrike" dirty="0" err="1">
                <a:effectLst/>
                <a:latin typeface="Arial" panose="020B0604020202020204" pitchFamily="34" charset="0"/>
                <a:ea typeface="宋体" pitchFamily="2" charset="-122"/>
                <a:cs typeface="Arial" panose="020B0604020202020204" pitchFamily="34" charset="0"/>
              </a:rPr>
              <a:t>eg</a:t>
            </a:r>
            <a:r>
              <a:rPr lang="en-US" altLang="zh-CN" sz="1600" u="none" strike="noStrike" dirty="0">
                <a:effectLst/>
                <a:latin typeface="Arial" panose="020B0604020202020204" pitchFamily="34" charset="0"/>
                <a:ea typeface="宋体" pitchFamily="2" charset="-122"/>
                <a:cs typeface="Arial" panose="020B0604020202020204" pitchFamily="34" charset="0"/>
              </a:rPr>
              <a:t>: CCNU) is involved in ALICE ITS3 upgrade. IHEP and CCNU</a:t>
            </a:r>
            <a:r>
              <a:rPr lang="en-US" sz="1600" dirty="0">
                <a:latin typeface="Arial" panose="020B0604020202020204" pitchFamily="34" charset="0"/>
                <a:ea typeface="宋体" pitchFamily="2" charset="-122"/>
                <a:cs typeface="Arial" panose="020B0604020202020204" pitchFamily="34" charset="0"/>
              </a:rPr>
              <a:t> started having meetings with the CERN team on the ALICE3 upgrade at the end of 2024 in China, exploring potential collaboration on HLMC 55 nm. In mid-2025, the CERN team visited HLMC in Shanghai. More detailed discussions are still ongoing, and a close collaboration is expected as you suggested. </a:t>
            </a:r>
          </a:p>
          <a:p>
            <a:pPr marL="0" indent="0">
              <a:lnSpc>
                <a:spcPct val="100000"/>
              </a:lnSpc>
              <a:spcBef>
                <a:spcPts val="600"/>
              </a:spcBef>
              <a:spcAft>
                <a:spcPts val="600"/>
              </a:spcAft>
            </a:pPr>
            <a:r>
              <a:rPr lang="en-US" altLang="zh-CN" sz="1600" dirty="0">
                <a:solidFill>
                  <a:srgbClr val="0000FF"/>
                </a:solidFill>
                <a:latin typeface="Arial" panose="020B0604020202020204" pitchFamily="34" charset="0"/>
                <a:cs typeface="Arial" panose="020B0604020202020204" pitchFamily="34" charset="0"/>
              </a:rPr>
              <a:t>R-A-4-3: Explore constructing a mock-up with dummy heaters for thermal performance tests, to be used also for simulation validation.</a:t>
            </a:r>
          </a:p>
          <a:p>
            <a:pPr marL="0" indent="0">
              <a:lnSpc>
                <a:spcPct val="100000"/>
              </a:lnSpc>
              <a:spcBef>
                <a:spcPts val="600"/>
              </a:spcBef>
              <a:spcAft>
                <a:spcPts val="600"/>
              </a:spcAft>
            </a:pPr>
            <a:r>
              <a:rPr lang="en-US" altLang="zh-CN" sz="1600" u="none" strike="noStrike" dirty="0">
                <a:effectLst/>
                <a:latin typeface="Arial" panose="020B0604020202020204" pitchFamily="34" charset="0"/>
                <a:ea typeface="宋体" pitchFamily="2" charset="-122"/>
                <a:cs typeface="Arial" panose="020B0604020202020204" pitchFamily="34" charset="0"/>
              </a:rPr>
              <a:t>Answer:</a:t>
            </a:r>
            <a:r>
              <a:rPr lang="zh-CN" altLang="en-US" sz="1600" u="none" strike="noStrike" dirty="0">
                <a:effectLst/>
                <a:latin typeface="Arial" panose="020B0604020202020204" pitchFamily="34" charset="0"/>
                <a:ea typeface="宋体" pitchFamily="2" charset="-122"/>
                <a:cs typeface="Arial" panose="020B0604020202020204" pitchFamily="34" charset="0"/>
              </a:rPr>
              <a:t> </a:t>
            </a:r>
            <a:r>
              <a:rPr lang="en-US" sz="1600" dirty="0">
                <a:latin typeface="Arial" panose="020B0604020202020204" pitchFamily="34" charset="0"/>
                <a:ea typeface="宋体" pitchFamily="2" charset="-122"/>
                <a:cs typeface="Arial" panose="020B0604020202020204" pitchFamily="34" charset="0"/>
              </a:rPr>
              <a:t>We planned to construct a mock-up using a thin silicon wafer with heaters; however, this has not been done yet due to its complexity. We have added this suggestion to the future plan section in the vertex chapter (Sec. 4.8). The plan begins with exploring the construction of a mock-up featuring dummy heaters for thermal performance testing, and the results will also be used to validate thermal simulation models. </a:t>
            </a:r>
          </a:p>
          <a:p>
            <a:pPr marL="0" indent="0">
              <a:lnSpc>
                <a:spcPct val="100000"/>
              </a:lnSpc>
              <a:spcBef>
                <a:spcPts val="600"/>
              </a:spcBef>
              <a:spcAft>
                <a:spcPts val="600"/>
              </a:spcAft>
            </a:pPr>
            <a:r>
              <a:rPr lang="en-US" altLang="zh-CN" sz="1600" dirty="0">
                <a:solidFill>
                  <a:srgbClr val="0000FF"/>
                </a:solidFill>
                <a:latin typeface="Arial" panose="020B0604020202020204" pitchFamily="34" charset="0"/>
                <a:cs typeface="Arial" panose="020B0604020202020204" pitchFamily="34" charset="0"/>
              </a:rPr>
              <a:t>R-A-4-4: While pixel functionalities are similar for the ladder and stitched sensor options, significant differences in chip-to-chip (RSU-to-RSU) connectivity could impact performance. Address potential challenges (e.g., power and data distribution across large, stitched sensors) as early </a:t>
            </a:r>
            <a:r>
              <a:rPr lang="zh-CN" altLang="en-US" sz="1600" dirty="0">
                <a:solidFill>
                  <a:srgbClr val="0000FF"/>
                </a:solidFill>
                <a:latin typeface="Arial" panose="020B0604020202020204" pitchFamily="34" charset="0"/>
                <a:cs typeface="Arial" panose="020B0604020202020204" pitchFamily="34" charset="0"/>
              </a:rPr>
              <a:t> </a:t>
            </a:r>
            <a:r>
              <a:rPr lang="en-US" altLang="zh-CN" sz="1600" dirty="0">
                <a:solidFill>
                  <a:srgbClr val="0000FF"/>
                </a:solidFill>
                <a:latin typeface="Arial" panose="020B0604020202020204" pitchFamily="34" charset="0"/>
                <a:cs typeface="Arial" panose="020B0604020202020204" pitchFamily="34" charset="0"/>
              </a:rPr>
              <a:t>as possible through simulation studies</a:t>
            </a:r>
          </a:p>
          <a:p>
            <a:pPr marL="0" indent="0">
              <a:lnSpc>
                <a:spcPct val="100000"/>
              </a:lnSpc>
              <a:spcBef>
                <a:spcPts val="600"/>
              </a:spcBef>
              <a:spcAft>
                <a:spcPts val="600"/>
              </a:spcAft>
            </a:pPr>
            <a:r>
              <a:rPr lang="en-US" altLang="zh-CN" sz="1600" u="none" strike="noStrike" dirty="0">
                <a:effectLst/>
                <a:latin typeface="Arial" panose="020B0604020202020204" pitchFamily="34" charset="0"/>
                <a:ea typeface="宋体" pitchFamily="2" charset="-122"/>
                <a:cs typeface="Arial" panose="020B0604020202020204" pitchFamily="34" charset="0"/>
              </a:rPr>
              <a:t>Answer</a:t>
            </a:r>
            <a:r>
              <a:rPr lang="en-US" altLang="zh-CN" sz="1600" dirty="0">
                <a:latin typeface="Arial" panose="020B0604020202020204" pitchFamily="34" charset="0"/>
                <a:ea typeface="宋体" pitchFamily="2" charset="-122"/>
                <a:cs typeface="Arial" panose="020B0604020202020204" pitchFamily="34" charset="0"/>
              </a:rPr>
              <a:t>:</a:t>
            </a:r>
            <a:r>
              <a:rPr lang="zh-CN" altLang="en-US" sz="1600" dirty="0">
                <a:latin typeface="Arial" panose="020B0604020202020204" pitchFamily="34" charset="0"/>
                <a:ea typeface="宋体" pitchFamily="2" charset="-122"/>
                <a:cs typeface="Arial" panose="020B0604020202020204" pitchFamily="34" charset="0"/>
              </a:rPr>
              <a:t> </a:t>
            </a:r>
            <a:r>
              <a:rPr lang="en-US" sz="1600" dirty="0">
                <a:latin typeface="Arial" panose="020B0604020202020204" pitchFamily="34" charset="0"/>
                <a:ea typeface="宋体" pitchFamily="2" charset="-122"/>
                <a:cs typeface="Arial" panose="020B0604020202020204" pitchFamily="34" charset="0"/>
              </a:rPr>
              <a:t>We will perform simulations on the stitching design when we are about to tape out the next version of the sensor by the end of 2025. Most of these potential challenges can be simulated using the design kits once the stitching design is finalized. </a:t>
            </a:r>
          </a:p>
        </p:txBody>
      </p:sp>
      <p:sp>
        <p:nvSpPr>
          <p:cNvPr id="5" name="TextBox 4"/>
          <p:cNvSpPr txBox="1"/>
          <p:nvPr/>
        </p:nvSpPr>
        <p:spPr>
          <a:xfrm>
            <a:off x="9648825" y="577334"/>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Vertex Detector</a:t>
            </a:r>
            <a:endParaRPr lang="zh-CN" altLang="en-US" dirty="0">
              <a:latin typeface="Arial" panose="020B0604020202020204" pitchFamily="34" charset="0"/>
            </a:endParaRPr>
          </a:p>
        </p:txBody>
      </p:sp>
    </p:spTree>
    <p:extLst>
      <p:ext uri="{BB962C8B-B14F-4D97-AF65-F5344CB8AC3E}">
        <p14:creationId xmlns:p14="http://schemas.microsoft.com/office/powerpoint/2010/main" val="2395967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normAutofit/>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457237" y="1302804"/>
            <a:ext cx="10972800" cy="4840303"/>
          </a:xfrm>
        </p:spPr>
        <p:txBody>
          <a:bodyPr>
            <a:normAutofit fontScale="85000" lnSpcReduction="10000"/>
          </a:bodyPr>
          <a:lstStyle/>
          <a:p>
            <a:pPr marL="0" indent="0">
              <a:buNone/>
            </a:pPr>
            <a:r>
              <a:rPr lang="en-US" altLang="zh-CN" sz="1800" dirty="0">
                <a:latin typeface="Arial" panose="020B0604020202020204" pitchFamily="34" charset="0"/>
                <a:cs typeface="Arial" panose="020B0604020202020204" pitchFamily="34" charset="0"/>
              </a:rPr>
              <a:t>C-B-4-1: </a:t>
            </a:r>
          </a:p>
          <a:p>
            <a:pPr marL="0" indent="0">
              <a:buNone/>
            </a:pPr>
            <a:r>
              <a:rPr lang="en-US" altLang="zh-CN" sz="1800" dirty="0">
                <a:latin typeface="Arial" panose="020B0604020202020204" pitchFamily="34" charset="0"/>
                <a:cs typeface="Arial" panose="020B0604020202020204" pitchFamily="34" charset="0"/>
              </a:rPr>
              <a:t>Daniela’s comment:</a:t>
            </a:r>
          </a:p>
          <a:p>
            <a:pPr marL="0" indent="0">
              <a:buNone/>
            </a:pPr>
            <a:r>
              <a:rPr lang="en-US" altLang="zh-CN" sz="1800" dirty="0">
                <a:latin typeface="Arial" panose="020B0604020202020204" pitchFamily="34" charset="0"/>
                <a:cs typeface="Arial" panose="020B0604020202020204" pitchFamily="34" charset="0"/>
              </a:rPr>
              <a:t>I read the tracker section and found that the structure of the reference TDR has improved.</a:t>
            </a:r>
          </a:p>
          <a:p>
            <a:pPr marL="0" indent="0">
              <a:buNone/>
            </a:pPr>
            <a:r>
              <a:rPr lang="en-US" altLang="zh-CN" sz="1800" dirty="0">
                <a:latin typeface="Arial" panose="020B0604020202020204" pitchFamily="34" charset="0"/>
                <a:cs typeface="Arial" panose="020B0604020202020204" pitchFamily="34" charset="0"/>
              </a:rPr>
              <a:t>Nonetheless, the Barcelona version still needs substantial editing. In addition, some figure captions — for example, Figure 4.8: “For we could not completely handle high-</a:t>
            </a:r>
            <a:r>
              <a:rPr lang="en-US" altLang="zh-CN" sz="1800" dirty="0" err="1">
                <a:latin typeface="Arial" panose="020B0604020202020204" pitchFamily="34" charset="0"/>
                <a:cs typeface="Arial" panose="020B0604020202020204" pitchFamily="34" charset="0"/>
              </a:rPr>
              <a:t>lumi</a:t>
            </a:r>
            <a:r>
              <a:rPr lang="en-US" altLang="zh-CN" sz="1800" dirty="0">
                <a:latin typeface="Arial" panose="020B0604020202020204" pitchFamily="34" charset="0"/>
                <a:cs typeface="Arial" panose="020B0604020202020204" pitchFamily="34" charset="0"/>
              </a:rPr>
              <a:t> </a:t>
            </a:r>
            <a:r>
              <a:rPr lang="zh-CN" altLang="en-US" sz="1800" dirty="0">
                <a:latin typeface="Arial" panose="020B0604020202020204" pitchFamily="34" charset="0"/>
                <a:cs typeface="Arial" panose="020B0604020202020204" pitchFamily="34" charset="0"/>
              </a:rPr>
              <a:t>𝑍 </a:t>
            </a:r>
            <a:r>
              <a:rPr lang="en-US" altLang="zh-CN" sz="1800" dirty="0">
                <a:latin typeface="Arial" panose="020B0604020202020204" pitchFamily="34" charset="0"/>
                <a:cs typeface="Arial" panose="020B0604020202020204" pitchFamily="34" charset="0"/>
              </a:rPr>
              <a:t>mode now, as well as the major difference between high-</a:t>
            </a:r>
            <a:r>
              <a:rPr lang="en-US" altLang="zh-CN" sz="1800" dirty="0" err="1">
                <a:latin typeface="Arial" panose="020B0604020202020204" pitchFamily="34" charset="0"/>
                <a:cs typeface="Arial" panose="020B0604020202020204" pitchFamily="34" charset="0"/>
              </a:rPr>
              <a:t>lumi</a:t>
            </a:r>
            <a:r>
              <a:rPr lang="en-US" altLang="zh-CN" sz="1800" dirty="0">
                <a:latin typeface="Arial" panose="020B0604020202020204" pitchFamily="34" charset="0"/>
                <a:cs typeface="Arial" panose="020B0604020202020204" pitchFamily="34" charset="0"/>
              </a:rPr>
              <a:t> </a:t>
            </a:r>
            <a:r>
              <a:rPr lang="zh-CN" altLang="en-US" sz="1800" dirty="0">
                <a:latin typeface="Arial" panose="020B0604020202020204" pitchFamily="34" charset="0"/>
                <a:cs typeface="Arial" panose="020B0604020202020204" pitchFamily="34" charset="0"/>
              </a:rPr>
              <a:t>𝑍 </a:t>
            </a:r>
            <a:r>
              <a:rPr lang="en-US" altLang="zh-CN" sz="1800" dirty="0">
                <a:latin typeface="Arial" panose="020B0604020202020204" pitchFamily="34" charset="0"/>
                <a:cs typeface="Arial" panose="020B0604020202020204" pitchFamily="34" charset="0"/>
              </a:rPr>
              <a:t>with </a:t>
            </a:r>
            <a:r>
              <a:rPr lang="zh-CN" altLang="en-US" sz="1800" dirty="0">
                <a:latin typeface="Arial" panose="020B0604020202020204" pitchFamily="34" charset="0"/>
                <a:cs typeface="Arial" panose="020B0604020202020204" pitchFamily="34" charset="0"/>
              </a:rPr>
              <a:t>𝑍 </a:t>
            </a:r>
            <a:r>
              <a:rPr lang="en-US" altLang="zh-CN" sz="1800" dirty="0">
                <a:latin typeface="Arial" panose="020B0604020202020204" pitchFamily="34" charset="0"/>
                <a:cs typeface="Arial" panose="020B0604020202020204" pitchFamily="34" charset="0"/>
              </a:rPr>
              <a:t>mode is luminosity which means their hit rate distribution is similar, the hit rate distribution of high-</a:t>
            </a:r>
            <a:r>
              <a:rPr lang="en-US" altLang="zh-CN" sz="1800" dirty="0" err="1">
                <a:latin typeface="Arial" panose="020B0604020202020204" pitchFamily="34" charset="0"/>
                <a:cs typeface="Arial" panose="020B0604020202020204" pitchFamily="34" charset="0"/>
              </a:rPr>
              <a:t>lumi</a:t>
            </a:r>
            <a:r>
              <a:rPr lang="en-US" altLang="zh-CN" sz="1800" dirty="0">
                <a:latin typeface="Arial" panose="020B0604020202020204" pitchFamily="34" charset="0"/>
                <a:cs typeface="Arial" panose="020B0604020202020204" pitchFamily="34" charset="0"/>
              </a:rPr>
              <a:t> </a:t>
            </a:r>
            <a:r>
              <a:rPr lang="zh-CN" altLang="en-US" sz="1800" dirty="0">
                <a:latin typeface="Arial" panose="020B0604020202020204" pitchFamily="34" charset="0"/>
                <a:cs typeface="Arial" panose="020B0604020202020204" pitchFamily="34" charset="0"/>
              </a:rPr>
              <a:t>𝑍 </a:t>
            </a:r>
            <a:r>
              <a:rPr lang="en-US" altLang="zh-CN" sz="1800" dirty="0">
                <a:latin typeface="Arial" panose="020B0604020202020204" pitchFamily="34" charset="0"/>
                <a:cs typeface="Arial" panose="020B0604020202020204" pitchFamily="34" charset="0"/>
              </a:rPr>
              <a:t>would not be shown here.” — indicate that there is still an unresolved issue with the high-</a:t>
            </a:r>
            <a:r>
              <a:rPr lang="en-US" altLang="zh-CN" sz="1800" dirty="0" err="1">
                <a:latin typeface="Arial" panose="020B0604020202020204" pitchFamily="34" charset="0"/>
                <a:cs typeface="Arial" panose="020B0604020202020204" pitchFamily="34" charset="0"/>
              </a:rPr>
              <a:t>lumi</a:t>
            </a:r>
            <a:r>
              <a:rPr lang="en-US" altLang="zh-CN" sz="1800" dirty="0">
                <a:latin typeface="Arial" panose="020B0604020202020204" pitchFamily="34" charset="0"/>
                <a:cs typeface="Arial" panose="020B0604020202020204" pitchFamily="34" charset="0"/>
              </a:rPr>
              <a:t> </a:t>
            </a:r>
            <a:r>
              <a:rPr lang="zh-CN" altLang="en-US" sz="1800" dirty="0">
                <a:latin typeface="Arial" panose="020B0604020202020204" pitchFamily="34" charset="0"/>
                <a:cs typeface="Arial" panose="020B0604020202020204" pitchFamily="34" charset="0"/>
              </a:rPr>
              <a:t>𝑍 </a:t>
            </a:r>
            <a:r>
              <a:rPr lang="en-US" altLang="zh-CN" sz="1800" dirty="0">
                <a:latin typeface="Arial" panose="020B0604020202020204" pitchFamily="34" charset="0"/>
                <a:cs typeface="Arial" panose="020B0604020202020204" pitchFamily="34" charset="0"/>
              </a:rPr>
              <a:t>mode.</a:t>
            </a:r>
          </a:p>
          <a:p>
            <a:pPr marL="0" indent="0">
              <a:buNone/>
            </a:pPr>
            <a:r>
              <a:rPr lang="en-US" altLang="zh-CN" sz="1800" dirty="0">
                <a:latin typeface="Arial" panose="020B0604020202020204" pitchFamily="34" charset="0"/>
                <a:cs typeface="Arial" panose="020B0604020202020204" pitchFamily="34" charset="0"/>
              </a:rPr>
              <a:t>This should be addressed carefully.</a:t>
            </a:r>
          </a:p>
          <a:p>
            <a:pPr marL="0" indent="0">
              <a:buNone/>
            </a:pPr>
            <a:r>
              <a:rPr lang="en-US" altLang="zh-CN" sz="1800" u="none" strike="noStrike" dirty="0">
                <a:effectLst/>
                <a:latin typeface="Arial" panose="020B0604020202020204" pitchFamily="34" charset="0"/>
                <a:ea typeface="宋体" pitchFamily="2" charset="-122"/>
                <a:cs typeface="Arial" panose="020B0604020202020204" pitchFamily="34" charset="0"/>
              </a:rPr>
              <a:t>Answer:</a:t>
            </a:r>
            <a:r>
              <a:rPr lang="zh-CN" altLang="en-US" sz="1800" u="none" strike="noStrike" dirty="0">
                <a:effectLst/>
                <a:latin typeface="Arial" panose="020B0604020202020204" pitchFamily="34" charset="0"/>
                <a:ea typeface="宋体" pitchFamily="2" charset="-122"/>
                <a:cs typeface="Arial" panose="020B0604020202020204" pitchFamily="34" charset="0"/>
              </a:rPr>
              <a:t> </a:t>
            </a:r>
            <a:endParaRPr lang="en-US" altLang="zh-CN" sz="1800" u="none" strike="noStrike" dirty="0">
              <a:effectLst/>
              <a:latin typeface="Arial" panose="020B0604020202020204" pitchFamily="34" charset="0"/>
              <a:ea typeface="宋体" pitchFamily="2" charset="-122"/>
              <a:cs typeface="Arial" panose="020B0604020202020204" pitchFamily="34" charset="0"/>
            </a:endParaRPr>
          </a:p>
          <a:p>
            <a:pPr marL="0" indent="0">
              <a:buNone/>
            </a:pPr>
            <a:r>
              <a:rPr lang="en-US" altLang="zh-CN" sz="1800" dirty="0">
                <a:solidFill>
                  <a:schemeClr val="tx1"/>
                </a:solidFill>
                <a:latin typeface="Arial" panose="020B0604020202020204" pitchFamily="34" charset="0"/>
                <a:cs typeface="Arial" panose="020B0604020202020204" pitchFamily="34" charset="0"/>
              </a:rPr>
              <a:t>We</a:t>
            </a:r>
            <a:r>
              <a:rPr lang="zh-CN" altLang="en-US" sz="1800" dirty="0">
                <a:solidFill>
                  <a:schemeClr val="tx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added</a:t>
            </a:r>
            <a:r>
              <a:rPr lang="zh-CN" altLang="en-US" sz="1800" dirty="0">
                <a:solidFill>
                  <a:schemeClr val="tx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this</a:t>
            </a:r>
            <a:r>
              <a:rPr lang="zh-CN" altLang="en-US" sz="1800" dirty="0">
                <a:solidFill>
                  <a:schemeClr val="tx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statement</a:t>
            </a:r>
            <a:r>
              <a:rPr lang="zh-CN" altLang="en-US" sz="1800" dirty="0">
                <a:solidFill>
                  <a:schemeClr val="tx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in</a:t>
            </a:r>
            <a:r>
              <a:rPr lang="zh-CN" altLang="en-US" sz="1800" dirty="0">
                <a:solidFill>
                  <a:schemeClr val="tx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Section</a:t>
            </a:r>
            <a:r>
              <a:rPr lang="zh-CN" altLang="en-US" sz="1800" dirty="0">
                <a:solidFill>
                  <a:schemeClr val="tx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4.2</a:t>
            </a:r>
            <a:r>
              <a:rPr lang="zh-CN" altLang="en-US" sz="1800" dirty="0">
                <a:solidFill>
                  <a:schemeClr val="tx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“The readout architecture can accommodate the data rates in both the Higgs factory mode and the low-luminosity 𝑍 boson factory mode during the first ten years of operation. A replacement of the VTX with upgraded technology is foreseen thereafter, with the readout architecture for the high-luminosity 𝑍 boson factory mode discussed in Chapter 11.2.”</a:t>
            </a:r>
            <a:r>
              <a:rPr lang="zh-CN" altLang="en-US" sz="1800" dirty="0">
                <a:solidFill>
                  <a:schemeClr val="tx1"/>
                </a:solidFill>
                <a:latin typeface="Arial" panose="020B0604020202020204" pitchFamily="34" charset="0"/>
                <a:cs typeface="Arial" panose="020B0604020202020204" pitchFamily="34" charset="0"/>
              </a:rPr>
              <a:t> </a:t>
            </a:r>
            <a:endParaRPr lang="en-US" altLang="zh-CN" sz="1800" dirty="0">
              <a:solidFill>
                <a:schemeClr val="tx1"/>
              </a:solidFill>
              <a:latin typeface="Arial" panose="020B0604020202020204" pitchFamily="34" charset="0"/>
              <a:cs typeface="Arial" panose="020B0604020202020204" pitchFamily="34" charset="0"/>
            </a:endParaRPr>
          </a:p>
          <a:p>
            <a:pPr marL="0" indent="0">
              <a:buNone/>
            </a:pPr>
            <a:r>
              <a:rPr lang="en-US" altLang="zh-CN" sz="1800" dirty="0">
                <a:solidFill>
                  <a:schemeClr val="tx1"/>
                </a:solidFill>
                <a:latin typeface="Arial" panose="020B0604020202020204" pitchFamily="34" charset="0"/>
                <a:cs typeface="Arial" panose="020B0604020202020204" pitchFamily="34" charset="0"/>
              </a:rPr>
              <a:t>“The process involves: buffering detector signals and background data on the front-end chip; the trigger system generating fast trigger arbitration information quickly and sending it to the front-end chip via a dedicated channel; the front-end chip comparing buffered data with the fast trigger information and transmitting preliminarily arbitrated data to the BEE.”</a:t>
            </a: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en-US" altLang="zh-CN" sz="1800" dirty="0">
              <a:latin typeface="Arial" panose="020B0604020202020204" pitchFamily="34" charset="0"/>
              <a:cs typeface="Arial" panose="020B0604020202020204" pitchFamily="34" charset="0"/>
            </a:endParaRPr>
          </a:p>
          <a:p>
            <a:pPr marL="0" indent="0">
              <a:buNone/>
            </a:pPr>
            <a:endParaRPr lang="zh-CN" altLang="en-US" sz="1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3F010A6-702C-4461-B674-716EE000333C}"/>
              </a:ext>
            </a:extLst>
          </p:cNvPr>
          <p:cNvSpPr txBox="1"/>
          <p:nvPr/>
        </p:nvSpPr>
        <p:spPr>
          <a:xfrm>
            <a:off x="9648825" y="577334"/>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Vertex Detector</a:t>
            </a:r>
            <a:endParaRPr lang="zh-CN" altLang="en-US" dirty="0">
              <a:latin typeface="Arial" panose="020B0604020202020204" pitchFamily="34" charset="0"/>
            </a:endParaRPr>
          </a:p>
        </p:txBody>
      </p:sp>
    </p:spTree>
    <p:extLst>
      <p:ext uri="{BB962C8B-B14F-4D97-AF65-F5344CB8AC3E}">
        <p14:creationId xmlns:p14="http://schemas.microsoft.com/office/powerpoint/2010/main" val="3140787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normAutofit/>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61490" y="980768"/>
            <a:ext cx="11523406" cy="5877232"/>
          </a:xfrm>
        </p:spPr>
        <p:txBody>
          <a:bodyPr>
            <a:normAutofit/>
          </a:bodyPr>
          <a:lstStyle/>
          <a:p>
            <a:pPr fontAlgn="ctr">
              <a:lnSpc>
                <a:spcPct val="107000"/>
              </a:lnSpc>
              <a:spcAft>
                <a:spcPts val="800"/>
              </a:spcAft>
              <a:tabLst>
                <a:tab pos="457200" algn="l"/>
              </a:tabLs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C-B-4-6: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Is the Layer 5,6 the exactly the same design/concept as L1,2 and L3,4 of the backup design? The stitching concept is very attractive, but also very innovative and </a:t>
            </a:r>
            <a:r>
              <a:rPr lang="en-GB" altLang="zh-CN" sz="1800" b="1" dirty="0">
                <a:effectLst/>
                <a:latin typeface="Arial" panose="020B0604020202020204" pitchFamily="34" charset="0"/>
                <a:ea typeface="Times New Roman" panose="02020603050405020304" pitchFamily="18" charset="0"/>
                <a:cs typeface="Calibri" panose="020F0502020204030204" pitchFamily="34" charset="0"/>
              </a:rPr>
              <a:t>unproven</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which poses a significant risk. Given the development of the backup (baseline for L5,6) will have to go hand in hand with stitched-chip design it may be worth presenting the impact of using conventional design on performance (not only d0,z as in 4.6 but maybe a subset of physics channels) . Also a possible lack of technology access or resources may force you to abandon stitched-MAPS part baseline option. If you are confident in stitched-chip technology wouldn’t it be worth finding the way to use it also in L5,6? </a:t>
            </a:r>
          </a:p>
          <a:p>
            <a:pPr marL="0" indent="0" fontAlgn="ctr">
              <a:lnSpc>
                <a:spcPct val="107000"/>
              </a:lnSpc>
              <a:spcAft>
                <a:spcPts val="800"/>
              </a:spcAft>
              <a:buNone/>
              <a:tabLst>
                <a:tab pos="457200" algn="l"/>
              </a:tabLst>
            </a:pP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rPr>
              <a:t> </a:t>
            </a:r>
            <a:r>
              <a:rPr lang="en-US" altLang="zh-CN"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 </a:t>
            </a:r>
            <a:r>
              <a:rPr lang="en-GB"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Yes, </a:t>
            </a:r>
            <a:r>
              <a:rPr lang="en-GB"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Layer 5,6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in</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baseline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layout</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GB"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the exactly the same design/concept as L1,2 and L3,4 of the backup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layout.</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GB"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p>
          <a:p>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rPr>
              <a:t>     </a:t>
            </a:r>
            <a:r>
              <a:rPr lang="en-US" altLang="zh-CN"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 </a:t>
            </a:r>
            <a:r>
              <a:rPr lang="en-US" sz="1800" dirty="0">
                <a:solidFill>
                  <a:schemeClr val="tx1"/>
                </a:solidFill>
                <a:latin typeface="Arial" panose="020B0604020202020204" pitchFamily="34" charset="0"/>
                <a:cs typeface="Calibri" panose="020F0502020204030204" pitchFamily="34" charset="0"/>
              </a:rPr>
              <a:t>The d_0 and z_0 resolutions of the conventional design are shown in Fig. 4.30. Its overall physics performance is under evaluation. As an initial benchmark, we assess the precision of </a:t>
            </a:r>
            <a:r>
              <a:rPr lang="en-US" sz="1800" dirty="0" err="1">
                <a:solidFill>
                  <a:schemeClr val="tx1"/>
                </a:solidFill>
                <a:latin typeface="Arial" panose="020B0604020202020204" pitchFamily="34" charset="0"/>
                <a:cs typeface="Calibri" panose="020F0502020204030204" pitchFamily="34" charset="0"/>
              </a:rPr>
              <a:t>R_b</a:t>
            </a:r>
            <a:r>
              <a:rPr lang="en-US" sz="1800" dirty="0">
                <a:solidFill>
                  <a:schemeClr val="tx1"/>
                </a:solidFill>
                <a:latin typeface="Arial" panose="020B0604020202020204" pitchFamily="34" charset="0"/>
                <a:cs typeface="Calibri" panose="020F0502020204030204" pitchFamily="34" charset="0"/>
              </a:rPr>
              <a:t> (</a:t>
            </a:r>
            <a:r>
              <a:rPr lang="en-US" sz="1800" dirty="0" err="1">
                <a:solidFill>
                  <a:schemeClr val="tx1"/>
                </a:solidFill>
                <a:latin typeface="Arial" panose="020B0604020202020204" pitchFamily="34" charset="0"/>
                <a:cs typeface="Calibri" panose="020F0502020204030204" pitchFamily="34" charset="0"/>
              </a:rPr>
              <a:t>Z</a:t>
            </a:r>
            <a:r>
              <a:rPr lang="en-US" altLang="zh-CN" sz="1800" dirty="0" err="1">
                <a:solidFill>
                  <a:schemeClr val="tx1"/>
                </a:solidFill>
                <a:latin typeface="Arial" panose="020B0604020202020204" pitchFamily="34" charset="0"/>
                <a:cs typeface="Calibri" panose="020F0502020204030204" pitchFamily="34" charset="0"/>
                <a:sym typeface="Wingdings" pitchFamily="2" charset="2"/>
              </a:rPr>
              <a:t>bb</a:t>
            </a:r>
            <a:r>
              <a:rPr lang="zh-CN" altLang="en-US" sz="1800" dirty="0">
                <a:solidFill>
                  <a:schemeClr val="tx1"/>
                </a:solidFill>
                <a:latin typeface="Arial" panose="020B0604020202020204" pitchFamily="34" charset="0"/>
                <a:cs typeface="Calibri" panose="020F0502020204030204" pitchFamily="34" charset="0"/>
                <a:sym typeface="Wingdings" pitchFamily="2" charset="2"/>
              </a:rPr>
              <a:t> </a:t>
            </a:r>
            <a:r>
              <a:rPr lang="en-US" altLang="zh-CN" sz="1800" dirty="0">
                <a:solidFill>
                  <a:schemeClr val="tx1"/>
                </a:solidFill>
                <a:latin typeface="Arial" panose="020B0604020202020204" pitchFamily="34" charset="0"/>
                <a:cs typeface="Calibri" panose="020F0502020204030204" pitchFamily="34" charset="0"/>
                <a:sym typeface="Wingdings" pitchFamily="2" charset="2"/>
              </a:rPr>
              <a:t>branching</a:t>
            </a:r>
            <a:r>
              <a:rPr lang="zh-CN" altLang="en-US" sz="1800" dirty="0">
                <a:solidFill>
                  <a:schemeClr val="tx1"/>
                </a:solidFill>
                <a:latin typeface="Arial" panose="020B0604020202020204" pitchFamily="34" charset="0"/>
                <a:cs typeface="Calibri" panose="020F0502020204030204" pitchFamily="34" charset="0"/>
                <a:sym typeface="Wingdings" pitchFamily="2" charset="2"/>
              </a:rPr>
              <a:t> </a:t>
            </a:r>
            <a:r>
              <a:rPr lang="en-US" altLang="zh-CN" sz="1800" dirty="0">
                <a:solidFill>
                  <a:schemeClr val="tx1"/>
                </a:solidFill>
                <a:latin typeface="Arial" panose="020B0604020202020204" pitchFamily="34" charset="0"/>
                <a:cs typeface="Calibri" panose="020F0502020204030204" pitchFamily="34" charset="0"/>
                <a:sym typeface="Wingdings" pitchFamily="2" charset="2"/>
              </a:rPr>
              <a:t>rate</a:t>
            </a:r>
            <a:r>
              <a:rPr lang="zh-CN" altLang="en-US" sz="1800" dirty="0">
                <a:solidFill>
                  <a:schemeClr val="tx1"/>
                </a:solidFill>
                <a:latin typeface="Arial" panose="020B0604020202020204" pitchFamily="34" charset="0"/>
                <a:cs typeface="Calibri" panose="020F0502020204030204" pitchFamily="34" charset="0"/>
                <a:sym typeface="Wingdings" pitchFamily="2" charset="2"/>
              </a:rPr>
              <a:t> </a:t>
            </a:r>
            <a:r>
              <a:rPr lang="en-US" altLang="zh-CN" sz="1800" dirty="0">
                <a:solidFill>
                  <a:schemeClr val="tx1"/>
                </a:solidFill>
                <a:latin typeface="Arial" panose="020B0604020202020204" pitchFamily="34" charset="0"/>
                <a:cs typeface="Calibri" panose="020F0502020204030204" pitchFamily="34" charset="0"/>
                <a:sym typeface="Wingdings" pitchFamily="2" charset="2"/>
              </a:rPr>
              <a:t>measurement</a:t>
            </a:r>
            <a:r>
              <a:rPr lang="en-US" sz="1800" dirty="0">
                <a:solidFill>
                  <a:schemeClr val="tx1"/>
                </a:solidFill>
                <a:latin typeface="Arial" panose="020B0604020202020204" pitchFamily="34" charset="0"/>
                <a:cs typeface="Calibri" panose="020F0502020204030204" pitchFamily="34" charset="0"/>
              </a:rPr>
              <a:t>) to </a:t>
            </a:r>
            <a:r>
              <a:rPr lang="en-US" altLang="zh-CN" sz="1800" dirty="0">
                <a:solidFill>
                  <a:schemeClr val="tx1"/>
                </a:solidFill>
                <a:latin typeface="Arial" panose="020B0604020202020204" pitchFamily="34" charset="0"/>
                <a:cs typeface="Calibri" panose="020F0502020204030204" pitchFamily="34" charset="0"/>
              </a:rPr>
              <a:t>evaluate</a:t>
            </a:r>
            <a:r>
              <a:rPr lang="en-US" sz="1800" dirty="0">
                <a:solidFill>
                  <a:schemeClr val="tx1"/>
                </a:solidFill>
                <a:latin typeface="Arial" panose="020B0604020202020204" pitchFamily="34" charset="0"/>
                <a:cs typeface="Calibri" panose="020F0502020204030204" pitchFamily="34" charset="0"/>
              </a:rPr>
              <a:t> physics sensitivity. From preliminary studies, the baseline design achieves a b-tagging efficiency that is about 2% higher than the conventional design at the same light-jet mis-tag rate. We will present </a:t>
            </a:r>
            <a:r>
              <a:rPr lang="en-US" altLang="zh-CN" sz="1800" dirty="0">
                <a:solidFill>
                  <a:schemeClr val="tx1"/>
                </a:solidFill>
                <a:latin typeface="Arial" panose="020B0604020202020204" pitchFamily="34" charset="0"/>
                <a:cs typeface="Calibri" panose="020F0502020204030204" pitchFamily="34" charset="0"/>
              </a:rPr>
              <a:t>more</a:t>
            </a:r>
            <a:r>
              <a:rPr lang="en-US" sz="1800" dirty="0">
                <a:solidFill>
                  <a:schemeClr val="tx1"/>
                </a:solidFill>
                <a:latin typeface="Arial" panose="020B0604020202020204" pitchFamily="34" charset="0"/>
                <a:cs typeface="Calibri" panose="020F0502020204030204" pitchFamily="34" charset="0"/>
              </a:rPr>
              <a:t> results at the next IDRC review.</a:t>
            </a:r>
          </a:p>
          <a:p>
            <a:r>
              <a:rPr lang="en-US" altLang="zh-CN"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 </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Due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to</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wafer</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size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limitation</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and</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the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yield</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issue,</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we</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still</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don’t</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have</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a</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good</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solution</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for</a:t>
            </a:r>
            <a:r>
              <a:rPr lang="zh-CN" altLang="en-US" sz="1800" dirty="0">
                <a:solidFill>
                  <a:schemeClr val="tx1"/>
                </a:solidFill>
                <a:latin typeface="Arial" panose="020B0604020202020204" pitchFamily="34" charset="0"/>
                <a:cs typeface="Calibri" panose="020F0502020204030204" pitchFamily="34" charset="0"/>
              </a:rPr>
              <a:t> </a:t>
            </a:r>
            <a:r>
              <a:rPr lang="en-GB" altLang="zh-CN" sz="1800" dirty="0">
                <a:solidFill>
                  <a:schemeClr val="tx1"/>
                </a:solidFill>
                <a:latin typeface="Arial" panose="020B0604020202020204" pitchFamily="34" charset="0"/>
                <a:cs typeface="Calibri" panose="020F0502020204030204" pitchFamily="34" charset="0"/>
              </a:rPr>
              <a:t>stitched-chip technology </a:t>
            </a:r>
            <a:r>
              <a:rPr lang="en-US" altLang="zh-CN" sz="1800" dirty="0">
                <a:solidFill>
                  <a:schemeClr val="tx1"/>
                </a:solidFill>
                <a:latin typeface="Arial" panose="020B0604020202020204" pitchFamily="34" charset="0"/>
                <a:cs typeface="Calibri" panose="020F0502020204030204" pitchFamily="34" charset="0"/>
              </a:rPr>
              <a:t>in</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Layer</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5/6</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yet.</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We</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have</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added</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the</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following</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text</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in</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Section</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4.1.2.1</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a:t>
            </a:r>
            <a:r>
              <a:rPr lang="en-US" sz="18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The outer layers (layers 5 and 6) of the</a:t>
            </a:r>
            <a:r>
              <a:rPr lang="zh-CN" altLang="en-US" sz="18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r>
              <a:rPr lang="en-US" sz="18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VTX do not use stitching technology due to wafer size limitations.</a:t>
            </a:r>
            <a:r>
              <a:rPr lang="en-US" altLang="zh-CN" sz="18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a:t>
            </a:r>
            <a:r>
              <a:rPr lang="zh-CN" altLang="en-US" sz="18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rPr>
              <a:t> </a:t>
            </a:r>
            <a:endParaRPr lang="en-US" sz="1800" dirty="0">
              <a:solidFill>
                <a:schemeClr val="tx1"/>
              </a:solidFill>
              <a:latin typeface="Arial" panose="020B0604020202020204" pitchFamily="34" charset="0"/>
              <a:ea typeface="Arial Unicode MS" panose="020B0604020202020204" pitchFamily="34" charset="-128"/>
              <a:cs typeface="Arial Unicode MS" panose="020B0604020202020204" pitchFamily="34" charset="-128"/>
            </a:endParaRPr>
          </a:p>
          <a:p>
            <a:pPr marL="0" indent="0" fontAlgn="ctr">
              <a:lnSpc>
                <a:spcPct val="107000"/>
              </a:lnSpc>
              <a:spcAft>
                <a:spcPts val="800"/>
              </a:spcAft>
              <a:buNone/>
              <a:tabLst>
                <a:tab pos="457200" algn="l"/>
              </a:tabLst>
            </a:pPr>
            <a:endParaRPr lang="zh-CN" altLang="zh-CN"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35233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normAutofit/>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247655" y="1145032"/>
            <a:ext cx="11523406" cy="5877232"/>
          </a:xfrm>
        </p:spPr>
        <p:txBody>
          <a:bodyPr>
            <a:normAutofit/>
          </a:bodyPr>
          <a:lstStyle/>
          <a:p>
            <a:pPr fontAlgn="ctr">
              <a:lnSpc>
                <a:spcPct val="107000"/>
              </a:lnSpc>
              <a:spcAft>
                <a:spcPts val="800"/>
              </a:spcAft>
              <a:tabLst>
                <a:tab pos="457200" algn="l"/>
              </a:tabLs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C-B-4-8: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Background studies from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ee</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and synchrotron radiation are crucial for understanding the background. Mixing the tables and plots with/without different background contributions is difficult to follow and evaluate.</a:t>
            </a:r>
          </a:p>
          <a:p>
            <a:pPr marL="0" indent="0" fontAlgn="ctr">
              <a:lnSpc>
                <a:spcPct val="107000"/>
              </a:lnSpc>
              <a:spcAft>
                <a:spcPts val="800"/>
              </a:spcAft>
              <a:buNone/>
              <a:tabLst>
                <a:tab pos="457200" algn="l"/>
              </a:tabLst>
            </a:pP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cs typeface="Calibri" panose="020F0502020204030204" pitchFamily="34" charset="0"/>
                <a:sym typeface="Wingdings" pitchFamily="2" charset="2"/>
              </a:rPr>
              <a:t> </a:t>
            </a:r>
            <a:r>
              <a:rPr lang="en-US" sz="1800" dirty="0">
                <a:solidFill>
                  <a:schemeClr val="tx1"/>
                </a:solidFill>
                <a:latin typeface="Arial" panose="020B0604020202020204" pitchFamily="34" charset="0"/>
                <a:cs typeface="Calibri" panose="020F0502020204030204" pitchFamily="34" charset="0"/>
              </a:rPr>
              <a:t> We</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agreed</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with</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your</a:t>
            </a:r>
            <a:r>
              <a:rPr lang="zh-CN" altLang="en-US" sz="1800" dirty="0">
                <a:solidFill>
                  <a:schemeClr val="tx1"/>
                </a:solidFill>
                <a:latin typeface="Arial" panose="020B0604020202020204" pitchFamily="34" charset="0"/>
                <a:cs typeface="Calibri" panose="020F0502020204030204" pitchFamily="34" charset="0"/>
              </a:rPr>
              <a:t> </a:t>
            </a:r>
            <a:r>
              <a:rPr lang="en-US" altLang="zh-CN" sz="1800" dirty="0">
                <a:solidFill>
                  <a:schemeClr val="tx1"/>
                </a:solidFill>
                <a:latin typeface="Arial" panose="020B0604020202020204" pitchFamily="34" charset="0"/>
                <a:cs typeface="Calibri" panose="020F0502020204030204" pitchFamily="34" charset="0"/>
              </a:rPr>
              <a:t>comment.</a:t>
            </a:r>
            <a:r>
              <a:rPr lang="en-US" sz="1200" dirty="0"/>
              <a:t> </a:t>
            </a:r>
            <a:r>
              <a:rPr lang="en-US" sz="1800" dirty="0">
                <a:solidFill>
                  <a:schemeClr val="tx1"/>
                </a:solidFill>
                <a:latin typeface="Arial" panose="020B0604020202020204" pitchFamily="34" charset="0"/>
                <a:cs typeface="Calibri" panose="020F0502020204030204" pitchFamily="34" charset="0"/>
              </a:rPr>
              <a:t>The dominant source of beam-induced background for the vertex detector is pair production, which has been included in the current studies. Due to the limited Monte Carlo statistics available at this stage, the contribution from synchrotron radiation has not yet been incorporated in the results shown in Table 4.5, Fig. 4.8, and Fig. 4.9. </a:t>
            </a:r>
          </a:p>
          <a:p>
            <a:pPr marL="0" indent="0" fontAlgn="ctr">
              <a:lnSpc>
                <a:spcPct val="107000"/>
              </a:lnSpc>
              <a:spcAft>
                <a:spcPts val="800"/>
              </a:spcAft>
              <a:buNone/>
              <a:tabLst>
                <a:tab pos="457200" algn="l"/>
              </a:tabLst>
            </a:pPr>
            <a:r>
              <a:rPr lang="en-US" altLang="zh-CN" sz="1800" dirty="0">
                <a:solidFill>
                  <a:schemeClr val="tx1"/>
                </a:solidFill>
                <a:latin typeface="Arial" panose="020B0604020202020204" pitchFamily="34" charset="0"/>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cs typeface="Calibri" panose="020F0502020204030204" pitchFamily="34" charset="0"/>
                <a:sym typeface="Wingdings" pitchFamily="2" charset="2"/>
              </a:rPr>
              <a:t> </a:t>
            </a:r>
            <a:r>
              <a:rPr lang="en-US" sz="1800" dirty="0">
                <a:solidFill>
                  <a:schemeClr val="tx1"/>
                </a:solidFill>
                <a:latin typeface="Arial" panose="020B0604020202020204" pitchFamily="34" charset="0"/>
                <a:cs typeface="Calibri" panose="020F0502020204030204" pitchFamily="34" charset="0"/>
              </a:rPr>
              <a:t>We are improving the simulation of synchrotron radiation</a:t>
            </a:r>
            <a:r>
              <a:rPr lang="en-US" altLang="zh-CN" sz="1800" dirty="0">
                <a:solidFill>
                  <a:schemeClr val="tx1"/>
                </a:solidFill>
                <a:latin typeface="Arial" panose="020B0604020202020204" pitchFamily="34" charset="0"/>
                <a:cs typeface="Calibri" panose="020F0502020204030204" pitchFamily="34" charset="0"/>
              </a:rPr>
              <a:t>.</a:t>
            </a:r>
            <a:r>
              <a:rPr lang="zh-CN" altLang="en-US" sz="1800" dirty="0">
                <a:solidFill>
                  <a:schemeClr val="tx1"/>
                </a:solidFill>
                <a:latin typeface="Arial" panose="020B0604020202020204" pitchFamily="34" charset="0"/>
                <a:cs typeface="Calibri" panose="020F0502020204030204" pitchFamily="34" charset="0"/>
              </a:rPr>
              <a:t> </a:t>
            </a:r>
            <a:r>
              <a:rPr lang="en-US" sz="1800" dirty="0">
                <a:solidFill>
                  <a:schemeClr val="tx1"/>
                </a:solidFill>
                <a:latin typeface="Arial" panose="020B0604020202020204" pitchFamily="34" charset="0"/>
                <a:cs typeface="Calibri" panose="020F0502020204030204" pitchFamily="34" charset="0"/>
              </a:rPr>
              <a:t>Updated results, with synchrotron radiation contributions included, are expected to be available for presentation at the next IDRC review.</a:t>
            </a:r>
          </a:p>
        </p:txBody>
      </p:sp>
    </p:spTree>
    <p:extLst>
      <p:ext uri="{BB962C8B-B14F-4D97-AF65-F5344CB8AC3E}">
        <p14:creationId xmlns:p14="http://schemas.microsoft.com/office/powerpoint/2010/main" val="113565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normAutofit/>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219946" y="980768"/>
            <a:ext cx="11523406" cy="5877232"/>
          </a:xfrm>
        </p:spPr>
        <p:txBody>
          <a:bodyPr>
            <a:normAutofit/>
          </a:bodyPr>
          <a:lstStyle/>
          <a:p>
            <a:pPr fontAlgn="ctr">
              <a:lnSpc>
                <a:spcPct val="107000"/>
              </a:lnSpc>
              <a:spcAft>
                <a:spcPts val="800"/>
              </a:spcAft>
              <a:tabLst>
                <a:tab pos="457200" algn="l"/>
              </a:tabLs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C-B-4-9: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Laser alignment is an important tool and if implemented will reveal many unknowns about the mechanical stability of such objects not demonstrated in real experiment before. However, illuminations at shallow angles on almost entirely metalized surfaces are much more complicated that for e.g. strip detectors. Understanding all reflections and ways to induce signals will be a challenge. </a:t>
            </a:r>
          </a:p>
          <a:p>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rPr>
              <a:t> </a:t>
            </a:r>
            <a:r>
              <a:rPr lang="en-US" altLang="zh-CN"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  </a:t>
            </a:r>
            <a:r>
              <a:rPr lang="en-US" sz="1800" dirty="0">
                <a:solidFill>
                  <a:schemeClr val="tx1"/>
                </a:solidFill>
                <a:latin typeface="Arial" panose="020B0604020202020204" pitchFamily="34" charset="0"/>
                <a:cs typeface="Calibri" panose="020F0502020204030204" pitchFamily="34" charset="0"/>
              </a:rPr>
              <a:t>More recent studies on laser illumination at shallow angles and from the backside have been carried out. Signals from front-side illumination at shallow angles agree with our expectations, while backside illumination shows good results with reduced reflection in laboratory tests. </a:t>
            </a:r>
          </a:p>
          <a:p>
            <a:r>
              <a:rPr lang="en-US" altLang="zh-CN" sz="1800" dirty="0">
                <a:solidFill>
                  <a:schemeClr val="tx1"/>
                </a:solidFill>
                <a:latin typeface="Arial" panose="020B0604020202020204" pitchFamily="34" charset="0"/>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cs typeface="Calibri" panose="020F0502020204030204" pitchFamily="34" charset="0"/>
                <a:sym typeface="Wingdings" pitchFamily="2" charset="2"/>
              </a:rPr>
              <a:t> </a:t>
            </a:r>
            <a:r>
              <a:rPr lang="en-US" sz="1800" dirty="0">
                <a:solidFill>
                  <a:schemeClr val="tx1"/>
                </a:solidFill>
                <a:latin typeface="Arial" panose="020B0604020202020204" pitchFamily="34" charset="0"/>
                <a:cs typeface="Calibri" panose="020F0502020204030204" pitchFamily="34" charset="0"/>
              </a:rPr>
              <a:t>In the current laser alignment scheme, the laser lines on the left use backside illumination (Fig. 4.22). By comparing the beam spots on the left and right, the reflection effect can be reduced. </a:t>
            </a:r>
          </a:p>
          <a:p>
            <a:r>
              <a:rPr lang="en-US" altLang="zh-CN"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a:t>
            </a:r>
            <a:r>
              <a:rPr lang="zh-CN" altLang="en-US" sz="1800" dirty="0">
                <a:solidFill>
                  <a:schemeClr val="tx1"/>
                </a:solidFill>
                <a:latin typeface="Arial" panose="020B0604020202020204" pitchFamily="34" charset="0"/>
                <a:ea typeface="等线" panose="02010600030101010101" pitchFamily="2" charset="-122"/>
                <a:cs typeface="Calibri" panose="020F0502020204030204" pitchFamily="34" charset="0"/>
                <a:sym typeface="Wingdings" pitchFamily="2" charset="2"/>
              </a:rPr>
              <a:t> </a:t>
            </a:r>
            <a:r>
              <a:rPr lang="zh-CN" altLang="en-US" sz="1800" dirty="0">
                <a:solidFill>
                  <a:schemeClr val="tx1"/>
                </a:solidFill>
                <a:latin typeface="Arial" panose="020B0604020202020204" pitchFamily="34" charset="0"/>
                <a:cs typeface="Calibri" panose="020F0502020204030204" pitchFamily="34" charset="0"/>
              </a:rPr>
              <a:t> </a:t>
            </a:r>
            <a:r>
              <a:rPr lang="en-US" sz="1800" dirty="0">
                <a:solidFill>
                  <a:schemeClr val="tx1"/>
                </a:solidFill>
                <a:latin typeface="Arial" panose="020B0604020202020204" pitchFamily="34" charset="0"/>
                <a:cs typeface="Calibri" panose="020F0502020204030204" pitchFamily="34" charset="0"/>
              </a:rPr>
              <a:t>In the longer term, the laser alignment method will be validated using a vertex detector prototype with stitched sensors. </a:t>
            </a:r>
            <a:endParaRPr lang="zh-CN" altLang="en-US" sz="1800" dirty="0">
              <a:solidFill>
                <a:schemeClr val="tx1"/>
              </a:solidFill>
              <a:latin typeface="Arial" panose="020B060402020202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6B4B71-A2F9-A941-839A-1B8F6C100049}"/>
              </a:ext>
            </a:extLst>
          </p:cNvPr>
          <p:cNvPicPr>
            <a:picLocks noChangeAspect="1"/>
          </p:cNvPicPr>
          <p:nvPr/>
        </p:nvPicPr>
        <p:blipFill>
          <a:blip r:embed="rId2"/>
          <a:stretch>
            <a:fillRect/>
          </a:stretch>
        </p:blipFill>
        <p:spPr>
          <a:xfrm>
            <a:off x="1711459" y="4942243"/>
            <a:ext cx="2347198" cy="1760398"/>
          </a:xfrm>
          <a:prstGeom prst="rect">
            <a:avLst/>
          </a:prstGeom>
        </p:spPr>
      </p:pic>
      <p:pic>
        <p:nvPicPr>
          <p:cNvPr id="6" name="Picture 5">
            <a:extLst>
              <a:ext uri="{FF2B5EF4-FFF2-40B4-BE49-F238E27FC236}">
                <a16:creationId xmlns:a16="http://schemas.microsoft.com/office/drawing/2014/main" id="{695859E2-41A1-8146-8E33-C0A455E3DBE9}"/>
              </a:ext>
            </a:extLst>
          </p:cNvPr>
          <p:cNvPicPr>
            <a:picLocks noChangeAspect="1"/>
          </p:cNvPicPr>
          <p:nvPr/>
        </p:nvPicPr>
        <p:blipFill>
          <a:blip r:embed="rId3"/>
          <a:stretch>
            <a:fillRect/>
          </a:stretch>
        </p:blipFill>
        <p:spPr>
          <a:xfrm>
            <a:off x="4602274" y="5215107"/>
            <a:ext cx="7589726" cy="1324249"/>
          </a:xfrm>
          <a:prstGeom prst="rect">
            <a:avLst/>
          </a:prstGeom>
        </p:spPr>
      </p:pic>
      <p:sp>
        <p:nvSpPr>
          <p:cNvPr id="7" name="Rectangle 6">
            <a:extLst>
              <a:ext uri="{FF2B5EF4-FFF2-40B4-BE49-F238E27FC236}">
                <a16:creationId xmlns:a16="http://schemas.microsoft.com/office/drawing/2014/main" id="{1E4F507A-CBB5-9448-AA9D-F460F3070A34}"/>
              </a:ext>
            </a:extLst>
          </p:cNvPr>
          <p:cNvSpPr/>
          <p:nvPr/>
        </p:nvSpPr>
        <p:spPr>
          <a:xfrm>
            <a:off x="4461788" y="5160318"/>
            <a:ext cx="3816424" cy="13242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latin typeface="Arial" panose="020B0604020202020204" pitchFamily="34" charset="0"/>
            </a:endParaRPr>
          </a:p>
        </p:txBody>
      </p:sp>
      <p:sp>
        <p:nvSpPr>
          <p:cNvPr id="8" name="TextBox 7">
            <a:extLst>
              <a:ext uri="{FF2B5EF4-FFF2-40B4-BE49-F238E27FC236}">
                <a16:creationId xmlns:a16="http://schemas.microsoft.com/office/drawing/2014/main" id="{59CC1020-4C39-5046-A9D5-7C4AD00F2F97}"/>
              </a:ext>
            </a:extLst>
          </p:cNvPr>
          <p:cNvSpPr txBox="1"/>
          <p:nvPr/>
        </p:nvSpPr>
        <p:spPr>
          <a:xfrm>
            <a:off x="5071234" y="4726736"/>
            <a:ext cx="6124222" cy="369332"/>
          </a:xfrm>
          <a:prstGeom prst="rect">
            <a:avLst/>
          </a:prstGeom>
          <a:noFill/>
        </p:spPr>
        <p:txBody>
          <a:bodyPr wrap="square">
            <a:spAutoFit/>
          </a:bodyPr>
          <a:lstStyle/>
          <a:p>
            <a:r>
              <a:rPr lang="en-US" altLang="zh-CN" dirty="0">
                <a:solidFill>
                  <a:srgbClr val="FF0000"/>
                </a:solidFill>
                <a:latin typeface="Arial" panose="020B0604020202020204" pitchFamily="34" charset="0"/>
                <a:cs typeface="Calibri" panose="020F0502020204030204" pitchFamily="34" charset="0"/>
              </a:rPr>
              <a:t>Back-side</a:t>
            </a:r>
            <a:r>
              <a:rPr lang="zh-CN" altLang="en-US" dirty="0">
                <a:solidFill>
                  <a:srgbClr val="FF0000"/>
                </a:solidFill>
                <a:latin typeface="Arial" panose="020B0604020202020204" pitchFamily="34" charset="0"/>
                <a:cs typeface="Calibri" panose="020F0502020204030204" pitchFamily="34" charset="0"/>
              </a:rPr>
              <a:t> </a:t>
            </a:r>
            <a:r>
              <a:rPr lang="en-GB" altLang="zh-CN" dirty="0">
                <a:solidFill>
                  <a:srgbClr val="FF0000"/>
                </a:solidFill>
                <a:latin typeface="Arial" panose="020B0604020202020204" pitchFamily="34" charset="0"/>
                <a:cs typeface="Calibri" panose="020F0502020204030204" pitchFamily="34" charset="0"/>
              </a:rPr>
              <a:t>illuminations </a:t>
            </a:r>
            <a:endParaRPr lang="en-CN" dirty="0">
              <a:solidFill>
                <a:srgbClr val="FF0000"/>
              </a:solidFill>
              <a:latin typeface="Arial" panose="020B06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6532FB7-9DFE-5340-B2F8-240E6B19304F}"/>
              </a:ext>
            </a:extLst>
          </p:cNvPr>
          <p:cNvSpPr txBox="1"/>
          <p:nvPr/>
        </p:nvSpPr>
        <p:spPr>
          <a:xfrm>
            <a:off x="8337142" y="4760980"/>
            <a:ext cx="6096000" cy="369332"/>
          </a:xfrm>
          <a:prstGeom prst="rect">
            <a:avLst/>
          </a:prstGeom>
          <a:noFill/>
        </p:spPr>
        <p:txBody>
          <a:bodyPr wrap="square">
            <a:spAutoFit/>
          </a:bodyPr>
          <a:lstStyle/>
          <a:p>
            <a:r>
              <a:rPr lang="en-US" altLang="zh-CN" sz="1800" dirty="0">
                <a:solidFill>
                  <a:srgbClr val="FF0000"/>
                </a:solidFill>
                <a:latin typeface="Arial" panose="020B0604020202020204" pitchFamily="34" charset="0"/>
                <a:cs typeface="Calibri" panose="020F0502020204030204" pitchFamily="34" charset="0"/>
              </a:rPr>
              <a:t>Figure</a:t>
            </a:r>
            <a:r>
              <a:rPr lang="zh-CN" altLang="en-US" sz="1800" dirty="0">
                <a:solidFill>
                  <a:srgbClr val="FF0000"/>
                </a:solidFill>
                <a:latin typeface="Arial" panose="020B0604020202020204" pitchFamily="34" charset="0"/>
                <a:cs typeface="Calibri" panose="020F0502020204030204" pitchFamily="34" charset="0"/>
              </a:rPr>
              <a:t> </a:t>
            </a:r>
            <a:r>
              <a:rPr lang="en-US" altLang="zh-CN" sz="1800" dirty="0">
                <a:solidFill>
                  <a:srgbClr val="FF0000"/>
                </a:solidFill>
                <a:latin typeface="Arial" panose="020B0604020202020204" pitchFamily="34" charset="0"/>
                <a:cs typeface="Calibri" panose="020F0502020204030204" pitchFamily="34" charset="0"/>
              </a:rPr>
              <a:t>4.22</a:t>
            </a:r>
            <a:endParaRPr lang="en-CN" dirty="0">
              <a:solidFill>
                <a:srgbClr val="FF0000"/>
              </a:solidFill>
              <a:latin typeface="Arial" panose="020B0604020202020204" pitchFamily="34" charset="0"/>
            </a:endParaRPr>
          </a:p>
        </p:txBody>
      </p:sp>
      <p:sp>
        <p:nvSpPr>
          <p:cNvPr id="10" name="TextBox 9">
            <a:extLst>
              <a:ext uri="{FF2B5EF4-FFF2-40B4-BE49-F238E27FC236}">
                <a16:creationId xmlns:a16="http://schemas.microsoft.com/office/drawing/2014/main" id="{C9E11CEB-6E14-0747-BBAA-D6208CBE25EB}"/>
              </a:ext>
            </a:extLst>
          </p:cNvPr>
          <p:cNvSpPr txBox="1"/>
          <p:nvPr/>
        </p:nvSpPr>
        <p:spPr>
          <a:xfrm>
            <a:off x="996546" y="4602218"/>
            <a:ext cx="6124222" cy="369332"/>
          </a:xfrm>
          <a:prstGeom prst="rect">
            <a:avLst/>
          </a:prstGeom>
          <a:noFill/>
        </p:spPr>
        <p:txBody>
          <a:bodyPr wrap="square">
            <a:spAutoFit/>
          </a:bodyPr>
          <a:lstStyle/>
          <a:p>
            <a:r>
              <a:rPr lang="en-US" altLang="zh-CN" dirty="0">
                <a:solidFill>
                  <a:srgbClr val="FF0000"/>
                </a:solidFill>
                <a:latin typeface="Arial" panose="020B0604020202020204" pitchFamily="34" charset="0"/>
                <a:cs typeface="Calibri" panose="020F0502020204030204" pitchFamily="34" charset="0"/>
              </a:rPr>
              <a:t>Laser</a:t>
            </a:r>
            <a:r>
              <a:rPr lang="en-GB" altLang="zh-CN" sz="1800" dirty="0">
                <a:solidFill>
                  <a:schemeClr val="tx1"/>
                </a:solidFill>
                <a:latin typeface="Arial" panose="020B0604020202020204" pitchFamily="34" charset="0"/>
                <a:cs typeface="Calibri" panose="020F0502020204030204" pitchFamily="34" charset="0"/>
              </a:rPr>
              <a:t> </a:t>
            </a:r>
            <a:r>
              <a:rPr lang="en-GB" altLang="zh-CN" dirty="0">
                <a:solidFill>
                  <a:srgbClr val="FF0000"/>
                </a:solidFill>
                <a:latin typeface="Arial" panose="020B0604020202020204" pitchFamily="34" charset="0"/>
                <a:cs typeface="Calibri" panose="020F0502020204030204" pitchFamily="34" charset="0"/>
              </a:rPr>
              <a:t>illuminations</a:t>
            </a:r>
            <a:r>
              <a:rPr lang="zh-CN" altLang="en-US" dirty="0">
                <a:solidFill>
                  <a:srgbClr val="FF0000"/>
                </a:solidFill>
                <a:latin typeface="Arial" panose="020B0604020202020204" pitchFamily="34" charset="0"/>
                <a:cs typeface="Calibri" panose="020F0502020204030204" pitchFamily="34" charset="0"/>
              </a:rPr>
              <a:t> </a:t>
            </a:r>
            <a:r>
              <a:rPr lang="en-US" altLang="zh-CN" dirty="0">
                <a:solidFill>
                  <a:srgbClr val="FF0000"/>
                </a:solidFill>
                <a:latin typeface="Arial" panose="020B0604020202020204" pitchFamily="34" charset="0"/>
                <a:cs typeface="Calibri" panose="020F0502020204030204" pitchFamily="34" charset="0"/>
              </a:rPr>
              <a:t>at</a:t>
            </a:r>
            <a:r>
              <a:rPr lang="zh-CN" altLang="en-US" dirty="0">
                <a:solidFill>
                  <a:srgbClr val="FF0000"/>
                </a:solidFill>
                <a:latin typeface="Arial" panose="020B0604020202020204" pitchFamily="34" charset="0"/>
                <a:cs typeface="Calibri" panose="020F0502020204030204" pitchFamily="34" charset="0"/>
              </a:rPr>
              <a:t> </a:t>
            </a:r>
            <a:r>
              <a:rPr lang="en-US" altLang="zh-CN" dirty="0">
                <a:solidFill>
                  <a:srgbClr val="FF0000"/>
                </a:solidFill>
                <a:latin typeface="Arial" panose="020B0604020202020204" pitchFamily="34" charset="0"/>
                <a:cs typeface="Calibri" panose="020F0502020204030204" pitchFamily="34" charset="0"/>
              </a:rPr>
              <a:t>shallow</a:t>
            </a:r>
            <a:r>
              <a:rPr lang="zh-CN" altLang="en-US" dirty="0">
                <a:solidFill>
                  <a:srgbClr val="FF0000"/>
                </a:solidFill>
                <a:latin typeface="Arial" panose="020B0604020202020204" pitchFamily="34" charset="0"/>
                <a:cs typeface="Calibri" panose="020F0502020204030204" pitchFamily="34" charset="0"/>
              </a:rPr>
              <a:t> </a:t>
            </a:r>
            <a:r>
              <a:rPr lang="en-US" altLang="zh-CN" dirty="0">
                <a:solidFill>
                  <a:srgbClr val="FF0000"/>
                </a:solidFill>
                <a:latin typeface="Arial" panose="020B0604020202020204" pitchFamily="34" charset="0"/>
                <a:cs typeface="Calibri" panose="020F0502020204030204" pitchFamily="34" charset="0"/>
              </a:rPr>
              <a:t>angle</a:t>
            </a:r>
            <a:endParaRPr lang="en-CN" dirty="0">
              <a:solidFill>
                <a:srgbClr val="FF0000"/>
              </a:solidFill>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1533200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286547" y="1192778"/>
            <a:ext cx="11771671" cy="5429287"/>
          </a:xfrm>
        </p:spPr>
        <p:txBody>
          <a:bodyPr>
            <a:normAutofit fontScale="85000" lnSpcReduction="20000"/>
          </a:bodyPr>
          <a:lstStyle/>
          <a:p>
            <a:pPr marL="0" indent="0">
              <a:lnSpc>
                <a:spcPct val="107000"/>
              </a:lnSpc>
              <a:spcAft>
                <a:spcPts val="800"/>
              </a:spcAft>
              <a:buNone/>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Remarks/questions and editorial comments: </a:t>
            </a:r>
            <a:endParaRPr lang="zh-CN" altLang="zh-CN" sz="1800" dirty="0">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C-B-4-10-1: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L2444 - dead zone -&gt; inefficient region (all over the text)</a:t>
            </a:r>
            <a:r>
              <a:rPr lang="zh-CN" altLang="en-US" sz="1800" dirty="0">
                <a:effectLst/>
                <a:latin typeface="Arial" panose="020B0604020202020204" pitchFamily="34" charset="0"/>
                <a:ea typeface="Times New Roman" panose="02020603050405020304" pitchFamily="18" charset="0"/>
                <a:cs typeface="Calibri" panose="020F0502020204030204" pitchFamily="34" charset="0"/>
              </a:rPr>
              <a:t> </a:t>
            </a:r>
            <a:r>
              <a:rPr lang="en-US" sz="1800" dirty="0">
                <a:solidFill>
                  <a:schemeClr val="tx1"/>
                </a:solidFill>
                <a:effectLst/>
                <a:latin typeface="Arial" panose="020B0604020202020204" pitchFamily="34" charset="0"/>
                <a:ea typeface="SimSun" panose="02010600030101010101" pitchFamily="2" charset="-122"/>
                <a:cs typeface="Calibri" panose="020F0502020204030204" pitchFamily="34" charset="0"/>
              </a:rPr>
              <a:t>-&gt;Done</a:t>
            </a:r>
            <a:endParaRPr lang="zh-CN" altLang="zh-CN"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C-B-4-10-2: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L2479 - 65 nm or 55 nm (SMIC) - maybe it would be better not to limit yourself </a:t>
            </a:r>
            <a:r>
              <a:rPr lang="en-GB"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-&gt;Added</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more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info</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about</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alternative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technology</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on</a:t>
            </a:r>
            <a:r>
              <a:rPr lang="zh-CN" altLang="en-US"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latin typeface="Arial" panose="020B0604020202020204" pitchFamily="34" charset="0"/>
                <a:ea typeface="Times New Roman" panose="02020603050405020304" pitchFamily="18" charset="0"/>
                <a:cs typeface="Calibri" panose="020F0502020204030204" pitchFamily="34" charset="0"/>
              </a:rPr>
              <a:t>65/55nm</a:t>
            </a:r>
            <a:endParaRPr lang="zh-CN" altLang="zh-CN"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C-B-4-10-3: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Table 4.1 - time stamp precision should be without +/- </a:t>
            </a:r>
            <a:r>
              <a:rPr lang="en-GB"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-&gt;Removed </a:t>
            </a:r>
            <a:endParaRPr lang="zh-CN" altLang="zh-CN"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C-B-4-10-4: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L2505 - using the word chip can be confusing as people use it for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reticle</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size objects -&gt;  stitched-chip  would make it clearer all over the text</a:t>
            </a:r>
            <a:endParaRPr lang="zh-CN" altLang="zh-CN" sz="1800" dirty="0">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C-B-4-10-5: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L2506 - to satisfy the coverage from 8.1-90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deg</a:t>
            </a:r>
            <a:r>
              <a:rPr lang="zh-CN" altLang="en-US" sz="1800" dirty="0">
                <a:effectLst/>
                <a:latin typeface="Arial" panose="020B0604020202020204" pitchFamily="34" charset="0"/>
                <a:ea typeface="Times New Roman" panose="02020603050405020304" pitchFamily="18" charset="0"/>
                <a:cs typeface="Calibri" panose="020F0502020204030204" pitchFamily="34" charset="0"/>
              </a:rPr>
              <a:t> </a:t>
            </a:r>
            <a:r>
              <a:rPr lang="en-GB"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-&gt;Corrected</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as</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|cos</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(theta)|&lt;0.991</a:t>
            </a:r>
            <a:endParaRPr lang="zh-CN" altLang="zh-CN"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C-B-4-10-6: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Figure 4.2 : CMOS, MAPS used here imply as CMOS and MAPS are different detector technologies. Maybe planar CMOS sensors -&gt; “single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reticle</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MAPS” and “stitched MAPS” is a better terminology. </a:t>
            </a:r>
            <a:r>
              <a:rPr lang="zh-CN" altLang="en-US" sz="1800" dirty="0">
                <a:effectLst/>
                <a:latin typeface="Arial" panose="020B0604020202020204" pitchFamily="34" charset="0"/>
                <a:ea typeface="Times New Roman" panose="02020603050405020304" pitchFamily="18" charset="0"/>
                <a:cs typeface="Calibri" panose="020F0502020204030204" pitchFamily="34" charset="0"/>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we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now</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unify</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the</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wording</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stitched</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layer</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and</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planar</a:t>
            </a:r>
            <a:r>
              <a:rPr lang="zh-CN" altLang="en-US"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 </a:t>
            </a:r>
            <a:r>
              <a:rPr lang="en-US" altLang="zh-CN"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sym typeface="Wingdings" pitchFamily="2" charset="2"/>
              </a:rPr>
              <a:t>layer</a:t>
            </a:r>
            <a:endParaRPr lang="zh-CN" altLang="zh-CN"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C-B-4-10-7: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Figure 4.6 - please put “not to scale” in the caption.</a:t>
            </a:r>
            <a:r>
              <a:rPr lang="zh-CN" altLang="en-US" sz="1800" dirty="0">
                <a:effectLst/>
                <a:latin typeface="Arial" panose="020B0604020202020204" pitchFamily="34" charset="0"/>
                <a:ea typeface="Times New Roman" panose="02020603050405020304" pitchFamily="18" charset="0"/>
                <a:cs typeface="Calibri" panose="020F0502020204030204" pitchFamily="34" charset="0"/>
              </a:rPr>
              <a:t> </a:t>
            </a:r>
            <a:r>
              <a:rPr lang="en-US" sz="1800" dirty="0">
                <a:solidFill>
                  <a:schemeClr val="tx1"/>
                </a:solidFill>
                <a:effectLst/>
                <a:latin typeface="Arial" panose="020B0604020202020204" pitchFamily="34" charset="0"/>
                <a:ea typeface="SimSun" panose="02010600030101010101" pitchFamily="2" charset="-122"/>
                <a:cs typeface="Calibri" panose="020F0502020204030204" pitchFamily="34" charset="0"/>
              </a:rPr>
              <a:t>-&gt;Done</a:t>
            </a:r>
            <a:endParaRPr lang="zh-CN" altLang="zh-CN" sz="1800" dirty="0">
              <a:solidFill>
                <a:schemeClr val="tx1"/>
              </a:solidFill>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C-B-4-10-8: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Figure 4.7 - Please mention that the cell in this case is a single chip, for easier reading. The legend (Layer 1 and Layer 2 labels should be larger. The colour coding of the plots is not the most convenient. I would advise you to use the same scale on both plots!</a:t>
            </a:r>
            <a:r>
              <a:rPr lang="en-GB" sz="1800" dirty="0">
                <a:solidFill>
                  <a:srgbClr val="FF0000"/>
                </a:solidFill>
                <a:effectLst/>
                <a:latin typeface="Arial" panose="020B0604020202020204" pitchFamily="34" charset="0"/>
                <a:ea typeface="Times New Roman" panose="02020603050405020304" pitchFamily="18" charset="0"/>
                <a:cs typeface="Calibri" panose="020F0502020204030204" pitchFamily="34" charset="0"/>
              </a:rPr>
              <a:t> </a:t>
            </a:r>
            <a:r>
              <a:rPr lang="en-GB" sz="1800" dirty="0">
                <a:solidFill>
                  <a:schemeClr val="tx1"/>
                </a:solidFill>
                <a:effectLst/>
                <a:latin typeface="Arial" panose="020B0604020202020204" pitchFamily="34" charset="0"/>
                <a:ea typeface="Times New Roman" panose="02020603050405020304" pitchFamily="18" charset="0"/>
                <a:cs typeface="Calibri" panose="020F0502020204030204" pitchFamily="34" charset="0"/>
              </a:rPr>
              <a:t>-&gt;Corrected</a:t>
            </a:r>
            <a:endParaRPr lang="zh-CN" altLang="zh-CN" sz="1800" dirty="0">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C-B-4-10-9: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L2626 - remove Tower from the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TPSCo</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a:t>
            </a:r>
            <a:r>
              <a:rPr lang="en-US" sz="1800" dirty="0">
                <a:solidFill>
                  <a:schemeClr val="tx1"/>
                </a:solidFill>
                <a:effectLst/>
                <a:latin typeface="Arial" panose="020B0604020202020204" pitchFamily="34" charset="0"/>
                <a:ea typeface="SimSun" panose="02010600030101010101" pitchFamily="2" charset="-122"/>
                <a:cs typeface="Calibri" panose="020F0502020204030204" pitchFamily="34" charset="0"/>
              </a:rPr>
              <a:t>-&gt;</a:t>
            </a:r>
            <a:r>
              <a:rPr lang="en-US" altLang="zh-CN" sz="1800" dirty="0">
                <a:solidFill>
                  <a:schemeClr val="tx1"/>
                </a:solidFill>
                <a:effectLst/>
                <a:latin typeface="Arial" panose="020B0604020202020204" pitchFamily="34" charset="0"/>
                <a:ea typeface="SimSun" panose="02010600030101010101" pitchFamily="2" charset="-122"/>
                <a:cs typeface="Calibri" panose="020F0502020204030204" pitchFamily="34" charset="0"/>
              </a:rPr>
              <a:t>removed.</a:t>
            </a:r>
            <a:r>
              <a:rPr lang="zh-CN" altLang="en-US" sz="1800" dirty="0">
                <a:solidFill>
                  <a:schemeClr val="tx1"/>
                </a:solidFill>
                <a:effectLst/>
                <a:latin typeface="Arial" panose="020B0604020202020204" pitchFamily="34" charset="0"/>
                <a:ea typeface="SimSun" panose="02010600030101010101" pitchFamily="2" charset="-122"/>
                <a:cs typeface="Calibri" panose="020F0502020204030204" pitchFamily="34" charset="0"/>
              </a:rPr>
              <a:t> </a:t>
            </a:r>
            <a:endParaRPr lang="zh-CN" altLang="zh-CN" sz="1800" dirty="0">
              <a:effectLst/>
              <a:latin typeface="Arial" panose="020B0604020202020204" pitchFamily="34" charset="0"/>
              <a:ea typeface="等线" panose="02010600030101010101" pitchFamily="2" charset="-122"/>
              <a:cs typeface="Times New Roman" panose="02020603050405020304" pitchFamily="18" charset="0"/>
            </a:endParaRPr>
          </a:p>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C-B-4-10-10: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Table 4.7 and also in the text put the fill factor (sensitive area) of the RSU</a:t>
            </a:r>
            <a:r>
              <a:rPr lang="zh-CN" altLang="en-US" sz="1800" dirty="0">
                <a:effectLst/>
                <a:latin typeface="Arial" panose="020B0604020202020204" pitchFamily="34" charset="0"/>
                <a:ea typeface="Times New Roman" panose="02020603050405020304" pitchFamily="18" charset="0"/>
                <a:cs typeface="Calibri" panose="020F0502020204030204" pitchFamily="34" charset="0"/>
              </a:rPr>
              <a:t>   </a:t>
            </a:r>
          </a:p>
          <a:p>
            <a:pPr lvl="1">
              <a:lnSpc>
                <a:spcPct val="107000"/>
              </a:lnSpc>
              <a:spcAft>
                <a:spcPts val="800"/>
              </a:spcAft>
            </a:pPr>
            <a:r>
              <a:rPr lang="en-US" altLang="zh-CN" sz="1600" dirty="0">
                <a:effectLst/>
                <a:ea typeface="Times New Roman" panose="02020603050405020304" pitchFamily="18" charset="0"/>
                <a:cs typeface="Calibri" panose="020F0502020204030204" pitchFamily="34" charset="0"/>
                <a:sym typeface="Wingdings" pitchFamily="2" charset="2"/>
              </a:rPr>
              <a:t></a:t>
            </a:r>
            <a:r>
              <a:rPr lang="en-US" sz="1800" dirty="0">
                <a:ea typeface="SimSun" panose="02010600030101010101" pitchFamily="2" charset="-122"/>
                <a:cs typeface="Calibri" panose="020F0502020204030204" pitchFamily="34" charset="0"/>
              </a:rPr>
              <a:t>Table 4.7 (the area of each functional block in the MAPS) has been removed, as the design has not yet been completed. We will aim to maintain the highest possible fill factor during the design process. The expected fill factor is slightly above 95%, achieved in part by removing the backup I/O pads, which provides an additional 2–3%. </a:t>
            </a:r>
            <a:endParaRPr lang="en-US" altLang="zh-CN" sz="1800" dirty="0">
              <a:ea typeface="SimSun" panose="02010600030101010101" pitchFamily="2" charset="-122"/>
              <a:cs typeface="Calibri" panose="020F0502020204030204" pitchFamily="34" charset="0"/>
              <a:sym typeface="Wingdings" pitchFamily="2" charset="2"/>
            </a:endParaRPr>
          </a:p>
        </p:txBody>
      </p:sp>
    </p:spTree>
    <p:extLst>
      <p:ext uri="{BB962C8B-B14F-4D97-AF65-F5344CB8AC3E}">
        <p14:creationId xmlns:p14="http://schemas.microsoft.com/office/powerpoint/2010/main" val="3279116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210164" y="1100415"/>
            <a:ext cx="11771671" cy="5429287"/>
          </a:xfrm>
        </p:spPr>
        <p:txBody>
          <a:bodyPr>
            <a:normAutofit/>
          </a:bodyPr>
          <a:lstStyle/>
          <a:p>
            <a:pPr>
              <a:lnSpc>
                <a:spcPct val="107000"/>
              </a:lnSpc>
              <a:spcAft>
                <a:spcPts val="800"/>
              </a:spcAft>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C-B-4-10-11: </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Figure 4.9 it is unclear to what the data interface part if the middle x~10 mm is stitched to (or "stitched" can be omitted)? For 1D stitching of RSU as I understand </a:t>
            </a:r>
            <a:r>
              <a:rPr lang="en-GB" altLang="zh-CN" sz="1800" dirty="0" err="1">
                <a:effectLst/>
                <a:latin typeface="Arial" panose="020B0604020202020204" pitchFamily="34" charset="0"/>
                <a:ea typeface="Times New Roman" panose="02020603050405020304" pitchFamily="18" charset="0"/>
                <a:cs typeface="Calibri" panose="020F0502020204030204" pitchFamily="34" charset="0"/>
              </a:rPr>
              <a:t>reticles</a:t>
            </a:r>
            <a:r>
              <a:rPr lang="en-GB" altLang="zh-CN" sz="1800" dirty="0">
                <a:effectLst/>
                <a:latin typeface="Arial" panose="020B0604020202020204" pitchFamily="34" charset="0"/>
                <a:ea typeface="Times New Roman" panose="02020603050405020304" pitchFamily="18" charset="0"/>
                <a:cs typeface="Calibri" panose="020F0502020204030204" pitchFamily="34" charset="0"/>
              </a:rPr>
              <a:t> are stitched along the z axis.</a:t>
            </a:r>
          </a:p>
          <a:p>
            <a:r>
              <a:rPr lang="en-US" altLang="zh-CN" sz="1500" dirty="0">
                <a:ea typeface="SimSun" panose="02010600030101010101" pitchFamily="2" charset="-122"/>
                <a:cs typeface="Calibri" panose="020F0502020204030204" pitchFamily="34" charset="0"/>
                <a:sym typeface="Wingdings" pitchFamily="2" charset="2"/>
              </a:rPr>
              <a:t></a:t>
            </a:r>
            <a:r>
              <a:rPr lang="zh-CN" altLang="en-US" sz="1500" dirty="0">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yes,</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stitching</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direction</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is</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along</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the</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z</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axis,</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we</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now</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indicated</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the</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stitching</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direction</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in</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Figure</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4.11</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and</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also</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in</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the</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altLang="zh-CN" sz="1500" dirty="0">
                <a:solidFill>
                  <a:schemeClr val="tx1"/>
                </a:solidFill>
                <a:ea typeface="SimSun" panose="02010600030101010101" pitchFamily="2" charset="-122"/>
                <a:cs typeface="Calibri" panose="020F0502020204030204" pitchFamily="34" charset="0"/>
                <a:sym typeface="Wingdings" pitchFamily="2" charset="2"/>
              </a:rPr>
              <a:t>text.</a:t>
            </a:r>
            <a:r>
              <a:rPr lang="zh-CN" altLang="en-US" sz="1500" dirty="0">
                <a:solidFill>
                  <a:schemeClr val="tx1"/>
                </a:solidFill>
                <a:ea typeface="SimSun" panose="02010600030101010101" pitchFamily="2" charset="-122"/>
                <a:cs typeface="Calibri" panose="020F0502020204030204" pitchFamily="34" charset="0"/>
                <a:sym typeface="Wingdings" pitchFamily="2" charset="2"/>
              </a:rPr>
              <a:t> </a:t>
            </a:r>
            <a:r>
              <a:rPr lang="en-US" sz="1500" dirty="0">
                <a:solidFill>
                  <a:schemeClr val="tx1"/>
                </a:solidFill>
                <a:ea typeface="SimSun" panose="02010600030101010101" pitchFamily="2" charset="-122"/>
                <a:cs typeface="Calibri" panose="020F0502020204030204" pitchFamily="34" charset="0"/>
              </a:rPr>
              <a:t>Each sensor block connects directly</a:t>
            </a:r>
            <a:r>
              <a:rPr lang="zh-CN" altLang="en-US" sz="1500" dirty="0">
                <a:solidFill>
                  <a:schemeClr val="tx1"/>
                </a:solidFill>
                <a:ea typeface="SimSun" panose="02010600030101010101" pitchFamily="2" charset="-122"/>
                <a:cs typeface="Calibri" panose="020F0502020204030204" pitchFamily="34" charset="0"/>
              </a:rPr>
              <a:t> </a:t>
            </a:r>
            <a:r>
              <a:rPr lang="en-US" sz="1500" dirty="0">
                <a:solidFill>
                  <a:schemeClr val="tx1"/>
                </a:solidFill>
                <a:ea typeface="SimSun" panose="02010600030101010101" pitchFamily="2" charset="-122"/>
                <a:cs typeface="Calibri" panose="020F0502020204030204" pitchFamily="34" charset="0"/>
              </a:rPr>
              <a:t>to the LRB</a:t>
            </a:r>
            <a:r>
              <a:rPr lang="zh-CN" altLang="en-US" sz="1500" dirty="0">
                <a:solidFill>
                  <a:schemeClr val="tx1"/>
                </a:solidFill>
                <a:ea typeface="SimSun" panose="02010600030101010101" pitchFamily="2" charset="-122"/>
                <a:cs typeface="Calibri" panose="020F0502020204030204" pitchFamily="34" charset="0"/>
              </a:rPr>
              <a:t> </a:t>
            </a:r>
            <a:r>
              <a:rPr lang="en-US" altLang="zh-CN" sz="1500" dirty="0">
                <a:solidFill>
                  <a:schemeClr val="tx1"/>
                </a:solidFill>
                <a:ea typeface="SimSun" panose="02010600030101010101" pitchFamily="2" charset="-122"/>
                <a:cs typeface="Calibri" panose="020F0502020204030204" pitchFamily="34" charset="0"/>
              </a:rPr>
              <a:t>(</a:t>
            </a:r>
            <a:r>
              <a:rPr lang="en-US" sz="1500" dirty="0">
                <a:solidFill>
                  <a:schemeClr val="tx1"/>
                </a:solidFill>
                <a:ea typeface="SimSun" panose="02010600030101010101" pitchFamily="2" charset="-122"/>
                <a:cs typeface="Calibri" panose="020F0502020204030204" pitchFamily="34" charset="0"/>
              </a:rPr>
              <a:t>Left-end Readout Block</a:t>
            </a:r>
            <a:r>
              <a:rPr lang="en-US" altLang="zh-CN" sz="1500" dirty="0">
                <a:solidFill>
                  <a:schemeClr val="tx1"/>
                </a:solidFill>
                <a:ea typeface="SimSun" panose="02010600030101010101" pitchFamily="2" charset="-122"/>
                <a:cs typeface="Calibri" panose="020F0502020204030204" pitchFamily="34" charset="0"/>
              </a:rPr>
              <a:t>)</a:t>
            </a:r>
            <a:r>
              <a:rPr lang="zh-CN" altLang="en-US" sz="1500" dirty="0">
                <a:solidFill>
                  <a:schemeClr val="tx1"/>
                </a:solidFill>
                <a:ea typeface="SimSun" panose="02010600030101010101" pitchFamily="2" charset="-122"/>
                <a:cs typeface="Calibri" panose="020F0502020204030204" pitchFamily="34" charset="0"/>
              </a:rPr>
              <a:t> </a:t>
            </a:r>
            <a:r>
              <a:rPr lang="en-US" sz="1500" dirty="0">
                <a:solidFill>
                  <a:schemeClr val="tx1"/>
                </a:solidFill>
                <a:ea typeface="SimSun" panose="02010600030101010101" pitchFamily="2" charset="-122"/>
                <a:cs typeface="Calibri" panose="020F0502020204030204" pitchFamily="34" charset="0"/>
              </a:rPr>
              <a:t> and data are transmitted via dedicated point-to-point links.</a:t>
            </a:r>
            <a:r>
              <a:rPr lang="zh-CN" altLang="en-US" sz="1500" dirty="0">
                <a:solidFill>
                  <a:schemeClr val="tx1"/>
                </a:solidFill>
                <a:ea typeface="SimSun" panose="02010600030101010101" pitchFamily="2" charset="-122"/>
                <a:cs typeface="Calibri" panose="020F0502020204030204" pitchFamily="34" charset="0"/>
              </a:rPr>
              <a:t> </a:t>
            </a:r>
            <a:r>
              <a:rPr lang="en-US" sz="1500" dirty="0">
                <a:solidFill>
                  <a:schemeClr val="tx1"/>
                </a:solidFill>
                <a:ea typeface="SimSun" panose="02010600030101010101" pitchFamily="2" charset="-122"/>
                <a:cs typeface="Calibri" panose="020F0502020204030204" pitchFamily="34" charset="0"/>
              </a:rPr>
              <a:t>We</a:t>
            </a:r>
            <a:r>
              <a:rPr lang="zh-CN" altLang="en-US" sz="1500" dirty="0">
                <a:solidFill>
                  <a:schemeClr val="tx1"/>
                </a:solidFill>
                <a:ea typeface="SimSun" panose="02010600030101010101" pitchFamily="2" charset="-122"/>
                <a:cs typeface="Calibri" panose="020F0502020204030204" pitchFamily="34" charset="0"/>
              </a:rPr>
              <a:t> </a:t>
            </a:r>
            <a:r>
              <a:rPr lang="en-US" altLang="zh-CN" sz="1500" dirty="0">
                <a:solidFill>
                  <a:schemeClr val="tx1"/>
                </a:solidFill>
                <a:ea typeface="SimSun" panose="02010600030101010101" pitchFamily="2" charset="-122"/>
                <a:cs typeface="Calibri" panose="020F0502020204030204" pitchFamily="34" charset="0"/>
              </a:rPr>
              <a:t>now</a:t>
            </a:r>
            <a:r>
              <a:rPr lang="zh-CN" altLang="en-US" sz="1500" dirty="0">
                <a:solidFill>
                  <a:schemeClr val="tx1"/>
                </a:solidFill>
                <a:ea typeface="SimSun" panose="02010600030101010101" pitchFamily="2" charset="-122"/>
                <a:cs typeface="Calibri" panose="020F0502020204030204" pitchFamily="34" charset="0"/>
              </a:rPr>
              <a:t> </a:t>
            </a:r>
            <a:r>
              <a:rPr lang="en-US" altLang="zh-CN" sz="1500" dirty="0">
                <a:solidFill>
                  <a:schemeClr val="tx1"/>
                </a:solidFill>
                <a:ea typeface="SimSun" panose="02010600030101010101" pitchFamily="2" charset="-122"/>
                <a:cs typeface="Calibri" panose="020F0502020204030204" pitchFamily="34" charset="0"/>
              </a:rPr>
              <a:t>add</a:t>
            </a:r>
            <a:r>
              <a:rPr lang="zh-CN" altLang="en-US" sz="1500" dirty="0">
                <a:solidFill>
                  <a:schemeClr val="tx1"/>
                </a:solidFill>
                <a:ea typeface="SimSun" panose="02010600030101010101" pitchFamily="2" charset="-122"/>
                <a:cs typeface="Calibri" panose="020F0502020204030204" pitchFamily="34" charset="0"/>
              </a:rPr>
              <a:t> </a:t>
            </a:r>
            <a:r>
              <a:rPr lang="en-US" altLang="zh-CN" sz="1500" dirty="0">
                <a:solidFill>
                  <a:schemeClr val="tx1"/>
                </a:solidFill>
                <a:ea typeface="SimSun" panose="02010600030101010101" pitchFamily="2" charset="-122"/>
                <a:cs typeface="Calibri" panose="020F0502020204030204" pitchFamily="34" charset="0"/>
              </a:rPr>
              <a:t>t</a:t>
            </a:r>
            <a:r>
              <a:rPr lang="en-US" sz="1500" dirty="0">
                <a:solidFill>
                  <a:schemeClr val="tx1"/>
                </a:solidFill>
                <a:ea typeface="SimSun" panose="02010600030101010101" pitchFamily="2" charset="-122"/>
                <a:cs typeface="Calibri" panose="020F0502020204030204" pitchFamily="34" charset="0"/>
              </a:rPr>
              <a:t>he blue lines </a:t>
            </a:r>
            <a:r>
              <a:rPr lang="en-US" altLang="zh-CN" sz="1500" dirty="0">
                <a:solidFill>
                  <a:schemeClr val="tx1"/>
                </a:solidFill>
                <a:ea typeface="SimSun" panose="02010600030101010101" pitchFamily="2" charset="-122"/>
                <a:cs typeface="Calibri" panose="020F0502020204030204" pitchFamily="34" charset="0"/>
              </a:rPr>
              <a:t>in</a:t>
            </a:r>
            <a:r>
              <a:rPr lang="zh-CN" altLang="en-US" sz="1500" dirty="0">
                <a:solidFill>
                  <a:schemeClr val="tx1"/>
                </a:solidFill>
                <a:ea typeface="SimSun" panose="02010600030101010101" pitchFamily="2" charset="-122"/>
                <a:cs typeface="Calibri" panose="020F0502020204030204" pitchFamily="34" charset="0"/>
              </a:rPr>
              <a:t> </a:t>
            </a:r>
            <a:r>
              <a:rPr lang="en-US" altLang="zh-CN" sz="1500" dirty="0">
                <a:solidFill>
                  <a:schemeClr val="tx1"/>
                </a:solidFill>
                <a:ea typeface="SimSun" panose="02010600030101010101" pitchFamily="2" charset="-122"/>
                <a:cs typeface="Calibri" panose="020F0502020204030204" pitchFamily="34" charset="0"/>
              </a:rPr>
              <a:t>Figure</a:t>
            </a:r>
            <a:r>
              <a:rPr lang="zh-CN" altLang="en-US" sz="1500" dirty="0">
                <a:solidFill>
                  <a:schemeClr val="tx1"/>
                </a:solidFill>
                <a:ea typeface="SimSun" panose="02010600030101010101" pitchFamily="2" charset="-122"/>
                <a:cs typeface="Calibri" panose="020F0502020204030204" pitchFamily="34" charset="0"/>
              </a:rPr>
              <a:t> </a:t>
            </a:r>
            <a:r>
              <a:rPr lang="en-US" altLang="zh-CN" sz="1500" dirty="0">
                <a:solidFill>
                  <a:schemeClr val="tx1"/>
                </a:solidFill>
                <a:ea typeface="SimSun" panose="02010600030101010101" pitchFamily="2" charset="-122"/>
                <a:cs typeface="Calibri" panose="020F0502020204030204" pitchFamily="34" charset="0"/>
              </a:rPr>
              <a:t>4.11</a:t>
            </a:r>
            <a:r>
              <a:rPr lang="zh-CN" altLang="en-US" sz="1500" dirty="0">
                <a:solidFill>
                  <a:schemeClr val="tx1"/>
                </a:solidFill>
                <a:ea typeface="SimSun" panose="02010600030101010101" pitchFamily="2" charset="-122"/>
                <a:cs typeface="Calibri" panose="020F0502020204030204" pitchFamily="34" charset="0"/>
              </a:rPr>
              <a:t> </a:t>
            </a:r>
            <a:r>
              <a:rPr lang="en-US" altLang="zh-CN" sz="1500" dirty="0">
                <a:solidFill>
                  <a:schemeClr val="tx1"/>
                </a:solidFill>
                <a:ea typeface="SimSun" panose="02010600030101010101" pitchFamily="2" charset="-122"/>
                <a:cs typeface="Calibri" panose="020F0502020204030204" pitchFamily="34" charset="0"/>
              </a:rPr>
              <a:t>to</a:t>
            </a:r>
            <a:r>
              <a:rPr lang="zh-CN" altLang="en-US" sz="1500" dirty="0">
                <a:solidFill>
                  <a:schemeClr val="tx1"/>
                </a:solidFill>
                <a:ea typeface="SimSun" panose="02010600030101010101" pitchFamily="2" charset="-122"/>
                <a:cs typeface="Calibri" panose="020F0502020204030204" pitchFamily="34" charset="0"/>
              </a:rPr>
              <a:t> </a:t>
            </a:r>
            <a:r>
              <a:rPr lang="en-US" sz="1500" dirty="0">
                <a:solidFill>
                  <a:schemeClr val="tx1"/>
                </a:solidFill>
                <a:ea typeface="SimSun" panose="02010600030101010101" pitchFamily="2" charset="-122"/>
                <a:cs typeface="Calibri" panose="020F0502020204030204" pitchFamily="34" charset="0"/>
              </a:rPr>
              <a:t>represent</a:t>
            </a:r>
            <a:r>
              <a:rPr lang="zh-CN" altLang="en-US" sz="1500" dirty="0">
                <a:solidFill>
                  <a:schemeClr val="tx1"/>
                </a:solidFill>
                <a:ea typeface="SimSun" panose="02010600030101010101" pitchFamily="2" charset="-122"/>
                <a:cs typeface="Calibri" panose="020F0502020204030204" pitchFamily="34" charset="0"/>
              </a:rPr>
              <a:t> </a:t>
            </a:r>
            <a:r>
              <a:rPr lang="en-US" sz="1500" dirty="0">
                <a:solidFill>
                  <a:schemeClr val="tx1"/>
                </a:solidFill>
                <a:ea typeface="SimSun" panose="02010600030101010101" pitchFamily="2" charset="-122"/>
                <a:cs typeface="Calibri" panose="020F0502020204030204" pitchFamily="34" charset="0"/>
              </a:rPr>
              <a:t>the point-to-point data transmission lines traverse the stitching boundaries of RSUs.</a:t>
            </a:r>
          </a:p>
          <a:p>
            <a:pPr lvl="1">
              <a:lnSpc>
                <a:spcPct val="107000"/>
              </a:lnSpc>
              <a:spcAft>
                <a:spcPts val="800"/>
              </a:spcAft>
            </a:pPr>
            <a:endParaRPr lang="en-US" altLang="zh-CN" sz="1500" dirty="0">
              <a:ea typeface="SimSun" panose="02010600030101010101" pitchFamily="2" charset="-122"/>
              <a:cs typeface="Calibri" panose="020F0502020204030204" pitchFamily="34" charset="0"/>
              <a:sym typeface="Wingdings" pitchFamily="2" charset="2"/>
            </a:endParaRPr>
          </a:p>
          <a:p>
            <a:pPr lvl="1">
              <a:lnSpc>
                <a:spcPct val="107000"/>
              </a:lnSpc>
              <a:spcAft>
                <a:spcPts val="800"/>
              </a:spcAft>
            </a:pPr>
            <a:endParaRPr lang="zh-CN" altLang="zh-CN" sz="1400" dirty="0">
              <a:effectLst/>
              <a:ea typeface="等线" panose="02010600030101010101" pitchFamily="2" charset="-122"/>
              <a:cs typeface="Times New Roman" panose="02020603050405020304" pitchFamily="18" charset="0"/>
            </a:endParaRPr>
          </a:p>
        </p:txBody>
      </p:sp>
      <p:pic>
        <p:nvPicPr>
          <p:cNvPr id="6" name="Picture 5">
            <a:extLst>
              <a:ext uri="{FF2B5EF4-FFF2-40B4-BE49-F238E27FC236}">
                <a16:creationId xmlns:a16="http://schemas.microsoft.com/office/drawing/2014/main" id="{E82C8517-6F04-084D-A58C-55C7399DC228}"/>
              </a:ext>
            </a:extLst>
          </p:cNvPr>
          <p:cNvPicPr>
            <a:picLocks noChangeAspect="1"/>
          </p:cNvPicPr>
          <p:nvPr/>
        </p:nvPicPr>
        <p:blipFill>
          <a:blip r:embed="rId2"/>
          <a:stretch>
            <a:fillRect/>
          </a:stretch>
        </p:blipFill>
        <p:spPr>
          <a:xfrm>
            <a:off x="2977115" y="2976220"/>
            <a:ext cx="5030093" cy="3537062"/>
          </a:xfrm>
          <a:prstGeom prst="rect">
            <a:avLst/>
          </a:prstGeom>
        </p:spPr>
      </p:pic>
      <p:sp>
        <p:nvSpPr>
          <p:cNvPr id="9" name="TextBox 8">
            <a:extLst>
              <a:ext uri="{FF2B5EF4-FFF2-40B4-BE49-F238E27FC236}">
                <a16:creationId xmlns:a16="http://schemas.microsoft.com/office/drawing/2014/main" id="{A4C01836-7108-C044-BCBD-B24B1B0F73B9}"/>
              </a:ext>
            </a:extLst>
          </p:cNvPr>
          <p:cNvSpPr txBox="1"/>
          <p:nvPr/>
        </p:nvSpPr>
        <p:spPr>
          <a:xfrm>
            <a:off x="4330917" y="2684061"/>
            <a:ext cx="6096000" cy="369332"/>
          </a:xfrm>
          <a:prstGeom prst="rect">
            <a:avLst/>
          </a:prstGeom>
          <a:noFill/>
        </p:spPr>
        <p:txBody>
          <a:bodyPr wrap="square">
            <a:spAutoFit/>
          </a:bodyPr>
          <a:lstStyle/>
          <a:p>
            <a:r>
              <a:rPr lang="en-US" altLang="zh-CN" sz="1800" dirty="0">
                <a:solidFill>
                  <a:srgbClr val="FF0000"/>
                </a:solidFill>
                <a:latin typeface="Arial" panose="020B0604020202020204" pitchFamily="34" charset="0"/>
                <a:ea typeface="SimSun" panose="02010600030101010101" pitchFamily="2" charset="-122"/>
                <a:cs typeface="Calibri" panose="020F0502020204030204" pitchFamily="34" charset="0"/>
                <a:sym typeface="Wingdings" pitchFamily="2" charset="2"/>
              </a:rPr>
              <a:t>Figure</a:t>
            </a:r>
            <a:r>
              <a:rPr lang="zh-CN" altLang="en-US" sz="1800" dirty="0">
                <a:solidFill>
                  <a:srgbClr val="FF0000"/>
                </a:solidFill>
                <a:latin typeface="Arial" panose="020B0604020202020204" pitchFamily="34" charset="0"/>
                <a:ea typeface="SimSun" panose="02010600030101010101" pitchFamily="2" charset="-122"/>
                <a:cs typeface="Calibri" panose="020F0502020204030204" pitchFamily="34" charset="0"/>
                <a:sym typeface="Wingdings" pitchFamily="2" charset="2"/>
              </a:rPr>
              <a:t> </a:t>
            </a:r>
            <a:r>
              <a:rPr lang="en-US" altLang="zh-CN" sz="1800" dirty="0">
                <a:solidFill>
                  <a:srgbClr val="FF0000"/>
                </a:solidFill>
                <a:latin typeface="Arial" panose="020B0604020202020204" pitchFamily="34" charset="0"/>
                <a:ea typeface="SimSun" panose="02010600030101010101" pitchFamily="2" charset="-122"/>
                <a:cs typeface="Calibri" panose="020F0502020204030204" pitchFamily="34" charset="0"/>
                <a:sym typeface="Wingdings" pitchFamily="2" charset="2"/>
              </a:rPr>
              <a:t>4.11</a:t>
            </a:r>
            <a:r>
              <a:rPr lang="zh-CN" altLang="en-US" sz="1800" dirty="0">
                <a:solidFill>
                  <a:srgbClr val="FF0000"/>
                </a:solidFill>
                <a:latin typeface="Arial" panose="020B0604020202020204" pitchFamily="34" charset="0"/>
                <a:ea typeface="SimSun" panose="02010600030101010101" pitchFamily="2" charset="-122"/>
                <a:cs typeface="Calibri" panose="020F0502020204030204" pitchFamily="34" charset="0"/>
                <a:sym typeface="Wingdings" pitchFamily="2" charset="2"/>
              </a:rPr>
              <a:t> </a:t>
            </a:r>
            <a:endParaRPr lang="en-CN" dirty="0">
              <a:solidFill>
                <a:srgbClr val="FF0000"/>
              </a:solidFill>
              <a:latin typeface="Arial" panose="020B0604020202020204" pitchFamily="34" charset="0"/>
            </a:endParaRPr>
          </a:p>
        </p:txBody>
      </p:sp>
    </p:spTree>
    <p:extLst>
      <p:ext uri="{BB962C8B-B14F-4D97-AF65-F5344CB8AC3E}">
        <p14:creationId xmlns:p14="http://schemas.microsoft.com/office/powerpoint/2010/main" val="2935852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147483" y="1285861"/>
            <a:ext cx="11783961" cy="5365662"/>
          </a:xfrm>
        </p:spPr>
        <p:txBody>
          <a:bodyPr>
            <a:normAutofit/>
          </a:bodyPr>
          <a:lstStyle/>
          <a:p>
            <a:pPr>
              <a:lnSpc>
                <a:spcPct val="100000"/>
              </a:lnSpc>
              <a:spcBef>
                <a:spcPts val="600"/>
              </a:spcBef>
              <a:spcAft>
                <a:spcPts val="0"/>
              </a:spcAft>
            </a:pPr>
            <a:r>
              <a:rPr lang="en-GB" altLang="zh-CN" sz="1600" dirty="0">
                <a:effectLst/>
                <a:latin typeface="Arial" panose="020B0604020202020204" pitchFamily="34" charset="0"/>
                <a:ea typeface="Times New Roman" panose="02020603050405020304" pitchFamily="18" charset="0"/>
                <a:cs typeface="Arial" panose="020B0604020202020204" pitchFamily="34" charset="0"/>
              </a:rPr>
              <a:t>C-B-4-10-12: L2699 - What about the n-spray implant (modified process) to find optimum between collection efficiency and position resolution.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we</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now</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added</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some</a:t>
            </a:r>
            <a:r>
              <a:rPr lang="zh-CN" alt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err="1">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tex</a:t>
            </a:r>
            <a:r>
              <a:rPr lang="zh-CN" alt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to</a:t>
            </a:r>
            <a:r>
              <a:rPr lang="zh-CN" alt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mention</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n-spray</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implant</a:t>
            </a:r>
            <a:r>
              <a:rPr lang="zh-CN" alt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endParaRPr lang="zh-CN" altLang="zh-CN" sz="16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p>
            <a:pPr>
              <a:lnSpc>
                <a:spcPct val="100000"/>
              </a:lnSpc>
              <a:spcBef>
                <a:spcPts val="600"/>
              </a:spcBef>
              <a:spcAft>
                <a:spcPts val="0"/>
              </a:spcAft>
            </a:pPr>
            <a:r>
              <a:rPr lang="en-GB" altLang="zh-CN" sz="1600" dirty="0">
                <a:effectLst/>
                <a:latin typeface="Arial" panose="020B0604020202020204" pitchFamily="34" charset="0"/>
                <a:ea typeface="Times New Roman" panose="02020603050405020304" pitchFamily="18" charset="0"/>
                <a:cs typeface="Arial" panose="020B0604020202020204" pitchFamily="34" charset="0"/>
              </a:rPr>
              <a:t>C-B-4-10-13: L2679 - “the leakage current should be controlled in 5 times of </a:t>
            </a:r>
            <a:r>
              <a:rPr lang="en-GB" altLang="zh-CN" sz="1600" dirty="0" err="1">
                <a:effectLst/>
                <a:latin typeface="Arial" panose="020B0604020202020204" pitchFamily="34" charset="0"/>
                <a:ea typeface="Times New Roman" panose="02020603050405020304" pitchFamily="18" charset="0"/>
                <a:cs typeface="Arial" panose="020B0604020202020204" pitchFamily="34" charset="0"/>
              </a:rPr>
              <a:t>TaichuPix</a:t>
            </a:r>
            <a:r>
              <a:rPr lang="en-GB" altLang="zh-CN" sz="1600" dirty="0">
                <a:effectLst/>
                <a:latin typeface="Arial" panose="020B0604020202020204" pitchFamily="34" charset="0"/>
                <a:ea typeface="Times New Roman" panose="02020603050405020304" pitchFamily="18" charset="0"/>
                <a:cs typeface="Arial" panose="020B0604020202020204" pitchFamily="34" charset="0"/>
              </a:rPr>
              <a:t>” - this doesn‘t read well.</a:t>
            </a:r>
            <a:r>
              <a:rPr lang="zh-CN" altLang="en-US"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a:solidFill>
                  <a:schemeClr val="tx1"/>
                </a:solidFill>
                <a:latin typeface="Arial" panose="020B0604020202020204" pitchFamily="34" charset="0"/>
                <a:cs typeface="Arial" panose="020B0604020202020204" pitchFamily="34" charset="0"/>
              </a:rPr>
              <a:t>-&gt;Removed</a:t>
            </a:r>
            <a:endParaRPr lang="zh-CN" altLang="zh-CN" sz="1600" dirty="0">
              <a:solidFill>
                <a:schemeClr val="tx1"/>
              </a:solidFill>
              <a:latin typeface="Arial" panose="020B0604020202020204" pitchFamily="34" charset="0"/>
              <a:cs typeface="Arial" panose="020B0604020202020204" pitchFamily="34" charset="0"/>
            </a:endParaRPr>
          </a:p>
          <a:p>
            <a:pPr>
              <a:lnSpc>
                <a:spcPct val="100000"/>
              </a:lnSpc>
              <a:spcBef>
                <a:spcPts val="600"/>
              </a:spcBef>
              <a:spcAft>
                <a:spcPts val="0"/>
              </a:spcAft>
            </a:pPr>
            <a:r>
              <a:rPr lang="en-GB" altLang="zh-CN" sz="1600" dirty="0">
                <a:effectLst/>
                <a:latin typeface="Arial" panose="020B0604020202020204" pitchFamily="34" charset="0"/>
                <a:ea typeface="Times New Roman" panose="02020603050405020304" pitchFamily="18" charset="0"/>
                <a:cs typeface="Arial" panose="020B0604020202020204" pitchFamily="34" charset="0"/>
              </a:rPr>
              <a:t>C-B-4-10-14: L2840 – although some studies show that that bending of silicon to 11 mm is doable, this is far from certain and surprises may appear. </a:t>
            </a:r>
            <a:r>
              <a:rPr lang="zh-CN" alt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Thanks,</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we</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will</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keep</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that</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in</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r>
              <a:rPr lang="en-US" altLang="zh-CN" sz="1600" dirty="0">
                <a:solidFill>
                  <a:schemeClr val="tx1"/>
                </a:solidFill>
                <a:latin typeface="Arial" panose="020B0604020202020204" pitchFamily="34" charset="0"/>
                <a:cs typeface="Arial" panose="020B0604020202020204" pitchFamily="34" charset="0"/>
                <a:sym typeface="Wingdings" pitchFamily="2" charset="2"/>
              </a:rPr>
              <a:t>mind.</a:t>
            </a:r>
            <a:r>
              <a:rPr lang="zh-CN" altLang="en-US" sz="1600" dirty="0">
                <a:solidFill>
                  <a:schemeClr val="tx1"/>
                </a:solidFill>
                <a:latin typeface="Arial" panose="020B0604020202020204" pitchFamily="34" charset="0"/>
                <a:cs typeface="Arial" panose="020B0604020202020204" pitchFamily="34" charset="0"/>
                <a:sym typeface="Wingdings" pitchFamily="2" charset="2"/>
              </a:rPr>
              <a:t> </a:t>
            </a:r>
            <a:endParaRPr lang="zh-CN" altLang="zh-CN" sz="1600" dirty="0">
              <a:solidFill>
                <a:schemeClr val="tx1"/>
              </a:solidFill>
              <a:latin typeface="Arial" panose="020B0604020202020204" pitchFamily="34" charset="0"/>
              <a:cs typeface="Arial" panose="020B0604020202020204" pitchFamily="34" charset="0"/>
            </a:endParaRPr>
          </a:p>
          <a:p>
            <a:pPr>
              <a:lnSpc>
                <a:spcPct val="100000"/>
              </a:lnSpc>
              <a:spcBef>
                <a:spcPts val="600"/>
              </a:spcBef>
              <a:spcAft>
                <a:spcPts val="0"/>
              </a:spcAft>
            </a:pPr>
            <a:r>
              <a:rPr lang="en-GB" altLang="zh-CN" sz="1600" dirty="0">
                <a:effectLst/>
                <a:latin typeface="Arial" panose="020B0604020202020204" pitchFamily="34" charset="0"/>
                <a:ea typeface="Times New Roman" panose="02020603050405020304" pitchFamily="18" charset="0"/>
                <a:cs typeface="Arial" panose="020B0604020202020204" pitchFamily="34" charset="0"/>
              </a:rPr>
              <a:t>C-B-4-10-15: L2847-2849 – this needs a rewrite for easier reading. </a:t>
            </a:r>
            <a:r>
              <a:rPr lang="en-US" sz="1600" dirty="0">
                <a:solidFill>
                  <a:schemeClr val="tx1"/>
                </a:solidFill>
                <a:latin typeface="Arial" panose="020B0604020202020204" pitchFamily="34" charset="0"/>
                <a:cs typeface="Arial" panose="020B0604020202020204" pitchFamily="34" charset="0"/>
              </a:rPr>
              <a:t>-&gt;Rewrote</a:t>
            </a:r>
            <a:endParaRPr lang="zh-CN" altLang="zh-CN" sz="1600" dirty="0">
              <a:solidFill>
                <a:schemeClr val="tx1"/>
              </a:solidFill>
              <a:latin typeface="Arial" panose="020B0604020202020204" pitchFamily="34" charset="0"/>
              <a:cs typeface="Arial" panose="020B0604020202020204" pitchFamily="34" charset="0"/>
            </a:endParaRPr>
          </a:p>
          <a:p>
            <a:pPr>
              <a:lnSpc>
                <a:spcPct val="100000"/>
              </a:lnSpc>
              <a:spcBef>
                <a:spcPts val="600"/>
              </a:spcBef>
              <a:spcAft>
                <a:spcPts val="0"/>
              </a:spcAft>
            </a:pPr>
            <a:r>
              <a:rPr lang="en-GB" altLang="zh-CN" sz="1600" dirty="0">
                <a:effectLst/>
                <a:latin typeface="Arial" panose="020B0604020202020204" pitchFamily="34" charset="0"/>
                <a:ea typeface="Times New Roman" panose="02020603050405020304" pitchFamily="18" charset="0"/>
                <a:cs typeface="Arial" panose="020B0604020202020204" pitchFamily="34" charset="0"/>
              </a:rPr>
              <a:t>C-B-4-10-16: L2876 – with our previous prototyped vertex design -&gt;  with an earlier prototype design. </a:t>
            </a:r>
            <a:r>
              <a:rPr lang="en-GB" sz="1600" dirty="0">
                <a:solidFill>
                  <a:schemeClr val="tx1"/>
                </a:solidFill>
                <a:latin typeface="Arial" panose="020B0604020202020204" pitchFamily="34" charset="0"/>
                <a:cs typeface="Arial" panose="020B0604020202020204" pitchFamily="34" charset="0"/>
              </a:rPr>
              <a:t>-&gt;</a:t>
            </a:r>
            <a:r>
              <a:rPr 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done</a:t>
            </a:r>
            <a:r>
              <a:rPr lang="zh-CN" altLang="en-US" sz="1600" dirty="0">
                <a:solidFill>
                  <a:schemeClr val="tx1"/>
                </a:solidFill>
                <a:latin typeface="Arial" panose="020B0604020202020204" pitchFamily="34" charset="0"/>
                <a:cs typeface="Arial" panose="020B0604020202020204" pitchFamily="34" charset="0"/>
              </a:rPr>
              <a:t> </a:t>
            </a:r>
            <a:endParaRPr lang="zh-CN" altLang="zh-CN"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7301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0" y="1008769"/>
            <a:ext cx="11783961" cy="5365662"/>
          </a:xfrm>
        </p:spPr>
        <p:txBody>
          <a:bodyPr>
            <a:normAutofit/>
          </a:bodyPr>
          <a:lstStyle/>
          <a:p>
            <a:pPr>
              <a:lnSpc>
                <a:spcPct val="100000"/>
              </a:lnSpc>
              <a:spcBef>
                <a:spcPts val="600"/>
              </a:spcBef>
              <a:spcAft>
                <a:spcPts val="0"/>
              </a:spcAft>
            </a:pPr>
            <a:r>
              <a:rPr lang="en-GB" altLang="zh-CN" sz="1600" dirty="0">
                <a:effectLst/>
                <a:latin typeface="Arial" panose="020B0604020202020204" pitchFamily="34" charset="0"/>
                <a:ea typeface="Times New Roman" panose="02020603050405020304" pitchFamily="18" charset="0"/>
                <a:cs typeface="Arial" panose="020B0604020202020204" pitchFamily="34" charset="0"/>
              </a:rPr>
              <a:t>C-B-4-10-17: L2906 – 300 </a:t>
            </a:r>
            <a:r>
              <a:rPr lang="en-GB" altLang="zh-CN" sz="1600" dirty="0" err="1">
                <a:effectLst/>
                <a:latin typeface="Arial" panose="020B0604020202020204" pitchFamily="34" charset="0"/>
                <a:ea typeface="Times New Roman" panose="02020603050405020304" pitchFamily="18" charset="0"/>
                <a:cs typeface="Arial" panose="020B0604020202020204" pitchFamily="34" charset="0"/>
              </a:rPr>
              <a:t>mW</a:t>
            </a:r>
            <a:r>
              <a:rPr lang="en-GB" altLang="zh-CN" sz="1600" dirty="0">
                <a:effectLst/>
                <a:latin typeface="Arial" panose="020B0604020202020204" pitchFamily="34" charset="0"/>
                <a:ea typeface="Times New Roman" panose="02020603050405020304" pitchFamily="18" charset="0"/>
                <a:cs typeface="Arial" panose="020B0604020202020204" pitchFamily="34" charset="0"/>
              </a:rPr>
              <a:t>/cm2 cooling with airflow needs a reference and also at what conditions. This may lead a reader to a false believe that around an order of magnitude less is trivial to cool. A fee more sentences are needed here: what flow was simulated (laminar/turbulent), if all obstacles were correctly accounted for. Have the thermal gradients along the flow been </a:t>
            </a:r>
            <a:r>
              <a:rPr lang="en-GB" altLang="zh-CN" sz="1400" dirty="0">
                <a:effectLst/>
                <a:latin typeface="Arial" panose="020B0604020202020204" pitchFamily="34" charset="0"/>
                <a:ea typeface="Times New Roman" panose="02020603050405020304" pitchFamily="18" charset="0"/>
                <a:cs typeface="Arial" panose="020B0604020202020204" pitchFamily="34" charset="0"/>
              </a:rPr>
              <a:t>taken into consideration?</a:t>
            </a:r>
            <a:r>
              <a:rPr lang="zh-CN" altLang="en-US" sz="1400" dirty="0">
                <a:effectLst/>
                <a:latin typeface="Arial" panose="020B0604020202020204" pitchFamily="34" charset="0"/>
                <a:ea typeface="Times New Roman" panose="02020603050405020304" pitchFamily="18" charset="0"/>
                <a:cs typeface="Arial" panose="020B0604020202020204" pitchFamily="34" charset="0"/>
              </a:rPr>
              <a:t> </a:t>
            </a:r>
            <a:endParaRPr lang="en-US" altLang="zh-CN" sz="1400" dirty="0">
              <a:effectLst/>
              <a:latin typeface="Arial" panose="020B0604020202020204" pitchFamily="34" charset="0"/>
              <a:ea typeface="Times New Roman" panose="02020603050405020304" pitchFamily="18" charset="0"/>
              <a:cs typeface="Arial" panose="020B0604020202020204" pitchFamily="34" charset="0"/>
            </a:endParaRPr>
          </a:p>
          <a:p>
            <a:pPr lvl="1">
              <a:lnSpc>
                <a:spcPct val="100000"/>
              </a:lnSpc>
              <a:spcBef>
                <a:spcPts val="600"/>
              </a:spcBef>
            </a:pPr>
            <a:r>
              <a:rPr lang="en-US" sz="1400" dirty="0">
                <a:cs typeface="Arial" panose="020B0604020202020204" pitchFamily="34" charset="0"/>
              </a:rPr>
              <a:t>We have removed the previous statement about achieving 300 </a:t>
            </a:r>
            <a:r>
              <a:rPr lang="en-US" sz="1400" dirty="0" err="1">
                <a:cs typeface="Arial" panose="020B0604020202020204" pitchFamily="34" charset="0"/>
              </a:rPr>
              <a:t>mW</a:t>
            </a:r>
            <a:r>
              <a:rPr lang="en-US" sz="1400" dirty="0">
                <a:cs typeface="Arial" panose="020B0604020202020204" pitchFamily="34" charset="0"/>
              </a:rPr>
              <a:t>/cm^2 cooling with airflow. </a:t>
            </a:r>
            <a:r>
              <a:rPr lang="en-US" altLang="zh-CN" sz="1400" dirty="0">
                <a:cs typeface="Arial" panose="020B0604020202020204" pitchFamily="34" charset="0"/>
              </a:rPr>
              <a:t>There</a:t>
            </a:r>
            <a:r>
              <a:rPr lang="zh-CN" altLang="en-US" sz="1400" dirty="0">
                <a:cs typeface="Arial" panose="020B0604020202020204" pitchFamily="34" charset="0"/>
              </a:rPr>
              <a:t> </a:t>
            </a:r>
            <a:r>
              <a:rPr lang="en-US" altLang="zh-CN" sz="1400" dirty="0">
                <a:cs typeface="Arial" panose="020B0604020202020204" pitchFamily="34" charset="0"/>
              </a:rPr>
              <a:t>is</a:t>
            </a:r>
            <a:r>
              <a:rPr lang="zh-CN" altLang="en-US" sz="1400" dirty="0">
                <a:cs typeface="Arial" panose="020B0604020202020204" pitchFamily="34" charset="0"/>
              </a:rPr>
              <a:t> </a:t>
            </a:r>
            <a:r>
              <a:rPr lang="en-US" altLang="zh-CN" sz="1400" dirty="0">
                <a:cs typeface="Arial" panose="020B0604020202020204" pitchFamily="34" charset="0"/>
              </a:rPr>
              <a:t>a</a:t>
            </a:r>
            <a:r>
              <a:rPr lang="zh-CN" altLang="en-US" sz="1400" dirty="0">
                <a:cs typeface="Arial" panose="020B0604020202020204" pitchFamily="34" charset="0"/>
              </a:rPr>
              <a:t> </a:t>
            </a:r>
            <a:r>
              <a:rPr lang="en-US" sz="1400" dirty="0">
                <a:cs typeface="Arial" panose="020B0604020202020204" pitchFamily="34" charset="0"/>
              </a:rPr>
              <a:t>reference to support this statement (LENG Xian-</a:t>
            </a:r>
            <a:r>
              <a:rPr lang="en-US" sz="1400" dirty="0" err="1">
                <a:cs typeface="Arial" panose="020B0604020202020204" pitchFamily="34" charset="0"/>
              </a:rPr>
              <a:t>chun</a:t>
            </a:r>
            <a:r>
              <a:rPr lang="en-US" sz="1400" dirty="0">
                <a:cs typeface="Arial" panose="020B0604020202020204" pitchFamily="34" charset="0"/>
              </a:rPr>
              <a:t>, A Thermal Design of Forced Air Cooling Solid-State Power Amplifier, Machinery &amp; Electronics, ISSN 1001-2257, (2), pp. 44–47, 2012).</a:t>
            </a:r>
            <a:r>
              <a:rPr lang="zh-CN" altLang="en-US" sz="1400" dirty="0">
                <a:cs typeface="Arial" panose="020B0604020202020204" pitchFamily="34" charset="0"/>
              </a:rPr>
              <a:t> </a:t>
            </a:r>
            <a:r>
              <a:rPr lang="en-US" altLang="zh-CN" sz="1400" dirty="0">
                <a:cs typeface="Arial" panose="020B0604020202020204" pitchFamily="34" charset="0"/>
              </a:rPr>
              <a:t>As</a:t>
            </a:r>
            <a:r>
              <a:rPr lang="zh-CN" altLang="en-US" sz="1400" dirty="0">
                <a:cs typeface="Arial" panose="020B0604020202020204" pitchFamily="34" charset="0"/>
              </a:rPr>
              <a:t> </a:t>
            </a:r>
            <a:r>
              <a:rPr lang="en-US" altLang="zh-CN" sz="1400" dirty="0">
                <a:cs typeface="Arial" panose="020B0604020202020204" pitchFamily="34" charset="0"/>
              </a:rPr>
              <a:t>we</a:t>
            </a:r>
            <a:r>
              <a:rPr lang="zh-CN" altLang="en-US" sz="1400" dirty="0">
                <a:cs typeface="Arial" panose="020B0604020202020204" pitchFamily="34" charset="0"/>
              </a:rPr>
              <a:t> </a:t>
            </a:r>
            <a:r>
              <a:rPr lang="en-US" altLang="zh-CN" sz="1400" dirty="0">
                <a:cs typeface="Arial" panose="020B0604020202020204" pitchFamily="34" charset="0"/>
              </a:rPr>
              <a:t>removed</a:t>
            </a:r>
            <a:r>
              <a:rPr lang="zh-CN" altLang="en-US" sz="1400" dirty="0">
                <a:cs typeface="Arial" panose="020B0604020202020204" pitchFamily="34" charset="0"/>
              </a:rPr>
              <a:t> </a:t>
            </a:r>
            <a:r>
              <a:rPr lang="en-US" altLang="zh-CN" sz="1400" dirty="0">
                <a:cs typeface="Arial" panose="020B0604020202020204" pitchFamily="34" charset="0"/>
              </a:rPr>
              <a:t>this</a:t>
            </a:r>
            <a:r>
              <a:rPr lang="zh-CN" altLang="en-US" sz="1400" dirty="0">
                <a:cs typeface="Arial" panose="020B0604020202020204" pitchFamily="34" charset="0"/>
              </a:rPr>
              <a:t> </a:t>
            </a:r>
            <a:r>
              <a:rPr lang="en-US" altLang="zh-CN" sz="1400" dirty="0">
                <a:cs typeface="Arial" panose="020B0604020202020204" pitchFamily="34" charset="0"/>
              </a:rPr>
              <a:t>statement</a:t>
            </a:r>
            <a:r>
              <a:rPr lang="zh-CN" altLang="en-US" sz="1400" dirty="0">
                <a:cs typeface="Arial" panose="020B0604020202020204" pitchFamily="34" charset="0"/>
              </a:rPr>
              <a:t> </a:t>
            </a:r>
            <a:r>
              <a:rPr lang="en-US" altLang="zh-CN" sz="1400" dirty="0">
                <a:cs typeface="Arial" panose="020B0604020202020204" pitchFamily="34" charset="0"/>
              </a:rPr>
              <a:t>already,</a:t>
            </a:r>
            <a:r>
              <a:rPr lang="zh-CN" altLang="en-US" sz="1400" dirty="0">
                <a:cs typeface="Arial" panose="020B0604020202020204" pitchFamily="34" charset="0"/>
              </a:rPr>
              <a:t> </a:t>
            </a:r>
            <a:r>
              <a:rPr lang="en-US" altLang="zh-CN" sz="1400" dirty="0">
                <a:cs typeface="Arial" panose="020B0604020202020204" pitchFamily="34" charset="0"/>
              </a:rPr>
              <a:t>this</a:t>
            </a:r>
            <a:r>
              <a:rPr lang="zh-CN" altLang="en-US" sz="1400" dirty="0">
                <a:cs typeface="Arial" panose="020B0604020202020204" pitchFamily="34" charset="0"/>
              </a:rPr>
              <a:t> </a:t>
            </a:r>
            <a:r>
              <a:rPr lang="en-US" altLang="zh-CN" sz="1400" dirty="0">
                <a:cs typeface="Arial" panose="020B0604020202020204" pitchFamily="34" charset="0"/>
              </a:rPr>
              <a:t>reference</a:t>
            </a:r>
            <a:r>
              <a:rPr lang="zh-CN" altLang="en-US" sz="1400" dirty="0">
                <a:cs typeface="Arial" panose="020B0604020202020204" pitchFamily="34" charset="0"/>
              </a:rPr>
              <a:t> </a:t>
            </a:r>
            <a:r>
              <a:rPr lang="en-US" altLang="zh-CN" sz="1400" dirty="0">
                <a:cs typeface="Arial" panose="020B0604020202020204" pitchFamily="34" charset="0"/>
              </a:rPr>
              <a:t>was</a:t>
            </a:r>
            <a:r>
              <a:rPr lang="zh-CN" altLang="en-US" sz="1400" dirty="0">
                <a:cs typeface="Arial" panose="020B0604020202020204" pitchFamily="34" charset="0"/>
              </a:rPr>
              <a:t> </a:t>
            </a:r>
            <a:r>
              <a:rPr lang="en-US" altLang="zh-CN" sz="1400" dirty="0">
                <a:cs typeface="Arial" panose="020B0604020202020204" pitchFamily="34" charset="0"/>
              </a:rPr>
              <a:t>not</a:t>
            </a:r>
            <a:r>
              <a:rPr lang="zh-CN" altLang="en-US" sz="1400" dirty="0">
                <a:cs typeface="Arial" panose="020B0604020202020204" pitchFamily="34" charset="0"/>
              </a:rPr>
              <a:t> </a:t>
            </a:r>
            <a:r>
              <a:rPr lang="en-US" altLang="zh-CN" sz="1400" dirty="0">
                <a:cs typeface="Arial" panose="020B0604020202020204" pitchFamily="34" charset="0"/>
              </a:rPr>
              <a:t>included.</a:t>
            </a:r>
            <a:r>
              <a:rPr lang="zh-CN" altLang="en-US" sz="1400" dirty="0">
                <a:cs typeface="Arial" panose="020B0604020202020204" pitchFamily="34" charset="0"/>
              </a:rPr>
              <a:t> </a:t>
            </a:r>
            <a:endParaRPr lang="en-US" altLang="zh-CN" sz="1400" dirty="0">
              <a:cs typeface="Arial" panose="020B0604020202020204" pitchFamily="34" charset="0"/>
              <a:sym typeface="Wingdings" pitchFamily="2" charset="2"/>
            </a:endParaRPr>
          </a:p>
          <a:p>
            <a:pPr lvl="1">
              <a:lnSpc>
                <a:spcPct val="100000"/>
              </a:lnSpc>
              <a:spcBef>
                <a:spcPts val="600"/>
              </a:spcBef>
            </a:pPr>
            <a:r>
              <a:rPr lang="en-US" sz="1400" dirty="0">
                <a:cs typeface="Arial" panose="020B0604020202020204" pitchFamily="34" charset="0"/>
              </a:rPr>
              <a:t>The simulation results indicate that the airflow is turbulent. We have updated our thermal simulations so that most of the obstacles, especially those due to the support structure, have been accounted for. The baseline air speed has increased from 3.5 m/s to 5 m/s</a:t>
            </a:r>
            <a:r>
              <a:rPr lang="zh-CN" altLang="en-US" sz="1400" dirty="0">
                <a:cs typeface="Arial" panose="020B0604020202020204" pitchFamily="34" charset="0"/>
              </a:rPr>
              <a:t> （</a:t>
            </a:r>
            <a:r>
              <a:rPr lang="en-US" altLang="zh-CN" sz="1400" dirty="0">
                <a:cs typeface="Arial" panose="020B0604020202020204" pitchFamily="34" charset="0"/>
              </a:rPr>
              <a:t>Fig</a:t>
            </a:r>
            <a:r>
              <a:rPr lang="zh-CN" altLang="en-US" sz="1400" dirty="0">
                <a:cs typeface="Arial" panose="020B0604020202020204" pitchFamily="34" charset="0"/>
              </a:rPr>
              <a:t> </a:t>
            </a:r>
            <a:r>
              <a:rPr lang="en-US" altLang="zh-CN" sz="1400" dirty="0">
                <a:cs typeface="Arial" panose="020B0604020202020204" pitchFamily="34" charset="0"/>
              </a:rPr>
              <a:t>4.18)</a:t>
            </a:r>
            <a:r>
              <a:rPr lang="en-US" sz="1400" dirty="0">
                <a:cs typeface="Arial" panose="020B0604020202020204" pitchFamily="34" charset="0"/>
              </a:rPr>
              <a:t>. We have now added more information about the cooling simulations in the text: “To evaluate the performance of the cooling system, simulations were performed under various airflow speeds, as shown in Fig. 4.18. The results indicate a turbulent pattern under the current geometry and flow conditions.” </a:t>
            </a:r>
          </a:p>
          <a:p>
            <a:pPr lvl="1">
              <a:lnSpc>
                <a:spcPct val="100000"/>
              </a:lnSpc>
              <a:spcBef>
                <a:spcPts val="600"/>
              </a:spcBef>
            </a:pPr>
            <a:r>
              <a:rPr lang="en-US" sz="1400" dirty="0">
                <a:cs typeface="Arial" panose="020B0604020202020204" pitchFamily="34" charset="0"/>
              </a:rPr>
              <a:t>The obstacles introduced by the flexible PCB have not yet been included in the thermal simulations. We are working to incorporate this effect, and updated thermal simulation results will be presented at the next IDRC review.</a:t>
            </a:r>
          </a:p>
        </p:txBody>
      </p:sp>
      <p:pic>
        <p:nvPicPr>
          <p:cNvPr id="5" name="Picture 4">
            <a:extLst>
              <a:ext uri="{FF2B5EF4-FFF2-40B4-BE49-F238E27FC236}">
                <a16:creationId xmlns:a16="http://schemas.microsoft.com/office/drawing/2014/main" id="{2E93901B-17AF-2041-A340-4DF0B7F1684F}"/>
              </a:ext>
            </a:extLst>
          </p:cNvPr>
          <p:cNvPicPr>
            <a:picLocks noChangeAspect="1"/>
          </p:cNvPicPr>
          <p:nvPr/>
        </p:nvPicPr>
        <p:blipFill>
          <a:blip r:embed="rId2"/>
          <a:stretch>
            <a:fillRect/>
          </a:stretch>
        </p:blipFill>
        <p:spPr>
          <a:xfrm>
            <a:off x="1572346" y="4486578"/>
            <a:ext cx="3109319" cy="2267527"/>
          </a:xfrm>
          <a:prstGeom prst="rect">
            <a:avLst/>
          </a:prstGeom>
        </p:spPr>
      </p:pic>
      <p:pic>
        <p:nvPicPr>
          <p:cNvPr id="6" name="Picture 5">
            <a:extLst>
              <a:ext uri="{FF2B5EF4-FFF2-40B4-BE49-F238E27FC236}">
                <a16:creationId xmlns:a16="http://schemas.microsoft.com/office/drawing/2014/main" id="{C08E48DC-4EFA-4A46-92A5-03E2EE0AAB68}"/>
              </a:ext>
            </a:extLst>
          </p:cNvPr>
          <p:cNvPicPr>
            <a:picLocks noChangeAspect="1"/>
          </p:cNvPicPr>
          <p:nvPr/>
        </p:nvPicPr>
        <p:blipFill>
          <a:blip r:embed="rId3"/>
          <a:stretch>
            <a:fillRect/>
          </a:stretch>
        </p:blipFill>
        <p:spPr>
          <a:xfrm>
            <a:off x="6807170" y="4453121"/>
            <a:ext cx="3803646" cy="2165739"/>
          </a:xfrm>
          <a:prstGeom prst="rect">
            <a:avLst/>
          </a:prstGeom>
        </p:spPr>
      </p:pic>
      <p:sp>
        <p:nvSpPr>
          <p:cNvPr id="7" name="TextBox 6">
            <a:extLst>
              <a:ext uri="{FF2B5EF4-FFF2-40B4-BE49-F238E27FC236}">
                <a16:creationId xmlns:a16="http://schemas.microsoft.com/office/drawing/2014/main" id="{BBD68CF0-A719-3545-A67C-381C65A20F0E}"/>
              </a:ext>
            </a:extLst>
          </p:cNvPr>
          <p:cNvSpPr txBox="1"/>
          <p:nvPr/>
        </p:nvSpPr>
        <p:spPr>
          <a:xfrm>
            <a:off x="2973427" y="4730893"/>
            <a:ext cx="6096000" cy="369332"/>
          </a:xfrm>
          <a:prstGeom prst="rect">
            <a:avLst/>
          </a:prstGeom>
          <a:noFill/>
        </p:spPr>
        <p:txBody>
          <a:bodyPr wrap="square">
            <a:spAutoFit/>
          </a:bodyPr>
          <a:lstStyle/>
          <a:p>
            <a:r>
              <a:rPr lang="en-US" altLang="zh-CN" sz="1800" dirty="0">
                <a:solidFill>
                  <a:srgbClr val="FF0000"/>
                </a:solidFill>
                <a:latin typeface="Arial" panose="020B0604020202020204" pitchFamily="34" charset="0"/>
                <a:ea typeface="SimSun" panose="02010600030101010101" pitchFamily="2" charset="-122"/>
                <a:cs typeface="Calibri" panose="020F0502020204030204" pitchFamily="34" charset="0"/>
                <a:sym typeface="Wingdings" pitchFamily="2" charset="2"/>
              </a:rPr>
              <a:t>Figure</a:t>
            </a:r>
            <a:r>
              <a:rPr lang="zh-CN" altLang="en-US" sz="1800" dirty="0">
                <a:solidFill>
                  <a:srgbClr val="FF0000"/>
                </a:solidFill>
                <a:latin typeface="Arial" panose="020B0604020202020204" pitchFamily="34" charset="0"/>
                <a:ea typeface="SimSun" panose="02010600030101010101" pitchFamily="2" charset="-122"/>
                <a:cs typeface="Calibri" panose="020F0502020204030204" pitchFamily="34" charset="0"/>
                <a:sym typeface="Wingdings" pitchFamily="2" charset="2"/>
              </a:rPr>
              <a:t> </a:t>
            </a:r>
            <a:r>
              <a:rPr lang="en-US" altLang="zh-CN" sz="1800" dirty="0">
                <a:solidFill>
                  <a:srgbClr val="FF0000"/>
                </a:solidFill>
                <a:latin typeface="Arial" panose="020B0604020202020204" pitchFamily="34" charset="0"/>
                <a:ea typeface="SimSun" panose="02010600030101010101" pitchFamily="2" charset="-122"/>
                <a:cs typeface="Calibri" panose="020F0502020204030204" pitchFamily="34" charset="0"/>
                <a:sym typeface="Wingdings" pitchFamily="2" charset="2"/>
              </a:rPr>
              <a:t>4.18</a:t>
            </a:r>
            <a:r>
              <a:rPr lang="zh-CN" altLang="en-US" sz="1800" dirty="0">
                <a:solidFill>
                  <a:srgbClr val="FF0000"/>
                </a:solidFill>
                <a:latin typeface="Arial" panose="020B0604020202020204" pitchFamily="34" charset="0"/>
                <a:ea typeface="SimSun" panose="02010600030101010101" pitchFamily="2" charset="-122"/>
                <a:cs typeface="Calibri" panose="020F0502020204030204" pitchFamily="34" charset="0"/>
                <a:sym typeface="Wingdings" pitchFamily="2" charset="2"/>
              </a:rPr>
              <a:t> </a:t>
            </a:r>
            <a:endParaRPr lang="en-CN" dirty="0">
              <a:solidFill>
                <a:srgbClr val="FF0000"/>
              </a:solidFill>
              <a:latin typeface="Arial" panose="020B0604020202020204" pitchFamily="34" charset="0"/>
            </a:endParaRPr>
          </a:p>
        </p:txBody>
      </p:sp>
      <p:sp>
        <p:nvSpPr>
          <p:cNvPr id="10" name="TextBox 9">
            <a:extLst>
              <a:ext uri="{FF2B5EF4-FFF2-40B4-BE49-F238E27FC236}">
                <a16:creationId xmlns:a16="http://schemas.microsoft.com/office/drawing/2014/main" id="{E48BF9CA-AD7B-AC46-B880-86625FB85AF2}"/>
              </a:ext>
            </a:extLst>
          </p:cNvPr>
          <p:cNvSpPr txBox="1"/>
          <p:nvPr/>
        </p:nvSpPr>
        <p:spPr>
          <a:xfrm>
            <a:off x="9292305" y="4631487"/>
            <a:ext cx="6096000" cy="369332"/>
          </a:xfrm>
          <a:prstGeom prst="rect">
            <a:avLst/>
          </a:prstGeom>
          <a:noFill/>
        </p:spPr>
        <p:txBody>
          <a:bodyPr wrap="square">
            <a:spAutoFit/>
          </a:bodyPr>
          <a:lstStyle/>
          <a:p>
            <a:r>
              <a:rPr lang="en-US" altLang="zh-CN" sz="1800" dirty="0">
                <a:solidFill>
                  <a:srgbClr val="FF0000"/>
                </a:solidFill>
                <a:latin typeface="Arial" panose="020B0604020202020204" pitchFamily="34" charset="0"/>
                <a:ea typeface="SimSun" panose="02010600030101010101" pitchFamily="2" charset="-122"/>
                <a:cs typeface="Calibri" panose="020F0502020204030204" pitchFamily="34" charset="0"/>
                <a:sym typeface="Wingdings" pitchFamily="2" charset="2"/>
              </a:rPr>
              <a:t>Figure</a:t>
            </a:r>
            <a:r>
              <a:rPr lang="zh-CN" altLang="en-US" sz="1800" dirty="0">
                <a:solidFill>
                  <a:srgbClr val="FF0000"/>
                </a:solidFill>
                <a:latin typeface="Arial" panose="020B0604020202020204" pitchFamily="34" charset="0"/>
                <a:ea typeface="SimSun" panose="02010600030101010101" pitchFamily="2" charset="-122"/>
                <a:cs typeface="Calibri" panose="020F0502020204030204" pitchFamily="34" charset="0"/>
                <a:sym typeface="Wingdings" pitchFamily="2" charset="2"/>
              </a:rPr>
              <a:t> </a:t>
            </a:r>
            <a:r>
              <a:rPr lang="en-US" altLang="zh-CN" sz="1800" dirty="0">
                <a:solidFill>
                  <a:srgbClr val="FF0000"/>
                </a:solidFill>
                <a:latin typeface="Arial" panose="020B0604020202020204" pitchFamily="34" charset="0"/>
                <a:ea typeface="SimSun" panose="02010600030101010101" pitchFamily="2" charset="-122"/>
                <a:cs typeface="Calibri" panose="020F0502020204030204" pitchFamily="34" charset="0"/>
                <a:sym typeface="Wingdings" pitchFamily="2" charset="2"/>
              </a:rPr>
              <a:t>4.16</a:t>
            </a:r>
            <a:r>
              <a:rPr lang="zh-CN" altLang="en-US" sz="1800" dirty="0">
                <a:solidFill>
                  <a:srgbClr val="FF0000"/>
                </a:solidFill>
                <a:latin typeface="Arial" panose="020B0604020202020204" pitchFamily="34" charset="0"/>
                <a:ea typeface="SimSun" panose="02010600030101010101" pitchFamily="2" charset="-122"/>
                <a:cs typeface="Calibri" panose="020F0502020204030204" pitchFamily="34" charset="0"/>
                <a:sym typeface="Wingdings" pitchFamily="2" charset="2"/>
              </a:rPr>
              <a:t> </a:t>
            </a:r>
            <a:endParaRPr lang="en-CN" dirty="0">
              <a:solidFill>
                <a:srgbClr val="FF0000"/>
              </a:solidFill>
              <a:latin typeface="Arial" panose="020B0604020202020204" pitchFamily="34" charset="0"/>
            </a:endParaRPr>
          </a:p>
        </p:txBody>
      </p:sp>
      <p:sp>
        <p:nvSpPr>
          <p:cNvPr id="11" name="TextBox 10">
            <a:extLst>
              <a:ext uri="{FF2B5EF4-FFF2-40B4-BE49-F238E27FC236}">
                <a16:creationId xmlns:a16="http://schemas.microsoft.com/office/drawing/2014/main" id="{0118233D-E6A5-A242-B63E-E38072A97002}"/>
              </a:ext>
            </a:extLst>
          </p:cNvPr>
          <p:cNvSpPr txBox="1"/>
          <p:nvPr/>
        </p:nvSpPr>
        <p:spPr>
          <a:xfrm>
            <a:off x="5745019" y="5433717"/>
            <a:ext cx="7056580" cy="646331"/>
          </a:xfrm>
          <a:prstGeom prst="rect">
            <a:avLst/>
          </a:prstGeom>
          <a:noFill/>
        </p:spPr>
        <p:txBody>
          <a:bodyPr wrap="square">
            <a:spAutoFit/>
          </a:bodyPr>
          <a:lstStyle/>
          <a:p>
            <a:r>
              <a:rPr lang="en-GB" altLang="zh-CN" sz="1800" dirty="0">
                <a:solidFill>
                  <a:srgbClr val="FF0000"/>
                </a:solidFill>
                <a:latin typeface="Arial" panose="020B0604020202020204" pitchFamily="34" charset="0"/>
                <a:cs typeface="Arial" panose="020B0604020202020204" pitchFamily="34" charset="0"/>
              </a:rPr>
              <a:t>Obstacles</a:t>
            </a:r>
            <a:r>
              <a:rPr lang="zh-CN" altLang="en-US" sz="1800" dirty="0">
                <a:solidFill>
                  <a:srgbClr val="FF0000"/>
                </a:solidFill>
                <a:latin typeface="Arial" panose="020B0604020202020204" pitchFamily="34" charset="0"/>
                <a:cs typeface="Arial" panose="020B0604020202020204" pitchFamily="34" charset="0"/>
              </a:rPr>
              <a:t> </a:t>
            </a:r>
            <a:r>
              <a:rPr lang="en-US" altLang="zh-CN" sz="1800" dirty="0">
                <a:solidFill>
                  <a:srgbClr val="FF0000"/>
                </a:solidFill>
                <a:latin typeface="Arial" panose="020B0604020202020204" pitchFamily="34" charset="0"/>
                <a:cs typeface="Arial" panose="020B0604020202020204" pitchFamily="34" charset="0"/>
              </a:rPr>
              <a:t>due</a:t>
            </a:r>
          </a:p>
          <a:p>
            <a:r>
              <a:rPr lang="en-US" altLang="zh-CN" dirty="0">
                <a:solidFill>
                  <a:srgbClr val="FF0000"/>
                </a:solidFill>
                <a:latin typeface="Arial" panose="020B0604020202020204" pitchFamily="34" charset="0"/>
                <a:cs typeface="Arial" panose="020B0604020202020204" pitchFamily="34" charset="0"/>
              </a:rPr>
              <a:t>To</a:t>
            </a:r>
            <a:r>
              <a:rPr lang="zh-CN" altLang="en-US" dirty="0">
                <a:solidFill>
                  <a:srgbClr val="FF0000"/>
                </a:solidFill>
                <a:latin typeface="Arial" panose="020B0604020202020204" pitchFamily="34" charset="0"/>
                <a:cs typeface="Arial" panose="020B0604020202020204" pitchFamily="34" charset="0"/>
              </a:rPr>
              <a:t> </a:t>
            </a:r>
            <a:r>
              <a:rPr lang="en-US" altLang="zh-CN" dirty="0">
                <a:solidFill>
                  <a:srgbClr val="FF0000"/>
                </a:solidFill>
                <a:latin typeface="Arial" panose="020B0604020202020204" pitchFamily="34" charset="0"/>
                <a:cs typeface="Arial" panose="020B0604020202020204" pitchFamily="34" charset="0"/>
              </a:rPr>
              <a:t>support</a:t>
            </a:r>
            <a:r>
              <a:rPr lang="zh-CN" altLang="en-US" dirty="0">
                <a:solidFill>
                  <a:srgbClr val="FF0000"/>
                </a:solidFill>
                <a:latin typeface="Arial" panose="020B0604020202020204" pitchFamily="34" charset="0"/>
                <a:cs typeface="Arial" panose="020B0604020202020204" pitchFamily="34" charset="0"/>
              </a:rPr>
              <a:t> </a:t>
            </a:r>
            <a:r>
              <a:rPr lang="en-US" altLang="zh-CN" dirty="0">
                <a:solidFill>
                  <a:srgbClr val="FF0000"/>
                </a:solidFill>
                <a:latin typeface="Arial" panose="020B0604020202020204" pitchFamily="34" charset="0"/>
                <a:cs typeface="Arial" panose="020B0604020202020204" pitchFamily="34" charset="0"/>
              </a:rPr>
              <a:t>structure</a:t>
            </a:r>
            <a:endParaRPr lang="en-CN" dirty="0">
              <a:solidFill>
                <a:srgbClr val="FF0000"/>
              </a:solidFill>
              <a:latin typeface="Arial" panose="020B0604020202020204" pitchFamily="34" charset="0"/>
            </a:endParaRPr>
          </a:p>
        </p:txBody>
      </p:sp>
      <p:sp>
        <p:nvSpPr>
          <p:cNvPr id="12" name="Oval 11">
            <a:extLst>
              <a:ext uri="{FF2B5EF4-FFF2-40B4-BE49-F238E27FC236}">
                <a16:creationId xmlns:a16="http://schemas.microsoft.com/office/drawing/2014/main" id="{CB4C49DE-3CC7-124F-A60F-6141F6F5DDCE}"/>
              </a:ext>
            </a:extLst>
          </p:cNvPr>
          <p:cNvSpPr/>
          <p:nvPr/>
        </p:nvSpPr>
        <p:spPr>
          <a:xfrm>
            <a:off x="3402290" y="4541660"/>
            <a:ext cx="216024" cy="22124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latin typeface="Arial" panose="020B0604020202020204" pitchFamily="34" charset="0"/>
            </a:endParaRPr>
          </a:p>
        </p:txBody>
      </p:sp>
    </p:spTree>
    <p:extLst>
      <p:ext uri="{BB962C8B-B14F-4D97-AF65-F5344CB8AC3E}">
        <p14:creationId xmlns:p14="http://schemas.microsoft.com/office/powerpoint/2010/main" val="925431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A5D95-FD68-47B3-9A93-D4BAABF50347}"/>
              </a:ext>
            </a:extLst>
          </p:cNvPr>
          <p:cNvSpPr>
            <a:spLocks noGrp="1"/>
          </p:cNvSpPr>
          <p:nvPr>
            <p:ph type="title"/>
          </p:nvPr>
        </p:nvSpPr>
        <p:spPr/>
        <p:txBody>
          <a:bodyPr/>
          <a:lstStyle/>
          <a:p>
            <a:r>
              <a:rPr lang="en-US" altLang="zh-CN" dirty="0">
                <a:solidFill>
                  <a:schemeClr val="accent3">
                    <a:lumMod val="75000"/>
                  </a:schemeClr>
                </a:solidFill>
                <a:latin typeface="Arial Black" panose="020B0A04020102020204" pitchFamily="34" charset="0"/>
              </a:rPr>
              <a:t>Comments on Draft v0.4.1</a:t>
            </a:r>
            <a:endParaRPr lang="zh-CN" altLang="en-US"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BF362B51-B8E4-4899-B2E5-769F98D99DF0}"/>
              </a:ext>
            </a:extLst>
          </p:cNvPr>
          <p:cNvSpPr>
            <a:spLocks noGrp="1"/>
          </p:cNvSpPr>
          <p:nvPr>
            <p:ph idx="13"/>
          </p:nvPr>
        </p:nvSpPr>
        <p:spPr>
          <a:xfrm>
            <a:off x="147483" y="1285861"/>
            <a:ext cx="11783961" cy="5365662"/>
          </a:xfrm>
        </p:spPr>
        <p:txBody>
          <a:bodyPr>
            <a:normAutofit/>
          </a:bodyPr>
          <a:lstStyle/>
          <a:p>
            <a:pPr>
              <a:lnSpc>
                <a:spcPct val="100000"/>
              </a:lnSpc>
              <a:spcBef>
                <a:spcPts val="600"/>
              </a:spcBef>
              <a:spcAft>
                <a:spcPts val="0"/>
              </a:spcAft>
            </a:pPr>
            <a:r>
              <a:rPr lang="en-GB" altLang="zh-CN" sz="1400" dirty="0">
                <a:effectLst/>
                <a:latin typeface="Arial" panose="020B0604020202020204" pitchFamily="34" charset="0"/>
                <a:ea typeface="Times New Roman" panose="02020603050405020304" pitchFamily="18" charset="0"/>
                <a:cs typeface="Arial" panose="020B0604020202020204" pitchFamily="34" charset="0"/>
              </a:rPr>
              <a:t>4.4.1 looks a generic wish list. It is clear that presently the level of details known or needed is not large, but a bit more refined information would be welcome</a:t>
            </a:r>
            <a:r>
              <a:rPr lang="en-US" altLang="zh-CN" sz="1400" dirty="0">
                <a:latin typeface="Arial" panose="020B0604020202020204" pitchFamily="34" charset="0"/>
                <a:ea typeface="Times New Roman" panose="02020603050405020304" pitchFamily="18" charset="0"/>
                <a:cs typeface="Arial" panose="020B0604020202020204" pitchFamily="34" charset="0"/>
              </a:rPr>
              <a:t>.</a:t>
            </a:r>
            <a:r>
              <a:rPr lang="zh-CN" altLang="en-US" sz="1400" dirty="0">
                <a:latin typeface="Arial" panose="020B0604020202020204" pitchFamily="34" charset="0"/>
                <a:ea typeface="Times New Roman" panose="02020603050405020304" pitchFamily="18" charset="0"/>
                <a:cs typeface="Arial" panose="020B0604020202020204" pitchFamily="34" charset="0"/>
              </a:rPr>
              <a:t> </a:t>
            </a:r>
            <a:r>
              <a:rPr lang="en-US" altLang="zh-CN"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added</a:t>
            </a:r>
            <a:r>
              <a:rPr lang="zh-CN" altLang="en-US"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more</a:t>
            </a:r>
            <a:r>
              <a:rPr lang="zh-CN" altLang="en-US"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detailed</a:t>
            </a:r>
            <a:r>
              <a:rPr lang="zh-CN" altLang="en-US"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“During the assembly phase of the CVTX layers, the thickness and curvature of the stitched sensors will be inspected. In later stages, the layer-to-layer </a:t>
            </a:r>
            <a:r>
              <a:rPr lang="en-US" altLang="zh-CN" sz="1400" dirty="0" err="1">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coaxiality</a:t>
            </a:r>
            <a:r>
              <a:rPr lang="en-US" altLang="zh-CN"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and 𝜙-stagger across layers will also be checked and recorded. “</a:t>
            </a:r>
            <a:r>
              <a:rPr lang="zh-CN" altLang="en-US"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endParaRPr lang="zh-CN" altLang="zh-CN" sz="14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p>
            <a:pPr>
              <a:lnSpc>
                <a:spcPct val="100000"/>
              </a:lnSpc>
              <a:spcBef>
                <a:spcPts val="600"/>
              </a:spcBef>
              <a:spcAft>
                <a:spcPts val="0"/>
              </a:spcAft>
            </a:pPr>
            <a:r>
              <a:rPr lang="en-GB" altLang="zh-CN" sz="1400" dirty="0">
                <a:effectLst/>
                <a:latin typeface="Arial" panose="020B0604020202020204" pitchFamily="34" charset="0"/>
                <a:ea typeface="Times New Roman" panose="02020603050405020304" pitchFamily="18" charset="0"/>
                <a:cs typeface="Arial" panose="020B0604020202020204" pitchFamily="34" charset="0"/>
              </a:rPr>
              <a:t>4.4.2./3 The alignment is critical and level of distortions at 3.5 m/s airflow which may change/oscillate with time is a big challenge for the first 4 layers.</a:t>
            </a:r>
            <a:r>
              <a:rPr lang="zh-CN" altLang="en-US" sz="1400" dirty="0">
                <a:effectLst/>
                <a:latin typeface="Arial" panose="020B0604020202020204" pitchFamily="34" charset="0"/>
                <a:ea typeface="Times New Roman" panose="02020603050405020304" pitchFamily="18" charset="0"/>
                <a:cs typeface="Arial" panose="020B0604020202020204" pitchFamily="34" charset="0"/>
              </a:rPr>
              <a:t> </a:t>
            </a:r>
            <a:endParaRPr lang="en-US" altLang="zh-CN" sz="14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t>
            </a:r>
            <a:r>
              <a:rPr lang="en-US" sz="1400" dirty="0">
                <a:solidFill>
                  <a:schemeClr val="tx1"/>
                </a:solidFill>
                <a:latin typeface="Arial" panose="020B0604020202020204" pitchFamily="34" charset="0"/>
                <a:cs typeface="Arial" panose="020B0604020202020204" pitchFamily="34" charset="0"/>
              </a:rPr>
              <a:t>We fully agree that alignment stability is critical, particularly for the innermost four layers where the required spatial resolution is most stringent. In the current baseline design, mechanical stability is addressed through the use of lightweight yet rigid support structures and by optimizing the airflow channel to minimize turbulence. In the longer term, </a:t>
            </a:r>
            <a:r>
              <a:rPr lang="en-US" altLang="zh-CN" sz="1400" dirty="0">
                <a:solidFill>
                  <a:schemeClr val="tx1"/>
                </a:solidFill>
                <a:latin typeface="Arial" panose="020B0604020202020204" pitchFamily="34" charset="0"/>
                <a:cs typeface="Arial" panose="020B0604020202020204" pitchFamily="34" charset="0"/>
              </a:rPr>
              <a:t>vertex</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detector</a:t>
            </a:r>
            <a:r>
              <a:rPr lang="zh-CN" altLang="en-US" sz="1400" dirty="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prototype studies incorporating laser alignment measurements are also planned to evaluate potential time-dependent oscillations under realistic airflow conditions.</a:t>
            </a:r>
          </a:p>
          <a:p>
            <a:pPr marL="0" indent="0">
              <a:lnSpc>
                <a:spcPct val="100000"/>
              </a:lnSpc>
              <a:spcBef>
                <a:spcPts val="600"/>
              </a:spcBef>
              <a:spcAft>
                <a:spcPts val="0"/>
              </a:spcAft>
              <a:buNone/>
            </a:pPr>
            <a:endParaRPr lang="en-US" sz="1400" dirty="0">
              <a:solidFill>
                <a:schemeClr val="tx1"/>
              </a:solidFill>
              <a:latin typeface="Arial" panose="020B0604020202020204" pitchFamily="34" charset="0"/>
              <a:cs typeface="Arial" panose="020B0604020202020204" pitchFamily="34" charset="0"/>
            </a:endParaRPr>
          </a:p>
          <a:p>
            <a:pPr>
              <a:lnSpc>
                <a:spcPct val="100000"/>
              </a:lnSpc>
              <a:spcBef>
                <a:spcPts val="600"/>
              </a:spcBef>
              <a:spcAft>
                <a:spcPts val="0"/>
              </a:spcAft>
            </a:pPr>
            <a:r>
              <a:rPr lang="en-GB" altLang="zh-CN" sz="1400" dirty="0">
                <a:effectLst/>
                <a:latin typeface="Arial" panose="020B0604020202020204" pitchFamily="34" charset="0"/>
                <a:ea typeface="Times New Roman" panose="02020603050405020304" pitchFamily="18" charset="0"/>
                <a:cs typeface="Arial" panose="020B0604020202020204" pitchFamily="34" charset="0"/>
              </a:rPr>
              <a:t>Figure 4.19:  Please use (a), (b) and ( c) so that the figure captions are coherent across the text.</a:t>
            </a:r>
            <a:r>
              <a:rPr lang="zh-CN" altLang="en-US" sz="1400" dirty="0">
                <a:effectLst/>
                <a:latin typeface="Arial" panose="020B0604020202020204" pitchFamily="34" charset="0"/>
                <a:ea typeface="Times New Roman" panose="02020603050405020304" pitchFamily="18" charset="0"/>
                <a:cs typeface="Arial" panose="020B0604020202020204" pitchFamily="34" charset="0"/>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done</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endParaRPr lang="zh-CN" altLang="zh-CN" sz="14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p>
            <a:pPr>
              <a:lnSpc>
                <a:spcPct val="100000"/>
              </a:lnSpc>
              <a:spcBef>
                <a:spcPts val="600"/>
              </a:spcBef>
              <a:spcAft>
                <a:spcPts val="0"/>
              </a:spcAft>
            </a:pPr>
            <a:r>
              <a:rPr lang="en-GB" altLang="zh-CN" sz="1400" dirty="0">
                <a:effectLst/>
                <a:latin typeface="Arial" panose="020B0604020202020204" pitchFamily="34" charset="0"/>
                <a:ea typeface="Times New Roman" panose="02020603050405020304" pitchFamily="18" charset="0"/>
                <a:cs typeface="Arial" panose="020B0604020202020204" pitchFamily="34" charset="0"/>
              </a:rPr>
              <a:t>L3131 - Better wording would be  lateral and more uniform depletion</a:t>
            </a:r>
            <a:r>
              <a:rPr lang="en-US" sz="1400" dirty="0">
                <a:solidFill>
                  <a:schemeClr val="tx1"/>
                </a:solidFill>
                <a:latin typeface="Arial" panose="020B0604020202020204" pitchFamily="34" charset="0"/>
                <a:cs typeface="Arial" panose="020B0604020202020204" pitchFamily="34" charset="0"/>
              </a:rPr>
              <a:t> -&gt;Rewrote</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as</a:t>
            </a:r>
            <a:r>
              <a:rPr lang="zh-CN" altLang="en-US" sz="1400" dirty="0">
                <a:solidFill>
                  <a:schemeClr val="tx1"/>
                </a:solidFill>
                <a:latin typeface="Arial" panose="020B0604020202020204" pitchFamily="34" charset="0"/>
                <a:cs typeface="Arial" panose="020B0604020202020204" pitchFamily="34" charset="0"/>
              </a:rPr>
              <a:t> </a:t>
            </a:r>
            <a:r>
              <a:rPr lang="en-US" altLang="zh-CN" sz="1400" dirty="0">
                <a:solidFill>
                  <a:schemeClr val="tx1"/>
                </a:solidFill>
                <a:latin typeface="Arial" panose="020B0604020202020204" pitchFamily="34" charset="0"/>
                <a:cs typeface="Arial" panose="020B0604020202020204" pitchFamily="34" charset="0"/>
              </a:rPr>
              <a:t>suggested</a:t>
            </a:r>
            <a:r>
              <a:rPr lang="zh-CN" altLang="en-US" sz="1400" dirty="0">
                <a:solidFill>
                  <a:schemeClr val="tx1"/>
                </a:solidFill>
                <a:latin typeface="Arial" panose="020B0604020202020204" pitchFamily="34" charset="0"/>
                <a:cs typeface="Arial" panose="020B0604020202020204" pitchFamily="34" charset="0"/>
              </a:rPr>
              <a:t> </a:t>
            </a:r>
            <a:endParaRPr lang="zh-CN" altLang="zh-CN" sz="1400" dirty="0">
              <a:effectLst/>
              <a:latin typeface="Arial" panose="020B0604020202020204" pitchFamily="34" charset="0"/>
              <a:ea typeface="等线" panose="02010600030101010101" pitchFamily="2" charset="-122"/>
              <a:cs typeface="Arial" panose="020B0604020202020204" pitchFamily="34" charset="0"/>
            </a:endParaRPr>
          </a:p>
          <a:p>
            <a:pPr>
              <a:lnSpc>
                <a:spcPct val="100000"/>
              </a:lnSpc>
              <a:spcBef>
                <a:spcPts val="600"/>
              </a:spcBef>
              <a:spcAft>
                <a:spcPts val="0"/>
              </a:spcAft>
            </a:pPr>
            <a:r>
              <a:rPr lang="en-GB" altLang="zh-CN" sz="1400" dirty="0">
                <a:effectLst/>
                <a:latin typeface="Arial" panose="020B0604020202020204" pitchFamily="34" charset="0"/>
                <a:ea typeface="Times New Roman" panose="02020603050405020304" pitchFamily="18" charset="0"/>
                <a:cs typeface="Arial" panose="020B0604020202020204" pitchFamily="34" charset="0"/>
              </a:rPr>
              <a:t>4.5.2.3 Prototype of a stitching CMOS detector - It is not clear what is the state of that prototype or the results from it. It is a very important piece of information of e.g. of LDOs performance … A few sentences summarizing the state of functional tests would be welcome.</a:t>
            </a:r>
            <a:r>
              <a:rPr lang="zh-CN" altLang="en-US" sz="1400" dirty="0">
                <a:effectLst/>
                <a:latin typeface="Arial" panose="020B0604020202020204" pitchFamily="34" charset="0"/>
                <a:ea typeface="Times New Roman" panose="02020603050405020304" pitchFamily="18" charset="0"/>
                <a:cs typeface="Arial" panose="020B0604020202020204" pitchFamily="34" charset="0"/>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added</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one</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paragraph</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in</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4.5.2.3</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of</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the</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function</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tests</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results.</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endParaRPr lang="zh-CN" altLang="zh-CN" sz="140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p>
            <a:pPr>
              <a:lnSpc>
                <a:spcPct val="100000"/>
              </a:lnSpc>
              <a:spcBef>
                <a:spcPts val="600"/>
              </a:spcBef>
              <a:spcAft>
                <a:spcPts val="0"/>
              </a:spcAft>
            </a:pPr>
            <a:r>
              <a:rPr lang="en-GB" altLang="zh-CN" sz="1400" dirty="0">
                <a:effectLst/>
                <a:latin typeface="Arial" panose="020B0604020202020204" pitchFamily="34" charset="0"/>
                <a:ea typeface="Times New Roman" panose="02020603050405020304" pitchFamily="18" charset="0"/>
                <a:cs typeface="Arial" panose="020B0604020202020204" pitchFamily="34" charset="0"/>
              </a:rPr>
              <a:t>4.6.1   - </a:t>
            </a:r>
            <a:r>
              <a:rPr lang="en-GB" altLang="zh-CN" sz="1400" dirty="0" err="1">
                <a:effectLst/>
                <a:latin typeface="Arial" panose="020B0604020202020204" pitchFamily="34" charset="0"/>
                <a:ea typeface="Times New Roman" panose="02020603050405020304" pitchFamily="18" charset="0"/>
                <a:cs typeface="Arial" panose="020B0604020202020204" pitchFamily="34" charset="0"/>
              </a:rPr>
              <a:t>Genantino</a:t>
            </a:r>
            <a:r>
              <a:rPr lang="en-GB" altLang="zh-CN" sz="1400" dirty="0">
                <a:effectLst/>
                <a:latin typeface="Arial" panose="020B0604020202020204" pitchFamily="34" charset="0"/>
                <a:ea typeface="Times New Roman" panose="02020603050405020304" pitchFamily="18" charset="0"/>
                <a:cs typeface="Arial" panose="020B0604020202020204" pitchFamily="34" charset="0"/>
              </a:rPr>
              <a:t> studies are well described, but it is not clear on how much the physics  performance would degrade if e.g. fraction of hits=4 increases to say 1% and hits=5,6,7 are reduced. </a:t>
            </a:r>
            <a:r>
              <a:rPr lang="zh-CN" altLang="en-US" sz="1400" dirty="0">
                <a:effectLst/>
                <a:latin typeface="Arial" panose="020B0604020202020204" pitchFamily="34" charset="0"/>
                <a:ea typeface="Times New Roman" panose="02020603050405020304" pitchFamily="18" charset="0"/>
                <a:cs typeface="Arial" panose="020B0604020202020204" pitchFamily="34" charset="0"/>
              </a:rPr>
              <a:t> </a:t>
            </a:r>
            <a:endParaRPr lang="en-US" altLang="zh-CN" sz="1400" dirty="0">
              <a:effectLst/>
              <a:latin typeface="Arial" panose="020B0604020202020204" pitchFamily="34" charset="0"/>
              <a:ea typeface="Times New Roman" panose="02020603050405020304" pitchFamily="18" charset="0"/>
              <a:cs typeface="Arial" panose="020B0604020202020204" pitchFamily="34" charset="0"/>
            </a:endParaRPr>
          </a:p>
          <a:p>
            <a:r>
              <a:rPr lang="zh-CN" altLang="en-US" sz="1400" dirty="0">
                <a:solidFill>
                  <a:schemeClr val="tx1"/>
                </a:solidFill>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altLang="zh-CN"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a:t>
            </a:r>
            <a:r>
              <a:rPr lang="zh-CN" alt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sym typeface="Wingdings" pitchFamily="2" charset="2"/>
              </a:rPr>
              <a:t> </a:t>
            </a:r>
            <a:r>
              <a:rPr lang="en-US" sz="1400" dirty="0">
                <a:solidFill>
                  <a:schemeClr val="tx1"/>
                </a:solidFill>
                <a:latin typeface="Arial" panose="020B0604020202020204" pitchFamily="34" charset="0"/>
                <a:cs typeface="Arial" panose="020B0604020202020204" pitchFamily="34" charset="0"/>
              </a:rPr>
              <a:t>According to Fig. 4.31, the performance degradation is limited when a fraction of the sensors is turned off. We are carrying out a more quantitative study for the case you </a:t>
            </a:r>
            <a:r>
              <a:rPr lang="en-US" altLang="zh-CN" sz="1400" dirty="0">
                <a:solidFill>
                  <a:schemeClr val="tx1"/>
                </a:solidFill>
                <a:latin typeface="Arial" panose="020B0604020202020204" pitchFamily="34" charset="0"/>
                <a:cs typeface="Arial" panose="020B0604020202020204" pitchFamily="34" charset="0"/>
              </a:rPr>
              <a:t>mentioned</a:t>
            </a:r>
            <a:r>
              <a:rPr lang="en-US" sz="1400" dirty="0">
                <a:solidFill>
                  <a:schemeClr val="tx1"/>
                </a:solidFill>
                <a:latin typeface="Arial" panose="020B0604020202020204" pitchFamily="34" charset="0"/>
                <a:cs typeface="Arial" panose="020B0604020202020204" pitchFamily="34" charset="0"/>
              </a:rPr>
              <a:t>, and will present the results at the next IDRC review meeting.</a:t>
            </a:r>
          </a:p>
          <a:p>
            <a:pPr>
              <a:lnSpc>
                <a:spcPct val="100000"/>
              </a:lnSpc>
              <a:spcBef>
                <a:spcPts val="600"/>
              </a:spcBef>
              <a:spcAft>
                <a:spcPts val="0"/>
              </a:spcAft>
            </a:pPr>
            <a:r>
              <a:rPr lang="en-GB" altLang="zh-CN" sz="1400" dirty="0">
                <a:effectLst/>
                <a:latin typeface="Arial" panose="020B0604020202020204" pitchFamily="34" charset="0"/>
                <a:ea typeface="Times New Roman" panose="02020603050405020304" pitchFamily="18" charset="0"/>
                <a:cs typeface="Arial" panose="020B0604020202020204" pitchFamily="34" charset="0"/>
              </a:rPr>
              <a:t>L3283 - I would replace "domestic" with "Chinese" or omit it, unless you want the TDR to be biased</a:t>
            </a:r>
            <a:r>
              <a:rPr lang="en-GB" altLang="zh-CN" sz="1400" dirty="0">
                <a:solidFill>
                  <a:schemeClr val="tx1"/>
                </a:solidFill>
                <a:latin typeface="Arial" panose="020B0604020202020204" pitchFamily="34" charset="0"/>
                <a:cs typeface="Arial" panose="020B0604020202020204" pitchFamily="34" charset="0"/>
              </a:rPr>
              <a:t>. </a:t>
            </a:r>
            <a:r>
              <a:rPr lang="en-GB" sz="1400" dirty="0">
                <a:solidFill>
                  <a:schemeClr val="tx1"/>
                </a:solidFill>
                <a:latin typeface="Arial" panose="020B0604020202020204" pitchFamily="34" charset="0"/>
                <a:cs typeface="Arial" panose="020B0604020202020204" pitchFamily="34" charset="0"/>
                <a:sym typeface="Wingdings" pitchFamily="2" charset="2"/>
              </a:rPr>
              <a:t></a:t>
            </a:r>
            <a:r>
              <a:rPr lang="en-GB" sz="1400" dirty="0">
                <a:solidFill>
                  <a:schemeClr val="tx1"/>
                </a:solidFill>
                <a:latin typeface="Arial" panose="020B0604020202020204" pitchFamily="34" charset="0"/>
                <a:cs typeface="Arial" panose="020B0604020202020204" pitchFamily="34" charset="0"/>
              </a:rPr>
              <a:t> we omitted it. </a:t>
            </a:r>
            <a:endParaRPr lang="en-CN" sz="1400" dirty="0">
              <a:solidFill>
                <a:schemeClr val="tx1"/>
              </a:solidFill>
              <a:latin typeface="Arial" panose="020B0604020202020204" pitchFamily="34" charset="0"/>
              <a:cs typeface="Arial" panose="020B0604020202020204" pitchFamily="34" charset="0"/>
            </a:endParaRPr>
          </a:p>
          <a:p>
            <a:pPr>
              <a:lnSpc>
                <a:spcPct val="100000"/>
              </a:lnSpc>
              <a:spcBef>
                <a:spcPts val="600"/>
              </a:spcBef>
              <a:spcAft>
                <a:spcPts val="0"/>
              </a:spcAft>
            </a:pPr>
            <a:endParaRPr lang="zh-CN" altLang="zh-CN" sz="1400" dirty="0">
              <a:effectLst/>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1826761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52736"/>
            <a:ext cx="12192000" cy="5522963"/>
          </a:xfrm>
        </p:spPr>
        <p:txBody>
          <a:bodyPr>
            <a:normAutofit fontScale="92500"/>
          </a:bodyPr>
          <a:lstStyle/>
          <a:p>
            <a:r>
              <a:rPr lang="en-US" altLang="zh-CN" sz="3100" dirty="0">
                <a:solidFill>
                  <a:srgbClr val="7030A0"/>
                </a:solidFill>
              </a:rPr>
              <a:t>Main points from IDRC feedback:</a:t>
            </a:r>
          </a:p>
          <a:p>
            <a:pPr lvl="1"/>
            <a:r>
              <a:rPr lang="en-GB" sz="2600" dirty="0">
                <a:latin typeface="Calibri" panose="020F0502020204030204" pitchFamily="34" charset="0"/>
              </a:rPr>
              <a:t>Design </a:t>
            </a:r>
            <a:r>
              <a:rPr lang="en-US" altLang="zh-CN" sz="2600" dirty="0">
                <a:latin typeface="Calibri" panose="020F0502020204030204" pitchFamily="34" charset="0"/>
              </a:rPr>
              <a:t>for</a:t>
            </a:r>
            <a:r>
              <a:rPr lang="zh-CN" altLang="en-US" sz="2600" dirty="0">
                <a:latin typeface="Calibri" panose="020F0502020204030204" pitchFamily="34" charset="0"/>
              </a:rPr>
              <a:t> </a:t>
            </a:r>
            <a:r>
              <a:rPr lang="en-GB" sz="2600" dirty="0">
                <a:latin typeface="Calibri" panose="020F0502020204030204" pitchFamily="34" charset="0"/>
              </a:rPr>
              <a:t>high-</a:t>
            </a:r>
            <a:r>
              <a:rPr lang="en-GB" sz="2600" dirty="0" err="1">
                <a:latin typeface="Calibri" panose="020F0502020204030204" pitchFamily="34" charset="0"/>
              </a:rPr>
              <a:t>lumi</a:t>
            </a:r>
            <a:r>
              <a:rPr lang="en-GB" sz="2600" dirty="0">
                <a:latin typeface="Calibri" panose="020F0502020204030204" pitchFamily="34" charset="0"/>
              </a:rPr>
              <a:t> Z is challenging. Relaxing parameters may lead to more robust design</a:t>
            </a:r>
          </a:p>
          <a:p>
            <a:pPr lvl="1"/>
            <a:r>
              <a:rPr lang="en-GB" sz="2600" dirty="0">
                <a:latin typeface="Calibri" panose="020F0502020204030204" pitchFamily="34" charset="0"/>
              </a:rPr>
              <a:t>Study physics performance for backup layout with ladders </a:t>
            </a:r>
          </a:p>
          <a:p>
            <a:pPr lvl="1"/>
            <a:r>
              <a:rPr lang="en-GB" sz="2600" dirty="0">
                <a:latin typeface="Calibri" panose="020F0502020204030204" pitchFamily="34" charset="0"/>
              </a:rPr>
              <a:t>Study impact of beam background, separate </a:t>
            </a:r>
            <a:r>
              <a:rPr lang="en-GB" sz="2600" dirty="0" err="1">
                <a:latin typeface="Calibri" panose="020F0502020204030204" pitchFamily="34" charset="0"/>
              </a:rPr>
              <a:t>ee</a:t>
            </a:r>
            <a:r>
              <a:rPr lang="en-GB" sz="2600" dirty="0">
                <a:latin typeface="Calibri" panose="020F0502020204030204" pitchFamily="34" charset="0"/>
              </a:rPr>
              <a:t> and </a:t>
            </a:r>
            <a:r>
              <a:rPr lang="en-GB" altLang="zh-CN" sz="2600" dirty="0">
                <a:latin typeface="Calibri" panose="020F0502020204030204" pitchFamily="34" charset="0"/>
              </a:rPr>
              <a:t>synchrotron radiation contribution </a:t>
            </a:r>
          </a:p>
          <a:p>
            <a:pPr lvl="1"/>
            <a:r>
              <a:rPr lang="en-GB" sz="2600" dirty="0">
                <a:latin typeface="Calibri" panose="020F0502020204030204" pitchFamily="34" charset="0"/>
              </a:rPr>
              <a:t>Laser</a:t>
            </a:r>
            <a:r>
              <a:rPr lang="zh-CN" altLang="en-US" sz="2600" dirty="0">
                <a:latin typeface="Calibri" panose="020F0502020204030204" pitchFamily="34" charset="0"/>
              </a:rPr>
              <a:t> </a:t>
            </a:r>
            <a:r>
              <a:rPr lang="en-US" altLang="zh-CN" sz="2600" dirty="0">
                <a:latin typeface="Calibri" panose="020F0502020204030204" pitchFamily="34" charset="0"/>
              </a:rPr>
              <a:t>alignment:</a:t>
            </a:r>
            <a:r>
              <a:rPr lang="zh-CN" altLang="en-US" sz="2600" dirty="0">
                <a:latin typeface="Calibri" panose="020F0502020204030204" pitchFamily="34" charset="0"/>
              </a:rPr>
              <a:t> </a:t>
            </a:r>
            <a:r>
              <a:rPr lang="en-GB" altLang="zh-CN" sz="2600" dirty="0">
                <a:latin typeface="Calibri" panose="020F0502020204030204" pitchFamily="34" charset="0"/>
              </a:rPr>
              <a:t>Understanding reflections and signals </a:t>
            </a:r>
            <a:r>
              <a:rPr lang="en-US" altLang="zh-CN" sz="2600" dirty="0">
                <a:latin typeface="Calibri" panose="020F0502020204030204" pitchFamily="34" charset="0"/>
              </a:rPr>
              <a:t>at</a:t>
            </a:r>
            <a:r>
              <a:rPr lang="zh-CN" altLang="en-US" sz="2600" dirty="0">
                <a:latin typeface="Calibri" panose="020F0502020204030204" pitchFamily="34" charset="0"/>
              </a:rPr>
              <a:t> </a:t>
            </a:r>
            <a:r>
              <a:rPr lang="en-US" altLang="zh-CN" sz="2600" dirty="0">
                <a:latin typeface="Calibri" panose="020F0502020204030204" pitchFamily="34" charset="0"/>
              </a:rPr>
              <a:t>shallow</a:t>
            </a:r>
            <a:r>
              <a:rPr lang="zh-CN" altLang="en-US" sz="2600" dirty="0">
                <a:latin typeface="Calibri" panose="020F0502020204030204" pitchFamily="34" charset="0"/>
              </a:rPr>
              <a:t> </a:t>
            </a:r>
            <a:r>
              <a:rPr lang="en-US" altLang="zh-CN" sz="2600" dirty="0">
                <a:latin typeface="Calibri" panose="020F0502020204030204" pitchFamily="34" charset="0"/>
              </a:rPr>
              <a:t>angle</a:t>
            </a:r>
          </a:p>
          <a:p>
            <a:pPr lvl="1"/>
            <a:r>
              <a:rPr lang="en-US" altLang="zh-CN" sz="2600" dirty="0">
                <a:latin typeface="Calibri" panose="020F0502020204030204" pitchFamily="34" charset="0"/>
              </a:rPr>
              <a:t>Verify that sufficient space</a:t>
            </a:r>
            <a:r>
              <a:rPr lang="zh-CN" altLang="en-US" sz="2600" dirty="0">
                <a:latin typeface="Calibri" panose="020F0502020204030204" pitchFamily="34" charset="0"/>
              </a:rPr>
              <a:t> </a:t>
            </a:r>
            <a:r>
              <a:rPr lang="en-US" altLang="zh-CN" sz="2600" dirty="0">
                <a:latin typeface="Calibri" panose="020F0502020204030204" pitchFamily="34" charset="0"/>
              </a:rPr>
              <a:t>for</a:t>
            </a:r>
            <a:r>
              <a:rPr lang="zh-CN" altLang="en-US" sz="2600" dirty="0">
                <a:latin typeface="Calibri" panose="020F0502020204030204" pitchFamily="34" charset="0"/>
              </a:rPr>
              <a:t> </a:t>
            </a:r>
            <a:r>
              <a:rPr lang="en-US" altLang="zh-CN" sz="2600" dirty="0">
                <a:latin typeface="Calibri" panose="020F0502020204030204" pitchFamily="34" charset="0"/>
              </a:rPr>
              <a:t>service</a:t>
            </a:r>
            <a:r>
              <a:rPr lang="zh-CN" altLang="en-US" sz="2600" dirty="0">
                <a:latin typeface="Calibri" panose="020F0502020204030204" pitchFamily="34" charset="0"/>
              </a:rPr>
              <a:t> </a:t>
            </a:r>
            <a:r>
              <a:rPr lang="en-US" altLang="zh-CN" sz="2600" dirty="0">
                <a:latin typeface="Calibri" panose="020F0502020204030204" pitchFamily="34" charset="0"/>
              </a:rPr>
              <a:t>and</a:t>
            </a:r>
            <a:r>
              <a:rPr lang="zh-CN" altLang="en-US" sz="2600" dirty="0">
                <a:latin typeface="Calibri" panose="020F0502020204030204" pitchFamily="34" charset="0"/>
              </a:rPr>
              <a:t> </a:t>
            </a:r>
            <a:r>
              <a:rPr lang="en-US" altLang="zh-CN" sz="2600" dirty="0">
                <a:latin typeface="Calibri" panose="020F0502020204030204" pitchFamily="34" charset="0"/>
              </a:rPr>
              <a:t>air</a:t>
            </a:r>
            <a:r>
              <a:rPr lang="zh-CN" altLang="en-US" sz="2600" dirty="0">
                <a:latin typeface="Calibri" panose="020F0502020204030204" pitchFamily="34" charset="0"/>
              </a:rPr>
              <a:t> </a:t>
            </a:r>
            <a:r>
              <a:rPr lang="en-US" altLang="zh-CN" sz="2600" dirty="0">
                <a:latin typeface="Calibri" panose="020F0502020204030204" pitchFamily="34" charset="0"/>
              </a:rPr>
              <a:t>cooling</a:t>
            </a:r>
            <a:r>
              <a:rPr lang="zh-CN" altLang="en-US" sz="2600" dirty="0">
                <a:latin typeface="Calibri" panose="020F0502020204030204" pitchFamily="34" charset="0"/>
              </a:rPr>
              <a:t> </a:t>
            </a:r>
            <a:endParaRPr lang="en-US" altLang="zh-CN" sz="2600" dirty="0">
              <a:latin typeface="Calibri" panose="020F0502020204030204" pitchFamily="34" charset="0"/>
            </a:endParaRPr>
          </a:p>
          <a:p>
            <a:r>
              <a:rPr lang="en-US" altLang="zh-CN" sz="3100" dirty="0">
                <a:solidFill>
                  <a:srgbClr val="7030A0"/>
                </a:solidFill>
              </a:rPr>
              <a:t>Main changes according to IDRC feedback:</a:t>
            </a:r>
          </a:p>
          <a:p>
            <a:pPr lvl="1"/>
            <a:r>
              <a:rPr lang="en-US" altLang="zh-CN" sz="2800" dirty="0"/>
              <a:t>Update</a:t>
            </a:r>
            <a:r>
              <a:rPr lang="zh-CN" altLang="en-US" sz="2800" dirty="0"/>
              <a:t> </a:t>
            </a:r>
            <a:r>
              <a:rPr lang="en-US" altLang="zh-CN" sz="2800" dirty="0"/>
              <a:t>physics performance with beam background </a:t>
            </a:r>
          </a:p>
          <a:p>
            <a:pPr lvl="1"/>
            <a:r>
              <a:rPr lang="en-US" altLang="zh-CN" sz="2800" dirty="0"/>
              <a:t>Update thermal simulation with air cooling </a:t>
            </a:r>
          </a:p>
          <a:p>
            <a:pPr lvl="1"/>
            <a:r>
              <a:rPr lang="en-US" altLang="zh-CN" sz="2800" dirty="0"/>
              <a:t>Make</a:t>
            </a:r>
            <a:r>
              <a:rPr lang="zh-CN" altLang="en-US" sz="2800" dirty="0"/>
              <a:t> </a:t>
            </a:r>
            <a:r>
              <a:rPr lang="en-US" altLang="zh-CN" sz="2800" dirty="0"/>
              <a:t>a</a:t>
            </a:r>
            <a:r>
              <a:rPr lang="zh-CN" altLang="en-US" sz="2800" dirty="0"/>
              <a:t> </a:t>
            </a:r>
            <a:r>
              <a:rPr lang="en-US" altLang="zh-CN" sz="2800" dirty="0"/>
              <a:t>full-size</a:t>
            </a:r>
            <a:r>
              <a:rPr lang="zh-CN" altLang="en-US" sz="2800" dirty="0"/>
              <a:t> </a:t>
            </a:r>
            <a:r>
              <a:rPr lang="en-US" altLang="zh-CN" sz="2800" dirty="0"/>
              <a:t>mockup</a:t>
            </a:r>
            <a:r>
              <a:rPr lang="zh-CN" altLang="en-US" sz="2800" dirty="0"/>
              <a:t> </a:t>
            </a:r>
            <a:r>
              <a:rPr lang="en-US" altLang="zh-CN" sz="2800" dirty="0"/>
              <a:t>to</a:t>
            </a:r>
            <a:r>
              <a:rPr lang="zh-CN" altLang="en-US" sz="2800" dirty="0"/>
              <a:t> </a:t>
            </a:r>
            <a:r>
              <a:rPr lang="en-US" altLang="zh-CN" sz="2800" dirty="0"/>
              <a:t>verify</a:t>
            </a:r>
            <a:r>
              <a:rPr lang="zh-CN" altLang="en-US" sz="2800" dirty="0"/>
              <a:t> </a:t>
            </a:r>
            <a:r>
              <a:rPr lang="en-US" altLang="zh-CN" sz="2800" dirty="0"/>
              <a:t>the</a:t>
            </a:r>
            <a:r>
              <a:rPr lang="zh-CN" altLang="en-US" sz="2800" dirty="0"/>
              <a:t> </a:t>
            </a:r>
            <a:r>
              <a:rPr lang="en-US" altLang="zh-CN" sz="2800" dirty="0"/>
              <a:t>space</a:t>
            </a:r>
            <a:r>
              <a:rPr lang="zh-CN" altLang="en-US" sz="2800" dirty="0"/>
              <a:t> </a:t>
            </a:r>
            <a:r>
              <a:rPr lang="en-US" altLang="zh-CN" sz="2800" dirty="0"/>
              <a:t>for</a:t>
            </a:r>
            <a:r>
              <a:rPr lang="zh-CN" altLang="en-US" sz="2800" dirty="0"/>
              <a:t> </a:t>
            </a:r>
            <a:r>
              <a:rPr lang="en-US" altLang="zh-CN" sz="2800" dirty="0"/>
              <a:t>cable</a:t>
            </a:r>
            <a:r>
              <a:rPr lang="zh-CN" altLang="en-US" sz="2800" dirty="0"/>
              <a:t> </a:t>
            </a:r>
            <a:r>
              <a:rPr lang="en-US" altLang="zh-CN" sz="2800" dirty="0"/>
              <a:t>routing</a:t>
            </a:r>
            <a:r>
              <a:rPr lang="zh-CN" altLang="en-US" sz="2800" dirty="0"/>
              <a:t> </a:t>
            </a:r>
            <a:r>
              <a:rPr lang="en-US" altLang="zh-CN" sz="2800" dirty="0"/>
              <a:t>and</a:t>
            </a:r>
            <a:r>
              <a:rPr lang="zh-CN" altLang="en-US" sz="2800" dirty="0"/>
              <a:t> </a:t>
            </a:r>
            <a:r>
              <a:rPr lang="en-US" altLang="zh-CN" sz="2800" dirty="0"/>
              <a:t>air</a:t>
            </a:r>
            <a:r>
              <a:rPr lang="zh-CN" altLang="en-US" sz="2800" dirty="0"/>
              <a:t> </a:t>
            </a:r>
            <a:r>
              <a:rPr lang="en-US" altLang="zh-CN" sz="2800" dirty="0"/>
              <a:t>cooling</a:t>
            </a:r>
          </a:p>
          <a:p>
            <a:pPr lvl="1"/>
            <a:endParaRPr lang="en-US" altLang="zh-CN" dirty="0"/>
          </a:p>
          <a:p>
            <a:pPr marL="457200" lvl="1" indent="0">
              <a:buNone/>
            </a:pPr>
            <a:endParaRPr lang="en-US" altLang="zh-CN" dirty="0"/>
          </a:p>
          <a:p>
            <a:pPr marL="457200" lvl="1" indent="0">
              <a:buNone/>
            </a:pPr>
            <a:endParaRPr lang="en-US" altLang="zh-CN" dirty="0"/>
          </a:p>
          <a:p>
            <a:pPr marL="457200" lvl="1" indent="0">
              <a:buNone/>
            </a:pPr>
            <a:endParaRPr lang="en-US" altLang="zh-CN" dirty="0"/>
          </a:p>
          <a:p>
            <a:pPr marL="0" indent="0">
              <a:buNone/>
            </a:pPr>
            <a:endParaRPr lang="zh-CN" altLang="en-US" dirty="0"/>
          </a:p>
        </p:txBody>
      </p:sp>
      <p:sp>
        <p:nvSpPr>
          <p:cNvPr id="3" name="Title 2"/>
          <p:cNvSpPr>
            <a:spLocks noGrp="1"/>
          </p:cNvSpPr>
          <p:nvPr>
            <p:ph type="title"/>
          </p:nvPr>
        </p:nvSpPr>
        <p:spPr/>
        <p:txBody>
          <a:bodyPr>
            <a:noAutofit/>
          </a:bodyPr>
          <a:lstStyle/>
          <a:p>
            <a:r>
              <a:rPr lang="en-US" altLang="zh-CN" sz="3200" dirty="0"/>
              <a:t>Overview of IDRC feedback and main changes</a:t>
            </a:r>
          </a:p>
        </p:txBody>
      </p:sp>
      <p:sp>
        <p:nvSpPr>
          <p:cNvPr id="5" name="Slide Number Placeholder 4"/>
          <p:cNvSpPr>
            <a:spLocks noGrp="1"/>
          </p:cNvSpPr>
          <p:nvPr>
            <p:ph type="sldNum" sz="quarter" idx="12"/>
          </p:nvPr>
        </p:nvSpPr>
        <p:spPr/>
        <p:txBody>
          <a:bodyPr/>
          <a:lstStyle/>
          <a:p>
            <a:fld id="{F15E9139-A00B-4B2A-98A6-095DC08F1345}" type="slidenum">
              <a:rPr lang="zh-CN" altLang="en-US" smtClean="0"/>
              <a:t>3</a:t>
            </a:fld>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a:latin typeface="Arial Black" panose="020B0A04020102020204" pitchFamily="34" charset="0"/>
                <a:ea typeface="等线" panose="02010600030101010101" pitchFamily="2" charset="-122"/>
              </a:rPr>
              <a:t>Comments</a:t>
            </a:r>
          </a:p>
        </p:txBody>
      </p:sp>
      <p:sp>
        <p:nvSpPr>
          <p:cNvPr id="3" name="Text Placeholder 2"/>
          <p:cNvSpPr>
            <a:spLocks noGrp="1"/>
          </p:cNvSpPr>
          <p:nvPr>
            <p:ph type="body" idx="1"/>
          </p:nvPr>
        </p:nvSpPr>
        <p:spPr>
          <a:xfrm>
            <a:off x="792764" y="1467816"/>
            <a:ext cx="10515600" cy="4351338"/>
          </a:xfrm>
        </p:spPr>
        <p:txBody>
          <a:bodyPr>
            <a:normAutofit fontScale="92500" lnSpcReduction="20000"/>
          </a:bodyPr>
          <a:lstStyle/>
          <a:p>
            <a:pPr marL="342900" lvl="0" indent="-342900" algn="just">
              <a:lnSpc>
                <a:spcPct val="115000"/>
              </a:lnSpc>
              <a:spcBef>
                <a:spcPts val="1200"/>
              </a:spcBef>
              <a:spcAft>
                <a:spcPts val="0"/>
              </a:spcAft>
              <a:buFont typeface="Arial" panose="020B0604020202020204" pitchFamily="34" charset="0"/>
              <a:buChar char="●"/>
            </a:pPr>
            <a:r>
              <a:rPr lang="en-US" altLang="zh-CN" sz="1800" u="none" strike="noStrike" dirty="0">
                <a:solidFill>
                  <a:srgbClr val="0000FF"/>
                </a:solidFill>
                <a:effectLst/>
                <a:latin typeface="Arial" panose="020B0604020202020204" pitchFamily="34" charset="0"/>
                <a:ea typeface="宋体" pitchFamily="2" charset="-122"/>
              </a:rPr>
              <a:t>C-A-4-1: </a:t>
            </a:r>
            <a:r>
              <a:rPr lang="en-US" altLang="zh-CN" sz="1800" b="1" u="none" strike="noStrike" dirty="0">
                <a:solidFill>
                  <a:srgbClr val="0000FF"/>
                </a:solidFill>
                <a:effectLst/>
                <a:latin typeface="Arial" panose="020B0604020202020204" pitchFamily="34" charset="0"/>
                <a:ea typeface="宋体" pitchFamily="2" charset="-122"/>
              </a:rPr>
              <a:t>The chapter in the TDR is very long and detailed. In sections covering previously published R&amp;D, the level of detail could be reduced. </a:t>
            </a:r>
            <a:r>
              <a:rPr lang="en-US" altLang="zh-CN" sz="1800" u="none" strike="noStrike" dirty="0">
                <a:solidFill>
                  <a:srgbClr val="0000FF"/>
                </a:solidFill>
                <a:effectLst/>
                <a:latin typeface="Arial" panose="020B0604020202020204" pitchFamily="34" charset="0"/>
                <a:ea typeface="宋体" pitchFamily="2" charset="-122"/>
              </a:rPr>
              <a:t>However, we found it very positive that past efforts from various groups were acknowledged, and that valuable experience and knowledge have been incorporated into the current vertex detector design.</a:t>
            </a:r>
          </a:p>
          <a:p>
            <a:pPr marL="800100" lvl="1" indent="-342900" algn="just">
              <a:lnSpc>
                <a:spcPct val="115000"/>
              </a:lnSpc>
              <a:spcBef>
                <a:spcPts val="1200"/>
              </a:spcBef>
              <a:buFont typeface="Arial" panose="020B0604020202020204" pitchFamily="34" charset="0"/>
              <a:buChar char="●"/>
            </a:pPr>
            <a:r>
              <a:rPr lang="en-US" altLang="zh-CN" sz="2200" u="none" strike="noStrike" dirty="0">
                <a:effectLst/>
                <a:latin typeface="Arial" panose="020B0604020202020204" pitchFamily="34" charset="0"/>
                <a:ea typeface="宋体" pitchFamily="2" charset="-122"/>
              </a:rPr>
              <a:t>This</a:t>
            </a:r>
            <a:r>
              <a:rPr lang="zh-CN" altLang="en-US" sz="2200" u="none" strike="noStrike" dirty="0">
                <a:effectLst/>
                <a:latin typeface="Arial" panose="020B0604020202020204" pitchFamily="34" charset="0"/>
                <a:ea typeface="宋体" pitchFamily="2" charset="-122"/>
              </a:rPr>
              <a:t> </a:t>
            </a:r>
            <a:r>
              <a:rPr lang="en-US" altLang="zh-CN" sz="2200" u="none" strike="noStrike" dirty="0">
                <a:effectLst/>
                <a:latin typeface="Arial" panose="020B0604020202020204" pitchFamily="34" charset="0"/>
                <a:ea typeface="宋体" pitchFamily="2" charset="-122"/>
              </a:rPr>
              <a:t>section</a:t>
            </a:r>
            <a:r>
              <a:rPr lang="zh-CN" altLang="en-US" sz="2200" u="none" strike="noStrike" dirty="0">
                <a:effectLst/>
                <a:latin typeface="Arial" panose="020B0604020202020204" pitchFamily="34" charset="0"/>
                <a:ea typeface="宋体" pitchFamily="2" charset="-122"/>
              </a:rPr>
              <a:t> </a:t>
            </a:r>
            <a:r>
              <a:rPr lang="en-US" altLang="zh-CN" sz="2200" u="none" strike="noStrike" dirty="0">
                <a:effectLst/>
                <a:latin typeface="Arial" panose="020B0604020202020204" pitchFamily="34" charset="0"/>
                <a:ea typeface="宋体" pitchFamily="2" charset="-122"/>
              </a:rPr>
              <a:t>has</a:t>
            </a:r>
            <a:r>
              <a:rPr lang="zh-CN" altLang="en-US" sz="2200" u="none" strike="noStrike" dirty="0">
                <a:effectLst/>
                <a:latin typeface="Arial" panose="020B0604020202020204" pitchFamily="34" charset="0"/>
                <a:ea typeface="宋体" pitchFamily="2" charset="-122"/>
              </a:rPr>
              <a:t> </a:t>
            </a:r>
            <a:r>
              <a:rPr lang="en-US" altLang="zh-CN" sz="2200" u="none" strike="noStrike" dirty="0">
                <a:effectLst/>
                <a:latin typeface="Arial" panose="020B0604020202020204" pitchFamily="34" charset="0"/>
                <a:ea typeface="宋体" pitchFamily="2" charset="-122"/>
              </a:rPr>
              <a:t>been</a:t>
            </a:r>
            <a:r>
              <a:rPr lang="zh-CN" altLang="en-US" sz="2200" u="none" strike="noStrike" dirty="0">
                <a:effectLst/>
                <a:latin typeface="Arial" panose="020B0604020202020204" pitchFamily="34" charset="0"/>
                <a:ea typeface="宋体" pitchFamily="2" charset="-122"/>
              </a:rPr>
              <a:t> </a:t>
            </a:r>
            <a:r>
              <a:rPr lang="en-US" altLang="zh-CN" sz="2200" u="none" strike="noStrike" dirty="0">
                <a:effectLst/>
                <a:latin typeface="Arial" panose="020B0604020202020204" pitchFamily="34" charset="0"/>
                <a:ea typeface="宋体" pitchFamily="2" charset="-122"/>
              </a:rPr>
              <a:t>reduced</a:t>
            </a:r>
            <a:r>
              <a:rPr lang="zh-CN" altLang="en-US" sz="2200" u="none" strike="noStrike" dirty="0">
                <a:effectLst/>
                <a:latin typeface="Arial" panose="020B0604020202020204" pitchFamily="34" charset="0"/>
                <a:ea typeface="宋体" pitchFamily="2" charset="-122"/>
              </a:rPr>
              <a:t> </a:t>
            </a:r>
            <a:r>
              <a:rPr lang="en-US" altLang="zh-CN" sz="2200" u="none" strike="noStrike" dirty="0">
                <a:effectLst/>
                <a:latin typeface="Arial" panose="020B0604020202020204" pitchFamily="34" charset="0"/>
                <a:ea typeface="宋体" pitchFamily="2" charset="-122"/>
              </a:rPr>
              <a:t>from</a:t>
            </a:r>
            <a:r>
              <a:rPr lang="zh-CN" altLang="en-US" sz="2200" u="none" strike="noStrike" dirty="0">
                <a:effectLst/>
                <a:latin typeface="Arial" panose="020B0604020202020204" pitchFamily="34" charset="0"/>
                <a:ea typeface="宋体" pitchFamily="2" charset="-122"/>
              </a:rPr>
              <a:t> </a:t>
            </a:r>
            <a:r>
              <a:rPr lang="en-US" altLang="zh-CN" sz="2200" u="none" strike="noStrike" dirty="0">
                <a:effectLst/>
                <a:latin typeface="Arial" panose="020B0604020202020204" pitchFamily="34" charset="0"/>
                <a:ea typeface="宋体" pitchFamily="2" charset="-122"/>
              </a:rPr>
              <a:t>~60</a:t>
            </a:r>
            <a:r>
              <a:rPr lang="zh-CN" altLang="en-US" sz="2200" u="none" strike="noStrike" dirty="0">
                <a:effectLst/>
                <a:latin typeface="Arial" panose="020B0604020202020204" pitchFamily="34" charset="0"/>
                <a:ea typeface="宋体" pitchFamily="2" charset="-122"/>
              </a:rPr>
              <a:t> </a:t>
            </a:r>
            <a:r>
              <a:rPr lang="en-US" altLang="zh-CN" sz="2200" dirty="0">
                <a:latin typeface="Arial" panose="020B0604020202020204" pitchFamily="34" charset="0"/>
                <a:ea typeface="宋体" pitchFamily="2" charset="-122"/>
              </a:rPr>
              <a:t>pages</a:t>
            </a:r>
            <a:r>
              <a:rPr lang="zh-CN" altLang="en-US" sz="2200" dirty="0">
                <a:latin typeface="Arial" panose="020B0604020202020204" pitchFamily="34" charset="0"/>
                <a:ea typeface="宋体" pitchFamily="2" charset="-122"/>
              </a:rPr>
              <a:t> </a:t>
            </a:r>
            <a:r>
              <a:rPr lang="en-US" altLang="zh-CN" sz="2200" dirty="0">
                <a:latin typeface="Arial" panose="020B0604020202020204" pitchFamily="34" charset="0"/>
                <a:ea typeface="宋体" pitchFamily="2" charset="-122"/>
              </a:rPr>
              <a:t>to</a:t>
            </a:r>
            <a:r>
              <a:rPr lang="zh-CN" altLang="en-US" sz="2200" dirty="0">
                <a:latin typeface="Arial" panose="020B0604020202020204" pitchFamily="34" charset="0"/>
                <a:ea typeface="宋体" pitchFamily="2" charset="-122"/>
              </a:rPr>
              <a:t> </a:t>
            </a:r>
            <a:r>
              <a:rPr lang="en-US" altLang="zh-CN" sz="2200" dirty="0">
                <a:latin typeface="Arial" panose="020B0604020202020204" pitchFamily="34" charset="0"/>
                <a:ea typeface="宋体" pitchFamily="2" charset="-122"/>
              </a:rPr>
              <a:t>40</a:t>
            </a:r>
            <a:r>
              <a:rPr lang="zh-CN" altLang="en-US" sz="2200" dirty="0">
                <a:latin typeface="Arial" panose="020B0604020202020204" pitchFamily="34" charset="0"/>
                <a:ea typeface="宋体" pitchFamily="2" charset="-122"/>
              </a:rPr>
              <a:t> </a:t>
            </a:r>
            <a:r>
              <a:rPr lang="en-US" altLang="zh-CN" sz="2200" dirty="0">
                <a:latin typeface="Arial" panose="020B0604020202020204" pitchFamily="34" charset="0"/>
                <a:ea typeface="宋体" pitchFamily="2" charset="-122"/>
              </a:rPr>
              <a:t>pages</a:t>
            </a:r>
            <a:r>
              <a:rPr lang="zh-CN" altLang="en-US" sz="2200" dirty="0">
                <a:latin typeface="Arial" panose="020B0604020202020204" pitchFamily="34" charset="0"/>
                <a:ea typeface="宋体" pitchFamily="2" charset="-122"/>
              </a:rPr>
              <a:t> </a:t>
            </a:r>
            <a:endParaRPr lang="en-US" altLang="zh-CN" sz="2200" u="none" strike="noStrike" dirty="0">
              <a:effectLst/>
              <a:latin typeface="Arial" panose="020B0604020202020204" pitchFamily="34" charset="0"/>
              <a:ea typeface="宋体" pitchFamily="2" charset="-122"/>
            </a:endParaRPr>
          </a:p>
          <a:p>
            <a:pPr marL="342900" lvl="0" indent="-342900" algn="just">
              <a:lnSpc>
                <a:spcPct val="115000"/>
              </a:lnSpc>
              <a:spcBef>
                <a:spcPts val="1200"/>
              </a:spcBef>
              <a:spcAft>
                <a:spcPts val="0"/>
              </a:spcAft>
              <a:buFont typeface="Arial" panose="020B0604020202020204" pitchFamily="34" charset="0"/>
              <a:buChar char="●"/>
            </a:pPr>
            <a:r>
              <a:rPr lang="en-US" altLang="zh-CN" sz="1800" u="none" strike="noStrike" dirty="0">
                <a:solidFill>
                  <a:srgbClr val="0000FF"/>
                </a:solidFill>
                <a:effectLst/>
                <a:latin typeface="Arial" panose="020B0604020202020204" pitchFamily="34" charset="0"/>
                <a:ea typeface="宋体" pitchFamily="2" charset="-122"/>
              </a:rPr>
              <a:t>C-A-4-2: Although pursuing the HLMC 55 nm process could dilute focus and resources, it remains a worthwhile avenue, especially if difficulties arise in securing access to TPSCo65.</a:t>
            </a:r>
          </a:p>
          <a:p>
            <a:pPr marL="342900" lvl="0" indent="-342900" algn="just">
              <a:lnSpc>
                <a:spcPct val="115000"/>
              </a:lnSpc>
              <a:spcBef>
                <a:spcPts val="1200"/>
              </a:spcBef>
              <a:spcAft>
                <a:spcPts val="0"/>
              </a:spcAft>
              <a:buFont typeface="Arial" panose="020B0604020202020204" pitchFamily="34" charset="0"/>
              <a:buChar char="●"/>
            </a:pPr>
            <a:r>
              <a:rPr lang="en-US" altLang="zh-CN" sz="1800" u="none" strike="noStrike" dirty="0">
                <a:solidFill>
                  <a:srgbClr val="0000FF"/>
                </a:solidFill>
                <a:effectLst/>
                <a:latin typeface="Arial" panose="020B0604020202020204" pitchFamily="34" charset="0"/>
                <a:ea typeface="宋体" pitchFamily="2" charset="-122"/>
              </a:rPr>
              <a:t>C-A-4-3: While the mechanical design, simulations, and testing are advanced for this stage, maintaining mechanical stability and achieving efficient cooling remain significant challenges.</a:t>
            </a:r>
          </a:p>
          <a:p>
            <a:pPr marL="342900" lvl="0" indent="-342900" algn="just">
              <a:lnSpc>
                <a:spcPct val="115000"/>
              </a:lnSpc>
              <a:spcBef>
                <a:spcPts val="1200"/>
              </a:spcBef>
              <a:spcAft>
                <a:spcPts val="0"/>
              </a:spcAft>
              <a:buFont typeface="Arial" panose="020B0604020202020204" pitchFamily="34" charset="0"/>
              <a:buChar char="●"/>
            </a:pPr>
            <a:r>
              <a:rPr lang="en-US" altLang="zh-CN" sz="1800" u="none" strike="noStrike" dirty="0">
                <a:solidFill>
                  <a:srgbClr val="0000FF"/>
                </a:solidFill>
                <a:effectLst/>
                <a:latin typeface="Arial" panose="020B0604020202020204" pitchFamily="34" charset="0"/>
                <a:ea typeface="宋体" pitchFamily="2" charset="-122"/>
              </a:rPr>
              <a:t>C-A-4-4: The foreseen cost of sensors (~4.0 MCHF) appears reasonable. The relatively higher cost per unit area compared to other silicon detectors likely reflects the fact that the baseline sensor producer is not domestic. </a:t>
            </a:r>
          </a:p>
          <a:p>
            <a:pPr marL="342900" lvl="0" indent="-342900" algn="just">
              <a:lnSpc>
                <a:spcPct val="115000"/>
              </a:lnSpc>
              <a:spcBef>
                <a:spcPts val="1200"/>
              </a:spcBef>
              <a:spcAft>
                <a:spcPts val="0"/>
              </a:spcAft>
              <a:buFont typeface="Arial" panose="020B0604020202020204" pitchFamily="34" charset="0"/>
              <a:buChar char="●"/>
            </a:pPr>
            <a:r>
              <a:rPr lang="en-US" altLang="zh-CN" sz="1800" u="none" strike="noStrike" dirty="0">
                <a:solidFill>
                  <a:srgbClr val="0000FF"/>
                </a:solidFill>
                <a:effectLst/>
                <a:latin typeface="Arial" panose="020B0604020202020204" pitchFamily="34" charset="0"/>
                <a:ea typeface="宋体" pitchFamily="2" charset="-122"/>
              </a:rPr>
              <a:t>C-A-4-5: The estimated costs for mechanics, electronics, and the alignment system are of the correct order of magnitude but constitute only a fraction of the sensor cost</a:t>
            </a:r>
            <a:endParaRPr lang="zh-CN" altLang="zh-CN" sz="1800" u="none" strike="noStrike" dirty="0">
              <a:solidFill>
                <a:srgbClr val="0000FF"/>
              </a:solidFill>
              <a:effectLst/>
              <a:latin typeface="Arial" panose="020B0604020202020204" pitchFamily="34" charset="0"/>
              <a:ea typeface="宋体" pitchFamily="2" charset="-122"/>
            </a:endParaRPr>
          </a:p>
        </p:txBody>
      </p:sp>
      <p:sp>
        <p:nvSpPr>
          <p:cNvPr id="5" name="TextBox 4"/>
          <p:cNvSpPr txBox="1"/>
          <p:nvPr/>
        </p:nvSpPr>
        <p:spPr>
          <a:xfrm>
            <a:off x="9648825" y="577334"/>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Vertex Detector</a:t>
            </a:r>
            <a:endParaRPr lang="zh-CN" altLang="en-US" dirty="0">
              <a:latin typeface="Arial" panose="020B0604020202020204" pitchFamily="34" charset="0"/>
            </a:endParaRPr>
          </a:p>
        </p:txBody>
      </p:sp>
    </p:spTree>
    <p:extLst>
      <p:ext uri="{BB962C8B-B14F-4D97-AF65-F5344CB8AC3E}">
        <p14:creationId xmlns:p14="http://schemas.microsoft.com/office/powerpoint/2010/main" val="166540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043"/>
            <a:ext cx="10515600" cy="1325563"/>
          </a:xfrm>
        </p:spPr>
        <p:txBody>
          <a:bodyPr/>
          <a:lstStyle/>
          <a:p>
            <a:pPr marR="0" rtl="0"/>
            <a:r>
              <a:rPr lang="en-US" altLang="zh-CN" b="0" i="0" u="none" strike="noStrike" baseline="0" dirty="0">
                <a:latin typeface="Arial Black" panose="020B0A04020102020204" pitchFamily="34" charset="0"/>
                <a:ea typeface="等线" panose="02010600030101010101" pitchFamily="2" charset="-122"/>
              </a:rPr>
              <a:t>Findings</a:t>
            </a:r>
          </a:p>
        </p:txBody>
      </p:sp>
      <p:sp>
        <p:nvSpPr>
          <p:cNvPr id="3" name="Text Placeholder 2"/>
          <p:cNvSpPr>
            <a:spLocks noGrp="1"/>
          </p:cNvSpPr>
          <p:nvPr>
            <p:ph type="body" idx="1"/>
          </p:nvPr>
        </p:nvSpPr>
        <p:spPr>
          <a:xfrm>
            <a:off x="602027" y="1436914"/>
            <a:ext cx="10802415" cy="4941168"/>
          </a:xfrm>
        </p:spPr>
        <p:txBody>
          <a:bodyPr>
            <a:normAutofit fontScale="92500" lnSpcReduction="10000"/>
          </a:bodyPr>
          <a:lstStyle/>
          <a:p>
            <a:pPr algn="just">
              <a:lnSpc>
                <a:spcPct val="120000"/>
              </a:lnSpc>
              <a:spcBef>
                <a:spcPts val="600"/>
              </a:spcBef>
            </a:pPr>
            <a:r>
              <a:rPr lang="en-US" altLang="zh-CN" sz="1200" dirty="0">
                <a:solidFill>
                  <a:srgbClr val="0000FF"/>
                </a:solidFill>
                <a:effectLst/>
                <a:latin typeface="Arial" panose="020B0604020202020204" pitchFamily="34" charset="0"/>
                <a:ea typeface="宋体" pitchFamily="2" charset="-122"/>
              </a:rPr>
              <a:t>F-A-4-1: The design and technology choice for the vertex detector is highly ambitious and at the forefront of technological innovation. The baseline option—thin, bendable silicon CMOS sensors that can be stitched together to create a large, lightweight vertex detector—is certainly a very challenging yet promising approach. The backup solution, which also employs thin CMOS sensors mounted on  ladders,  remains  technologically  advanced.  The  project  has  made  significant  progress  since the last review. </a:t>
            </a:r>
          </a:p>
          <a:p>
            <a:pPr algn="just">
              <a:lnSpc>
                <a:spcPct val="120000"/>
              </a:lnSpc>
              <a:spcBef>
                <a:spcPts val="600"/>
              </a:spcBef>
            </a:pPr>
            <a:r>
              <a:rPr lang="en-US" altLang="zh-CN" sz="1200" dirty="0">
                <a:solidFill>
                  <a:srgbClr val="0000FF"/>
                </a:solidFill>
                <a:effectLst/>
                <a:latin typeface="Arial" panose="020B0604020202020204" pitchFamily="34" charset="0"/>
                <a:ea typeface="宋体" pitchFamily="2" charset="-122"/>
              </a:rPr>
              <a:t>F-A-4-2: The vertex detector is expected to operate for 10 years during Higgs and low-luminosity Z running, after which it will need to be replaced for high-luminosity Z, WW, and </a:t>
            </a:r>
            <a:r>
              <a:rPr lang="en-US" altLang="zh-CN" sz="1200" dirty="0" err="1">
                <a:solidFill>
                  <a:srgbClr val="0000FF"/>
                </a:solidFill>
                <a:effectLst/>
                <a:latin typeface="Arial" panose="020B0604020202020204" pitchFamily="34" charset="0"/>
                <a:ea typeface="宋体" pitchFamily="2" charset="-122"/>
              </a:rPr>
              <a:t>tt</a:t>
            </a:r>
            <a:r>
              <a:rPr lang="en-US" altLang="zh-CN" sz="1200" dirty="0">
                <a:solidFill>
                  <a:srgbClr val="0000FF"/>
                </a:solidFill>
                <a:effectLst/>
                <a:latin typeface="Arial" panose="020B0604020202020204" pitchFamily="34" charset="0"/>
                <a:ea typeface="宋体" pitchFamily="2" charset="-122"/>
              </a:rPr>
              <a:t>̄ operations. The ability to run at high-luminosity Z mode imposes additional demands on an already extremely challenging design (e.g., larger data rate capabilities, shorter charge collection times, lower noise, and tighter power consumption constraints). </a:t>
            </a:r>
          </a:p>
          <a:p>
            <a:pPr algn="just">
              <a:lnSpc>
                <a:spcPct val="120000"/>
              </a:lnSpc>
              <a:spcBef>
                <a:spcPts val="600"/>
              </a:spcBef>
            </a:pPr>
            <a:r>
              <a:rPr lang="en-US" altLang="zh-CN" sz="1200" dirty="0">
                <a:solidFill>
                  <a:srgbClr val="0000FF"/>
                </a:solidFill>
                <a:effectLst/>
                <a:latin typeface="Arial" panose="020B0604020202020204" pitchFamily="34" charset="0"/>
                <a:ea typeface="宋体" pitchFamily="2" charset="-122"/>
              </a:rPr>
              <a:t>F-A-4-3: There are several major challenges for the vertex detector. Achieving the desired position resolution has been demonstrated with the TaichuPix-3 chip in TJ180 nm technology. However, this process has limitations, particularly its high-power consumption (&gt;100 </a:t>
            </a:r>
            <a:r>
              <a:rPr lang="en-US" altLang="zh-CN" sz="1200" dirty="0" err="1">
                <a:solidFill>
                  <a:srgbClr val="0000FF"/>
                </a:solidFill>
                <a:effectLst/>
                <a:latin typeface="Arial" panose="020B0604020202020204" pitchFamily="34" charset="0"/>
                <a:ea typeface="宋体" pitchFamily="2" charset="-122"/>
              </a:rPr>
              <a:t>mW</a:t>
            </a:r>
            <a:r>
              <a:rPr lang="en-US" altLang="zh-CN" sz="1200" dirty="0">
                <a:solidFill>
                  <a:srgbClr val="0000FF"/>
                </a:solidFill>
                <a:effectLst/>
                <a:latin typeface="Arial" panose="020B0604020202020204" pitchFamily="34" charset="0"/>
                <a:ea typeface="宋体" pitchFamily="2" charset="-122"/>
              </a:rPr>
              <a:t>/cm²), which is too high  for  air  cooling.  Transitioning  to  the  TPSCo65  process  is  a  way  forward,  reducing  power consumption  to  approximately  40  </a:t>
            </a:r>
            <a:r>
              <a:rPr lang="en-US" altLang="zh-CN" sz="1200" dirty="0" err="1">
                <a:solidFill>
                  <a:srgbClr val="0000FF"/>
                </a:solidFill>
                <a:effectLst/>
                <a:latin typeface="Arial" panose="020B0604020202020204" pitchFamily="34" charset="0"/>
                <a:ea typeface="宋体" pitchFamily="2" charset="-122"/>
              </a:rPr>
              <a:t>mW</a:t>
            </a:r>
            <a:r>
              <a:rPr lang="en-US" altLang="zh-CN" sz="1200" dirty="0">
                <a:solidFill>
                  <a:srgbClr val="0000FF"/>
                </a:solidFill>
                <a:effectLst/>
                <a:latin typeface="Arial" panose="020B0604020202020204" pitchFamily="34" charset="0"/>
                <a:ea typeface="宋体" pitchFamily="2" charset="-122"/>
              </a:rPr>
              <a:t>/cm².  The  required  position  resolution  and  uniform  hit efficiency have already been demonstrated in this new process. </a:t>
            </a:r>
          </a:p>
          <a:p>
            <a:pPr algn="just">
              <a:lnSpc>
                <a:spcPct val="120000"/>
              </a:lnSpc>
              <a:spcBef>
                <a:spcPts val="600"/>
              </a:spcBef>
            </a:pPr>
            <a:r>
              <a:rPr lang="en-US" altLang="zh-CN" sz="1200" dirty="0">
                <a:solidFill>
                  <a:srgbClr val="0000FF"/>
                </a:solidFill>
                <a:effectLst/>
                <a:latin typeface="Arial" panose="020B0604020202020204" pitchFamily="34" charset="0"/>
                <a:ea typeface="宋体" pitchFamily="2" charset="-122"/>
              </a:rPr>
              <a:t>F-A-4-4: The real challenge now lies in the development of large-area stitched sensors of ~40 </a:t>
            </a:r>
            <a:r>
              <a:rPr lang="en-US" altLang="zh-CN" sz="1200" dirty="0" err="1">
                <a:solidFill>
                  <a:srgbClr val="0000FF"/>
                </a:solidFill>
                <a:effectLst/>
                <a:latin typeface="Arial" panose="020B0604020202020204" pitchFamily="34" charset="0"/>
                <a:ea typeface="宋体" pitchFamily="2" charset="-122"/>
              </a:rPr>
              <a:t>μm</a:t>
            </a:r>
            <a:r>
              <a:rPr lang="en-US" altLang="zh-CN" sz="1200" dirty="0">
                <a:solidFill>
                  <a:srgbClr val="0000FF"/>
                </a:solidFill>
                <a:effectLst/>
                <a:latin typeface="Arial" panose="020B0604020202020204" pitchFamily="34" charset="0"/>
                <a:ea typeface="宋体" pitchFamily="2" charset="-122"/>
              </a:rPr>
              <a:t> thickness that  can  be  bent  to  radii  as  small  as  11  mm,  achieving  a  material  budget  of  just  0.06%  X₀. Successful bending of dummy 40 </a:t>
            </a:r>
            <a:r>
              <a:rPr lang="en-US" altLang="zh-CN" sz="1200" dirty="0" err="1">
                <a:solidFill>
                  <a:srgbClr val="0000FF"/>
                </a:solidFill>
                <a:effectLst/>
                <a:latin typeface="Arial" panose="020B0604020202020204" pitchFamily="34" charset="0"/>
                <a:ea typeface="宋体" pitchFamily="2" charset="-122"/>
              </a:rPr>
              <a:t>μm</a:t>
            </a:r>
            <a:r>
              <a:rPr lang="en-US" altLang="zh-CN" sz="1200" dirty="0">
                <a:solidFill>
                  <a:srgbClr val="0000FF"/>
                </a:solidFill>
                <a:effectLst/>
                <a:latin typeface="Arial" panose="020B0604020202020204" pitchFamily="34" charset="0"/>
                <a:ea typeface="宋体" pitchFamily="2" charset="-122"/>
              </a:rPr>
              <a:t> wafers has been demonstrated, but bending fully processed wafers (including metal layers for data and power lines) remains to be achieved. Securing access to TPSCo65 technology, including a modified process optimized for particle detection, is crucial. An alternative approach under early exploration is the HLMC 55 nm technology, although it has yet to be demonstrated. </a:t>
            </a:r>
          </a:p>
          <a:p>
            <a:pPr algn="just">
              <a:lnSpc>
                <a:spcPct val="120000"/>
              </a:lnSpc>
              <a:spcBef>
                <a:spcPts val="600"/>
              </a:spcBef>
            </a:pPr>
            <a:r>
              <a:rPr lang="en-US" altLang="zh-CN" sz="1200" dirty="0">
                <a:solidFill>
                  <a:srgbClr val="0000FF"/>
                </a:solidFill>
                <a:effectLst/>
                <a:latin typeface="Arial" panose="020B0604020202020204" pitchFamily="34" charset="0"/>
                <a:ea typeface="宋体" pitchFamily="2" charset="-122"/>
              </a:rPr>
              <a:t>F-A-4-5: The mechanical design is quite advanced for this stage, with many demonstrators and mock-up parts already tested, including a full ladder demonstrator. The simulations shown for mechanical and thermal performance, efficiency coverage, and background hit rates are detailed and of high quality. The impact of background hit rates on physics performance has been found to be negligible.  The  planned  laser  alignment  system  is  a  very  positive  development,  but  its  effective operation must still be demonstrated. </a:t>
            </a:r>
          </a:p>
          <a:p>
            <a:pPr algn="just">
              <a:lnSpc>
                <a:spcPct val="120000"/>
              </a:lnSpc>
              <a:spcBef>
                <a:spcPts val="600"/>
              </a:spcBef>
            </a:pPr>
            <a:r>
              <a:rPr lang="en-US" altLang="zh-CN" sz="1200" dirty="0">
                <a:solidFill>
                  <a:srgbClr val="0000FF"/>
                </a:solidFill>
                <a:effectLst/>
                <a:latin typeface="Arial" panose="020B0604020202020204" pitchFamily="34" charset="0"/>
                <a:ea typeface="宋体" pitchFamily="2" charset="-122"/>
              </a:rPr>
              <a:t>F-A-4-6: The fifth double layer of the vertex detector employs a more conventional ladder design, achieving approximately  0.25%  X₀.  At  the  larger  radius  of  the  fifth  layer,  this  becomes  necessary  but  also requires  parallel  development.  Importantly,  this  ladder  design  offers  a  reliable  fallback  option  in case  insurmountable  problems  arise  with  the  stitched  sensor  technology  for  the  inner  layers.</a:t>
            </a:r>
          </a:p>
          <a:p>
            <a:pPr algn="just">
              <a:lnSpc>
                <a:spcPct val="120000"/>
              </a:lnSpc>
              <a:spcBef>
                <a:spcPts val="600"/>
              </a:spcBef>
            </a:pPr>
            <a:r>
              <a:rPr lang="en-US" altLang="zh-CN" sz="1200" dirty="0">
                <a:solidFill>
                  <a:srgbClr val="0000FF"/>
                </a:solidFill>
                <a:effectLst/>
                <a:latin typeface="Arial" panose="020B0604020202020204" pitchFamily="34" charset="0"/>
                <a:ea typeface="宋体" pitchFamily="2" charset="-122"/>
              </a:rPr>
              <a:t>However,  adopting  this  backup  would  come  at  the  cost  of  a  slightly  higher  material  budget,  and thus a somewhat degraded pₜ resolution at lower energies. </a:t>
            </a:r>
          </a:p>
        </p:txBody>
      </p:sp>
      <p:sp>
        <p:nvSpPr>
          <p:cNvPr id="6" name="TextBox 5"/>
          <p:cNvSpPr txBox="1"/>
          <p:nvPr/>
        </p:nvSpPr>
        <p:spPr>
          <a:xfrm>
            <a:off x="9648825" y="577334"/>
            <a:ext cx="6096000" cy="369332"/>
          </a:xfrm>
          <a:prstGeom prst="rect">
            <a:avLst/>
          </a:prstGeom>
          <a:noFill/>
        </p:spPr>
        <p:txBody>
          <a:bodyPr wrap="square">
            <a:spAutoFit/>
          </a:bodyPr>
          <a:lstStyle/>
          <a:p>
            <a:r>
              <a:rPr lang="en-US" altLang="zh-CN" b="0" i="0" u="none" strike="noStrike" baseline="0" dirty="0">
                <a:latin typeface="Arial" panose="020B0604020202020204" pitchFamily="34" charset="0"/>
                <a:ea typeface="等线" panose="02010600030101010101" pitchFamily="2" charset="-122"/>
              </a:rPr>
              <a:t>Vertex Detector</a:t>
            </a:r>
            <a:endParaRPr lang="zh-CN" altLang="en-US" dirty="0">
              <a:latin typeface="Arial" panose="020B0604020202020204" pitchFamily="34" charset="0"/>
            </a:endParaRPr>
          </a:p>
        </p:txBody>
      </p:sp>
    </p:spTree>
    <p:extLst>
      <p:ext uri="{BB962C8B-B14F-4D97-AF65-F5344CB8AC3E}">
        <p14:creationId xmlns:p14="http://schemas.microsoft.com/office/powerpoint/2010/main" val="2247138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2"/>
          <a:srcRect t="28679" b="6192"/>
          <a:stretch>
            <a:fillRect/>
          </a:stretch>
        </p:blipFill>
        <p:spPr>
          <a:xfrm>
            <a:off x="635" y="0"/>
            <a:ext cx="12191365" cy="2118283"/>
          </a:xfrm>
          <a:prstGeom prst="rect">
            <a:avLst/>
          </a:prstGeom>
        </p:spPr>
      </p:pic>
      <p:sp>
        <p:nvSpPr>
          <p:cNvPr id="6" name="标题 3"/>
          <p:cNvSpPr txBox="1"/>
          <p:nvPr/>
        </p:nvSpPr>
        <p:spPr>
          <a:xfrm>
            <a:off x="1692720" y="3038785"/>
            <a:ext cx="8627534" cy="1326319"/>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4800" dirty="0">
                <a:solidFill>
                  <a:srgbClr val="C00000"/>
                </a:solidFill>
                <a:latin typeface="Arial Black" panose="020B0A04020102020204" pitchFamily="34" charset="0"/>
                <a:ea typeface="Arial Black" panose="020B0A04020102020204" pitchFamily="34" charset="0"/>
                <a:cs typeface="Arial Black" panose="020B0A04020102020204" pitchFamily="34" charset="0"/>
              </a:rPr>
              <a:t>Thank you for your attention!</a:t>
            </a:r>
            <a:endParaRPr lang="zh-CN" altLang="en-US" sz="4800" dirty="0">
              <a:solidFill>
                <a:srgbClr val="C00000"/>
              </a:solidFill>
              <a:latin typeface="Arial Black" panose="020B0A04020102020204" pitchFamily="34" charset="0"/>
              <a:ea typeface="Arial Black" panose="020B0A04020102020204" pitchFamily="34" charset="0"/>
              <a:cs typeface="Arial Black" panose="020B0A04020102020204" pitchFamily="34" charset="0"/>
            </a:endParaRPr>
          </a:p>
        </p:txBody>
      </p:sp>
      <p:pic>
        <p:nvPicPr>
          <p:cNvPr id="10" name="Picture 2" descr="C:\Users\Administrator\Desktop\111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363" y="5398314"/>
            <a:ext cx="3552825" cy="672912"/>
          </a:xfrm>
          <a:prstGeom prst="rect">
            <a:avLst/>
          </a:prstGeom>
        </p:spPr>
      </p:pic>
      <p:sp>
        <p:nvSpPr>
          <p:cNvPr id="12" name="Slide Number Placeholder 11"/>
          <p:cNvSpPr>
            <a:spLocks noGrp="1"/>
          </p:cNvSpPr>
          <p:nvPr>
            <p:ph type="sldNum" sz="quarter" idx="12"/>
          </p:nvPr>
        </p:nvSpPr>
        <p:spPr/>
        <p:txBody>
          <a:bodyPr/>
          <a:lstStyle/>
          <a:p>
            <a:fld id="{27F552FA-C358-4F70-9CE8-3E41459FCE36}" type="slidenum">
              <a:rPr lang="zh-CN" altLang="en-US" smtClean="0"/>
              <a:t>32</a:t>
            </a:fld>
            <a:endParaRPr lang="zh-CN" altLang="en-US" dirty="0"/>
          </a:p>
        </p:txBody>
      </p:sp>
      <p:sp>
        <p:nvSpPr>
          <p:cNvPr id="8" name="TextBox 7"/>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Aug. 7</a:t>
            </a:r>
            <a:r>
              <a:rPr lang="en-US" altLang="zh-CN" baseline="30000" dirty="0">
                <a:solidFill>
                  <a:schemeClr val="bg1"/>
                </a:solidFill>
              </a:rPr>
              <a:t>th</a:t>
            </a:r>
            <a:r>
              <a:rPr lang="en-US" altLang="zh-CN" dirty="0">
                <a:solidFill>
                  <a:schemeClr val="bg1"/>
                </a:solidFill>
              </a:rPr>
              <a:t>, 2024, CEPC Detector Ref-TDR Review</a:t>
            </a:r>
            <a:endParaRPr lang="zh-CN"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2"/>
          <a:srcRect t="28679" b="6192"/>
          <a:stretch>
            <a:fillRect/>
          </a:stretch>
        </p:blipFill>
        <p:spPr>
          <a:xfrm>
            <a:off x="635" y="0"/>
            <a:ext cx="12191365" cy="2118283"/>
          </a:xfrm>
          <a:prstGeom prst="rect">
            <a:avLst/>
          </a:prstGeom>
        </p:spPr>
      </p:pic>
      <p:sp>
        <p:nvSpPr>
          <p:cNvPr id="6" name="标题 3"/>
          <p:cNvSpPr txBox="1"/>
          <p:nvPr/>
        </p:nvSpPr>
        <p:spPr>
          <a:xfrm>
            <a:off x="1692720" y="3038785"/>
            <a:ext cx="8627534" cy="1326319"/>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5400" dirty="0">
                <a:solidFill>
                  <a:srgbClr val="C00000"/>
                </a:solidFill>
                <a:latin typeface="Arial Black" panose="020B0A04020102020204" pitchFamily="34" charset="0"/>
                <a:ea typeface="Arial Black" panose="020B0A04020102020204" pitchFamily="34" charset="0"/>
                <a:cs typeface="Arial Black" panose="020B0A04020102020204" pitchFamily="34" charset="0"/>
              </a:rPr>
              <a:t>Extra slides</a:t>
            </a:r>
            <a:endParaRPr lang="zh-CN" altLang="en-US" sz="5400" dirty="0">
              <a:solidFill>
                <a:srgbClr val="C00000"/>
              </a:solidFill>
              <a:latin typeface="Arial Black" panose="020B0A04020102020204" pitchFamily="34" charset="0"/>
              <a:ea typeface="Arial Black" panose="020B0A04020102020204" pitchFamily="34" charset="0"/>
              <a:cs typeface="Arial Black" panose="020B0A04020102020204" pitchFamily="34" charset="0"/>
            </a:endParaRPr>
          </a:p>
        </p:txBody>
      </p:sp>
      <p:pic>
        <p:nvPicPr>
          <p:cNvPr id="10" name="Picture 2" descr="C:\Users\Administrator\Desktop\111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363" y="5398314"/>
            <a:ext cx="3552825" cy="672912"/>
          </a:xfrm>
          <a:prstGeom prst="rect">
            <a:avLst/>
          </a:prstGeom>
        </p:spPr>
      </p:pic>
      <p:sp>
        <p:nvSpPr>
          <p:cNvPr id="12" name="Slide Number Placeholder 11"/>
          <p:cNvSpPr>
            <a:spLocks noGrp="1"/>
          </p:cNvSpPr>
          <p:nvPr>
            <p:ph type="sldNum" sz="quarter" idx="12"/>
          </p:nvPr>
        </p:nvSpPr>
        <p:spPr/>
        <p:txBody>
          <a:bodyPr/>
          <a:lstStyle/>
          <a:p>
            <a:fld id="{27F552FA-C358-4F70-9CE8-3E41459FCE36}" type="slidenum">
              <a:rPr lang="zh-CN" altLang="en-US" smtClean="0"/>
              <a:t>33</a:t>
            </a:fld>
            <a:endParaRPr lang="zh-CN" altLang="en-US" dirty="0"/>
          </a:p>
        </p:txBody>
      </p:sp>
      <p:sp>
        <p:nvSpPr>
          <p:cNvPr id="8" name="TextBox 7"/>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Aug. 7</a:t>
            </a:r>
            <a:r>
              <a:rPr lang="en-US" altLang="zh-CN" baseline="30000" dirty="0">
                <a:solidFill>
                  <a:schemeClr val="bg1"/>
                </a:solidFill>
              </a:rPr>
              <a:t>th</a:t>
            </a:r>
            <a:r>
              <a:rPr lang="en-US" altLang="zh-CN" dirty="0">
                <a:solidFill>
                  <a:schemeClr val="bg1"/>
                </a:solidFill>
              </a:rPr>
              <a:t>, 2024, CEPC Detector Ref-TDR Review</a:t>
            </a:r>
            <a:endParaRPr lang="zh-CN" altLang="en-US" dirty="0">
              <a:solidFill>
                <a:schemeClr val="bg1"/>
              </a:solidFill>
            </a:endParaRPr>
          </a:p>
        </p:txBody>
      </p:sp>
      <p:sp>
        <p:nvSpPr>
          <p:cNvPr id="9" name="TextBox 8"/>
          <p:cNvSpPr txBox="1"/>
          <p:nvPr/>
        </p:nvSpPr>
        <p:spPr>
          <a:xfrm>
            <a:off x="1789757" y="4141900"/>
            <a:ext cx="8266007" cy="645160"/>
          </a:xfrm>
          <a:prstGeom prst="rect">
            <a:avLst/>
          </a:prstGeom>
          <a:noFill/>
        </p:spPr>
        <p:txBody>
          <a:bodyPr wrap="square">
            <a:noAutofit/>
          </a:bodyPr>
          <a:lstStyle/>
          <a:p>
            <a:pPr algn="l"/>
            <a:r>
              <a:rPr lang="en-US" sz="1800" dirty="0">
                <a:solidFill>
                  <a:srgbClr val="00A249"/>
                </a:solidFill>
                <a:latin typeface="Calibri" charset="0"/>
                <a:ea typeface="宋体" charset="0"/>
                <a:cs typeface="+mn-cs"/>
              </a:rPr>
              <a:t>Put here at least ALL the figures and tables in TDR and any other additional information</a:t>
            </a:r>
            <a:endParaRPr lang="en-US" altLang="zh-CN" sz="1800" dirty="0">
              <a:solidFill>
                <a:srgbClr val="00A249"/>
              </a:solidFill>
              <a:latin typeface="Calibri" charset="0"/>
              <a:ea typeface="宋体"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DDE0FF-5AC9-B2E8-C721-9144948753DB}"/>
              </a:ext>
            </a:extLst>
          </p:cNvPr>
          <p:cNvPicPr>
            <a:picLocks noChangeAspect="1"/>
          </p:cNvPicPr>
          <p:nvPr/>
        </p:nvPicPr>
        <p:blipFill>
          <a:blip r:embed="rId2"/>
          <a:stretch>
            <a:fillRect/>
          </a:stretch>
        </p:blipFill>
        <p:spPr>
          <a:xfrm>
            <a:off x="393547" y="2276872"/>
            <a:ext cx="4578315" cy="2205916"/>
          </a:xfrm>
          <a:prstGeom prst="rect">
            <a:avLst/>
          </a:prstGeom>
        </p:spPr>
      </p:pic>
      <p:sp>
        <p:nvSpPr>
          <p:cNvPr id="2" name="Title 1">
            <a:extLst>
              <a:ext uri="{FF2B5EF4-FFF2-40B4-BE49-F238E27FC236}">
                <a16:creationId xmlns:a16="http://schemas.microsoft.com/office/drawing/2014/main" id="{B486BC4F-4CB4-7751-1FE3-EE6BAFDE608C}"/>
              </a:ext>
            </a:extLst>
          </p:cNvPr>
          <p:cNvSpPr>
            <a:spLocks noGrp="1"/>
          </p:cNvSpPr>
          <p:nvPr>
            <p:ph type="title"/>
          </p:nvPr>
        </p:nvSpPr>
        <p:spPr/>
        <p:txBody>
          <a:bodyPr>
            <a:normAutofit fontScale="90000"/>
          </a:bodyPr>
          <a:lstStyle/>
          <a:p>
            <a:r>
              <a:rPr lang="en-US" dirty="0"/>
              <a:t>Vertex technologies: Cable</a:t>
            </a:r>
            <a:r>
              <a:rPr lang="en-US" altLang="zh-CN" dirty="0"/>
              <a:t>s</a:t>
            </a:r>
            <a:r>
              <a:rPr lang="en-US" dirty="0"/>
              <a:t> and service</a:t>
            </a:r>
            <a:r>
              <a:rPr lang="en-US" altLang="zh-CN" dirty="0"/>
              <a:t>s</a:t>
            </a:r>
            <a:r>
              <a:rPr lang="en-US" dirty="0"/>
              <a:t> </a:t>
            </a:r>
            <a:endParaRPr lang="en-CN" dirty="0"/>
          </a:p>
        </p:txBody>
      </p:sp>
      <p:sp>
        <p:nvSpPr>
          <p:cNvPr id="3" name="Slide Number Placeholder 2">
            <a:extLst>
              <a:ext uri="{FF2B5EF4-FFF2-40B4-BE49-F238E27FC236}">
                <a16:creationId xmlns:a16="http://schemas.microsoft.com/office/drawing/2014/main" id="{A484245F-3654-1BF5-9D03-A5B17DBE4F0D}"/>
              </a:ext>
            </a:extLst>
          </p:cNvPr>
          <p:cNvSpPr>
            <a:spLocks noGrp="1"/>
          </p:cNvSpPr>
          <p:nvPr>
            <p:ph type="sldNum" sz="quarter" idx="12"/>
          </p:nvPr>
        </p:nvSpPr>
        <p:spPr/>
        <p:txBody>
          <a:bodyPr/>
          <a:lstStyle/>
          <a:p>
            <a:fld id="{80293A8B-7656-41F7-B47F-4F4E036E5275}" type="slidenum">
              <a:rPr lang="en-US" altLang="zh-CN" smtClean="0"/>
              <a:t>34</a:t>
            </a:fld>
            <a:endParaRPr lang="zh-CN" altLang="en-US" dirty="0"/>
          </a:p>
        </p:txBody>
      </p:sp>
      <p:sp>
        <p:nvSpPr>
          <p:cNvPr id="4" name="Content Placeholder 3">
            <a:extLst>
              <a:ext uri="{FF2B5EF4-FFF2-40B4-BE49-F238E27FC236}">
                <a16:creationId xmlns:a16="http://schemas.microsoft.com/office/drawing/2014/main" id="{DF2FBB11-D888-F450-A4CC-60FE305CF897}"/>
              </a:ext>
            </a:extLst>
          </p:cNvPr>
          <p:cNvSpPr>
            <a:spLocks noGrp="1"/>
          </p:cNvSpPr>
          <p:nvPr>
            <p:ph idx="1"/>
          </p:nvPr>
        </p:nvSpPr>
        <p:spPr>
          <a:xfrm>
            <a:off x="0" y="945954"/>
            <a:ext cx="12870180" cy="5147342"/>
          </a:xfrm>
          <a:ln>
            <a:noFill/>
          </a:ln>
        </p:spPr>
        <p:txBody>
          <a:bodyPr>
            <a:normAutofit/>
          </a:bodyPr>
          <a:lstStyle/>
          <a:p>
            <a:r>
              <a:rPr lang="en-US" altLang="zh-CN" dirty="0"/>
              <a:t>Limited</a:t>
            </a:r>
            <a:r>
              <a:rPr lang="zh-CN" altLang="en-US" dirty="0"/>
              <a:t> </a:t>
            </a:r>
            <a:r>
              <a:rPr lang="en-US" altLang="zh-CN" dirty="0"/>
              <a:t>space</a:t>
            </a:r>
            <a:r>
              <a:rPr lang="zh-CN" altLang="en-US" dirty="0"/>
              <a:t> </a:t>
            </a:r>
            <a:r>
              <a:rPr lang="en-US" altLang="zh-CN" dirty="0"/>
              <a:t>in</a:t>
            </a:r>
            <a:r>
              <a:rPr lang="zh-CN" altLang="en-US" dirty="0"/>
              <a:t> </a:t>
            </a:r>
            <a:r>
              <a:rPr lang="en-US" altLang="zh-CN" dirty="0"/>
              <a:t>the</a:t>
            </a:r>
            <a:r>
              <a:rPr lang="zh-CN" altLang="en-US" dirty="0"/>
              <a:t> </a:t>
            </a:r>
            <a:r>
              <a:rPr lang="en-US" altLang="zh-CN" dirty="0"/>
              <a:t>MDI</a:t>
            </a:r>
            <a:r>
              <a:rPr lang="zh-CN" altLang="en-US" dirty="0"/>
              <a:t> </a:t>
            </a:r>
            <a:r>
              <a:rPr lang="en-US" altLang="zh-CN" dirty="0"/>
              <a:t>region</a:t>
            </a:r>
            <a:r>
              <a:rPr lang="zh-CN" altLang="en-US" dirty="0"/>
              <a:t> </a:t>
            </a:r>
            <a:r>
              <a:rPr lang="en-US" altLang="zh-CN" dirty="0"/>
              <a:t>for</a:t>
            </a:r>
            <a:r>
              <a:rPr lang="zh-CN" altLang="en-US" dirty="0"/>
              <a:t> </a:t>
            </a:r>
            <a:r>
              <a:rPr lang="en-US" altLang="zh-CN" dirty="0"/>
              <a:t>cables</a:t>
            </a:r>
            <a:r>
              <a:rPr lang="zh-CN" altLang="en-US" dirty="0"/>
              <a:t> </a:t>
            </a:r>
            <a:r>
              <a:rPr lang="en-US" altLang="zh-CN" dirty="0"/>
              <a:t>and</a:t>
            </a:r>
            <a:r>
              <a:rPr lang="zh-CN" altLang="en-US" dirty="0"/>
              <a:t> </a:t>
            </a:r>
            <a:r>
              <a:rPr lang="en-US" altLang="zh-CN" dirty="0"/>
              <a:t>services</a:t>
            </a:r>
          </a:p>
          <a:p>
            <a:pPr lvl="1"/>
            <a:r>
              <a:rPr lang="en-US" altLang="zh-CN" dirty="0"/>
              <a:t>Signal</a:t>
            </a:r>
            <a:r>
              <a:rPr lang="zh-CN" altLang="en-US" dirty="0"/>
              <a:t> </a:t>
            </a:r>
            <a:r>
              <a:rPr lang="en-US" dirty="0"/>
              <a:t>are transmitted </a:t>
            </a:r>
            <a:r>
              <a:rPr lang="en-US" altLang="zh-CN" dirty="0"/>
              <a:t>by</a:t>
            </a:r>
            <a:r>
              <a:rPr lang="en-US" dirty="0"/>
              <a:t> a flexible PCB </a:t>
            </a:r>
            <a:r>
              <a:rPr lang="en-US" altLang="zh-CN" dirty="0"/>
              <a:t>then</a:t>
            </a:r>
            <a:r>
              <a:rPr lang="en-US" dirty="0"/>
              <a:t> converted to fiber</a:t>
            </a:r>
            <a:r>
              <a:rPr lang="zh-CN" altLang="en-US" dirty="0"/>
              <a:t> </a:t>
            </a:r>
            <a:r>
              <a:rPr lang="en-US" altLang="zh-CN" dirty="0"/>
              <a:t>out</a:t>
            </a:r>
            <a:r>
              <a:rPr lang="zh-CN" altLang="en-US" dirty="0"/>
              <a:t> </a:t>
            </a:r>
            <a:r>
              <a:rPr lang="en-US" altLang="zh-CN" dirty="0"/>
              <a:t>of</a:t>
            </a:r>
            <a:r>
              <a:rPr lang="zh-CN" altLang="en-US" dirty="0"/>
              <a:t> </a:t>
            </a:r>
            <a:r>
              <a:rPr lang="en-US" altLang="zh-CN" dirty="0"/>
              <a:t>MDI</a:t>
            </a:r>
            <a:r>
              <a:rPr lang="zh-CN" altLang="en-US" dirty="0"/>
              <a:t> </a:t>
            </a:r>
            <a:r>
              <a:rPr lang="en-US" altLang="zh-CN" dirty="0"/>
              <a:t>region</a:t>
            </a:r>
          </a:p>
          <a:p>
            <a:pPr lvl="1"/>
            <a:r>
              <a:rPr lang="en-US" altLang="zh-CN" dirty="0"/>
              <a:t>Feasibility</a:t>
            </a:r>
            <a:r>
              <a:rPr lang="zh-CN" altLang="en-US" dirty="0"/>
              <a:t> </a:t>
            </a:r>
            <a:r>
              <a:rPr lang="en-US" altLang="zh-CN" dirty="0"/>
              <a:t>study</a:t>
            </a:r>
            <a:r>
              <a:rPr lang="zh-CN" altLang="en-US" dirty="0"/>
              <a:t> </a:t>
            </a:r>
            <a:r>
              <a:rPr lang="en-US" altLang="zh-CN" dirty="0"/>
              <a:t>with</a:t>
            </a:r>
            <a:r>
              <a:rPr lang="zh-CN" altLang="en-US" dirty="0"/>
              <a:t> </a:t>
            </a:r>
            <a:r>
              <a:rPr lang="en-US" altLang="zh-CN" dirty="0"/>
              <a:t>3D</a:t>
            </a:r>
            <a:r>
              <a:rPr lang="zh-CN" altLang="en-US" dirty="0"/>
              <a:t> </a:t>
            </a:r>
            <a:r>
              <a:rPr lang="en-US" altLang="zh-CN" dirty="0"/>
              <a:t>printing</a:t>
            </a:r>
            <a:r>
              <a:rPr lang="zh-CN" altLang="en-US" dirty="0"/>
              <a:t> </a:t>
            </a:r>
            <a:r>
              <a:rPr lang="en-US" altLang="zh-CN" dirty="0"/>
              <a:t>mockup</a:t>
            </a:r>
            <a:r>
              <a:rPr lang="zh-CN" altLang="en-US" dirty="0"/>
              <a:t> </a:t>
            </a:r>
            <a:endParaRPr lang="en-US" dirty="0"/>
          </a:p>
          <a:p>
            <a:pPr lvl="1"/>
            <a:endParaRPr lang="en-CN" dirty="0"/>
          </a:p>
        </p:txBody>
      </p:sp>
      <p:cxnSp>
        <p:nvCxnSpPr>
          <p:cNvPr id="13" name="Straight Arrow Connector 12">
            <a:extLst>
              <a:ext uri="{FF2B5EF4-FFF2-40B4-BE49-F238E27FC236}">
                <a16:creationId xmlns:a16="http://schemas.microsoft.com/office/drawing/2014/main" id="{8190941A-85B8-55C1-E5E5-B4EC4F4EC66F}"/>
              </a:ext>
            </a:extLst>
          </p:cNvPr>
          <p:cNvCxnSpPr>
            <a:cxnSpLocks/>
          </p:cNvCxnSpPr>
          <p:nvPr/>
        </p:nvCxnSpPr>
        <p:spPr>
          <a:xfrm flipH="1">
            <a:off x="3503712" y="3975408"/>
            <a:ext cx="144016" cy="3896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D24A28B-4163-B388-F282-1D80D46B127F}"/>
              </a:ext>
            </a:extLst>
          </p:cNvPr>
          <p:cNvPicPr>
            <a:picLocks noChangeAspect="1"/>
          </p:cNvPicPr>
          <p:nvPr/>
        </p:nvPicPr>
        <p:blipFill>
          <a:blip r:embed="rId3"/>
          <a:srcRect t="28050" r="2313" b="30758"/>
          <a:stretch/>
        </p:blipFill>
        <p:spPr>
          <a:xfrm>
            <a:off x="5393409" y="2955964"/>
            <a:ext cx="6801421" cy="2151013"/>
          </a:xfrm>
          <a:prstGeom prst="rect">
            <a:avLst/>
          </a:prstGeom>
        </p:spPr>
      </p:pic>
      <p:sp>
        <p:nvSpPr>
          <p:cNvPr id="14" name="TextBox 13">
            <a:extLst>
              <a:ext uri="{FF2B5EF4-FFF2-40B4-BE49-F238E27FC236}">
                <a16:creationId xmlns:a16="http://schemas.microsoft.com/office/drawing/2014/main" id="{B8740107-E83F-B5EC-0BC4-E1A273F6B720}"/>
              </a:ext>
            </a:extLst>
          </p:cNvPr>
          <p:cNvSpPr txBox="1"/>
          <p:nvPr/>
        </p:nvSpPr>
        <p:spPr>
          <a:xfrm>
            <a:off x="6395240" y="2416667"/>
            <a:ext cx="6474940" cy="461665"/>
          </a:xfrm>
          <a:prstGeom prst="rect">
            <a:avLst/>
          </a:prstGeom>
          <a:noFill/>
        </p:spPr>
        <p:txBody>
          <a:bodyPr wrap="square">
            <a:spAutoFit/>
          </a:bodyPr>
          <a:lstStyle/>
          <a:p>
            <a:r>
              <a:rPr lang="en-US" sz="2400" dirty="0">
                <a:solidFill>
                  <a:srgbClr val="FF0000"/>
                </a:solidFill>
                <a:ea typeface="微软雅黑" pitchFamily="34" charset="-122"/>
              </a:rPr>
              <a:t>Cables routing using 3D printed model</a:t>
            </a:r>
          </a:p>
        </p:txBody>
      </p:sp>
      <p:pic>
        <p:nvPicPr>
          <p:cNvPr id="5" name="Picture 4">
            <a:extLst>
              <a:ext uri="{FF2B5EF4-FFF2-40B4-BE49-F238E27FC236}">
                <a16:creationId xmlns:a16="http://schemas.microsoft.com/office/drawing/2014/main" id="{FC2E3D85-EA27-2698-97FB-EFC0574CC09B}"/>
              </a:ext>
            </a:extLst>
          </p:cNvPr>
          <p:cNvPicPr>
            <a:picLocks noChangeAspect="1"/>
          </p:cNvPicPr>
          <p:nvPr/>
        </p:nvPicPr>
        <p:blipFill>
          <a:blip r:embed="rId4"/>
          <a:srcRect l="48746" t="75790"/>
          <a:stretch/>
        </p:blipFill>
        <p:spPr>
          <a:xfrm>
            <a:off x="47328" y="4365104"/>
            <a:ext cx="5505939" cy="1587477"/>
          </a:xfrm>
          <a:prstGeom prst="rect">
            <a:avLst/>
          </a:prstGeom>
        </p:spPr>
      </p:pic>
    </p:spTree>
    <p:extLst>
      <p:ext uri="{BB962C8B-B14F-4D97-AF65-F5344CB8AC3E}">
        <p14:creationId xmlns:p14="http://schemas.microsoft.com/office/powerpoint/2010/main" val="3362683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3">
            <a:extLst>
              <a:ext uri="{FF2B5EF4-FFF2-40B4-BE49-F238E27FC236}">
                <a16:creationId xmlns:a16="http://schemas.microsoft.com/office/drawing/2014/main" id="{3545BBB0-F5A1-4124-8C5A-A942C707EE66}"/>
              </a:ext>
            </a:extLst>
          </p:cNvPr>
          <p:cNvSpPr txBox="1"/>
          <p:nvPr/>
        </p:nvSpPr>
        <p:spPr>
          <a:xfrm>
            <a:off x="407368" y="85410"/>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sz="3200" b="1" dirty="0">
                <a:solidFill>
                  <a:srgbClr val="C00000"/>
                </a:solidFill>
                <a:latin typeface="Arial Black" panose="020B0A04020102020204" pitchFamily="34" charset="0"/>
                <a:ea typeface="微软雅黑" panose="020B0503020204020204" pitchFamily="34" charset="-122"/>
              </a:rPr>
              <a:t>Progress after 2024 IDRC Review:</a:t>
            </a:r>
            <a:r>
              <a:rPr lang="zh-CN" altLang="en-US" sz="3200" b="1" dirty="0">
                <a:solidFill>
                  <a:srgbClr val="C00000"/>
                </a:solidFill>
                <a:latin typeface="Arial Black" panose="020B0A04020102020204" pitchFamily="34" charset="0"/>
                <a:ea typeface="微软雅黑" panose="020B0503020204020204" pitchFamily="34" charset="-122"/>
              </a:rPr>
              <a:t> </a:t>
            </a:r>
            <a:r>
              <a:rPr lang="en-US" altLang="zh-CN" sz="3200" b="1" dirty="0">
                <a:solidFill>
                  <a:srgbClr val="C00000"/>
                </a:solidFill>
                <a:latin typeface="Arial Black" panose="020B0A04020102020204" pitchFamily="34" charset="0"/>
                <a:ea typeface="微软雅黑" panose="020B0503020204020204" pitchFamily="34" charset="-122"/>
              </a:rPr>
              <a:t>background</a:t>
            </a:r>
            <a:r>
              <a:rPr lang="zh-CN" altLang="en-US" sz="3200" b="1" dirty="0">
                <a:solidFill>
                  <a:srgbClr val="C00000"/>
                </a:solidFill>
                <a:latin typeface="Arial Black" panose="020B0A04020102020204" pitchFamily="34" charset="0"/>
                <a:ea typeface="微软雅黑" panose="020B0503020204020204" pitchFamily="34" charset="-122"/>
              </a:rPr>
              <a:t> </a:t>
            </a:r>
            <a:endParaRPr lang="en-US" altLang="zh-CN" sz="3200" b="1" dirty="0">
              <a:solidFill>
                <a:srgbClr val="C00000"/>
              </a:solidFill>
              <a:latin typeface="Arial Black" panose="020B0A04020102020204" pitchFamily="34" charset="0"/>
            </a:endParaRPr>
          </a:p>
        </p:txBody>
      </p:sp>
      <p:sp>
        <p:nvSpPr>
          <p:cNvPr id="5" name="Slide Number Placeholder 4">
            <a:extLst>
              <a:ext uri="{FF2B5EF4-FFF2-40B4-BE49-F238E27FC236}">
                <a16:creationId xmlns:a16="http://schemas.microsoft.com/office/drawing/2014/main" id="{EF7DBF02-64E4-4F58-A23F-3791063FBBA4}"/>
              </a:ext>
            </a:extLst>
          </p:cNvPr>
          <p:cNvSpPr>
            <a:spLocks noGrp="1"/>
          </p:cNvSpPr>
          <p:nvPr>
            <p:ph type="sldNum" sz="quarter" idx="12"/>
          </p:nvPr>
        </p:nvSpPr>
        <p:spPr>
          <a:xfrm>
            <a:off x="8737600" y="6309320"/>
            <a:ext cx="2844800" cy="365125"/>
          </a:xfrm>
        </p:spPr>
        <p:txBody>
          <a:bodyPr/>
          <a:lstStyle/>
          <a:p>
            <a:fld id="{F15E9139-A00B-4B2A-98A6-095DC08F1345}" type="slidenum">
              <a:rPr lang="zh-CN" altLang="en-US" smtClean="0"/>
              <a:pPr/>
              <a:t>35</a:t>
            </a:fld>
            <a:endParaRPr lang="zh-CN" altLang="en-US" dirty="0"/>
          </a:p>
        </p:txBody>
      </p:sp>
      <p:sp>
        <p:nvSpPr>
          <p:cNvPr id="8" name="Content Placeholder 1">
            <a:extLst>
              <a:ext uri="{FF2B5EF4-FFF2-40B4-BE49-F238E27FC236}">
                <a16:creationId xmlns:a16="http://schemas.microsoft.com/office/drawing/2014/main" id="{7923A255-4A12-488F-A7A3-8EB89A38E341}"/>
              </a:ext>
            </a:extLst>
          </p:cNvPr>
          <p:cNvSpPr txBox="1">
            <a:spLocks/>
          </p:cNvSpPr>
          <p:nvPr/>
        </p:nvSpPr>
        <p:spPr>
          <a:xfrm>
            <a:off x="7151440" y="4974316"/>
            <a:ext cx="5040560" cy="1471382"/>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6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rgbClr val="0000FF"/>
                </a:solidFill>
                <a:latin typeface="+mn-lt"/>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a:t>This study is to address the IDRC comment: </a:t>
            </a:r>
          </a:p>
          <a:p>
            <a:pPr lvl="1"/>
            <a:r>
              <a:rPr lang="en-US" dirty="0">
                <a:effectLst/>
                <a:latin typeface="ArialMT"/>
              </a:rPr>
              <a:t>Thorough analysis and simulation of the background are essential, as they directly influence key aspects of detector design and operation, such as data rates and power consumption. </a:t>
            </a:r>
            <a:endParaRPr lang="en-US" dirty="0">
              <a:latin typeface="ArialMT"/>
            </a:endParaRPr>
          </a:p>
          <a:p>
            <a:pPr lvl="1"/>
            <a:endParaRPr lang="zh-CN" altLang="en-US" dirty="0"/>
          </a:p>
        </p:txBody>
      </p:sp>
      <p:sp>
        <p:nvSpPr>
          <p:cNvPr id="9" name="Content Placeholder 1">
            <a:extLst>
              <a:ext uri="{FF2B5EF4-FFF2-40B4-BE49-F238E27FC236}">
                <a16:creationId xmlns:a16="http://schemas.microsoft.com/office/drawing/2014/main" id="{99841DFB-B2C4-8359-6EE3-0D00088D044D}"/>
              </a:ext>
            </a:extLst>
          </p:cNvPr>
          <p:cNvSpPr>
            <a:spLocks noGrp="1"/>
          </p:cNvSpPr>
          <p:nvPr>
            <p:ph idx="1"/>
          </p:nvPr>
        </p:nvSpPr>
        <p:spPr>
          <a:xfrm>
            <a:off x="119336" y="955130"/>
            <a:ext cx="12603764" cy="4019186"/>
          </a:xfrm>
        </p:spPr>
        <p:txBody>
          <a:bodyPr/>
          <a:lstStyle/>
          <a:p>
            <a:r>
              <a:rPr lang="en-US" altLang="zh-CN" dirty="0"/>
              <a:t>Background</a:t>
            </a:r>
            <a:r>
              <a:rPr lang="zh-CN" altLang="en-US" dirty="0"/>
              <a:t> </a:t>
            </a:r>
            <a:r>
              <a:rPr lang="en-US" altLang="zh-CN" dirty="0"/>
              <a:t>rate</a:t>
            </a:r>
            <a:r>
              <a:rPr lang="zh-CN" altLang="en-US" dirty="0"/>
              <a:t> </a:t>
            </a:r>
            <a:r>
              <a:rPr lang="en-US" altLang="zh-CN" dirty="0"/>
              <a:t>are</a:t>
            </a:r>
            <a:r>
              <a:rPr lang="zh-CN" altLang="en-US" dirty="0"/>
              <a:t> </a:t>
            </a:r>
            <a:r>
              <a:rPr lang="en-US" altLang="zh-CN" dirty="0"/>
              <a:t>simulated</a:t>
            </a:r>
            <a:r>
              <a:rPr lang="zh-CN" altLang="en-US" dirty="0"/>
              <a:t> </a:t>
            </a:r>
            <a:endParaRPr lang="en-US" altLang="zh-CN" sz="2400" dirty="0">
              <a:ea typeface="+mn-ea"/>
            </a:endParaRPr>
          </a:p>
          <a:p>
            <a:pPr lvl="1"/>
            <a:r>
              <a:rPr lang="en-US" altLang="zh-CN" sz="2000" dirty="0">
                <a:latin typeface="Arial" panose="020B0604020202020204" pitchFamily="34" charset="0"/>
                <a:ea typeface="微软雅黑" panose="020B0503020204020204" pitchFamily="34" charset="-122"/>
                <a:cs typeface="Arial" panose="020B0604020202020204" pitchFamily="34" charset="0"/>
                <a:sym typeface="+mn-ea"/>
              </a:rPr>
              <a:t>The data rate at low</a:t>
            </a:r>
            <a:r>
              <a:rPr lang="zh-CN" altLang="en-US" sz="2000" dirty="0">
                <a:latin typeface="Arial" panose="020B0604020202020204" pitchFamily="34" charset="0"/>
                <a:ea typeface="微软雅黑" panose="020B0503020204020204" pitchFamily="34" charset="-122"/>
                <a:cs typeface="Arial" panose="020B0604020202020204" pitchFamily="34" charset="0"/>
                <a:sym typeface="+mn-ea"/>
              </a:rPr>
              <a:t>-</a:t>
            </a:r>
            <a:r>
              <a:rPr lang="en-US" altLang="zh-CN" sz="2000" dirty="0" err="1">
                <a:latin typeface="Arial" panose="020B0604020202020204" pitchFamily="34" charset="0"/>
                <a:ea typeface="微软雅黑" panose="020B0503020204020204" pitchFamily="34" charset="-122"/>
                <a:cs typeface="Arial" panose="020B0604020202020204" pitchFamily="34" charset="0"/>
                <a:sym typeface="+mn-ea"/>
              </a:rPr>
              <a:t>lumi</a:t>
            </a:r>
            <a:r>
              <a:rPr lang="en-US" altLang="zh-CN" sz="2000" dirty="0">
                <a:latin typeface="Arial" panose="020B0604020202020204" pitchFamily="34" charset="0"/>
                <a:ea typeface="微软雅黑" panose="020B0503020204020204" pitchFamily="34" charset="-122"/>
                <a:cs typeface="Arial" panose="020B0604020202020204" pitchFamily="34" charset="0"/>
                <a:sym typeface="+mn-ea"/>
              </a:rPr>
              <a:t> Z pole is about</a:t>
            </a:r>
            <a:r>
              <a:rPr lang="en-US" altLang="zh-CN" sz="20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mn-ea"/>
              </a:rPr>
              <a:t> ~Gbps level</a:t>
            </a:r>
            <a:r>
              <a:rPr lang="en-US" altLang="zh-CN" sz="2000" dirty="0">
                <a:latin typeface="Arial" panose="020B0604020202020204" pitchFamily="34" charset="0"/>
                <a:ea typeface="微软雅黑" panose="020B0503020204020204" pitchFamily="34" charset="-122"/>
                <a:cs typeface="Arial" panose="020B0604020202020204" pitchFamily="34" charset="0"/>
                <a:sym typeface="+mn-ea"/>
              </a:rPr>
              <a:t>. </a:t>
            </a:r>
            <a:endParaRPr lang="en-US" altLang="zh-CN" sz="2000" dirty="0">
              <a:latin typeface="Arial" panose="020B0604020202020204" pitchFamily="34" charset="0"/>
              <a:cs typeface="Arial" panose="020B0604020202020204" pitchFamily="34" charset="0"/>
            </a:endParaRPr>
          </a:p>
          <a:p>
            <a:pPr lvl="1"/>
            <a:endParaRPr lang="en-CN" dirty="0"/>
          </a:p>
        </p:txBody>
      </p:sp>
      <p:pic>
        <p:nvPicPr>
          <p:cNvPr id="12" name="Picture 11">
            <a:extLst>
              <a:ext uri="{FF2B5EF4-FFF2-40B4-BE49-F238E27FC236}">
                <a16:creationId xmlns:a16="http://schemas.microsoft.com/office/drawing/2014/main" id="{D81BD4F3-5016-ADA6-60D0-6103499D0AB2}"/>
              </a:ext>
            </a:extLst>
          </p:cNvPr>
          <p:cNvPicPr>
            <a:picLocks noChangeAspect="1"/>
          </p:cNvPicPr>
          <p:nvPr/>
        </p:nvPicPr>
        <p:blipFill>
          <a:blip r:embed="rId3"/>
          <a:stretch>
            <a:fillRect/>
          </a:stretch>
        </p:blipFill>
        <p:spPr>
          <a:xfrm>
            <a:off x="-42868" y="2471714"/>
            <a:ext cx="7074452" cy="4181659"/>
          </a:xfrm>
          <a:prstGeom prst="rect">
            <a:avLst/>
          </a:prstGeom>
        </p:spPr>
      </p:pic>
      <p:pic>
        <p:nvPicPr>
          <p:cNvPr id="13" name="Picture 12">
            <a:extLst>
              <a:ext uri="{FF2B5EF4-FFF2-40B4-BE49-F238E27FC236}">
                <a16:creationId xmlns:a16="http://schemas.microsoft.com/office/drawing/2014/main" id="{72FA9962-44DF-21AF-86E1-074341DD13D0}"/>
              </a:ext>
            </a:extLst>
          </p:cNvPr>
          <p:cNvPicPr>
            <a:picLocks noChangeAspect="1"/>
          </p:cNvPicPr>
          <p:nvPr/>
        </p:nvPicPr>
        <p:blipFill>
          <a:blip r:embed="rId4"/>
          <a:stretch>
            <a:fillRect/>
          </a:stretch>
        </p:blipFill>
        <p:spPr>
          <a:xfrm>
            <a:off x="7304807" y="2028676"/>
            <a:ext cx="4679338" cy="2777217"/>
          </a:xfrm>
          <a:prstGeom prst="rect">
            <a:avLst/>
          </a:prstGeom>
        </p:spPr>
      </p:pic>
      <p:sp>
        <p:nvSpPr>
          <p:cNvPr id="14" name="TextBox 13">
            <a:extLst>
              <a:ext uri="{FF2B5EF4-FFF2-40B4-BE49-F238E27FC236}">
                <a16:creationId xmlns:a16="http://schemas.microsoft.com/office/drawing/2014/main" id="{A606C58A-19D1-8D15-F5FE-E433E21C3484}"/>
              </a:ext>
            </a:extLst>
          </p:cNvPr>
          <p:cNvSpPr txBox="1"/>
          <p:nvPr/>
        </p:nvSpPr>
        <p:spPr>
          <a:xfrm>
            <a:off x="8184232" y="1522655"/>
            <a:ext cx="6126480" cy="369332"/>
          </a:xfrm>
          <a:prstGeom prst="rect">
            <a:avLst/>
          </a:prstGeom>
          <a:noFill/>
        </p:spPr>
        <p:txBody>
          <a:bodyPr wrap="square">
            <a:spAutoFit/>
          </a:bodyPr>
          <a:lstStyle/>
          <a:p>
            <a:r>
              <a:rPr lang="en-US" dirty="0">
                <a:solidFill>
                  <a:srgbClr val="FF0000"/>
                </a:solidFill>
              </a:rPr>
              <a:t>H</a:t>
            </a:r>
            <a:r>
              <a:rPr lang="en-CN" dirty="0">
                <a:solidFill>
                  <a:srgbClr val="FF0000"/>
                </a:solidFill>
              </a:rPr>
              <a:t>it</a:t>
            </a:r>
            <a:r>
              <a:rPr lang="zh-CN" altLang="en-US" dirty="0">
                <a:solidFill>
                  <a:srgbClr val="FF0000"/>
                </a:solidFill>
              </a:rPr>
              <a:t> </a:t>
            </a:r>
            <a:r>
              <a:rPr lang="en-US" altLang="zh-CN" dirty="0">
                <a:solidFill>
                  <a:srgbClr val="FF0000"/>
                </a:solidFill>
              </a:rPr>
              <a:t>rate</a:t>
            </a:r>
            <a:r>
              <a:rPr lang="zh-CN" altLang="en-US" dirty="0">
                <a:solidFill>
                  <a:srgbClr val="FF0000"/>
                </a:solidFill>
              </a:rPr>
              <a:t> </a:t>
            </a:r>
            <a:r>
              <a:rPr lang="en-US" altLang="zh-CN" dirty="0">
                <a:solidFill>
                  <a:srgbClr val="FF0000"/>
                </a:solidFill>
              </a:rPr>
              <a:t>map</a:t>
            </a:r>
            <a:r>
              <a:rPr lang="zh-CN" altLang="en-US" dirty="0">
                <a:solidFill>
                  <a:srgbClr val="FF0000"/>
                </a:solidFill>
              </a:rPr>
              <a:t> </a:t>
            </a:r>
            <a:r>
              <a:rPr lang="en-US" altLang="zh-CN" dirty="0">
                <a:solidFill>
                  <a:srgbClr val="FF0000"/>
                </a:solidFill>
              </a:rPr>
              <a:t>for</a:t>
            </a:r>
            <a:r>
              <a:rPr lang="zh-CN" altLang="en-US" dirty="0">
                <a:solidFill>
                  <a:srgbClr val="FF0000"/>
                </a:solidFill>
              </a:rPr>
              <a:t> </a:t>
            </a:r>
            <a:r>
              <a:rPr lang="en-US" altLang="zh-CN" dirty="0">
                <a:solidFill>
                  <a:srgbClr val="FF0000"/>
                </a:solidFill>
              </a:rPr>
              <a:t>1</a:t>
            </a:r>
            <a:r>
              <a:rPr lang="en-US" altLang="zh-CN" baseline="30000" dirty="0">
                <a:solidFill>
                  <a:srgbClr val="FF0000"/>
                </a:solidFill>
              </a:rPr>
              <a:t>st</a:t>
            </a:r>
            <a:r>
              <a:rPr lang="zh-CN" altLang="en-US" dirty="0">
                <a:solidFill>
                  <a:srgbClr val="FF0000"/>
                </a:solidFill>
              </a:rPr>
              <a:t> </a:t>
            </a:r>
            <a:r>
              <a:rPr lang="en-US" altLang="zh-CN" dirty="0">
                <a:solidFill>
                  <a:srgbClr val="FF0000"/>
                </a:solidFill>
              </a:rPr>
              <a:t>layer</a:t>
            </a:r>
            <a:r>
              <a:rPr lang="zh-CN" altLang="en-US" dirty="0">
                <a:solidFill>
                  <a:srgbClr val="FF0000"/>
                </a:solidFill>
              </a:rPr>
              <a:t> </a:t>
            </a:r>
            <a:r>
              <a:rPr lang="en-US" altLang="zh-CN" dirty="0">
                <a:solidFill>
                  <a:srgbClr val="FF0000"/>
                </a:solidFill>
              </a:rPr>
              <a:t>@</a:t>
            </a:r>
            <a:r>
              <a:rPr lang="zh-CN" altLang="en-US" dirty="0">
                <a:solidFill>
                  <a:srgbClr val="FF0000"/>
                </a:solidFill>
              </a:rPr>
              <a:t> </a:t>
            </a:r>
            <a:r>
              <a:rPr lang="en-US" altLang="zh-CN" dirty="0">
                <a:solidFill>
                  <a:srgbClr val="FF0000"/>
                </a:solidFill>
              </a:rPr>
              <a:t>low-</a:t>
            </a:r>
            <a:r>
              <a:rPr lang="en-US" altLang="zh-CN" dirty="0" err="1">
                <a:solidFill>
                  <a:srgbClr val="FF0000"/>
                </a:solidFill>
              </a:rPr>
              <a:t>lumi</a:t>
            </a:r>
            <a:r>
              <a:rPr lang="zh-CN" altLang="en-US" dirty="0">
                <a:solidFill>
                  <a:srgbClr val="FF0000"/>
                </a:solidFill>
              </a:rPr>
              <a:t> </a:t>
            </a:r>
            <a:r>
              <a:rPr lang="en-US" altLang="zh-CN" dirty="0">
                <a:solidFill>
                  <a:srgbClr val="FF0000"/>
                </a:solidFill>
              </a:rPr>
              <a:t>Z</a:t>
            </a:r>
            <a:r>
              <a:rPr lang="zh-CN" altLang="en-US" dirty="0">
                <a:solidFill>
                  <a:srgbClr val="FF0000"/>
                </a:solidFill>
              </a:rPr>
              <a:t> </a:t>
            </a:r>
            <a:r>
              <a:rPr lang="en-US" altLang="zh-CN" dirty="0">
                <a:solidFill>
                  <a:srgbClr val="FF0000"/>
                </a:solidFill>
              </a:rPr>
              <a:t>run</a:t>
            </a:r>
            <a:r>
              <a:rPr lang="zh-CN" altLang="en-US" dirty="0">
                <a:solidFill>
                  <a:srgbClr val="FF0000"/>
                </a:solidFill>
              </a:rPr>
              <a:t> </a:t>
            </a:r>
            <a:endParaRPr lang="en-CN" dirty="0">
              <a:solidFill>
                <a:srgbClr val="FF0000"/>
              </a:solidFill>
            </a:endParaRPr>
          </a:p>
        </p:txBody>
      </p:sp>
      <p:sp>
        <p:nvSpPr>
          <p:cNvPr id="15" name="TextBox 14">
            <a:extLst>
              <a:ext uri="{FF2B5EF4-FFF2-40B4-BE49-F238E27FC236}">
                <a16:creationId xmlns:a16="http://schemas.microsoft.com/office/drawing/2014/main" id="{9279E540-C2B7-42A6-4FA2-DC02A823F5DE}"/>
              </a:ext>
            </a:extLst>
          </p:cNvPr>
          <p:cNvSpPr txBox="1"/>
          <p:nvPr/>
        </p:nvSpPr>
        <p:spPr>
          <a:xfrm>
            <a:off x="682293" y="2147215"/>
            <a:ext cx="7243354" cy="369332"/>
          </a:xfrm>
          <a:prstGeom prst="rect">
            <a:avLst/>
          </a:prstGeom>
          <a:noFill/>
        </p:spPr>
        <p:txBody>
          <a:bodyPr wrap="square">
            <a:spAutoFit/>
          </a:bodyPr>
          <a:lstStyle/>
          <a:p>
            <a:r>
              <a:rPr lang="en-US" altLang="zh-CN" dirty="0">
                <a:solidFill>
                  <a:srgbClr val="FF0000"/>
                </a:solidFill>
              </a:rPr>
              <a:t>Background</a:t>
            </a:r>
            <a:r>
              <a:rPr lang="zh-CN" altLang="en-US" dirty="0">
                <a:solidFill>
                  <a:srgbClr val="FF0000"/>
                </a:solidFill>
              </a:rPr>
              <a:t> </a:t>
            </a:r>
            <a:r>
              <a:rPr lang="en-US" altLang="zh-CN" dirty="0">
                <a:solidFill>
                  <a:srgbClr val="FF0000"/>
                </a:solidFill>
              </a:rPr>
              <a:t>rate</a:t>
            </a:r>
            <a:r>
              <a:rPr lang="zh-CN" altLang="en-US" dirty="0">
                <a:solidFill>
                  <a:srgbClr val="FF0000"/>
                </a:solidFill>
              </a:rPr>
              <a:t> </a:t>
            </a:r>
            <a:r>
              <a:rPr lang="en-US" altLang="zh-CN" dirty="0">
                <a:solidFill>
                  <a:srgbClr val="FF0000"/>
                </a:solidFill>
              </a:rPr>
              <a:t>for</a:t>
            </a:r>
            <a:r>
              <a:rPr lang="zh-CN" altLang="en-US" dirty="0">
                <a:solidFill>
                  <a:srgbClr val="FF0000"/>
                </a:solidFill>
              </a:rPr>
              <a:t> </a:t>
            </a:r>
            <a:r>
              <a:rPr lang="en-US" altLang="zh-CN" dirty="0">
                <a:solidFill>
                  <a:srgbClr val="FF0000"/>
                </a:solidFill>
              </a:rPr>
              <a:t>Higgs</a:t>
            </a:r>
            <a:r>
              <a:rPr lang="zh-CN" altLang="en-US" dirty="0">
                <a:solidFill>
                  <a:srgbClr val="FF0000"/>
                </a:solidFill>
              </a:rPr>
              <a:t> </a:t>
            </a:r>
            <a:r>
              <a:rPr lang="en-US" altLang="zh-CN" dirty="0">
                <a:solidFill>
                  <a:srgbClr val="FF0000"/>
                </a:solidFill>
              </a:rPr>
              <a:t>and</a:t>
            </a:r>
            <a:r>
              <a:rPr lang="zh-CN" altLang="en-US" dirty="0">
                <a:solidFill>
                  <a:srgbClr val="FF0000"/>
                </a:solidFill>
              </a:rPr>
              <a:t> </a:t>
            </a:r>
            <a:r>
              <a:rPr lang="en-US" altLang="zh-CN" dirty="0">
                <a:solidFill>
                  <a:srgbClr val="FF0000"/>
                </a:solidFill>
              </a:rPr>
              <a:t>low-</a:t>
            </a:r>
            <a:r>
              <a:rPr lang="en-US" altLang="zh-CN" dirty="0" err="1">
                <a:solidFill>
                  <a:srgbClr val="FF0000"/>
                </a:solidFill>
              </a:rPr>
              <a:t>lumi</a:t>
            </a:r>
            <a:r>
              <a:rPr lang="zh-CN" altLang="en-US" dirty="0">
                <a:solidFill>
                  <a:srgbClr val="FF0000"/>
                </a:solidFill>
              </a:rPr>
              <a:t> </a:t>
            </a:r>
            <a:r>
              <a:rPr lang="en-US" altLang="zh-CN" dirty="0">
                <a:solidFill>
                  <a:srgbClr val="FF0000"/>
                </a:solidFill>
              </a:rPr>
              <a:t>Z</a:t>
            </a:r>
            <a:r>
              <a:rPr lang="zh-CN" altLang="en-US" dirty="0">
                <a:solidFill>
                  <a:srgbClr val="FF0000"/>
                </a:solidFill>
              </a:rPr>
              <a:t> </a:t>
            </a:r>
            <a:r>
              <a:rPr lang="en-US" altLang="zh-CN" dirty="0">
                <a:solidFill>
                  <a:srgbClr val="FF0000"/>
                </a:solidFill>
              </a:rPr>
              <a:t>runs</a:t>
            </a:r>
            <a:r>
              <a:rPr lang="zh-CN" altLang="en-US" dirty="0">
                <a:solidFill>
                  <a:srgbClr val="FF0000"/>
                </a:solidFill>
              </a:rPr>
              <a:t> </a:t>
            </a:r>
            <a:endParaRPr lang="en-CN" dirty="0">
              <a:solidFill>
                <a:srgbClr val="FF0000"/>
              </a:solidFill>
            </a:endParaRPr>
          </a:p>
        </p:txBody>
      </p:sp>
    </p:spTree>
    <p:extLst>
      <p:ext uri="{BB962C8B-B14F-4D97-AF65-F5344CB8AC3E}">
        <p14:creationId xmlns:p14="http://schemas.microsoft.com/office/powerpoint/2010/main" val="680127249"/>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9CA1-C20D-9BE6-E186-6965923F81A3}"/>
              </a:ext>
            </a:extLst>
          </p:cNvPr>
          <p:cNvSpPr>
            <a:spLocks noGrp="1"/>
          </p:cNvSpPr>
          <p:nvPr>
            <p:ph type="title"/>
          </p:nvPr>
        </p:nvSpPr>
        <p:spPr/>
        <p:txBody>
          <a:bodyPr/>
          <a:lstStyle/>
          <a:p>
            <a:r>
              <a:rPr lang="en-US" altLang="zh-CN" dirty="0"/>
              <a:t>Vertex</a:t>
            </a:r>
            <a:r>
              <a:rPr lang="zh-CN" altLang="en-US" dirty="0"/>
              <a:t> </a:t>
            </a:r>
            <a:r>
              <a:rPr lang="en-US" altLang="zh-CN" dirty="0"/>
              <a:t>Requirement</a:t>
            </a:r>
            <a:r>
              <a:rPr lang="zh-CN" altLang="en-US" dirty="0"/>
              <a:t> </a:t>
            </a:r>
            <a:endParaRPr lang="en-CN" dirty="0"/>
          </a:p>
        </p:txBody>
      </p:sp>
      <p:sp>
        <p:nvSpPr>
          <p:cNvPr id="3" name="Slide Number Placeholder 2">
            <a:extLst>
              <a:ext uri="{FF2B5EF4-FFF2-40B4-BE49-F238E27FC236}">
                <a16:creationId xmlns:a16="http://schemas.microsoft.com/office/drawing/2014/main" id="{14401F33-CEA1-1329-99E5-57A63AD689F8}"/>
              </a:ext>
            </a:extLst>
          </p:cNvPr>
          <p:cNvSpPr>
            <a:spLocks noGrp="1"/>
          </p:cNvSpPr>
          <p:nvPr>
            <p:ph type="sldNum" sz="quarter" idx="12"/>
          </p:nvPr>
        </p:nvSpPr>
        <p:spPr/>
        <p:txBody>
          <a:bodyPr/>
          <a:lstStyle/>
          <a:p>
            <a:fld id="{80293A8B-7656-41F7-B47F-4F4E036E5275}" type="slidenum">
              <a:rPr lang="en-US" altLang="zh-CN" smtClean="0"/>
              <a:t>4</a:t>
            </a:fld>
            <a:endParaRPr lang="zh-CN" altLang="en-US"/>
          </a:p>
        </p:txBody>
      </p:sp>
      <p:sp>
        <p:nvSpPr>
          <p:cNvPr id="4" name="Content Placeholder 3">
            <a:extLst>
              <a:ext uri="{FF2B5EF4-FFF2-40B4-BE49-F238E27FC236}">
                <a16:creationId xmlns:a16="http://schemas.microsoft.com/office/drawing/2014/main" id="{52881751-4F8C-3209-1A07-FCB206B42255}"/>
              </a:ext>
            </a:extLst>
          </p:cNvPr>
          <p:cNvSpPr>
            <a:spLocks noGrp="1"/>
          </p:cNvSpPr>
          <p:nvPr>
            <p:ph idx="1"/>
          </p:nvPr>
        </p:nvSpPr>
        <p:spPr>
          <a:xfrm>
            <a:off x="-168696" y="1192185"/>
            <a:ext cx="12529392" cy="4840303"/>
          </a:xfrm>
        </p:spPr>
        <p:txBody>
          <a:bodyPr>
            <a:normAutofit/>
          </a:bodyPr>
          <a:lstStyle/>
          <a:p>
            <a:pPr lvl="1"/>
            <a:r>
              <a:rPr lang="en-US" altLang="zh-CN" dirty="0">
                <a:cs typeface="Arial" panose="020B0604020202020204" pitchFamily="34" charset="0"/>
              </a:rPr>
              <a:t>Inner</a:t>
            </a:r>
            <a:r>
              <a:rPr lang="zh-CN" altLang="en-US" dirty="0">
                <a:cs typeface="Arial" panose="020B0604020202020204" pitchFamily="34" charset="0"/>
              </a:rPr>
              <a:t> </a:t>
            </a:r>
            <a:r>
              <a:rPr lang="en-US" altLang="zh-CN" dirty="0">
                <a:cs typeface="Arial" panose="020B0604020202020204" pitchFamily="34" charset="0"/>
              </a:rPr>
              <a:t>most</a:t>
            </a:r>
            <a:r>
              <a:rPr lang="zh-CN" altLang="en-US" dirty="0">
                <a:cs typeface="Arial" panose="020B0604020202020204" pitchFamily="34" charset="0"/>
              </a:rPr>
              <a:t> </a:t>
            </a:r>
            <a:r>
              <a:rPr lang="en-US" altLang="zh-CN" dirty="0">
                <a:cs typeface="Arial" panose="020B0604020202020204" pitchFamily="34" charset="0"/>
              </a:rPr>
              <a:t>layer</a:t>
            </a:r>
            <a:r>
              <a:rPr lang="zh-CN" altLang="en-US" dirty="0">
                <a:cs typeface="Arial" panose="020B0604020202020204" pitchFamily="34" charset="0"/>
              </a:rPr>
              <a:t> </a:t>
            </a:r>
            <a:r>
              <a:rPr lang="en-US" altLang="zh-CN" dirty="0">
                <a:cs typeface="Arial" panose="020B0604020202020204" pitchFamily="34" charset="0"/>
              </a:rPr>
              <a:t>(b-layer)</a:t>
            </a:r>
            <a:r>
              <a:rPr lang="zh-CN" altLang="en-US" dirty="0">
                <a:cs typeface="Arial" panose="020B0604020202020204" pitchFamily="34" charset="0"/>
              </a:rPr>
              <a:t> </a:t>
            </a:r>
            <a:r>
              <a:rPr lang="en-US" altLang="zh-CN" dirty="0">
                <a:cs typeface="Arial" panose="020B0604020202020204" pitchFamily="34" charset="0"/>
              </a:rPr>
              <a:t>need</a:t>
            </a:r>
            <a:r>
              <a:rPr lang="zh-CN" altLang="en-US" dirty="0">
                <a:cs typeface="Arial" panose="020B0604020202020204" pitchFamily="34" charset="0"/>
              </a:rPr>
              <a:t> </a:t>
            </a:r>
            <a:r>
              <a:rPr lang="en-US" altLang="zh-CN" dirty="0">
                <a:cs typeface="Arial" panose="020B0604020202020204" pitchFamily="34" charset="0"/>
              </a:rPr>
              <a:t>to</a:t>
            </a:r>
            <a:r>
              <a:rPr lang="zh-CN" altLang="en-US" dirty="0">
                <a:cs typeface="Arial" panose="020B0604020202020204" pitchFamily="34" charset="0"/>
              </a:rPr>
              <a:t> </a:t>
            </a:r>
            <a:r>
              <a:rPr lang="en-US" altLang="zh-CN" dirty="0">
                <a:cs typeface="Arial" panose="020B0604020202020204" pitchFamily="34" charset="0"/>
              </a:rPr>
              <a:t>be</a:t>
            </a:r>
            <a:r>
              <a:rPr lang="zh-CN" altLang="en-US" dirty="0">
                <a:cs typeface="Arial" panose="020B0604020202020204" pitchFamily="34" charset="0"/>
              </a:rPr>
              <a:t> </a:t>
            </a:r>
            <a:r>
              <a:rPr lang="en-US" dirty="0">
                <a:cs typeface="Arial" panose="020B0604020202020204" pitchFamily="34" charset="0"/>
              </a:rPr>
              <a:t>positioned</a:t>
            </a:r>
            <a:r>
              <a:rPr lang="zh-CN" altLang="en-US" dirty="0">
                <a:solidFill>
                  <a:srgbClr val="0E0E0E"/>
                </a:solidFill>
                <a:effectLst/>
                <a:latin typeface=".SF NS"/>
              </a:rPr>
              <a:t> </a:t>
            </a:r>
            <a:r>
              <a:rPr lang="en-US" altLang="zh-CN" dirty="0">
                <a:cs typeface="Arial" panose="020B0604020202020204" pitchFamily="34" charset="0"/>
              </a:rPr>
              <a:t>as</a:t>
            </a:r>
            <a:r>
              <a:rPr lang="zh-CN" altLang="en-US" dirty="0">
                <a:cs typeface="Arial" panose="020B0604020202020204" pitchFamily="34" charset="0"/>
              </a:rPr>
              <a:t> </a:t>
            </a:r>
            <a:r>
              <a:rPr lang="en-US" altLang="zh-CN" dirty="0">
                <a:cs typeface="Arial" panose="020B0604020202020204" pitchFamily="34" charset="0"/>
              </a:rPr>
              <a:t>close to beam pipe as</a:t>
            </a:r>
            <a:r>
              <a:rPr lang="zh-CN" altLang="en-US" dirty="0">
                <a:cs typeface="Arial" panose="020B0604020202020204" pitchFamily="34" charset="0"/>
              </a:rPr>
              <a:t> </a:t>
            </a:r>
            <a:r>
              <a:rPr lang="en-US" altLang="zh-CN" dirty="0">
                <a:cs typeface="Arial" panose="020B0604020202020204" pitchFamily="34" charset="0"/>
              </a:rPr>
              <a:t>possible</a:t>
            </a:r>
          </a:p>
          <a:p>
            <a:pPr lvl="2"/>
            <a:r>
              <a:rPr lang="en-US" altLang="zh-CN" sz="2400" b="1" dirty="0">
                <a:solidFill>
                  <a:srgbClr val="C00000"/>
                </a:solidFill>
                <a:latin typeface="Arial" panose="020B0604020202020204" pitchFamily="34" charset="0"/>
                <a:ea typeface="微软雅黑" panose="020B0503020204020204" pitchFamily="34" charset="-122"/>
                <a:cs typeface="Arial" panose="020B0604020202020204" pitchFamily="34" charset="0"/>
              </a:rPr>
              <a:t>Challenges:</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dirty="0">
                <a:solidFill>
                  <a:srgbClr val="FF0000"/>
                </a:solidFill>
                <a:latin typeface="Arial" panose="020B0604020202020204" pitchFamily="34" charset="0"/>
                <a:ea typeface="黑体" panose="02010609060101010101" pitchFamily="49" charset="-122"/>
                <a:cs typeface="Arial" panose="020B0604020202020204" pitchFamily="34" charset="0"/>
              </a:rPr>
              <a:t>R</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adius</a:t>
            </a: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11.1mm</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a:t>
            </a: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is</a:t>
            </a: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smaller</a:t>
            </a: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compared</a:t>
            </a: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with</a:t>
            </a: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ALICE </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ITS3</a:t>
            </a: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FF0000"/>
                </a:solidFill>
                <a:latin typeface="Arial" panose="020B0604020202020204" pitchFamily="34" charset="0"/>
                <a:ea typeface="黑体" panose="02010609060101010101" pitchFamily="49" charset="-122"/>
                <a:cs typeface="Arial" panose="020B0604020202020204" pitchFamily="34" charset="0"/>
              </a:rPr>
              <a:t>(</a:t>
            </a:r>
            <a:r>
              <a:rPr lang="en-US" altLang="zh-CN" sz="2200" dirty="0">
                <a:solidFill>
                  <a:srgbClr val="0070C0"/>
                </a:solidFill>
                <a:latin typeface="Arial" panose="020B0604020202020204" pitchFamily="34" charset="0"/>
                <a:ea typeface="黑体" panose="02010609060101010101" pitchFamily="49" charset="-122"/>
                <a:cs typeface="Arial" panose="020B0604020202020204" pitchFamily="34" charset="0"/>
              </a:rPr>
              <a:t>18mm</a:t>
            </a:r>
            <a:r>
              <a:rPr lang="en-US" altLang="zh-CN" sz="2200" dirty="0">
                <a:solidFill>
                  <a:srgbClr val="FF0000"/>
                </a:solidFill>
                <a:latin typeface="Arial" panose="020B0604020202020204" pitchFamily="34" charset="0"/>
                <a:ea typeface="黑体" panose="02010609060101010101" pitchFamily="49" charset="-122"/>
                <a:cs typeface="Arial" panose="020B0604020202020204" pitchFamily="34" charset="0"/>
              </a:rPr>
              <a:t>)</a:t>
            </a:r>
            <a:r>
              <a:rPr lang="zh-CN" altLang="en-US" sz="2200" dirty="0">
                <a:solidFill>
                  <a:srgbClr val="FF0000"/>
                </a:solidFill>
                <a:latin typeface="Arial" panose="020B0604020202020204" pitchFamily="34" charset="0"/>
                <a:ea typeface="黑体" panose="02010609060101010101" pitchFamily="49" charset="-122"/>
                <a:cs typeface="Arial" panose="020B0604020202020204" pitchFamily="34" charset="0"/>
              </a:rPr>
              <a:t> </a:t>
            </a:r>
            <a:endParaRPr lang="en-US" altLang="zh-CN" sz="2200" dirty="0">
              <a:solidFill>
                <a:srgbClr val="FF0000"/>
              </a:solidFill>
              <a:latin typeface="Arial" panose="020B0604020202020204" pitchFamily="34" charset="0"/>
              <a:ea typeface="黑体" panose="02010609060101010101" pitchFamily="49" charset="-122"/>
              <a:cs typeface="Arial" panose="020B0604020202020204" pitchFamily="34" charset="0"/>
            </a:endParaRPr>
          </a:p>
          <a:p>
            <a:endParaRPr lang="en-CN" dirty="0"/>
          </a:p>
        </p:txBody>
      </p:sp>
      <p:pic>
        <p:nvPicPr>
          <p:cNvPr id="5" name="Picture 4">
            <a:extLst>
              <a:ext uri="{FF2B5EF4-FFF2-40B4-BE49-F238E27FC236}">
                <a16:creationId xmlns:a16="http://schemas.microsoft.com/office/drawing/2014/main" id="{F2121A0D-3DB9-134F-98B7-225AD00DE732}"/>
              </a:ext>
            </a:extLst>
          </p:cNvPr>
          <p:cNvPicPr>
            <a:picLocks noChangeAspect="1"/>
          </p:cNvPicPr>
          <p:nvPr/>
        </p:nvPicPr>
        <p:blipFill>
          <a:blip r:embed="rId2"/>
          <a:stretch>
            <a:fillRect/>
          </a:stretch>
        </p:blipFill>
        <p:spPr>
          <a:xfrm>
            <a:off x="1775520" y="2015677"/>
            <a:ext cx="8187879" cy="4714233"/>
          </a:xfrm>
          <a:prstGeom prst="rect">
            <a:avLst/>
          </a:prstGeom>
        </p:spPr>
      </p:pic>
    </p:spTree>
    <p:extLst>
      <p:ext uri="{BB962C8B-B14F-4D97-AF65-F5344CB8AC3E}">
        <p14:creationId xmlns:p14="http://schemas.microsoft.com/office/powerpoint/2010/main" val="3573990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069D-43BC-9BFB-2DAB-FE1E201651CA}"/>
              </a:ext>
            </a:extLst>
          </p:cNvPr>
          <p:cNvSpPr>
            <a:spLocks noGrp="1"/>
          </p:cNvSpPr>
          <p:nvPr>
            <p:ph type="title"/>
          </p:nvPr>
        </p:nvSpPr>
        <p:spPr>
          <a:xfrm>
            <a:off x="-892410" y="83557"/>
            <a:ext cx="10763325" cy="725470"/>
          </a:xfrm>
        </p:spPr>
        <p:txBody>
          <a:bodyPr>
            <a:normAutofit/>
          </a:bodyPr>
          <a:lstStyle/>
          <a:p>
            <a:r>
              <a:rPr lang="en-US" altLang="zh-CN" sz="3600" dirty="0"/>
              <a:t>Detailed design</a:t>
            </a:r>
            <a:r>
              <a:rPr lang="zh-CN" altLang="en-US" sz="3600" dirty="0"/>
              <a:t>：</a:t>
            </a:r>
            <a:r>
              <a:rPr lang="en-US" altLang="zh-CN" sz="3600" dirty="0"/>
              <a:t>Baseline</a:t>
            </a:r>
            <a:r>
              <a:rPr lang="zh-CN" altLang="en-US" sz="3600" dirty="0"/>
              <a:t> </a:t>
            </a:r>
            <a:r>
              <a:rPr lang="en-US" altLang="zh-CN" sz="3600" dirty="0"/>
              <a:t>layout</a:t>
            </a:r>
            <a:endParaRPr lang="en-CN" sz="3600" dirty="0"/>
          </a:p>
        </p:txBody>
      </p:sp>
      <p:sp>
        <p:nvSpPr>
          <p:cNvPr id="3" name="Slide Number Placeholder 2">
            <a:extLst>
              <a:ext uri="{FF2B5EF4-FFF2-40B4-BE49-F238E27FC236}">
                <a16:creationId xmlns:a16="http://schemas.microsoft.com/office/drawing/2014/main" id="{16FC2FDE-83AA-B875-EA4A-4B204CAEC167}"/>
              </a:ext>
            </a:extLst>
          </p:cNvPr>
          <p:cNvSpPr>
            <a:spLocks noGrp="1"/>
          </p:cNvSpPr>
          <p:nvPr>
            <p:ph type="sldNum" sz="quarter" idx="12"/>
          </p:nvPr>
        </p:nvSpPr>
        <p:spPr>
          <a:xfrm>
            <a:off x="11638852" y="6500365"/>
            <a:ext cx="548341" cy="365125"/>
          </a:xfrm>
        </p:spPr>
        <p:txBody>
          <a:bodyPr/>
          <a:lstStyle/>
          <a:p>
            <a:fld id="{80293A8B-7656-41F7-B47F-4F4E036E5275}" type="slidenum">
              <a:rPr lang="en-US" altLang="zh-CN" smtClean="0"/>
              <a:t>5</a:t>
            </a:fld>
            <a:endParaRPr lang="zh-CN" altLang="en-US" dirty="0"/>
          </a:p>
        </p:txBody>
      </p:sp>
      <p:sp>
        <p:nvSpPr>
          <p:cNvPr id="4" name="Content Placeholder 3">
            <a:extLst>
              <a:ext uri="{FF2B5EF4-FFF2-40B4-BE49-F238E27FC236}">
                <a16:creationId xmlns:a16="http://schemas.microsoft.com/office/drawing/2014/main" id="{B2E25EC0-90A1-28E6-62DC-13DBDBAD7004}"/>
              </a:ext>
            </a:extLst>
          </p:cNvPr>
          <p:cNvSpPr>
            <a:spLocks noGrp="1"/>
          </p:cNvSpPr>
          <p:nvPr>
            <p:ph idx="1"/>
          </p:nvPr>
        </p:nvSpPr>
        <p:spPr>
          <a:xfrm>
            <a:off x="-600744" y="970955"/>
            <a:ext cx="11163599" cy="6130453"/>
          </a:xfrm>
        </p:spPr>
        <p:txBody>
          <a:bodyPr>
            <a:normAutofit/>
          </a:bodyPr>
          <a:lstStyle/>
          <a:p>
            <a:pPr lvl="1"/>
            <a:r>
              <a:rPr lang="en-US" altLang="zh-CN" dirty="0">
                <a:cs typeface="Arial" panose="020B0604020202020204" pitchFamily="34" charset="0"/>
              </a:rPr>
              <a:t>Baseline</a:t>
            </a:r>
            <a:r>
              <a:rPr lang="zh-CN" altLang="en-US" dirty="0">
                <a:cs typeface="Arial" panose="020B0604020202020204" pitchFamily="34" charset="0"/>
              </a:rPr>
              <a:t> </a:t>
            </a:r>
            <a:r>
              <a:rPr lang="en-US" altLang="zh-CN" dirty="0">
                <a:cs typeface="Arial" panose="020B0604020202020204" pitchFamily="34" charset="0"/>
              </a:rPr>
              <a:t>:4</a:t>
            </a:r>
            <a:r>
              <a:rPr lang="zh-CN" altLang="en-US" dirty="0">
                <a:cs typeface="Arial" panose="020B0604020202020204" pitchFamily="34" charset="0"/>
              </a:rPr>
              <a:t> </a:t>
            </a:r>
            <a:r>
              <a:rPr lang="en-US" altLang="zh-CN" dirty="0">
                <a:cs typeface="Arial" panose="020B0604020202020204" pitchFamily="34" charset="0"/>
              </a:rPr>
              <a:t>single</a:t>
            </a:r>
            <a:r>
              <a:rPr lang="zh-CN" altLang="en-US" dirty="0">
                <a:cs typeface="Arial" panose="020B0604020202020204" pitchFamily="34" charset="0"/>
              </a:rPr>
              <a:t> </a:t>
            </a:r>
            <a:r>
              <a:rPr lang="en-US" altLang="zh-CN" dirty="0">
                <a:cs typeface="Arial" panose="020B0604020202020204" pitchFamily="34" charset="0"/>
              </a:rPr>
              <a:t>layer</a:t>
            </a:r>
            <a:r>
              <a:rPr lang="zh-CN" altLang="en-US" dirty="0">
                <a:cs typeface="Arial" panose="020B0604020202020204" pitchFamily="34" charset="0"/>
              </a:rPr>
              <a:t> </a:t>
            </a:r>
            <a:r>
              <a:rPr lang="en-US" altLang="zh-CN" dirty="0">
                <a:cs typeface="Arial" panose="020B0604020202020204" pitchFamily="34" charset="0"/>
              </a:rPr>
              <a:t>of</a:t>
            </a:r>
            <a:r>
              <a:rPr lang="zh-CN" altLang="en-US" dirty="0">
                <a:cs typeface="Arial" panose="020B0604020202020204" pitchFamily="34" charset="0"/>
              </a:rPr>
              <a:t> </a:t>
            </a:r>
            <a:r>
              <a:rPr lang="en-US" altLang="zh-CN" dirty="0">
                <a:cs typeface="Arial" panose="020B0604020202020204" pitchFamily="34" charset="0"/>
              </a:rPr>
              <a:t>bent</a:t>
            </a:r>
            <a:r>
              <a:rPr lang="zh-CN" altLang="en-US" dirty="0">
                <a:cs typeface="Arial" panose="020B0604020202020204" pitchFamily="34" charset="0"/>
              </a:rPr>
              <a:t> </a:t>
            </a:r>
            <a:r>
              <a:rPr lang="en-US" altLang="zh-CN" dirty="0">
                <a:cs typeface="Arial" panose="020B0604020202020204" pitchFamily="34" charset="0"/>
              </a:rPr>
              <a:t>MAPS</a:t>
            </a:r>
            <a:r>
              <a:rPr lang="zh-CN" altLang="en-US" dirty="0">
                <a:cs typeface="Arial" panose="020B0604020202020204" pitchFamily="34" charset="0"/>
              </a:rPr>
              <a:t> </a:t>
            </a:r>
            <a:r>
              <a:rPr lang="en-US" altLang="zh-CN" dirty="0">
                <a:cs typeface="Arial" panose="020B0604020202020204" pitchFamily="34" charset="0"/>
              </a:rPr>
              <a:t>+</a:t>
            </a:r>
            <a:r>
              <a:rPr lang="zh-CN" altLang="en-US" dirty="0">
                <a:cs typeface="Arial" panose="020B0604020202020204" pitchFamily="34" charset="0"/>
              </a:rPr>
              <a:t>  </a:t>
            </a:r>
            <a:r>
              <a:rPr lang="en-US" altLang="zh-CN" dirty="0">
                <a:cs typeface="Arial" panose="020B0604020202020204" pitchFamily="34" charset="0"/>
              </a:rPr>
              <a:t>1</a:t>
            </a:r>
            <a:r>
              <a:rPr lang="zh-CN" altLang="en-US" dirty="0">
                <a:cs typeface="Arial" panose="020B0604020202020204" pitchFamily="34" charset="0"/>
              </a:rPr>
              <a:t> </a:t>
            </a:r>
            <a:r>
              <a:rPr lang="en-US" altLang="zh-CN" dirty="0">
                <a:cs typeface="Arial" panose="020B0604020202020204" pitchFamily="34" charset="0"/>
              </a:rPr>
              <a:t>double</a:t>
            </a:r>
            <a:r>
              <a:rPr lang="zh-CN" altLang="en-US" dirty="0">
                <a:cs typeface="Arial" panose="020B0604020202020204" pitchFamily="34" charset="0"/>
              </a:rPr>
              <a:t> </a:t>
            </a:r>
            <a:r>
              <a:rPr lang="en-US" altLang="zh-CN" dirty="0">
                <a:cs typeface="Arial" panose="020B0604020202020204" pitchFamily="34" charset="0"/>
              </a:rPr>
              <a:t>layer</a:t>
            </a:r>
            <a:r>
              <a:rPr lang="zh-CN" altLang="en-US" dirty="0">
                <a:cs typeface="Arial" panose="020B0604020202020204" pitchFamily="34" charset="0"/>
              </a:rPr>
              <a:t> </a:t>
            </a:r>
            <a:r>
              <a:rPr lang="en-US" altLang="zh-CN" dirty="0">
                <a:cs typeface="Arial" panose="020B0604020202020204" pitchFamily="34" charset="0"/>
              </a:rPr>
              <a:t>ladders</a:t>
            </a:r>
          </a:p>
          <a:p>
            <a:pPr lvl="2"/>
            <a:r>
              <a:rPr lang="en-US" altLang="zh-CN" dirty="0">
                <a:solidFill>
                  <a:srgbClr val="0070C0"/>
                </a:solidFill>
                <a:latin typeface="Arial" panose="020B0604020202020204" pitchFamily="34" charset="0"/>
                <a:cs typeface="Arial" panose="020B0604020202020204" pitchFamily="34" charset="0"/>
              </a:rPr>
              <a:t>Alternative</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option:</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3</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double</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layer</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ladders</a:t>
            </a:r>
          </a:p>
          <a:p>
            <a:pPr lvl="1"/>
            <a:r>
              <a:rPr lang="en-US" altLang="zh-CN" dirty="0">
                <a:cs typeface="Arial" panose="020B0604020202020204" pitchFamily="34" charset="0"/>
              </a:rPr>
              <a:t>Inner</a:t>
            </a:r>
            <a:r>
              <a:rPr lang="zh-CN" altLang="en-US" dirty="0">
                <a:cs typeface="Arial" panose="020B0604020202020204" pitchFamily="34" charset="0"/>
              </a:rPr>
              <a:t> </a:t>
            </a:r>
            <a:r>
              <a:rPr lang="en-US" altLang="zh-CN" dirty="0">
                <a:cs typeface="Arial" panose="020B0604020202020204" pitchFamily="34" charset="0"/>
              </a:rPr>
              <a:t>layer:</a:t>
            </a:r>
            <a:r>
              <a:rPr lang="zh-CN" altLang="en-US" dirty="0">
                <a:cs typeface="Arial" panose="020B0604020202020204" pitchFamily="34" charset="0"/>
              </a:rPr>
              <a:t> </a:t>
            </a:r>
            <a:r>
              <a:rPr lang="en-US" altLang="zh-CN" dirty="0">
                <a:cs typeface="Arial" panose="020B0604020202020204" pitchFamily="34" charset="0"/>
              </a:rPr>
              <a:t>Use</a:t>
            </a:r>
            <a:r>
              <a:rPr lang="zh-CN" altLang="en-US" dirty="0">
                <a:cs typeface="Arial" panose="020B0604020202020204" pitchFamily="34" charset="0"/>
              </a:rPr>
              <a:t> </a:t>
            </a:r>
            <a:r>
              <a:rPr lang="en-US" altLang="zh-CN" dirty="0">
                <a:cs typeface="Arial" panose="020B0604020202020204" pitchFamily="34" charset="0"/>
              </a:rPr>
              <a:t>single</a:t>
            </a:r>
            <a:r>
              <a:rPr lang="zh-CN" altLang="en-US" dirty="0">
                <a:cs typeface="Arial" panose="020B0604020202020204" pitchFamily="34" charset="0"/>
              </a:rPr>
              <a:t> </a:t>
            </a:r>
            <a:r>
              <a:rPr lang="en-US" altLang="zh-CN" dirty="0">
                <a:cs typeface="Arial" panose="020B0604020202020204" pitchFamily="34" charset="0"/>
              </a:rPr>
              <a:t>bent</a:t>
            </a:r>
            <a:r>
              <a:rPr lang="zh-CN" altLang="en-US" dirty="0">
                <a:cs typeface="Arial" panose="020B0604020202020204" pitchFamily="34" charset="0"/>
              </a:rPr>
              <a:t> </a:t>
            </a:r>
            <a:r>
              <a:rPr lang="en-US" altLang="zh-CN" dirty="0">
                <a:cs typeface="Arial" panose="020B0604020202020204" pitchFamily="34" charset="0"/>
              </a:rPr>
              <a:t>MAPS</a:t>
            </a:r>
            <a:r>
              <a:rPr lang="zh-CN" altLang="en-US" dirty="0">
                <a:cs typeface="Arial" panose="020B0604020202020204" pitchFamily="34" charset="0"/>
              </a:rPr>
              <a:t> </a:t>
            </a:r>
            <a:r>
              <a:rPr lang="en-US" altLang="zh-CN" dirty="0">
                <a:cs typeface="Arial" panose="020B0604020202020204" pitchFamily="34" charset="0"/>
              </a:rPr>
              <a:t>for</a:t>
            </a:r>
            <a:r>
              <a:rPr lang="zh-CN" altLang="en-US" dirty="0">
                <a:cs typeface="Arial" panose="020B0604020202020204" pitchFamily="34" charset="0"/>
              </a:rPr>
              <a:t> </a:t>
            </a:r>
            <a:r>
              <a:rPr lang="en-US" altLang="zh-CN" dirty="0">
                <a:cs typeface="Arial" panose="020B0604020202020204" pitchFamily="34" charset="0"/>
              </a:rPr>
              <a:t>Inner</a:t>
            </a:r>
            <a:r>
              <a:rPr lang="zh-CN" altLang="en-US" dirty="0">
                <a:cs typeface="Arial" panose="020B0604020202020204" pitchFamily="34" charset="0"/>
              </a:rPr>
              <a:t> </a:t>
            </a:r>
            <a:r>
              <a:rPr lang="en-US" altLang="zh-CN" dirty="0">
                <a:cs typeface="Arial" panose="020B0604020202020204" pitchFamily="34" charset="0"/>
              </a:rPr>
              <a:t>layer</a:t>
            </a:r>
            <a:r>
              <a:rPr lang="zh-CN" altLang="en-US" dirty="0">
                <a:cs typeface="Arial" panose="020B0604020202020204" pitchFamily="34" charset="0"/>
              </a:rPr>
              <a:t> </a:t>
            </a:r>
            <a:r>
              <a:rPr lang="en-US" altLang="zh-CN" dirty="0">
                <a:cs typeface="Arial" panose="020B0604020202020204" pitchFamily="34" charset="0"/>
              </a:rPr>
              <a:t>(~0.15m</a:t>
            </a:r>
            <a:r>
              <a:rPr lang="en-US" altLang="zh-CN" baseline="30000" dirty="0">
                <a:cs typeface="Arial" panose="020B0604020202020204" pitchFamily="34" charset="0"/>
              </a:rPr>
              <a:t>2</a:t>
            </a:r>
            <a:r>
              <a:rPr lang="en-US" altLang="zh-CN" dirty="0">
                <a:cs typeface="Arial" panose="020B0604020202020204" pitchFamily="34" charset="0"/>
              </a:rPr>
              <a:t>)</a:t>
            </a:r>
          </a:p>
          <a:p>
            <a:pPr lvl="2"/>
            <a:r>
              <a:rPr lang="en-US" altLang="zh-CN" dirty="0">
                <a:solidFill>
                  <a:srgbClr val="0070C0"/>
                </a:solidFill>
                <a:latin typeface="Arial" panose="020B0604020202020204" pitchFamily="34" charset="0"/>
                <a:cs typeface="Arial" panose="020B0604020202020204" pitchFamily="34" charset="0"/>
                <a:sym typeface="Wingdings" pitchFamily="2" charset="2"/>
              </a:rPr>
              <a:t>Low</a:t>
            </a:r>
            <a:r>
              <a:rPr lang="zh-CN" altLang="en-US" dirty="0">
                <a:solidFill>
                  <a:srgbClr val="0070C0"/>
                </a:solidFill>
                <a:latin typeface="Arial" panose="020B0604020202020204" pitchFamily="34" charset="0"/>
                <a:cs typeface="Arial" panose="020B0604020202020204" pitchFamily="34" charset="0"/>
                <a:sym typeface="Wingdings" pitchFamily="2" charset="2"/>
              </a:rPr>
              <a:t> </a:t>
            </a:r>
            <a:r>
              <a:rPr lang="en-US" altLang="zh-CN" dirty="0">
                <a:solidFill>
                  <a:srgbClr val="0070C0"/>
                </a:solidFill>
                <a:latin typeface="Arial" panose="020B0604020202020204" pitchFamily="34" charset="0"/>
                <a:cs typeface="Arial" panose="020B0604020202020204" pitchFamily="34" charset="0"/>
                <a:sym typeface="Wingdings" pitchFamily="2" charset="2"/>
              </a:rPr>
              <a:t>material</a:t>
            </a:r>
            <a:r>
              <a:rPr lang="zh-CN" altLang="en-US" dirty="0">
                <a:solidFill>
                  <a:srgbClr val="0070C0"/>
                </a:solidFill>
                <a:latin typeface="Arial" panose="020B0604020202020204" pitchFamily="34" charset="0"/>
                <a:cs typeface="Arial" panose="020B0604020202020204" pitchFamily="34" charset="0"/>
                <a:sym typeface="Wingdings" pitchFamily="2" charset="2"/>
              </a:rPr>
              <a:t> </a:t>
            </a:r>
            <a:r>
              <a:rPr lang="en-US" altLang="zh-CN" dirty="0">
                <a:solidFill>
                  <a:srgbClr val="0070C0"/>
                </a:solidFill>
                <a:latin typeface="Arial" panose="020B0604020202020204" pitchFamily="34" charset="0"/>
                <a:cs typeface="Arial" panose="020B0604020202020204" pitchFamily="34" charset="0"/>
                <a:sym typeface="Wingdings" pitchFamily="2" charset="2"/>
              </a:rPr>
              <a:t>budget</a:t>
            </a:r>
            <a:r>
              <a:rPr lang="zh-CN" altLang="en-US" dirty="0">
                <a:solidFill>
                  <a:srgbClr val="0070C0"/>
                </a:solidFill>
                <a:latin typeface="Arial" panose="020B0604020202020204" pitchFamily="34" charset="0"/>
                <a:cs typeface="Arial" panose="020B0604020202020204" pitchFamily="34" charset="0"/>
                <a:sym typeface="Wingdings" pitchFamily="2" charset="2"/>
              </a:rPr>
              <a:t> </a:t>
            </a:r>
            <a:r>
              <a:rPr lang="en-US" altLang="zh-CN" dirty="0">
                <a:solidFill>
                  <a:srgbClr val="0070C0"/>
                </a:solidFill>
                <a:latin typeface="Arial" panose="020B0604020202020204" pitchFamily="34" charset="0"/>
                <a:cs typeface="Arial" panose="020B0604020202020204" pitchFamily="34" charset="0"/>
                <a:sym typeface="Wingdings" pitchFamily="2" charset="2"/>
              </a:rPr>
              <a:t>0.06%X0</a:t>
            </a:r>
            <a:r>
              <a:rPr lang="zh-CN" altLang="en-US" dirty="0">
                <a:solidFill>
                  <a:srgbClr val="0070C0"/>
                </a:solidFill>
                <a:latin typeface="Arial" panose="020B0604020202020204" pitchFamily="34" charset="0"/>
                <a:cs typeface="Arial" panose="020B0604020202020204" pitchFamily="34" charset="0"/>
                <a:sym typeface="Wingdings" pitchFamily="2" charset="2"/>
              </a:rPr>
              <a:t> </a:t>
            </a:r>
            <a:r>
              <a:rPr lang="en-US" altLang="zh-CN" dirty="0">
                <a:solidFill>
                  <a:srgbClr val="0070C0"/>
                </a:solidFill>
                <a:latin typeface="Arial" panose="020B0604020202020204" pitchFamily="34" charset="0"/>
                <a:cs typeface="Arial" panose="020B0604020202020204" pitchFamily="34" charset="0"/>
                <a:sym typeface="Wingdings" pitchFamily="2" charset="2"/>
              </a:rPr>
              <a:t>per</a:t>
            </a:r>
            <a:r>
              <a:rPr lang="zh-CN" altLang="en-US" dirty="0">
                <a:solidFill>
                  <a:srgbClr val="0070C0"/>
                </a:solidFill>
                <a:latin typeface="Arial" panose="020B0604020202020204" pitchFamily="34" charset="0"/>
                <a:cs typeface="Arial" panose="020B0604020202020204" pitchFamily="34" charset="0"/>
                <a:sym typeface="Wingdings" pitchFamily="2" charset="2"/>
              </a:rPr>
              <a:t> </a:t>
            </a:r>
            <a:r>
              <a:rPr lang="en-US" altLang="zh-CN" dirty="0">
                <a:solidFill>
                  <a:srgbClr val="0070C0"/>
                </a:solidFill>
                <a:latin typeface="Arial" panose="020B0604020202020204" pitchFamily="34" charset="0"/>
                <a:cs typeface="Arial" panose="020B0604020202020204" pitchFamily="34" charset="0"/>
                <a:sym typeface="Wingdings" pitchFamily="2" charset="2"/>
              </a:rPr>
              <a:t>layer</a:t>
            </a:r>
            <a:r>
              <a:rPr lang="zh-CN" altLang="en-US" dirty="0">
                <a:solidFill>
                  <a:srgbClr val="0070C0"/>
                </a:solidFill>
                <a:latin typeface="Arial" panose="020B0604020202020204" pitchFamily="34" charset="0"/>
                <a:cs typeface="Arial" panose="020B0604020202020204" pitchFamily="34" charset="0"/>
                <a:sym typeface="Wingdings" pitchFamily="2" charset="2"/>
              </a:rPr>
              <a:t> </a:t>
            </a:r>
            <a:endParaRPr lang="en-US" altLang="zh-CN" dirty="0">
              <a:solidFill>
                <a:srgbClr val="0070C0"/>
              </a:solidFill>
              <a:latin typeface="Arial" panose="020B0604020202020204" pitchFamily="34" charset="0"/>
              <a:cs typeface="Arial" panose="020B0604020202020204" pitchFamily="34" charset="0"/>
              <a:sym typeface="Wingdings" pitchFamily="2" charset="2"/>
            </a:endParaRPr>
          </a:p>
          <a:p>
            <a:pPr lvl="2"/>
            <a:r>
              <a:rPr lang="en-US" altLang="zh-CN" dirty="0">
                <a:solidFill>
                  <a:srgbClr val="0070C0"/>
                </a:solidFill>
                <a:latin typeface="Arial" panose="020B0604020202020204" pitchFamily="34" charset="0"/>
                <a:cs typeface="Arial" panose="020B0604020202020204" pitchFamily="34" charset="0"/>
              </a:rPr>
              <a:t>Different</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rotation</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angle</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in</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each</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layer</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to</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reduce</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dead</a:t>
            </a:r>
            <a:r>
              <a:rPr lang="zh-CN" altLang="en-US" dirty="0">
                <a:solidFill>
                  <a:srgbClr val="0070C0"/>
                </a:solidFill>
                <a:latin typeface="Arial" panose="020B0604020202020204" pitchFamily="34" charset="0"/>
                <a:cs typeface="Arial" panose="020B0604020202020204" pitchFamily="34" charset="0"/>
              </a:rPr>
              <a:t> </a:t>
            </a:r>
            <a:r>
              <a:rPr lang="en-US" altLang="zh-CN" dirty="0">
                <a:solidFill>
                  <a:srgbClr val="0070C0"/>
                </a:solidFill>
                <a:latin typeface="Arial" panose="020B0604020202020204" pitchFamily="34" charset="0"/>
                <a:cs typeface="Arial" panose="020B0604020202020204" pitchFamily="34" charset="0"/>
              </a:rPr>
              <a:t>area</a:t>
            </a:r>
            <a:endParaRPr lang="en-US" altLang="zh-CN" dirty="0">
              <a:cs typeface="Arial" panose="020B0604020202020204" pitchFamily="34" charset="0"/>
            </a:endParaRPr>
          </a:p>
          <a:p>
            <a:pPr lvl="1"/>
            <a:r>
              <a:rPr lang="en-US" altLang="zh-CN" dirty="0">
                <a:cs typeface="Arial" panose="020B0604020202020204" pitchFamily="34" charset="0"/>
              </a:rPr>
              <a:t>Outer</a:t>
            </a:r>
            <a:r>
              <a:rPr lang="zh-CN" altLang="en-US" dirty="0">
                <a:cs typeface="Arial" panose="020B0604020202020204" pitchFamily="34" charset="0"/>
              </a:rPr>
              <a:t> </a:t>
            </a:r>
            <a:r>
              <a:rPr lang="en-US" altLang="zh-CN" dirty="0">
                <a:cs typeface="Arial" panose="020B0604020202020204" pitchFamily="34" charset="0"/>
              </a:rPr>
              <a:t>layer:</a:t>
            </a:r>
            <a:r>
              <a:rPr lang="zh-CN" altLang="en-US" dirty="0">
                <a:cs typeface="Arial" panose="020B0604020202020204" pitchFamily="34" charset="0"/>
              </a:rPr>
              <a:t>  </a:t>
            </a:r>
            <a:r>
              <a:rPr lang="en-US" altLang="zh-CN" dirty="0">
                <a:cs typeface="Arial" panose="020B0604020202020204" pitchFamily="34" charset="0"/>
              </a:rPr>
              <a:t>Double</a:t>
            </a:r>
            <a:r>
              <a:rPr lang="zh-CN" altLang="en-US" dirty="0">
                <a:cs typeface="Arial" panose="020B0604020202020204" pitchFamily="34" charset="0"/>
              </a:rPr>
              <a:t> </a:t>
            </a:r>
            <a:r>
              <a:rPr lang="en-US" altLang="zh-CN" dirty="0">
                <a:cs typeface="Arial" panose="020B0604020202020204" pitchFamily="34" charset="0"/>
              </a:rPr>
              <a:t>layer</a:t>
            </a:r>
            <a:r>
              <a:rPr lang="zh-CN" altLang="en-US" dirty="0">
                <a:cs typeface="Arial" panose="020B0604020202020204" pitchFamily="34" charset="0"/>
              </a:rPr>
              <a:t> </a:t>
            </a:r>
            <a:r>
              <a:rPr lang="en-US" altLang="zh-CN" dirty="0">
                <a:cs typeface="Arial" panose="020B0604020202020204" pitchFamily="34" charset="0"/>
              </a:rPr>
              <a:t>Ladder</a:t>
            </a:r>
            <a:r>
              <a:rPr lang="zh-CN" altLang="en-US" dirty="0">
                <a:cs typeface="Arial" panose="020B0604020202020204" pitchFamily="34" charset="0"/>
              </a:rPr>
              <a:t> </a:t>
            </a:r>
            <a:r>
              <a:rPr lang="en-US" altLang="zh-CN" dirty="0">
                <a:cs typeface="Arial" panose="020B0604020202020204" pitchFamily="34" charset="0"/>
              </a:rPr>
              <a:t>(~0.28%</a:t>
            </a:r>
            <a:r>
              <a:rPr lang="zh-CN" altLang="en-US" dirty="0">
                <a:cs typeface="Arial" panose="020B0604020202020204" pitchFamily="34" charset="0"/>
              </a:rPr>
              <a:t> </a:t>
            </a:r>
            <a:r>
              <a:rPr lang="en-US" altLang="zh-CN" dirty="0">
                <a:cs typeface="Arial" panose="020B0604020202020204" pitchFamily="34" charset="0"/>
              </a:rPr>
              <a:t>X0</a:t>
            </a:r>
            <a:r>
              <a:rPr lang="zh-CN" altLang="en-US" dirty="0">
                <a:cs typeface="Arial" panose="020B0604020202020204" pitchFamily="34" charset="0"/>
              </a:rPr>
              <a:t> </a:t>
            </a:r>
            <a:r>
              <a:rPr lang="en-US" altLang="zh-CN" dirty="0">
                <a:cs typeface="Arial" panose="020B0604020202020204" pitchFamily="34" charset="0"/>
              </a:rPr>
              <a:t>per</a:t>
            </a:r>
            <a:r>
              <a:rPr lang="zh-CN" altLang="en-US" dirty="0">
                <a:cs typeface="Arial" panose="020B0604020202020204" pitchFamily="34" charset="0"/>
              </a:rPr>
              <a:t> </a:t>
            </a:r>
            <a:r>
              <a:rPr lang="en-US" altLang="zh-CN" dirty="0">
                <a:cs typeface="Arial" panose="020B0604020202020204" pitchFamily="34" charset="0"/>
              </a:rPr>
              <a:t>layer)</a:t>
            </a:r>
          </a:p>
          <a:p>
            <a:pPr lvl="2"/>
            <a:endParaRPr lang="en-CN" dirty="0"/>
          </a:p>
        </p:txBody>
      </p:sp>
      <p:sp>
        <p:nvSpPr>
          <p:cNvPr id="27" name="TextBox 26">
            <a:extLst>
              <a:ext uri="{FF2B5EF4-FFF2-40B4-BE49-F238E27FC236}">
                <a16:creationId xmlns:a16="http://schemas.microsoft.com/office/drawing/2014/main" id="{A3938D06-F071-8592-CCD6-7707EE42437A}"/>
              </a:ext>
            </a:extLst>
          </p:cNvPr>
          <p:cNvSpPr txBox="1"/>
          <p:nvPr/>
        </p:nvSpPr>
        <p:spPr>
          <a:xfrm>
            <a:off x="3478168" y="3603365"/>
            <a:ext cx="4881411" cy="738664"/>
          </a:xfrm>
          <a:prstGeom prst="rect">
            <a:avLst/>
          </a:prstGeom>
          <a:noFill/>
        </p:spPr>
        <p:txBody>
          <a:bodyPr wrap="square">
            <a:spAutoFit/>
          </a:bodyPr>
          <a:lstStyle/>
          <a:p>
            <a:pPr algn="ctr"/>
            <a:r>
              <a:rPr lang="en-US" altLang="zh-CN" sz="2400" dirty="0">
                <a:solidFill>
                  <a:srgbClr val="7030A0"/>
                </a:solidFill>
              </a:rPr>
              <a:t>Long</a:t>
            </a:r>
            <a:r>
              <a:rPr lang="zh-CN" altLang="en-US" sz="2400" dirty="0">
                <a:solidFill>
                  <a:srgbClr val="7030A0"/>
                </a:solidFill>
              </a:rPr>
              <a:t> </a:t>
            </a:r>
            <a:r>
              <a:rPr lang="en-US" altLang="zh-CN" sz="2400" dirty="0">
                <a:solidFill>
                  <a:srgbClr val="7030A0"/>
                </a:solidFill>
              </a:rPr>
              <a:t>barrel</a:t>
            </a:r>
            <a:r>
              <a:rPr lang="zh-CN" altLang="en-US" sz="2400" dirty="0">
                <a:solidFill>
                  <a:srgbClr val="7030A0"/>
                </a:solidFill>
              </a:rPr>
              <a:t> </a:t>
            </a:r>
            <a:r>
              <a:rPr lang="en-US" altLang="zh-CN" sz="2400" dirty="0">
                <a:solidFill>
                  <a:srgbClr val="7030A0"/>
                </a:solidFill>
              </a:rPr>
              <a:t>layout</a:t>
            </a:r>
            <a:r>
              <a:rPr lang="zh-CN" altLang="en-US" sz="2400" dirty="0">
                <a:solidFill>
                  <a:srgbClr val="7030A0"/>
                </a:solidFill>
              </a:rPr>
              <a:t> </a:t>
            </a:r>
            <a:r>
              <a:rPr lang="en-US" altLang="zh-CN" sz="2400" dirty="0">
                <a:solidFill>
                  <a:srgbClr val="7030A0"/>
                </a:solidFill>
              </a:rPr>
              <a:t>(no</a:t>
            </a:r>
            <a:r>
              <a:rPr lang="zh-CN" altLang="en-US" sz="2400" dirty="0">
                <a:solidFill>
                  <a:srgbClr val="7030A0"/>
                </a:solidFill>
              </a:rPr>
              <a:t> </a:t>
            </a:r>
            <a:r>
              <a:rPr lang="en-US" altLang="zh-CN" sz="2400" dirty="0">
                <a:solidFill>
                  <a:srgbClr val="7030A0"/>
                </a:solidFill>
              </a:rPr>
              <a:t>endcap</a:t>
            </a:r>
            <a:r>
              <a:rPr lang="zh-CN" altLang="en-US" sz="2400" dirty="0">
                <a:solidFill>
                  <a:srgbClr val="7030A0"/>
                </a:solidFill>
              </a:rPr>
              <a:t> </a:t>
            </a:r>
            <a:r>
              <a:rPr lang="en-US" altLang="zh-CN" sz="2400" dirty="0">
                <a:solidFill>
                  <a:srgbClr val="7030A0"/>
                </a:solidFill>
              </a:rPr>
              <a:t>disk)</a:t>
            </a:r>
          </a:p>
          <a:p>
            <a:endParaRPr lang="en-CN" dirty="0"/>
          </a:p>
        </p:txBody>
      </p:sp>
      <p:pic>
        <p:nvPicPr>
          <p:cNvPr id="11" name="Picture 10">
            <a:extLst>
              <a:ext uri="{FF2B5EF4-FFF2-40B4-BE49-F238E27FC236}">
                <a16:creationId xmlns:a16="http://schemas.microsoft.com/office/drawing/2014/main" id="{F8D17168-95C9-1E70-98BD-B00675BC9693}"/>
              </a:ext>
            </a:extLst>
          </p:cNvPr>
          <p:cNvPicPr>
            <a:picLocks noChangeAspect="1"/>
          </p:cNvPicPr>
          <p:nvPr/>
        </p:nvPicPr>
        <p:blipFill>
          <a:blip r:embed="rId3"/>
          <a:stretch>
            <a:fillRect/>
          </a:stretch>
        </p:blipFill>
        <p:spPr>
          <a:xfrm>
            <a:off x="8589933" y="3298072"/>
            <a:ext cx="3374162" cy="3335746"/>
          </a:xfrm>
          <a:prstGeom prst="rect">
            <a:avLst/>
          </a:prstGeom>
        </p:spPr>
      </p:pic>
      <p:pic>
        <p:nvPicPr>
          <p:cNvPr id="14" name="Picture 13">
            <a:extLst>
              <a:ext uri="{FF2B5EF4-FFF2-40B4-BE49-F238E27FC236}">
                <a16:creationId xmlns:a16="http://schemas.microsoft.com/office/drawing/2014/main" id="{9FEB5FDA-0920-2AA4-E4D1-68F5CB780FBE}"/>
              </a:ext>
            </a:extLst>
          </p:cNvPr>
          <p:cNvPicPr>
            <a:picLocks noChangeAspect="1"/>
          </p:cNvPicPr>
          <p:nvPr/>
        </p:nvPicPr>
        <p:blipFill>
          <a:blip r:embed="rId4"/>
          <a:stretch>
            <a:fillRect/>
          </a:stretch>
        </p:blipFill>
        <p:spPr>
          <a:xfrm>
            <a:off x="4489252" y="4036181"/>
            <a:ext cx="3694980" cy="2713097"/>
          </a:xfrm>
          <a:prstGeom prst="rect">
            <a:avLst/>
          </a:prstGeom>
        </p:spPr>
      </p:pic>
      <p:pic>
        <p:nvPicPr>
          <p:cNvPr id="15" name="Picture 14">
            <a:extLst>
              <a:ext uri="{FF2B5EF4-FFF2-40B4-BE49-F238E27FC236}">
                <a16:creationId xmlns:a16="http://schemas.microsoft.com/office/drawing/2014/main" id="{B4A868E4-AB01-3698-A4E7-F94C1F01B0BE}"/>
              </a:ext>
            </a:extLst>
          </p:cNvPr>
          <p:cNvPicPr>
            <a:picLocks noChangeAspect="1"/>
          </p:cNvPicPr>
          <p:nvPr/>
        </p:nvPicPr>
        <p:blipFill>
          <a:blip r:embed="rId5"/>
          <a:stretch>
            <a:fillRect/>
          </a:stretch>
        </p:blipFill>
        <p:spPr>
          <a:xfrm>
            <a:off x="122404" y="4319291"/>
            <a:ext cx="4161935" cy="2258211"/>
          </a:xfrm>
          <a:prstGeom prst="rect">
            <a:avLst/>
          </a:prstGeom>
        </p:spPr>
      </p:pic>
      <p:pic>
        <p:nvPicPr>
          <p:cNvPr id="6" name="Picture 5">
            <a:extLst>
              <a:ext uri="{FF2B5EF4-FFF2-40B4-BE49-F238E27FC236}">
                <a16:creationId xmlns:a16="http://schemas.microsoft.com/office/drawing/2014/main" id="{5F684329-3166-8F4B-9913-B9562CDC1910}"/>
              </a:ext>
            </a:extLst>
          </p:cNvPr>
          <p:cNvPicPr>
            <a:picLocks noChangeAspect="1"/>
          </p:cNvPicPr>
          <p:nvPr/>
        </p:nvPicPr>
        <p:blipFill>
          <a:blip r:embed="rId6"/>
          <a:stretch>
            <a:fillRect/>
          </a:stretch>
        </p:blipFill>
        <p:spPr>
          <a:xfrm>
            <a:off x="9146533" y="0"/>
            <a:ext cx="3047915" cy="2924944"/>
          </a:xfrm>
          <a:prstGeom prst="rect">
            <a:avLst/>
          </a:prstGeom>
        </p:spPr>
      </p:pic>
      <p:sp>
        <p:nvSpPr>
          <p:cNvPr id="10" name="TextBox 9">
            <a:extLst>
              <a:ext uri="{FF2B5EF4-FFF2-40B4-BE49-F238E27FC236}">
                <a16:creationId xmlns:a16="http://schemas.microsoft.com/office/drawing/2014/main" id="{6B1E498E-F390-7049-9733-AED4BEE8F683}"/>
              </a:ext>
            </a:extLst>
          </p:cNvPr>
          <p:cNvSpPr txBox="1"/>
          <p:nvPr/>
        </p:nvSpPr>
        <p:spPr>
          <a:xfrm>
            <a:off x="4807214" y="6195656"/>
            <a:ext cx="7188868" cy="369332"/>
          </a:xfrm>
          <a:prstGeom prst="rect">
            <a:avLst/>
          </a:prstGeom>
          <a:noFill/>
        </p:spPr>
        <p:txBody>
          <a:bodyPr wrap="square">
            <a:spAutoFit/>
          </a:bodyPr>
          <a:lstStyle/>
          <a:p>
            <a:r>
              <a:rPr kumimoji="1" lang="en-US" altLang="zh-CN" sz="1800" dirty="0">
                <a:solidFill>
                  <a:srgbClr val="FF0000"/>
                </a:solidFill>
              </a:rPr>
              <a:t>Figure</a:t>
            </a:r>
            <a:r>
              <a:rPr kumimoji="1" lang="zh-CN" altLang="en-US" sz="1800" dirty="0">
                <a:solidFill>
                  <a:srgbClr val="FF0000"/>
                </a:solidFill>
              </a:rPr>
              <a:t> </a:t>
            </a:r>
            <a:r>
              <a:rPr kumimoji="1" lang="en-US" altLang="zh-CN" dirty="0">
                <a:solidFill>
                  <a:srgbClr val="FF0000"/>
                </a:solidFill>
              </a:rPr>
              <a:t>4.1</a:t>
            </a:r>
            <a:r>
              <a:rPr kumimoji="1" lang="zh-CN" altLang="en-US" sz="1800" dirty="0">
                <a:solidFill>
                  <a:srgbClr val="FF0000"/>
                </a:solidFill>
              </a:rPr>
              <a:t> </a:t>
            </a:r>
            <a:endParaRPr lang="en-CN" dirty="0">
              <a:solidFill>
                <a:srgbClr val="FF0000"/>
              </a:solidFill>
            </a:endParaRPr>
          </a:p>
        </p:txBody>
      </p:sp>
      <p:sp>
        <p:nvSpPr>
          <p:cNvPr id="12" name="TextBox 11">
            <a:extLst>
              <a:ext uri="{FF2B5EF4-FFF2-40B4-BE49-F238E27FC236}">
                <a16:creationId xmlns:a16="http://schemas.microsoft.com/office/drawing/2014/main" id="{54FDC84C-1275-F841-8E6D-E23C058AB323}"/>
              </a:ext>
            </a:extLst>
          </p:cNvPr>
          <p:cNvSpPr txBox="1"/>
          <p:nvPr/>
        </p:nvSpPr>
        <p:spPr>
          <a:xfrm>
            <a:off x="10274455" y="2846099"/>
            <a:ext cx="7188868" cy="369332"/>
          </a:xfrm>
          <a:prstGeom prst="rect">
            <a:avLst/>
          </a:prstGeom>
          <a:noFill/>
        </p:spPr>
        <p:txBody>
          <a:bodyPr wrap="square">
            <a:spAutoFit/>
          </a:bodyPr>
          <a:lstStyle/>
          <a:p>
            <a:r>
              <a:rPr kumimoji="1" lang="en-US" altLang="zh-CN" sz="1800" dirty="0">
                <a:solidFill>
                  <a:srgbClr val="FF0000"/>
                </a:solidFill>
              </a:rPr>
              <a:t>Figure</a:t>
            </a:r>
            <a:r>
              <a:rPr kumimoji="1" lang="zh-CN" altLang="en-US" sz="1800" dirty="0">
                <a:solidFill>
                  <a:srgbClr val="FF0000"/>
                </a:solidFill>
              </a:rPr>
              <a:t> </a:t>
            </a:r>
            <a:r>
              <a:rPr kumimoji="1" lang="en-US" altLang="zh-CN" dirty="0">
                <a:solidFill>
                  <a:srgbClr val="FF0000"/>
                </a:solidFill>
              </a:rPr>
              <a:t>4.2</a:t>
            </a:r>
            <a:endParaRPr lang="en-CN" dirty="0">
              <a:solidFill>
                <a:srgbClr val="FF0000"/>
              </a:solidFill>
            </a:endParaRPr>
          </a:p>
        </p:txBody>
      </p:sp>
      <p:sp>
        <p:nvSpPr>
          <p:cNvPr id="13" name="TextBox 12">
            <a:extLst>
              <a:ext uri="{FF2B5EF4-FFF2-40B4-BE49-F238E27FC236}">
                <a16:creationId xmlns:a16="http://schemas.microsoft.com/office/drawing/2014/main" id="{19E77755-4300-6848-8B53-18874656AEED}"/>
              </a:ext>
            </a:extLst>
          </p:cNvPr>
          <p:cNvSpPr txBox="1"/>
          <p:nvPr/>
        </p:nvSpPr>
        <p:spPr>
          <a:xfrm>
            <a:off x="9480376" y="6141131"/>
            <a:ext cx="7188868" cy="369332"/>
          </a:xfrm>
          <a:prstGeom prst="rect">
            <a:avLst/>
          </a:prstGeom>
          <a:noFill/>
        </p:spPr>
        <p:txBody>
          <a:bodyPr wrap="square">
            <a:spAutoFit/>
          </a:bodyPr>
          <a:lstStyle/>
          <a:p>
            <a:r>
              <a:rPr kumimoji="1" lang="en-US" altLang="zh-CN" sz="1800" dirty="0">
                <a:solidFill>
                  <a:srgbClr val="FF0000"/>
                </a:solidFill>
              </a:rPr>
              <a:t>Figure</a:t>
            </a:r>
            <a:r>
              <a:rPr kumimoji="1" lang="zh-CN" altLang="en-US" sz="1800" dirty="0">
                <a:solidFill>
                  <a:srgbClr val="FF0000"/>
                </a:solidFill>
              </a:rPr>
              <a:t> </a:t>
            </a:r>
            <a:r>
              <a:rPr kumimoji="1" lang="en-US" altLang="zh-CN" dirty="0">
                <a:solidFill>
                  <a:srgbClr val="FF0000"/>
                </a:solidFill>
              </a:rPr>
              <a:t>4.3</a:t>
            </a:r>
            <a:endParaRPr lang="en-CN" dirty="0">
              <a:solidFill>
                <a:srgbClr val="FF0000"/>
              </a:solidFill>
            </a:endParaRPr>
          </a:p>
        </p:txBody>
      </p:sp>
      <p:sp>
        <p:nvSpPr>
          <p:cNvPr id="16" name="TextBox 15">
            <a:extLst>
              <a:ext uri="{FF2B5EF4-FFF2-40B4-BE49-F238E27FC236}">
                <a16:creationId xmlns:a16="http://schemas.microsoft.com/office/drawing/2014/main" id="{FE671627-D53F-9448-8433-206311082D49}"/>
              </a:ext>
            </a:extLst>
          </p:cNvPr>
          <p:cNvSpPr txBox="1"/>
          <p:nvPr/>
        </p:nvSpPr>
        <p:spPr>
          <a:xfrm>
            <a:off x="664464" y="3938282"/>
            <a:ext cx="7188868" cy="369332"/>
          </a:xfrm>
          <a:prstGeom prst="rect">
            <a:avLst/>
          </a:prstGeom>
          <a:noFill/>
        </p:spPr>
        <p:txBody>
          <a:bodyPr wrap="square">
            <a:spAutoFit/>
          </a:bodyPr>
          <a:lstStyle/>
          <a:p>
            <a:r>
              <a:rPr kumimoji="1" lang="en-US" altLang="zh-CN" sz="1800" dirty="0">
                <a:solidFill>
                  <a:srgbClr val="FF0000"/>
                </a:solidFill>
              </a:rPr>
              <a:t>Figure</a:t>
            </a:r>
            <a:r>
              <a:rPr kumimoji="1" lang="zh-CN" altLang="en-US" sz="1800" dirty="0">
                <a:solidFill>
                  <a:srgbClr val="FF0000"/>
                </a:solidFill>
              </a:rPr>
              <a:t> </a:t>
            </a:r>
            <a:r>
              <a:rPr kumimoji="1" lang="en-US" altLang="zh-CN" dirty="0">
                <a:solidFill>
                  <a:srgbClr val="FF0000"/>
                </a:solidFill>
              </a:rPr>
              <a:t>4.3</a:t>
            </a:r>
            <a:r>
              <a:rPr kumimoji="1" lang="zh-CN" altLang="en-US" sz="1800" dirty="0">
                <a:solidFill>
                  <a:srgbClr val="FF0000"/>
                </a:solidFill>
              </a:rPr>
              <a:t> </a:t>
            </a:r>
            <a:endParaRPr lang="en-CN" dirty="0">
              <a:solidFill>
                <a:srgbClr val="FF0000"/>
              </a:solidFill>
            </a:endParaRPr>
          </a:p>
        </p:txBody>
      </p:sp>
    </p:spTree>
    <p:extLst>
      <p:ext uri="{BB962C8B-B14F-4D97-AF65-F5344CB8AC3E}">
        <p14:creationId xmlns:p14="http://schemas.microsoft.com/office/powerpoint/2010/main" val="736159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C539F-010C-4363-D5CC-4C4B7E846B41}"/>
              </a:ext>
            </a:extLst>
          </p:cNvPr>
          <p:cNvSpPr>
            <a:spLocks noGrp="1"/>
          </p:cNvSpPr>
          <p:nvPr>
            <p:ph type="title"/>
          </p:nvPr>
        </p:nvSpPr>
        <p:spPr/>
        <p:txBody>
          <a:bodyPr/>
          <a:lstStyle/>
          <a:p>
            <a:r>
              <a:rPr lang="en-US" altLang="zh-CN" sz="4000" dirty="0"/>
              <a:t>Detailed design</a:t>
            </a:r>
            <a:r>
              <a:rPr lang="zh-CN" altLang="en-US" sz="4000" dirty="0"/>
              <a:t>： </a:t>
            </a:r>
            <a:r>
              <a:rPr lang="en-US" altLang="zh-CN" dirty="0"/>
              <a:t>Electronics</a:t>
            </a:r>
            <a:r>
              <a:rPr lang="zh-CN" altLang="en-US" dirty="0"/>
              <a:t> </a:t>
            </a:r>
            <a:endParaRPr lang="en-CN" dirty="0"/>
          </a:p>
        </p:txBody>
      </p:sp>
      <p:sp>
        <p:nvSpPr>
          <p:cNvPr id="3" name="Slide Number Placeholder 2">
            <a:extLst>
              <a:ext uri="{FF2B5EF4-FFF2-40B4-BE49-F238E27FC236}">
                <a16:creationId xmlns:a16="http://schemas.microsoft.com/office/drawing/2014/main" id="{23C02656-7D3A-C092-8FFF-D846F738607C}"/>
              </a:ext>
            </a:extLst>
          </p:cNvPr>
          <p:cNvSpPr>
            <a:spLocks noGrp="1"/>
          </p:cNvSpPr>
          <p:nvPr>
            <p:ph type="sldNum" sz="quarter" idx="12"/>
          </p:nvPr>
        </p:nvSpPr>
        <p:spPr/>
        <p:txBody>
          <a:bodyPr/>
          <a:lstStyle/>
          <a:p>
            <a:fld id="{80293A8B-7656-41F7-B47F-4F4E036E5275}" type="slidenum">
              <a:rPr lang="en-US" altLang="zh-CN" smtClean="0"/>
              <a:t>6</a:t>
            </a:fld>
            <a:endParaRPr lang="zh-CN" altLang="en-US"/>
          </a:p>
        </p:txBody>
      </p:sp>
      <p:sp>
        <p:nvSpPr>
          <p:cNvPr id="4" name="Content Placeholder 3">
            <a:extLst>
              <a:ext uri="{FF2B5EF4-FFF2-40B4-BE49-F238E27FC236}">
                <a16:creationId xmlns:a16="http://schemas.microsoft.com/office/drawing/2014/main" id="{867592FC-A9AD-0685-9314-FBF98ACC3BEE}"/>
              </a:ext>
            </a:extLst>
          </p:cNvPr>
          <p:cNvSpPr>
            <a:spLocks noGrp="1"/>
          </p:cNvSpPr>
          <p:nvPr>
            <p:ph idx="1"/>
          </p:nvPr>
        </p:nvSpPr>
        <p:spPr>
          <a:xfrm>
            <a:off x="-338663" y="1047330"/>
            <a:ext cx="12625248" cy="5147342"/>
          </a:xfrm>
        </p:spPr>
        <p:txBody>
          <a:bodyPr>
            <a:normAutofit/>
          </a:bodyPr>
          <a:lstStyle/>
          <a:p>
            <a:pPr lvl="1"/>
            <a:r>
              <a:rPr kumimoji="1" lang="en-US" altLang="zh-CN" sz="2800" dirty="0"/>
              <a:t>Stitching</a:t>
            </a:r>
            <a:r>
              <a:rPr kumimoji="1" lang="zh-CN" altLang="en-US" sz="2800" dirty="0"/>
              <a:t> </a:t>
            </a:r>
            <a:r>
              <a:rPr kumimoji="1" lang="en-US" altLang="zh-CN" sz="2800" dirty="0"/>
              <a:t>layer</a:t>
            </a:r>
            <a:r>
              <a:rPr kumimoji="1" lang="zh-CN" altLang="en-US" sz="2800" dirty="0"/>
              <a:t> </a:t>
            </a:r>
            <a:r>
              <a:rPr kumimoji="1" lang="en-US" altLang="zh-CN" sz="2800" dirty="0"/>
              <a:t>:</a:t>
            </a:r>
            <a:r>
              <a:rPr kumimoji="1" lang="zh-CN" altLang="en-US" sz="2800" dirty="0"/>
              <a:t> </a:t>
            </a:r>
            <a:r>
              <a:rPr kumimoji="1" lang="en-US" altLang="zh-CN" sz="2800" dirty="0"/>
              <a:t>stitching</a:t>
            </a:r>
            <a:r>
              <a:rPr kumimoji="1" lang="zh-CN" altLang="en-US" sz="2800" dirty="0"/>
              <a:t> </a:t>
            </a:r>
            <a:r>
              <a:rPr kumimoji="1" lang="en-US" altLang="zh-CN" sz="2800" dirty="0"/>
              <a:t>and</a:t>
            </a:r>
            <a:r>
              <a:rPr kumimoji="1" lang="zh-CN" altLang="en-US" sz="2800" dirty="0"/>
              <a:t> </a:t>
            </a:r>
            <a:r>
              <a:rPr kumimoji="1" lang="en-US" altLang="zh-CN" sz="2800" dirty="0"/>
              <a:t>RDL</a:t>
            </a:r>
            <a:r>
              <a:rPr kumimoji="1" lang="zh-CN" altLang="en-US" sz="2800" dirty="0"/>
              <a:t> </a:t>
            </a:r>
            <a:r>
              <a:rPr kumimoji="1" lang="en-US" altLang="zh-CN" sz="2800" dirty="0"/>
              <a:t>metal</a:t>
            </a:r>
            <a:r>
              <a:rPr kumimoji="1" lang="zh-CN" altLang="en-US" sz="2800" dirty="0"/>
              <a:t> </a:t>
            </a:r>
            <a:r>
              <a:rPr kumimoji="1" lang="en-US" altLang="zh-CN" sz="2800" dirty="0"/>
              <a:t>layer</a:t>
            </a:r>
            <a:r>
              <a:rPr kumimoji="1" lang="zh-CN" altLang="en-US" sz="2800" dirty="0"/>
              <a:t> </a:t>
            </a:r>
            <a:r>
              <a:rPr kumimoji="1" lang="en-US" altLang="zh-CN" sz="2800" dirty="0"/>
              <a:t>on</a:t>
            </a:r>
            <a:r>
              <a:rPr kumimoji="1" lang="zh-CN" altLang="en-US" sz="2800" dirty="0"/>
              <a:t> </a:t>
            </a:r>
            <a:r>
              <a:rPr kumimoji="1" lang="en-US" altLang="zh-CN" sz="2800" dirty="0"/>
              <a:t>wafer</a:t>
            </a:r>
            <a:r>
              <a:rPr kumimoji="1" lang="zh-CN" altLang="en-US" sz="2800" dirty="0"/>
              <a:t> </a:t>
            </a:r>
            <a:r>
              <a:rPr kumimoji="1" lang="en-US" altLang="zh-CN" sz="2800" dirty="0"/>
              <a:t>to</a:t>
            </a:r>
            <a:r>
              <a:rPr kumimoji="1" lang="zh-CN" altLang="en-US" sz="2800" dirty="0"/>
              <a:t> </a:t>
            </a:r>
            <a:r>
              <a:rPr kumimoji="1" lang="en-US" altLang="zh-CN" sz="2800" dirty="0"/>
              <a:t>replace</a:t>
            </a:r>
            <a:r>
              <a:rPr kumimoji="1" lang="zh-CN" altLang="en-US" sz="2800" dirty="0"/>
              <a:t> </a:t>
            </a:r>
            <a:r>
              <a:rPr kumimoji="1" lang="en-US" altLang="zh-CN" sz="2800" dirty="0"/>
              <a:t>PCB</a:t>
            </a:r>
          </a:p>
          <a:p>
            <a:pPr lvl="1"/>
            <a:r>
              <a:rPr kumimoji="1" lang="en-US" altLang="zh-CN" sz="2800" dirty="0"/>
              <a:t>Outer</a:t>
            </a:r>
            <a:r>
              <a:rPr kumimoji="1" lang="zh-CN" altLang="en-US" sz="2800" dirty="0"/>
              <a:t> </a:t>
            </a:r>
            <a:r>
              <a:rPr kumimoji="1" lang="en-US" altLang="zh-CN" sz="2800" dirty="0"/>
              <a:t>layer</a:t>
            </a:r>
            <a:r>
              <a:rPr kumimoji="1" lang="zh-CN" altLang="en-US" sz="2800" dirty="0"/>
              <a:t> </a:t>
            </a:r>
            <a:r>
              <a:rPr kumimoji="1" lang="en-US" altLang="zh-CN" sz="2800" dirty="0"/>
              <a:t>(L5/L6)</a:t>
            </a:r>
            <a:r>
              <a:rPr kumimoji="1" lang="zh-CN" altLang="en-US" sz="2800" dirty="0"/>
              <a:t> </a:t>
            </a:r>
            <a:r>
              <a:rPr kumimoji="1" lang="en-US" altLang="zh-CN" sz="2800" dirty="0"/>
              <a:t>:</a:t>
            </a:r>
            <a:r>
              <a:rPr kumimoji="1" lang="zh-CN" altLang="en-US" sz="2800" dirty="0"/>
              <a:t> </a:t>
            </a:r>
            <a:r>
              <a:rPr kumimoji="1" lang="en-US" altLang="zh-CN" sz="2800" dirty="0"/>
              <a:t>flexible</a:t>
            </a:r>
            <a:r>
              <a:rPr kumimoji="1" lang="zh-CN" altLang="en-US" sz="2800" dirty="0"/>
              <a:t> </a:t>
            </a:r>
            <a:r>
              <a:rPr kumimoji="1" lang="en-US" altLang="zh-CN" sz="2800" dirty="0"/>
              <a:t>PCB</a:t>
            </a:r>
            <a:r>
              <a:rPr kumimoji="1" lang="zh-CN" altLang="en-US" sz="2800" dirty="0"/>
              <a:t> （</a:t>
            </a:r>
            <a:r>
              <a:rPr kumimoji="1" lang="en-US" altLang="zh-CN" sz="2800" dirty="0"/>
              <a:t>also</a:t>
            </a:r>
            <a:r>
              <a:rPr kumimoji="1" lang="zh-CN" altLang="en-US" sz="2800" dirty="0"/>
              <a:t> </a:t>
            </a:r>
            <a:r>
              <a:rPr kumimoji="1" lang="en-US" altLang="zh-CN" sz="2800" dirty="0"/>
              <a:t>used</a:t>
            </a:r>
            <a:r>
              <a:rPr kumimoji="1" lang="zh-CN" altLang="en-US" sz="2800" dirty="0"/>
              <a:t> </a:t>
            </a:r>
            <a:r>
              <a:rPr kumimoji="1" lang="en-US" altLang="zh-CN" sz="2800" dirty="0"/>
              <a:t>in</a:t>
            </a:r>
            <a:r>
              <a:rPr kumimoji="1" lang="zh-CN" altLang="en-US" sz="2800" dirty="0"/>
              <a:t> </a:t>
            </a:r>
            <a:r>
              <a:rPr kumimoji="1" lang="en-US" altLang="zh-CN" sz="2800" dirty="0"/>
              <a:t>alternative</a:t>
            </a:r>
            <a:r>
              <a:rPr kumimoji="1" lang="zh-CN" altLang="en-US" sz="2800" dirty="0"/>
              <a:t> </a:t>
            </a:r>
            <a:r>
              <a:rPr kumimoji="1" lang="en-US" altLang="zh-CN" sz="2800" dirty="0"/>
              <a:t>layout)</a:t>
            </a:r>
          </a:p>
          <a:p>
            <a:pPr lvl="2"/>
            <a:r>
              <a:rPr kumimoji="1" lang="en" altLang="zh-CN" sz="2400" dirty="0"/>
              <a:t>Signal, clock, control, power, ground will be handled by control board through flexible PCB</a:t>
            </a:r>
          </a:p>
          <a:p>
            <a:pPr lvl="1"/>
            <a:endParaRPr kumimoji="1" lang="en" altLang="zh-CN" sz="2800" dirty="0"/>
          </a:p>
        </p:txBody>
      </p:sp>
      <p:pic>
        <p:nvPicPr>
          <p:cNvPr id="7" name="图片 5">
            <a:extLst>
              <a:ext uri="{FF2B5EF4-FFF2-40B4-BE49-F238E27FC236}">
                <a16:creationId xmlns:a16="http://schemas.microsoft.com/office/drawing/2014/main" id="{44E7F7A2-3FAA-FC31-720D-057349696ED4}"/>
              </a:ext>
            </a:extLst>
          </p:cNvPr>
          <p:cNvPicPr>
            <a:picLocks noChangeAspect="1"/>
          </p:cNvPicPr>
          <p:nvPr/>
        </p:nvPicPr>
        <p:blipFill>
          <a:blip r:embed="rId3"/>
          <a:stretch>
            <a:fillRect/>
          </a:stretch>
        </p:blipFill>
        <p:spPr>
          <a:xfrm>
            <a:off x="5708997" y="3037326"/>
            <a:ext cx="6471064" cy="1191724"/>
          </a:xfrm>
          <a:prstGeom prst="rect">
            <a:avLst/>
          </a:prstGeom>
        </p:spPr>
      </p:pic>
      <p:sp>
        <p:nvSpPr>
          <p:cNvPr id="9" name="TextBox 8">
            <a:extLst>
              <a:ext uri="{FF2B5EF4-FFF2-40B4-BE49-F238E27FC236}">
                <a16:creationId xmlns:a16="http://schemas.microsoft.com/office/drawing/2014/main" id="{7833DEE3-8315-684F-ED03-767FCF8302D0}"/>
              </a:ext>
            </a:extLst>
          </p:cNvPr>
          <p:cNvSpPr txBox="1"/>
          <p:nvPr/>
        </p:nvSpPr>
        <p:spPr>
          <a:xfrm>
            <a:off x="6927914" y="2548609"/>
            <a:ext cx="6145480" cy="461665"/>
          </a:xfrm>
          <a:prstGeom prst="rect">
            <a:avLst/>
          </a:prstGeom>
          <a:noFill/>
        </p:spPr>
        <p:txBody>
          <a:bodyPr wrap="square">
            <a:spAutoFit/>
          </a:bodyPr>
          <a:lstStyle/>
          <a:p>
            <a:r>
              <a:rPr lang="en-US" altLang="zh-CN" sz="2400" dirty="0">
                <a:solidFill>
                  <a:srgbClr val="FF0000"/>
                </a:solidFill>
              </a:rPr>
              <a:t>Outer</a:t>
            </a:r>
            <a:r>
              <a:rPr lang="zh-CN" altLang="en-US" sz="2400" dirty="0">
                <a:solidFill>
                  <a:srgbClr val="FF0000"/>
                </a:solidFill>
              </a:rPr>
              <a:t> </a:t>
            </a:r>
            <a:r>
              <a:rPr lang="en-US" altLang="zh-CN" sz="2400" dirty="0">
                <a:solidFill>
                  <a:srgbClr val="FF0000"/>
                </a:solidFill>
              </a:rPr>
              <a:t>layer</a:t>
            </a:r>
            <a:r>
              <a:rPr lang="zh-CN" altLang="en-US" sz="2400" dirty="0">
                <a:solidFill>
                  <a:srgbClr val="FF0000"/>
                </a:solidFill>
              </a:rPr>
              <a:t> </a:t>
            </a:r>
            <a:r>
              <a:rPr lang="en-US" altLang="zh-CN" sz="2400" dirty="0">
                <a:solidFill>
                  <a:srgbClr val="FF0000"/>
                </a:solidFill>
              </a:rPr>
              <a:t>(layer</a:t>
            </a:r>
            <a:r>
              <a:rPr lang="zh-CN" altLang="en-US" sz="2400" dirty="0">
                <a:solidFill>
                  <a:srgbClr val="FF0000"/>
                </a:solidFill>
              </a:rPr>
              <a:t> </a:t>
            </a:r>
            <a:r>
              <a:rPr lang="en-US" altLang="zh-CN" sz="2400" dirty="0">
                <a:solidFill>
                  <a:srgbClr val="FF0000"/>
                </a:solidFill>
              </a:rPr>
              <a:t>5/6,</a:t>
            </a:r>
            <a:r>
              <a:rPr lang="zh-CN" altLang="en-US" sz="2400" dirty="0">
                <a:solidFill>
                  <a:srgbClr val="FF0000"/>
                </a:solidFill>
              </a:rPr>
              <a:t> </a:t>
            </a:r>
            <a:r>
              <a:rPr lang="en-US" altLang="zh-CN" sz="2400" dirty="0">
                <a:solidFill>
                  <a:srgbClr val="FF0000"/>
                </a:solidFill>
              </a:rPr>
              <a:t>)</a:t>
            </a:r>
            <a:r>
              <a:rPr lang="zh-CN" altLang="en-US" sz="2400" dirty="0">
                <a:solidFill>
                  <a:srgbClr val="FF0000"/>
                </a:solidFill>
              </a:rPr>
              <a:t> ： </a:t>
            </a:r>
            <a:r>
              <a:rPr lang="en-US" altLang="zh-CN" sz="2400" dirty="0">
                <a:solidFill>
                  <a:srgbClr val="0070C0"/>
                </a:solidFill>
              </a:rPr>
              <a:t>flexible</a:t>
            </a:r>
            <a:r>
              <a:rPr lang="zh-CN" altLang="en-US" sz="2400" dirty="0">
                <a:solidFill>
                  <a:srgbClr val="0070C0"/>
                </a:solidFill>
              </a:rPr>
              <a:t> </a:t>
            </a:r>
            <a:r>
              <a:rPr lang="en-US" altLang="zh-CN" sz="2400" dirty="0">
                <a:solidFill>
                  <a:srgbClr val="0070C0"/>
                </a:solidFill>
              </a:rPr>
              <a:t>PCB</a:t>
            </a:r>
            <a:r>
              <a:rPr lang="zh-CN" altLang="en-US" sz="2400" dirty="0">
                <a:solidFill>
                  <a:srgbClr val="0070C0"/>
                </a:solidFill>
              </a:rPr>
              <a:t>   </a:t>
            </a:r>
            <a:endParaRPr lang="en-CN" sz="2400" dirty="0">
              <a:solidFill>
                <a:srgbClr val="0070C0"/>
              </a:solidFill>
            </a:endParaRPr>
          </a:p>
        </p:txBody>
      </p:sp>
      <p:sp>
        <p:nvSpPr>
          <p:cNvPr id="11" name="TextBox 10">
            <a:extLst>
              <a:ext uri="{FF2B5EF4-FFF2-40B4-BE49-F238E27FC236}">
                <a16:creationId xmlns:a16="http://schemas.microsoft.com/office/drawing/2014/main" id="{651C69E3-C11A-63FC-8F7A-CD0352904CCF}"/>
              </a:ext>
            </a:extLst>
          </p:cNvPr>
          <p:cNvSpPr txBox="1"/>
          <p:nvPr/>
        </p:nvSpPr>
        <p:spPr>
          <a:xfrm>
            <a:off x="263352" y="2527334"/>
            <a:ext cx="6592491" cy="461665"/>
          </a:xfrm>
          <a:prstGeom prst="rect">
            <a:avLst/>
          </a:prstGeom>
          <a:noFill/>
        </p:spPr>
        <p:txBody>
          <a:bodyPr wrap="square">
            <a:spAutoFit/>
          </a:bodyPr>
          <a:lstStyle/>
          <a:p>
            <a:r>
              <a:rPr lang="en-US" altLang="zh-CN" sz="2400" dirty="0">
                <a:solidFill>
                  <a:srgbClr val="FF0000"/>
                </a:solidFill>
              </a:rPr>
              <a:t>Stitching</a:t>
            </a:r>
            <a:r>
              <a:rPr lang="zh-CN" altLang="en-US" sz="2400" dirty="0">
                <a:solidFill>
                  <a:srgbClr val="FF0000"/>
                </a:solidFill>
              </a:rPr>
              <a:t> </a:t>
            </a:r>
            <a:r>
              <a:rPr lang="en-US" altLang="zh-CN" sz="2400" dirty="0">
                <a:solidFill>
                  <a:srgbClr val="FF0000"/>
                </a:solidFill>
              </a:rPr>
              <a:t>layers</a:t>
            </a:r>
            <a:r>
              <a:rPr lang="zh-CN" altLang="en-US" sz="2400" dirty="0">
                <a:solidFill>
                  <a:srgbClr val="FF0000"/>
                </a:solidFill>
              </a:rPr>
              <a:t> </a:t>
            </a:r>
            <a:r>
              <a:rPr lang="en-US" altLang="zh-CN" sz="2400" dirty="0">
                <a:solidFill>
                  <a:srgbClr val="0070C0"/>
                </a:solidFill>
              </a:rPr>
              <a:t>:</a:t>
            </a:r>
            <a:r>
              <a:rPr lang="zh-CN" altLang="en-US" sz="2400" dirty="0">
                <a:solidFill>
                  <a:srgbClr val="0070C0"/>
                </a:solidFill>
              </a:rPr>
              <a:t> </a:t>
            </a:r>
            <a:r>
              <a:rPr lang="en-US" altLang="zh-CN" sz="2400" dirty="0">
                <a:solidFill>
                  <a:srgbClr val="0070C0"/>
                </a:solidFill>
              </a:rPr>
              <a:t>ALICE</a:t>
            </a:r>
            <a:r>
              <a:rPr lang="zh-CN" altLang="en-US" sz="2400" dirty="0">
                <a:solidFill>
                  <a:srgbClr val="0070C0"/>
                </a:solidFill>
              </a:rPr>
              <a:t> </a:t>
            </a:r>
            <a:r>
              <a:rPr lang="en-US" altLang="zh-CN" sz="2400" dirty="0">
                <a:solidFill>
                  <a:srgbClr val="0070C0"/>
                </a:solidFill>
              </a:rPr>
              <a:t>ITS3</a:t>
            </a:r>
            <a:r>
              <a:rPr lang="zh-CN" altLang="en-US" sz="2400" dirty="0">
                <a:solidFill>
                  <a:srgbClr val="0070C0"/>
                </a:solidFill>
              </a:rPr>
              <a:t> </a:t>
            </a:r>
            <a:r>
              <a:rPr lang="en-US" altLang="zh-CN" sz="2400" dirty="0">
                <a:solidFill>
                  <a:srgbClr val="0070C0"/>
                </a:solidFill>
              </a:rPr>
              <a:t>like</a:t>
            </a:r>
            <a:r>
              <a:rPr lang="zh-CN" altLang="en-US" sz="2400" dirty="0">
                <a:solidFill>
                  <a:srgbClr val="0070C0"/>
                </a:solidFill>
              </a:rPr>
              <a:t> </a:t>
            </a:r>
            <a:r>
              <a:rPr lang="en-US" altLang="zh-CN" sz="2400" dirty="0">
                <a:solidFill>
                  <a:srgbClr val="0070C0"/>
                </a:solidFill>
              </a:rPr>
              <a:t>stitching</a:t>
            </a:r>
            <a:endParaRPr lang="en-CN" sz="2400" dirty="0">
              <a:solidFill>
                <a:srgbClr val="0070C0"/>
              </a:solidFill>
            </a:endParaRPr>
          </a:p>
        </p:txBody>
      </p:sp>
      <p:sp>
        <p:nvSpPr>
          <p:cNvPr id="5" name="TextBox 4">
            <a:extLst>
              <a:ext uri="{FF2B5EF4-FFF2-40B4-BE49-F238E27FC236}">
                <a16:creationId xmlns:a16="http://schemas.microsoft.com/office/drawing/2014/main" id="{F5030BF3-052E-B114-A369-B6B902D248CD}"/>
              </a:ext>
            </a:extLst>
          </p:cNvPr>
          <p:cNvSpPr txBox="1"/>
          <p:nvPr/>
        </p:nvSpPr>
        <p:spPr>
          <a:xfrm>
            <a:off x="1044370" y="6335445"/>
            <a:ext cx="7083630" cy="369332"/>
          </a:xfrm>
          <a:prstGeom prst="rect">
            <a:avLst/>
          </a:prstGeom>
          <a:noFill/>
        </p:spPr>
        <p:txBody>
          <a:bodyPr wrap="square">
            <a:spAutoFit/>
          </a:bodyPr>
          <a:lstStyle/>
          <a:p>
            <a:r>
              <a:rPr lang="en-US" altLang="zh-CN" dirty="0">
                <a:solidFill>
                  <a:srgbClr val="0070C0"/>
                </a:solidFill>
              </a:rPr>
              <a:t>[1]</a:t>
            </a:r>
            <a:r>
              <a:rPr lang="zh-CN" altLang="en-US" dirty="0">
                <a:solidFill>
                  <a:srgbClr val="0070C0"/>
                </a:solidFill>
              </a:rPr>
              <a:t> </a:t>
            </a:r>
            <a:r>
              <a:rPr lang="en-US" altLang="zh-CN" dirty="0">
                <a:solidFill>
                  <a:srgbClr val="0070C0"/>
                </a:solidFill>
              </a:rPr>
              <a:t>ALICE</a:t>
            </a:r>
            <a:r>
              <a:rPr lang="zh-CN" altLang="en-US" dirty="0">
                <a:solidFill>
                  <a:srgbClr val="0070C0"/>
                </a:solidFill>
              </a:rPr>
              <a:t> </a:t>
            </a:r>
            <a:r>
              <a:rPr lang="en-US" altLang="zh-CN" dirty="0">
                <a:solidFill>
                  <a:srgbClr val="0070C0"/>
                </a:solidFill>
              </a:rPr>
              <a:t>ITS3</a:t>
            </a:r>
            <a:r>
              <a:rPr lang="zh-CN" altLang="en-US" dirty="0">
                <a:solidFill>
                  <a:srgbClr val="0070C0"/>
                </a:solidFill>
              </a:rPr>
              <a:t> </a:t>
            </a:r>
            <a:r>
              <a:rPr lang="en-US" altLang="zh-CN" dirty="0">
                <a:solidFill>
                  <a:srgbClr val="0070C0"/>
                </a:solidFill>
              </a:rPr>
              <a:t>TDR:</a:t>
            </a:r>
            <a:r>
              <a:rPr lang="zh-CN" altLang="en-US" dirty="0">
                <a:solidFill>
                  <a:srgbClr val="0070C0"/>
                </a:solidFill>
              </a:rPr>
              <a:t> </a:t>
            </a:r>
            <a:r>
              <a:rPr lang="en-CN" dirty="0">
                <a:solidFill>
                  <a:srgbClr val="0070C0"/>
                </a:solidFill>
              </a:rPr>
              <a:t>https://cds.cern.ch/record/2890181</a:t>
            </a:r>
          </a:p>
        </p:txBody>
      </p:sp>
      <p:pic>
        <p:nvPicPr>
          <p:cNvPr id="8" name="Picture 7">
            <a:extLst>
              <a:ext uri="{FF2B5EF4-FFF2-40B4-BE49-F238E27FC236}">
                <a16:creationId xmlns:a16="http://schemas.microsoft.com/office/drawing/2014/main" id="{2D1E7CDB-047A-FCBA-60B1-1A173D3C3685}"/>
              </a:ext>
            </a:extLst>
          </p:cNvPr>
          <p:cNvPicPr>
            <a:picLocks noChangeAspect="1"/>
          </p:cNvPicPr>
          <p:nvPr/>
        </p:nvPicPr>
        <p:blipFill>
          <a:blip r:embed="rId4"/>
          <a:stretch>
            <a:fillRect/>
          </a:stretch>
        </p:blipFill>
        <p:spPr>
          <a:xfrm>
            <a:off x="77151" y="2923571"/>
            <a:ext cx="5583243" cy="1704573"/>
          </a:xfrm>
          <a:prstGeom prst="rect">
            <a:avLst/>
          </a:prstGeom>
        </p:spPr>
      </p:pic>
      <p:pic>
        <p:nvPicPr>
          <p:cNvPr id="6" name="Picture 5">
            <a:extLst>
              <a:ext uri="{FF2B5EF4-FFF2-40B4-BE49-F238E27FC236}">
                <a16:creationId xmlns:a16="http://schemas.microsoft.com/office/drawing/2014/main" id="{46D46B3E-993C-7950-B14F-7B35D0E5788E}"/>
              </a:ext>
            </a:extLst>
          </p:cNvPr>
          <p:cNvPicPr>
            <a:picLocks noChangeAspect="1"/>
          </p:cNvPicPr>
          <p:nvPr/>
        </p:nvPicPr>
        <p:blipFill>
          <a:blip r:embed="rId5"/>
          <a:stretch>
            <a:fillRect/>
          </a:stretch>
        </p:blipFill>
        <p:spPr>
          <a:xfrm>
            <a:off x="954842" y="5187508"/>
            <a:ext cx="4309706" cy="1169225"/>
          </a:xfrm>
          <a:prstGeom prst="rect">
            <a:avLst/>
          </a:prstGeom>
        </p:spPr>
      </p:pic>
      <p:sp>
        <p:nvSpPr>
          <p:cNvPr id="12" name="TextBox 11">
            <a:extLst>
              <a:ext uri="{FF2B5EF4-FFF2-40B4-BE49-F238E27FC236}">
                <a16:creationId xmlns:a16="http://schemas.microsoft.com/office/drawing/2014/main" id="{A37D70C3-B052-53D0-ECF8-10D7AD708962}"/>
              </a:ext>
            </a:extLst>
          </p:cNvPr>
          <p:cNvSpPr txBox="1"/>
          <p:nvPr/>
        </p:nvSpPr>
        <p:spPr>
          <a:xfrm>
            <a:off x="839416" y="4976188"/>
            <a:ext cx="6120564" cy="615553"/>
          </a:xfrm>
          <a:prstGeom prst="rect">
            <a:avLst/>
          </a:prstGeom>
          <a:noFill/>
        </p:spPr>
        <p:txBody>
          <a:bodyPr wrap="square">
            <a:spAutoFit/>
          </a:bodyPr>
          <a:lstStyle/>
          <a:p>
            <a:r>
              <a:rPr lang="en-US" altLang="zh-CN" sz="1600" dirty="0">
                <a:latin typeface="Calibri" panose="020F0502020204030204" pitchFamily="34" charset="0"/>
                <a:ea typeface="微软雅黑" panose="020B0503020204020204" pitchFamily="34" charset="-122"/>
              </a:rPr>
              <a:t>Table</a:t>
            </a:r>
            <a:r>
              <a:rPr lang="zh-CN" altLang="en-US" sz="1600" dirty="0">
                <a:latin typeface="Calibri" panose="020F0502020204030204" pitchFamily="34" charset="0"/>
                <a:ea typeface="微软雅黑" panose="020B0503020204020204" pitchFamily="34" charset="-122"/>
              </a:rPr>
              <a:t> </a:t>
            </a:r>
            <a:r>
              <a:rPr lang="en-US" altLang="zh-CN" sz="1600" dirty="0">
                <a:latin typeface="Calibri" panose="020F0502020204030204" pitchFamily="34" charset="0"/>
                <a:ea typeface="微软雅黑" panose="020B0503020204020204" pitchFamily="34" charset="-122"/>
              </a:rPr>
              <a:t>4.12,</a:t>
            </a:r>
            <a:r>
              <a:rPr lang="zh-CN" altLang="en-US" sz="1600" dirty="0">
                <a:latin typeface="Calibri" panose="020F0502020204030204" pitchFamily="34" charset="0"/>
                <a:ea typeface="微软雅黑" panose="020B0503020204020204" pitchFamily="34" charset="-122"/>
              </a:rPr>
              <a:t> </a:t>
            </a:r>
            <a:r>
              <a:rPr lang="en-US" sz="1600" dirty="0">
                <a:latin typeface="Calibri" panose="020F0502020204030204" pitchFamily="34" charset="0"/>
                <a:ea typeface="微软雅黑" panose="020B0503020204020204" pitchFamily="34" charset="-122"/>
              </a:rPr>
              <a:t>Estimates of average power dissipation per unit area</a:t>
            </a:r>
          </a:p>
          <a:p>
            <a:endParaRPr lang="en-US" dirty="0"/>
          </a:p>
        </p:txBody>
      </p:sp>
      <p:sp>
        <p:nvSpPr>
          <p:cNvPr id="14" name="TextBox 13">
            <a:extLst>
              <a:ext uri="{FF2B5EF4-FFF2-40B4-BE49-F238E27FC236}">
                <a16:creationId xmlns:a16="http://schemas.microsoft.com/office/drawing/2014/main" id="{561BAA1C-DBF2-B545-BCBC-3251AAB02CED}"/>
              </a:ext>
            </a:extLst>
          </p:cNvPr>
          <p:cNvSpPr txBox="1"/>
          <p:nvPr/>
        </p:nvSpPr>
        <p:spPr>
          <a:xfrm>
            <a:off x="1991544" y="4551991"/>
            <a:ext cx="1820280" cy="369332"/>
          </a:xfrm>
          <a:prstGeom prst="rect">
            <a:avLst/>
          </a:prstGeom>
          <a:noFill/>
        </p:spPr>
        <p:txBody>
          <a:bodyPr wrap="square">
            <a:spAutoFit/>
          </a:bodyPr>
          <a:lstStyle/>
          <a:p>
            <a:r>
              <a:rPr kumimoji="1" lang="en-US" altLang="zh-CN" sz="1800" dirty="0">
                <a:solidFill>
                  <a:srgbClr val="FF0000"/>
                </a:solidFill>
              </a:rPr>
              <a:t>Figure</a:t>
            </a:r>
            <a:r>
              <a:rPr kumimoji="1" lang="zh-CN" altLang="en-US" sz="1800" dirty="0">
                <a:solidFill>
                  <a:srgbClr val="FF0000"/>
                </a:solidFill>
              </a:rPr>
              <a:t> </a:t>
            </a:r>
            <a:r>
              <a:rPr kumimoji="1" lang="en-US" altLang="zh-CN" sz="1800" dirty="0">
                <a:solidFill>
                  <a:srgbClr val="FF0000"/>
                </a:solidFill>
              </a:rPr>
              <a:t>4.15</a:t>
            </a:r>
            <a:r>
              <a:rPr kumimoji="1" lang="zh-CN" altLang="en-US" sz="1800" dirty="0">
                <a:solidFill>
                  <a:srgbClr val="FF0000"/>
                </a:solidFill>
              </a:rPr>
              <a:t> </a:t>
            </a:r>
            <a:endParaRPr lang="en-CN" dirty="0">
              <a:solidFill>
                <a:srgbClr val="FF0000"/>
              </a:solidFill>
            </a:endParaRPr>
          </a:p>
        </p:txBody>
      </p:sp>
      <p:pic>
        <p:nvPicPr>
          <p:cNvPr id="10" name="Picture 9">
            <a:extLst>
              <a:ext uri="{FF2B5EF4-FFF2-40B4-BE49-F238E27FC236}">
                <a16:creationId xmlns:a16="http://schemas.microsoft.com/office/drawing/2014/main" id="{22FA6CD5-02F2-8441-B535-B24AFE146F90}"/>
              </a:ext>
            </a:extLst>
          </p:cNvPr>
          <p:cNvPicPr>
            <a:picLocks noChangeAspect="1"/>
          </p:cNvPicPr>
          <p:nvPr/>
        </p:nvPicPr>
        <p:blipFill>
          <a:blip r:embed="rId6"/>
          <a:stretch>
            <a:fillRect/>
          </a:stretch>
        </p:blipFill>
        <p:spPr>
          <a:xfrm>
            <a:off x="7518742" y="4256102"/>
            <a:ext cx="3010706" cy="2537374"/>
          </a:xfrm>
          <a:prstGeom prst="rect">
            <a:avLst/>
          </a:prstGeom>
        </p:spPr>
      </p:pic>
      <p:sp>
        <p:nvSpPr>
          <p:cNvPr id="15" name="TextBox 14">
            <a:extLst>
              <a:ext uri="{FF2B5EF4-FFF2-40B4-BE49-F238E27FC236}">
                <a16:creationId xmlns:a16="http://schemas.microsoft.com/office/drawing/2014/main" id="{B1F042DB-87CD-5247-8906-867E24D2AFF9}"/>
              </a:ext>
            </a:extLst>
          </p:cNvPr>
          <p:cNvSpPr txBox="1"/>
          <p:nvPr/>
        </p:nvSpPr>
        <p:spPr>
          <a:xfrm>
            <a:off x="10617489" y="5448288"/>
            <a:ext cx="1820280" cy="369332"/>
          </a:xfrm>
          <a:prstGeom prst="rect">
            <a:avLst/>
          </a:prstGeom>
          <a:noFill/>
        </p:spPr>
        <p:txBody>
          <a:bodyPr wrap="square">
            <a:spAutoFit/>
          </a:bodyPr>
          <a:lstStyle/>
          <a:p>
            <a:r>
              <a:rPr kumimoji="1" lang="en-US" altLang="zh-CN" sz="1800" dirty="0">
                <a:solidFill>
                  <a:srgbClr val="FF0000"/>
                </a:solidFill>
              </a:rPr>
              <a:t>Figure</a:t>
            </a:r>
            <a:r>
              <a:rPr kumimoji="1" lang="zh-CN" altLang="en-US" sz="1800" dirty="0">
                <a:solidFill>
                  <a:srgbClr val="FF0000"/>
                </a:solidFill>
              </a:rPr>
              <a:t> </a:t>
            </a:r>
            <a:r>
              <a:rPr kumimoji="1" lang="en-US" altLang="zh-CN" sz="1800" dirty="0">
                <a:solidFill>
                  <a:srgbClr val="FF0000"/>
                </a:solidFill>
              </a:rPr>
              <a:t>4.6</a:t>
            </a:r>
            <a:r>
              <a:rPr kumimoji="1" lang="zh-CN" altLang="en-US" sz="1800" dirty="0">
                <a:solidFill>
                  <a:srgbClr val="FF0000"/>
                </a:solidFill>
              </a:rPr>
              <a:t> </a:t>
            </a:r>
            <a:endParaRPr lang="en-CN" dirty="0">
              <a:solidFill>
                <a:srgbClr val="FF0000"/>
              </a:solidFill>
            </a:endParaRPr>
          </a:p>
        </p:txBody>
      </p:sp>
    </p:spTree>
    <p:extLst>
      <p:ext uri="{BB962C8B-B14F-4D97-AF65-F5344CB8AC3E}">
        <p14:creationId xmlns:p14="http://schemas.microsoft.com/office/powerpoint/2010/main" val="3119377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C539F-010C-4363-D5CC-4C4B7E846B41}"/>
              </a:ext>
            </a:extLst>
          </p:cNvPr>
          <p:cNvSpPr>
            <a:spLocks noGrp="1"/>
          </p:cNvSpPr>
          <p:nvPr>
            <p:ph type="title"/>
          </p:nvPr>
        </p:nvSpPr>
        <p:spPr/>
        <p:txBody>
          <a:bodyPr>
            <a:normAutofit/>
          </a:bodyPr>
          <a:lstStyle/>
          <a:p>
            <a:r>
              <a:rPr lang="en-US" altLang="zh-CN" sz="4000" dirty="0"/>
              <a:t>(new)</a:t>
            </a:r>
            <a:r>
              <a:rPr lang="zh-CN" altLang="en-US" sz="4000" dirty="0"/>
              <a:t> </a:t>
            </a:r>
            <a:r>
              <a:rPr lang="en-CN" altLang="zh-CN" sz="4000" dirty="0"/>
              <a:t>Electronics</a:t>
            </a:r>
            <a:r>
              <a:rPr lang="zh-CN" altLang="en-US" sz="4000" dirty="0"/>
              <a:t> </a:t>
            </a:r>
            <a:r>
              <a:rPr lang="en-US" altLang="zh-CN" sz="4000" dirty="0"/>
              <a:t>of</a:t>
            </a:r>
            <a:r>
              <a:rPr lang="zh-CN" altLang="en-US" sz="4000" dirty="0"/>
              <a:t> </a:t>
            </a:r>
            <a:r>
              <a:rPr lang="en-US" altLang="zh-CN" sz="4000" dirty="0"/>
              <a:t>stitching</a:t>
            </a:r>
            <a:r>
              <a:rPr lang="zh-CN" altLang="en-US" sz="4000" dirty="0"/>
              <a:t> </a:t>
            </a:r>
            <a:r>
              <a:rPr lang="en-US" altLang="zh-CN" sz="4000" dirty="0"/>
              <a:t>layer</a:t>
            </a:r>
            <a:endParaRPr lang="en-CN" dirty="0"/>
          </a:p>
        </p:txBody>
      </p:sp>
      <p:sp>
        <p:nvSpPr>
          <p:cNvPr id="3" name="Slide Number Placeholder 2">
            <a:extLst>
              <a:ext uri="{FF2B5EF4-FFF2-40B4-BE49-F238E27FC236}">
                <a16:creationId xmlns:a16="http://schemas.microsoft.com/office/drawing/2014/main" id="{23C02656-7D3A-C092-8FFF-D846F738607C}"/>
              </a:ext>
            </a:extLst>
          </p:cNvPr>
          <p:cNvSpPr>
            <a:spLocks noGrp="1"/>
          </p:cNvSpPr>
          <p:nvPr>
            <p:ph type="sldNum" sz="quarter" idx="12"/>
          </p:nvPr>
        </p:nvSpPr>
        <p:spPr/>
        <p:txBody>
          <a:bodyPr/>
          <a:lstStyle/>
          <a:p>
            <a:fld id="{80293A8B-7656-41F7-B47F-4F4E036E5275}" type="slidenum">
              <a:rPr lang="en-US" altLang="zh-CN" smtClean="0"/>
              <a:t>7</a:t>
            </a:fld>
            <a:endParaRPr lang="zh-CN" altLang="en-US"/>
          </a:p>
        </p:txBody>
      </p:sp>
      <p:sp>
        <p:nvSpPr>
          <p:cNvPr id="4" name="Content Placeholder 3">
            <a:extLst>
              <a:ext uri="{FF2B5EF4-FFF2-40B4-BE49-F238E27FC236}">
                <a16:creationId xmlns:a16="http://schemas.microsoft.com/office/drawing/2014/main" id="{867592FC-A9AD-0685-9314-FBF98ACC3BEE}"/>
              </a:ext>
            </a:extLst>
          </p:cNvPr>
          <p:cNvSpPr>
            <a:spLocks noGrp="1"/>
          </p:cNvSpPr>
          <p:nvPr>
            <p:ph idx="1"/>
          </p:nvPr>
        </p:nvSpPr>
        <p:spPr>
          <a:xfrm>
            <a:off x="-338663" y="1047330"/>
            <a:ext cx="12625248" cy="5147342"/>
          </a:xfrm>
        </p:spPr>
        <p:txBody>
          <a:bodyPr>
            <a:normAutofit/>
          </a:bodyPr>
          <a:lstStyle/>
          <a:p>
            <a:pPr lvl="1"/>
            <a:r>
              <a:rPr kumimoji="1" lang="en-US" altLang="zh-CN" sz="2800" dirty="0"/>
              <a:t>Flexible</a:t>
            </a:r>
            <a:r>
              <a:rPr kumimoji="1" lang="zh-CN" altLang="en-US" sz="2800" dirty="0"/>
              <a:t> </a:t>
            </a:r>
            <a:r>
              <a:rPr kumimoji="1" lang="en-US" altLang="zh-CN" sz="2800" dirty="0"/>
              <a:t>PCB</a:t>
            </a:r>
            <a:r>
              <a:rPr kumimoji="1" lang="zh-CN" altLang="en-US" sz="2800" dirty="0"/>
              <a:t> </a:t>
            </a:r>
            <a:r>
              <a:rPr kumimoji="1" lang="en-US" altLang="zh-CN" sz="2800" dirty="0"/>
              <a:t>cable</a:t>
            </a:r>
            <a:r>
              <a:rPr kumimoji="1" lang="zh-CN" altLang="en-US" sz="2800" dirty="0"/>
              <a:t> </a:t>
            </a:r>
            <a:r>
              <a:rPr kumimoji="1" lang="en-US" altLang="zh-CN" sz="2800" dirty="0"/>
              <a:t>connecting</a:t>
            </a:r>
            <a:r>
              <a:rPr kumimoji="1" lang="zh-CN" altLang="en-US" sz="2800" dirty="0"/>
              <a:t> </a:t>
            </a:r>
            <a:r>
              <a:rPr kumimoji="1" lang="en-US" altLang="zh-CN" sz="2800" dirty="0"/>
              <a:t>stitched</a:t>
            </a:r>
            <a:r>
              <a:rPr kumimoji="1" lang="zh-CN" altLang="en-US" sz="2800" dirty="0"/>
              <a:t> </a:t>
            </a:r>
            <a:r>
              <a:rPr kumimoji="1" lang="en-US" altLang="zh-CN" sz="2800" dirty="0"/>
              <a:t>sensors</a:t>
            </a:r>
            <a:r>
              <a:rPr kumimoji="1" lang="zh-CN" altLang="en-US" sz="2800" dirty="0"/>
              <a:t> </a:t>
            </a:r>
            <a:r>
              <a:rPr kumimoji="1" lang="en-US" altLang="zh-CN" sz="2800" dirty="0"/>
              <a:t>and</a:t>
            </a:r>
            <a:r>
              <a:rPr kumimoji="1" lang="zh-CN" altLang="en-US" sz="2800" dirty="0"/>
              <a:t> </a:t>
            </a:r>
            <a:r>
              <a:rPr kumimoji="1" lang="en-US" altLang="zh-CN" sz="2800" dirty="0"/>
              <a:t>frontend</a:t>
            </a:r>
            <a:r>
              <a:rPr kumimoji="1" lang="zh-CN" altLang="en-US" sz="2800" dirty="0"/>
              <a:t> </a:t>
            </a:r>
            <a:r>
              <a:rPr kumimoji="1" lang="en-US" altLang="zh-CN" sz="2800" dirty="0"/>
              <a:t>board</a:t>
            </a:r>
          </a:p>
          <a:p>
            <a:pPr lvl="1"/>
            <a:r>
              <a:rPr kumimoji="1" lang="en-US" altLang="zh-CN" sz="2800" dirty="0"/>
              <a:t>Frontend</a:t>
            </a:r>
            <a:r>
              <a:rPr kumimoji="1" lang="zh-CN" altLang="en-US" sz="2800" dirty="0"/>
              <a:t> </a:t>
            </a:r>
            <a:r>
              <a:rPr kumimoji="1" lang="en-US" altLang="zh-CN" sz="2800" dirty="0"/>
              <a:t>board</a:t>
            </a:r>
            <a:r>
              <a:rPr kumimoji="1" lang="zh-CN" altLang="en-US" sz="2800" dirty="0"/>
              <a:t> </a:t>
            </a:r>
            <a:r>
              <a:rPr kumimoji="1" lang="en-US" altLang="zh-CN" sz="2800" dirty="0"/>
              <a:t>located</a:t>
            </a:r>
            <a:r>
              <a:rPr kumimoji="1" lang="zh-CN" altLang="en-US" sz="2800" dirty="0"/>
              <a:t> </a:t>
            </a:r>
            <a:r>
              <a:rPr kumimoji="1" lang="en-US" altLang="zh-CN" sz="2800" dirty="0"/>
              <a:t>at</a:t>
            </a:r>
            <a:r>
              <a:rPr kumimoji="1" lang="zh-CN" altLang="en-US" sz="2800" dirty="0"/>
              <a:t> </a:t>
            </a:r>
            <a:r>
              <a:rPr kumimoji="1" lang="en-US" altLang="zh-CN" sz="2800" dirty="0"/>
              <a:t>fast-</a:t>
            </a:r>
            <a:r>
              <a:rPr kumimoji="1" lang="en-US" altLang="zh-CN" sz="2800" dirty="0" err="1"/>
              <a:t>LumiCal</a:t>
            </a:r>
            <a:r>
              <a:rPr kumimoji="1" lang="zh-CN" altLang="en-US" sz="2800" dirty="0"/>
              <a:t> </a:t>
            </a:r>
            <a:r>
              <a:rPr kumimoji="1" lang="en-US" altLang="zh-CN" sz="2800" dirty="0"/>
              <a:t>volume</a:t>
            </a:r>
            <a:r>
              <a:rPr kumimoji="1" lang="zh-CN" altLang="en-US" sz="2800" dirty="0"/>
              <a:t> </a:t>
            </a:r>
            <a:endParaRPr kumimoji="1" lang="en-US" altLang="zh-CN" sz="2800" dirty="0"/>
          </a:p>
          <a:p>
            <a:pPr lvl="1"/>
            <a:endParaRPr kumimoji="1" lang="en" altLang="zh-CN" sz="2800" dirty="0"/>
          </a:p>
        </p:txBody>
      </p:sp>
      <p:sp>
        <p:nvSpPr>
          <p:cNvPr id="9" name="TextBox 8">
            <a:extLst>
              <a:ext uri="{FF2B5EF4-FFF2-40B4-BE49-F238E27FC236}">
                <a16:creationId xmlns:a16="http://schemas.microsoft.com/office/drawing/2014/main" id="{7833DEE3-8315-684F-ED03-767FCF8302D0}"/>
              </a:ext>
            </a:extLst>
          </p:cNvPr>
          <p:cNvSpPr txBox="1"/>
          <p:nvPr/>
        </p:nvSpPr>
        <p:spPr>
          <a:xfrm>
            <a:off x="7896200" y="2896181"/>
            <a:ext cx="6145480" cy="461665"/>
          </a:xfrm>
          <a:prstGeom prst="rect">
            <a:avLst/>
          </a:prstGeom>
          <a:noFill/>
        </p:spPr>
        <p:txBody>
          <a:bodyPr wrap="square">
            <a:spAutoFit/>
          </a:bodyPr>
          <a:lstStyle/>
          <a:p>
            <a:r>
              <a:rPr lang="en-US" altLang="zh-CN" sz="2400" dirty="0">
                <a:solidFill>
                  <a:srgbClr val="FF0000"/>
                </a:solidFill>
              </a:rPr>
              <a:t>Frontend</a:t>
            </a:r>
            <a:r>
              <a:rPr lang="zh-CN" altLang="en-US" sz="2400" dirty="0">
                <a:solidFill>
                  <a:srgbClr val="FF0000"/>
                </a:solidFill>
              </a:rPr>
              <a:t> </a:t>
            </a:r>
            <a:r>
              <a:rPr lang="en-US" altLang="zh-CN" sz="2400" dirty="0">
                <a:solidFill>
                  <a:srgbClr val="FF0000"/>
                </a:solidFill>
              </a:rPr>
              <a:t>electronics</a:t>
            </a:r>
            <a:r>
              <a:rPr lang="zh-CN" altLang="en-US" sz="2400" dirty="0">
                <a:solidFill>
                  <a:srgbClr val="FF0000"/>
                </a:solidFill>
              </a:rPr>
              <a:t> </a:t>
            </a:r>
            <a:r>
              <a:rPr lang="en-US" altLang="zh-CN" sz="2400" dirty="0">
                <a:solidFill>
                  <a:srgbClr val="FF0000"/>
                </a:solidFill>
              </a:rPr>
              <a:t>board</a:t>
            </a:r>
            <a:r>
              <a:rPr lang="zh-CN" altLang="en-US" sz="2400" dirty="0">
                <a:solidFill>
                  <a:srgbClr val="FF0000"/>
                </a:solidFill>
              </a:rPr>
              <a:t> </a:t>
            </a:r>
            <a:endParaRPr lang="en-US" altLang="zh-CN" sz="2400" dirty="0">
              <a:solidFill>
                <a:srgbClr val="FF0000"/>
              </a:solidFill>
            </a:endParaRPr>
          </a:p>
        </p:txBody>
      </p:sp>
      <p:pic>
        <p:nvPicPr>
          <p:cNvPr id="14" name="Picture 13">
            <a:extLst>
              <a:ext uri="{FF2B5EF4-FFF2-40B4-BE49-F238E27FC236}">
                <a16:creationId xmlns:a16="http://schemas.microsoft.com/office/drawing/2014/main" id="{BEACC914-BD02-9847-B1F4-934908C2F11E}"/>
              </a:ext>
            </a:extLst>
          </p:cNvPr>
          <p:cNvPicPr>
            <a:picLocks noChangeAspect="1"/>
          </p:cNvPicPr>
          <p:nvPr/>
        </p:nvPicPr>
        <p:blipFill>
          <a:blip r:embed="rId3"/>
          <a:stretch>
            <a:fillRect/>
          </a:stretch>
        </p:blipFill>
        <p:spPr>
          <a:xfrm>
            <a:off x="37546" y="3127013"/>
            <a:ext cx="6157635" cy="2082324"/>
          </a:xfrm>
          <a:prstGeom prst="rect">
            <a:avLst/>
          </a:prstGeom>
        </p:spPr>
      </p:pic>
      <p:pic>
        <p:nvPicPr>
          <p:cNvPr id="15" name="Picture 14">
            <a:extLst>
              <a:ext uri="{FF2B5EF4-FFF2-40B4-BE49-F238E27FC236}">
                <a16:creationId xmlns:a16="http://schemas.microsoft.com/office/drawing/2014/main" id="{C4595947-1A30-4142-AAE4-B8797BC3E45B}"/>
              </a:ext>
            </a:extLst>
          </p:cNvPr>
          <p:cNvPicPr>
            <a:picLocks noChangeAspect="1"/>
          </p:cNvPicPr>
          <p:nvPr/>
        </p:nvPicPr>
        <p:blipFill>
          <a:blip r:embed="rId4"/>
          <a:stretch>
            <a:fillRect/>
          </a:stretch>
        </p:blipFill>
        <p:spPr>
          <a:xfrm>
            <a:off x="6151309" y="3357846"/>
            <a:ext cx="5503906" cy="1987112"/>
          </a:xfrm>
          <a:prstGeom prst="rect">
            <a:avLst/>
          </a:prstGeom>
        </p:spPr>
      </p:pic>
      <p:sp>
        <p:nvSpPr>
          <p:cNvPr id="19" name="Down Arrow 18">
            <a:extLst>
              <a:ext uri="{FF2B5EF4-FFF2-40B4-BE49-F238E27FC236}">
                <a16:creationId xmlns:a16="http://schemas.microsoft.com/office/drawing/2014/main" id="{FC7287C4-538D-DE4D-B722-D5AB624B9B60}"/>
              </a:ext>
            </a:extLst>
          </p:cNvPr>
          <p:cNvSpPr/>
          <p:nvPr/>
        </p:nvSpPr>
        <p:spPr>
          <a:xfrm>
            <a:off x="10160000" y="3212818"/>
            <a:ext cx="144016"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2" name="TextBox 21">
            <a:extLst>
              <a:ext uri="{FF2B5EF4-FFF2-40B4-BE49-F238E27FC236}">
                <a16:creationId xmlns:a16="http://schemas.microsoft.com/office/drawing/2014/main" id="{14DB4D3A-A2C9-0748-9928-EAA069397052}"/>
              </a:ext>
            </a:extLst>
          </p:cNvPr>
          <p:cNvSpPr txBox="1"/>
          <p:nvPr/>
        </p:nvSpPr>
        <p:spPr>
          <a:xfrm>
            <a:off x="8877315" y="5160330"/>
            <a:ext cx="7188868" cy="369332"/>
          </a:xfrm>
          <a:prstGeom prst="rect">
            <a:avLst/>
          </a:prstGeom>
          <a:noFill/>
        </p:spPr>
        <p:txBody>
          <a:bodyPr wrap="square">
            <a:spAutoFit/>
          </a:bodyPr>
          <a:lstStyle/>
          <a:p>
            <a:r>
              <a:rPr kumimoji="1" lang="en-US" altLang="zh-CN" sz="1800" dirty="0">
                <a:solidFill>
                  <a:srgbClr val="FF0000"/>
                </a:solidFill>
              </a:rPr>
              <a:t>Figure</a:t>
            </a:r>
            <a:r>
              <a:rPr kumimoji="1" lang="zh-CN" altLang="en-US" sz="1800" dirty="0">
                <a:solidFill>
                  <a:srgbClr val="FF0000"/>
                </a:solidFill>
              </a:rPr>
              <a:t> </a:t>
            </a:r>
            <a:r>
              <a:rPr kumimoji="1" lang="en-US" altLang="zh-CN" sz="1800" dirty="0">
                <a:solidFill>
                  <a:srgbClr val="FF0000"/>
                </a:solidFill>
              </a:rPr>
              <a:t>3.13</a:t>
            </a:r>
            <a:r>
              <a:rPr kumimoji="1" lang="zh-CN" altLang="en-US" sz="1800" dirty="0">
                <a:solidFill>
                  <a:srgbClr val="FF0000"/>
                </a:solidFill>
              </a:rPr>
              <a:t> </a:t>
            </a:r>
            <a:endParaRPr lang="en-CN" dirty="0">
              <a:solidFill>
                <a:srgbClr val="FF0000"/>
              </a:solidFill>
            </a:endParaRPr>
          </a:p>
        </p:txBody>
      </p:sp>
      <p:sp>
        <p:nvSpPr>
          <p:cNvPr id="23" name="TextBox 22">
            <a:extLst>
              <a:ext uri="{FF2B5EF4-FFF2-40B4-BE49-F238E27FC236}">
                <a16:creationId xmlns:a16="http://schemas.microsoft.com/office/drawing/2014/main" id="{82C7D0F9-AF54-CB4B-B71D-A72115976713}"/>
              </a:ext>
            </a:extLst>
          </p:cNvPr>
          <p:cNvSpPr txBox="1"/>
          <p:nvPr/>
        </p:nvSpPr>
        <p:spPr>
          <a:xfrm>
            <a:off x="2763552" y="5219908"/>
            <a:ext cx="1820280" cy="369332"/>
          </a:xfrm>
          <a:prstGeom prst="rect">
            <a:avLst/>
          </a:prstGeom>
          <a:noFill/>
        </p:spPr>
        <p:txBody>
          <a:bodyPr wrap="square">
            <a:spAutoFit/>
          </a:bodyPr>
          <a:lstStyle/>
          <a:p>
            <a:r>
              <a:rPr kumimoji="1" lang="en-US" altLang="zh-CN" sz="1800" dirty="0">
                <a:solidFill>
                  <a:srgbClr val="FF0000"/>
                </a:solidFill>
              </a:rPr>
              <a:t>Figure</a:t>
            </a:r>
            <a:r>
              <a:rPr kumimoji="1" lang="zh-CN" altLang="en-US" sz="1800" dirty="0">
                <a:solidFill>
                  <a:srgbClr val="FF0000"/>
                </a:solidFill>
              </a:rPr>
              <a:t> </a:t>
            </a:r>
            <a:r>
              <a:rPr kumimoji="1" lang="en-US" altLang="zh-CN" sz="1800" dirty="0">
                <a:solidFill>
                  <a:srgbClr val="FF0000"/>
                </a:solidFill>
              </a:rPr>
              <a:t>4.15</a:t>
            </a:r>
            <a:r>
              <a:rPr kumimoji="1" lang="zh-CN" altLang="en-US" sz="1800" dirty="0">
                <a:solidFill>
                  <a:srgbClr val="FF0000"/>
                </a:solidFill>
              </a:rPr>
              <a:t> </a:t>
            </a:r>
            <a:endParaRPr lang="en-CN" dirty="0">
              <a:solidFill>
                <a:srgbClr val="FF0000"/>
              </a:solidFill>
            </a:endParaRPr>
          </a:p>
        </p:txBody>
      </p:sp>
    </p:spTree>
    <p:extLst>
      <p:ext uri="{BB962C8B-B14F-4D97-AF65-F5344CB8AC3E}">
        <p14:creationId xmlns:p14="http://schemas.microsoft.com/office/powerpoint/2010/main" val="1907532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3"/>
          <p:cNvSpPr txBox="1"/>
          <p:nvPr/>
        </p:nvSpPr>
        <p:spPr>
          <a:xfrm>
            <a:off x="407368" y="103681"/>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zh-CN" altLang="en-US" b="1" dirty="0">
                <a:solidFill>
                  <a:srgbClr val="C00000"/>
                </a:solidFill>
                <a:latin typeface="Arial Black" panose="020B0A04020102020204" pitchFamily="34" charset="0"/>
                <a:ea typeface="微软雅黑" pitchFamily="34" charset="-122"/>
              </a:rPr>
              <a:t>（</a:t>
            </a:r>
            <a:r>
              <a:rPr lang="en-US" altLang="zh-CN" b="1" dirty="0">
                <a:solidFill>
                  <a:srgbClr val="C00000"/>
                </a:solidFill>
                <a:latin typeface="Arial Black" panose="020B0A04020102020204" pitchFamily="34" charset="0"/>
                <a:ea typeface="微软雅黑" pitchFamily="34" charset="-122"/>
              </a:rPr>
              <a:t>new)</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Mockup</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to</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validate</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cable</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routing</a:t>
            </a:r>
            <a:r>
              <a:rPr lang="zh-CN" altLang="en-US" b="1" dirty="0">
                <a:solidFill>
                  <a:srgbClr val="C00000"/>
                </a:solidFill>
                <a:latin typeface="Arial Black" panose="020B0A04020102020204" pitchFamily="34" charset="0"/>
                <a:ea typeface="微软雅黑" pitchFamily="34" charset="-122"/>
              </a:rPr>
              <a:t>  </a:t>
            </a:r>
            <a:endParaRPr lang="en-US" altLang="zh-CN" b="1" dirty="0">
              <a:solidFill>
                <a:srgbClr val="C00000"/>
              </a:solidFill>
              <a:latin typeface="Arial Black" panose="020B0A04020102020204" pitchFamily="34" charset="0"/>
              <a:ea typeface="微软雅黑" pitchFamily="34" charset="-122"/>
            </a:endParaRPr>
          </a:p>
        </p:txBody>
      </p:sp>
      <p:sp>
        <p:nvSpPr>
          <p:cNvPr id="6" name="Content Placeholder 1"/>
          <p:cNvSpPr>
            <a:spLocks noGrp="1"/>
          </p:cNvSpPr>
          <p:nvPr>
            <p:ph idx="1"/>
          </p:nvPr>
        </p:nvSpPr>
        <p:spPr>
          <a:xfrm>
            <a:off x="0" y="943143"/>
            <a:ext cx="12288688" cy="1527598"/>
          </a:xfrm>
        </p:spPr>
        <p:txBody>
          <a:bodyPr>
            <a:normAutofit fontScale="92500"/>
          </a:bodyPr>
          <a:lstStyle/>
          <a:p>
            <a:r>
              <a:rPr lang="en-US" altLang="zh-CN" dirty="0">
                <a:latin typeface="Arial" panose="020B0604020202020204" pitchFamily="34" charset="0"/>
                <a:cs typeface="Arial" panose="020B0604020202020204" pitchFamily="34" charset="0"/>
              </a:rPr>
              <a:t>F</a:t>
            </a:r>
            <a:r>
              <a:rPr lang="en-US" sz="2800" dirty="0">
                <a:latin typeface="Arial" panose="020B0604020202020204" pitchFamily="34" charset="0"/>
                <a:cs typeface="Arial" panose="020B0604020202020204" pitchFamily="34" charset="0"/>
              </a:rPr>
              <a:t>ull-size</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D printed </a:t>
            </a:r>
            <a:r>
              <a:rPr lang="en-US" altLang="zh-CN" sz="2800" dirty="0">
                <a:latin typeface="Arial" panose="020B0604020202020204" pitchFamily="34" charset="0"/>
                <a:cs typeface="Arial" panose="020B0604020202020204" pitchFamily="34" charset="0"/>
              </a:rPr>
              <a:t>vertex</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detector</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and</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beam-pipe</a:t>
            </a:r>
            <a:r>
              <a:rPr lang="zh-CN" altLang="en-U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mockup</a:t>
            </a:r>
          </a:p>
          <a:p>
            <a:pPr lvl="1"/>
            <a:r>
              <a:rPr lang="en-US" altLang="zh-CN" dirty="0">
                <a:cs typeface="Arial" panose="020B0604020202020204" pitchFamily="34" charset="0"/>
              </a:rPr>
              <a:t>V</a:t>
            </a:r>
            <a:r>
              <a:rPr lang="en-US" altLang="zh-CN" sz="2400" dirty="0">
                <a:latin typeface="Arial" panose="020B0604020202020204" pitchFamily="34" charset="0"/>
                <a:cs typeface="Arial" panose="020B0604020202020204" pitchFamily="34" charset="0"/>
              </a:rPr>
              <a:t>alidate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there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is</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enough</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space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for</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cable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routing</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and</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air</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cooling</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channel</a:t>
            </a:r>
          </a:p>
          <a:p>
            <a:pPr lvl="1"/>
            <a:r>
              <a:rPr lang="en-US" altLang="zh-CN" sz="2400" dirty="0">
                <a:latin typeface="Arial" panose="020B0604020202020204" pitchFamily="34" charset="0"/>
                <a:cs typeface="Arial" panose="020B0604020202020204" pitchFamily="34" charset="0"/>
              </a:rPr>
              <a:t>The total cross-sectional area available for air cooling in the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inner four layers is 12.6 cm</a:t>
            </a:r>
            <a:r>
              <a:rPr lang="en-US" altLang="zh-CN" sz="2400" baseline="30000" dirty="0">
                <a:latin typeface="Arial" panose="020B0604020202020204" pitchFamily="34" charset="0"/>
                <a:cs typeface="Arial" panose="020B0604020202020204" pitchFamily="34" charset="0"/>
              </a:rPr>
              <a:t>2</a:t>
            </a:r>
            <a:r>
              <a:rPr lang="zh-CN" altLang="en-US" sz="2400" baseline="30000" dirty="0">
                <a:latin typeface="Arial" panose="020B0604020202020204" pitchFamily="34" charset="0"/>
                <a:cs typeface="Arial" panose="020B0604020202020204" pitchFamily="34" charset="0"/>
              </a:rPr>
              <a:t>  </a:t>
            </a:r>
            <a:endParaRPr lang="en-US" altLang="zh-CN" baseline="30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a:xfrm>
            <a:off x="8737600" y="6309320"/>
            <a:ext cx="2844800" cy="365125"/>
          </a:xfrm>
        </p:spPr>
        <p:txBody>
          <a:bodyPr/>
          <a:lstStyle/>
          <a:p>
            <a:fld id="{F15E9139-A00B-4B2A-98A6-095DC08F1345}" type="slidenum">
              <a:rPr lang="zh-CN" altLang="en-US" smtClean="0"/>
              <a:t>8</a:t>
            </a:fld>
            <a:endParaRPr lang="zh-CN" altLang="en-US" dirty="0"/>
          </a:p>
        </p:txBody>
      </p:sp>
      <p:sp>
        <p:nvSpPr>
          <p:cNvPr id="8" name="Content Placeholder 1"/>
          <p:cNvSpPr txBox="1"/>
          <p:nvPr/>
        </p:nvSpPr>
        <p:spPr>
          <a:xfrm>
            <a:off x="263352" y="5074901"/>
            <a:ext cx="10972800" cy="1783099"/>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925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anose="05000000000000000000" pitchFamily="2" charset="2"/>
              <a:buChar char="n"/>
              <a:defRPr sz="2800" b="0" kern="1200" baseline="0">
                <a:solidFill>
                  <a:srgbClr val="0000FF"/>
                </a:solidFill>
                <a:latin typeface="+mn-lt"/>
                <a:ea typeface="微软雅黑"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dirty="0"/>
              <a:t>This study is to address the IDRC comment: </a:t>
            </a:r>
          </a:p>
          <a:p>
            <a:pPr lvl="1" algn="just">
              <a:lnSpc>
                <a:spcPct val="80000"/>
              </a:lnSpc>
              <a:spcBef>
                <a:spcPts val="1000"/>
              </a:spcBef>
              <a:buSzPts val="1000"/>
              <a:tabLst>
                <a:tab pos="457200" algn="l"/>
              </a:tabLst>
            </a:pPr>
            <a:r>
              <a:rPr lang="en-US" altLang="zh-CN" sz="2200" dirty="0">
                <a:latin typeface="Arial" panose="020B0604020202020204" pitchFamily="34" charset="0"/>
                <a:ea typeface="宋体" pitchFamily="2" charset="-122"/>
              </a:rPr>
              <a:t>C-B-14-1-2: </a:t>
            </a:r>
            <a:r>
              <a:rPr lang="en-GB" altLang="zh-CN" sz="2200" dirty="0">
                <a:ea typeface="宋体" pitchFamily="2" charset="-122"/>
              </a:rPr>
              <a:t>Pay particular attention to the air-cooling and service routing for the vertex detector, where space within the beam-pipe assembly is extremely limited. It is essential to verify that sufficient space is available to ensure the proper functionality of the air-cooling system, without compromising reliability or maintenance access. </a:t>
            </a:r>
          </a:p>
        </p:txBody>
      </p:sp>
      <p:pic>
        <p:nvPicPr>
          <p:cNvPr id="7" name="Picture 6">
            <a:extLst>
              <a:ext uri="{FF2B5EF4-FFF2-40B4-BE49-F238E27FC236}">
                <a16:creationId xmlns:a16="http://schemas.microsoft.com/office/drawing/2014/main" id="{DB2D77FE-8A4C-1344-A712-5CB6B6283C84}"/>
              </a:ext>
            </a:extLst>
          </p:cNvPr>
          <p:cNvPicPr>
            <a:picLocks noChangeAspect="1"/>
          </p:cNvPicPr>
          <p:nvPr/>
        </p:nvPicPr>
        <p:blipFill>
          <a:blip r:embed="rId3"/>
          <a:stretch>
            <a:fillRect/>
          </a:stretch>
        </p:blipFill>
        <p:spPr>
          <a:xfrm>
            <a:off x="263353" y="2527633"/>
            <a:ext cx="5041604" cy="2468459"/>
          </a:xfrm>
          <a:prstGeom prst="rect">
            <a:avLst/>
          </a:prstGeom>
        </p:spPr>
      </p:pic>
      <p:pic>
        <p:nvPicPr>
          <p:cNvPr id="10" name="Picture 9">
            <a:extLst>
              <a:ext uri="{FF2B5EF4-FFF2-40B4-BE49-F238E27FC236}">
                <a16:creationId xmlns:a16="http://schemas.microsoft.com/office/drawing/2014/main" id="{D924982F-D7E0-BE47-88CB-7CAEC0E1FB98}"/>
              </a:ext>
            </a:extLst>
          </p:cNvPr>
          <p:cNvPicPr>
            <a:picLocks noChangeAspect="1"/>
          </p:cNvPicPr>
          <p:nvPr/>
        </p:nvPicPr>
        <p:blipFill>
          <a:blip r:embed="rId4"/>
          <a:stretch>
            <a:fillRect/>
          </a:stretch>
        </p:blipFill>
        <p:spPr>
          <a:xfrm>
            <a:off x="5397924" y="2663885"/>
            <a:ext cx="6530723" cy="1978712"/>
          </a:xfrm>
          <a:prstGeom prst="rect">
            <a:avLst/>
          </a:prstGeom>
        </p:spPr>
      </p:pic>
    </p:spTree>
    <p:extLst>
      <p:ext uri="{BB962C8B-B14F-4D97-AF65-F5344CB8AC3E}">
        <p14:creationId xmlns:p14="http://schemas.microsoft.com/office/powerpoint/2010/main" val="191275041"/>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3"/>
          <p:cNvSpPr txBox="1"/>
          <p:nvPr/>
        </p:nvSpPr>
        <p:spPr>
          <a:xfrm>
            <a:off x="407368" y="103681"/>
            <a:ext cx="11690652" cy="733031"/>
          </a:xfrm>
          <a:prstGeom prst="rect">
            <a:avLst/>
          </a:prstGeom>
          <a:solidFill>
            <a:schemeClr val="bg1"/>
          </a:solid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zh-CN" altLang="en-US" b="1" dirty="0">
                <a:solidFill>
                  <a:srgbClr val="C00000"/>
                </a:solidFill>
                <a:latin typeface="Arial Black" panose="020B0A04020102020204" pitchFamily="34" charset="0"/>
                <a:ea typeface="微软雅黑" pitchFamily="34" charset="-122"/>
              </a:rPr>
              <a:t>（</a:t>
            </a:r>
            <a:r>
              <a:rPr lang="en-US" altLang="zh-CN" b="1" dirty="0">
                <a:solidFill>
                  <a:srgbClr val="C00000"/>
                </a:solidFill>
                <a:latin typeface="Arial Black" panose="020B0A04020102020204" pitchFamily="34" charset="0"/>
                <a:ea typeface="微软雅黑" pitchFamily="34" charset="-122"/>
              </a:rPr>
              <a:t>new)</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Thermal</a:t>
            </a:r>
            <a:r>
              <a:rPr lang="zh-CN" altLang="en-US" b="1" dirty="0">
                <a:solidFill>
                  <a:srgbClr val="C00000"/>
                </a:solidFill>
                <a:latin typeface="Arial Black" panose="020B0A04020102020204" pitchFamily="34" charset="0"/>
                <a:ea typeface="微软雅黑" pitchFamily="34" charset="-122"/>
              </a:rPr>
              <a:t> </a:t>
            </a:r>
            <a:r>
              <a:rPr lang="en-US" altLang="zh-CN" b="1" dirty="0">
                <a:solidFill>
                  <a:srgbClr val="C00000"/>
                </a:solidFill>
                <a:latin typeface="Arial Black" panose="020B0A04020102020204" pitchFamily="34" charset="0"/>
                <a:ea typeface="微软雅黑" pitchFamily="34" charset="-122"/>
              </a:rPr>
              <a:t>simulation</a:t>
            </a:r>
          </a:p>
        </p:txBody>
      </p:sp>
      <p:sp>
        <p:nvSpPr>
          <p:cNvPr id="6" name="Content Placeholder 1"/>
          <p:cNvSpPr>
            <a:spLocks noGrp="1"/>
          </p:cNvSpPr>
          <p:nvPr>
            <p:ph idx="1"/>
          </p:nvPr>
        </p:nvSpPr>
        <p:spPr>
          <a:xfrm>
            <a:off x="83332" y="1005105"/>
            <a:ext cx="12025336" cy="1271767"/>
          </a:xfrm>
        </p:spPr>
        <p:txBody>
          <a:bodyPr>
            <a:normAutofit/>
          </a:bodyPr>
          <a:lstStyle/>
          <a:p>
            <a:r>
              <a:rPr lang="en-US" altLang="zh-CN" sz="2600" dirty="0">
                <a:sym typeface="Wingdings" pitchFamily="2" charset="2"/>
              </a:rPr>
              <a:t>New</a:t>
            </a:r>
            <a:r>
              <a:rPr lang="zh-CN" altLang="en-US" sz="2600" dirty="0">
                <a:sym typeface="Wingdings" pitchFamily="2" charset="2"/>
              </a:rPr>
              <a:t> </a:t>
            </a:r>
            <a:r>
              <a:rPr lang="en-US" altLang="zh-CN" sz="2600" dirty="0">
                <a:sym typeface="Wingdings" pitchFamily="2" charset="2"/>
              </a:rPr>
              <a:t>thermal</a:t>
            </a:r>
            <a:r>
              <a:rPr lang="zh-CN" altLang="en-US" sz="2600" dirty="0">
                <a:sym typeface="Wingdings" pitchFamily="2" charset="2"/>
              </a:rPr>
              <a:t> </a:t>
            </a:r>
            <a:r>
              <a:rPr lang="en-US" altLang="zh-CN" sz="2600" dirty="0">
                <a:sym typeface="Wingdings" pitchFamily="2" charset="2"/>
              </a:rPr>
              <a:t>simulation,</a:t>
            </a:r>
            <a:r>
              <a:rPr lang="zh-CN" altLang="en-US" sz="2600" dirty="0">
                <a:sym typeface="Wingdings" pitchFamily="2" charset="2"/>
              </a:rPr>
              <a:t> </a:t>
            </a:r>
            <a:r>
              <a:rPr lang="en-US" altLang="zh-CN" sz="2600" dirty="0">
                <a:sym typeface="Wingdings" pitchFamily="2" charset="2"/>
              </a:rPr>
              <a:t>baseline</a:t>
            </a:r>
            <a:r>
              <a:rPr lang="zh-CN" altLang="en-US" sz="2600" dirty="0">
                <a:sym typeface="Wingdings" pitchFamily="2" charset="2"/>
              </a:rPr>
              <a:t> </a:t>
            </a:r>
            <a:r>
              <a:rPr lang="en-US" altLang="zh-CN" sz="2600" dirty="0"/>
              <a:t>air</a:t>
            </a:r>
            <a:r>
              <a:rPr lang="zh-CN" altLang="en-US" sz="2600" dirty="0"/>
              <a:t> </a:t>
            </a:r>
            <a:r>
              <a:rPr lang="en-US" altLang="zh-CN" sz="2600" dirty="0"/>
              <a:t>speed</a:t>
            </a:r>
            <a:r>
              <a:rPr lang="zh-CN" altLang="en-US" sz="2600" dirty="0"/>
              <a:t> </a:t>
            </a:r>
            <a:r>
              <a:rPr lang="en-US" altLang="zh-CN" sz="2600" dirty="0"/>
              <a:t>increased</a:t>
            </a:r>
            <a:r>
              <a:rPr lang="zh-CN" altLang="en-US" sz="2600" dirty="0"/>
              <a:t> </a:t>
            </a:r>
            <a:r>
              <a:rPr lang="en-US" altLang="zh-CN" sz="2600" dirty="0"/>
              <a:t>from</a:t>
            </a:r>
            <a:r>
              <a:rPr lang="zh-CN" altLang="en-US" sz="2600" dirty="0"/>
              <a:t> </a:t>
            </a:r>
            <a:r>
              <a:rPr lang="en-US" altLang="zh-CN" sz="2600" dirty="0"/>
              <a:t>3.5m/s</a:t>
            </a:r>
            <a:r>
              <a:rPr lang="zh-CN" altLang="en-US" sz="2600" dirty="0"/>
              <a:t> </a:t>
            </a:r>
            <a:r>
              <a:rPr lang="en-US" altLang="zh-CN" sz="2600" dirty="0"/>
              <a:t>to</a:t>
            </a:r>
            <a:r>
              <a:rPr lang="zh-CN" altLang="en-US" sz="2600" dirty="0"/>
              <a:t> </a:t>
            </a:r>
            <a:r>
              <a:rPr lang="en-US" altLang="zh-CN" sz="2600" dirty="0"/>
              <a:t>5m/s</a:t>
            </a:r>
          </a:p>
          <a:p>
            <a:pPr lvl="1"/>
            <a:r>
              <a:rPr lang="en-US" altLang="zh-CN" sz="2200" dirty="0">
                <a:cs typeface="Arial" panose="020B0604020202020204" pitchFamily="34" charset="0"/>
              </a:rPr>
              <a:t>O</a:t>
            </a:r>
            <a:r>
              <a:rPr lang="en-US" altLang="zh-CN" sz="2200" dirty="0">
                <a:solidFill>
                  <a:schemeClr val="tx1"/>
                </a:solidFill>
                <a:latin typeface="Arial" panose="020B0604020202020204" pitchFamily="34" charset="0"/>
                <a:cs typeface="Arial" panose="020B0604020202020204" pitchFamily="34" charset="0"/>
              </a:rPr>
              <a:t>bstacles</a:t>
            </a:r>
            <a:r>
              <a:rPr lang="zh-CN" altLang="en-US" sz="2200" dirty="0">
                <a:solidFill>
                  <a:schemeClr val="tx1"/>
                </a:solidFill>
                <a:latin typeface="Arial" panose="020B0604020202020204" pitchFamily="34" charset="0"/>
                <a:cs typeface="Arial" panose="020B0604020202020204" pitchFamily="34" charset="0"/>
              </a:rPr>
              <a:t> </a:t>
            </a:r>
            <a:r>
              <a:rPr lang="en-US" altLang="zh-CN" sz="2200" dirty="0">
                <a:solidFill>
                  <a:schemeClr val="tx1"/>
                </a:solidFill>
                <a:latin typeface="Arial" panose="020B0604020202020204" pitchFamily="34" charset="0"/>
                <a:cs typeface="Arial" panose="020B0604020202020204" pitchFamily="34" charset="0"/>
              </a:rPr>
              <a:t>due</a:t>
            </a:r>
            <a:r>
              <a:rPr lang="zh-CN" altLang="en-US" sz="2200" dirty="0">
                <a:solidFill>
                  <a:schemeClr val="tx1"/>
                </a:solidFill>
                <a:latin typeface="Arial" panose="020B0604020202020204" pitchFamily="34" charset="0"/>
                <a:cs typeface="Arial" panose="020B0604020202020204" pitchFamily="34" charset="0"/>
              </a:rPr>
              <a:t> </a:t>
            </a:r>
            <a:r>
              <a:rPr lang="en-US" altLang="zh-CN" sz="2200" dirty="0">
                <a:solidFill>
                  <a:schemeClr val="tx1"/>
                </a:solidFill>
                <a:latin typeface="Arial" panose="020B0604020202020204" pitchFamily="34" charset="0"/>
                <a:cs typeface="Arial" panose="020B0604020202020204" pitchFamily="34" charset="0"/>
              </a:rPr>
              <a:t>to</a:t>
            </a:r>
            <a:r>
              <a:rPr lang="zh-CN" altLang="en-US" sz="2200" dirty="0">
                <a:solidFill>
                  <a:schemeClr val="tx1"/>
                </a:solidFill>
                <a:latin typeface="Arial" panose="020B0604020202020204" pitchFamily="34" charset="0"/>
                <a:cs typeface="Arial" panose="020B0604020202020204" pitchFamily="34" charset="0"/>
              </a:rPr>
              <a:t> </a:t>
            </a:r>
            <a:r>
              <a:rPr lang="en-US" altLang="zh-CN" sz="2200" dirty="0">
                <a:solidFill>
                  <a:schemeClr val="tx1"/>
                </a:solidFill>
                <a:latin typeface="Arial" panose="020B0604020202020204" pitchFamily="34" charset="0"/>
                <a:cs typeface="Arial" panose="020B0604020202020204" pitchFamily="34" charset="0"/>
              </a:rPr>
              <a:t>support</a:t>
            </a:r>
            <a:r>
              <a:rPr lang="zh-CN" altLang="en-US" sz="2200" dirty="0">
                <a:solidFill>
                  <a:schemeClr val="tx1"/>
                </a:solidFill>
                <a:latin typeface="Arial" panose="020B0604020202020204" pitchFamily="34" charset="0"/>
                <a:cs typeface="Arial" panose="020B0604020202020204" pitchFamily="34" charset="0"/>
              </a:rPr>
              <a:t> </a:t>
            </a:r>
            <a:r>
              <a:rPr lang="en-US" altLang="zh-CN" sz="2200" dirty="0">
                <a:solidFill>
                  <a:schemeClr val="tx1"/>
                </a:solidFill>
                <a:latin typeface="Arial" panose="020B0604020202020204" pitchFamily="34" charset="0"/>
                <a:cs typeface="Arial" panose="020B0604020202020204" pitchFamily="34" charset="0"/>
              </a:rPr>
              <a:t>structure</a:t>
            </a:r>
            <a:r>
              <a:rPr lang="zh-CN" altLang="en-US" sz="2200" dirty="0">
                <a:solidFill>
                  <a:schemeClr val="tx1"/>
                </a:solidFill>
                <a:latin typeface="Arial" panose="020B0604020202020204" pitchFamily="34" charset="0"/>
                <a:cs typeface="Arial" panose="020B0604020202020204" pitchFamily="34" charset="0"/>
              </a:rPr>
              <a:t> </a:t>
            </a:r>
            <a:r>
              <a:rPr lang="en-US" altLang="zh-CN" sz="2200" dirty="0">
                <a:solidFill>
                  <a:schemeClr val="tx1"/>
                </a:solidFill>
                <a:latin typeface="Arial" panose="020B0604020202020204" pitchFamily="34" charset="0"/>
                <a:cs typeface="Arial" panose="020B0604020202020204" pitchFamily="34" charset="0"/>
              </a:rPr>
              <a:t>and</a:t>
            </a:r>
            <a:r>
              <a:rPr lang="zh-CN" altLang="en-US" sz="2200" dirty="0">
                <a:solidFill>
                  <a:schemeClr val="tx1"/>
                </a:solidFill>
                <a:latin typeface="Arial" panose="020B0604020202020204" pitchFamily="34" charset="0"/>
                <a:cs typeface="Arial" panose="020B0604020202020204" pitchFamily="34" charset="0"/>
              </a:rPr>
              <a:t> </a:t>
            </a:r>
            <a:r>
              <a:rPr lang="en-GB" altLang="zh-CN" sz="2200" dirty="0">
                <a:latin typeface="Arial" panose="020B0604020202020204" pitchFamily="34" charset="0"/>
                <a:cs typeface="Arial" panose="020B0604020202020204" pitchFamily="34" charset="0"/>
              </a:rPr>
              <a:t>thermal gradients</a:t>
            </a:r>
            <a:r>
              <a:rPr lang="zh-CN" altLang="en-US" sz="2200" dirty="0">
                <a:latin typeface="Arial" panose="020B0604020202020204" pitchFamily="34" charset="0"/>
                <a:cs typeface="Arial" panose="020B0604020202020204" pitchFamily="34" charset="0"/>
              </a:rPr>
              <a:t> </a:t>
            </a:r>
            <a:r>
              <a:rPr lang="en-US" altLang="zh-CN" sz="2200" dirty="0">
                <a:cs typeface="Arial" panose="020B0604020202020204" pitchFamily="34" charset="0"/>
              </a:rPr>
              <a:t>along</a:t>
            </a:r>
            <a:r>
              <a:rPr lang="zh-CN" altLang="en-US" sz="2200" dirty="0">
                <a:cs typeface="Arial" panose="020B0604020202020204" pitchFamily="34" charset="0"/>
              </a:rPr>
              <a:t> </a:t>
            </a:r>
            <a:r>
              <a:rPr lang="en-US" altLang="zh-CN" sz="2200" dirty="0">
                <a:cs typeface="Arial" panose="020B0604020202020204" pitchFamily="34" charset="0"/>
              </a:rPr>
              <a:t>the</a:t>
            </a:r>
            <a:r>
              <a:rPr lang="zh-CN" altLang="en-US" sz="2200" dirty="0">
                <a:cs typeface="Arial" panose="020B0604020202020204" pitchFamily="34" charset="0"/>
              </a:rPr>
              <a:t> </a:t>
            </a:r>
            <a:r>
              <a:rPr lang="en-US" altLang="zh-CN" sz="2200" dirty="0">
                <a:cs typeface="Arial" panose="020B0604020202020204" pitchFamily="34" charset="0"/>
              </a:rPr>
              <a:t>flow</a:t>
            </a:r>
            <a:r>
              <a:rPr lang="en-GB" altLang="zh-CN" sz="2200" dirty="0">
                <a:latin typeface="Arial" panose="020B0604020202020204" pitchFamily="34" charset="0"/>
                <a:cs typeface="Arial" panose="020B0604020202020204" pitchFamily="34" charset="0"/>
              </a:rPr>
              <a:t> </a:t>
            </a:r>
            <a:r>
              <a:rPr lang="en-US" altLang="zh-CN" sz="2200" dirty="0">
                <a:cs typeface="Arial" panose="020B0604020202020204" pitchFamily="34" charset="0"/>
              </a:rPr>
              <a:t>accounted</a:t>
            </a:r>
            <a:r>
              <a:rPr lang="zh-CN" altLang="en-US" sz="2200" dirty="0">
                <a:cs typeface="Arial" panose="020B0604020202020204" pitchFamily="34" charset="0"/>
              </a:rPr>
              <a:t> </a:t>
            </a:r>
            <a:r>
              <a:rPr lang="en-US" altLang="zh-CN" sz="2200" dirty="0">
                <a:cs typeface="Arial" panose="020B0604020202020204" pitchFamily="34" charset="0"/>
              </a:rPr>
              <a:t>for</a:t>
            </a:r>
            <a:endParaRPr lang="en-US" altLang="zh-CN" sz="2200" dirty="0">
              <a:solidFill>
                <a:schemeClr val="tx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a:xfrm>
            <a:off x="8737600" y="6309320"/>
            <a:ext cx="2844800" cy="365125"/>
          </a:xfrm>
        </p:spPr>
        <p:txBody>
          <a:bodyPr/>
          <a:lstStyle/>
          <a:p>
            <a:fld id="{F15E9139-A00B-4B2A-98A6-095DC08F1345}" type="slidenum">
              <a:rPr lang="zh-CN" altLang="en-US" smtClean="0"/>
              <a:t>9</a:t>
            </a:fld>
            <a:endParaRPr lang="zh-CN" altLang="en-US" dirty="0"/>
          </a:p>
        </p:txBody>
      </p:sp>
      <p:sp>
        <p:nvSpPr>
          <p:cNvPr id="8" name="Content Placeholder 1"/>
          <p:cNvSpPr txBox="1"/>
          <p:nvPr/>
        </p:nvSpPr>
        <p:spPr>
          <a:xfrm>
            <a:off x="88498" y="5074901"/>
            <a:ext cx="10972800" cy="1783099"/>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850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anose="05000000000000000000" pitchFamily="2" charset="2"/>
              <a:buChar char="n"/>
              <a:defRPr sz="2800" b="0" kern="1200" baseline="0">
                <a:solidFill>
                  <a:srgbClr val="0000FF"/>
                </a:solidFill>
                <a:latin typeface="+mn-lt"/>
                <a:ea typeface="微软雅黑"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dirty="0"/>
              <a:t>This study is to address the IDRC comment: </a:t>
            </a:r>
          </a:p>
          <a:p>
            <a:pPr lvl="1" algn="just">
              <a:lnSpc>
                <a:spcPct val="80000"/>
              </a:lnSpc>
              <a:spcBef>
                <a:spcPts val="1000"/>
              </a:spcBef>
              <a:buSzPts val="1000"/>
              <a:tabLst>
                <a:tab pos="457200" algn="l"/>
              </a:tabLst>
            </a:pPr>
            <a:r>
              <a:rPr lang="en-GB" altLang="zh-CN" sz="2400" dirty="0">
                <a:latin typeface="Arial" panose="020B0604020202020204" pitchFamily="34" charset="0"/>
                <a:cs typeface="Arial" panose="020B0604020202020204" pitchFamily="34" charset="0"/>
              </a:rPr>
              <a:t>C-B-4-10-17: L2906 – 300 </a:t>
            </a:r>
            <a:r>
              <a:rPr lang="en-GB" altLang="zh-CN" sz="2400" dirty="0" err="1">
                <a:latin typeface="Arial" panose="020B0604020202020204" pitchFamily="34" charset="0"/>
                <a:cs typeface="Arial" panose="020B0604020202020204" pitchFamily="34" charset="0"/>
              </a:rPr>
              <a:t>mW</a:t>
            </a:r>
            <a:r>
              <a:rPr lang="en-GB" altLang="zh-CN" sz="2400" dirty="0">
                <a:latin typeface="Arial" panose="020B0604020202020204" pitchFamily="34" charset="0"/>
                <a:cs typeface="Arial" panose="020B0604020202020204" pitchFamily="34" charset="0"/>
              </a:rPr>
              <a:t>/cm2 cooling with airflow needs a reference and also at what conditions. This may lead a reader to a false believe that around an order of magnitude less is trivial to cool. A </a:t>
            </a:r>
            <a:r>
              <a:rPr lang="en-GB" altLang="zh-CN" sz="2400" dirty="0" err="1">
                <a:latin typeface="Arial" panose="020B0604020202020204" pitchFamily="34" charset="0"/>
                <a:cs typeface="Arial" panose="020B0604020202020204" pitchFamily="34" charset="0"/>
              </a:rPr>
              <a:t>fe</a:t>
            </a:r>
            <a:r>
              <a:rPr lang="en-US" altLang="zh-CN" sz="2400" dirty="0">
                <a:latin typeface="Arial" panose="020B0604020202020204" pitchFamily="34" charset="0"/>
                <a:cs typeface="Arial" panose="020B0604020202020204" pitchFamily="34" charset="0"/>
              </a:rPr>
              <a:t>w</a:t>
            </a:r>
            <a:r>
              <a:rPr lang="en-GB" altLang="zh-CN" sz="2400" dirty="0">
                <a:latin typeface="Arial" panose="020B0604020202020204" pitchFamily="34" charset="0"/>
                <a:cs typeface="Arial" panose="020B0604020202020204" pitchFamily="34" charset="0"/>
              </a:rPr>
              <a:t> more sentences are needed here: what flow was simulated (laminar/turbulent), if all obstacles were correctly accounted for. Have the thermal gradients along the flow been taken into consideration?</a:t>
            </a:r>
            <a:endParaRPr lang="en-GB" altLang="zh-CN" sz="2200" dirty="0">
              <a:ea typeface="宋体" pitchFamily="2" charset="-122"/>
            </a:endParaRPr>
          </a:p>
        </p:txBody>
      </p:sp>
      <p:pic>
        <p:nvPicPr>
          <p:cNvPr id="9" name="Picture 8">
            <a:extLst>
              <a:ext uri="{FF2B5EF4-FFF2-40B4-BE49-F238E27FC236}">
                <a16:creationId xmlns:a16="http://schemas.microsoft.com/office/drawing/2014/main" id="{A55DAF28-FA11-6F44-AD7A-21BE39FB3A9B}"/>
              </a:ext>
            </a:extLst>
          </p:cNvPr>
          <p:cNvPicPr>
            <a:picLocks noChangeAspect="1"/>
          </p:cNvPicPr>
          <p:nvPr/>
        </p:nvPicPr>
        <p:blipFill>
          <a:blip r:embed="rId3"/>
          <a:stretch>
            <a:fillRect/>
          </a:stretch>
        </p:blipFill>
        <p:spPr>
          <a:xfrm>
            <a:off x="767408" y="2105150"/>
            <a:ext cx="3960440" cy="2888223"/>
          </a:xfrm>
          <a:prstGeom prst="rect">
            <a:avLst/>
          </a:prstGeom>
        </p:spPr>
      </p:pic>
      <p:pic>
        <p:nvPicPr>
          <p:cNvPr id="3" name="Picture 2">
            <a:extLst>
              <a:ext uri="{FF2B5EF4-FFF2-40B4-BE49-F238E27FC236}">
                <a16:creationId xmlns:a16="http://schemas.microsoft.com/office/drawing/2014/main" id="{DF459AA4-6B4C-F241-8FA9-42EA92922079}"/>
              </a:ext>
            </a:extLst>
          </p:cNvPr>
          <p:cNvPicPr>
            <a:picLocks noChangeAspect="1"/>
          </p:cNvPicPr>
          <p:nvPr/>
        </p:nvPicPr>
        <p:blipFill>
          <a:blip r:embed="rId4"/>
          <a:stretch>
            <a:fillRect/>
          </a:stretch>
        </p:blipFill>
        <p:spPr>
          <a:xfrm>
            <a:off x="5807968" y="2179580"/>
            <a:ext cx="4948694" cy="2817711"/>
          </a:xfrm>
          <a:prstGeom prst="rect">
            <a:avLst/>
          </a:prstGeom>
        </p:spPr>
      </p:pic>
      <p:sp>
        <p:nvSpPr>
          <p:cNvPr id="4" name="Oval 3">
            <a:extLst>
              <a:ext uri="{FF2B5EF4-FFF2-40B4-BE49-F238E27FC236}">
                <a16:creationId xmlns:a16="http://schemas.microsoft.com/office/drawing/2014/main" id="{636A27D0-DD90-2E44-B9B6-889E966AB12A}"/>
              </a:ext>
            </a:extLst>
          </p:cNvPr>
          <p:cNvSpPr/>
          <p:nvPr/>
        </p:nvSpPr>
        <p:spPr>
          <a:xfrm>
            <a:off x="3143672" y="2780928"/>
            <a:ext cx="216024" cy="22124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Tree>
    <p:extLst>
      <p:ext uri="{BB962C8B-B14F-4D97-AF65-F5344CB8AC3E}">
        <p14:creationId xmlns:p14="http://schemas.microsoft.com/office/powerpoint/2010/main" val="3594357388"/>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2976</TotalTime>
  <Words>5467</Words>
  <Application>Microsoft Macintosh PowerPoint</Application>
  <PresentationFormat>Widescreen</PresentationFormat>
  <Paragraphs>336</Paragraphs>
  <Slides>35</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.SF NS</vt:lpstr>
      <vt:lpstr>ArialMT</vt:lpstr>
      <vt:lpstr>等线</vt:lpstr>
      <vt:lpstr>微软雅黑</vt:lpstr>
      <vt:lpstr>Arial</vt:lpstr>
      <vt:lpstr>Arial Black</vt:lpstr>
      <vt:lpstr>Calibri</vt:lpstr>
      <vt:lpstr>Helvetica</vt:lpstr>
      <vt:lpstr>Times New Roman</vt:lpstr>
      <vt:lpstr>Wingdings</vt:lpstr>
      <vt:lpstr>Office 主题</vt:lpstr>
      <vt:lpstr>PowerPoint Presentation</vt:lpstr>
      <vt:lpstr>Content</vt:lpstr>
      <vt:lpstr>Overview of IDRC feedback and main changes</vt:lpstr>
      <vt:lpstr>Vertex Requirement </vt:lpstr>
      <vt:lpstr>Detailed design：Baseline layout</vt:lpstr>
      <vt:lpstr>Detailed design： Electronics </vt:lpstr>
      <vt:lpstr>(new) Electronics of stitching layer</vt:lpstr>
      <vt:lpstr>PowerPoint Presentation</vt:lpstr>
      <vt:lpstr>PowerPoint Presentation</vt:lpstr>
      <vt:lpstr>Reply to IDRC comments: Background </vt:lpstr>
      <vt:lpstr>PowerPoint Presentation</vt:lpstr>
      <vt:lpstr>Reply to IDRC comments: Laser alignment</vt:lpstr>
      <vt:lpstr>Reply to IDRC comments: general design</vt:lpstr>
      <vt:lpstr>Research team</vt:lpstr>
      <vt:lpstr>PowerPoint Presentation</vt:lpstr>
      <vt:lpstr>Summary</vt:lpstr>
      <vt:lpstr>PowerPoint Presentation</vt:lpstr>
      <vt:lpstr>Recommendations</vt:lpstr>
      <vt:lpstr>Comments on Draft v0.4.1</vt:lpstr>
      <vt:lpstr>Recommendations</vt:lpstr>
      <vt:lpstr>Comments on Draft v0.4.1</vt:lpstr>
      <vt:lpstr>Comments on Draft v0.4.1</vt:lpstr>
      <vt:lpstr>Comments on Draft v0.4.1</vt:lpstr>
      <vt:lpstr>Comments on Draft v0.4.1</vt:lpstr>
      <vt:lpstr>Comments on Draft v0.4.1</vt:lpstr>
      <vt:lpstr>Comments on Draft v0.4.1</vt:lpstr>
      <vt:lpstr>Comments on Draft v0.4.1</vt:lpstr>
      <vt:lpstr>Comments on Draft v0.4.1</vt:lpstr>
      <vt:lpstr>Comments on Draft v0.4.1</vt:lpstr>
      <vt:lpstr>Comments</vt:lpstr>
      <vt:lpstr>Findings</vt:lpstr>
      <vt:lpstr>PowerPoint Presentation</vt:lpstr>
      <vt:lpstr>PowerPoint Presentation</vt:lpstr>
      <vt:lpstr>Vertex technologies: Cables and services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Microsoft Office User</cp:lastModifiedBy>
  <cp:revision>72</cp:revision>
  <cp:lastPrinted>2025-08-30T14:17:35Z</cp:lastPrinted>
  <dcterms:created xsi:type="dcterms:W3CDTF">2025-08-30T14:17:35Z</dcterms:created>
  <dcterms:modified xsi:type="dcterms:W3CDTF">2025-09-09T02:10:39Z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
  </property>
  <property fmtid="{D5CDD505-2E9C-101B-9397-08002B2CF9AE}" pid="3" name="KSOProductBuildVer">
    <vt:lpwstr>2052-0.0.0.0</vt:lpwstr>
  </property>
</Properties>
</file>