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14"/>
  </p:notesMasterIdLst>
  <p:handoutMasterIdLst>
    <p:handoutMasterId r:id="rId15"/>
  </p:handoutMasterIdLst>
  <p:sldIdLst>
    <p:sldId id="331" r:id="rId2"/>
    <p:sldId id="653" r:id="rId3"/>
    <p:sldId id="654" r:id="rId4"/>
    <p:sldId id="655" r:id="rId5"/>
    <p:sldId id="656" r:id="rId6"/>
    <p:sldId id="657" r:id="rId7"/>
    <p:sldId id="659" r:id="rId8"/>
    <p:sldId id="658" r:id="rId9"/>
    <p:sldId id="662" r:id="rId10"/>
    <p:sldId id="256" r:id="rId11"/>
    <p:sldId id="665" r:id="rId12"/>
    <p:sldId id="6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78668"/>
    <a:srgbClr val="179739"/>
    <a:srgbClr val="8FA974"/>
    <a:srgbClr val="96A134"/>
    <a:srgbClr val="FFEAAB"/>
    <a:srgbClr val="FFB53D"/>
    <a:srgbClr val="2117A8"/>
    <a:srgbClr val="FF3CE5"/>
    <a:srgbClr val="0D401B"/>
    <a:srgbClr val="35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 autoAdjust="0"/>
    <p:restoredTop sz="87123" autoAdjust="0"/>
  </p:normalViewPr>
  <p:slideViewPr>
    <p:cSldViewPr snapToGrid="0" snapToObjects="1">
      <p:cViewPr varScale="1">
        <p:scale>
          <a:sx n="110" d="100"/>
          <a:sy n="110" d="100"/>
        </p:scale>
        <p:origin x="10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6DA7-386F-6F45-B865-44C5AEED1F43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2160A-2F58-8D43-8720-2805BD1B4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E73E-3AAA-2E49-AC3D-23BC6530AF40}" type="datetimeFigureOut">
              <a:rPr lang="en-US" smtClean="0"/>
              <a:pPr/>
              <a:t>6/13/26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704F-9891-C847-A76D-EBF34C6040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3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IOPP established in 1977, shortly after the end of the culture revolution and the start of a new era in Chinese modernization</a:t>
            </a:r>
          </a:p>
          <a:p>
            <a:r>
              <a:rPr lang="en-US" dirty="0"/>
              <a:t>1983 workshop changed the research direction at IOPP,</a:t>
            </a:r>
          </a:p>
          <a:p>
            <a:r>
              <a:rPr lang="en-US" dirty="0"/>
              <a:t>Like any university research group in particle and nuclear physics, we started by joining the international community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7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Forward 48 years today, </a:t>
            </a:r>
            <a:r>
              <a:rPr lang="zh-CN" altLang="en-US" dirty="0"/>
              <a:t> </a:t>
            </a:r>
            <a:r>
              <a:rPr lang="en-US" altLang="zh-CN" dirty="0"/>
              <a:t>the institute has grown into one of the biggest particle and nuclear physics group in a university</a:t>
            </a:r>
          </a:p>
          <a:p>
            <a:r>
              <a:rPr lang="en-US" dirty="0"/>
              <a:t>The institute is now the host to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79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done all of these through internation collaboration </a:t>
            </a:r>
          </a:p>
          <a:p>
            <a:endParaRPr lang="en-US" dirty="0"/>
          </a:p>
          <a:p>
            <a:r>
              <a:rPr lang="en-US" dirty="0"/>
              <a:t>Our international collaboration culminated in a climax in 2019 at the </a:t>
            </a:r>
            <a:r>
              <a:rPr lang="en-US" dirty="0" err="1"/>
              <a:t>memeroable</a:t>
            </a:r>
            <a:r>
              <a:rPr lang="en-US" dirty="0"/>
              <a:t> quark matter 2019 </a:t>
            </a:r>
          </a:p>
          <a:p>
            <a:r>
              <a:rPr lang="en-US" dirty="0"/>
              <a:t>Then came the pandemic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11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things has happened in the last five years,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why we want to establish C3NT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0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Wuhan is geologically center of China, with networks of rivers, railroads run through the city and connect to the rest of China and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4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0A15-E83E-2F57-4EEC-DC02E2A0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1C301-5670-3575-8B9C-D9AF49432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5A5EC-CB79-7500-0FCA-9992C099D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AE8CB-C0EB-BFBA-03F6-617BF5ADE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704F-9891-C847-A76D-EBF34C6040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176512-B387-DC46-9310-752A4E71A7D6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820505-B1A0-694B-A66A-EA1C65EF750E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D49BE5-E869-7142-99B4-216E348231D0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rgbClr val="178668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E7471DC-9234-7B49-8010-0B2D65F78A6D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8574" y="6356351"/>
            <a:ext cx="2844800" cy="365125"/>
          </a:xfrm>
        </p:spPr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201388C-72D7-5B41-982B-8B5F08F4AC75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F5B00-0211-6449-99B3-957F7B3A9C75}" type="datetime1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38BD624-006A-6D4C-A1CE-C7CF6B1E9597}" type="datetime1">
              <a:rPr lang="en-US" smtClean="0"/>
              <a:t>6/13/26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ADD0199-2BAB-0A4C-8AAE-FD34BC0C5FF4}" type="datetime1">
              <a:rPr lang="en-US" smtClean="0"/>
              <a:t>6/13/26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3C434FF-59F9-6D46-89C9-B009B085FE0B}" type="datetime1">
              <a:rPr lang="en-US" smtClean="0"/>
              <a:t>6/13/26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C8324-D06F-844B-8F4A-B042D2E3CC95}" type="datetime1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54B391-616A-EC44-B92E-CB0F4AE913D0}" type="datetime1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78668"/>
            </a:gs>
            <a:gs pos="89000">
              <a:srgbClr val="00022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152" y="6455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EAAB"/>
                </a:solidFill>
              </a:defRPr>
            </a:lvl1pPr>
          </a:lstStyle>
          <a:p>
            <a:fld id="{1B9BAA04-AEB2-8147-AF42-90F4B81582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1"/>
            <a:ext cx="12191999" cy="106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485748" cy="468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3363ABC-CB62-FEA5-85F5-ABD651671E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1"/>
          <a:stretch/>
        </p:blipFill>
        <p:spPr>
          <a:xfrm>
            <a:off x="11446952" y="6138726"/>
            <a:ext cx="745048" cy="681798"/>
          </a:xfrm>
          <a:prstGeom prst="rect">
            <a:avLst/>
          </a:prstGeom>
        </p:spPr>
      </p:pic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FDD0FB6-992F-8770-95B1-565276CCF8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226" y="6176201"/>
            <a:ext cx="2544081" cy="6817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华文宋体"/>
          <a:cs typeface="华文宋体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儷黑 Pro"/>
          <a:cs typeface="儷黑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儷黑 Pro"/>
          <a:cs typeface="儷黑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106193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3446" y="5644258"/>
            <a:ext cx="55251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Xin-Nian Wang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Central China Normal University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506" y="3660790"/>
            <a:ext cx="11330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An Introduction to C3NT</a:t>
            </a:r>
          </a:p>
        </p:txBody>
      </p:sp>
      <p:pic>
        <p:nvPicPr>
          <p:cNvPr id="2" name="Picture 1" descr="A city with buildings and trees&#10;&#10;AI-generated content may be incorrect.">
            <a:extLst>
              <a:ext uri="{FF2B5EF4-FFF2-40B4-BE49-F238E27FC236}">
                <a16:creationId xmlns:a16="http://schemas.microsoft.com/office/drawing/2014/main" id="{D9067FCC-135C-7340-030A-2998BE7A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19" t="28036" r="719" b="15958"/>
          <a:stretch/>
        </p:blipFill>
        <p:spPr>
          <a:xfrm>
            <a:off x="-3" y="0"/>
            <a:ext cx="12192000" cy="30214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FEC62CF6-0838-31A7-F858-A0C9C59C3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955" y="445307"/>
            <a:ext cx="3034646" cy="24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3DE0F1-54E9-86E2-8354-F948D390EC92}"/>
              </a:ext>
            </a:extLst>
          </p:cNvPr>
          <p:cNvCxnSpPr>
            <a:cxnSpLocks/>
          </p:cNvCxnSpPr>
          <p:nvPr/>
        </p:nvCxnSpPr>
        <p:spPr>
          <a:xfrm flipV="1">
            <a:off x="3179001" y="2546429"/>
            <a:ext cx="7004643" cy="24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4AB628-7D68-69AF-0DC7-E952602ED032}"/>
              </a:ext>
            </a:extLst>
          </p:cNvPr>
          <p:cNvCxnSpPr/>
          <p:nvPr/>
        </p:nvCxnSpPr>
        <p:spPr>
          <a:xfrm flipV="1">
            <a:off x="3870117" y="2167157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D31C37-0F2D-2726-B463-49B759CE1AFD}"/>
              </a:ext>
            </a:extLst>
          </p:cNvPr>
          <p:cNvSpPr txBox="1"/>
          <p:nvPr/>
        </p:nvSpPr>
        <p:spPr>
          <a:xfrm>
            <a:off x="3444815" y="2688152"/>
            <a:ext cx="775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May 6-17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2BE8D-489B-48A2-5677-6E7FCA99B33D}"/>
              </a:ext>
            </a:extLst>
          </p:cNvPr>
          <p:cNvSpPr txBox="1"/>
          <p:nvPr/>
        </p:nvSpPr>
        <p:spPr>
          <a:xfrm>
            <a:off x="3166469" y="1508669"/>
            <a:ext cx="20113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New opportunities in particle</a:t>
            </a:r>
          </a:p>
          <a:p>
            <a:r>
              <a:rPr lang="en-US" sz="1200" dirty="0">
                <a:solidFill>
                  <a:schemeClr val="bg1"/>
                </a:solidFill>
              </a:rPr>
              <a:t>and nuclear physics with</a:t>
            </a:r>
          </a:p>
          <a:p>
            <a:r>
              <a:rPr lang="en-US" sz="1200" dirty="0">
                <a:solidFill>
                  <a:schemeClr val="bg1"/>
                </a:solidFill>
              </a:rPr>
              <a:t>energy correlators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19E0B8-29C1-A5D7-68C1-C724C12E0F30}"/>
              </a:ext>
            </a:extLst>
          </p:cNvPr>
          <p:cNvCxnSpPr/>
          <p:nvPr/>
        </p:nvCxnSpPr>
        <p:spPr>
          <a:xfrm flipV="1">
            <a:off x="4763923" y="2571194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46A0ED-68DF-B222-DF07-8DDDD2CA5A9D}"/>
              </a:ext>
            </a:extLst>
          </p:cNvPr>
          <p:cNvSpPr txBox="1"/>
          <p:nvPr/>
        </p:nvSpPr>
        <p:spPr>
          <a:xfrm>
            <a:off x="3709852" y="2987388"/>
            <a:ext cx="189571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Inaugural Symposium 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Frontiers of Nuclear Theory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E4F70-C529-D37A-8DC3-4502B176629E}"/>
              </a:ext>
            </a:extLst>
          </p:cNvPr>
          <p:cNvSpPr txBox="1"/>
          <p:nvPr/>
        </p:nvSpPr>
        <p:spPr>
          <a:xfrm>
            <a:off x="4376059" y="2301941"/>
            <a:ext cx="85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May 17-18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84CA04-572E-3E68-6FFC-93A250C6280F}"/>
              </a:ext>
            </a:extLst>
          </p:cNvPr>
          <p:cNvCxnSpPr/>
          <p:nvPr/>
        </p:nvCxnSpPr>
        <p:spPr>
          <a:xfrm flipV="1">
            <a:off x="6745123" y="2155000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AE6B62-ABB7-06BF-C1E8-D3D0645518BF}"/>
              </a:ext>
            </a:extLst>
          </p:cNvPr>
          <p:cNvSpPr txBox="1"/>
          <p:nvPr/>
        </p:nvSpPr>
        <p:spPr>
          <a:xfrm>
            <a:off x="6316383" y="2710389"/>
            <a:ext cx="1013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August 25-29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21366-933D-8F58-DA17-F3A61ECD3CAA}"/>
              </a:ext>
            </a:extLst>
          </p:cNvPr>
          <p:cNvSpPr txBox="1"/>
          <p:nvPr/>
        </p:nvSpPr>
        <p:spPr>
          <a:xfrm>
            <a:off x="5692061" y="1509543"/>
            <a:ext cx="13965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13th </a:t>
            </a:r>
            <a:r>
              <a:rPr lang="en-US" sz="1200" dirty="0" err="1">
                <a:solidFill>
                  <a:schemeClr val="bg1"/>
                </a:solidFill>
              </a:rPr>
              <a:t>Huada</a:t>
            </a:r>
            <a:r>
              <a:rPr lang="en-US" sz="1200" dirty="0">
                <a:solidFill>
                  <a:schemeClr val="bg1"/>
                </a:solidFill>
              </a:rPr>
              <a:t> QCD </a:t>
            </a:r>
          </a:p>
          <a:p>
            <a:r>
              <a:rPr lang="en-US" sz="1200" dirty="0">
                <a:solidFill>
                  <a:schemeClr val="bg1"/>
                </a:solidFill>
              </a:rPr>
              <a:t>School on QCD out </a:t>
            </a:r>
          </a:p>
          <a:p>
            <a:r>
              <a:rPr lang="en-US" sz="1200" dirty="0">
                <a:solidFill>
                  <a:schemeClr val="bg1"/>
                </a:solidFill>
              </a:rPr>
              <a:t>of equilibrium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874AE-D753-AF37-299E-E1A2F3A50D8B}"/>
              </a:ext>
            </a:extLst>
          </p:cNvPr>
          <p:cNvCxnSpPr/>
          <p:nvPr/>
        </p:nvCxnSpPr>
        <p:spPr>
          <a:xfrm flipV="1">
            <a:off x="7494766" y="2595340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2981E67-05A4-B603-10FB-6BC6AEEE1157}"/>
              </a:ext>
            </a:extLst>
          </p:cNvPr>
          <p:cNvSpPr txBox="1"/>
          <p:nvPr/>
        </p:nvSpPr>
        <p:spPr>
          <a:xfrm>
            <a:off x="7047932" y="2270050"/>
            <a:ext cx="118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September 1-12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D86CF4-48A8-2F33-2031-EA15171EADEC}"/>
              </a:ext>
            </a:extLst>
          </p:cNvPr>
          <p:cNvSpPr txBox="1"/>
          <p:nvPr/>
        </p:nvSpPr>
        <p:spPr>
          <a:xfrm>
            <a:off x="6503661" y="3022225"/>
            <a:ext cx="233499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Precision Frontiers of QCD</a:t>
            </a:r>
          </a:p>
          <a:p>
            <a:r>
              <a:rPr lang="en-US" sz="1200" dirty="0">
                <a:solidFill>
                  <a:schemeClr val="bg1"/>
                </a:solidFill>
              </a:rPr>
              <a:t>Matter: Inference and uncertainty </a:t>
            </a:r>
          </a:p>
          <a:p>
            <a:r>
              <a:rPr lang="en-US" sz="1200" dirty="0">
                <a:solidFill>
                  <a:schemeClr val="bg1"/>
                </a:solidFill>
              </a:rPr>
              <a:t>quantification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A73ABD-A300-8A31-FFBB-BC28F9290FDC}"/>
              </a:ext>
            </a:extLst>
          </p:cNvPr>
          <p:cNvCxnSpPr/>
          <p:nvPr/>
        </p:nvCxnSpPr>
        <p:spPr>
          <a:xfrm flipV="1">
            <a:off x="9055836" y="2181350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8B5220-EE40-EC51-5FC4-4BFA26EF30A7}"/>
              </a:ext>
            </a:extLst>
          </p:cNvPr>
          <p:cNvSpPr txBox="1"/>
          <p:nvPr/>
        </p:nvSpPr>
        <p:spPr>
          <a:xfrm>
            <a:off x="8435858" y="2634712"/>
            <a:ext cx="1267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September 19-21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B2299-5FEC-8B2C-C5E7-4703D85CA7DA}"/>
              </a:ext>
            </a:extLst>
          </p:cNvPr>
          <p:cNvSpPr txBox="1"/>
          <p:nvPr/>
        </p:nvSpPr>
        <p:spPr>
          <a:xfrm>
            <a:off x="8019718" y="1719685"/>
            <a:ext cx="202074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Workshop on Nuclear physics</a:t>
            </a:r>
          </a:p>
          <a:p>
            <a:r>
              <a:rPr lang="en-US" sz="1200" dirty="0">
                <a:solidFill>
                  <a:schemeClr val="bg1"/>
                </a:solidFill>
              </a:rPr>
              <a:t>across energy scales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58495-B075-AA07-740F-889B65A04A22}"/>
              </a:ext>
            </a:extLst>
          </p:cNvPr>
          <p:cNvSpPr txBox="1"/>
          <p:nvPr/>
        </p:nvSpPr>
        <p:spPr>
          <a:xfrm>
            <a:off x="2324947" y="238336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3A87CB-62FB-AB89-47F0-87998F11EB5B}"/>
              </a:ext>
            </a:extLst>
          </p:cNvPr>
          <p:cNvCxnSpPr>
            <a:cxnSpLocks/>
          </p:cNvCxnSpPr>
          <p:nvPr/>
        </p:nvCxnSpPr>
        <p:spPr>
          <a:xfrm flipV="1">
            <a:off x="2356314" y="5084040"/>
            <a:ext cx="8315093" cy="181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74AB47-464C-8311-E8F1-754B7EB66642}"/>
              </a:ext>
            </a:extLst>
          </p:cNvPr>
          <p:cNvSpPr txBox="1"/>
          <p:nvPr/>
        </p:nvSpPr>
        <p:spPr>
          <a:xfrm>
            <a:off x="1514792" y="490515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23F90C-BB9E-EEB7-9D9E-768F7D1014A2}"/>
              </a:ext>
            </a:extLst>
          </p:cNvPr>
          <p:cNvCxnSpPr/>
          <p:nvPr/>
        </p:nvCxnSpPr>
        <p:spPr>
          <a:xfrm flipV="1">
            <a:off x="2941461" y="4685788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91F8625-E1F8-F277-7CED-2D02385B5BFF}"/>
              </a:ext>
            </a:extLst>
          </p:cNvPr>
          <p:cNvSpPr txBox="1"/>
          <p:nvPr/>
        </p:nvSpPr>
        <p:spPr>
          <a:xfrm>
            <a:off x="2553598" y="5206782"/>
            <a:ext cx="982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January 6-17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E5EF88-6432-32C1-6A52-57541B5933D2}"/>
              </a:ext>
            </a:extLst>
          </p:cNvPr>
          <p:cNvSpPr txBox="1"/>
          <p:nvPr/>
        </p:nvSpPr>
        <p:spPr>
          <a:xfrm>
            <a:off x="2075546" y="4211965"/>
            <a:ext cx="214924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</a:t>
            </a:r>
            <a:r>
              <a:rPr lang="en-US" sz="1200" baseline="30000" dirty="0">
                <a:solidFill>
                  <a:schemeClr val="bg1"/>
                </a:solidFill>
              </a:rPr>
              <a:t>st</a:t>
            </a:r>
            <a:r>
              <a:rPr lang="en-US" sz="1200" dirty="0">
                <a:solidFill>
                  <a:schemeClr val="bg1"/>
                </a:solidFill>
              </a:rPr>
              <a:t> workshop on Jet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Heavy Quark Physics (JAQ2026)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7EEEDE-CF0B-D4A4-F211-3B8A69958306}"/>
              </a:ext>
            </a:extLst>
          </p:cNvPr>
          <p:cNvCxnSpPr/>
          <p:nvPr/>
        </p:nvCxnSpPr>
        <p:spPr>
          <a:xfrm flipV="1">
            <a:off x="4107081" y="5089825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3006AC8-57D7-746B-91BF-7CA8D10117AC}"/>
              </a:ext>
            </a:extLst>
          </p:cNvPr>
          <p:cNvSpPr txBox="1"/>
          <p:nvPr/>
        </p:nvSpPr>
        <p:spPr>
          <a:xfrm>
            <a:off x="4107081" y="4766659"/>
            <a:ext cx="982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January 6-17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E810B-84B6-C196-882E-9DB16101261B}"/>
              </a:ext>
            </a:extLst>
          </p:cNvPr>
          <p:cNvSpPr txBox="1"/>
          <p:nvPr/>
        </p:nvSpPr>
        <p:spPr>
          <a:xfrm>
            <a:off x="3314184" y="5480681"/>
            <a:ext cx="205139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Workshop on Global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Constraints of QGP properties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B0CFA6-5C8C-7BE6-6922-D3A741E0E2C6}"/>
              </a:ext>
            </a:extLst>
          </p:cNvPr>
          <p:cNvCxnSpPr/>
          <p:nvPr/>
        </p:nvCxnSpPr>
        <p:spPr>
          <a:xfrm flipV="1">
            <a:off x="5826790" y="4685788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7C9A3A-16A4-CC21-CEDA-41F786A518CA}"/>
              </a:ext>
            </a:extLst>
          </p:cNvPr>
          <p:cNvSpPr txBox="1"/>
          <p:nvPr/>
        </p:nvSpPr>
        <p:spPr>
          <a:xfrm>
            <a:off x="4763923" y="4211965"/>
            <a:ext cx="22057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Jet-Soft Dynamical Interaction in</a:t>
            </a:r>
          </a:p>
          <a:p>
            <a:r>
              <a:rPr lang="en-US" sz="1200" dirty="0">
                <a:solidFill>
                  <a:schemeClr val="bg1"/>
                </a:solidFill>
              </a:rPr>
              <a:t>High-energy heavy-ion collisions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53ACC4-A072-F39A-1EC3-BB040F5C977E}"/>
              </a:ext>
            </a:extLst>
          </p:cNvPr>
          <p:cNvSpPr txBox="1"/>
          <p:nvPr/>
        </p:nvSpPr>
        <p:spPr>
          <a:xfrm>
            <a:off x="5002878" y="5099082"/>
            <a:ext cx="130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 22-April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1D4C7-D03B-97D5-83EF-46C5810D9B10}"/>
              </a:ext>
            </a:extLst>
          </p:cNvPr>
          <p:cNvSpPr txBox="1"/>
          <p:nvPr/>
        </p:nvSpPr>
        <p:spPr>
          <a:xfrm>
            <a:off x="771426" y="405669"/>
            <a:ext cx="1090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Timeline of C3NT programs during May 2025 – April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6371E-F14F-779B-F1EA-903ACBA1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60"/>
          <a:stretch>
            <a:fillRect/>
          </a:stretch>
        </p:blipFill>
        <p:spPr>
          <a:xfrm>
            <a:off x="9383969" y="2826651"/>
            <a:ext cx="2913018" cy="1379193"/>
          </a:xfrm>
          <a:prstGeom prst="rect">
            <a:avLst/>
          </a:prstGeom>
          <a:effectLst>
            <a:softEdge rad="223503"/>
          </a:effectLst>
        </p:spPr>
      </p:pic>
      <p:pic>
        <p:nvPicPr>
          <p:cNvPr id="6" name="Picture 5" descr="A group of people sitting at tables with computers&#10;&#10;AI-generated content may be incorrect.">
            <a:extLst>
              <a:ext uri="{FF2B5EF4-FFF2-40B4-BE49-F238E27FC236}">
                <a16:creationId xmlns:a16="http://schemas.microsoft.com/office/drawing/2014/main" id="{47E7179F-9C04-CD4F-1482-F5F888AF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67" r="18121"/>
          <a:stretch>
            <a:fillRect/>
          </a:stretch>
        </p:blipFill>
        <p:spPr>
          <a:xfrm>
            <a:off x="-49399" y="2773211"/>
            <a:ext cx="2878816" cy="1426597"/>
          </a:xfrm>
          <a:prstGeom prst="rect">
            <a:avLst/>
          </a:prstGeom>
          <a:effectLst>
            <a:softEdge rad="126895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DD4451-0A3E-BDF1-97A3-4FC70D0FDA21}"/>
              </a:ext>
            </a:extLst>
          </p:cNvPr>
          <p:cNvSpPr txBox="1"/>
          <p:nvPr/>
        </p:nvSpPr>
        <p:spPr>
          <a:xfrm>
            <a:off x="9230309" y="5455706"/>
            <a:ext cx="144770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Frontiers of ab initio</a:t>
            </a:r>
          </a:p>
          <a:p>
            <a:r>
              <a:rPr lang="en-US" sz="1200" dirty="0">
                <a:solidFill>
                  <a:schemeClr val="bg1"/>
                </a:solidFill>
              </a:rPr>
              <a:t> Nuclear Theory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ED8A85-2900-97CD-47C2-92E64AE77528}"/>
              </a:ext>
            </a:extLst>
          </p:cNvPr>
          <p:cNvCxnSpPr/>
          <p:nvPr/>
        </p:nvCxnSpPr>
        <p:spPr>
          <a:xfrm flipV="1">
            <a:off x="9869697" y="5084040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3DB594-0F10-5957-F59D-97BC58D9ADF4}"/>
              </a:ext>
            </a:extLst>
          </p:cNvPr>
          <p:cNvSpPr txBox="1"/>
          <p:nvPr/>
        </p:nvSpPr>
        <p:spPr>
          <a:xfrm>
            <a:off x="9230309" y="4730187"/>
            <a:ext cx="1801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November 22– Dember 5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5213D3-4223-2109-4BD0-8265BB681C48}"/>
              </a:ext>
            </a:extLst>
          </p:cNvPr>
          <p:cNvSpPr txBox="1"/>
          <p:nvPr/>
        </p:nvSpPr>
        <p:spPr>
          <a:xfrm>
            <a:off x="6138899" y="5553955"/>
            <a:ext cx="865943" cy="276999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QIS - HENP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9489AA-4D69-9D75-E77A-792F6C299EF9}"/>
              </a:ext>
            </a:extLst>
          </p:cNvPr>
          <p:cNvCxnSpPr/>
          <p:nvPr/>
        </p:nvCxnSpPr>
        <p:spPr>
          <a:xfrm flipV="1">
            <a:off x="6623989" y="5140463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980424B-2C0E-201A-EFE3-BC9A823BDD1F}"/>
              </a:ext>
            </a:extLst>
          </p:cNvPr>
          <p:cNvSpPr txBox="1"/>
          <p:nvPr/>
        </p:nvSpPr>
        <p:spPr>
          <a:xfrm>
            <a:off x="6137318" y="4807041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June  15 -19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11AF16-6151-0229-E2E3-CA1AA4F91E5D}"/>
              </a:ext>
            </a:extLst>
          </p:cNvPr>
          <p:cNvCxnSpPr/>
          <p:nvPr/>
        </p:nvCxnSpPr>
        <p:spPr>
          <a:xfrm flipV="1">
            <a:off x="8727004" y="4666667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4AC6ECE-FDE4-168B-902F-FB10C2905C74}"/>
              </a:ext>
            </a:extLst>
          </p:cNvPr>
          <p:cNvSpPr txBox="1"/>
          <p:nvPr/>
        </p:nvSpPr>
        <p:spPr>
          <a:xfrm>
            <a:off x="8280501" y="4402907"/>
            <a:ext cx="817853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CEP &amp; EFT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99E341-C5E5-75C9-6005-0DE679C26185}"/>
              </a:ext>
            </a:extLst>
          </p:cNvPr>
          <p:cNvSpPr txBox="1"/>
          <p:nvPr/>
        </p:nvSpPr>
        <p:spPr>
          <a:xfrm>
            <a:off x="8149988" y="5115164"/>
            <a:ext cx="119629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October  19 - 22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84D4CB-FB9D-D992-9DF5-15254ADE445C}"/>
              </a:ext>
            </a:extLst>
          </p:cNvPr>
          <p:cNvSpPr txBox="1"/>
          <p:nvPr/>
        </p:nvSpPr>
        <p:spPr>
          <a:xfrm>
            <a:off x="7255309" y="4778559"/>
            <a:ext cx="894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Sept  20-24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9378CD-AE14-B75C-5887-EA93E0B588C7}"/>
              </a:ext>
            </a:extLst>
          </p:cNvPr>
          <p:cNvSpPr txBox="1"/>
          <p:nvPr/>
        </p:nvSpPr>
        <p:spPr>
          <a:xfrm>
            <a:off x="7169388" y="5455706"/>
            <a:ext cx="196002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14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Huada</a:t>
            </a:r>
            <a:r>
              <a:rPr lang="en-US" sz="1200" dirty="0">
                <a:solidFill>
                  <a:schemeClr val="bg1"/>
                </a:solidFill>
              </a:rPr>
              <a:t> QCD School on</a:t>
            </a:r>
          </a:p>
          <a:p>
            <a:r>
              <a:rPr lang="en-US" sz="1200" dirty="0">
                <a:solidFill>
                  <a:schemeClr val="bg1"/>
                </a:solidFill>
              </a:rPr>
              <a:t>Spin and polarization in QCD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408907-13CF-E7E0-5D85-4B4C33A3E9F9}"/>
              </a:ext>
            </a:extLst>
          </p:cNvPr>
          <p:cNvCxnSpPr/>
          <p:nvPr/>
        </p:nvCxnSpPr>
        <p:spPr>
          <a:xfrm flipV="1">
            <a:off x="7689113" y="5051644"/>
            <a:ext cx="0" cy="404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75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14BB-36A4-1F33-C56E-FE90FB0C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in 2026-2027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3F2FD-F134-01FC-3EE9-D4F27A7EA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26" y="1192154"/>
            <a:ext cx="10720974" cy="470064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Long1: Connecting Theory to Collider Data in the Era of Precision Saturation Physics </a:t>
            </a:r>
            <a:r>
              <a:rPr lang="zh-CN" altLang="en-US" sz="2800" dirty="0"/>
              <a:t> （</a:t>
            </a:r>
            <a:r>
              <a:rPr lang="en-US" altLang="zh-CN" sz="2800" dirty="0"/>
              <a:t>2027.1.18-29)</a:t>
            </a:r>
            <a:endParaRPr lang="en-US" sz="2800" dirty="0"/>
          </a:p>
          <a:p>
            <a:r>
              <a:rPr lang="en-US" sz="2800" dirty="0"/>
              <a:t>Long2: Nuclear Physics under Extreme Cosmic Conditions (April,  May/June, Sept/Oct, 2027)</a:t>
            </a:r>
          </a:p>
          <a:p>
            <a:r>
              <a:rPr lang="en-US" sz="2800" dirty="0"/>
              <a:t>Long3: Strangeness across Scales: linking QCD, dense matter and fundamental symmetries. (no preferred dates)</a:t>
            </a:r>
          </a:p>
          <a:p>
            <a:endParaRPr lang="en-US" sz="2800" dirty="0"/>
          </a:p>
          <a:p>
            <a:r>
              <a:rPr lang="en-US" sz="2800" dirty="0"/>
              <a:t>Short 1:  QCD CEP and EFT (2026.10.19-22)</a:t>
            </a:r>
          </a:p>
          <a:p>
            <a:r>
              <a:rPr lang="en-US" sz="2800" dirty="0"/>
              <a:t>Short 2: AI for Nuclear Modeling: from ab initio to DFT (2027.11-5-8)</a:t>
            </a:r>
          </a:p>
          <a:p>
            <a:r>
              <a:rPr lang="en-US" sz="2800" dirty="0"/>
              <a:t>Short 3: Artificial intelligence in nuclear and high-energy physics (2027.9.13-17 or 20-24)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797C4-734F-4D51-B851-4659A299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3902-3798-21C0-27FD-C742035A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008B6-25C1-C108-19A9-8F47F0F6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843B1-4E9B-46BC-AD18-26E5FAF9E79F}"/>
              </a:ext>
            </a:extLst>
          </p:cNvPr>
          <p:cNvSpPr txBox="1"/>
          <p:nvPr/>
        </p:nvSpPr>
        <p:spPr>
          <a:xfrm>
            <a:off x="3733800" y="106193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 descr="A city with buildings and trees&#10;&#10;AI-generated content may be incorrect.">
            <a:extLst>
              <a:ext uri="{FF2B5EF4-FFF2-40B4-BE49-F238E27FC236}">
                <a16:creationId xmlns:a16="http://schemas.microsoft.com/office/drawing/2014/main" id="{7FC2345A-3840-5C88-14A7-7C0E45E446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019" t="28036" r="719" b="15958"/>
          <a:stretch/>
        </p:blipFill>
        <p:spPr>
          <a:xfrm>
            <a:off x="-3" y="0"/>
            <a:ext cx="12192000" cy="30214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AC3AA5D9-753C-EC6B-17D5-4B020ABC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955" y="445307"/>
            <a:ext cx="3034646" cy="2415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3341F-C617-12A0-4A6E-B4EFADEB7D53}"/>
              </a:ext>
            </a:extLst>
          </p:cNvPr>
          <p:cNvSpPr txBox="1"/>
          <p:nvPr/>
        </p:nvSpPr>
        <p:spPr>
          <a:xfrm>
            <a:off x="2837380" y="3836545"/>
            <a:ext cx="8473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Welcome to C3NT @CCNU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BD44BE-7997-3195-3BAB-8B2F03F111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60" t="1718" r="6061"/>
          <a:stretch>
            <a:fillRect/>
          </a:stretch>
        </p:blipFill>
        <p:spPr>
          <a:xfrm>
            <a:off x="-1" y="40810"/>
            <a:ext cx="2349661" cy="60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4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6B4A-BA43-4ECD-AB87-D3D711A9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"/>
            <a:ext cx="12191999" cy="780276"/>
          </a:xfrm>
        </p:spPr>
        <p:txBody>
          <a:bodyPr/>
          <a:lstStyle/>
          <a:p>
            <a:r>
              <a:rPr lang="en-US" dirty="0"/>
              <a:t>Institute of Particle Physics at CCNU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38120-71E0-C1F3-AB0B-96317654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D7C2CF3-8931-5EDB-8DFD-35FDA3AD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70" t="39914" r="9913" b="35111"/>
          <a:stretch/>
        </p:blipFill>
        <p:spPr>
          <a:xfrm>
            <a:off x="879835" y="953025"/>
            <a:ext cx="5647062" cy="1271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D4814-3D85-F300-4B54-2C3C1A3FD2CF}"/>
              </a:ext>
            </a:extLst>
          </p:cNvPr>
          <p:cNvSpPr txBox="1"/>
          <p:nvPr/>
        </p:nvSpPr>
        <p:spPr>
          <a:xfrm>
            <a:off x="4449451" y="1955955"/>
            <a:ext cx="379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Established in 1977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641E231E-FFA9-213F-7F9F-5FE8E556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9" t="12311" r="4685" b="6184"/>
          <a:stretch/>
        </p:blipFill>
        <p:spPr>
          <a:xfrm>
            <a:off x="8284579" y="1088054"/>
            <a:ext cx="2913733" cy="2037791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B55837B5-0848-7495-857E-70FF9C4C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035" y="2749806"/>
            <a:ext cx="9642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 err="1">
                <a:latin typeface="楷体" panose="02010609060101010101" pitchFamily="49" charset="-122"/>
                <a:ea typeface="楷体" panose="02010609060101010101" pitchFamily="49" charset="-122"/>
              </a:rPr>
              <a:t>X.Cai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63F9A17F-9A8E-5E37-FCAD-7B58AEE1C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035" y="2828823"/>
            <a:ext cx="1510339" cy="30916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L.S. Liu</a:t>
            </a:r>
            <a:endParaRPr lang="zh-CN" altLang="en-US" sz="14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B50A455A-AD1B-C5D0-D94B-6E778FB90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2031" y="2794452"/>
            <a:ext cx="1041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J.R. Li</a:t>
            </a:r>
            <a:endParaRPr lang="zh-CN" altLang="en-US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EB99D1A2-772F-206D-8E0E-70730ECC7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82" y="4096291"/>
            <a:ext cx="3152575" cy="19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E34370-7191-5CD0-062F-58916A4C225A}"/>
              </a:ext>
            </a:extLst>
          </p:cNvPr>
          <p:cNvSpPr txBox="1"/>
          <p:nvPr/>
        </p:nvSpPr>
        <p:spPr>
          <a:xfrm>
            <a:off x="6553196" y="3221056"/>
            <a:ext cx="4001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Early involvement in experiments: BNL/E815-E863</a:t>
            </a:r>
            <a:r>
              <a:rPr lang="zh-CN" altLang="en-US" dirty="0">
                <a:solidFill>
                  <a:srgbClr val="FFFFFF"/>
                </a:solidFill>
              </a:rPr>
              <a:t>、</a:t>
            </a:r>
            <a:r>
              <a:rPr lang="en-US" dirty="0">
                <a:solidFill>
                  <a:srgbClr val="FFFFFF"/>
                </a:solidFill>
              </a:rPr>
              <a:t>CERN/EMU01-EMU12</a:t>
            </a:r>
            <a:r>
              <a:rPr lang="zh-CN" altLang="en-US" dirty="0">
                <a:solidFill>
                  <a:srgbClr val="FFFFFF"/>
                </a:solidFill>
              </a:rPr>
              <a:t>，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CERN/SPS/NA22</a:t>
            </a:r>
            <a:r>
              <a:rPr lang="zh-CN" altLang="en-US" dirty="0">
                <a:solidFill>
                  <a:srgbClr val="FFFFFF"/>
                </a:solidFill>
              </a:rPr>
              <a:t>、</a:t>
            </a:r>
            <a:r>
              <a:rPr lang="en-US" dirty="0">
                <a:solidFill>
                  <a:srgbClr val="FFFFFF"/>
                </a:solidFill>
              </a:rPr>
              <a:t>CERN/SPS/NA49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8E1F40-3E49-8E03-9B2C-0D9F0555C21F}"/>
              </a:ext>
            </a:extLst>
          </p:cNvPr>
          <p:cNvGrpSpPr/>
          <p:nvPr/>
        </p:nvGrpSpPr>
        <p:grpSpPr>
          <a:xfrm>
            <a:off x="829409" y="2726917"/>
            <a:ext cx="5266591" cy="2702922"/>
            <a:chOff x="615361" y="2692049"/>
            <a:chExt cx="5266591" cy="2702922"/>
          </a:xfrm>
        </p:grpSpPr>
        <p:pic>
          <p:nvPicPr>
            <p:cNvPr id="16" name="Content Placeholder 3" descr="Larry-Workshop.jpg">
              <a:extLst>
                <a:ext uri="{FF2B5EF4-FFF2-40B4-BE49-F238E27FC236}">
                  <a16:creationId xmlns:a16="http://schemas.microsoft.com/office/drawing/2014/main" id="{0AF6A6AF-76F9-7631-DD8A-2468833D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28000" contrast="17000"/>
            </a:blip>
            <a:srcRect l="2219" t="16286" r="2102" b="9070"/>
            <a:stretch/>
          </p:blipFill>
          <p:spPr>
            <a:xfrm>
              <a:off x="615361" y="2692049"/>
              <a:ext cx="5266591" cy="27029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C9EF54-D58D-113B-4C76-08ACD5395FBD}"/>
                </a:ext>
              </a:extLst>
            </p:cNvPr>
            <p:cNvSpPr txBox="1"/>
            <p:nvPr/>
          </p:nvSpPr>
          <p:spPr>
            <a:xfrm>
              <a:off x="4633335" y="2817984"/>
              <a:ext cx="723275" cy="307777"/>
            </a:xfrm>
            <a:custGeom>
              <a:avLst/>
              <a:gdLst>
                <a:gd name="connsiteX0" fmla="*/ 0 w 877163"/>
                <a:gd name="connsiteY0" fmla="*/ 0 h 369332"/>
                <a:gd name="connsiteX1" fmla="*/ 877163 w 877163"/>
                <a:gd name="connsiteY1" fmla="*/ 0 h 369332"/>
                <a:gd name="connsiteX2" fmla="*/ 877163 w 877163"/>
                <a:gd name="connsiteY2" fmla="*/ 369332 h 369332"/>
                <a:gd name="connsiteX3" fmla="*/ 0 w 877163"/>
                <a:gd name="connsiteY3" fmla="*/ 369332 h 369332"/>
                <a:gd name="connsiteX4" fmla="*/ 0 w 877163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7163" h="369332">
                  <a:moveTo>
                    <a:pt x="0" y="0"/>
                  </a:moveTo>
                  <a:lnTo>
                    <a:pt x="877163" y="0"/>
                  </a:lnTo>
                  <a:lnTo>
                    <a:pt x="877163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李家荣</a:t>
              </a:r>
              <a:endParaRPr lang="en-US" sz="1400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999966-BDA1-D5AB-C6C0-CF2F335E79E1}"/>
                </a:ext>
              </a:extLst>
            </p:cNvPr>
            <p:cNvSpPr txBox="1"/>
            <p:nvPr/>
          </p:nvSpPr>
          <p:spPr>
            <a:xfrm>
              <a:off x="3726176" y="48658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谢去病</a:t>
              </a:r>
              <a:endParaRPr lang="en-US" sz="1400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F8B900-4E80-A714-0005-32352C051398}"/>
                </a:ext>
              </a:extLst>
            </p:cNvPr>
            <p:cNvSpPr txBox="1"/>
            <p:nvPr/>
          </p:nvSpPr>
          <p:spPr>
            <a:xfrm>
              <a:off x="3170548" y="4840055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高崇寿</a:t>
              </a:r>
              <a:endParaRPr lang="en-US" sz="1400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3575D9-61E4-B5FE-D2E0-2CA725827722}"/>
                </a:ext>
              </a:extLst>
            </p:cNvPr>
            <p:cNvSpPr txBox="1"/>
            <p:nvPr/>
          </p:nvSpPr>
          <p:spPr>
            <a:xfrm>
              <a:off x="772989" y="486582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刘连寿</a:t>
              </a:r>
              <a:endParaRPr lang="en-US" sz="1400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E3C5B0-91EB-2D5A-1991-F44275404970}"/>
                </a:ext>
              </a:extLst>
            </p:cNvPr>
            <p:cNvSpPr txBox="1"/>
            <p:nvPr/>
          </p:nvSpPr>
          <p:spPr>
            <a:xfrm>
              <a:off x="1762196" y="4896602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L. </a:t>
              </a:r>
              <a:r>
                <a:rPr lang="en-US" sz="1200" dirty="0" err="1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McLerran</a:t>
              </a:r>
              <a:endParaRPr lang="en-US" sz="1200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F4522-559E-8F76-40EF-5C1A6E299A69}"/>
                </a:ext>
              </a:extLst>
            </p:cNvPr>
            <p:cNvSpPr txBox="1"/>
            <p:nvPr/>
          </p:nvSpPr>
          <p:spPr>
            <a:xfrm>
              <a:off x="2343432" y="2806392"/>
              <a:ext cx="543739" cy="307777"/>
            </a:xfrm>
            <a:custGeom>
              <a:avLst/>
              <a:gdLst>
                <a:gd name="connsiteX0" fmla="*/ 0 w 877163"/>
                <a:gd name="connsiteY0" fmla="*/ 0 h 369332"/>
                <a:gd name="connsiteX1" fmla="*/ 877163 w 877163"/>
                <a:gd name="connsiteY1" fmla="*/ 0 h 369332"/>
                <a:gd name="connsiteX2" fmla="*/ 877163 w 877163"/>
                <a:gd name="connsiteY2" fmla="*/ 369332 h 369332"/>
                <a:gd name="connsiteX3" fmla="*/ 0 w 877163"/>
                <a:gd name="connsiteY3" fmla="*/ 369332 h 369332"/>
                <a:gd name="connsiteX4" fmla="*/ 0 w 877163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7163" h="369332">
                  <a:moveTo>
                    <a:pt x="0" y="0"/>
                  </a:moveTo>
                  <a:lnTo>
                    <a:pt x="877163" y="0"/>
                  </a:lnTo>
                  <a:lnTo>
                    <a:pt x="877163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儷黑 Pro"/>
                  <a:ea typeface="儷黑 Pro"/>
                  <a:cs typeface="儷黑 Pro"/>
                </a:rPr>
                <a:t>刘峰</a:t>
              </a:r>
              <a:endPara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儷黑 Pro"/>
                <a:ea typeface="儷黑 Pro"/>
                <a:cs typeface="儷黑 Pro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109694-DE71-05A5-0A90-CB8606FBA373}"/>
              </a:ext>
            </a:extLst>
          </p:cNvPr>
          <p:cNvSpPr txBox="1"/>
          <p:nvPr/>
        </p:nvSpPr>
        <p:spPr>
          <a:xfrm>
            <a:off x="696662" y="5562698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</a:rPr>
              <a:t>Workshop on high-energy heavy-ion collisions</a:t>
            </a:r>
            <a:r>
              <a:rPr lang="en-US" altLang="zh-CN" dirty="0">
                <a:solidFill>
                  <a:schemeClr val="bg1"/>
                </a:solidFill>
              </a:rPr>
              <a:t>, </a:t>
            </a:r>
            <a:r>
              <a:rPr lang="en-US" sz="1800" dirty="0">
                <a:solidFill>
                  <a:schemeClr val="bg1"/>
                </a:solidFill>
              </a:rPr>
              <a:t>1983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altLang="zh-CN" sz="1800" dirty="0">
                <a:solidFill>
                  <a:schemeClr val="bg1"/>
                </a:solidFill>
              </a:rPr>
              <a:t>Wuhan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74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69D35-E78F-E03B-AEB6-063AB045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5F37E388-613E-9249-9013-73BB989B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70" t="39914" r="9913" b="35111"/>
          <a:stretch/>
        </p:blipFill>
        <p:spPr>
          <a:xfrm>
            <a:off x="3228117" y="0"/>
            <a:ext cx="5735765" cy="1291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D19EA-AFAC-EF5F-EB51-9E72BAFFAB5F}"/>
              </a:ext>
            </a:extLst>
          </p:cNvPr>
          <p:cNvSpPr txBox="1"/>
          <p:nvPr/>
        </p:nvSpPr>
        <p:spPr>
          <a:xfrm>
            <a:off x="1861129" y="1300396"/>
            <a:ext cx="923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63 faculties &amp; staff, ~150 PhD students, ~120 Master students </a:t>
            </a:r>
          </a:p>
        </p:txBody>
      </p:sp>
      <p:pic>
        <p:nvPicPr>
          <p:cNvPr id="10" name="Picture 9" descr="A close-up of a colorful map&#10;&#10;AI-generated content may be incorrect.">
            <a:extLst>
              <a:ext uri="{FF2B5EF4-FFF2-40B4-BE49-F238E27FC236}">
                <a16:creationId xmlns:a16="http://schemas.microsoft.com/office/drawing/2014/main" id="{B4017C98-505D-4E9C-5A01-FBE74FD35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62" y="2482246"/>
            <a:ext cx="2857746" cy="1475090"/>
          </a:xfrm>
          <a:prstGeom prst="rect">
            <a:avLst/>
          </a:prstGeom>
        </p:spPr>
      </p:pic>
      <p:pic>
        <p:nvPicPr>
          <p:cNvPr id="12" name="Picture 11" descr="A blue capsule with yellow lines&#10;&#10;AI-generated content may be incorrect.">
            <a:extLst>
              <a:ext uri="{FF2B5EF4-FFF2-40B4-BE49-F238E27FC236}">
                <a16:creationId xmlns:a16="http://schemas.microsoft.com/office/drawing/2014/main" id="{45030EED-CEBC-1AC6-DC11-44AB6C9EA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46" y="2399784"/>
            <a:ext cx="2753174" cy="1639173"/>
          </a:xfrm>
          <a:prstGeom prst="rect">
            <a:avLst/>
          </a:prstGeom>
        </p:spPr>
      </p:pic>
      <p:pic>
        <p:nvPicPr>
          <p:cNvPr id="14" name="Picture 13" descr="A group of white servers in a room&#10;&#10;AI-generated content may be incorrect.">
            <a:extLst>
              <a:ext uri="{FF2B5EF4-FFF2-40B4-BE49-F238E27FC236}">
                <a16:creationId xmlns:a16="http://schemas.microsoft.com/office/drawing/2014/main" id="{371D6C0B-425D-D67C-CD83-82348A7F5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57" y="2399783"/>
            <a:ext cx="2996723" cy="1813997"/>
          </a:xfrm>
          <a:prstGeom prst="rect">
            <a:avLst/>
          </a:prstGeom>
        </p:spPr>
      </p:pic>
      <p:pic>
        <p:nvPicPr>
          <p:cNvPr id="16" name="Picture 15" descr="A close-up of a sign&#10;&#10;AI-generated content may be incorrect.">
            <a:extLst>
              <a:ext uri="{FF2B5EF4-FFF2-40B4-BE49-F238E27FC236}">
                <a16:creationId xmlns:a16="http://schemas.microsoft.com/office/drawing/2014/main" id="{D31C1854-02B0-99AB-7A10-FADC7B79A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967" y="4703523"/>
            <a:ext cx="4715582" cy="1338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6B1BD9-24DA-CC2A-AFBD-5E17426A4D44}"/>
              </a:ext>
            </a:extLst>
          </p:cNvPr>
          <p:cNvSpPr txBox="1"/>
          <p:nvPr/>
        </p:nvSpPr>
        <p:spPr>
          <a:xfrm>
            <a:off x="1173582" y="3816985"/>
            <a:ext cx="2857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Key Laboratory of Quark and Lepton Physics (MOE)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05D83-0F02-36E1-E73B-FDDE359A3D8C}"/>
              </a:ext>
            </a:extLst>
          </p:cNvPr>
          <p:cNvSpPr txBox="1"/>
          <p:nvPr/>
        </p:nvSpPr>
        <p:spPr>
          <a:xfrm>
            <a:off x="4803346" y="3786464"/>
            <a:ext cx="2948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strike="noStrike" dirty="0">
                <a:solidFill>
                  <a:schemeClr val="bg1"/>
                </a:solidFill>
                <a:effectLst/>
              </a:rPr>
              <a:t>International Center for Quark Matter and Detector Technology</a:t>
            </a:r>
          </a:p>
        </p:txBody>
      </p:sp>
      <p:pic>
        <p:nvPicPr>
          <p:cNvPr id="19" name="Picture 18" descr="nuxu.jpg">
            <a:extLst>
              <a:ext uri="{FF2B5EF4-FFF2-40B4-BE49-F238E27FC236}">
                <a16:creationId xmlns:a16="http://schemas.microsoft.com/office/drawing/2014/main" id="{1B5037FB-33BB-2DE7-7FF2-C33037F8F1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502" y="4431367"/>
            <a:ext cx="1009998" cy="11204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4A8F26-40D6-A451-D080-F9809FD137F6}"/>
              </a:ext>
            </a:extLst>
          </p:cNvPr>
          <p:cNvSpPr txBox="1"/>
          <p:nvPr/>
        </p:nvSpPr>
        <p:spPr>
          <a:xfrm>
            <a:off x="1287502" y="5581440"/>
            <a:ext cx="8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 </a:t>
            </a:r>
            <a:r>
              <a:rPr lang="en-US" altLang="zh-CN" dirty="0">
                <a:solidFill>
                  <a:schemeClr val="bg1"/>
                </a:solidFill>
              </a:rPr>
              <a:t>Nu Xu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BA9D7F2-56E5-1893-80C6-D244BE9D12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802" t="4703" r="13275" b="43384"/>
          <a:stretch/>
        </p:blipFill>
        <p:spPr>
          <a:xfrm>
            <a:off x="10102961" y="4217681"/>
            <a:ext cx="1357011" cy="1338911"/>
          </a:xfrm>
          <a:prstGeom prst="rect">
            <a:avLst/>
          </a:prstGeom>
        </p:spPr>
      </p:pic>
      <p:pic>
        <p:nvPicPr>
          <p:cNvPr id="25" name="Picture 24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C3C34B9A-96BE-BE18-A182-58D0C13621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52" t="6365" r="2185" b="24312"/>
          <a:stretch/>
        </p:blipFill>
        <p:spPr>
          <a:xfrm>
            <a:off x="8312106" y="4702968"/>
            <a:ext cx="1184771" cy="13448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EF79A3-0C6B-84C0-A1B8-BA90F2AC7CFC}"/>
              </a:ext>
            </a:extLst>
          </p:cNvPr>
          <p:cNvSpPr txBox="1"/>
          <p:nvPr/>
        </p:nvSpPr>
        <p:spPr>
          <a:xfrm>
            <a:off x="9992275" y="5551833"/>
            <a:ext cx="15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Hengtong</a:t>
            </a:r>
            <a:r>
              <a:rPr lang="en-US" dirty="0">
                <a:solidFill>
                  <a:schemeClr val="bg1"/>
                </a:solidFill>
              </a:rPr>
              <a:t> 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94495F-6161-2F67-64A4-601465535209}"/>
              </a:ext>
            </a:extLst>
          </p:cNvPr>
          <p:cNvSpPr txBox="1"/>
          <p:nvPr/>
        </p:nvSpPr>
        <p:spPr>
          <a:xfrm>
            <a:off x="8119661" y="60202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Xiangming</a:t>
            </a:r>
            <a:r>
              <a:rPr lang="en-US" dirty="0">
                <a:solidFill>
                  <a:schemeClr val="bg1"/>
                </a:solidFill>
              </a:rPr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321480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B800-C041-83A8-606F-E6F052CB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the international community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E8D22-301A-DC1A-55B6-351DA834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174B39AD-EF03-5C25-7B34-F1F9AD89A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56" y="1076785"/>
            <a:ext cx="2881885" cy="16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liceA4">
            <a:extLst>
              <a:ext uri="{FF2B5EF4-FFF2-40B4-BE49-F238E27FC236}">
                <a16:creationId xmlns:a16="http://schemas.microsoft.com/office/drawing/2014/main" id="{DF57157D-C817-2061-2799-866B19BE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183" y="1073315"/>
            <a:ext cx="2809134" cy="1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8CC405A4-610A-4B5B-76CF-4EB45418B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429" y="1087808"/>
            <a:ext cx="2630486" cy="1663396"/>
          </a:xfrm>
          <a:prstGeom prst="rect">
            <a:avLst/>
          </a:prstGeom>
        </p:spPr>
      </p:pic>
      <p:pic>
        <p:nvPicPr>
          <p:cNvPr id="10" name="Picture 9" descr="A blue and white logo with arrows and circles&#10;&#10;AI-generated content may be incorrect.">
            <a:extLst>
              <a:ext uri="{FF2B5EF4-FFF2-40B4-BE49-F238E27FC236}">
                <a16:creationId xmlns:a16="http://schemas.microsoft.com/office/drawing/2014/main" id="{B31E32BC-EE58-3269-C220-A07DC90A64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81" r="26742"/>
          <a:stretch/>
        </p:blipFill>
        <p:spPr>
          <a:xfrm>
            <a:off x="11423374" y="2134284"/>
            <a:ext cx="438781" cy="588780"/>
          </a:xfrm>
          <a:prstGeom prst="rect">
            <a:avLst/>
          </a:prstGeom>
        </p:spPr>
      </p:pic>
      <p:pic>
        <p:nvPicPr>
          <p:cNvPr id="12" name="Picture 11" descr="A diagram of a machine&#10;&#10;AI-generated content may be incorrect.">
            <a:extLst>
              <a:ext uri="{FF2B5EF4-FFF2-40B4-BE49-F238E27FC236}">
                <a16:creationId xmlns:a16="http://schemas.microsoft.com/office/drawing/2014/main" id="{18527BAF-B59E-C81C-D1E6-A1C69F3F2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948" y="1080286"/>
            <a:ext cx="2200128" cy="1645696"/>
          </a:xfrm>
          <a:prstGeom prst="rect">
            <a:avLst/>
          </a:prstGeom>
        </p:spPr>
      </p:pic>
      <p:pic>
        <p:nvPicPr>
          <p:cNvPr id="14" name="Picture 13" descr="A blue and white logo with a red line&#10;&#10;AI-generated content may be incorrect.">
            <a:extLst>
              <a:ext uri="{FF2B5EF4-FFF2-40B4-BE49-F238E27FC236}">
                <a16:creationId xmlns:a16="http://schemas.microsoft.com/office/drawing/2014/main" id="{8D3F58CD-0E76-E30F-9B72-48E408D93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594" y="2233091"/>
            <a:ext cx="721835" cy="481223"/>
          </a:xfrm>
          <a:prstGeom prst="rect">
            <a:avLst/>
          </a:prstGeom>
        </p:spPr>
      </p:pic>
      <p:pic>
        <p:nvPicPr>
          <p:cNvPr id="18" name="Picture 17" descr="A colorful clock with black text&#10;&#10;AI-generated content may be incorrect.">
            <a:extLst>
              <a:ext uri="{FF2B5EF4-FFF2-40B4-BE49-F238E27FC236}">
                <a16:creationId xmlns:a16="http://schemas.microsoft.com/office/drawing/2014/main" id="{2354DC85-C4FF-A64E-A096-4A8059F10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391" y="1958614"/>
            <a:ext cx="622300" cy="812800"/>
          </a:xfrm>
          <a:prstGeom prst="rect">
            <a:avLst/>
          </a:prstGeom>
        </p:spPr>
      </p:pic>
      <p:pic>
        <p:nvPicPr>
          <p:cNvPr id="20" name="Picture 19" descr="A red and blue star with a blue text&#10;&#10;AI-generated content may be incorrect.">
            <a:extLst>
              <a:ext uri="{FF2B5EF4-FFF2-40B4-BE49-F238E27FC236}">
                <a16:creationId xmlns:a16="http://schemas.microsoft.com/office/drawing/2014/main" id="{92270CF9-BEDF-4E7C-4864-23609D1F4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56" y="2178762"/>
            <a:ext cx="810537" cy="544302"/>
          </a:xfrm>
          <a:prstGeom prst="rect">
            <a:avLst/>
          </a:prstGeom>
        </p:spPr>
      </p:pic>
      <p:pic>
        <p:nvPicPr>
          <p:cNvPr id="22" name="Picture 21" descr="A group of people standing in front of a stage&#10;&#10;AI-generated content may be incorrect.">
            <a:extLst>
              <a:ext uri="{FF2B5EF4-FFF2-40B4-BE49-F238E27FC236}">
                <a16:creationId xmlns:a16="http://schemas.microsoft.com/office/drawing/2014/main" id="{B3195B45-0CFC-CBE2-5208-FC3C612BE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8314"/>
          <a:stretch/>
        </p:blipFill>
        <p:spPr>
          <a:xfrm>
            <a:off x="1032093" y="3216125"/>
            <a:ext cx="9950606" cy="2901915"/>
          </a:xfrm>
          <a:prstGeom prst="rect">
            <a:avLst/>
          </a:prstGeom>
        </p:spPr>
      </p:pic>
      <p:pic>
        <p:nvPicPr>
          <p:cNvPr id="34" name="Picture 33" descr="A logo with blue and green lines&#10;&#10;AI-generated content may be incorrect.">
            <a:extLst>
              <a:ext uri="{FF2B5EF4-FFF2-40B4-BE49-F238E27FC236}">
                <a16:creationId xmlns:a16="http://schemas.microsoft.com/office/drawing/2014/main" id="{BDBF67D3-1054-3B0F-F837-920D1076B5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036" t="31356" r="6900" b="25624"/>
          <a:stretch/>
        </p:blipFill>
        <p:spPr>
          <a:xfrm>
            <a:off x="5683148" y="1465496"/>
            <a:ext cx="1772565" cy="8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729C-F168-CC98-CEBB-4716B730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nuclear physics in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F27E0-CFDE-56B5-C311-CE18A80A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310EA165-FF47-0FE7-F5B4-B31421746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32" y="3552167"/>
            <a:ext cx="3838788" cy="2239293"/>
          </a:xfrm>
          <a:prstGeom prst="rect">
            <a:avLst/>
          </a:prstGeom>
        </p:spPr>
      </p:pic>
      <p:pic>
        <p:nvPicPr>
          <p:cNvPr id="10" name="Picture 9" descr="Aerial view of a large building in a forest&#10;&#10;AI-generated content may be incorrect.">
            <a:extLst>
              <a:ext uri="{FF2B5EF4-FFF2-40B4-BE49-F238E27FC236}">
                <a16:creationId xmlns:a16="http://schemas.microsoft.com/office/drawing/2014/main" id="{9D31FB74-1A3A-197E-640D-5F7700FFC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136" y="3537393"/>
            <a:ext cx="3971396" cy="2239293"/>
          </a:xfrm>
          <a:prstGeom prst="rect">
            <a:avLst/>
          </a:prstGeom>
        </p:spPr>
      </p:pic>
      <p:pic>
        <p:nvPicPr>
          <p:cNvPr id="12" name="Picture 11" descr="A diagram of a machine&#10;&#10;AI-generated content may be incorrect.">
            <a:extLst>
              <a:ext uri="{FF2B5EF4-FFF2-40B4-BE49-F238E27FC236}">
                <a16:creationId xmlns:a16="http://schemas.microsoft.com/office/drawing/2014/main" id="{29151B7A-C147-0CD4-AEAC-B9E443D10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007" y="1153024"/>
            <a:ext cx="3889525" cy="2264984"/>
          </a:xfrm>
          <a:prstGeom prst="rect">
            <a:avLst/>
          </a:prstGeom>
        </p:spPr>
      </p:pic>
      <p:pic>
        <p:nvPicPr>
          <p:cNvPr id="14" name="Picture 13" descr="A red green and black text&#10;&#10;AI-generated content may be incorrect.">
            <a:extLst>
              <a:ext uri="{FF2B5EF4-FFF2-40B4-BE49-F238E27FC236}">
                <a16:creationId xmlns:a16="http://schemas.microsoft.com/office/drawing/2014/main" id="{1CC99BF6-9783-2443-DAB6-C770DEF94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971" y="2912176"/>
            <a:ext cx="952500" cy="444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6B6127-EFDD-4A00-D80D-4F5558EA4D05}"/>
              </a:ext>
            </a:extLst>
          </p:cNvPr>
          <p:cNvSpPr txBox="1"/>
          <p:nvPr/>
        </p:nvSpPr>
        <p:spPr>
          <a:xfrm>
            <a:off x="6439979" y="5791460"/>
            <a:ext cx="384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JUNA=Jinping Underground Nuclear Astrophysics experiment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3F2C13-39EC-6AFB-7081-1FA05B2BC82A}"/>
              </a:ext>
            </a:extLst>
          </p:cNvPr>
          <p:cNvSpPr txBox="1"/>
          <p:nvPr/>
        </p:nvSpPr>
        <p:spPr>
          <a:xfrm>
            <a:off x="1746136" y="5744693"/>
            <a:ext cx="373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HIAF=High Intensity heavy-ion Accelerator Facility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09202-99CE-C12F-3D26-1FA75111ECC6}"/>
              </a:ext>
            </a:extLst>
          </p:cNvPr>
          <p:cNvSpPr txBox="1"/>
          <p:nvPr/>
        </p:nvSpPr>
        <p:spPr>
          <a:xfrm>
            <a:off x="6415124" y="1417616"/>
            <a:ext cx="4298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world needs to know and engage China to benefit Science </a:t>
            </a:r>
          </a:p>
        </p:txBody>
      </p:sp>
    </p:spTree>
    <p:extLst>
      <p:ext uri="{BB962C8B-B14F-4D97-AF65-F5344CB8AC3E}">
        <p14:creationId xmlns:p14="http://schemas.microsoft.com/office/powerpoint/2010/main" val="332181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4AE196-CCD4-D774-A008-5DC16BD4E701}"/>
              </a:ext>
            </a:extLst>
          </p:cNvPr>
          <p:cNvCxnSpPr/>
          <p:nvPr/>
        </p:nvCxnSpPr>
        <p:spPr>
          <a:xfrm flipH="1">
            <a:off x="2422311" y="2630756"/>
            <a:ext cx="2075025" cy="2024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4C202D-4762-7DC8-2890-37C719E18C7B}"/>
              </a:ext>
            </a:extLst>
          </p:cNvPr>
          <p:cNvCxnSpPr>
            <a:cxnSpLocks/>
          </p:cNvCxnSpPr>
          <p:nvPr/>
        </p:nvCxnSpPr>
        <p:spPr>
          <a:xfrm>
            <a:off x="7644019" y="2648577"/>
            <a:ext cx="1453885" cy="18558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E307-3493-3F95-0FF0-C75B5987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BB0B5-733E-B63E-F68E-3EA984EA95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11" t="18604" r="22683" b="18653"/>
          <a:stretch/>
        </p:blipFill>
        <p:spPr>
          <a:xfrm>
            <a:off x="4427456" y="169682"/>
            <a:ext cx="3276819" cy="263007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FC9B46B-3043-D6BC-0EB7-4C2EDB9ECCC8}"/>
              </a:ext>
            </a:extLst>
          </p:cNvPr>
          <p:cNvGrpSpPr/>
          <p:nvPr/>
        </p:nvGrpSpPr>
        <p:grpSpPr>
          <a:xfrm>
            <a:off x="842367" y="4305041"/>
            <a:ext cx="10985598" cy="1820533"/>
            <a:chOff x="842367" y="4305041"/>
            <a:chExt cx="10985598" cy="1820533"/>
          </a:xfrm>
        </p:grpSpPr>
        <p:pic>
          <p:nvPicPr>
            <p:cNvPr id="18" name="Picture 17" descr="A logo with white text&#10;&#10;AI-generated content may be incorrect.">
              <a:extLst>
                <a:ext uri="{FF2B5EF4-FFF2-40B4-BE49-F238E27FC236}">
                  <a16:creationId xmlns:a16="http://schemas.microsoft.com/office/drawing/2014/main" id="{42D3B8AB-9E4D-4222-4875-B30A9925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437" y="4740095"/>
              <a:ext cx="3711105" cy="1385479"/>
            </a:xfrm>
            <a:prstGeom prst="rect">
              <a:avLst/>
            </a:prstGeom>
          </p:spPr>
        </p:pic>
        <p:pic>
          <p:nvPicPr>
            <p:cNvPr id="20" name="Picture 19" descr="A blue and grey logo&#10;&#10;AI-generated content may be incorrect.">
              <a:extLst>
                <a:ext uri="{FF2B5EF4-FFF2-40B4-BE49-F238E27FC236}">
                  <a16:creationId xmlns:a16="http://schemas.microsoft.com/office/drawing/2014/main" id="{F5E5ACA9-C01F-1346-BF50-A2FFBFB3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7272" b="36802"/>
            <a:stretch/>
          </p:blipFill>
          <p:spPr>
            <a:xfrm>
              <a:off x="7491427" y="4773733"/>
              <a:ext cx="2627848" cy="1318205"/>
            </a:xfrm>
            <a:prstGeom prst="rect">
              <a:avLst/>
            </a:prstGeom>
          </p:spPr>
        </p:pic>
        <p:pic>
          <p:nvPicPr>
            <p:cNvPr id="22" name="Picture 21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70BAFD86-11D6-337B-F40A-5985E8A8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367" y="4690415"/>
              <a:ext cx="1230358" cy="1353394"/>
            </a:xfrm>
            <a:prstGeom prst="rect">
              <a:avLst/>
            </a:prstGeom>
          </p:spPr>
        </p:pic>
        <p:pic>
          <p:nvPicPr>
            <p:cNvPr id="24" name="Picture 23" descr="A person holding a microphone&#10;&#10;AI-generated content may be incorrect.">
              <a:extLst>
                <a:ext uri="{FF2B5EF4-FFF2-40B4-BE49-F238E27FC236}">
                  <a16:creationId xmlns:a16="http://schemas.microsoft.com/office/drawing/2014/main" id="{F9BF6064-AB00-1D88-1362-F3782332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2135" t="2854" r="15531" b="33738"/>
            <a:stretch/>
          </p:blipFill>
          <p:spPr>
            <a:xfrm>
              <a:off x="10119275" y="4773733"/>
              <a:ext cx="1122205" cy="131820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92D7A-947A-BBAA-CBA2-5286F3785054}"/>
                </a:ext>
              </a:extLst>
            </p:cNvPr>
            <p:cNvSpPr txBox="1"/>
            <p:nvPr/>
          </p:nvSpPr>
          <p:spPr>
            <a:xfrm>
              <a:off x="9852168" y="4404401"/>
              <a:ext cx="1975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Ubirajara van </a:t>
              </a:r>
              <a:r>
                <a:rPr lang="en-US" dirty="0" err="1">
                  <a:solidFill>
                    <a:schemeClr val="bg1"/>
                  </a:solidFill>
                </a:rPr>
                <a:t>Kolck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76AFEB-86C6-0F5E-13B4-322D4A5892D4}"/>
                </a:ext>
              </a:extLst>
            </p:cNvPr>
            <p:cNvSpPr txBox="1"/>
            <p:nvPr/>
          </p:nvSpPr>
          <p:spPr>
            <a:xfrm>
              <a:off x="842367" y="4305041"/>
              <a:ext cx="1425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Sanjay Reddy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D13AB-9404-FE7F-D80D-03FDED541E23}"/>
              </a:ext>
            </a:extLst>
          </p:cNvPr>
          <p:cNvCxnSpPr/>
          <p:nvPr/>
        </p:nvCxnSpPr>
        <p:spPr>
          <a:xfrm>
            <a:off x="3938954" y="5337908"/>
            <a:ext cx="3418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924C02C-6B2D-FE3E-698A-53279C44BE21}"/>
              </a:ext>
            </a:extLst>
          </p:cNvPr>
          <p:cNvGrpSpPr/>
          <p:nvPr/>
        </p:nvGrpSpPr>
        <p:grpSpPr>
          <a:xfrm>
            <a:off x="1255106" y="622013"/>
            <a:ext cx="10470868" cy="3867694"/>
            <a:chOff x="1255106" y="622013"/>
            <a:chExt cx="10470868" cy="386769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67FFF3D-968A-2731-C243-8E584662F0C1}"/>
                </a:ext>
              </a:extLst>
            </p:cNvPr>
            <p:cNvGrpSpPr/>
            <p:nvPr/>
          </p:nvGrpSpPr>
          <p:grpSpPr>
            <a:xfrm>
              <a:off x="1255106" y="622013"/>
              <a:ext cx="10470868" cy="3867694"/>
              <a:chOff x="1255106" y="622013"/>
              <a:chExt cx="10470868" cy="386769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B2F054-1CEC-BE24-CF70-346045304C10}"/>
                  </a:ext>
                </a:extLst>
              </p:cNvPr>
              <p:cNvSpPr txBox="1"/>
              <p:nvPr/>
            </p:nvSpPr>
            <p:spPr>
              <a:xfrm>
                <a:off x="1255106" y="732426"/>
                <a:ext cx="24986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Board of Directors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(Chair: </a:t>
                </a:r>
                <a:r>
                  <a:rPr lang="en-US" dirty="0" err="1">
                    <a:solidFill>
                      <a:schemeClr val="bg1"/>
                    </a:solidFill>
                  </a:rPr>
                  <a:t>Urs</a:t>
                </a:r>
                <a:r>
                  <a:rPr lang="en-US" dirty="0">
                    <a:solidFill>
                      <a:schemeClr val="bg1"/>
                    </a:solidFill>
                  </a:rPr>
                  <a:t> Wiedemann)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2DC3BD-BCA9-45AD-61BE-A17801FE7C9D}"/>
                  </a:ext>
                </a:extLst>
              </p:cNvPr>
              <p:cNvSpPr txBox="1"/>
              <p:nvPr/>
            </p:nvSpPr>
            <p:spPr>
              <a:xfrm>
                <a:off x="8578574" y="622013"/>
                <a:ext cx="3147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Scientific Advisory Committee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(Chairs: </a:t>
                </a:r>
                <a:r>
                  <a:rPr lang="en-US" dirty="0" err="1">
                    <a:solidFill>
                      <a:schemeClr val="bg1"/>
                    </a:solidFill>
                  </a:rPr>
                  <a:t>Yugang</a:t>
                </a:r>
                <a:r>
                  <a:rPr lang="en-US" dirty="0">
                    <a:solidFill>
                      <a:schemeClr val="bg1"/>
                    </a:solidFill>
                  </a:rPr>
                  <a:t> Ma, Qun Wang)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438AA2-681C-25AF-BAD3-24E5292FCDE3}"/>
                  </a:ext>
                </a:extLst>
              </p:cNvPr>
              <p:cNvSpPr txBox="1"/>
              <p:nvPr/>
            </p:nvSpPr>
            <p:spPr>
              <a:xfrm>
                <a:off x="8956553" y="2821783"/>
                <a:ext cx="2088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Regional Committee</a:t>
                </a:r>
              </a:p>
            </p:txBody>
          </p:sp>
          <p:pic>
            <p:nvPicPr>
              <p:cNvPr id="33" name="Picture 32" descr="A person in a suit&#10;&#10;AI-generated content may be incorrect.">
                <a:extLst>
                  <a:ext uri="{FF2B5EF4-FFF2-40B4-BE49-F238E27FC236}">
                    <a16:creationId xmlns:a16="http://schemas.microsoft.com/office/drawing/2014/main" id="{9C19B089-1638-C13C-386E-C6C7CDB45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5766" t="5890" r="18743" b="42601"/>
              <a:stretch/>
            </p:blipFill>
            <p:spPr>
              <a:xfrm>
                <a:off x="6776514" y="2863131"/>
                <a:ext cx="1378737" cy="1626576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6F64D47-B915-B512-338A-4C6FAC50B886}"/>
                  </a:ext>
                </a:extLst>
              </p:cNvPr>
              <p:cNvSpPr txBox="1"/>
              <p:nvPr/>
            </p:nvSpPr>
            <p:spPr>
              <a:xfrm>
                <a:off x="8389529" y="3529091"/>
                <a:ext cx="32841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Deputy Directors: </a:t>
                </a:r>
                <a:r>
                  <a:rPr lang="en-US" dirty="0" err="1">
                    <a:solidFill>
                      <a:schemeClr val="bg1"/>
                    </a:solidFill>
                  </a:rPr>
                  <a:t>Weiyao</a:t>
                </a:r>
                <a:r>
                  <a:rPr lang="en-US" dirty="0">
                    <a:solidFill>
                      <a:schemeClr val="bg1"/>
                    </a:solidFill>
                  </a:rPr>
                  <a:t> Ke,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                           Longgang Pang</a:t>
                </a:r>
              </a:p>
            </p:txBody>
          </p:sp>
          <p:pic>
            <p:nvPicPr>
              <p:cNvPr id="38" name="Picture 37" descr="A person smiling for a picture&#10;&#10;AI-generated content may be incorrect.">
                <a:extLst>
                  <a:ext uri="{FF2B5EF4-FFF2-40B4-BE49-F238E27FC236}">
                    <a16:creationId xmlns:a16="http://schemas.microsoft.com/office/drawing/2014/main" id="{731C76F8-8AFA-EED7-B95E-AA63901F2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0303" r="25193"/>
              <a:stretch/>
            </p:blipFill>
            <p:spPr>
              <a:xfrm>
                <a:off x="1848314" y="1378757"/>
                <a:ext cx="1240794" cy="1274873"/>
              </a:xfrm>
              <a:prstGeom prst="rect">
                <a:avLst/>
              </a:prstGeom>
            </p:spPr>
          </p:pic>
          <p:pic>
            <p:nvPicPr>
              <p:cNvPr id="40" name="Picture 39" descr="A person in a suit and tie&#10;&#10;AI-generated content may be incorrect.">
                <a:extLst>
                  <a:ext uri="{FF2B5EF4-FFF2-40B4-BE49-F238E27FC236}">
                    <a16:creationId xmlns:a16="http://schemas.microsoft.com/office/drawing/2014/main" id="{CB949239-F025-DA26-DE16-B251250B2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9916" t="5826" r="8785" b="15368"/>
              <a:stretch/>
            </p:blipFill>
            <p:spPr>
              <a:xfrm>
                <a:off x="8883374" y="1286001"/>
                <a:ext cx="1117600" cy="1354156"/>
              </a:xfrm>
              <a:prstGeom prst="rect">
                <a:avLst/>
              </a:prstGeom>
            </p:spPr>
          </p:pic>
          <p:pic>
            <p:nvPicPr>
              <p:cNvPr id="43" name="Picture 42" descr="A person in a suit and tie&#10;&#10;AI-generated content may be incorrect.">
                <a:extLst>
                  <a:ext uri="{FF2B5EF4-FFF2-40B4-BE49-F238E27FC236}">
                    <a16:creationId xmlns:a16="http://schemas.microsoft.com/office/drawing/2014/main" id="{7370D046-A309-9493-E023-C369684FA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79300" y="1293789"/>
                <a:ext cx="1202154" cy="1371813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2FE51B1-1480-8D00-5A05-6BA82DB73E74}"/>
                  </a:ext>
                </a:extLst>
              </p:cNvPr>
              <p:cNvSpPr txBox="1"/>
              <p:nvPr/>
            </p:nvSpPr>
            <p:spPr>
              <a:xfrm>
                <a:off x="1317209" y="3502190"/>
                <a:ext cx="2454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Director: Xin-Nian Wang</a:t>
                </a:r>
              </a:p>
            </p:txBody>
          </p:sp>
          <p:pic>
            <p:nvPicPr>
              <p:cNvPr id="31" name="Picture 30" descr="A person in a suit with his arms crossed&#10;&#10;AI-generated content may be incorrect.">
                <a:extLst>
                  <a:ext uri="{FF2B5EF4-FFF2-40B4-BE49-F238E27FC236}">
                    <a16:creationId xmlns:a16="http://schemas.microsoft.com/office/drawing/2014/main" id="{AAFA8F3E-5A7B-7D37-0FB4-9A2ADDFE4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9648" t="-794" r="6111" b="28981"/>
              <a:stretch/>
            </p:blipFill>
            <p:spPr>
              <a:xfrm>
                <a:off x="3848716" y="2843595"/>
                <a:ext cx="1501393" cy="1638258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15132B-3641-BB58-E0A0-C2509F675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118" r="12325" b="19655"/>
            <a:stretch>
              <a:fillRect/>
            </a:stretch>
          </p:blipFill>
          <p:spPr>
            <a:xfrm>
              <a:off x="5350109" y="2855035"/>
              <a:ext cx="1453885" cy="162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6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9E9D-4A41-0A5C-50CA-7E45D263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061935"/>
          </a:xfrm>
        </p:spPr>
        <p:txBody>
          <a:bodyPr/>
          <a:lstStyle/>
          <a:p>
            <a:r>
              <a:rPr lang="en-US" dirty="0"/>
              <a:t>Nuclear Physics Groups in Central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FE2E9-3AF5-FF59-0415-CA00997C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95FFB5-F8D5-EA1E-8982-E2C108E4E565}"/>
              </a:ext>
            </a:extLst>
          </p:cNvPr>
          <p:cNvGrpSpPr/>
          <p:nvPr/>
        </p:nvGrpSpPr>
        <p:grpSpPr>
          <a:xfrm>
            <a:off x="1062674" y="1230524"/>
            <a:ext cx="5903733" cy="4718755"/>
            <a:chOff x="3117718" y="1371926"/>
            <a:chExt cx="5903733" cy="4718755"/>
          </a:xfrm>
        </p:grpSpPr>
        <p:pic>
          <p:nvPicPr>
            <p:cNvPr id="8" name="Picture 7" descr="A map of chin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46E391DD-3AA3-266D-4C3D-EFE74C3F7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718" y="1371926"/>
              <a:ext cx="5903733" cy="4718755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FC85231-3738-15AD-BA2E-40C032F14C4E}"/>
                </a:ext>
              </a:extLst>
            </p:cNvPr>
            <p:cNvGrpSpPr/>
            <p:nvPr/>
          </p:nvGrpSpPr>
          <p:grpSpPr>
            <a:xfrm>
              <a:off x="6618402" y="3874416"/>
              <a:ext cx="1091153" cy="1496139"/>
              <a:chOff x="6618402" y="3874416"/>
              <a:chExt cx="1091153" cy="149613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1AA9791-3BC1-714C-70E7-6BD0AD7B5131}"/>
                  </a:ext>
                </a:extLst>
              </p:cNvPr>
              <p:cNvCxnSpPr/>
              <p:nvPr/>
            </p:nvCxnSpPr>
            <p:spPr>
              <a:xfrm flipH="1">
                <a:off x="6834433" y="3968685"/>
                <a:ext cx="179109" cy="179109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682AE45-1542-3CF6-455C-14B01ED7F3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97278" y="3874416"/>
                <a:ext cx="342508" cy="336223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D754D0F-6177-A65E-2D2B-F6D8ACCBB9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07957" y="3968685"/>
                <a:ext cx="594674" cy="551944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02886E0-0C81-155A-C85C-F16A6A7AA1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8402" y="4042527"/>
                <a:ext cx="772212" cy="690682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2D8C6DC-B7BA-421B-DF2D-17B96BAE15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8402" y="4147794"/>
                <a:ext cx="772212" cy="682825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A6EC739-1B84-076D-33FE-D94D20F3DD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8402" y="4210639"/>
                <a:ext cx="875122" cy="767833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6944C90-6CCD-71FD-E136-3B10F44B14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43540" y="4386024"/>
                <a:ext cx="965637" cy="764095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7727953-1DBD-5FFB-A6B8-8776898987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433" y="4520629"/>
                <a:ext cx="875122" cy="670424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66B163F-3852-2957-6BBE-4D0E6DD37C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433" y="4760396"/>
                <a:ext cx="684229" cy="588556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6C42FAE-0581-72D6-C6ED-C61FF8E45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25326" y="4781999"/>
                <a:ext cx="684229" cy="588556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440C660-D835-99EF-0396-BF97E3F5DD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5465" y="5171722"/>
                <a:ext cx="258059" cy="198524"/>
              </a:xfrm>
              <a:prstGeom prst="line">
                <a:avLst/>
              </a:prstGeom>
              <a:ln w="254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A277A0-B3DA-D2AC-F1E2-2ABC42B4C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546" y="1808769"/>
            <a:ext cx="4496586" cy="4395246"/>
          </a:xfrm>
        </p:spPr>
        <p:txBody>
          <a:bodyPr>
            <a:normAutofit/>
          </a:bodyPr>
          <a:lstStyle/>
          <a:p>
            <a:r>
              <a:rPr lang="en-US" sz="1800" dirty="0"/>
              <a:t>Univ  of Science and Technology of China</a:t>
            </a:r>
          </a:p>
          <a:p>
            <a:r>
              <a:rPr lang="en-US" sz="1800" dirty="0"/>
              <a:t>Anhui University</a:t>
            </a:r>
          </a:p>
          <a:p>
            <a:r>
              <a:rPr lang="en-US" sz="1800" dirty="0"/>
              <a:t>Anhui Univ of Science and Technology</a:t>
            </a:r>
          </a:p>
          <a:p>
            <a:r>
              <a:rPr lang="en-US" sz="1800" dirty="0"/>
              <a:t>Zhengzhou University</a:t>
            </a:r>
          </a:p>
          <a:p>
            <a:r>
              <a:rPr lang="en-US" sz="1800" dirty="0"/>
              <a:t>Henan Univ of Technology</a:t>
            </a:r>
          </a:p>
          <a:p>
            <a:r>
              <a:rPr lang="en-US" sz="1800" dirty="0"/>
              <a:t>Central China Normal Univ</a:t>
            </a:r>
          </a:p>
          <a:p>
            <a:r>
              <a:rPr lang="en-US" sz="1800" dirty="0"/>
              <a:t>Huazhong Univ of Science and Technology</a:t>
            </a:r>
          </a:p>
          <a:p>
            <a:r>
              <a:rPr lang="en-US" sz="1800" dirty="0"/>
              <a:t>China Univ of Geosciences, Wuhan</a:t>
            </a:r>
          </a:p>
          <a:p>
            <a:r>
              <a:rPr lang="en-US" sz="1800" dirty="0"/>
              <a:t>Hunan Normal University</a:t>
            </a:r>
          </a:p>
          <a:p>
            <a:r>
              <a:rPr lang="en-US" sz="1800" dirty="0"/>
              <a:t>Univ of South China</a:t>
            </a:r>
          </a:p>
          <a:p>
            <a:r>
              <a:rPr lang="en-US" sz="1800" dirty="0"/>
              <a:t>Hunan University</a:t>
            </a:r>
          </a:p>
          <a:p>
            <a:r>
              <a:rPr lang="en-US" sz="1800" dirty="0"/>
              <a:t>Central South University</a:t>
            </a:r>
          </a:p>
          <a:p>
            <a:r>
              <a:rPr lang="en-US" sz="1800" dirty="0"/>
              <a:t>…..</a:t>
            </a:r>
          </a:p>
          <a:p>
            <a:endParaRPr lang="en-US" sz="16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FED26E6-98A3-CF36-0B37-110755FFEBA1}"/>
              </a:ext>
            </a:extLst>
          </p:cNvPr>
          <p:cNvSpPr/>
          <p:nvPr/>
        </p:nvSpPr>
        <p:spPr>
          <a:xfrm>
            <a:off x="3555280" y="2833314"/>
            <a:ext cx="2977496" cy="283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3BF03A-692E-0141-C07B-FA38E6EF4CEA}"/>
              </a:ext>
            </a:extLst>
          </p:cNvPr>
          <p:cNvCxnSpPr>
            <a:cxnSpLocks/>
          </p:cNvCxnSpPr>
          <p:nvPr/>
        </p:nvCxnSpPr>
        <p:spPr>
          <a:xfrm flipH="1" flipV="1">
            <a:off x="4091233" y="3167406"/>
            <a:ext cx="922255" cy="1211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8D35E94-8E7F-6035-4A2F-BF857952A888}"/>
              </a:ext>
            </a:extLst>
          </p:cNvPr>
          <p:cNvSpPr txBox="1"/>
          <p:nvPr/>
        </p:nvSpPr>
        <p:spPr>
          <a:xfrm>
            <a:off x="4155025" y="3089352"/>
            <a:ext cx="64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</a:t>
            </a:r>
            <a:r>
              <a:rPr lang="en-US" dirty="0" err="1">
                <a:solidFill>
                  <a:srgbClr val="FF0000"/>
                </a:solidFill>
              </a:rPr>
              <a:t>hrs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7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D75F-7CD0-3E8D-6D1B-523AD279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C3NT: Missions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Programs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B39E-0A6E-C3F1-AD09-8110BCD1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CF225-DA1B-CC2F-541F-18751565D806}"/>
              </a:ext>
            </a:extLst>
          </p:cNvPr>
          <p:cNvSpPr txBox="1"/>
          <p:nvPr/>
        </p:nvSpPr>
        <p:spPr>
          <a:xfrm>
            <a:off x="2874860" y="2979081"/>
            <a:ext cx="6670689" cy="11351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None/>
            </a:pP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rovide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 open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environment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that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conducive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cutting-edge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research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collaboration at the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forefront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nuclear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theory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phenomenology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with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close contact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with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experiments</a:t>
            </a:r>
            <a:r>
              <a:rPr lang="fr-F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D243F-E309-EE52-C8F4-935E0E695574}"/>
              </a:ext>
            </a:extLst>
          </p:cNvPr>
          <p:cNvSpPr txBox="1"/>
          <p:nvPr/>
        </p:nvSpPr>
        <p:spPr>
          <a:xfrm>
            <a:off x="781232" y="5076393"/>
            <a:ext cx="2234907" cy="830997"/>
          </a:xfrm>
          <a:prstGeom prst="rect">
            <a:avLst/>
          </a:prstGeom>
          <a:noFill/>
          <a:ln>
            <a:solidFill>
              <a:schemeClr val="accent6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Long workshops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Collaboration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F3915-F273-2293-6A73-12D1E3562234}"/>
              </a:ext>
            </a:extLst>
          </p:cNvPr>
          <p:cNvSpPr txBox="1"/>
          <p:nvPr/>
        </p:nvSpPr>
        <p:spPr>
          <a:xfrm>
            <a:off x="3612445" y="5076393"/>
            <a:ext cx="2275751" cy="830997"/>
          </a:xfrm>
          <a:prstGeom prst="rect">
            <a:avLst/>
          </a:prstGeom>
          <a:noFill/>
          <a:ln>
            <a:solidFill>
              <a:schemeClr val="accent6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Short workshops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Info exchange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132F6-FDA0-DB49-9D57-83FD1AB46136}"/>
              </a:ext>
            </a:extLst>
          </p:cNvPr>
          <p:cNvSpPr txBox="1"/>
          <p:nvPr/>
        </p:nvSpPr>
        <p:spPr>
          <a:xfrm>
            <a:off x="6210205" y="5076392"/>
            <a:ext cx="2476319" cy="830997"/>
          </a:xfrm>
          <a:prstGeom prst="rect">
            <a:avLst/>
          </a:prstGeom>
          <a:noFill/>
          <a:ln>
            <a:solidFill>
              <a:schemeClr val="accent6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Regional meetings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Networking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84B44-256D-A065-A92A-5AB4971E14FE}"/>
              </a:ext>
            </a:extLst>
          </p:cNvPr>
          <p:cNvSpPr txBox="1"/>
          <p:nvPr/>
        </p:nvSpPr>
        <p:spPr>
          <a:xfrm>
            <a:off x="8929511" y="5083110"/>
            <a:ext cx="2640466" cy="830997"/>
          </a:xfrm>
          <a:prstGeom prst="rect">
            <a:avLst/>
          </a:prstGeom>
          <a:noFill/>
          <a:ln>
            <a:solidFill>
              <a:schemeClr val="accent6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Huada</a:t>
            </a:r>
            <a:r>
              <a:rPr lang="en-US" sz="2400" dirty="0">
                <a:solidFill>
                  <a:schemeClr val="bg1"/>
                </a:solidFill>
              </a:rPr>
              <a:t> QCD Schools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Training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2F20CE-8F4E-478B-0988-6837C9CEDD1F}"/>
              </a:ext>
            </a:extLst>
          </p:cNvPr>
          <p:cNvSpPr txBox="1"/>
          <p:nvPr/>
        </p:nvSpPr>
        <p:spPr>
          <a:xfrm>
            <a:off x="3746639" y="1209248"/>
            <a:ext cx="46987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Nuclear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structure</a:t>
            </a:r>
            <a:b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Nuclear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matter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under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extreme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conditions</a:t>
            </a:r>
            <a:b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Hadron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physics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b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Nuclear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astrophysics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and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fundamental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symmetry</a:t>
            </a:r>
            <a:b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Quantum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computing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and</a:t>
            </a:r>
            <a:r>
              <a:rPr lang="ca-E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AI in nuclear </a:t>
            </a:r>
            <a:r>
              <a:rPr lang="ca-E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physics</a:t>
            </a:r>
            <a:endParaRPr lang="en-US" dirty="0"/>
          </a:p>
        </p:txBody>
      </p:sp>
      <p:pic>
        <p:nvPicPr>
          <p:cNvPr id="14" name="Picture 13" descr="A diagram of a molecule&#10;&#10;AI-generated content may be incorrect.">
            <a:extLst>
              <a:ext uri="{FF2B5EF4-FFF2-40B4-BE49-F238E27FC236}">
                <a16:creationId xmlns:a16="http://schemas.microsoft.com/office/drawing/2014/main" id="{E18DA424-60C5-8D77-A6BC-BBC8F48D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584" y="720166"/>
            <a:ext cx="2111620" cy="2023635"/>
          </a:xfrm>
          <a:prstGeom prst="rect">
            <a:avLst/>
          </a:prstGeom>
        </p:spPr>
      </p:pic>
      <p:pic>
        <p:nvPicPr>
          <p:cNvPr id="20" name="Picture 19" descr="A diagram of the outer core with Crust in the background&#10;&#10;AI-generated content may be incorrect.">
            <a:extLst>
              <a:ext uri="{FF2B5EF4-FFF2-40B4-BE49-F238E27FC236}">
                <a16:creationId xmlns:a16="http://schemas.microsoft.com/office/drawing/2014/main" id="{5223FBFE-90F9-1E65-89E2-F5ADB2121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352" y="563063"/>
            <a:ext cx="1801094" cy="1810777"/>
          </a:xfrm>
          <a:prstGeom prst="rect">
            <a:avLst/>
          </a:prstGeom>
        </p:spPr>
      </p:pic>
      <p:pic>
        <p:nvPicPr>
          <p:cNvPr id="26" name="Picture 25" descr="A close-up of a person's head&#10;&#10;AI-generated content may be incorrect.">
            <a:extLst>
              <a:ext uri="{FF2B5EF4-FFF2-40B4-BE49-F238E27FC236}">
                <a16:creationId xmlns:a16="http://schemas.microsoft.com/office/drawing/2014/main" id="{9F07CF18-35E8-6CE9-1B66-9F1FB57A2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937" y="2503008"/>
            <a:ext cx="1634040" cy="1623278"/>
          </a:xfrm>
          <a:prstGeom prst="rect">
            <a:avLst/>
          </a:prstGeom>
        </p:spPr>
      </p:pic>
      <p:pic>
        <p:nvPicPr>
          <p:cNvPr id="28" name="Picture 27" descr="A blue spheres with blue lights&#10;&#10;AI-generated content may be incorrect.">
            <a:extLst>
              <a:ext uri="{FF2B5EF4-FFF2-40B4-BE49-F238E27FC236}">
                <a16:creationId xmlns:a16="http://schemas.microsoft.com/office/drawing/2014/main" id="{4CB5714E-1C7D-5707-213D-6BBCD2F2C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84" y="413830"/>
            <a:ext cx="1706390" cy="1726753"/>
          </a:xfrm>
          <a:prstGeom prst="rect">
            <a:avLst/>
          </a:prstGeom>
        </p:spPr>
      </p:pic>
      <p:pic>
        <p:nvPicPr>
          <p:cNvPr id="30" name="Picture 29" descr="A blue circular object with black background&#10;&#10;AI-generated content may be incorrect.">
            <a:extLst>
              <a:ext uri="{FF2B5EF4-FFF2-40B4-BE49-F238E27FC236}">
                <a16:creationId xmlns:a16="http://schemas.microsoft.com/office/drawing/2014/main" id="{E6511CF8-EA20-E968-791B-B3646E81D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60" y="2269067"/>
            <a:ext cx="2022239" cy="200160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EEACCD-5C4E-127F-450B-40B92AB8B372}"/>
              </a:ext>
            </a:extLst>
          </p:cNvPr>
          <p:cNvCxnSpPr>
            <a:cxnSpLocks/>
          </p:cNvCxnSpPr>
          <p:nvPr/>
        </p:nvCxnSpPr>
        <p:spPr>
          <a:xfrm flipH="1">
            <a:off x="781232" y="4171425"/>
            <a:ext cx="2086393" cy="904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FEECD1-5FF7-0A42-AA3B-6CED7321B8C7}"/>
              </a:ext>
            </a:extLst>
          </p:cNvPr>
          <p:cNvCxnSpPr>
            <a:cxnSpLocks/>
          </p:cNvCxnSpPr>
          <p:nvPr/>
        </p:nvCxnSpPr>
        <p:spPr>
          <a:xfrm>
            <a:off x="9545549" y="4106807"/>
            <a:ext cx="2024428" cy="969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E6C90F-E7B6-862D-DF57-4E3E375B06A8}"/>
              </a:ext>
            </a:extLst>
          </p:cNvPr>
          <p:cNvCxnSpPr>
            <a:cxnSpLocks/>
          </p:cNvCxnSpPr>
          <p:nvPr/>
        </p:nvCxnSpPr>
        <p:spPr>
          <a:xfrm flipH="1">
            <a:off x="4555687" y="4126286"/>
            <a:ext cx="630631" cy="933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928E77-5C91-B73A-184B-92F0E474AAB5}"/>
              </a:ext>
            </a:extLst>
          </p:cNvPr>
          <p:cNvCxnSpPr>
            <a:cxnSpLocks/>
          </p:cNvCxnSpPr>
          <p:nvPr/>
        </p:nvCxnSpPr>
        <p:spPr>
          <a:xfrm>
            <a:off x="7109489" y="4126286"/>
            <a:ext cx="512889" cy="9002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471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9350-2F17-D2E6-DD19-9EC9D189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Inaugural Symposium of C3NT, May 17-18,2-25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2695A7-8CA7-D48C-D222-AAEF557E2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50" y="3129929"/>
            <a:ext cx="12071150" cy="31151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E022-607F-633A-F9B4-3A186F7E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AA04-AEB2-8147-AF42-90F4B815825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803A8-F42C-F30C-8217-D6F96B4802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74" b="18633"/>
          <a:stretch>
            <a:fillRect/>
          </a:stretch>
        </p:blipFill>
        <p:spPr>
          <a:xfrm>
            <a:off x="2866913" y="957544"/>
            <a:ext cx="5794659" cy="21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52714</TotalTime>
  <Words>747</Words>
  <Application>Microsoft Macintosh PowerPoint</Application>
  <PresentationFormat>Widescreen</PresentationFormat>
  <Paragraphs>148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楷体</vt:lpstr>
      <vt:lpstr>儷黑 Pro</vt:lpstr>
      <vt:lpstr>Arial</vt:lpstr>
      <vt:lpstr>Calibri</vt:lpstr>
      <vt:lpstr>Times New Roman</vt:lpstr>
      <vt:lpstr>Office Theme</vt:lpstr>
      <vt:lpstr>PowerPoint Presentation</vt:lpstr>
      <vt:lpstr>Institute of Particle Physics at CCNU</vt:lpstr>
      <vt:lpstr>PowerPoint Presentation</vt:lpstr>
      <vt:lpstr>Part of the international community </vt:lpstr>
      <vt:lpstr>Advances in nuclear physics in China</vt:lpstr>
      <vt:lpstr>PowerPoint Presentation</vt:lpstr>
      <vt:lpstr>Nuclear Physics Groups in Central China</vt:lpstr>
      <vt:lpstr>C3NT: Missions &amp; Programs</vt:lpstr>
      <vt:lpstr>Inaugural Symposium of C3NT, May 17-18,2-25</vt:lpstr>
      <vt:lpstr>PowerPoint Presentation</vt:lpstr>
      <vt:lpstr>Programs in 2026-2027</vt:lpstr>
      <vt:lpstr>PowerPoint Presentation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Xin-Nian Wang</dc:creator>
  <cp:lastModifiedBy>Xin-Nian Wang</cp:lastModifiedBy>
  <cp:revision>673</cp:revision>
  <cp:lastPrinted>2023-06-29T19:29:15Z</cp:lastPrinted>
  <dcterms:created xsi:type="dcterms:W3CDTF">2011-06-24T03:57:59Z</dcterms:created>
  <dcterms:modified xsi:type="dcterms:W3CDTF">2026-06-13T09:21:41Z</dcterms:modified>
</cp:coreProperties>
</file>