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88" r:id="rId3"/>
    <p:sldId id="389" r:id="rId4"/>
    <p:sldId id="300" r:id="rId5"/>
    <p:sldId id="1302" r:id="rId6"/>
    <p:sldId id="1352" r:id="rId7"/>
    <p:sldId id="1299" r:id="rId8"/>
    <p:sldId id="1351" r:id="rId9"/>
    <p:sldId id="1298" r:id="rId10"/>
    <p:sldId id="1330" r:id="rId11"/>
    <p:sldId id="1353" r:id="rId12"/>
    <p:sldId id="1358" r:id="rId13"/>
    <p:sldId id="1281" r:id="rId14"/>
    <p:sldId id="1332" r:id="rId15"/>
    <p:sldId id="1334" r:id="rId16"/>
    <p:sldId id="1320" r:id="rId17"/>
    <p:sldId id="1362" r:id="rId18"/>
    <p:sldId id="1363" r:id="rId19"/>
    <p:sldId id="1342" r:id="rId20"/>
    <p:sldId id="1316" r:id="rId21"/>
    <p:sldId id="1364" r:id="rId22"/>
    <p:sldId id="1365" r:id="rId23"/>
    <p:sldId id="1360" r:id="rId24"/>
    <p:sldId id="1248" r:id="rId25"/>
    <p:sldId id="1361" r:id="rId26"/>
    <p:sldId id="1249" r:id="rId27"/>
    <p:sldId id="370" r:id="rId28"/>
    <p:sldId id="1366" r:id="rId29"/>
    <p:sldId id="1397" r:id="rId30"/>
    <p:sldId id="1359" r:id="rId31"/>
    <p:sldId id="260" r:id="rId32"/>
    <p:sldId id="1377" r:id="rId33"/>
    <p:sldId id="1395" r:id="rId34"/>
    <p:sldId id="1373" r:id="rId35"/>
    <p:sldId id="387" r:id="rId36"/>
    <p:sldId id="1374" r:id="rId37"/>
    <p:sldId id="1369" r:id="rId38"/>
    <p:sldId id="1370" r:id="rId39"/>
    <p:sldId id="1371" r:id="rId40"/>
    <p:sldId id="1349" r:id="rId41"/>
    <p:sldId id="259" r:id="rId42"/>
    <p:sldId id="1398" r:id="rId43"/>
    <p:sldId id="13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4C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6"/>
    <p:restoredTop sz="94681"/>
  </p:normalViewPr>
  <p:slideViewPr>
    <p:cSldViewPr snapToGrid="0">
      <p:cViewPr varScale="1">
        <p:scale>
          <a:sx n="140" d="100"/>
          <a:sy n="140" d="100"/>
        </p:scale>
        <p:origin x="1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2C485-22FC-9D40-ADCD-72FA317B2A6E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7ED99-FDB1-4C4B-981D-E8044D0AE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Entanglement and superposition; Hadamard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E3717-D87F-4388-AE1D-6AB9A9813A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1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Entanglement and superposition; Hadamard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E3717-D87F-4388-AE1D-6AB9A9813A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b="1" dirty="0">
                  <a:solidFill>
                    <a:srgbClr val="0432FF"/>
                  </a:solidFill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dirty="0">
                    <a:solidFill>
                      <a:srgbClr val="0000FF"/>
                    </a:solidFill>
                  </a:rPr>
                  <a:t>量子计算机计算</a:t>
                </a:r>
                <a:r>
                  <a:rPr lang="zh-CN" altLang="en-US" dirty="0"/>
                  <a:t>原子核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𝒳</a:t>
                </a:r>
                <a:r>
                  <a:rPr lang="zh-CN" altLang="en-US" dirty="0"/>
                  <a:t>与核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𝒴</a:t>
                </a:r>
                <a:r>
                  <a:rPr lang="zh-CN" altLang="en-US" dirty="0"/>
                  <a:t>弹性散射相移？弹性散射相移与核素间相对运动能量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𝐸_𝑛 (𝜔</a:t>
                </a:r>
                <a:r>
                  <a:rPr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→0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)</a:t>
                </a:r>
                <a:r>
                  <a:rPr lang="zh-CN" altLang="en-US" dirty="0"/>
                  <a:t>解析关联</a:t>
                </a:r>
                <a:r>
                  <a:rPr lang="en-US" altLang="zh-CN" dirty="0"/>
                  <a:t>. </a:t>
                </a:r>
                <a:r>
                  <a:rPr lang="zh-CN" altLang="en-US" sz="1200" dirty="0">
                    <a:solidFill>
                      <a:srgbClr val="0000FF"/>
                    </a:solidFill>
                  </a:rPr>
                  <a:t>开发了</a:t>
                </a:r>
                <a:r>
                  <a:rPr lang="zh-CN" altLang="en-US" sz="1200" dirty="0">
                    <a:solidFill>
                      <a:srgbClr val="FF0000"/>
                    </a:solidFill>
                  </a:rPr>
                  <a:t>新的</a:t>
                </a:r>
                <a:r>
                  <a:rPr lang="zh-CN" altLang="en-US" sz="1200" dirty="0">
                    <a:solidFill>
                      <a:srgbClr val="0000FF"/>
                    </a:solidFill>
                  </a:rPr>
                  <a:t>核多体弹性散射理论</a:t>
                </a:r>
                <a:endParaRPr lang="en-US" sz="1200" dirty="0">
                  <a:solidFill>
                    <a:srgbClr val="006600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b="1" dirty="0">
                  <a:solidFill>
                    <a:srgbClr val="0432FF"/>
                  </a:solidFill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7ED99-FDB1-4C4B-981D-E8044D0AEB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1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dirty="0">
              <a:solidFill>
                <a:srgbClr val="0432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B871-BDB7-417E-8F99-B1DC0C65AA1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76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9B871-BDB7-417E-8F99-B1DC0C65AA1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97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25B12-8E52-477C-A152-F30D5B5C2F4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6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Simulation conditions: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Input state is the equal superposition state.</a:t>
            </a:r>
          </a:p>
          <a:p>
            <a:r>
              <a:rPr lang="en-US" altLang="zh-CN" i="1" dirty="0"/>
              <a:t>t = 1428.175 </a:t>
            </a:r>
            <a:endParaRPr lang="en-US" altLang="zh-CN" dirty="0"/>
          </a:p>
          <a:p>
            <a:r>
              <a:rPr lang="en-US" altLang="zh-CN" i="1" dirty="0"/>
              <a:t>shots = 65536 </a:t>
            </a:r>
            <a:endParaRPr lang="zh-CN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25B12-8E52-477C-A152-F30D5B5C2F4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34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7ED99-FDB1-4C4B-981D-E8044D0AEB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1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C062-87B2-A632-FE0C-DBF137B1F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4BE95-14A7-62ED-9DB3-98FE31A53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5B339-5909-C80D-7DFF-8A1E74A5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7EA4B-3454-3BEA-F1F0-5C29FA75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D72FA-5C95-C80C-7EE0-3C895F61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1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EB98-EE05-0764-C0BA-217DD9C0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41356-5969-1A67-78C0-31A095FCD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8BB37-212D-4CA6-55DA-3387694D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8923F-B4C6-A417-88AA-A3B9D7FB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DE3C4-F8C9-119F-F666-12CC1640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589B5-8C3F-5612-EF91-971B73F1C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8AFC8-DEE8-4C0A-A655-78319E92E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71B12-DE74-9309-9908-9FBE4876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D3DE-F5EA-C17E-09EB-062FDA42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4273E-88BC-3A57-86DA-C821ECED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8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BA6B-A318-4C86-E64F-9B53AB43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08A3E-7448-7DC0-B922-5CC12D3E6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829AA-550F-3120-BF58-91E830B6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202B-8912-F7B3-B09A-1FF3DAAC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8AC5F-0F1A-9FA2-7B5C-4BE61799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7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FEDB-A744-EFB7-F856-81E621D5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84AA8-241A-BE44-41A5-72D21946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41E58-73C3-D4C1-131F-62CD4482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1833E-8C51-DC02-4972-785FA787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2427-0519-ABD7-DAFE-97505F7C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A7E4-2045-16F3-8603-A7E16555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B320-480F-227B-96CB-365DB3C4F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1E52F-864B-6383-B342-6722AFE17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40B35-B9AA-D043-12ED-F982DEAD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327EA-C348-32F1-257E-FF2CC50F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9DC8E-A2B9-6DC9-D9C0-56A35530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4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BA958-1489-63A4-5D26-B950525A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DE5B3-F00F-51CF-FE25-33AB5E399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61A05-1032-1F67-7663-FE66C1A39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EB81B-9D6B-A26B-F214-692DFF051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24871-6FED-0E4A-DB2A-896BC26DD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7506B-61A7-BF3C-DD03-E8E2658FA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F97A0-E6B9-85FD-18E6-5A04DD85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197FA-8573-A958-2DA2-25AB19C2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5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D18A-D871-402A-6A99-0938CE54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DE24E-45EA-8A0F-5F3F-F588EC8F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C058E-FA3E-9E6F-E188-DF3B229B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23D8A-25F3-5D93-FA34-BA1748FE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4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5751D-9DB1-7688-597A-31997648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397B1-28CF-F8FD-4629-EEF5B66E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0E075-3D0D-71F0-BB16-0A19A5F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9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1766-A832-D20E-49C2-122F64B69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F193-D495-FB2E-A936-AE1413A45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5F047-5649-B650-3F13-A72A73C92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DF3B6-0EAE-CB95-1F44-B37FF769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ADDBF-21F0-F32C-FB9C-7186D3BD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863B-0BA5-E6DB-8BAD-B2B31DE4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70AC-EC09-339C-6D0E-9608CF3A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B09FC-1AA8-83B4-3217-8A0C9ECFD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42F17-33C8-AC38-44A9-CB532A76F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39E39-FE5B-A3D9-9836-B1AC515A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45D6D-FD59-E130-C76E-134ECC2A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011B0-E54B-514C-93CD-5BA943CB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9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A2F54-AC83-B221-D755-7AA4A57F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5CE7A-DB69-A809-CD33-5FD5F8B6A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7A11A-9B07-1C16-D384-F3B347CC7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D95AA-9914-4642-9918-0B7A650FA734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D25F-E81D-C7CA-8E6A-244D3DDE2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D7A68-3A80-871E-995F-C07D918F7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A53A0-5C9B-8642-881A-A8DE822D6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1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1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621.png"/><Relationship Id="rId3" Type="http://schemas.openxmlformats.org/officeDocument/2006/relationships/image" Target="../media/image520.png"/><Relationship Id="rId7" Type="http://schemas.openxmlformats.org/officeDocument/2006/relationships/image" Target="../media/image561.png"/><Relationship Id="rId12" Type="http://schemas.openxmlformats.org/officeDocument/2006/relationships/image" Target="../media/image6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1.png"/><Relationship Id="rId11" Type="http://schemas.openxmlformats.org/officeDocument/2006/relationships/image" Target="../media/image600.png"/><Relationship Id="rId5" Type="http://schemas.openxmlformats.org/officeDocument/2006/relationships/image" Target="../media/image540.png"/><Relationship Id="rId15" Type="http://schemas.openxmlformats.org/officeDocument/2006/relationships/image" Target="../media/image64.png"/><Relationship Id="rId10" Type="http://schemas.openxmlformats.org/officeDocument/2006/relationships/image" Target="../media/image591.png"/><Relationship Id="rId4" Type="http://schemas.openxmlformats.org/officeDocument/2006/relationships/image" Target="../media/image531.png"/><Relationship Id="rId9" Type="http://schemas.openxmlformats.org/officeDocument/2006/relationships/image" Target="../media/image580.png"/><Relationship Id="rId14" Type="http://schemas.openxmlformats.org/officeDocument/2006/relationships/image" Target="../media/image6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6.PNG"/><Relationship Id="rId3" Type="http://schemas.openxmlformats.org/officeDocument/2006/relationships/image" Target="../media/image321.png"/><Relationship Id="rId7" Type="http://schemas.openxmlformats.org/officeDocument/2006/relationships/image" Target="../media/image360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27.gif"/><Relationship Id="rId5" Type="http://schemas.openxmlformats.org/officeDocument/2006/relationships/image" Target="../media/image340.png"/><Relationship Id="rId10" Type="http://schemas.openxmlformats.org/officeDocument/2006/relationships/image" Target="../media/image390.png"/><Relationship Id="rId4" Type="http://schemas.openxmlformats.org/officeDocument/2006/relationships/image" Target="../media/image331.png"/><Relationship Id="rId9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51.png"/><Relationship Id="rId4" Type="http://schemas.openxmlformats.org/officeDocument/2006/relationships/image" Target="../media/image3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590.png"/><Relationship Id="rId1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550.png"/><Relationship Id="rId12" Type="http://schemas.openxmlformats.org/officeDocument/2006/relationships/image" Target="../media/image64.jpg"/><Relationship Id="rId17" Type="http://schemas.openxmlformats.org/officeDocument/2006/relationships/image" Target="../media/image640.png"/><Relationship Id="rId2" Type="http://schemas.openxmlformats.org/officeDocument/2006/relationships/image" Target="../media/image58.png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620.png"/><Relationship Id="rId10" Type="http://schemas.openxmlformats.org/officeDocument/2006/relationships/image" Target="../media/image450.png"/><Relationship Id="rId19" Type="http://schemas.openxmlformats.org/officeDocument/2006/relationships/image" Target="../media/image66.gif"/><Relationship Id="rId4" Type="http://schemas.openxmlformats.org/officeDocument/2006/relationships/image" Target="../media/image60.png"/><Relationship Id="rId9" Type="http://schemas.openxmlformats.org/officeDocument/2006/relationships/image" Target="../media/image91.png"/><Relationship Id="rId14" Type="http://schemas.openxmlformats.org/officeDocument/2006/relationships/image" Target="../media/image6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5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94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5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82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9" Type="http://schemas.openxmlformats.org/officeDocument/2006/relationships/image" Target="../media/image950.png"/><Relationship Id="rId14" Type="http://schemas.openxmlformats.org/officeDocument/2006/relationships/image" Target="../media/image10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1.png"/><Relationship Id="rId7" Type="http://schemas.openxmlformats.org/officeDocument/2006/relationships/image" Target="../media/image9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0.PNG"/><Relationship Id="rId5" Type="http://schemas.openxmlformats.org/officeDocument/2006/relationships/image" Target="../media/image1110.png"/><Relationship Id="rId10" Type="http://schemas.openxmlformats.org/officeDocument/2006/relationships/image" Target="../media/image98.png"/><Relationship Id="rId4" Type="http://schemas.openxmlformats.org/officeDocument/2006/relationships/image" Target="../media/image920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00.png"/><Relationship Id="rId4" Type="http://schemas.openxmlformats.org/officeDocument/2006/relationships/image" Target="../media/image9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8.png"/><Relationship Id="rId10" Type="http://schemas.openxmlformats.org/officeDocument/2006/relationships/image" Target="../media/image1500.png"/><Relationship Id="rId4" Type="http://schemas.openxmlformats.org/officeDocument/2006/relationships/image" Target="../media/image107.PNG"/><Relationship Id="rId9" Type="http://schemas.openxmlformats.org/officeDocument/2006/relationships/image" Target="../media/image14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17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png"/><Relationship Id="rId7" Type="http://schemas.openxmlformats.org/officeDocument/2006/relationships/image" Target="../media/image116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CC325-FD6C-A587-3A94-7C320E2D4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56" y="622929"/>
            <a:ext cx="11939081" cy="1684955"/>
          </a:xfrm>
        </p:spPr>
        <p:txBody>
          <a:bodyPr>
            <a:noAutofit/>
          </a:bodyPr>
          <a:lstStyle/>
          <a:p>
            <a:r>
              <a:rPr lang="en-US" altLang="zh-CN" sz="4800" b="1" dirty="0"/>
              <a:t>Quantum Algorithms for Nuclear Many-Body Structure, Reactions, and Dynamics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74CEE-8407-1A67-FABA-63BD46A17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2596291"/>
            <a:ext cx="9144000" cy="1958662"/>
          </a:xfrm>
        </p:spPr>
        <p:txBody>
          <a:bodyPr anchor="ctr">
            <a:normAutofit lnSpcReduction="10000"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Weijie Du (</a:t>
            </a:r>
            <a:r>
              <a:rPr lang="en-US" sz="2800" b="1" dirty="0" err="1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杜伟杰</a:t>
            </a:r>
            <a:r>
              <a:rPr lang="en-US" sz="28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r>
              <a:rPr lang="en-US" sz="2800" dirty="0">
                <a:solidFill>
                  <a:srgbClr val="0432FF"/>
                </a:solidFill>
                <a:latin typeface="Apple Chancery" panose="03020702040506060504" pitchFamily="66" charset="-79"/>
                <a:ea typeface="SimSong" panose="02020300000000000000" pitchFamily="18" charset="-122"/>
                <a:cs typeface="Apple Chancery" panose="03020702040506060504" pitchFamily="66" charset="-79"/>
              </a:rPr>
              <a:t>from</a:t>
            </a:r>
            <a:r>
              <a:rPr lang="en-US" sz="2800" b="1" dirty="0">
                <a:solidFill>
                  <a:srgbClr val="0432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Institute of Modern Physics, CAS</a:t>
            </a:r>
          </a:p>
          <a:p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C3NT Workshop, Wuhan, China</a:t>
            </a:r>
          </a:p>
          <a:p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June 17, 2026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E59477-3293-46CF-1CAE-484B05227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12904" r="7607" b="12818"/>
          <a:stretch/>
        </p:blipFill>
        <p:spPr bwMode="auto">
          <a:xfrm>
            <a:off x="1108949" y="4843361"/>
            <a:ext cx="219428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020090720315971930423.jpg">
            <a:extLst>
              <a:ext uri="{FF2B5EF4-FFF2-40B4-BE49-F238E27FC236}">
                <a16:creationId xmlns:a16="http://schemas.microsoft.com/office/drawing/2014/main" id="{79B65E53-E162-38B9-02F1-09E832685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18" y="4843361"/>
            <a:ext cx="1796042" cy="192024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12B50F75-7093-667E-50F2-FDBAB7E7C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49" y="4843361"/>
            <a:ext cx="2537939" cy="1920240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9C291A9D-96E4-3182-5F70-64CDC8E4F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977" y="4843361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Quantum computing: a basic example</a:t>
            </a:r>
          </a:p>
        </p:txBody>
      </p:sp>
      <p:pic>
        <p:nvPicPr>
          <p:cNvPr id="3" name="Picture 2" descr="A black and white diagram with a letter and squares&#10;&#10;Description automatically generated">
            <a:extLst>
              <a:ext uri="{FF2B5EF4-FFF2-40B4-BE49-F238E27FC236}">
                <a16:creationId xmlns:a16="http://schemas.microsoft.com/office/drawing/2014/main" id="{C5AA729E-1AD7-BF50-0880-8DB986845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43" y="1319657"/>
            <a:ext cx="5919854" cy="1645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F00A5C-BED3-CEDD-05EE-077B18AC0B65}"/>
                  </a:ext>
                </a:extLst>
              </p:cNvPr>
              <p:cNvSpPr txBox="1"/>
              <p:nvPr/>
            </p:nvSpPr>
            <p:spPr>
              <a:xfrm>
                <a:off x="1819636" y="1517788"/>
                <a:ext cx="1123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𝑅𝑒𝑔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F00A5C-BED3-CEDD-05EE-077B18AC0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636" y="1517788"/>
                <a:ext cx="1123412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BB386-E931-35E1-AB9F-151943F0264C}"/>
                  </a:ext>
                </a:extLst>
              </p:cNvPr>
              <p:cNvSpPr txBox="1"/>
              <p:nvPr/>
            </p:nvSpPr>
            <p:spPr>
              <a:xfrm>
                <a:off x="1831832" y="2221496"/>
                <a:ext cx="1123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𝑅𝑒𝑔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BB386-E931-35E1-AB9F-151943F0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832" y="2221496"/>
                <a:ext cx="1123412" cy="461665"/>
              </a:xfrm>
              <a:prstGeom prst="rect">
                <a:avLst/>
              </a:prstGeom>
              <a:blipFill>
                <a:blip r:embed="rId5"/>
                <a:stretch>
                  <a:fillRect l="-216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A50DD2-BF48-0931-B1F8-8B065D44BDDF}"/>
              </a:ext>
            </a:extLst>
          </p:cNvPr>
          <p:cNvCxnSpPr>
            <a:cxnSpLocks/>
          </p:cNvCxnSpPr>
          <p:nvPr/>
        </p:nvCxnSpPr>
        <p:spPr>
          <a:xfrm>
            <a:off x="7906870" y="1074049"/>
            <a:ext cx="0" cy="2368398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C001F2-4174-FEC8-F449-39A250EBF322}"/>
                  </a:ext>
                </a:extLst>
              </p:cNvPr>
              <p:cNvSpPr txBox="1"/>
              <p:nvPr/>
            </p:nvSpPr>
            <p:spPr>
              <a:xfrm>
                <a:off x="6817659" y="3515103"/>
                <a:ext cx="4778187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C001F2-4174-FEC8-F449-39A250EB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659" y="3515103"/>
                <a:ext cx="4778187" cy="668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0CED43-32CA-0203-D793-1B7F0277E24B}"/>
                  </a:ext>
                </a:extLst>
              </p:cNvPr>
              <p:cNvSpPr txBox="1"/>
              <p:nvPr/>
            </p:nvSpPr>
            <p:spPr>
              <a:xfrm>
                <a:off x="107575" y="4575534"/>
                <a:ext cx="4778187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0CED43-32CA-0203-D793-1B7F0277E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5" y="4575534"/>
                <a:ext cx="4778187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5E4507-D1B4-CCF5-6FFB-C2B158BFAC85}"/>
                  </a:ext>
                </a:extLst>
              </p:cNvPr>
              <p:cNvSpPr txBox="1"/>
              <p:nvPr/>
            </p:nvSpPr>
            <p:spPr>
              <a:xfrm>
                <a:off x="107574" y="5302697"/>
                <a:ext cx="4778187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5E4507-D1B4-CCF5-6FFB-C2B158BFA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4" y="5302697"/>
                <a:ext cx="4778187" cy="6685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5AF28FD2-AEE9-D967-0576-0D3A3932A587}"/>
              </a:ext>
            </a:extLst>
          </p:cNvPr>
          <p:cNvSpPr/>
          <p:nvPr/>
        </p:nvSpPr>
        <p:spPr>
          <a:xfrm>
            <a:off x="4885761" y="5142404"/>
            <a:ext cx="663392" cy="317608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D452D3-BC52-CB03-7F24-D312D6FD59AA}"/>
                  </a:ext>
                </a:extLst>
              </p:cNvPr>
              <p:cNvSpPr txBox="1"/>
              <p:nvPr/>
            </p:nvSpPr>
            <p:spPr>
              <a:xfrm>
                <a:off x="5682893" y="4948664"/>
                <a:ext cx="6051907" cy="668516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𝑹𝒆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e>
                          <m:r>
                            <a:rPr lang="en-US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D452D3-BC52-CB03-7F24-D312D6FD5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893" y="4948664"/>
                <a:ext cx="6051907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69C30898-4123-6A5A-12F9-D4D228A9B1A9}"/>
              </a:ext>
            </a:extLst>
          </p:cNvPr>
          <p:cNvSpPr/>
          <p:nvPr/>
        </p:nvSpPr>
        <p:spPr>
          <a:xfrm>
            <a:off x="349623" y="4727110"/>
            <a:ext cx="215153" cy="1111623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B25E1B-FE23-67B1-BAC3-F03419959698}"/>
              </a:ext>
            </a:extLst>
          </p:cNvPr>
          <p:cNvCxnSpPr>
            <a:cxnSpLocks/>
          </p:cNvCxnSpPr>
          <p:nvPr/>
        </p:nvCxnSpPr>
        <p:spPr>
          <a:xfrm flipH="1">
            <a:off x="2151529" y="2103978"/>
            <a:ext cx="6445624" cy="241290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7AD1E2-B19A-A575-9F26-C2F156335B2A}"/>
                  </a:ext>
                </a:extLst>
              </p:cNvPr>
              <p:cNvSpPr txBox="1"/>
              <p:nvPr/>
            </p:nvSpPr>
            <p:spPr>
              <a:xfrm>
                <a:off x="5682893" y="5971213"/>
                <a:ext cx="5602941" cy="707886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FF"/>
                    </a:solidFill>
                  </a:rPr>
                  <a:t>Remark: </a:t>
                </a:r>
              </a:p>
              <a:p>
                <a:pPr algn="ctr"/>
                <a:r>
                  <a:rPr lang="en-US" sz="2000" dirty="0"/>
                  <a:t>There is also a way to measure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𝑰𝒎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e>
                        <m:r>
                          <a:rPr lang="en-US" sz="20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e>
                        <m:r>
                          <a:rPr 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7AD1E2-B19A-A575-9F26-C2F1563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893" y="5971213"/>
                <a:ext cx="5602941" cy="707886"/>
              </a:xfrm>
              <a:prstGeom prst="rect">
                <a:avLst/>
              </a:prstGeom>
              <a:blipFill>
                <a:blip r:embed="rId10"/>
                <a:stretch>
                  <a:fillRect l="-976" t="-4202" b="-12605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104E0422-404F-84A9-E529-77790953B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10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34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7EAB8D-6E78-7A6A-642F-3D6BE1DB62C2}"/>
              </a:ext>
            </a:extLst>
          </p:cNvPr>
          <p:cNvSpPr txBox="1"/>
          <p:nvPr/>
        </p:nvSpPr>
        <p:spPr>
          <a:xfrm>
            <a:off x="0" y="785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General idea: how to quantum compute</a:t>
            </a:r>
            <a:r>
              <a:rPr lang="zh-CN" altLang="en-US" sz="2800" b="1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many-body problems?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B55D5-F41A-1508-9ACC-59B736601F88}"/>
                  </a:ext>
                </a:extLst>
              </p:cNvPr>
              <p:cNvSpPr txBox="1"/>
              <p:nvPr/>
            </p:nvSpPr>
            <p:spPr>
              <a:xfrm>
                <a:off x="1976895" y="3041284"/>
                <a:ext cx="8426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1B55D5-F41A-1508-9ACC-59B736601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895" y="3041284"/>
                <a:ext cx="842683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AD57F-D76E-A00E-CA6C-C040804E625D}"/>
                  </a:ext>
                </a:extLst>
              </p:cNvPr>
              <p:cNvSpPr txBox="1"/>
              <p:nvPr/>
            </p:nvSpPr>
            <p:spPr>
              <a:xfrm>
                <a:off x="219834" y="4178117"/>
                <a:ext cx="4336998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</a:t>
                </a:r>
                <a:r>
                  <a:rPr lang="en-US" sz="2800" dirty="0"/>
                  <a:t>(e.g.,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𝑖𝐻𝑡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AD57F-D76E-A00E-CA6C-C040804E6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34" y="4178117"/>
                <a:ext cx="4336998" cy="700705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47BD66A-B170-453E-9FD6-6FD84A3D764C}"/>
              </a:ext>
            </a:extLst>
          </p:cNvPr>
          <p:cNvSpPr txBox="1"/>
          <p:nvPr/>
        </p:nvSpPr>
        <p:spPr>
          <a:xfrm>
            <a:off x="485729" y="5758063"/>
            <a:ext cx="189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Structure </a:t>
            </a:r>
          </a:p>
          <a:p>
            <a:r>
              <a:rPr lang="en-US" sz="2400" dirty="0"/>
              <a:t>(e.g., spectra)</a:t>
            </a:r>
          </a:p>
        </p:txBody>
      </p:sp>
      <p:pic>
        <p:nvPicPr>
          <p:cNvPr id="1026" name="Picture 2" descr="Atomic nucleus - Wikipedia">
            <a:extLst>
              <a:ext uri="{FF2B5EF4-FFF2-40B4-BE49-F238E27FC236}">
                <a16:creationId xmlns:a16="http://schemas.microsoft.com/office/drawing/2014/main" id="{ADBD8567-DFC9-B42E-7F9F-5445E4AC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2" y="975559"/>
            <a:ext cx="12801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ysics - Probing the Helium Nucleus ...">
            <a:extLst>
              <a:ext uri="{FF2B5EF4-FFF2-40B4-BE49-F238E27FC236}">
                <a16:creationId xmlns:a16="http://schemas.microsoft.com/office/drawing/2014/main" id="{514DD5C6-7058-3E6C-6445-3E7B25C7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13171" r="49035" b="15145"/>
          <a:stretch/>
        </p:blipFill>
        <p:spPr bwMode="auto">
          <a:xfrm>
            <a:off x="1643728" y="975559"/>
            <a:ext cx="1496322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group of bubbles in a circle&#10;&#10;Description automatically generated">
            <a:extLst>
              <a:ext uri="{FF2B5EF4-FFF2-40B4-BE49-F238E27FC236}">
                <a16:creationId xmlns:a16="http://schemas.microsoft.com/office/drawing/2014/main" id="{219EC76F-2D86-06E9-0C90-98B36D602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02" y="975559"/>
            <a:ext cx="1272159" cy="1280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1D3AD6-1ED3-93B1-284D-AAA326599C34}"/>
              </a:ext>
            </a:extLst>
          </p:cNvPr>
          <p:cNvSpPr txBox="1"/>
          <p:nvPr/>
        </p:nvSpPr>
        <p:spPr>
          <a:xfrm>
            <a:off x="2686657" y="5758062"/>
            <a:ext cx="2277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Dynamics </a:t>
            </a:r>
          </a:p>
          <a:p>
            <a:r>
              <a:rPr lang="en-US" sz="2400" dirty="0"/>
              <a:t>(e.g., scattering)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644B4886-5E1B-A228-53FC-63F475361C97}"/>
              </a:ext>
            </a:extLst>
          </p:cNvPr>
          <p:cNvSpPr/>
          <p:nvPr/>
        </p:nvSpPr>
        <p:spPr>
          <a:xfrm>
            <a:off x="2099914" y="2420682"/>
            <a:ext cx="576839" cy="492753"/>
          </a:xfrm>
          <a:prstGeom prst="down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28BE9E57-5C76-F061-B755-6D6D105323BF}"/>
              </a:ext>
            </a:extLst>
          </p:cNvPr>
          <p:cNvSpPr/>
          <p:nvPr/>
        </p:nvSpPr>
        <p:spPr>
          <a:xfrm>
            <a:off x="2109818" y="3685364"/>
            <a:ext cx="576839" cy="492753"/>
          </a:xfrm>
          <a:prstGeom prst="downArrow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D4F818-A48C-C4C0-85A4-FC33276A869E}"/>
              </a:ext>
            </a:extLst>
          </p:cNvPr>
          <p:cNvCxnSpPr>
            <a:cxnSpLocks/>
          </p:cNvCxnSpPr>
          <p:nvPr/>
        </p:nvCxnSpPr>
        <p:spPr>
          <a:xfrm flipH="1">
            <a:off x="1643728" y="5034771"/>
            <a:ext cx="323263" cy="640080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663048-567F-BABF-DD80-9E014E6D2BE0}"/>
              </a:ext>
            </a:extLst>
          </p:cNvPr>
          <p:cNvCxnSpPr>
            <a:cxnSpLocks/>
          </p:cNvCxnSpPr>
          <p:nvPr/>
        </p:nvCxnSpPr>
        <p:spPr>
          <a:xfrm>
            <a:off x="2676753" y="5012704"/>
            <a:ext cx="279098" cy="647229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24D544-1FE9-3822-AB0C-060DD013D250}"/>
              </a:ext>
            </a:extLst>
          </p:cNvPr>
          <p:cNvCxnSpPr>
            <a:cxnSpLocks/>
          </p:cNvCxnSpPr>
          <p:nvPr/>
        </p:nvCxnSpPr>
        <p:spPr>
          <a:xfrm flipV="1">
            <a:off x="4742329" y="1783750"/>
            <a:ext cx="1479177" cy="13716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C33CDA0-65B8-615A-A3E5-2A7CEB60A6BC}"/>
              </a:ext>
            </a:extLst>
          </p:cNvPr>
          <p:cNvGrpSpPr/>
          <p:nvPr/>
        </p:nvGrpSpPr>
        <p:grpSpPr>
          <a:xfrm>
            <a:off x="6850382" y="1963402"/>
            <a:ext cx="4068013" cy="1062819"/>
            <a:chOff x="7221439" y="2236955"/>
            <a:chExt cx="4068013" cy="106281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A5FEB6-C5A6-9409-F645-8C51E9F626FE}"/>
                </a:ext>
              </a:extLst>
            </p:cNvPr>
            <p:cNvCxnSpPr/>
            <p:nvPr/>
          </p:nvCxnSpPr>
          <p:spPr>
            <a:xfrm>
              <a:off x="7221439" y="2769813"/>
              <a:ext cx="118872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02748C6-2889-9CE3-0671-1815073C650A}"/>
                </a:ext>
              </a:extLst>
            </p:cNvPr>
            <p:cNvSpPr/>
            <p:nvPr/>
          </p:nvSpPr>
          <p:spPr>
            <a:xfrm>
              <a:off x="7645681" y="2446026"/>
              <a:ext cx="510363" cy="64757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C718ECD-4459-EF5D-9C9F-680468D3CA93}"/>
                </a:ext>
              </a:extLst>
            </p:cNvPr>
            <p:cNvCxnSpPr/>
            <p:nvPr/>
          </p:nvCxnSpPr>
          <p:spPr>
            <a:xfrm flipH="1">
              <a:off x="7327769" y="2604729"/>
              <a:ext cx="180753" cy="33492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DC4426-893C-1B2C-AE7C-541646B59210}"/>
                </a:ext>
              </a:extLst>
            </p:cNvPr>
            <p:cNvCxnSpPr/>
            <p:nvPr/>
          </p:nvCxnSpPr>
          <p:spPr>
            <a:xfrm>
              <a:off x="9369212" y="2380354"/>
              <a:ext cx="192024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D87C90D-F86E-93AE-DA9A-8009577DF0FF}"/>
                </a:ext>
              </a:extLst>
            </p:cNvPr>
            <p:cNvCxnSpPr/>
            <p:nvPr/>
          </p:nvCxnSpPr>
          <p:spPr>
            <a:xfrm>
              <a:off x="9369211" y="2759180"/>
              <a:ext cx="192024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34978C-C9D9-7A68-5FF0-D1D3E8CB3459}"/>
                </a:ext>
              </a:extLst>
            </p:cNvPr>
            <p:cNvCxnSpPr/>
            <p:nvPr/>
          </p:nvCxnSpPr>
          <p:spPr>
            <a:xfrm>
              <a:off x="9369210" y="3152283"/>
              <a:ext cx="1920240" cy="0"/>
            </a:xfrm>
            <a:prstGeom prst="line">
              <a:avLst/>
            </a:prstGeom>
            <a:ln w="1905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7B356B-AD7E-4965-7401-4B1463A0B164}"/>
                </a:ext>
              </a:extLst>
            </p:cNvPr>
            <p:cNvSpPr/>
            <p:nvPr/>
          </p:nvSpPr>
          <p:spPr>
            <a:xfrm>
              <a:off x="9656291" y="2237906"/>
              <a:ext cx="255181" cy="270297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A8E1772-2B8B-714F-53DA-A052DD184488}"/>
                </a:ext>
              </a:extLst>
            </p:cNvPr>
            <p:cNvSpPr/>
            <p:nvPr/>
          </p:nvSpPr>
          <p:spPr>
            <a:xfrm>
              <a:off x="9664140" y="2634664"/>
              <a:ext cx="255181" cy="2702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E5F0F4E-AF80-9560-10A7-233E4012EFD2}"/>
                </a:ext>
              </a:extLst>
            </p:cNvPr>
            <p:cNvSpPr/>
            <p:nvPr/>
          </p:nvSpPr>
          <p:spPr>
            <a:xfrm>
              <a:off x="9656290" y="3029477"/>
              <a:ext cx="255181" cy="2702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7DB9F1E-1C8C-9BF8-C392-208A418536AB}"/>
                </a:ext>
              </a:extLst>
            </p:cNvPr>
            <p:cNvSpPr/>
            <p:nvPr/>
          </p:nvSpPr>
          <p:spPr>
            <a:xfrm>
              <a:off x="10049693" y="2237905"/>
              <a:ext cx="255181" cy="64757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682DDA-1906-B6C1-F778-1D3709DD3279}"/>
                </a:ext>
              </a:extLst>
            </p:cNvPr>
            <p:cNvSpPr/>
            <p:nvPr/>
          </p:nvSpPr>
          <p:spPr>
            <a:xfrm>
              <a:off x="10443095" y="2634664"/>
              <a:ext cx="255181" cy="6475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49DAC6-F882-4B6C-E8D0-C3FCA63998A5}"/>
                </a:ext>
              </a:extLst>
            </p:cNvPr>
            <p:cNvSpPr/>
            <p:nvPr/>
          </p:nvSpPr>
          <p:spPr>
            <a:xfrm>
              <a:off x="10793961" y="2236955"/>
              <a:ext cx="255181" cy="103813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2716BD9-3CBB-866A-72C9-6BEABF46E79D}"/>
                    </a:ext>
                  </a:extLst>
                </p:cNvPr>
                <p:cNvSpPr txBox="1"/>
                <p:nvPr/>
              </p:nvSpPr>
              <p:spPr>
                <a:xfrm>
                  <a:off x="8624948" y="2506257"/>
                  <a:ext cx="4661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2716BD9-3CBB-866A-72C9-6BEABF46E7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4948" y="2506257"/>
                  <a:ext cx="466106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4E7411D-EE10-264E-06CB-A7D2B275138C}"/>
              </a:ext>
            </a:extLst>
          </p:cNvPr>
          <p:cNvSpPr txBox="1"/>
          <p:nvPr/>
        </p:nvSpPr>
        <p:spPr>
          <a:xfrm>
            <a:off x="6158753" y="1322085"/>
            <a:ext cx="60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Q1. circuit rep.’s of many-body Hamiltonians?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755E4C-999F-710A-65C6-F94525063DC6}"/>
              </a:ext>
            </a:extLst>
          </p:cNvPr>
          <p:cNvCxnSpPr>
            <a:cxnSpLocks/>
          </p:cNvCxnSpPr>
          <p:nvPr/>
        </p:nvCxnSpPr>
        <p:spPr>
          <a:xfrm flipV="1">
            <a:off x="4818731" y="3564504"/>
            <a:ext cx="1219201" cy="1005840"/>
          </a:xfrm>
          <a:prstGeom prst="straightConnector1">
            <a:avLst/>
          </a:prstGeom>
          <a:ln w="412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9B3F215-41B3-EEC9-FEFA-7F8922501A92}"/>
              </a:ext>
            </a:extLst>
          </p:cNvPr>
          <p:cNvSpPr txBox="1"/>
          <p:nvPr/>
        </p:nvSpPr>
        <p:spPr>
          <a:xfrm>
            <a:off x="6096000" y="3283446"/>
            <a:ext cx="561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Q2. circuit rep.’s of Hamiltonian functions?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C5A259-3B7C-C5B4-397E-34FDE6FF7EFC}"/>
              </a:ext>
            </a:extLst>
          </p:cNvPr>
          <p:cNvSpPr txBox="1"/>
          <p:nvPr/>
        </p:nvSpPr>
        <p:spPr>
          <a:xfrm>
            <a:off x="6162067" y="5322380"/>
            <a:ext cx="544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Q3. efficient computational techniques?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5BE72D8-3447-F6DE-BC7F-09A0F6A0937A}"/>
              </a:ext>
            </a:extLst>
          </p:cNvPr>
          <p:cNvCxnSpPr>
            <a:cxnSpLocks/>
          </p:cNvCxnSpPr>
          <p:nvPr/>
        </p:nvCxnSpPr>
        <p:spPr>
          <a:xfrm flipV="1">
            <a:off x="4964568" y="5659933"/>
            <a:ext cx="1073364" cy="688431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33AEA04-A60D-FF7F-1C77-A368C50171C4}"/>
              </a:ext>
            </a:extLst>
          </p:cNvPr>
          <p:cNvSpPr txBox="1"/>
          <p:nvPr/>
        </p:nvSpPr>
        <p:spPr>
          <a:xfrm>
            <a:off x="6500565" y="5828867"/>
            <a:ext cx="516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algorithms, gate complexity, time efficiency,</a:t>
            </a:r>
          </a:p>
          <a:p>
            <a:r>
              <a:rPr lang="en-US" sz="2000" dirty="0"/>
              <a:t>error mitigation, measurement etc.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67E7A866-472F-DFF3-34A3-2FA6E41DA739}"/>
              </a:ext>
            </a:extLst>
          </p:cNvPr>
          <p:cNvGrpSpPr/>
          <p:nvPr/>
        </p:nvGrpSpPr>
        <p:grpSpPr>
          <a:xfrm>
            <a:off x="6946974" y="3998473"/>
            <a:ext cx="3910587" cy="1003665"/>
            <a:chOff x="7138555" y="4374505"/>
            <a:chExt cx="3910587" cy="100366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F3E05A1-F9F8-2A4F-EAD5-66FA368E37CF}"/>
                </a:ext>
              </a:extLst>
            </p:cNvPr>
            <p:cNvCxnSpPr/>
            <p:nvPr/>
          </p:nvCxnSpPr>
          <p:spPr>
            <a:xfrm>
              <a:off x="7138555" y="4509654"/>
              <a:ext cx="39105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6CE5C24-0CBB-6709-BB55-215D62B4FAB7}"/>
                </a:ext>
              </a:extLst>
            </p:cNvPr>
            <p:cNvCxnSpPr/>
            <p:nvPr/>
          </p:nvCxnSpPr>
          <p:spPr>
            <a:xfrm>
              <a:off x="7138555" y="5093569"/>
              <a:ext cx="39105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EB15C5F-67C4-B3C6-8CD2-BA330E978370}"/>
                </a:ext>
              </a:extLst>
            </p:cNvPr>
            <p:cNvCxnSpPr/>
            <p:nvPr/>
          </p:nvCxnSpPr>
          <p:spPr>
            <a:xfrm flipH="1">
              <a:off x="7327768" y="4926106"/>
              <a:ext cx="180753" cy="33492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6E76004-BDA6-3F60-A8F2-A713C7124CB5}"/>
                </a:ext>
              </a:extLst>
            </p:cNvPr>
            <p:cNvSpPr/>
            <p:nvPr/>
          </p:nvSpPr>
          <p:spPr>
            <a:xfrm>
              <a:off x="8008453" y="4730596"/>
              <a:ext cx="510363" cy="64757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B23366-0EBE-50C6-A58E-03ED6320CCB4}"/>
                </a:ext>
              </a:extLst>
            </p:cNvPr>
            <p:cNvSpPr/>
            <p:nvPr/>
          </p:nvSpPr>
          <p:spPr>
            <a:xfrm>
              <a:off x="9099071" y="4727713"/>
              <a:ext cx="510363" cy="64757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52F9E1E-185C-E033-BED5-459FEEE84DEB}"/>
                </a:ext>
              </a:extLst>
            </p:cNvPr>
            <p:cNvSpPr/>
            <p:nvPr/>
          </p:nvSpPr>
          <p:spPr>
            <a:xfrm>
              <a:off x="10187913" y="4722511"/>
              <a:ext cx="510363" cy="64757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98CE28CF-0F12-1FC1-B2A6-3D5F30E4E8E3}"/>
                </a:ext>
              </a:extLst>
            </p:cNvPr>
            <p:cNvSpPr/>
            <p:nvPr/>
          </p:nvSpPr>
          <p:spPr>
            <a:xfrm>
              <a:off x="7631293" y="4388699"/>
              <a:ext cx="255181" cy="27029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BCA57A27-22EF-DAD9-2476-FDAAA29125E2}"/>
                </a:ext>
              </a:extLst>
            </p:cNvPr>
            <p:cNvSpPr/>
            <p:nvPr/>
          </p:nvSpPr>
          <p:spPr>
            <a:xfrm>
              <a:off x="8730410" y="4374505"/>
              <a:ext cx="255181" cy="270297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E79CB1C4-4DE6-05BD-E023-EDF44EAEC8A3}"/>
                </a:ext>
              </a:extLst>
            </p:cNvPr>
            <p:cNvSpPr/>
            <p:nvPr/>
          </p:nvSpPr>
          <p:spPr>
            <a:xfrm>
              <a:off x="9762185" y="4389669"/>
              <a:ext cx="255181" cy="2702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08DAC3A6-30A7-0D35-4FBC-08E5C834043E}"/>
                </a:ext>
              </a:extLst>
            </p:cNvPr>
            <p:cNvCxnSpPr>
              <a:endCxn id="61" idx="0"/>
            </p:cNvCxnSpPr>
            <p:nvPr/>
          </p:nvCxnSpPr>
          <p:spPr>
            <a:xfrm>
              <a:off x="8263634" y="4509653"/>
              <a:ext cx="1" cy="22094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46653882-5F4E-D0B6-F897-C4FD7937B1DD}"/>
                </a:ext>
              </a:extLst>
            </p:cNvPr>
            <p:cNvSpPr/>
            <p:nvPr/>
          </p:nvSpPr>
          <p:spPr>
            <a:xfrm>
              <a:off x="8219166" y="4458674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B0DAF07D-0BC9-11E4-0D67-4DF59258F1B9}"/>
                </a:ext>
              </a:extLst>
            </p:cNvPr>
            <p:cNvCxnSpPr/>
            <p:nvPr/>
          </p:nvCxnSpPr>
          <p:spPr>
            <a:xfrm>
              <a:off x="9351216" y="4506188"/>
              <a:ext cx="1" cy="22094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D0B1C648-4F24-C116-A622-AABB3127D902}"/>
                </a:ext>
              </a:extLst>
            </p:cNvPr>
            <p:cNvSpPr/>
            <p:nvPr/>
          </p:nvSpPr>
          <p:spPr>
            <a:xfrm>
              <a:off x="9306748" y="445520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51698282-E47D-0745-3DBD-A73C42DC4B82}"/>
                </a:ext>
              </a:extLst>
            </p:cNvPr>
            <p:cNvCxnSpPr/>
            <p:nvPr/>
          </p:nvCxnSpPr>
          <p:spPr>
            <a:xfrm>
              <a:off x="10443094" y="4523405"/>
              <a:ext cx="1" cy="22094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7B1DB154-D009-B287-8153-6C3FD1EAEFB2}"/>
                </a:ext>
              </a:extLst>
            </p:cNvPr>
            <p:cNvSpPr/>
            <p:nvPr/>
          </p:nvSpPr>
          <p:spPr>
            <a:xfrm>
              <a:off x="10398626" y="446203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1514FAB-9AD7-1514-AE8F-7A4CE0F8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11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9592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068CC4-D108-90CF-9A12-8B704530F724}"/>
              </a:ext>
            </a:extLst>
          </p:cNvPr>
          <p:cNvSpPr txBox="1"/>
          <p:nvPr/>
        </p:nvSpPr>
        <p:spPr>
          <a:xfrm>
            <a:off x="765922" y="3105834"/>
            <a:ext cx="1066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32FF"/>
                </a:solidFill>
              </a:rPr>
              <a:t>Q1. Circuit representations of many-body Hamiltonians?</a:t>
            </a:r>
          </a:p>
        </p:txBody>
      </p:sp>
    </p:spTree>
    <p:extLst>
      <p:ext uri="{BB962C8B-B14F-4D97-AF65-F5344CB8AC3E}">
        <p14:creationId xmlns:p14="http://schemas.microsoft.com/office/powerpoint/2010/main" val="118783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E450AF-0A30-8959-AE9E-7D7362E6EFAC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Classical strategy: computation of many-body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45BBD-E920-18D7-6153-7F2E0829D3F3}"/>
              </a:ext>
            </a:extLst>
          </p:cNvPr>
          <p:cNvSpPr txBox="1"/>
          <p:nvPr/>
        </p:nvSpPr>
        <p:spPr>
          <a:xfrm>
            <a:off x="484094" y="797859"/>
            <a:ext cx="1081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Step 1: </a:t>
            </a:r>
            <a:r>
              <a:rPr lang="en-US" sz="2400" dirty="0"/>
              <a:t>Construct the </a:t>
            </a:r>
            <a:r>
              <a:rPr lang="en-US" sz="2400" dirty="0">
                <a:solidFill>
                  <a:srgbClr val="0000FF"/>
                </a:solidFill>
              </a:rPr>
              <a:t>Hamiltonian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73EEA-139C-1FCE-CFD7-DBE8600BF0E5}"/>
              </a:ext>
            </a:extLst>
          </p:cNvPr>
          <p:cNvSpPr txBox="1"/>
          <p:nvPr/>
        </p:nvSpPr>
        <p:spPr>
          <a:xfrm>
            <a:off x="484094" y="2093151"/>
            <a:ext cx="1081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Step 2: </a:t>
            </a:r>
            <a:r>
              <a:rPr lang="en-US" sz="2400" dirty="0"/>
              <a:t>Select the </a:t>
            </a:r>
            <a:r>
              <a:rPr lang="en-US" sz="2400" dirty="0">
                <a:solidFill>
                  <a:srgbClr val="0000FF"/>
                </a:solidFill>
              </a:rPr>
              <a:t>basis</a:t>
            </a:r>
            <a:r>
              <a:rPr lang="en-US" sz="2400" dirty="0"/>
              <a:t> (with physical and realistic considerations)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5577-0378-1924-B530-45CC4F5EB024}"/>
              </a:ext>
            </a:extLst>
          </p:cNvPr>
          <p:cNvSpPr txBox="1"/>
          <p:nvPr/>
        </p:nvSpPr>
        <p:spPr>
          <a:xfrm>
            <a:off x="484093" y="3388443"/>
            <a:ext cx="1081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Step 3: </a:t>
            </a:r>
            <a:r>
              <a:rPr lang="en-US" sz="2400" dirty="0"/>
              <a:t>Construct the </a:t>
            </a:r>
            <a:r>
              <a:rPr lang="en-US" sz="2400" dirty="0">
                <a:solidFill>
                  <a:srgbClr val="0000FF"/>
                </a:solidFill>
              </a:rPr>
              <a:t>Hamiltonian matrix representation </a:t>
            </a:r>
            <a:r>
              <a:rPr lang="en-US" sz="2400" dirty="0"/>
              <a:t>with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27ADE2-8A9D-120C-5962-B243EB67BE1C}"/>
                  </a:ext>
                </a:extLst>
              </p:cNvPr>
              <p:cNvSpPr txBox="1"/>
              <p:nvPr/>
            </p:nvSpPr>
            <p:spPr>
              <a:xfrm>
                <a:off x="484093" y="4683735"/>
                <a:ext cx="108128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00FF"/>
                    </a:solidFill>
                  </a:rPr>
                  <a:t>Step 4: </a:t>
                </a:r>
                <a:r>
                  <a:rPr lang="en-US" sz="2400" dirty="0"/>
                  <a:t>Diagonalization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−&gt;</m:t>
                    </m:r>
                  </m:oMath>
                </a14:m>
                <a:r>
                  <a:rPr lang="en-US" sz="2400" dirty="0"/>
                  <a:t> {eigenvalues, eigenvectors}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27ADE2-8A9D-120C-5962-B243EB67B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93" y="4683735"/>
                <a:ext cx="10812857" cy="461665"/>
              </a:xfrm>
              <a:prstGeom prst="rect">
                <a:avLst/>
              </a:prstGeom>
              <a:blipFill>
                <a:blip r:embed="rId2"/>
                <a:stretch>
                  <a:fillRect l="-84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BC6118-2ECA-373C-E28B-575D64686915}"/>
                  </a:ext>
                </a:extLst>
              </p:cNvPr>
              <p:cNvSpPr txBox="1"/>
              <p:nvPr/>
            </p:nvSpPr>
            <p:spPr>
              <a:xfrm>
                <a:off x="3468607" y="1451633"/>
                <a:ext cx="52533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BC6118-2ECA-373C-E28B-575D64686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607" y="1451633"/>
                <a:ext cx="5253317" cy="46166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E65705-9155-CD90-3CC4-7439CA228145}"/>
                  </a:ext>
                </a:extLst>
              </p:cNvPr>
              <p:cNvSpPr txBox="1"/>
              <p:nvPr/>
            </p:nvSpPr>
            <p:spPr>
              <a:xfrm>
                <a:off x="3849609" y="2746925"/>
                <a:ext cx="44913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E65705-9155-CD90-3CC4-7439CA228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609" y="2746925"/>
                <a:ext cx="4491318" cy="461665"/>
              </a:xfrm>
              <a:prstGeom prst="rect">
                <a:avLst/>
              </a:prstGeom>
              <a:blipFill>
                <a:blip r:embed="rId4"/>
                <a:stretch>
                  <a:fillRect t="-132000" b="-1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120A4-E5EB-B447-2E5E-FAC11F282E1D}"/>
                  </a:ext>
                </a:extLst>
              </p:cNvPr>
              <p:cNvSpPr txBox="1"/>
              <p:nvPr/>
            </p:nvSpPr>
            <p:spPr>
              <a:xfrm>
                <a:off x="3674794" y="3978867"/>
                <a:ext cx="4840941" cy="520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F120A4-E5EB-B447-2E5E-FAC11F28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794" y="3978867"/>
                <a:ext cx="4840941" cy="520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2F9F4C-C328-E849-AD92-8058F2A1984C}"/>
                  </a:ext>
                </a:extLst>
              </p:cNvPr>
              <p:cNvSpPr txBox="1"/>
              <p:nvPr/>
            </p:nvSpPr>
            <p:spPr>
              <a:xfrm>
                <a:off x="783677" y="5358947"/>
                <a:ext cx="6624919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2F9F4C-C328-E849-AD92-8058F2A19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77" y="5358947"/>
                <a:ext cx="6624919" cy="12661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AE68E3-6F3A-624A-897B-880D1E3B0FB5}"/>
                  </a:ext>
                </a:extLst>
              </p:cNvPr>
              <p:cNvSpPr txBox="1"/>
              <p:nvPr/>
            </p:nvSpPr>
            <p:spPr>
              <a:xfrm>
                <a:off x="6413146" y="5748194"/>
                <a:ext cx="2448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AE68E3-6F3A-624A-897B-880D1E3B0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46" y="5748194"/>
                <a:ext cx="2448100" cy="461665"/>
              </a:xfrm>
              <a:prstGeom prst="rect">
                <a:avLst/>
              </a:prstGeom>
              <a:blipFill>
                <a:blip r:embed="rId7"/>
                <a:stretch>
                  <a:fillRect t="-130263" r="-15672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649BF2-C99F-5C97-3565-8A06EA5FA8B6}"/>
                  </a:ext>
                </a:extLst>
              </p:cNvPr>
              <p:cNvSpPr txBox="1"/>
              <p:nvPr/>
            </p:nvSpPr>
            <p:spPr>
              <a:xfrm>
                <a:off x="8900481" y="5686639"/>
                <a:ext cx="2241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649BF2-C99F-5C97-3565-8A06EA5FA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481" y="5686639"/>
                <a:ext cx="224117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D5EEE1BC-30EC-3C15-A590-30047FE7DB4E}"/>
              </a:ext>
            </a:extLst>
          </p:cNvPr>
          <p:cNvSpPr/>
          <p:nvPr/>
        </p:nvSpPr>
        <p:spPr>
          <a:xfrm>
            <a:off x="6211440" y="5818566"/>
            <a:ext cx="403412" cy="346941"/>
          </a:xfrm>
          <a:prstGeom prst="rightArrow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1BD7684-D53A-34C1-258C-7505D17F3B32}"/>
              </a:ext>
            </a:extLst>
          </p:cNvPr>
          <p:cNvSpPr/>
          <p:nvPr/>
        </p:nvSpPr>
        <p:spPr>
          <a:xfrm>
            <a:off x="8721924" y="5805555"/>
            <a:ext cx="403412" cy="346941"/>
          </a:xfrm>
          <a:prstGeom prst="rightArrow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05EE6B9-1D07-D1BB-8B23-79BAD8D7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827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645A3-BF71-BCBA-C953-ADBE7A81151E}"/>
              </a:ext>
            </a:extLst>
          </p:cNvPr>
          <p:cNvSpPr txBox="1"/>
          <p:nvPr/>
        </p:nvSpPr>
        <p:spPr>
          <a:xfrm>
            <a:off x="295835" y="657068"/>
            <a:ext cx="1117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The single-particle basis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A2A07A-A997-41A1-2758-88B92785A33D}"/>
                  </a:ext>
                </a:extLst>
              </p:cNvPr>
              <p:cNvSpPr txBox="1"/>
              <p:nvPr/>
            </p:nvSpPr>
            <p:spPr>
              <a:xfrm>
                <a:off x="510257" y="2067296"/>
                <a:ext cx="11170024" cy="467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A2A07A-A997-41A1-2758-88B92785A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7" y="2067296"/>
                <a:ext cx="11170024" cy="467949"/>
              </a:xfrm>
              <a:prstGeom prst="rect">
                <a:avLst/>
              </a:prstGeom>
              <a:blipFill>
                <a:blip r:embed="rId2"/>
                <a:stretch>
                  <a:fillRect t="-89474" b="-14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22C1F9A-6192-12E8-A1CE-4E7E16564E5B}"/>
              </a:ext>
            </a:extLst>
          </p:cNvPr>
          <p:cNvSpPr txBox="1"/>
          <p:nvPr/>
        </p:nvSpPr>
        <p:spPr>
          <a:xfrm>
            <a:off x="295835" y="2600597"/>
            <a:ext cx="1137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The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C45442-0E6A-BAD5-AAB6-385C413EA9FD}"/>
                  </a:ext>
                </a:extLst>
              </p:cNvPr>
              <p:cNvSpPr txBox="1"/>
              <p:nvPr/>
            </p:nvSpPr>
            <p:spPr>
              <a:xfrm>
                <a:off x="1792209" y="1114896"/>
                <a:ext cx="86061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C45442-0E6A-BAD5-AAB6-385C413EA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209" y="1114896"/>
                <a:ext cx="8606117" cy="400110"/>
              </a:xfrm>
              <a:prstGeom prst="rect">
                <a:avLst/>
              </a:prstGeom>
              <a:blipFill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D23D47-5465-D281-8E26-9480F04DFC8F}"/>
              </a:ext>
            </a:extLst>
          </p:cNvPr>
          <p:cNvSpPr txBox="1"/>
          <p:nvPr/>
        </p:nvSpPr>
        <p:spPr>
          <a:xfrm>
            <a:off x="295835" y="1609468"/>
            <a:ext cx="1168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Many-fermion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basis</a:t>
            </a:r>
            <a:r>
              <a:rPr lang="en-US" sz="2000" b="1" dirty="0">
                <a:solidFill>
                  <a:srgbClr val="0000FF"/>
                </a:solidFill>
              </a:rPr>
              <a:t>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BF033E-C45C-375E-43DD-BCCBEC683167}"/>
                  </a:ext>
                </a:extLst>
              </p:cNvPr>
              <p:cNvSpPr txBox="1"/>
              <p:nvPr/>
            </p:nvSpPr>
            <p:spPr>
              <a:xfrm>
                <a:off x="409769" y="3160075"/>
                <a:ext cx="11372461" cy="453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=0.91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−0.8</m:t>
                          </m:r>
                        </m:e>
                      </m:d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−0.8</m:t>
                          </m:r>
                        </m:e>
                      </m:d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+0.31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+0.31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+0.4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+(−0.2)</m:t>
                      </m:r>
                      <m:sSubSup>
                        <m:sSub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BF033E-C45C-375E-43DD-BCCBEC683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69" y="3160075"/>
                <a:ext cx="11372461" cy="453457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391D4A2-3777-9560-5B04-A6EF1C532A1D}"/>
              </a:ext>
            </a:extLst>
          </p:cNvPr>
          <p:cNvSpPr txBox="1"/>
          <p:nvPr/>
        </p:nvSpPr>
        <p:spPr>
          <a:xfrm>
            <a:off x="295835" y="4865794"/>
            <a:ext cx="564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Question: the many-body matrix?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172AED-66AA-5BBD-31F8-9CB250752D04}"/>
              </a:ext>
            </a:extLst>
          </p:cNvPr>
          <p:cNvSpPr txBox="1"/>
          <p:nvPr/>
        </p:nvSpPr>
        <p:spPr>
          <a:xfrm>
            <a:off x="295835" y="3851936"/>
            <a:ext cx="4132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Anticommutation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DA66BC-1C55-7A73-89C5-6BD3C18FF7D4}"/>
                  </a:ext>
                </a:extLst>
              </p:cNvPr>
              <p:cNvSpPr txBox="1"/>
              <p:nvPr/>
            </p:nvSpPr>
            <p:spPr>
              <a:xfrm>
                <a:off x="2845195" y="4336834"/>
                <a:ext cx="6500142" cy="436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DA66BC-1C55-7A73-89C5-6BD3C18FF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195" y="4336834"/>
                <a:ext cx="6500142" cy="436338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58035E-64AB-07BB-2D33-DCB2B4499F64}"/>
                  </a:ext>
                </a:extLst>
              </p:cNvPr>
              <p:cNvSpPr txBox="1"/>
              <p:nvPr/>
            </p:nvSpPr>
            <p:spPr>
              <a:xfrm>
                <a:off x="650946" y="5879652"/>
                <a:ext cx="10888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0.91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−0.8</m:t>
                            </m:r>
                          </m:e>
                        </m:d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−0.8</m:t>
                            </m:r>
                          </m:e>
                        </m:d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+0.31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+0.31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+0.4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+(−0.2)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=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?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58035E-64AB-07BB-2D33-DCB2B449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46" y="5879652"/>
                <a:ext cx="10888640" cy="461665"/>
              </a:xfrm>
              <a:prstGeom prst="rect">
                <a:avLst/>
              </a:prstGeom>
              <a:blipFill>
                <a:blip r:embed="rId6"/>
                <a:stretch>
                  <a:fillRect t="-13514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4998D8-B845-4CC4-7739-96580B64D95E}"/>
                  </a:ext>
                </a:extLst>
              </p:cNvPr>
              <p:cNvSpPr txBox="1"/>
              <p:nvPr/>
            </p:nvSpPr>
            <p:spPr>
              <a:xfrm>
                <a:off x="578396" y="5315541"/>
                <a:ext cx="99811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e.g.,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e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4998D8-B845-4CC4-7739-96580B64D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96" y="5315541"/>
                <a:ext cx="9981166" cy="400110"/>
              </a:xfrm>
              <a:prstGeom prst="rect">
                <a:avLst/>
              </a:prstGeom>
              <a:blipFill>
                <a:blip r:embed="rId7"/>
                <a:stretch>
                  <a:fillRect l="-635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082096E-503C-1DA7-9DCF-1E6E2737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14</a:t>
            </a:fld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6F9FD-911D-91A8-4396-3620DA6A473F}"/>
              </a:ext>
            </a:extLst>
          </p:cNvPr>
          <p:cNvSpPr txBox="1"/>
          <p:nvPr/>
        </p:nvSpPr>
        <p:spPr>
          <a:xfrm>
            <a:off x="501505" y="18346"/>
            <a:ext cx="1118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Example: computing many-fermion Hamiltonian matrix elements</a:t>
            </a:r>
          </a:p>
        </p:txBody>
      </p:sp>
    </p:spTree>
    <p:extLst>
      <p:ext uri="{BB962C8B-B14F-4D97-AF65-F5344CB8AC3E}">
        <p14:creationId xmlns:p14="http://schemas.microsoft.com/office/powerpoint/2010/main" val="367613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5480A9C-476F-E30C-5448-47F50C894C81}"/>
              </a:ext>
            </a:extLst>
          </p:cNvPr>
          <p:cNvSpPr txBox="1"/>
          <p:nvPr/>
        </p:nvSpPr>
        <p:spPr>
          <a:xfrm>
            <a:off x="308770" y="4562621"/>
            <a:ext cx="5563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Following </a:t>
            </a:r>
            <a:r>
              <a:rPr lang="en-US" sz="2000" dirty="0">
                <a:solidFill>
                  <a:srgbClr val="0000FF"/>
                </a:solidFill>
              </a:rPr>
              <a:t>similar procedures</a:t>
            </a:r>
            <a:r>
              <a:rPr lang="en-US" sz="2000" dirty="0"/>
              <a:t>, we have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812815-0F74-37F7-FAF6-2B1BE6A834A2}"/>
              </a:ext>
            </a:extLst>
          </p:cNvPr>
          <p:cNvGrpSpPr/>
          <p:nvPr/>
        </p:nvGrpSpPr>
        <p:grpSpPr>
          <a:xfrm>
            <a:off x="3396894" y="5107687"/>
            <a:ext cx="5396752" cy="1438279"/>
            <a:chOff x="2962106" y="4873700"/>
            <a:chExt cx="5396752" cy="14382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64E9C18-2838-140C-A6B1-1F33A98160A0}"/>
                    </a:ext>
                  </a:extLst>
                </p:cNvPr>
                <p:cNvSpPr txBox="1"/>
                <p:nvPr/>
              </p:nvSpPr>
              <p:spPr>
                <a:xfrm>
                  <a:off x="3831682" y="5243032"/>
                  <a:ext cx="4527176" cy="10689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.71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0.4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−0.31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0.4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0.91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−0.8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−0.31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−0.8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−0.2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64E9C18-2838-140C-A6B1-1F33A9816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682" y="5243032"/>
                  <a:ext cx="4527176" cy="106894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4D13D63-DC08-5EEB-680A-FD1143A5EAAF}"/>
                    </a:ext>
                  </a:extLst>
                </p:cNvPr>
                <p:cNvSpPr txBox="1"/>
                <p:nvPr/>
              </p:nvSpPr>
              <p:spPr>
                <a:xfrm>
                  <a:off x="4515334" y="4879108"/>
                  <a:ext cx="8186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4D13D63-DC08-5EEB-680A-FD1143A5E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5334" y="4879108"/>
                  <a:ext cx="818668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06E52D2-A6C0-F6C2-129E-E84CB1BA2A22}"/>
                    </a:ext>
                  </a:extLst>
                </p:cNvPr>
                <p:cNvSpPr txBox="1"/>
                <p:nvPr/>
              </p:nvSpPr>
              <p:spPr>
                <a:xfrm>
                  <a:off x="5685936" y="4879108"/>
                  <a:ext cx="8186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06E52D2-A6C0-F6C2-129E-E84CB1BA2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5936" y="4879108"/>
                  <a:ext cx="81866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2D643C9-076F-8B98-C1D7-CC4E0623AADE}"/>
                    </a:ext>
                  </a:extLst>
                </p:cNvPr>
                <p:cNvSpPr txBox="1"/>
                <p:nvPr/>
              </p:nvSpPr>
              <p:spPr>
                <a:xfrm>
                  <a:off x="6747545" y="4873700"/>
                  <a:ext cx="8186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2D643C9-076F-8B98-C1D7-CC4E0623AA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7545" y="4873700"/>
                  <a:ext cx="81866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9907739-E349-71B0-9E09-0A549708F373}"/>
                    </a:ext>
                  </a:extLst>
                </p:cNvPr>
                <p:cNvSpPr txBox="1"/>
                <p:nvPr/>
              </p:nvSpPr>
              <p:spPr>
                <a:xfrm>
                  <a:off x="3768214" y="5259429"/>
                  <a:ext cx="8606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9907739-E349-71B0-9E09-0A549708F3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8214" y="5259429"/>
                  <a:ext cx="86061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713BB5E-9420-CC43-A9BC-E872CA21ED6A}"/>
                    </a:ext>
                  </a:extLst>
                </p:cNvPr>
                <p:cNvSpPr txBox="1"/>
                <p:nvPr/>
              </p:nvSpPr>
              <p:spPr>
                <a:xfrm>
                  <a:off x="3768213" y="5639750"/>
                  <a:ext cx="8606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713BB5E-9420-CC43-A9BC-E872CA21ED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8213" y="5639750"/>
                  <a:ext cx="86061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D993B1-415F-884E-3F09-8180DA5F51DD}"/>
                    </a:ext>
                  </a:extLst>
                </p:cNvPr>
                <p:cNvSpPr txBox="1"/>
                <p:nvPr/>
              </p:nvSpPr>
              <p:spPr>
                <a:xfrm>
                  <a:off x="3768212" y="5942647"/>
                  <a:ext cx="8606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D993B1-415F-884E-3F09-8180DA5F51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8212" y="5942647"/>
                  <a:ext cx="860611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C1A1900-EADF-7D62-0FD1-5C21A2BE6D0E}"/>
                    </a:ext>
                  </a:extLst>
                </p:cNvPr>
                <p:cNvSpPr txBox="1"/>
                <p:nvPr/>
              </p:nvSpPr>
              <p:spPr>
                <a:xfrm>
                  <a:off x="2962106" y="5586186"/>
                  <a:ext cx="8695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C1A1900-EADF-7D62-0FD1-5C21A2BE6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2106" y="5586186"/>
                  <a:ext cx="86957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D0B09B30-CCBC-87E4-1AD9-FCE2790D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15</a:t>
            </a:fld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647A1-246A-5BF9-2C7D-FEBA154466FD}"/>
              </a:ext>
            </a:extLst>
          </p:cNvPr>
          <p:cNvSpPr txBox="1"/>
          <p:nvPr/>
        </p:nvSpPr>
        <p:spPr>
          <a:xfrm>
            <a:off x="501505" y="18346"/>
            <a:ext cx="1118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Example: computing many-fermion Hamiltonian matrix elements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300FC-CB8B-611B-A090-16D5E0659EA3}"/>
              </a:ext>
            </a:extLst>
          </p:cNvPr>
          <p:cNvGrpSpPr/>
          <p:nvPr/>
        </p:nvGrpSpPr>
        <p:grpSpPr>
          <a:xfrm>
            <a:off x="308770" y="659041"/>
            <a:ext cx="11569461" cy="3571925"/>
            <a:chOff x="308770" y="739726"/>
            <a:chExt cx="11569461" cy="35719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0947FE8-763A-9082-4D08-0D5459A54C92}"/>
                </a:ext>
              </a:extLst>
            </p:cNvPr>
            <p:cNvGrpSpPr/>
            <p:nvPr/>
          </p:nvGrpSpPr>
          <p:grpSpPr>
            <a:xfrm>
              <a:off x="308770" y="739726"/>
              <a:ext cx="11569461" cy="2859136"/>
              <a:chOff x="488068" y="748398"/>
              <a:chExt cx="11569461" cy="28591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A0DF7B4-4446-8617-16EB-2AA19650956A}"/>
                      </a:ext>
                    </a:extLst>
                  </p:cNvPr>
                  <p:cNvSpPr txBox="1"/>
                  <p:nvPr/>
                </p:nvSpPr>
                <p:spPr>
                  <a:xfrm>
                    <a:off x="488068" y="748398"/>
                    <a:ext cx="5079014" cy="4621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𝓓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0.4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𝓕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=0.4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20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sz="2000" b="1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1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𝓓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𝓕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a14:m>
                    <a:r>
                      <a:rPr lang="en-US" sz="2000" b="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A0DF7B4-4446-8617-16EB-2AA1965095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068" y="748398"/>
                    <a:ext cx="5079014" cy="46217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89474" b="-1447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2ACB9D3-55D4-60B0-9C72-F93B68B863CF}"/>
                      </a:ext>
                    </a:extLst>
                  </p:cNvPr>
                  <p:cNvSpPr txBox="1"/>
                  <p:nvPr/>
                </p:nvSpPr>
                <p:spPr>
                  <a:xfrm>
                    <a:off x="2222405" y="3098099"/>
                    <a:ext cx="4783401" cy="509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=0.4</m:t>
                        </m:r>
                      </m:oMath>
                    </a14:m>
                    <a:r>
                      <a:rPr lang="en-US" sz="2000" dirty="0"/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C907B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rgbClr val="C907B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C907B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C907B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2000" b="1" i="1" smtClean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sz="2000" b="1" i="1">
                                            <a:solidFill>
                                              <a:srgbClr val="0066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1" i="1" smtClean="0">
                                                <a:solidFill>
                                                  <a:srgbClr val="0066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1" i="1" smtClean="0">
                                                <a:solidFill>
                                                  <a:srgbClr val="0066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𝝓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1" i="1" smtClean="0">
                                                <a:solidFill>
                                                  <a:srgbClr val="0066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srgbClr val="C907B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rgbClr val="C907B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rgbClr val="C907B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C907BB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2000" b="1" i="1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1" i="1" smtClean="0">
                                            <a:solidFill>
                                              <a:srgbClr val="0066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 smtClean="0">
                                            <a:solidFill>
                                              <a:srgbClr val="0066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𝝓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solidFill>
                                              <a:srgbClr val="0066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d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2ACB9D3-55D4-60B0-9C72-F93B68B863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22405" y="3098099"/>
                    <a:ext cx="4783401" cy="50943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77500" b="-14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BE51141-D1AD-ADA1-FE12-679E6DBA2845}"/>
                      </a:ext>
                    </a:extLst>
                  </p:cNvPr>
                  <p:cNvSpPr txBox="1"/>
                  <p:nvPr/>
                </p:nvSpPr>
                <p:spPr>
                  <a:xfrm>
                    <a:off x="4584007" y="1928390"/>
                    <a:ext cx="7473522" cy="4569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BE51141-D1AD-ADA1-FE12-679E6DBA28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4007" y="1928390"/>
                    <a:ext cx="7473522" cy="4569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91892" b="-1513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3A16FC5-80B6-0098-D9AC-741F57E97B93}"/>
                      </a:ext>
                    </a:extLst>
                  </p:cNvPr>
                  <p:cNvSpPr txBox="1"/>
                  <p:nvPr/>
                </p:nvSpPr>
                <p:spPr>
                  <a:xfrm>
                    <a:off x="2130720" y="1303151"/>
                    <a:ext cx="4099751" cy="5318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=0.4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20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20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sz="2000" b="1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1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a14:m>
                    <a:r>
                      <a:rPr lang="en-US" sz="20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62986AC3-EA89-9645-3283-20D80C0F85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0720" y="1303151"/>
                    <a:ext cx="4099751" cy="5318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B9DDABC-5B46-8603-AAE7-3BD3E9D6235E}"/>
                      </a:ext>
                    </a:extLst>
                  </p:cNvPr>
                  <p:cNvSpPr txBox="1"/>
                  <p:nvPr/>
                </p:nvSpPr>
                <p:spPr>
                  <a:xfrm>
                    <a:off x="4872352" y="2474838"/>
                    <a:ext cx="6896832" cy="4679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rgbClr val="C907BB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B9DDABC-5B46-8603-AAE7-3BD3E9D623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2352" y="2474838"/>
                    <a:ext cx="6896832" cy="46794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89474" r="-2022" b="-1447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Arrow: Down 33">
                <a:extLst>
                  <a:ext uri="{FF2B5EF4-FFF2-40B4-BE49-F238E27FC236}">
                    <a16:creationId xmlns:a16="http://schemas.microsoft.com/office/drawing/2014/main" id="{929886B7-6584-8B33-A376-5376E9E624FF}"/>
                  </a:ext>
                </a:extLst>
              </p:cNvPr>
              <p:cNvSpPr/>
              <p:nvPr/>
            </p:nvSpPr>
            <p:spPr>
              <a:xfrm>
                <a:off x="3862348" y="2027406"/>
                <a:ext cx="636494" cy="905244"/>
              </a:xfrm>
              <a:prstGeom prst="downArrow">
                <a:avLst/>
              </a:prstGeom>
              <a:solidFill>
                <a:srgbClr val="00B0F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7918BDAF-E161-AE15-145E-1165713012E7}"/>
                  </a:ext>
                </a:extLst>
              </p:cNvPr>
              <p:cNvSpPr/>
              <p:nvPr/>
            </p:nvSpPr>
            <p:spPr>
              <a:xfrm>
                <a:off x="4751294" y="2034988"/>
                <a:ext cx="170330" cy="897662"/>
              </a:xfrm>
              <a:prstGeom prst="leftBrac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06BE71-2A28-E2E3-F7CB-98F0374EBE82}"/>
                    </a:ext>
                  </a:extLst>
                </p:cNvPr>
                <p:cNvSpPr txBox="1"/>
                <p:nvPr/>
              </p:nvSpPr>
              <p:spPr>
                <a:xfrm>
                  <a:off x="1653254" y="3904552"/>
                  <a:ext cx="3734530" cy="4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=0.4×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C907B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1" i="1" smtClean="0">
                                    <a:solidFill>
                                      <a:srgbClr val="C907B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solidFill>
                                      <a:srgbClr val="C907BB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C907BB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C907BB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000" b="1" i="1" smtClean="0">
                                <a:solidFill>
                                  <a:srgbClr val="C907BB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1" i="1" smtClean="0">
                                <a:solidFill>
                                  <a:srgbClr val="C907BB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rgbClr val="0066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06BE71-2A28-E2E3-F7CB-98F0374EB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3254" y="3904552"/>
                  <a:ext cx="3734530" cy="407099"/>
                </a:xfrm>
                <a:prstGeom prst="rect">
                  <a:avLst/>
                </a:prstGeom>
                <a:blipFill>
                  <a:blip r:embed="rId15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3729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E450AF-0A30-8959-AE9E-7D7362E6EFAC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Quantal strategy: many-fermion state encoding scheme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C8FBCD-A603-2E72-B7B9-093765559FE7}"/>
              </a:ext>
            </a:extLst>
          </p:cNvPr>
          <p:cNvSpPr txBox="1"/>
          <p:nvPr/>
        </p:nvSpPr>
        <p:spPr>
          <a:xfrm>
            <a:off x="188061" y="856878"/>
            <a:ext cx="8098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Direct encoding </a:t>
            </a:r>
            <a:r>
              <a:rPr lang="en-US" sz="2400" dirty="0"/>
              <a:t>of single-fermion bases to qubit states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2917B2-15AC-C2DA-2F4E-91F69212A81F}"/>
              </a:ext>
            </a:extLst>
          </p:cNvPr>
          <p:cNvGrpSpPr/>
          <p:nvPr/>
        </p:nvGrpSpPr>
        <p:grpSpPr>
          <a:xfrm>
            <a:off x="394510" y="1480903"/>
            <a:ext cx="11401519" cy="4333986"/>
            <a:chOff x="722801" y="1131280"/>
            <a:chExt cx="11401519" cy="4333986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444E70A-F178-FC17-334C-D4F004157802}"/>
                </a:ext>
              </a:extLst>
            </p:cNvPr>
            <p:cNvCxnSpPr/>
            <p:nvPr/>
          </p:nvCxnSpPr>
          <p:spPr>
            <a:xfrm>
              <a:off x="3481795" y="2487321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9E7E777-E483-36B8-BB53-DBCC56D584D8}"/>
                </a:ext>
              </a:extLst>
            </p:cNvPr>
            <p:cNvCxnSpPr/>
            <p:nvPr/>
          </p:nvCxnSpPr>
          <p:spPr>
            <a:xfrm>
              <a:off x="3481795" y="3007276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7A7C8E5-D530-7B84-7ECA-1F3227799B12}"/>
                </a:ext>
              </a:extLst>
            </p:cNvPr>
            <p:cNvCxnSpPr/>
            <p:nvPr/>
          </p:nvCxnSpPr>
          <p:spPr>
            <a:xfrm>
              <a:off x="3481795" y="3482405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9F429D-6CE7-7828-5018-A9F9494492B9}"/>
                </a:ext>
              </a:extLst>
            </p:cNvPr>
            <p:cNvSpPr txBox="1"/>
            <p:nvPr/>
          </p:nvSpPr>
          <p:spPr>
            <a:xfrm>
              <a:off x="6490297" y="2145319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42B682-0769-6EEE-44D2-D7101291A956}"/>
                </a:ext>
              </a:extLst>
            </p:cNvPr>
            <p:cNvSpPr txBox="1"/>
            <p:nvPr/>
          </p:nvSpPr>
          <p:spPr>
            <a:xfrm>
              <a:off x="6490297" y="2664839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53A3C0-EA69-A924-1935-D24B62853861}"/>
                </a:ext>
              </a:extLst>
            </p:cNvPr>
            <p:cNvSpPr txBox="1"/>
            <p:nvPr/>
          </p:nvSpPr>
          <p:spPr>
            <a:xfrm>
              <a:off x="6490297" y="3136803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AE9F2AB-BEB4-6A2B-25AE-8B6B708258E1}"/>
                </a:ext>
              </a:extLst>
            </p:cNvPr>
            <p:cNvCxnSpPr/>
            <p:nvPr/>
          </p:nvCxnSpPr>
          <p:spPr>
            <a:xfrm>
              <a:off x="3481795" y="4010297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E1732D-2E9C-F805-F6EB-52E92AE706E6}"/>
                </a:ext>
              </a:extLst>
            </p:cNvPr>
            <p:cNvSpPr txBox="1"/>
            <p:nvPr/>
          </p:nvSpPr>
          <p:spPr>
            <a:xfrm>
              <a:off x="6493545" y="3670935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907BB"/>
                  </a:solidFill>
                </a:rPr>
                <a:t>0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CFA7CF-2A7D-9F52-73EC-3856C7F3A6E4}"/>
                </a:ext>
              </a:extLst>
            </p:cNvPr>
            <p:cNvCxnSpPr/>
            <p:nvPr/>
          </p:nvCxnSpPr>
          <p:spPr>
            <a:xfrm>
              <a:off x="3478547" y="4613075"/>
              <a:ext cx="4034117" cy="0"/>
            </a:xfrm>
            <a:prstGeom prst="line">
              <a:avLst/>
            </a:prstGeom>
            <a:ln w="222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908D89-90EC-CCEC-06DB-540AAB88DDF2}"/>
                </a:ext>
              </a:extLst>
            </p:cNvPr>
            <p:cNvCxnSpPr/>
            <p:nvPr/>
          </p:nvCxnSpPr>
          <p:spPr>
            <a:xfrm>
              <a:off x="3478547" y="5257508"/>
              <a:ext cx="403411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DEADF0-C8C1-1964-2BC9-933650757C74}"/>
                </a:ext>
              </a:extLst>
            </p:cNvPr>
            <p:cNvCxnSpPr/>
            <p:nvPr/>
          </p:nvCxnSpPr>
          <p:spPr>
            <a:xfrm>
              <a:off x="3475934" y="1980301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54C5C-AE0C-EF18-F10E-A45B79A36BD9}"/>
                </a:ext>
              </a:extLst>
            </p:cNvPr>
            <p:cNvSpPr txBox="1"/>
            <p:nvPr/>
          </p:nvSpPr>
          <p:spPr>
            <a:xfrm>
              <a:off x="6484436" y="1638299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1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6C74F1-9071-7826-C47E-483EA7B88BFD}"/>
                </a:ext>
              </a:extLst>
            </p:cNvPr>
            <p:cNvCxnSpPr/>
            <p:nvPr/>
          </p:nvCxnSpPr>
          <p:spPr>
            <a:xfrm>
              <a:off x="3475934" y="1473282"/>
              <a:ext cx="403411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B2E3EE-8DDA-1299-2D88-DDE0A7D271B0}"/>
                </a:ext>
              </a:extLst>
            </p:cNvPr>
            <p:cNvSpPr txBox="1"/>
            <p:nvPr/>
          </p:nvSpPr>
          <p:spPr>
            <a:xfrm>
              <a:off x="6484436" y="1131280"/>
              <a:ext cx="42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C8291F4F-7269-5A75-FFA6-2F3D1A23DDF7}"/>
                </a:ext>
              </a:extLst>
            </p:cNvPr>
            <p:cNvSpPr/>
            <p:nvPr/>
          </p:nvSpPr>
          <p:spPr>
            <a:xfrm>
              <a:off x="2901463" y="1381777"/>
              <a:ext cx="263769" cy="2658490"/>
            </a:xfrm>
            <a:prstGeom prst="leftBrac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D87A8-5166-CE6B-C892-C570E9B66309}"/>
                </a:ext>
              </a:extLst>
            </p:cNvPr>
            <p:cNvSpPr txBox="1"/>
            <p:nvPr/>
          </p:nvSpPr>
          <p:spPr>
            <a:xfrm>
              <a:off x="722801" y="2479483"/>
              <a:ext cx="20811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0000FF"/>
                  </a:solidFill>
                </a:rPr>
                <a:t>System register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A1B0572C-F053-6B19-8BE7-245CF5DA7BC3}"/>
                </a:ext>
              </a:extLst>
            </p:cNvPr>
            <p:cNvSpPr/>
            <p:nvPr/>
          </p:nvSpPr>
          <p:spPr>
            <a:xfrm>
              <a:off x="7579979" y="4349068"/>
              <a:ext cx="231112" cy="452537"/>
            </a:xfrm>
            <a:prstGeom prst="rightBrace">
              <a:avLst/>
            </a:prstGeom>
            <a:ln w="222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32B277-43CB-AD60-676E-A873A605F4E3}"/>
                </a:ext>
              </a:extLst>
            </p:cNvPr>
            <p:cNvSpPr txBox="1"/>
            <p:nvPr/>
          </p:nvSpPr>
          <p:spPr>
            <a:xfrm>
              <a:off x="7903326" y="4334543"/>
              <a:ext cx="42209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9900"/>
                  </a:solidFill>
                </a:rPr>
                <a:t>Flagging errors of </a:t>
              </a:r>
              <a:r>
                <a:rPr lang="en-US" sz="2000" b="1" dirty="0" err="1">
                  <a:solidFill>
                    <a:srgbClr val="FF9900"/>
                  </a:solidFill>
                </a:rPr>
                <a:t>annihil’n</a:t>
              </a:r>
              <a:r>
                <a:rPr lang="en-US" sz="2000" b="1" dirty="0">
                  <a:solidFill>
                    <a:srgbClr val="FF9900"/>
                  </a:solidFill>
                </a:rPr>
                <a:t> op.’s </a:t>
              </a: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0A52E96D-02E6-92AC-2335-7652CB710713}"/>
                </a:ext>
              </a:extLst>
            </p:cNvPr>
            <p:cNvSpPr/>
            <p:nvPr/>
          </p:nvSpPr>
          <p:spPr>
            <a:xfrm>
              <a:off x="7579979" y="5050384"/>
              <a:ext cx="231112" cy="369818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1C150A-205A-3C42-06E3-978A012C154B}"/>
                </a:ext>
              </a:extLst>
            </p:cNvPr>
            <p:cNvSpPr txBox="1"/>
            <p:nvPr/>
          </p:nvSpPr>
          <p:spPr>
            <a:xfrm>
              <a:off x="7903325" y="4995578"/>
              <a:ext cx="42209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Flagging errors of </a:t>
              </a:r>
              <a:r>
                <a:rPr lang="en-US" sz="2000" b="1" dirty="0" err="1">
                  <a:solidFill>
                    <a:srgbClr val="FF0000"/>
                  </a:solidFill>
                </a:rPr>
                <a:t>creat’n</a:t>
              </a:r>
              <a:r>
                <a:rPr lang="en-US" sz="2000" b="1" dirty="0">
                  <a:solidFill>
                    <a:srgbClr val="FF0000"/>
                  </a:solidFill>
                </a:rPr>
                <a:t> op.’s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82DE1A-B0B5-4019-779B-2812E8729029}"/>
                </a:ext>
              </a:extLst>
            </p:cNvPr>
            <p:cNvSpPr txBox="1"/>
            <p:nvPr/>
          </p:nvSpPr>
          <p:spPr>
            <a:xfrm>
              <a:off x="3165232" y="1263879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3901EB-50D3-41B3-6150-171FA4732977}"/>
                </a:ext>
              </a:extLst>
            </p:cNvPr>
            <p:cNvSpPr txBox="1"/>
            <p:nvPr/>
          </p:nvSpPr>
          <p:spPr>
            <a:xfrm>
              <a:off x="3165231" y="1759375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2B2E35-A390-0DEF-2D5E-FC6771B51B2C}"/>
                </a:ext>
              </a:extLst>
            </p:cNvPr>
            <p:cNvSpPr txBox="1"/>
            <p:nvPr/>
          </p:nvSpPr>
          <p:spPr>
            <a:xfrm>
              <a:off x="3165229" y="2283654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4308A3-BC0C-F54E-5D52-AC3B339FB1FB}"/>
                </a:ext>
              </a:extLst>
            </p:cNvPr>
            <p:cNvSpPr txBox="1"/>
            <p:nvPr/>
          </p:nvSpPr>
          <p:spPr>
            <a:xfrm>
              <a:off x="3165230" y="2756471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2152AF-2324-37F1-21D5-C966E9F25371}"/>
                </a:ext>
              </a:extLst>
            </p:cNvPr>
            <p:cNvSpPr txBox="1"/>
            <p:nvPr/>
          </p:nvSpPr>
          <p:spPr>
            <a:xfrm>
              <a:off x="3165229" y="3230664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C16492-90B0-A78F-A8B4-134165924117}"/>
                </a:ext>
              </a:extLst>
            </p:cNvPr>
            <p:cNvSpPr txBox="1"/>
            <p:nvPr/>
          </p:nvSpPr>
          <p:spPr>
            <a:xfrm>
              <a:off x="3165229" y="3766329"/>
              <a:ext cx="425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A3DBD5D-A00C-65D5-1EC0-838FCDBA114B}"/>
                    </a:ext>
                  </a:extLst>
                </p:cNvPr>
                <p:cNvSpPr txBox="1"/>
                <p:nvPr/>
              </p:nvSpPr>
              <p:spPr>
                <a:xfrm>
                  <a:off x="2989021" y="4349068"/>
                  <a:ext cx="472366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A3DBD5D-A00C-65D5-1EC0-838FCDBA11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9021" y="4349068"/>
                  <a:ext cx="472366" cy="490199"/>
                </a:xfrm>
                <a:prstGeom prst="rect">
                  <a:avLst/>
                </a:prstGeom>
                <a:blipFill>
                  <a:blip r:embed="rId2"/>
                  <a:stretch>
                    <a:fillRect r="-2632" b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4568409-242D-FD25-325F-06FF17428EFD}"/>
                    </a:ext>
                  </a:extLst>
                </p:cNvPr>
                <p:cNvSpPr txBox="1"/>
                <p:nvPr/>
              </p:nvSpPr>
              <p:spPr>
                <a:xfrm>
                  <a:off x="3003568" y="4975067"/>
                  <a:ext cx="472366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4568409-242D-FD25-325F-06FF17428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568" y="4975067"/>
                  <a:ext cx="472366" cy="490199"/>
                </a:xfrm>
                <a:prstGeom prst="rect">
                  <a:avLst/>
                </a:prstGeom>
                <a:blipFill>
                  <a:blip r:embed="rId3"/>
                  <a:stretch>
                    <a:fillRect r="-2632" b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01ADF7-1CDE-B702-FFE3-9270C9A61663}"/>
                </a:ext>
              </a:extLst>
            </p:cNvPr>
            <p:cNvSpPr txBox="1"/>
            <p:nvPr/>
          </p:nvSpPr>
          <p:spPr>
            <a:xfrm>
              <a:off x="7688365" y="1550984"/>
              <a:ext cx="4318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A </a:t>
              </a:r>
              <a:r>
                <a:rPr lang="en-US" sz="2000" dirty="0" err="1">
                  <a:solidFill>
                    <a:srgbClr val="0000FF"/>
                  </a:solidFill>
                </a:rPr>
                <a:t>Fock</a:t>
              </a:r>
              <a:r>
                <a:rPr lang="en-US" sz="2000" dirty="0">
                  <a:solidFill>
                    <a:srgbClr val="0000FF"/>
                  </a:solidFill>
                </a:rPr>
                <a:t> state encoded as a binary string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95DF63-A8C8-0A7B-E2BB-276D423207CE}"/>
                </a:ext>
              </a:extLst>
            </p:cNvPr>
            <p:cNvSpPr txBox="1"/>
            <p:nvPr/>
          </p:nvSpPr>
          <p:spPr>
            <a:xfrm>
              <a:off x="8304963" y="1972926"/>
              <a:ext cx="3376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e.g.,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54A7AE-E3C0-2D0F-2BF9-CDF6B7AB9D96}"/>
                    </a:ext>
                  </a:extLst>
                </p:cNvPr>
                <p:cNvSpPr txBox="1"/>
                <p:nvPr/>
              </p:nvSpPr>
              <p:spPr>
                <a:xfrm>
                  <a:off x="8826689" y="2452246"/>
                  <a:ext cx="2675029" cy="453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d>
                        <m:dPr>
                          <m:begChr m:val="|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054A7AE-E3C0-2D0F-2BF9-CDF6B7AB9D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6689" y="2452246"/>
                  <a:ext cx="2675029" cy="453457"/>
                </a:xfrm>
                <a:prstGeom prst="rect">
                  <a:avLst/>
                </a:prstGeom>
                <a:blipFill>
                  <a:blip r:embed="rId4"/>
                  <a:stretch>
                    <a:fillRect l="-13744" t="-91892" b="-15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CF7647F-35B6-902E-2159-293863A06486}"/>
                    </a:ext>
                  </a:extLst>
                </p:cNvPr>
                <p:cNvSpPr txBox="1"/>
                <p:nvPr/>
              </p:nvSpPr>
              <p:spPr>
                <a:xfrm>
                  <a:off x="8826689" y="3110844"/>
                  <a:ext cx="2680447" cy="455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</m:d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907BB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CF7647F-35B6-902E-2159-293863A06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6689" y="3110844"/>
                  <a:ext cx="2680447" cy="455894"/>
                </a:xfrm>
                <a:prstGeom prst="rect">
                  <a:avLst/>
                </a:prstGeom>
                <a:blipFill>
                  <a:blip r:embed="rId5"/>
                  <a:stretch>
                    <a:fillRect l="-13679" t="-100000" b="-1432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30817E4F-E9CF-B3E1-2E3E-F1366FA2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499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7148563-AA2C-BE4D-5913-069CD30A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65" y="928449"/>
            <a:ext cx="10179463" cy="4754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92183-DBB1-2568-58D7-065B158D4984}"/>
              </a:ext>
            </a:extLst>
          </p:cNvPr>
          <p:cNvSpPr txBox="1"/>
          <p:nvPr/>
        </p:nvSpPr>
        <p:spPr>
          <a:xfrm>
            <a:off x="561013" y="22004"/>
            <a:ext cx="11069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Circuit representations of fermion operators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70B64-9FE9-0A8B-4D31-F84DCD56D063}"/>
              </a:ext>
            </a:extLst>
          </p:cNvPr>
          <p:cNvSpPr txBox="1"/>
          <p:nvPr/>
        </p:nvSpPr>
        <p:spPr>
          <a:xfrm>
            <a:off x="1117600" y="5942312"/>
            <a:ext cx="10179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Analogous to the idea of “</a:t>
            </a:r>
            <a:r>
              <a:rPr lang="en-US" sz="2400" dirty="0">
                <a:solidFill>
                  <a:srgbClr val="0432FF"/>
                </a:solidFill>
              </a:rPr>
              <a:t>Boolean masking</a:t>
            </a:r>
            <a:r>
              <a:rPr lang="en-US" sz="2400" dirty="0"/>
              <a:t>” in the standard Full Configuration Interaction (</a:t>
            </a:r>
            <a:r>
              <a:rPr lang="en-US" sz="2400" dirty="0">
                <a:solidFill>
                  <a:srgbClr val="0432FF"/>
                </a:solidFill>
              </a:rPr>
              <a:t>FCI</a:t>
            </a:r>
            <a:r>
              <a:rPr lang="en-US" sz="2400" dirty="0"/>
              <a:t>) calculations.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D4B93-759B-1492-9C03-AA4B994B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17</a:t>
            </a:fld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31BBA5-2948-7200-F4D0-B8E47E055CEB}"/>
              </a:ext>
            </a:extLst>
          </p:cNvPr>
          <p:cNvSpPr txBox="1"/>
          <p:nvPr/>
        </p:nvSpPr>
        <p:spPr>
          <a:xfrm>
            <a:off x="7666894" y="6445235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PRC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113 L061302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(2026)</a:t>
            </a:r>
            <a:r>
              <a:rPr lang="en-US" dirty="0">
                <a:solidFill>
                  <a:srgbClr val="00B0F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8462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CAD2C-FD6B-57E3-BB90-1FFBD93047E6}"/>
              </a:ext>
            </a:extLst>
          </p:cNvPr>
          <p:cNvSpPr txBox="1"/>
          <p:nvPr/>
        </p:nvSpPr>
        <p:spPr>
          <a:xfrm>
            <a:off x="561013" y="22004"/>
            <a:ext cx="11069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Quantum analogy of computing many-body matrix elements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B45AB0B-9D22-86FE-B67C-065E3A9A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18</a:t>
            </a:fld>
            <a:endParaRPr lang="en-US" sz="3200" dirty="0"/>
          </a:p>
        </p:txBody>
      </p:sp>
      <p:pic>
        <p:nvPicPr>
          <p:cNvPr id="4" name="Picture 3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26646995-8E11-7238-429F-779001AD3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33" y="659496"/>
            <a:ext cx="8526128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3F412-EF0A-4B4B-0F39-8777D7B1DC13}"/>
              </a:ext>
            </a:extLst>
          </p:cNvPr>
          <p:cNvSpPr txBox="1"/>
          <p:nvPr/>
        </p:nvSpPr>
        <p:spPr>
          <a:xfrm>
            <a:off x="1015287" y="5620088"/>
            <a:ext cx="9304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Compared to the “standard” approaches, such as </a:t>
            </a:r>
            <a:r>
              <a:rPr lang="en-US" sz="2400" dirty="0" err="1">
                <a:solidFill>
                  <a:srgbClr val="0432FF"/>
                </a:solidFill>
              </a:rPr>
              <a:t>Jordan-Wigner+LCU</a:t>
            </a:r>
            <a:r>
              <a:rPr lang="en-US" sz="2400" dirty="0">
                <a:solidFill>
                  <a:srgbClr val="0432FF"/>
                </a:solidFill>
              </a:rPr>
              <a:t>,</a:t>
            </a:r>
            <a:r>
              <a:rPr lang="en-US" sz="2400" dirty="0"/>
              <a:t>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compilation overhead </a:t>
            </a:r>
            <a:r>
              <a:rPr lang="en-US" sz="2400" dirty="0"/>
              <a:t>is saved.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</a:rPr>
              <a:t>no Prepare Oracle </a:t>
            </a:r>
            <a:r>
              <a:rPr lang="en-US" sz="2400" dirty="0"/>
              <a:t>is needed. Our method is </a:t>
            </a:r>
            <a:r>
              <a:rPr lang="en-US" sz="2400" b="1" dirty="0">
                <a:solidFill>
                  <a:srgbClr val="00B050"/>
                </a:solidFill>
              </a:rPr>
              <a:t>oracle free</a:t>
            </a:r>
            <a:r>
              <a:rPr lang="en-US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D430C-7A42-A1E0-F3D6-7E9EECED28AD}"/>
              </a:ext>
            </a:extLst>
          </p:cNvPr>
          <p:cNvSpPr txBox="1"/>
          <p:nvPr/>
        </p:nvSpPr>
        <p:spPr>
          <a:xfrm>
            <a:off x="8425846" y="6080050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PRC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113 L061302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(2026)</a:t>
            </a:r>
            <a:r>
              <a:rPr lang="en-US" dirty="0">
                <a:solidFill>
                  <a:srgbClr val="00B0F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14086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418214-6F05-75D0-8FD2-1ABF17558961}"/>
              </a:ext>
            </a:extLst>
          </p:cNvPr>
          <p:cNvSpPr txBox="1"/>
          <p:nvPr/>
        </p:nvSpPr>
        <p:spPr>
          <a:xfrm>
            <a:off x="652770" y="0"/>
            <a:ext cx="10886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Quantum walk representation of Hamiltonian matrix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8CCD43C-87D1-5AF9-758F-91CE519F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19</a:t>
            </a:fld>
            <a:endParaRPr lang="en-US" sz="3200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72123DB-EB36-F5EA-92D4-F018C63C09BB}"/>
              </a:ext>
            </a:extLst>
          </p:cNvPr>
          <p:cNvGrpSpPr/>
          <p:nvPr/>
        </p:nvGrpSpPr>
        <p:grpSpPr>
          <a:xfrm>
            <a:off x="2807393" y="1188350"/>
            <a:ext cx="8304405" cy="5455879"/>
            <a:chOff x="1943793" y="886364"/>
            <a:chExt cx="8304405" cy="54558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1F6104-2AA5-0D4F-3CFC-1C7D4376AA5B}"/>
                </a:ext>
              </a:extLst>
            </p:cNvPr>
            <p:cNvGrpSpPr/>
            <p:nvPr/>
          </p:nvGrpSpPr>
          <p:grpSpPr>
            <a:xfrm>
              <a:off x="1943793" y="886364"/>
              <a:ext cx="8304405" cy="5455879"/>
              <a:chOff x="3243871" y="1307705"/>
              <a:chExt cx="8304405" cy="545587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E9C08E4-70E6-6361-42A6-11903E78C4D8}"/>
                  </a:ext>
                </a:extLst>
              </p:cNvPr>
              <p:cNvGrpSpPr/>
              <p:nvPr/>
            </p:nvGrpSpPr>
            <p:grpSpPr>
              <a:xfrm>
                <a:off x="7345471" y="1307705"/>
                <a:ext cx="2890518" cy="756326"/>
                <a:chOff x="7345471" y="1307705"/>
                <a:chExt cx="2890518" cy="756326"/>
              </a:xfrm>
            </p:grpSpPr>
            <p:sp>
              <p:nvSpPr>
                <p:cNvPr id="8" name="Arrow: Left 7">
                  <a:extLst>
                    <a:ext uri="{FF2B5EF4-FFF2-40B4-BE49-F238E27FC236}">
                      <a16:creationId xmlns:a16="http://schemas.microsoft.com/office/drawing/2014/main" id="{2BC89E70-B114-5B4D-5FC7-BE2F2F2CDDC6}"/>
                    </a:ext>
                  </a:extLst>
                </p:cNvPr>
                <p:cNvSpPr/>
                <p:nvPr/>
              </p:nvSpPr>
              <p:spPr>
                <a:xfrm>
                  <a:off x="7345471" y="1307705"/>
                  <a:ext cx="2802131" cy="756326"/>
                </a:xfrm>
                <a:prstGeom prst="leftArrow">
                  <a:avLst/>
                </a:prstGeom>
                <a:noFill/>
                <a:ln w="254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A6BB7C9-28EA-A9CF-A759-0B6EE688C5F9}"/>
                    </a:ext>
                  </a:extLst>
                </p:cNvPr>
                <p:cNvSpPr txBox="1"/>
                <p:nvPr/>
              </p:nvSpPr>
              <p:spPr>
                <a:xfrm>
                  <a:off x="7368331" y="1497440"/>
                  <a:ext cx="286765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Walk-state construction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DEA8DC7-7BFC-469C-CEAE-3CCE9E1A811F}"/>
                  </a:ext>
                </a:extLst>
              </p:cNvPr>
              <p:cNvGrpSpPr/>
              <p:nvPr/>
            </p:nvGrpSpPr>
            <p:grpSpPr>
              <a:xfrm>
                <a:off x="3243871" y="1846542"/>
                <a:ext cx="8304405" cy="4917042"/>
                <a:chOff x="3210666" y="1464949"/>
                <a:chExt cx="8304405" cy="4917042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F2535A15-FF5D-A067-EC88-56660934EB1E}"/>
                    </a:ext>
                  </a:extLst>
                </p:cNvPr>
                <p:cNvSpPr/>
                <p:nvPr/>
              </p:nvSpPr>
              <p:spPr>
                <a:xfrm>
                  <a:off x="5835923" y="1665067"/>
                  <a:ext cx="2802137" cy="4710524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19000"/>
                  </a:schemeClr>
                </a:solidFill>
                <a:ln w="254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3B038895-77D0-6A8C-7F6D-37DBAB5D737D}"/>
                    </a:ext>
                  </a:extLst>
                </p:cNvPr>
                <p:cNvGrpSpPr/>
                <p:nvPr/>
              </p:nvGrpSpPr>
              <p:grpSpPr>
                <a:xfrm>
                  <a:off x="9556172" y="4016520"/>
                  <a:ext cx="1383888" cy="204285"/>
                  <a:chOff x="5191678" y="2094136"/>
                  <a:chExt cx="1383888" cy="204285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096D5A7C-1181-55DA-4198-AB5B7EBC572F}"/>
                      </a:ext>
                    </a:extLst>
                  </p:cNvPr>
                  <p:cNvSpPr/>
                  <p:nvPr/>
                </p:nvSpPr>
                <p:spPr>
                  <a:xfrm>
                    <a:off x="5191678" y="2094140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9776B2CF-BC22-2589-1056-046F351C2EE1}"/>
                      </a:ext>
                    </a:extLst>
                  </p:cNvPr>
                  <p:cNvSpPr/>
                  <p:nvPr/>
                </p:nvSpPr>
                <p:spPr>
                  <a:xfrm>
                    <a:off x="5436223" y="2094139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A0660FCF-309B-E943-69E2-AA439927C1BE}"/>
                      </a:ext>
                    </a:extLst>
                  </p:cNvPr>
                  <p:cNvSpPr/>
                  <p:nvPr/>
                </p:nvSpPr>
                <p:spPr>
                  <a:xfrm>
                    <a:off x="5680768" y="2094138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71D20E36-C945-A929-74E2-6D60D93294A3}"/>
                      </a:ext>
                    </a:extLst>
                  </p:cNvPr>
                  <p:cNvSpPr/>
                  <p:nvPr/>
                </p:nvSpPr>
                <p:spPr>
                  <a:xfrm>
                    <a:off x="5925313" y="209413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44486CF0-F4C9-7B84-6C28-1D503CA09DBA}"/>
                      </a:ext>
                    </a:extLst>
                  </p:cNvPr>
                  <p:cNvSpPr/>
                  <p:nvPr/>
                </p:nvSpPr>
                <p:spPr>
                  <a:xfrm>
                    <a:off x="6153163" y="209413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2DD25337-8B34-27F7-1525-220D2EFDDF8E}"/>
                      </a:ext>
                    </a:extLst>
                  </p:cNvPr>
                  <p:cNvSpPr/>
                  <p:nvPr/>
                </p:nvSpPr>
                <p:spPr>
                  <a:xfrm>
                    <a:off x="6381013" y="2094136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771567E8-9184-1713-7FF7-C6442D213C30}"/>
                    </a:ext>
                  </a:extLst>
                </p:cNvPr>
                <p:cNvGrpSpPr/>
                <p:nvPr/>
              </p:nvGrpSpPr>
              <p:grpSpPr>
                <a:xfrm>
                  <a:off x="6506200" y="1749148"/>
                  <a:ext cx="1383888" cy="204285"/>
                  <a:chOff x="645952" y="3429000"/>
                  <a:chExt cx="1383888" cy="204285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3FB6C56C-A992-03DB-8A68-6383D9E65584}"/>
                      </a:ext>
                    </a:extLst>
                  </p:cNvPr>
                  <p:cNvSpPr/>
                  <p:nvPr/>
                </p:nvSpPr>
                <p:spPr>
                  <a:xfrm>
                    <a:off x="645952" y="3429004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91D565F7-3348-DD85-D3AC-7817F6B4EC88}"/>
                      </a:ext>
                    </a:extLst>
                  </p:cNvPr>
                  <p:cNvSpPr/>
                  <p:nvPr/>
                </p:nvSpPr>
                <p:spPr>
                  <a:xfrm>
                    <a:off x="890497" y="3429003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8F887C00-98A4-84D6-F4A7-245F25F73D1B}"/>
                      </a:ext>
                    </a:extLst>
                  </p:cNvPr>
                  <p:cNvSpPr/>
                  <p:nvPr/>
                </p:nvSpPr>
                <p:spPr>
                  <a:xfrm>
                    <a:off x="1135042" y="3429002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BC39C0A-CA50-0032-FA23-436C8DE1DC01}"/>
                      </a:ext>
                    </a:extLst>
                  </p:cNvPr>
                  <p:cNvSpPr/>
                  <p:nvPr/>
                </p:nvSpPr>
                <p:spPr>
                  <a:xfrm>
                    <a:off x="1368954" y="3429001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1D81AECF-ABA8-4CA2-D886-A478628C7A23}"/>
                      </a:ext>
                    </a:extLst>
                  </p:cNvPr>
                  <p:cNvSpPr/>
                  <p:nvPr/>
                </p:nvSpPr>
                <p:spPr>
                  <a:xfrm>
                    <a:off x="1607437" y="3429001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48753A10-A709-785A-D8D4-2725AA8D3DDC}"/>
                      </a:ext>
                    </a:extLst>
                  </p:cNvPr>
                  <p:cNvSpPr/>
                  <p:nvPr/>
                </p:nvSpPr>
                <p:spPr>
                  <a:xfrm>
                    <a:off x="1835287" y="34290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9B2C34E9-6CA7-41CE-880C-D5765F1D9F16}"/>
                    </a:ext>
                  </a:extLst>
                </p:cNvPr>
                <p:cNvGrpSpPr/>
                <p:nvPr/>
              </p:nvGrpSpPr>
              <p:grpSpPr>
                <a:xfrm>
                  <a:off x="6509521" y="2280701"/>
                  <a:ext cx="1383888" cy="204285"/>
                  <a:chOff x="2324377" y="3429000"/>
                  <a:chExt cx="1383888" cy="204285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073B938E-6387-079C-81BC-DEF3AB18A4E9}"/>
                      </a:ext>
                    </a:extLst>
                  </p:cNvPr>
                  <p:cNvSpPr/>
                  <p:nvPr/>
                </p:nvSpPr>
                <p:spPr>
                  <a:xfrm>
                    <a:off x="2324377" y="3429004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3CD9674C-7645-0E78-8AC2-45C8EE1F25BD}"/>
                      </a:ext>
                    </a:extLst>
                  </p:cNvPr>
                  <p:cNvSpPr/>
                  <p:nvPr/>
                </p:nvSpPr>
                <p:spPr>
                  <a:xfrm>
                    <a:off x="2568922" y="3429003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4A5A9666-FC41-E983-6E4A-0CE4EAC36C2B}"/>
                      </a:ext>
                    </a:extLst>
                  </p:cNvPr>
                  <p:cNvSpPr/>
                  <p:nvPr/>
                </p:nvSpPr>
                <p:spPr>
                  <a:xfrm>
                    <a:off x="2813467" y="3429002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89E6A13F-5C80-4B82-9CCC-486CF3254D83}"/>
                      </a:ext>
                    </a:extLst>
                  </p:cNvPr>
                  <p:cNvSpPr/>
                  <p:nvPr/>
                </p:nvSpPr>
                <p:spPr>
                  <a:xfrm>
                    <a:off x="3047379" y="3429001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A018538B-BFD7-0D34-E369-DB500CB7ACCC}"/>
                      </a:ext>
                    </a:extLst>
                  </p:cNvPr>
                  <p:cNvSpPr/>
                  <p:nvPr/>
                </p:nvSpPr>
                <p:spPr>
                  <a:xfrm>
                    <a:off x="3285862" y="3429001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E14111BF-1DEF-94C5-9BCA-2D3F36F6098F}"/>
                      </a:ext>
                    </a:extLst>
                  </p:cNvPr>
                  <p:cNvSpPr/>
                  <p:nvPr/>
                </p:nvSpPr>
                <p:spPr>
                  <a:xfrm>
                    <a:off x="3513712" y="34290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5AF1D381-698F-308D-D757-CB8BD6A939DA}"/>
                    </a:ext>
                  </a:extLst>
                </p:cNvPr>
                <p:cNvGrpSpPr/>
                <p:nvPr/>
              </p:nvGrpSpPr>
              <p:grpSpPr>
                <a:xfrm>
                  <a:off x="6506167" y="2811790"/>
                  <a:ext cx="1383888" cy="204285"/>
                  <a:chOff x="4017349" y="3428996"/>
                  <a:chExt cx="1383888" cy="204285"/>
                </a:xfrm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7E814E3F-4A2A-7538-A2B5-79CDC0E038B3}"/>
                      </a:ext>
                    </a:extLst>
                  </p:cNvPr>
                  <p:cNvSpPr/>
                  <p:nvPr/>
                </p:nvSpPr>
                <p:spPr>
                  <a:xfrm>
                    <a:off x="4017349" y="34290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164296B-547B-26DE-6709-E2ABA5FB7878}"/>
                      </a:ext>
                    </a:extLst>
                  </p:cNvPr>
                  <p:cNvSpPr/>
                  <p:nvPr/>
                </p:nvSpPr>
                <p:spPr>
                  <a:xfrm>
                    <a:off x="4261894" y="3428999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8A0516E7-96A8-3640-7F72-254A539548E9}"/>
                      </a:ext>
                    </a:extLst>
                  </p:cNvPr>
                  <p:cNvSpPr/>
                  <p:nvPr/>
                </p:nvSpPr>
                <p:spPr>
                  <a:xfrm>
                    <a:off x="4506439" y="3428998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5245E627-F1C0-5D78-CB67-A9AFB37F9FCE}"/>
                      </a:ext>
                    </a:extLst>
                  </p:cNvPr>
                  <p:cNvSpPr/>
                  <p:nvPr/>
                </p:nvSpPr>
                <p:spPr>
                  <a:xfrm>
                    <a:off x="4750984" y="342899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00625046-D9F6-BD42-A658-752AD77FC547}"/>
                      </a:ext>
                    </a:extLst>
                  </p:cNvPr>
                  <p:cNvSpPr/>
                  <p:nvPr/>
                </p:nvSpPr>
                <p:spPr>
                  <a:xfrm>
                    <a:off x="4978834" y="3428997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C6153412-BB26-F4A5-6A01-C31A1B4396B8}"/>
                      </a:ext>
                    </a:extLst>
                  </p:cNvPr>
                  <p:cNvSpPr/>
                  <p:nvPr/>
                </p:nvSpPr>
                <p:spPr>
                  <a:xfrm>
                    <a:off x="5206684" y="3428996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D0ED0C20-A91D-1254-5109-CBB76533C9FA}"/>
                    </a:ext>
                  </a:extLst>
                </p:cNvPr>
                <p:cNvGrpSpPr/>
                <p:nvPr/>
              </p:nvGrpSpPr>
              <p:grpSpPr>
                <a:xfrm>
                  <a:off x="6506166" y="3364697"/>
                  <a:ext cx="1383888" cy="204285"/>
                  <a:chOff x="5668522" y="3428996"/>
                  <a:chExt cx="1383888" cy="204285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F909C003-D8ED-FEA5-3744-DC7D297BE449}"/>
                      </a:ext>
                    </a:extLst>
                  </p:cNvPr>
                  <p:cNvSpPr/>
                  <p:nvPr/>
                </p:nvSpPr>
                <p:spPr>
                  <a:xfrm>
                    <a:off x="5668522" y="34290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D093B70A-0B2D-7271-DF21-AA417266A8A9}"/>
                      </a:ext>
                    </a:extLst>
                  </p:cNvPr>
                  <p:cNvSpPr/>
                  <p:nvPr/>
                </p:nvSpPr>
                <p:spPr>
                  <a:xfrm>
                    <a:off x="5913067" y="3428999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582AA98-3059-33F3-D905-374AB2D490B6}"/>
                      </a:ext>
                    </a:extLst>
                  </p:cNvPr>
                  <p:cNvSpPr/>
                  <p:nvPr/>
                </p:nvSpPr>
                <p:spPr>
                  <a:xfrm>
                    <a:off x="6157612" y="3428998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F106A657-F3FB-FCF2-9053-A006F6D17856}"/>
                      </a:ext>
                    </a:extLst>
                  </p:cNvPr>
                  <p:cNvSpPr/>
                  <p:nvPr/>
                </p:nvSpPr>
                <p:spPr>
                  <a:xfrm>
                    <a:off x="6402157" y="3428997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75ADAE85-D077-3299-7589-A0C41CAB8230}"/>
                      </a:ext>
                    </a:extLst>
                  </p:cNvPr>
                  <p:cNvSpPr/>
                  <p:nvPr/>
                </p:nvSpPr>
                <p:spPr>
                  <a:xfrm>
                    <a:off x="6630007" y="342899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EECC850C-54A3-3C2A-497F-EA572A9D4C3E}"/>
                      </a:ext>
                    </a:extLst>
                  </p:cNvPr>
                  <p:cNvSpPr/>
                  <p:nvPr/>
                </p:nvSpPr>
                <p:spPr>
                  <a:xfrm>
                    <a:off x="6857857" y="3428996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8EE899FE-DD10-4CDC-94E4-5A9CA87F5067}"/>
                    </a:ext>
                  </a:extLst>
                </p:cNvPr>
                <p:cNvGrpSpPr/>
                <p:nvPr/>
              </p:nvGrpSpPr>
              <p:grpSpPr>
                <a:xfrm>
                  <a:off x="6505359" y="3890937"/>
                  <a:ext cx="1383888" cy="204285"/>
                  <a:chOff x="7291469" y="3428996"/>
                  <a:chExt cx="1383888" cy="204285"/>
                </a:xfrm>
              </p:grpSpPr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B9AF7609-5764-E008-022E-723FDAC7FC32}"/>
                      </a:ext>
                    </a:extLst>
                  </p:cNvPr>
                  <p:cNvSpPr/>
                  <p:nvPr/>
                </p:nvSpPr>
                <p:spPr>
                  <a:xfrm>
                    <a:off x="7291469" y="3429000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E966AA0B-276D-ACD4-E586-20731D7EA67D}"/>
                      </a:ext>
                    </a:extLst>
                  </p:cNvPr>
                  <p:cNvSpPr/>
                  <p:nvPr/>
                </p:nvSpPr>
                <p:spPr>
                  <a:xfrm>
                    <a:off x="7536014" y="3428999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7F521F04-C051-5697-727B-125B1675E21C}"/>
                      </a:ext>
                    </a:extLst>
                  </p:cNvPr>
                  <p:cNvSpPr/>
                  <p:nvPr/>
                </p:nvSpPr>
                <p:spPr>
                  <a:xfrm>
                    <a:off x="7780559" y="3428998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2498C3F-7DC5-6CC1-AC2E-BE0F2E699F91}"/>
                      </a:ext>
                    </a:extLst>
                  </p:cNvPr>
                  <p:cNvSpPr/>
                  <p:nvPr/>
                </p:nvSpPr>
                <p:spPr>
                  <a:xfrm>
                    <a:off x="8025104" y="342899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273BB1F8-0CE1-4002-5F44-F937953266FA}"/>
                      </a:ext>
                    </a:extLst>
                  </p:cNvPr>
                  <p:cNvSpPr/>
                  <p:nvPr/>
                </p:nvSpPr>
                <p:spPr>
                  <a:xfrm>
                    <a:off x="8252954" y="342899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6B74D12F-ABBF-F9E7-3A22-1840825FDC19}"/>
                      </a:ext>
                    </a:extLst>
                  </p:cNvPr>
                  <p:cNvSpPr/>
                  <p:nvPr/>
                </p:nvSpPr>
                <p:spPr>
                  <a:xfrm>
                    <a:off x="8480804" y="3428996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8C4CC73F-1D16-1F6B-D7C4-B0D11CBF5F7C}"/>
                    </a:ext>
                  </a:extLst>
                </p:cNvPr>
                <p:cNvGrpSpPr/>
                <p:nvPr/>
              </p:nvGrpSpPr>
              <p:grpSpPr>
                <a:xfrm>
                  <a:off x="6506166" y="4427021"/>
                  <a:ext cx="1383888" cy="204285"/>
                  <a:chOff x="8914416" y="3420872"/>
                  <a:chExt cx="1383888" cy="204285"/>
                </a:xfrm>
              </p:grpSpPr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1E500578-FB13-BC61-EA27-84A30737382F}"/>
                      </a:ext>
                    </a:extLst>
                  </p:cNvPr>
                  <p:cNvSpPr/>
                  <p:nvPr/>
                </p:nvSpPr>
                <p:spPr>
                  <a:xfrm>
                    <a:off x="8914416" y="3420876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250A876-932E-4F27-9947-44F1589D9E81}"/>
                      </a:ext>
                    </a:extLst>
                  </p:cNvPr>
                  <p:cNvSpPr/>
                  <p:nvPr/>
                </p:nvSpPr>
                <p:spPr>
                  <a:xfrm>
                    <a:off x="9158961" y="3420875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6D4B2049-975F-B8AB-B1CA-4F17A869855E}"/>
                      </a:ext>
                    </a:extLst>
                  </p:cNvPr>
                  <p:cNvSpPr/>
                  <p:nvPr/>
                </p:nvSpPr>
                <p:spPr>
                  <a:xfrm>
                    <a:off x="9403506" y="3420874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8DAC406A-3196-6FA3-D596-3DB378F73509}"/>
                      </a:ext>
                    </a:extLst>
                  </p:cNvPr>
                  <p:cNvSpPr/>
                  <p:nvPr/>
                </p:nvSpPr>
                <p:spPr>
                  <a:xfrm>
                    <a:off x="9648051" y="3420873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06F7E8CE-E096-BA6D-A30E-6E8EA5A99391}"/>
                      </a:ext>
                    </a:extLst>
                  </p:cNvPr>
                  <p:cNvSpPr/>
                  <p:nvPr/>
                </p:nvSpPr>
                <p:spPr>
                  <a:xfrm>
                    <a:off x="9875901" y="3420873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BE01FD7-9A1C-7DD5-B797-72E082C28823}"/>
                      </a:ext>
                    </a:extLst>
                  </p:cNvPr>
                  <p:cNvSpPr/>
                  <p:nvPr/>
                </p:nvSpPr>
                <p:spPr>
                  <a:xfrm>
                    <a:off x="10103751" y="3420872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3C21633-04E7-C921-D509-4935CE2714CC}"/>
                    </a:ext>
                  </a:extLst>
                </p:cNvPr>
                <p:cNvGrpSpPr/>
                <p:nvPr/>
              </p:nvGrpSpPr>
              <p:grpSpPr>
                <a:xfrm>
                  <a:off x="6508347" y="4953261"/>
                  <a:ext cx="1383888" cy="204285"/>
                  <a:chOff x="9703427" y="4128499"/>
                  <a:chExt cx="1383888" cy="204285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5AF4633D-0BF6-6448-8A80-FB018D52C1A6}"/>
                      </a:ext>
                    </a:extLst>
                  </p:cNvPr>
                  <p:cNvSpPr/>
                  <p:nvPr/>
                </p:nvSpPr>
                <p:spPr>
                  <a:xfrm>
                    <a:off x="9703427" y="4128503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B2CE50AC-E02C-AFE6-FAAD-328D05237EB4}"/>
                      </a:ext>
                    </a:extLst>
                  </p:cNvPr>
                  <p:cNvSpPr/>
                  <p:nvPr/>
                </p:nvSpPr>
                <p:spPr>
                  <a:xfrm>
                    <a:off x="9947972" y="4128502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A301DE46-6DD8-92A3-95C4-39B7D658F493}"/>
                      </a:ext>
                    </a:extLst>
                  </p:cNvPr>
                  <p:cNvSpPr/>
                  <p:nvPr/>
                </p:nvSpPr>
                <p:spPr>
                  <a:xfrm>
                    <a:off x="10192517" y="4128501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D2AA6502-BE61-6C6F-55F2-6C12C3DBF3C7}"/>
                      </a:ext>
                    </a:extLst>
                  </p:cNvPr>
                  <p:cNvSpPr/>
                  <p:nvPr/>
                </p:nvSpPr>
                <p:spPr>
                  <a:xfrm>
                    <a:off x="10437062" y="41285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F2E8152-C65D-3D43-117A-2CFA05E5C281}"/>
                      </a:ext>
                    </a:extLst>
                  </p:cNvPr>
                  <p:cNvSpPr/>
                  <p:nvPr/>
                </p:nvSpPr>
                <p:spPr>
                  <a:xfrm>
                    <a:off x="10664912" y="4128500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94E523AE-78F8-49E0-B863-D2106B16BF5C}"/>
                      </a:ext>
                    </a:extLst>
                  </p:cNvPr>
                  <p:cNvSpPr/>
                  <p:nvPr/>
                </p:nvSpPr>
                <p:spPr>
                  <a:xfrm>
                    <a:off x="10892762" y="4128499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03A6518A-CC11-CF69-7B22-0B22C3A7C5B8}"/>
                    </a:ext>
                  </a:extLst>
                </p:cNvPr>
                <p:cNvGrpSpPr/>
                <p:nvPr/>
              </p:nvGrpSpPr>
              <p:grpSpPr>
                <a:xfrm>
                  <a:off x="6508498" y="5511017"/>
                  <a:ext cx="1383888" cy="204285"/>
                  <a:chOff x="9703427" y="4817376"/>
                  <a:chExt cx="1383888" cy="204285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5518B5C7-5F7D-735A-97C1-2BB9A210DEA0}"/>
                      </a:ext>
                    </a:extLst>
                  </p:cNvPr>
                  <p:cNvSpPr/>
                  <p:nvPr/>
                </p:nvSpPr>
                <p:spPr>
                  <a:xfrm>
                    <a:off x="9703427" y="4817380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4227F9C8-71F7-0356-7560-2D969FCEACF6}"/>
                      </a:ext>
                    </a:extLst>
                  </p:cNvPr>
                  <p:cNvSpPr/>
                  <p:nvPr/>
                </p:nvSpPr>
                <p:spPr>
                  <a:xfrm>
                    <a:off x="9947972" y="4817379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7EABA5C3-1A50-F69D-666B-7725D499A625}"/>
                      </a:ext>
                    </a:extLst>
                  </p:cNvPr>
                  <p:cNvSpPr/>
                  <p:nvPr/>
                </p:nvSpPr>
                <p:spPr>
                  <a:xfrm>
                    <a:off x="10192517" y="4817378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29ECA766-90E5-61E5-F743-ECC75AF93CDA}"/>
                      </a:ext>
                    </a:extLst>
                  </p:cNvPr>
                  <p:cNvSpPr/>
                  <p:nvPr/>
                </p:nvSpPr>
                <p:spPr>
                  <a:xfrm>
                    <a:off x="10437062" y="4817377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BA9431EA-C965-CBF4-9679-34FBDC1403C7}"/>
                      </a:ext>
                    </a:extLst>
                  </p:cNvPr>
                  <p:cNvSpPr/>
                  <p:nvPr/>
                </p:nvSpPr>
                <p:spPr>
                  <a:xfrm>
                    <a:off x="10664912" y="4817377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3F54B7D3-91FF-5E7D-41A4-8C4EF0C29AA0}"/>
                      </a:ext>
                    </a:extLst>
                  </p:cNvPr>
                  <p:cNvSpPr/>
                  <p:nvPr/>
                </p:nvSpPr>
                <p:spPr>
                  <a:xfrm>
                    <a:off x="10892762" y="4817376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1D807382-5F20-910A-9245-0B2CAD319AF9}"/>
                    </a:ext>
                  </a:extLst>
                </p:cNvPr>
                <p:cNvGrpSpPr/>
                <p:nvPr/>
              </p:nvGrpSpPr>
              <p:grpSpPr>
                <a:xfrm>
                  <a:off x="6510830" y="6053993"/>
                  <a:ext cx="1383888" cy="204285"/>
                  <a:chOff x="9703427" y="5455603"/>
                  <a:chExt cx="1383888" cy="204285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5AE5B1D2-E9F3-AB2B-C085-C82CB73CB90D}"/>
                      </a:ext>
                    </a:extLst>
                  </p:cNvPr>
                  <p:cNvSpPr/>
                  <p:nvPr/>
                </p:nvSpPr>
                <p:spPr>
                  <a:xfrm>
                    <a:off x="9703427" y="5455607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7B26D33B-183C-2B96-C45D-AC268210BCD1}"/>
                      </a:ext>
                    </a:extLst>
                  </p:cNvPr>
                  <p:cNvSpPr/>
                  <p:nvPr/>
                </p:nvSpPr>
                <p:spPr>
                  <a:xfrm>
                    <a:off x="9947972" y="5455606"/>
                    <a:ext cx="194553" cy="204281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87954931-D74D-ABC8-2D55-F69AAB872CAE}"/>
                      </a:ext>
                    </a:extLst>
                  </p:cNvPr>
                  <p:cNvSpPr/>
                  <p:nvPr/>
                </p:nvSpPr>
                <p:spPr>
                  <a:xfrm>
                    <a:off x="10192517" y="5455605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8EBCE7D5-3B83-91F6-2A1E-4B05675AF5A5}"/>
                      </a:ext>
                    </a:extLst>
                  </p:cNvPr>
                  <p:cNvSpPr/>
                  <p:nvPr/>
                </p:nvSpPr>
                <p:spPr>
                  <a:xfrm>
                    <a:off x="10437062" y="5455604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DDF8C570-D03B-DCE0-2AA8-776C0D6A4A99}"/>
                      </a:ext>
                    </a:extLst>
                  </p:cNvPr>
                  <p:cNvSpPr/>
                  <p:nvPr/>
                </p:nvSpPr>
                <p:spPr>
                  <a:xfrm>
                    <a:off x="10664912" y="5455604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E407F5A3-6824-01AA-BA6E-7A11FC60EB00}"/>
                      </a:ext>
                    </a:extLst>
                  </p:cNvPr>
                  <p:cNvSpPr/>
                  <p:nvPr/>
                </p:nvSpPr>
                <p:spPr>
                  <a:xfrm>
                    <a:off x="10892762" y="5455603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D8A9DD74-0589-44D0-7FA0-7C4FF7A3E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3799" y="1953429"/>
                  <a:ext cx="1786926" cy="1759579"/>
                </a:xfrm>
                <a:prstGeom prst="straightConnector1">
                  <a:avLst/>
                </a:prstGeom>
                <a:ln w="508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47199177-5B91-79D7-E640-D9B6CDBCE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73436" y="2484982"/>
                  <a:ext cx="1582736" cy="1271491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01DFC65D-BE0D-CCBD-0A33-5D0D2BE70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79217" y="2913930"/>
                  <a:ext cx="1481203" cy="996337"/>
                </a:xfrm>
                <a:prstGeom prst="straightConnector1">
                  <a:avLst/>
                </a:prstGeom>
                <a:ln w="508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A2282AA-0BEC-2E26-E399-6484D70C0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01694" y="3466837"/>
                  <a:ext cx="1414048" cy="554532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9D2155BC-19B0-4F43-2796-817565642A92}"/>
                    </a:ext>
                  </a:extLst>
                </p:cNvPr>
                <p:cNvCxnSpPr/>
                <p:nvPr/>
              </p:nvCxnSpPr>
              <p:spPr>
                <a:xfrm flipH="1" flipV="1">
                  <a:off x="8029677" y="3993077"/>
                  <a:ext cx="1316520" cy="125583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F28884A6-8308-5073-BC92-2BD662B55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01694" y="4265915"/>
                  <a:ext cx="1363459" cy="281693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0FD98299-21A3-8130-BA7A-16079D5B34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85806" y="4406761"/>
                  <a:ext cx="1474614" cy="648640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805C5B7D-C6A8-9CE2-3F0C-653301F6CC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01694" y="4504052"/>
                  <a:ext cx="1651754" cy="1109105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5AC6948E-195A-78DD-8158-D7C11A64DA9A}"/>
                    </a:ext>
                  </a:extLst>
                </p:cNvPr>
                <p:cNvCxnSpPr/>
                <p:nvPr/>
              </p:nvCxnSpPr>
              <p:spPr>
                <a:xfrm flipH="1">
                  <a:off x="8001694" y="4606197"/>
                  <a:ext cx="1799023" cy="1549936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F0EB9AAE-B0EF-2C84-1000-79F94467DE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5616" y="2148236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F0EB9AAE-B0EF-2C84-1000-79F94467DED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75616" y="2148236"/>
                      <a:ext cx="1366205" cy="46166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33BDF380-0EB0-C8B6-0D6E-2C68986612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1645" y="2689647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33BDF380-0EB0-C8B6-0D6E-2C68986612B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1645" y="2689647"/>
                      <a:ext cx="1366205" cy="46166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9E5E8F57-283F-96FA-3F3B-10C60FDB6D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9688" y="3215649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9E5E8F57-283F-96FA-3F3B-10C60FDB6D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9688" y="3215649"/>
                      <a:ext cx="1366205" cy="46166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25FC581F-E7F7-C433-A076-1014C78E5B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7294" y="3773700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25FC581F-E7F7-C433-A076-1014C78E5B9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77294" y="3773700"/>
                      <a:ext cx="1366205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9FCDEB34-9219-66D9-F176-97504506B7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1644" y="4283806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9FCDEB34-9219-66D9-F176-97504506B7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1644" y="4283806"/>
                      <a:ext cx="1366205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1B35879E-FF19-3BE1-C6DC-B9071E8FA2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6979" y="4806937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1B35879E-FF19-3BE1-C6DC-B9071E8FA2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76979" y="4806937"/>
                      <a:ext cx="1366205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FBB8DB0-D6B1-9E82-3313-8DCA600271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79157" y="5360431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AFBB8DB0-D6B1-9E82-3313-8DCA600271D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79157" y="5360431"/>
                      <a:ext cx="1366205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C7A2D97-5112-C364-BEB7-E56B6A85A9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81644" y="5913925"/>
                      <a:ext cx="13662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C7A2D97-5112-C364-BEB7-E56B6A85A9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81644" y="5913925"/>
                      <a:ext cx="1366205" cy="46166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7D3F751-4C30-610D-8119-9D3D24400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55828" y="1464949"/>
                  <a:ext cx="0" cy="4917042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19C6339B-850D-ABD7-DD43-B67BFBB02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49386" y="1464949"/>
                  <a:ext cx="0" cy="4917042"/>
                </a:xfrm>
                <a:prstGeom prst="line">
                  <a:avLst/>
                </a:prstGeom>
                <a:ln w="254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D82374E-9058-7DB9-2C31-E059FC802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13672" y="1464949"/>
                  <a:ext cx="1000722" cy="2590919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1866E652-D365-E8B1-1673-FBCE31DF07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0666" y="4040113"/>
                  <a:ext cx="947039" cy="234187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26C74644-1CD7-526F-458A-296C88F90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76707" y="1470719"/>
                  <a:ext cx="1038364" cy="264794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5ECC75E-F349-9FE2-AC9F-BD2766E0AA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504712" y="4118660"/>
                  <a:ext cx="1010359" cy="22633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0F422B79-9A5E-FA22-8E67-61E513D62D6A}"/>
                    </a:ext>
                  </a:extLst>
                </p:cNvPr>
                <p:cNvGrpSpPr/>
                <p:nvPr/>
              </p:nvGrpSpPr>
              <p:grpSpPr>
                <a:xfrm>
                  <a:off x="3585820" y="4016520"/>
                  <a:ext cx="1383888" cy="204285"/>
                  <a:chOff x="4017349" y="3428996"/>
                  <a:chExt cx="1383888" cy="204285"/>
                </a:xfrm>
              </p:grpSpPr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E00BFC5-A6F4-757E-B736-A76262725DFB}"/>
                      </a:ext>
                    </a:extLst>
                  </p:cNvPr>
                  <p:cNvSpPr/>
                  <p:nvPr/>
                </p:nvSpPr>
                <p:spPr>
                  <a:xfrm>
                    <a:off x="4017349" y="3429000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6DA9D903-74B5-B87F-2B84-0D900819A558}"/>
                      </a:ext>
                    </a:extLst>
                  </p:cNvPr>
                  <p:cNvSpPr/>
                  <p:nvPr/>
                </p:nvSpPr>
                <p:spPr>
                  <a:xfrm>
                    <a:off x="4261894" y="3428999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04A3775-335D-2B55-71B2-8BC4D02F0B34}"/>
                      </a:ext>
                    </a:extLst>
                  </p:cNvPr>
                  <p:cNvSpPr/>
                  <p:nvPr/>
                </p:nvSpPr>
                <p:spPr>
                  <a:xfrm>
                    <a:off x="4506439" y="3428998"/>
                    <a:ext cx="194553" cy="20428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450027F2-E192-DDFB-D63D-6107B7BB7E4D}"/>
                      </a:ext>
                    </a:extLst>
                  </p:cNvPr>
                  <p:cNvSpPr/>
                  <p:nvPr/>
                </p:nvSpPr>
                <p:spPr>
                  <a:xfrm>
                    <a:off x="4750984" y="3428997"/>
                    <a:ext cx="194553" cy="20428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B93E4830-014B-80D1-7F48-71266840B19B}"/>
                      </a:ext>
                    </a:extLst>
                  </p:cNvPr>
                  <p:cNvSpPr/>
                  <p:nvPr/>
                </p:nvSpPr>
                <p:spPr>
                  <a:xfrm>
                    <a:off x="4978834" y="3428997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1151C7D5-5910-7C94-7FEF-2C3022330A4D}"/>
                      </a:ext>
                    </a:extLst>
                  </p:cNvPr>
                  <p:cNvSpPr/>
                  <p:nvPr/>
                </p:nvSpPr>
                <p:spPr>
                  <a:xfrm>
                    <a:off x="5206684" y="3428996"/>
                    <a:ext cx="194553" cy="204281"/>
                  </a:xfrm>
                  <a:prstGeom prst="ellipse">
                    <a:avLst/>
                  </a:prstGeom>
                  <a:solidFill>
                    <a:srgbClr val="0000FF"/>
                  </a:solidFill>
                  <a:ln w="3810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16D2D8F-00F6-591D-93D9-D3F02324B7AB}"/>
                  </a:ext>
                </a:extLst>
              </p:cNvPr>
              <p:cNvGrpSpPr/>
              <p:nvPr/>
            </p:nvGrpSpPr>
            <p:grpSpPr>
              <a:xfrm>
                <a:off x="4365884" y="1366030"/>
                <a:ext cx="1762599" cy="756325"/>
                <a:chOff x="4332679" y="1351994"/>
                <a:chExt cx="1762599" cy="756325"/>
              </a:xfrm>
            </p:grpSpPr>
            <p:sp>
              <p:nvSpPr>
                <p:cNvPr id="11" name="Arrow: Left 10">
                  <a:extLst>
                    <a:ext uri="{FF2B5EF4-FFF2-40B4-BE49-F238E27FC236}">
                      <a16:creationId xmlns:a16="http://schemas.microsoft.com/office/drawing/2014/main" id="{8FDF8FAC-A352-1EF6-2B01-2219DAB217D3}"/>
                    </a:ext>
                  </a:extLst>
                </p:cNvPr>
                <p:cNvSpPr/>
                <p:nvPr/>
              </p:nvSpPr>
              <p:spPr>
                <a:xfrm>
                  <a:off x="4332679" y="1351994"/>
                  <a:ext cx="1762599" cy="756325"/>
                </a:xfrm>
                <a:prstGeom prst="leftArrow">
                  <a:avLst/>
                </a:prstGeom>
                <a:noFill/>
                <a:ln w="254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3941CA2-F921-3744-E7E5-A7365BC0F1B6}"/>
                    </a:ext>
                  </a:extLst>
                </p:cNvPr>
                <p:cNvSpPr txBox="1"/>
                <p:nvPr/>
              </p:nvSpPr>
              <p:spPr>
                <a:xfrm>
                  <a:off x="4640005" y="1530101"/>
                  <a:ext cx="14316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00B0F0"/>
                      </a:solidFill>
                    </a:rPr>
                    <a:t>Projection</a:t>
                  </a:r>
                </a:p>
              </p:txBody>
            </p:sp>
          </p:grpSp>
        </p:grpSp>
        <p:pic>
          <p:nvPicPr>
            <p:cNvPr id="7" name="Picture 6" descr="A yellow explosion with white dots&#10;&#10;Description automatically generated">
              <a:extLst>
                <a:ext uri="{FF2B5EF4-FFF2-40B4-BE49-F238E27FC236}">
                  <a16:creationId xmlns:a16="http://schemas.microsoft.com/office/drawing/2014/main" id="{20D03127-BCEA-5206-5B2C-8E4F486F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113" y="2322214"/>
              <a:ext cx="1097280" cy="1097280"/>
            </a:xfrm>
            <a:prstGeom prst="rect">
              <a:avLst/>
            </a:prstGeom>
          </p:spPr>
        </p:pic>
        <p:pic>
          <p:nvPicPr>
            <p:cNvPr id="82" name="Picture 81" descr="A yellow explosion with white dots&#10;&#10;Description automatically generated">
              <a:extLst>
                <a:ext uri="{FF2B5EF4-FFF2-40B4-BE49-F238E27FC236}">
                  <a16:creationId xmlns:a16="http://schemas.microsoft.com/office/drawing/2014/main" id="{A0445778-3C54-FD47-2484-901B34993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718" y="4411472"/>
              <a:ext cx="1097280" cy="10972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0991912-AC4E-93F9-9C53-B5A51DC33408}"/>
                  </a:ext>
                </a:extLst>
              </p:cNvPr>
              <p:cNvSpPr txBox="1"/>
              <p:nvPr/>
            </p:nvSpPr>
            <p:spPr>
              <a:xfrm>
                <a:off x="393556" y="4009043"/>
                <a:ext cx="2393485" cy="51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𝑝𝑎𝑖𝑟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0991912-AC4E-93F9-9C53-B5A51DC33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56" y="4009043"/>
                <a:ext cx="2393485" cy="516616"/>
              </a:xfrm>
              <a:prstGeom prst="rect">
                <a:avLst/>
              </a:prstGeom>
              <a:blipFill>
                <a:blip r:embed="rId1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B31B5824-32A8-5A9B-92EA-3049C6191C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-1075" r="80" b="892"/>
          <a:stretch/>
        </p:blipFill>
        <p:spPr>
          <a:xfrm>
            <a:off x="422167" y="540830"/>
            <a:ext cx="1134766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5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EC2C70-554E-1E00-311A-47F0DF35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234"/>
          <a:stretch/>
        </p:blipFill>
        <p:spPr>
          <a:xfrm>
            <a:off x="921195" y="3718467"/>
            <a:ext cx="6447934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D75C2-25EF-70D9-ACFB-87BB63890134}"/>
              </a:ext>
            </a:extLst>
          </p:cNvPr>
          <p:cNvSpPr txBox="1"/>
          <p:nvPr/>
        </p:nvSpPr>
        <p:spPr>
          <a:xfrm>
            <a:off x="530994" y="-258"/>
            <a:ext cx="1113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Grand challenge and difficulty in </a:t>
            </a:r>
            <a:r>
              <a:rPr lang="en-US" sz="2800" b="1" i="1" dirty="0">
                <a:solidFill>
                  <a:srgbClr val="0000FF"/>
                </a:solidFill>
              </a:rPr>
              <a:t>ab initio </a:t>
            </a:r>
            <a:r>
              <a:rPr lang="en-US" sz="2800" b="1" dirty="0">
                <a:solidFill>
                  <a:srgbClr val="0000FF"/>
                </a:solidFill>
              </a:rPr>
              <a:t>nuclear theory</a:t>
            </a:r>
          </a:p>
        </p:txBody>
      </p:sp>
      <p:pic>
        <p:nvPicPr>
          <p:cNvPr id="10" name="Picture 9" descr="A close up of graphics&#10;&#10;Description automatically generated">
            <a:extLst>
              <a:ext uri="{FF2B5EF4-FFF2-40B4-BE49-F238E27FC236}">
                <a16:creationId xmlns:a16="http://schemas.microsoft.com/office/drawing/2014/main" id="{A3F72C52-5C9E-19E8-B0B0-697A1017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24" y="750957"/>
            <a:ext cx="3372496" cy="557784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F141A21-7836-DDBA-ECBD-D1B69FC5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</a:t>
            </a:fld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845B0-4E95-B329-D8F5-CDC5DFC26FE8}"/>
              </a:ext>
            </a:extLst>
          </p:cNvPr>
          <p:cNvSpPr txBox="1"/>
          <p:nvPr/>
        </p:nvSpPr>
        <p:spPr>
          <a:xfrm>
            <a:off x="206168" y="2121573"/>
            <a:ext cx="76200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</a:rPr>
              <a:t>Difficulty: </a:t>
            </a:r>
            <a:r>
              <a:rPr lang="en-US" sz="2400" dirty="0">
                <a:solidFill>
                  <a:srgbClr val="FF0000"/>
                </a:solidFill>
              </a:rPr>
              <a:t>exponential growth </a:t>
            </a:r>
            <a:r>
              <a:rPr lang="en-US" sz="2400" dirty="0"/>
              <a:t>in the number of states of the </a:t>
            </a:r>
            <a:r>
              <a:rPr lang="en-US" sz="2400" dirty="0">
                <a:solidFill>
                  <a:srgbClr val="FF0000"/>
                </a:solidFill>
              </a:rPr>
              <a:t>quantum many-body system </a:t>
            </a:r>
            <a:r>
              <a:rPr lang="en-US" sz="2400" dirty="0"/>
              <a:t>as the particle number increases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17154-D398-2B35-9DBF-690D4AA764CE}"/>
              </a:ext>
            </a:extLst>
          </p:cNvPr>
          <p:cNvSpPr txBox="1"/>
          <p:nvPr/>
        </p:nvSpPr>
        <p:spPr>
          <a:xfrm>
            <a:off x="206168" y="894011"/>
            <a:ext cx="754830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FF"/>
                </a:solidFill>
              </a:rPr>
              <a:t>Grand challenge: </a:t>
            </a:r>
            <a:r>
              <a:rPr lang="en-US" sz="2400" dirty="0"/>
              <a:t>to describe nuclear physics at all scales </a:t>
            </a:r>
            <a:r>
              <a:rPr lang="en-US" sz="2400" dirty="0">
                <a:solidFill>
                  <a:srgbClr val="0000FF"/>
                </a:solidFill>
              </a:rPr>
              <a:t>based on the most fundamental degree of freedom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382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math equation&#10;&#10;Description automatically generated">
            <a:extLst>
              <a:ext uri="{FF2B5EF4-FFF2-40B4-BE49-F238E27FC236}">
                <a16:creationId xmlns:a16="http://schemas.microsoft.com/office/drawing/2014/main" id="{D0262BD6-754D-42FB-E2A2-ABA9CD00C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96" y="4062530"/>
            <a:ext cx="7258930" cy="1024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46A83-08CD-8076-F1D4-0B0D115C72BF}"/>
              </a:ext>
            </a:extLst>
          </p:cNvPr>
          <p:cNvSpPr txBox="1"/>
          <p:nvPr/>
        </p:nvSpPr>
        <p:spPr>
          <a:xfrm>
            <a:off x="246405" y="31208"/>
            <a:ext cx="11699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Many-fermion Hamiltonian input scheme via quantum walk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601A58-0341-EC2C-F1B4-08AF186C8CC0}"/>
                  </a:ext>
                </a:extLst>
              </p:cNvPr>
              <p:cNvSpPr txBox="1"/>
              <p:nvPr/>
            </p:nvSpPr>
            <p:spPr>
              <a:xfrm>
                <a:off x="207490" y="2368555"/>
                <a:ext cx="100772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006600"/>
                    </a:solidFill>
                  </a:rPr>
                  <a:t>Walk states constructed from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rgbClr val="006600"/>
                    </a:solidFill>
                  </a:rPr>
                  <a:t> and the many-body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40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400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>
                    <a:solidFill>
                      <a:srgbClr val="006600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400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400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</m:d>
                      </m:e>
                    </m:d>
                  </m:oMath>
                </a14:m>
                <a:endParaRPr lang="en-US" sz="2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601A58-0341-EC2C-F1B4-08AF186C8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0" y="2368555"/>
                <a:ext cx="10077246" cy="461665"/>
              </a:xfrm>
              <a:prstGeom prst="rect">
                <a:avLst/>
              </a:prstGeom>
              <a:blipFill>
                <a:blip r:embed="rId4"/>
                <a:stretch>
                  <a:fillRect l="-882" t="-127027" b="-19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936839-E03F-633D-596D-20CDC8922A7E}"/>
                  </a:ext>
                </a:extLst>
              </p:cNvPr>
              <p:cNvSpPr txBox="1"/>
              <p:nvPr/>
            </p:nvSpPr>
            <p:spPr>
              <a:xfrm>
                <a:off x="207490" y="5267237"/>
                <a:ext cx="32960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C00000"/>
                    </a:solidFill>
                  </a:rPr>
                  <a:t>Block encoding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936839-E03F-633D-596D-20CDC8922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0" y="5267237"/>
                <a:ext cx="3296093" cy="461665"/>
              </a:xfrm>
              <a:prstGeom prst="rect">
                <a:avLst/>
              </a:prstGeom>
              <a:blipFill>
                <a:blip r:embed="rId5"/>
                <a:stretch>
                  <a:fillRect l="-2692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94AA0E-B348-86B9-3DC1-6EE057422932}"/>
                  </a:ext>
                </a:extLst>
              </p:cNvPr>
              <p:cNvSpPr txBox="1"/>
              <p:nvPr/>
            </p:nvSpPr>
            <p:spPr>
              <a:xfrm>
                <a:off x="1770694" y="1237087"/>
                <a:ext cx="8650588" cy="103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E94AA0E-B348-86B9-3DC1-6EE057422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694" y="1237087"/>
                <a:ext cx="8650588" cy="1030347"/>
              </a:xfrm>
              <a:prstGeom prst="rect">
                <a:avLst/>
              </a:prstGeom>
              <a:blipFill>
                <a:blip r:embed="rId6"/>
                <a:stretch>
                  <a:fillRect t="-125610" b="-16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ADA3186-A39D-81BF-7750-C88D5DD57F2A}"/>
              </a:ext>
            </a:extLst>
          </p:cNvPr>
          <p:cNvSpPr txBox="1"/>
          <p:nvPr/>
        </p:nvSpPr>
        <p:spPr>
          <a:xfrm>
            <a:off x="207491" y="759111"/>
            <a:ext cx="315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Hamiltonian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A28CC-DB22-F1C3-D947-9E08E29C1406}"/>
              </a:ext>
            </a:extLst>
          </p:cNvPr>
          <p:cNvSpPr txBox="1"/>
          <p:nvPr/>
        </p:nvSpPr>
        <p:spPr>
          <a:xfrm>
            <a:off x="9819809" y="6182188"/>
            <a:ext cx="1475861" cy="400110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Input form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A270C4EE-70EC-40E3-42C2-2C869786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20</a:t>
            </a:fld>
            <a:endParaRPr lang="en-US" sz="3200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F1B4C249-AC3A-D334-F16C-00C93DE7D144}"/>
              </a:ext>
            </a:extLst>
          </p:cNvPr>
          <p:cNvSpPr/>
          <p:nvPr/>
        </p:nvSpPr>
        <p:spPr>
          <a:xfrm>
            <a:off x="9198615" y="6250800"/>
            <a:ext cx="425783" cy="262886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99B3E-5B4A-973F-97CD-87D8A4CA19BB}"/>
              </a:ext>
            </a:extLst>
          </p:cNvPr>
          <p:cNvSpPr txBox="1"/>
          <p:nvPr/>
        </p:nvSpPr>
        <p:spPr>
          <a:xfrm>
            <a:off x="843013" y="3163313"/>
            <a:ext cx="39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D7C63-85A9-A274-A5B7-BE5E7D8E1EEA}"/>
              </a:ext>
            </a:extLst>
          </p:cNvPr>
          <p:cNvSpPr txBox="1"/>
          <p:nvPr/>
        </p:nvSpPr>
        <p:spPr>
          <a:xfrm>
            <a:off x="843012" y="4361691"/>
            <a:ext cx="39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AA3F2-DD29-BD59-7A27-74A7D29A0044}"/>
              </a:ext>
            </a:extLst>
          </p:cNvPr>
          <p:cNvSpPr txBox="1"/>
          <p:nvPr/>
        </p:nvSpPr>
        <p:spPr>
          <a:xfrm>
            <a:off x="7998360" y="4893400"/>
            <a:ext cx="39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Vary, PLB 866, 139548 (2025)]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65E4BC-3D2B-B5A5-B8AF-B4E34896A2C3}"/>
              </a:ext>
            </a:extLst>
          </p:cNvPr>
          <p:cNvGrpSpPr/>
          <p:nvPr/>
        </p:nvGrpSpPr>
        <p:grpSpPr>
          <a:xfrm>
            <a:off x="1441596" y="2880360"/>
            <a:ext cx="9816997" cy="1097280"/>
            <a:chOff x="1241366" y="2958705"/>
            <a:chExt cx="9816997" cy="1097280"/>
          </a:xfrm>
        </p:grpSpPr>
        <p:pic>
          <p:nvPicPr>
            <p:cNvPr id="9" name="Picture 8" descr="A group of mathematical symbols&#10;&#10;Description automatically generated">
              <a:extLst>
                <a:ext uri="{FF2B5EF4-FFF2-40B4-BE49-F238E27FC236}">
                  <a16:creationId xmlns:a16="http://schemas.microsoft.com/office/drawing/2014/main" id="{EC64E197-97B5-D34F-DC36-D9EE8777B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2142" b="34517"/>
            <a:stretch/>
          </p:blipFill>
          <p:spPr>
            <a:xfrm>
              <a:off x="1241366" y="2958705"/>
              <a:ext cx="5576877" cy="1097280"/>
            </a:xfrm>
            <a:prstGeom prst="rect">
              <a:avLst/>
            </a:prstGeom>
          </p:spPr>
        </p:pic>
        <p:pic>
          <p:nvPicPr>
            <p:cNvPr id="11" name="Picture 10" descr="A group of mathematical symbols&#10;&#10;Description automatically generated">
              <a:extLst>
                <a:ext uri="{FF2B5EF4-FFF2-40B4-BE49-F238E27FC236}">
                  <a16:creationId xmlns:a16="http://schemas.microsoft.com/office/drawing/2014/main" id="{4FDF1148-0978-55A9-9CCD-9ABE37BC8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85" t="62850"/>
            <a:stretch/>
          </p:blipFill>
          <p:spPr>
            <a:xfrm>
              <a:off x="6798608" y="3157386"/>
              <a:ext cx="4259755" cy="685800"/>
            </a:xfrm>
            <a:prstGeom prst="rect">
              <a:avLst/>
            </a:prstGeom>
          </p:spPr>
        </p:pic>
      </p:grpSp>
      <p:pic>
        <p:nvPicPr>
          <p:cNvPr id="18" name="Picture 17" descr="A black text with a cross and a symbol&#10;&#10;Description automatically generated with medium confidence">
            <a:extLst>
              <a:ext uri="{FF2B5EF4-FFF2-40B4-BE49-F238E27FC236}">
                <a16:creationId xmlns:a16="http://schemas.microsoft.com/office/drawing/2014/main" id="{877C46AA-EA00-7B06-2AC0-E81D372F2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745" y="5954526"/>
            <a:ext cx="6094014" cy="7772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100B83-2531-C11C-5C75-4176F1833EC9}"/>
              </a:ext>
            </a:extLst>
          </p:cNvPr>
          <p:cNvSpPr txBox="1"/>
          <p:nvPr/>
        </p:nvSpPr>
        <p:spPr>
          <a:xfrm>
            <a:off x="8001954" y="5204849"/>
            <a:ext cx="39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Vary, PRA 108, 052614 (2023)]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208F6-6DEA-F7F5-1C61-8A525CD834E3}"/>
              </a:ext>
            </a:extLst>
          </p:cNvPr>
          <p:cNvSpPr txBox="1"/>
          <p:nvPr/>
        </p:nvSpPr>
        <p:spPr>
          <a:xfrm>
            <a:off x="8005222" y="5531410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PRC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113 L061302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(2026)</a:t>
            </a:r>
            <a:r>
              <a:rPr lang="en-US" dirty="0">
                <a:solidFill>
                  <a:srgbClr val="00B0F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300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A1C8B975-022A-FA97-3B15-B740DAF5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862" y="820843"/>
            <a:ext cx="8053208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4B81D5-E82B-6A6D-026C-CEABE46611C5}"/>
              </a:ext>
            </a:extLst>
          </p:cNvPr>
          <p:cNvSpPr txBox="1"/>
          <p:nvPr/>
        </p:nvSpPr>
        <p:spPr>
          <a:xfrm>
            <a:off x="561013" y="22004"/>
            <a:ext cx="11069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Circuit representations of boson operators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DA6BA-E358-E01B-8D55-554D59D51D52}"/>
              </a:ext>
            </a:extLst>
          </p:cNvPr>
          <p:cNvSpPr txBox="1"/>
          <p:nvPr/>
        </p:nvSpPr>
        <p:spPr>
          <a:xfrm>
            <a:off x="6972133" y="6339906"/>
            <a:ext cx="465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</a:t>
            </a:r>
            <a:r>
              <a:rPr lang="en-US" altLang="zh-CN" dirty="0">
                <a:solidFill>
                  <a:srgbClr val="00B0F0"/>
                </a:solidFill>
              </a:rPr>
              <a:t>,</a:t>
            </a:r>
            <a:r>
              <a:rPr lang="en-US" dirty="0">
                <a:solidFill>
                  <a:srgbClr val="00B0F0"/>
                </a:solidFill>
              </a:rPr>
              <a:t> PRD 111, 016013 (2025)]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5260F0B-278B-0823-804C-554E71D7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21</a:t>
            </a:fld>
            <a:endParaRPr lang="en-US" sz="3200" dirty="0"/>
          </a:p>
        </p:txBody>
      </p:sp>
      <p:pic>
        <p:nvPicPr>
          <p:cNvPr id="4" name="Picture 3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E8F3553A-284A-D8E5-00A3-5675A57F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4" y="1882187"/>
            <a:ext cx="3465263" cy="640080"/>
          </a:xfrm>
          <a:prstGeom prst="rect">
            <a:avLst/>
          </a:prstGeom>
        </p:spPr>
      </p:pic>
      <p:pic>
        <p:nvPicPr>
          <p:cNvPr id="9" name="Picture 8" descr="A square root of a square&#10;&#10;Description automatically generated">
            <a:extLst>
              <a:ext uri="{FF2B5EF4-FFF2-40B4-BE49-F238E27FC236}">
                <a16:creationId xmlns:a16="http://schemas.microsoft.com/office/drawing/2014/main" id="{EEB6AEE6-681B-7343-FD95-7B3B25B1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4" y="1327470"/>
            <a:ext cx="2874874" cy="438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F9B52-1D77-F90C-7CC6-CB51C5BB7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66" y="3887366"/>
            <a:ext cx="3401568" cy="548640"/>
          </a:xfrm>
          <a:prstGeom prst="rect">
            <a:avLst/>
          </a:prstGeom>
        </p:spPr>
      </p:pic>
      <p:pic>
        <p:nvPicPr>
          <p:cNvPr id="12" name="Picture 11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9DD1025E-B9E7-B73A-E39C-B2F5FF5FC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10" y="3331322"/>
            <a:ext cx="2143398" cy="502920"/>
          </a:xfrm>
          <a:prstGeom prst="rect">
            <a:avLst/>
          </a:prstGeom>
        </p:spPr>
      </p:pic>
      <p:pic>
        <p:nvPicPr>
          <p:cNvPr id="14" name="Picture 13" descr="A math equation with square root and square root&#10;&#10;Description automatically generated">
            <a:extLst>
              <a:ext uri="{FF2B5EF4-FFF2-40B4-BE49-F238E27FC236}">
                <a16:creationId xmlns:a16="http://schemas.microsoft.com/office/drawing/2014/main" id="{24C28969-0305-00E7-0828-7C23BC2BD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90" y="5513561"/>
            <a:ext cx="3259015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92EF4A-B665-8747-460A-FF00AB5DABF4}"/>
              </a:ext>
            </a:extLst>
          </p:cNvPr>
          <p:cNvSpPr txBox="1"/>
          <p:nvPr/>
        </p:nvSpPr>
        <p:spPr>
          <a:xfrm>
            <a:off x="64418" y="820843"/>
            <a:ext cx="332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432FF"/>
                </a:solidFill>
              </a:rPr>
              <a:t>Boson operators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B7D50-B470-AD62-9801-31DEA4A4C7FC}"/>
              </a:ext>
            </a:extLst>
          </p:cNvPr>
          <p:cNvSpPr txBox="1"/>
          <p:nvPr/>
        </p:nvSpPr>
        <p:spPr>
          <a:xfrm>
            <a:off x="64418" y="2821208"/>
            <a:ext cx="365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432FF"/>
                </a:solidFill>
              </a:rPr>
              <a:t>Commutation relations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98702-2BCF-A258-6851-BF528C50EE60}"/>
              </a:ext>
            </a:extLst>
          </p:cNvPr>
          <p:cNvSpPr txBox="1"/>
          <p:nvPr/>
        </p:nvSpPr>
        <p:spPr>
          <a:xfrm>
            <a:off x="88051" y="4943714"/>
            <a:ext cx="340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432FF"/>
                </a:solidFill>
              </a:rPr>
              <a:t>Normalized state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EBC16D-F851-BDA2-C895-E3B7960669FE}"/>
              </a:ext>
            </a:extLst>
          </p:cNvPr>
          <p:cNvSpPr/>
          <p:nvPr/>
        </p:nvSpPr>
        <p:spPr>
          <a:xfrm>
            <a:off x="88052" y="820844"/>
            <a:ext cx="3773694" cy="1701424"/>
          </a:xfrm>
          <a:prstGeom prst="rect">
            <a:avLst/>
          </a:prstGeom>
          <a:solidFill>
            <a:schemeClr val="accent6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362415-ED38-4BC6-A6C8-1BCFFF1932AC}"/>
              </a:ext>
            </a:extLst>
          </p:cNvPr>
          <p:cNvSpPr/>
          <p:nvPr/>
        </p:nvSpPr>
        <p:spPr>
          <a:xfrm>
            <a:off x="88051" y="2827725"/>
            <a:ext cx="3773694" cy="1701424"/>
          </a:xfrm>
          <a:prstGeom prst="rect">
            <a:avLst/>
          </a:prstGeom>
          <a:solidFill>
            <a:schemeClr val="accent2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18708-ADF6-23DC-17C9-658A81707D1F}"/>
              </a:ext>
            </a:extLst>
          </p:cNvPr>
          <p:cNvSpPr/>
          <p:nvPr/>
        </p:nvSpPr>
        <p:spPr>
          <a:xfrm>
            <a:off x="81423" y="4835532"/>
            <a:ext cx="3773694" cy="1701424"/>
          </a:xfrm>
          <a:prstGeom prst="rect">
            <a:avLst/>
          </a:prstGeom>
          <a:solidFill>
            <a:schemeClr val="accent5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4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2518ECF-2579-FFCC-F27F-EB36D6CA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889550"/>
            <a:ext cx="6770176" cy="512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3212-0ECC-62A1-F726-EA471CB0D2F8}"/>
              </a:ext>
            </a:extLst>
          </p:cNvPr>
          <p:cNvSpPr txBox="1"/>
          <p:nvPr/>
        </p:nvSpPr>
        <p:spPr>
          <a:xfrm>
            <a:off x="381488" y="26975"/>
            <a:ext cx="11429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Many-boson Hamiltonian input scheme via quantum walk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494588F-3DF3-517D-A97C-B1AA154D5714}"/>
              </a:ext>
            </a:extLst>
          </p:cNvPr>
          <p:cNvSpPr/>
          <p:nvPr/>
        </p:nvSpPr>
        <p:spPr>
          <a:xfrm>
            <a:off x="6876194" y="2658759"/>
            <a:ext cx="626166" cy="407504"/>
          </a:xfrm>
          <a:prstGeom prst="rightArrow">
            <a:avLst/>
          </a:prstGeom>
          <a:solidFill>
            <a:srgbClr val="0432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16FCE-367A-18B3-0C0F-9DEEC3AC7457}"/>
              </a:ext>
            </a:extLst>
          </p:cNvPr>
          <p:cNvSpPr txBox="1"/>
          <p:nvPr/>
        </p:nvSpPr>
        <p:spPr>
          <a:xfrm>
            <a:off x="7608550" y="2322648"/>
            <a:ext cx="4268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Block-encoding a many-boson Hamiltonian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02F2E-1836-B2EA-3B27-F3323484E542}"/>
              </a:ext>
            </a:extLst>
          </p:cNvPr>
          <p:cNvGrpSpPr/>
          <p:nvPr/>
        </p:nvGrpSpPr>
        <p:grpSpPr>
          <a:xfrm>
            <a:off x="7189277" y="3472691"/>
            <a:ext cx="4884767" cy="1686588"/>
            <a:chOff x="7189277" y="3472691"/>
            <a:chExt cx="4884767" cy="16865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588224-312D-3D42-6C8C-08A345482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632"/>
            <a:stretch/>
          </p:blipFill>
          <p:spPr>
            <a:xfrm>
              <a:off x="7189277" y="3472691"/>
              <a:ext cx="4884767" cy="8686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25E303-FDF7-C448-9EA7-67A2B0243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894"/>
            <a:stretch/>
          </p:blipFill>
          <p:spPr>
            <a:xfrm>
              <a:off x="7502360" y="4336319"/>
              <a:ext cx="2308388" cy="82296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5499600-09BF-209D-9867-A73D87F7B414}"/>
              </a:ext>
            </a:extLst>
          </p:cNvPr>
          <p:cNvSpPr txBox="1"/>
          <p:nvPr/>
        </p:nvSpPr>
        <p:spPr>
          <a:xfrm>
            <a:off x="7464805" y="6021854"/>
            <a:ext cx="406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</a:t>
            </a:r>
            <a:r>
              <a:rPr lang="en-US" altLang="zh-CN" dirty="0">
                <a:solidFill>
                  <a:srgbClr val="00B0F0"/>
                </a:solidFill>
              </a:rPr>
              <a:t>,</a:t>
            </a:r>
            <a:r>
              <a:rPr lang="en-US" dirty="0">
                <a:solidFill>
                  <a:srgbClr val="00B0F0"/>
                </a:solidFill>
              </a:rPr>
              <a:t> PRD 111, 016013 (2025)]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8FC71DB-E504-7340-A0A5-833EB419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22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901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B3938-46BC-FC86-B5BC-54A4837D34EA}"/>
              </a:ext>
            </a:extLst>
          </p:cNvPr>
          <p:cNvSpPr txBox="1"/>
          <p:nvPr/>
        </p:nvSpPr>
        <p:spPr>
          <a:xfrm>
            <a:off x="895910" y="3105834"/>
            <a:ext cx="1040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32FF"/>
                </a:solidFill>
              </a:rPr>
              <a:t>Q2. Circuit representations of Hamiltonian functions?</a:t>
            </a:r>
          </a:p>
        </p:txBody>
      </p:sp>
    </p:spTree>
    <p:extLst>
      <p:ext uri="{BB962C8B-B14F-4D97-AF65-F5344CB8AC3E}">
        <p14:creationId xmlns:p14="http://schemas.microsoft.com/office/powerpoint/2010/main" val="27708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65C9344-ABFF-5B3B-FC67-F453C386C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94" y="3130778"/>
            <a:ext cx="7573432" cy="466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E1674E-DEB7-8062-27D8-1D3B353D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794" y="3801361"/>
            <a:ext cx="8897592" cy="485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8AC9-C859-9EEB-9547-51CFB1AB7CED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Chebyshev polynomial of many-body Hamiltonian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8F9D35-8B7B-B972-E131-86CBFA865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047" y="1923458"/>
            <a:ext cx="1690926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49B16E-88EC-819A-6936-E964749D7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691" y="4414315"/>
            <a:ext cx="2974656" cy="411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A9CA54-23A0-DC97-8C99-F395E227C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394" y="5161020"/>
            <a:ext cx="5291073" cy="1645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7DFF4E-C595-24C9-ABFA-3F6ABDE3DECD}"/>
                  </a:ext>
                </a:extLst>
              </p:cNvPr>
              <p:cNvSpPr txBox="1"/>
              <p:nvPr/>
            </p:nvSpPr>
            <p:spPr>
              <a:xfrm>
                <a:off x="12235" y="601817"/>
                <a:ext cx="64894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0000FF"/>
                    </a:solidFill>
                  </a:rPr>
                  <a:t>Hamiltonian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FF"/>
                    </a:solidFill>
                  </a:rPr>
                  <a:t>input scheme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7DFF4E-C595-24C9-ABFA-3F6ABDE3D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5" y="601817"/>
                <a:ext cx="6489411" cy="461665"/>
              </a:xfrm>
              <a:prstGeom prst="rect">
                <a:avLst/>
              </a:prstGeom>
              <a:blipFill>
                <a:blip r:embed="rId7"/>
                <a:stretch>
                  <a:fillRect l="-1221" t="-126667" b="-19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F266D6-9800-0F1C-0388-577833DD9315}"/>
                  </a:ext>
                </a:extLst>
              </p:cNvPr>
              <p:cNvSpPr txBox="1"/>
              <p:nvPr/>
            </p:nvSpPr>
            <p:spPr>
              <a:xfrm>
                <a:off x="0" y="2447317"/>
                <a:ext cx="9898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0000FF"/>
                    </a:solidFill>
                  </a:rPr>
                  <a:t>Block-encoding the first-kind Chebyshev polynomials </a:t>
                </a:r>
                <a:r>
                  <a:rPr lang="en-US" sz="2400" dirty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F266D6-9800-0F1C-0388-577833DD9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47317"/>
                <a:ext cx="9898913" cy="461665"/>
              </a:xfrm>
              <a:prstGeom prst="rect">
                <a:avLst/>
              </a:prstGeom>
              <a:blipFill>
                <a:blip r:embed="rId8"/>
                <a:stretch>
                  <a:fillRect l="-897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5E1D9C7A-F391-E224-A468-5169EA8CA7B2}"/>
              </a:ext>
            </a:extLst>
          </p:cNvPr>
          <p:cNvSpPr txBox="1"/>
          <p:nvPr/>
        </p:nvSpPr>
        <p:spPr>
          <a:xfrm>
            <a:off x="478463" y="3040206"/>
            <a:ext cx="212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Even order: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EA0917-B0A0-F78E-81A3-EB721927A1C6}"/>
              </a:ext>
            </a:extLst>
          </p:cNvPr>
          <p:cNvSpPr txBox="1"/>
          <p:nvPr/>
        </p:nvSpPr>
        <p:spPr>
          <a:xfrm>
            <a:off x="478463" y="3764483"/>
            <a:ext cx="2020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Odd order: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C8F8A9-CC6D-AB7E-4A7D-7127530BBCEA}"/>
                  </a:ext>
                </a:extLst>
              </p:cNvPr>
              <p:cNvSpPr txBox="1"/>
              <p:nvPr/>
            </p:nvSpPr>
            <p:spPr>
              <a:xfrm>
                <a:off x="0" y="4732869"/>
                <a:ext cx="65815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342900" indent="-342900">
                  <a:buFont typeface="Wingdings" panose="05000000000000000000" pitchFamily="2" charset="2"/>
                  <a:buChar char="§"/>
                  <a:defRPr sz="2400"/>
                </a:lvl1pPr>
              </a:lstStyle>
              <a:p>
                <a:r>
                  <a:rPr lang="en-US" b="1" dirty="0">
                    <a:solidFill>
                      <a:srgbClr val="0000FF"/>
                    </a:solidFill>
                  </a:rPr>
                  <a:t>Example: </a:t>
                </a:r>
                <a:r>
                  <a:rPr lang="en-US" dirty="0"/>
                  <a:t>block encoding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C8F8A9-CC6D-AB7E-4A7D-7127530BB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32869"/>
                <a:ext cx="6581555" cy="461665"/>
              </a:xfrm>
              <a:prstGeom prst="rect">
                <a:avLst/>
              </a:prstGeom>
              <a:blipFill>
                <a:blip r:embed="rId9"/>
                <a:stretch>
                  <a:fillRect l="-1349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970EE79-E6DC-7C7A-3C89-863354D423D1}"/>
              </a:ext>
            </a:extLst>
          </p:cNvPr>
          <p:cNvSpPr txBox="1"/>
          <p:nvPr/>
        </p:nvSpPr>
        <p:spPr>
          <a:xfrm>
            <a:off x="5907052" y="4381811"/>
            <a:ext cx="81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</a:rPr>
              <a:t>with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C6A9B11-BE10-B332-94B5-F9E73FA52BE2}"/>
              </a:ext>
            </a:extLst>
          </p:cNvPr>
          <p:cNvSpPr/>
          <p:nvPr/>
        </p:nvSpPr>
        <p:spPr>
          <a:xfrm>
            <a:off x="7667434" y="5793159"/>
            <a:ext cx="658308" cy="381641"/>
          </a:xfrm>
          <a:prstGeom prst="rightArrow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96E955-7ED2-926E-9809-569360B25714}"/>
                  </a:ext>
                </a:extLst>
              </p:cNvPr>
              <p:cNvSpPr txBox="1"/>
              <p:nvPr/>
            </p:nvSpPr>
            <p:spPr>
              <a:xfrm>
                <a:off x="8325742" y="5660654"/>
                <a:ext cx="3494305" cy="578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96E955-7ED2-926E-9809-569360B25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742" y="5660654"/>
                <a:ext cx="3494305" cy="5786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35447535-58AD-C0D8-0E80-02DAC64E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24</a:t>
            </a:fld>
            <a:endParaRPr lang="en-US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5FB9DA-B448-C287-0D45-A8777D36EAFD}"/>
              </a:ext>
            </a:extLst>
          </p:cNvPr>
          <p:cNvGrpSpPr/>
          <p:nvPr/>
        </p:nvGrpSpPr>
        <p:grpSpPr>
          <a:xfrm>
            <a:off x="2910649" y="1115319"/>
            <a:ext cx="5948975" cy="640080"/>
            <a:chOff x="2910095" y="1161198"/>
            <a:chExt cx="5948975" cy="6400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954CC5-9476-BFEA-3A4E-F7884C035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0095" y="1161198"/>
              <a:ext cx="5948975" cy="64008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6F1E928-6BCD-BBAC-B1FA-A31D90060735}"/>
                </a:ext>
              </a:extLst>
            </p:cNvPr>
            <p:cNvSpPr/>
            <p:nvPr/>
          </p:nvSpPr>
          <p:spPr>
            <a:xfrm>
              <a:off x="4483298" y="1231924"/>
              <a:ext cx="871703" cy="498628"/>
            </a:xfrm>
            <a:prstGeom prst="rect">
              <a:avLst/>
            </a:prstGeom>
            <a:noFill/>
            <a:ln w="19050">
              <a:solidFill>
                <a:srgbClr val="FF0000">
                  <a:alpha val="4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45E63B-E303-DCFA-50AD-F5953277C30D}"/>
              </a:ext>
            </a:extLst>
          </p:cNvPr>
          <p:cNvGrpSpPr/>
          <p:nvPr/>
        </p:nvGrpSpPr>
        <p:grpSpPr>
          <a:xfrm>
            <a:off x="9644743" y="565268"/>
            <a:ext cx="2486467" cy="2230730"/>
            <a:chOff x="9617351" y="626281"/>
            <a:chExt cx="2486467" cy="2230730"/>
          </a:xfrm>
        </p:grpSpPr>
        <p:pic>
          <p:nvPicPr>
            <p:cNvPr id="39" name="Picture 38" descr="A dog with its tongue out&#10;&#10;Description automatically generated">
              <a:extLst>
                <a:ext uri="{FF2B5EF4-FFF2-40B4-BE49-F238E27FC236}">
                  <a16:creationId xmlns:a16="http://schemas.microsoft.com/office/drawing/2014/main" id="{BF09C290-E65C-5162-C3C2-C8EAABCC1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623" y="1913910"/>
              <a:ext cx="822960" cy="82296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BE274B3-39EB-2B52-D7A9-632A2CD21460}"/>
                </a:ext>
              </a:extLst>
            </p:cNvPr>
            <p:cNvGrpSpPr/>
            <p:nvPr/>
          </p:nvGrpSpPr>
          <p:grpSpPr>
            <a:xfrm>
              <a:off x="10094274" y="1028235"/>
              <a:ext cx="1584039" cy="1677537"/>
              <a:chOff x="9823010" y="1010128"/>
              <a:chExt cx="1312752" cy="121486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164953E-9C56-7697-B337-92605DB6CAEB}"/>
                  </a:ext>
                </a:extLst>
              </p:cNvPr>
              <p:cNvSpPr/>
              <p:nvPr/>
            </p:nvSpPr>
            <p:spPr>
              <a:xfrm>
                <a:off x="9823010" y="1010128"/>
                <a:ext cx="1312752" cy="1214861"/>
              </a:xfrm>
              <a:prstGeom prst="rect">
                <a:avLst/>
              </a:prstGeom>
              <a:noFill/>
              <a:ln w="254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36272C3-67D9-003A-210A-E50227EF3B0F}"/>
                  </a:ext>
                </a:extLst>
              </p:cNvPr>
              <p:cNvCxnSpPr>
                <a:stCxn id="3" idx="1"/>
                <a:endCxn id="3" idx="3"/>
              </p:cNvCxnSpPr>
              <p:nvPr/>
            </p:nvCxnSpPr>
            <p:spPr>
              <a:xfrm>
                <a:off x="9823010" y="1617559"/>
                <a:ext cx="13127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B1FFEA1-3157-78C0-894E-643175769BF5}"/>
                  </a:ext>
                </a:extLst>
              </p:cNvPr>
              <p:cNvCxnSpPr>
                <a:cxnSpLocks/>
                <a:stCxn id="3" idx="0"/>
                <a:endCxn id="3" idx="2"/>
              </p:cNvCxnSpPr>
              <p:nvPr/>
            </p:nvCxnSpPr>
            <p:spPr>
              <a:xfrm>
                <a:off x="10479386" y="1010128"/>
                <a:ext cx="0" cy="12148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B48FD4-BF1A-7949-59E6-4F74AFAFEE53}"/>
                  </a:ext>
                </a:extLst>
              </p:cNvPr>
              <p:cNvSpPr/>
              <p:nvPr/>
            </p:nvSpPr>
            <p:spPr>
              <a:xfrm>
                <a:off x="9823010" y="1010128"/>
                <a:ext cx="656374" cy="60743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58FBEF-4678-24CB-6A83-EE48B155D729}"/>
                      </a:ext>
                    </a:extLst>
                  </p:cNvPr>
                  <p:cNvSpPr txBox="1"/>
                  <p:nvPr/>
                </p:nvSpPr>
                <p:spPr>
                  <a:xfrm>
                    <a:off x="9849587" y="1160741"/>
                    <a:ext cx="629797" cy="3343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58FBEF-4678-24CB-6A83-EE48B155D7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9587" y="1160741"/>
                    <a:ext cx="629797" cy="33433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45206F9-05E9-D79B-C0D5-CB0FFADB0F1B}"/>
                    </a:ext>
                  </a:extLst>
                </p:cNvPr>
                <p:cNvSpPr txBox="1"/>
                <p:nvPr/>
              </p:nvSpPr>
              <p:spPr>
                <a:xfrm>
                  <a:off x="10209367" y="646418"/>
                  <a:ext cx="5618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45206F9-05E9-D79B-C0D5-CB0FFADB0F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9367" y="646418"/>
                  <a:ext cx="56182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6408434-5499-FF0E-E5EA-317C186ED28B}"/>
                    </a:ext>
                  </a:extLst>
                </p:cNvPr>
                <p:cNvSpPr txBox="1"/>
                <p:nvPr/>
              </p:nvSpPr>
              <p:spPr>
                <a:xfrm>
                  <a:off x="9617352" y="1244272"/>
                  <a:ext cx="5618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6408434-5499-FF0E-E5EA-317C186ED2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352" y="1244272"/>
                  <a:ext cx="56182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B7D9DB-8009-D163-8868-BE7F3DCCD71C}"/>
                    </a:ext>
                  </a:extLst>
                </p:cNvPr>
                <p:cNvSpPr txBox="1"/>
                <p:nvPr/>
              </p:nvSpPr>
              <p:spPr>
                <a:xfrm>
                  <a:off x="9617351" y="2077985"/>
                  <a:ext cx="5618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B7D9DB-8009-D163-8868-BE7F3DCCD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351" y="2077985"/>
                  <a:ext cx="56182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28B9137-5C93-760C-E270-F28C948BE190}"/>
                    </a:ext>
                  </a:extLst>
                </p:cNvPr>
                <p:cNvSpPr txBox="1"/>
                <p:nvPr/>
              </p:nvSpPr>
              <p:spPr>
                <a:xfrm>
                  <a:off x="11031498" y="626281"/>
                  <a:ext cx="5618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28B9137-5C93-760C-E270-F28C948BE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1498" y="626281"/>
                  <a:ext cx="56182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 descr="A cartoon cat head with a black background&#10;&#10;Description automatically generated">
              <a:extLst>
                <a:ext uri="{FF2B5EF4-FFF2-40B4-BE49-F238E27FC236}">
                  <a16:creationId xmlns:a16="http://schemas.microsoft.com/office/drawing/2014/main" id="{547CA64C-24C2-2B6A-04A3-B41427B3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7457" y="998479"/>
              <a:ext cx="868680" cy="868680"/>
            </a:xfrm>
            <a:prstGeom prst="rect">
              <a:avLst/>
            </a:prstGeom>
          </p:spPr>
        </p:pic>
        <p:pic>
          <p:nvPicPr>
            <p:cNvPr id="45" name="Picture 44" descr="A cartoon of a cat and a dog fighting&#10;&#10;Description automatically generated">
              <a:extLst>
                <a:ext uri="{FF2B5EF4-FFF2-40B4-BE49-F238E27FC236}">
                  <a16:creationId xmlns:a16="http://schemas.microsoft.com/office/drawing/2014/main" id="{0016D3F6-B780-1979-5D39-89169402D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2169" y="1668291"/>
              <a:ext cx="1421649" cy="1188720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644C2C0-9F67-8CA8-A41D-0C9FE4E91865}"/>
              </a:ext>
            </a:extLst>
          </p:cNvPr>
          <p:cNvSpPr/>
          <p:nvPr/>
        </p:nvSpPr>
        <p:spPr>
          <a:xfrm>
            <a:off x="3055619" y="3130778"/>
            <a:ext cx="979171" cy="498628"/>
          </a:xfrm>
          <a:prstGeom prst="rect">
            <a:avLst/>
          </a:prstGeom>
          <a:noFill/>
          <a:ln w="1905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868074D-B2AA-E1C1-9546-F42E42125B8E}"/>
              </a:ext>
            </a:extLst>
          </p:cNvPr>
          <p:cNvSpPr/>
          <p:nvPr/>
        </p:nvSpPr>
        <p:spPr>
          <a:xfrm>
            <a:off x="3073001" y="3785665"/>
            <a:ext cx="1236109" cy="498628"/>
          </a:xfrm>
          <a:prstGeom prst="rect">
            <a:avLst/>
          </a:prstGeom>
          <a:noFill/>
          <a:ln w="19050">
            <a:solidFill>
              <a:srgbClr val="FF0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CB56CC-B8DB-2FC9-7F68-302E2E264DF2}"/>
              </a:ext>
            </a:extLst>
          </p:cNvPr>
          <p:cNvSpPr/>
          <p:nvPr/>
        </p:nvSpPr>
        <p:spPr>
          <a:xfrm>
            <a:off x="8192047" y="1215138"/>
            <a:ext cx="243294" cy="498628"/>
          </a:xfrm>
          <a:prstGeom prst="rect">
            <a:avLst/>
          </a:prstGeom>
          <a:noFill/>
          <a:ln w="19050">
            <a:solidFill>
              <a:srgbClr val="FF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1D5FCD-9C7C-07B7-FDE8-B9B4D1E60FB8}"/>
              </a:ext>
            </a:extLst>
          </p:cNvPr>
          <p:cNvSpPr/>
          <p:nvPr/>
        </p:nvSpPr>
        <p:spPr>
          <a:xfrm>
            <a:off x="6513076" y="3092834"/>
            <a:ext cx="1933695" cy="498628"/>
          </a:xfrm>
          <a:prstGeom prst="rect">
            <a:avLst/>
          </a:prstGeom>
          <a:noFill/>
          <a:ln w="190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3CC799-CC70-4202-BF29-6513AA5242AC}"/>
              </a:ext>
            </a:extLst>
          </p:cNvPr>
          <p:cNvSpPr/>
          <p:nvPr/>
        </p:nvSpPr>
        <p:spPr>
          <a:xfrm>
            <a:off x="6814066" y="3783804"/>
            <a:ext cx="2947154" cy="498628"/>
          </a:xfrm>
          <a:prstGeom prst="rect">
            <a:avLst/>
          </a:prstGeom>
          <a:noFill/>
          <a:ln w="190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Bent-Up 52">
            <a:extLst>
              <a:ext uri="{FF2B5EF4-FFF2-40B4-BE49-F238E27FC236}">
                <a16:creationId xmlns:a16="http://schemas.microsoft.com/office/drawing/2014/main" id="{9895031E-E94A-FA00-3B58-6A486E7DA262}"/>
              </a:ext>
            </a:extLst>
          </p:cNvPr>
          <p:cNvSpPr/>
          <p:nvPr/>
        </p:nvSpPr>
        <p:spPr>
          <a:xfrm rot="5400000">
            <a:off x="4872841" y="1733998"/>
            <a:ext cx="411481" cy="561829"/>
          </a:xfrm>
          <a:prstGeom prst="bentUpArrow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B3255E-1089-4867-22BE-A79CCA76A088}"/>
              </a:ext>
            </a:extLst>
          </p:cNvPr>
          <p:cNvSpPr txBox="1"/>
          <p:nvPr/>
        </p:nvSpPr>
        <p:spPr>
          <a:xfrm>
            <a:off x="7549208" y="5272765"/>
            <a:ext cx="464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Vary, PLB 866 139548 (2025)]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20E48-F782-B157-89D2-2CCEC690AED2}"/>
              </a:ext>
            </a:extLst>
          </p:cNvPr>
          <p:cNvSpPr txBox="1"/>
          <p:nvPr/>
        </p:nvSpPr>
        <p:spPr>
          <a:xfrm>
            <a:off x="7549208" y="4914906"/>
            <a:ext cx="464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[Low and Chuang, PRL 118, 010501 (2017)]</a:t>
            </a:r>
          </a:p>
        </p:txBody>
      </p:sp>
    </p:spTree>
    <p:extLst>
      <p:ext uri="{BB962C8B-B14F-4D97-AF65-F5344CB8AC3E}">
        <p14:creationId xmlns:p14="http://schemas.microsoft.com/office/powerpoint/2010/main" val="72048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B3938-46BC-FC86-B5BC-54A4837D34EA}"/>
              </a:ext>
            </a:extLst>
          </p:cNvPr>
          <p:cNvSpPr txBox="1"/>
          <p:nvPr/>
        </p:nvSpPr>
        <p:spPr>
          <a:xfrm>
            <a:off x="490728" y="3105834"/>
            <a:ext cx="11210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32FF"/>
                </a:solidFill>
              </a:rPr>
              <a:t>Q3. Quantum algorithms</a:t>
            </a:r>
            <a:r>
              <a:rPr lang="zh-CN" altLang="en-US" sz="3600" dirty="0">
                <a:solidFill>
                  <a:srgbClr val="0432FF"/>
                </a:solidFill>
              </a:rPr>
              <a:t> </a:t>
            </a:r>
            <a:r>
              <a:rPr lang="en-US" altLang="zh-CN" sz="3600" dirty="0">
                <a:solidFill>
                  <a:srgbClr val="0432FF"/>
                </a:solidFill>
              </a:rPr>
              <a:t>for nuclear many-body problems</a:t>
            </a:r>
            <a:r>
              <a:rPr lang="en-US" sz="3600" dirty="0">
                <a:solidFill>
                  <a:srgbClr val="0432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266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4699DCE-5014-4CA4-2D34-A1CD8017CE6A}"/>
              </a:ext>
            </a:extLst>
          </p:cNvPr>
          <p:cNvSpPr/>
          <p:nvPr/>
        </p:nvSpPr>
        <p:spPr>
          <a:xfrm>
            <a:off x="4687647" y="5892533"/>
            <a:ext cx="6846669" cy="38861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7BAD9-E86B-1963-4B91-2148D14E4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1" y="1159091"/>
            <a:ext cx="5617028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36505-157F-9B91-1457-1387E5CC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663" y="2145901"/>
            <a:ext cx="5016674" cy="411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3C43C7-AE2C-1628-1108-DB253C19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550" y="4121440"/>
            <a:ext cx="7852889" cy="10972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B8C465-0EBE-A74E-8D8F-010614F3007A}"/>
              </a:ext>
            </a:extLst>
          </p:cNvPr>
          <p:cNvSpPr txBox="1"/>
          <p:nvPr/>
        </p:nvSpPr>
        <p:spPr>
          <a:xfrm>
            <a:off x="676589" y="8913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Hybrid framework for structure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4E06DDB-19AC-6DC5-2449-4CF3F4FB5EB0}"/>
                  </a:ext>
                </a:extLst>
              </p:cNvPr>
              <p:cNvSpPr txBox="1"/>
              <p:nvPr/>
            </p:nvSpPr>
            <p:spPr>
              <a:xfrm>
                <a:off x="414299" y="597818"/>
                <a:ext cx="11036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With an elected </a:t>
                </a:r>
                <a:r>
                  <a:rPr lang="en-US" sz="2400" dirty="0">
                    <a:solidFill>
                      <a:srgbClr val="0000FF"/>
                    </a:solidFill>
                  </a:rPr>
                  <a:t>pivot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, the </a:t>
                </a:r>
                <a:r>
                  <a:rPr lang="en-US" sz="2400" b="1" dirty="0">
                    <a:solidFill>
                      <a:srgbClr val="0000FF"/>
                    </a:solidFill>
                  </a:rPr>
                  <a:t>Krylov bases </a:t>
                </a:r>
                <a:r>
                  <a:rPr lang="en-US" sz="2400" dirty="0"/>
                  <a:t>are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4E06DDB-19AC-6DC5-2449-4CF3F4FB5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9" y="597818"/>
                <a:ext cx="11036966" cy="461665"/>
              </a:xfrm>
              <a:prstGeom prst="rect">
                <a:avLst/>
              </a:prstGeom>
              <a:blipFill>
                <a:blip r:embed="rId5"/>
                <a:stretch>
                  <a:fillRect l="-805" t="-127027" b="-19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2C4BB01-DCF1-964D-5ADB-34C9955D8515}"/>
              </a:ext>
            </a:extLst>
          </p:cNvPr>
          <p:cNvSpPr txBox="1"/>
          <p:nvPr/>
        </p:nvSpPr>
        <p:spPr>
          <a:xfrm>
            <a:off x="414299" y="1692114"/>
            <a:ext cx="555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Matrix element in the Krylov basis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6B1431-53D1-2F19-86D3-92C82D617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463" y="3480092"/>
            <a:ext cx="3771034" cy="5486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FF8572-E655-BB47-E3A3-7DF77AD06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463" y="3178340"/>
            <a:ext cx="1307591" cy="301752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1DEC4F83-A58A-EA97-FAB4-0D95994D2BDF}"/>
              </a:ext>
            </a:extLst>
          </p:cNvPr>
          <p:cNvSpPr/>
          <p:nvPr/>
        </p:nvSpPr>
        <p:spPr>
          <a:xfrm>
            <a:off x="5723327" y="3109218"/>
            <a:ext cx="745333" cy="963559"/>
          </a:xfrm>
          <a:prstGeom prst="downArrow">
            <a:avLst/>
          </a:prstGeom>
          <a:noFill/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EEAF36-6299-A1A2-AF83-B389B0030D0A}"/>
                  </a:ext>
                </a:extLst>
              </p:cNvPr>
              <p:cNvSpPr txBox="1"/>
              <p:nvPr/>
            </p:nvSpPr>
            <p:spPr>
              <a:xfrm>
                <a:off x="325633" y="6315436"/>
                <a:ext cx="35997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EEAF36-6299-A1A2-AF83-B389B0030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3" y="6315436"/>
                <a:ext cx="3599783" cy="430887"/>
              </a:xfrm>
              <a:prstGeom prst="rect">
                <a:avLst/>
              </a:prstGeom>
              <a:blipFill>
                <a:blip r:embed="rId8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632BD22-7BA3-8B8A-FA76-C8B589309847}"/>
                  </a:ext>
                </a:extLst>
              </p:cNvPr>
              <p:cNvSpPr txBox="1"/>
              <p:nvPr/>
            </p:nvSpPr>
            <p:spPr>
              <a:xfrm>
                <a:off x="4554607" y="6312582"/>
                <a:ext cx="2205318" cy="486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  <m:sup>
                        <m: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200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200" b="1" dirty="0">
                    <a:solidFill>
                      <a:srgbClr val="006600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0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sz="2200" b="1" i="1" smtClean="0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b="1" dirty="0">
                    <a:solidFill>
                      <a:srgbClr val="006600"/>
                    </a:solidFill>
                  </a:rPr>
                  <a:t> </a:t>
                </a:r>
                <a:endParaRPr lang="en-US" sz="2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632BD22-7BA3-8B8A-FA76-C8B58930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607" y="6312582"/>
                <a:ext cx="2205318" cy="486352"/>
              </a:xfrm>
              <a:prstGeom prst="rect">
                <a:avLst/>
              </a:prstGeom>
              <a:blipFill>
                <a:blip r:embed="rId9"/>
                <a:stretch>
                  <a:fillRect t="-5063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98729061-AD15-C361-D15D-1368FA169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663" y="2631634"/>
            <a:ext cx="4181137" cy="3657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2167AE0-DE3C-0AC5-BCE8-2FFECFD0DD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9850" y="6338229"/>
            <a:ext cx="1984786" cy="411480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2C70B2D8-954B-D83D-B360-E3A48A26699B}"/>
              </a:ext>
            </a:extLst>
          </p:cNvPr>
          <p:cNvSpPr/>
          <p:nvPr/>
        </p:nvSpPr>
        <p:spPr>
          <a:xfrm>
            <a:off x="9938851" y="6393386"/>
            <a:ext cx="627321" cy="324744"/>
          </a:xfrm>
          <a:prstGeom prst="rightArrow">
            <a:avLst/>
          </a:prstGeom>
          <a:noFill/>
          <a:ln w="25400">
            <a:solidFill>
              <a:srgbClr val="0000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D16738D-5397-96CE-480D-C55702CE2A6B}"/>
                  </a:ext>
                </a:extLst>
              </p:cNvPr>
              <p:cNvSpPr txBox="1"/>
              <p:nvPr/>
            </p:nvSpPr>
            <p:spPr>
              <a:xfrm>
                <a:off x="10570384" y="6285529"/>
                <a:ext cx="8669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D16738D-5397-96CE-480D-C55702CE2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384" y="6285529"/>
                <a:ext cx="866962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rrow: Right 40">
            <a:extLst>
              <a:ext uri="{FF2B5EF4-FFF2-40B4-BE49-F238E27FC236}">
                <a16:creationId xmlns:a16="http://schemas.microsoft.com/office/drawing/2014/main" id="{0FDEDAB8-F494-C5AE-FE1B-2DDF2C2DDAD3}"/>
              </a:ext>
            </a:extLst>
          </p:cNvPr>
          <p:cNvSpPr/>
          <p:nvPr/>
        </p:nvSpPr>
        <p:spPr>
          <a:xfrm>
            <a:off x="6758061" y="6411404"/>
            <a:ext cx="627321" cy="324744"/>
          </a:xfrm>
          <a:prstGeom prst="rightArrow">
            <a:avLst/>
          </a:prstGeom>
          <a:noFill/>
          <a:ln w="25400">
            <a:solidFill>
              <a:srgbClr val="0000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E7CED91-2F42-1038-04BB-49A66C65E7F3}"/>
              </a:ext>
            </a:extLst>
          </p:cNvPr>
          <p:cNvSpPr/>
          <p:nvPr/>
        </p:nvSpPr>
        <p:spPr>
          <a:xfrm>
            <a:off x="4000840" y="6231014"/>
            <a:ext cx="627321" cy="324744"/>
          </a:xfrm>
          <a:prstGeom prst="rightArrow">
            <a:avLst/>
          </a:prstGeom>
          <a:noFill/>
          <a:ln w="25400">
            <a:solidFill>
              <a:srgbClr val="0066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19F593-A2D6-02AA-99E2-F784AD425B65}"/>
              </a:ext>
            </a:extLst>
          </p:cNvPr>
          <p:cNvSpPr txBox="1"/>
          <p:nvPr/>
        </p:nvSpPr>
        <p:spPr>
          <a:xfrm>
            <a:off x="835149" y="5896919"/>
            <a:ext cx="262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Quantum computing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B2A4D3-1A7E-92B0-2D91-3CB92A03632D}"/>
              </a:ext>
            </a:extLst>
          </p:cNvPr>
          <p:cNvSpPr txBox="1"/>
          <p:nvPr/>
        </p:nvSpPr>
        <p:spPr>
          <a:xfrm>
            <a:off x="6804668" y="5898197"/>
            <a:ext cx="262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Classical calculations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C274D4-21A6-B644-933C-E6921AD6D1FB}"/>
              </a:ext>
            </a:extLst>
          </p:cNvPr>
          <p:cNvSpPr txBox="1"/>
          <p:nvPr/>
        </p:nvSpPr>
        <p:spPr>
          <a:xfrm>
            <a:off x="414298" y="5321307"/>
            <a:ext cx="697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00"/>
                </a:solidFill>
              </a:rPr>
              <a:t>Quantum-classical SA-QKSD framework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D63A07-C1B0-BA0C-7865-AAE8C50A014F}"/>
              </a:ext>
            </a:extLst>
          </p:cNvPr>
          <p:cNvSpPr/>
          <p:nvPr/>
        </p:nvSpPr>
        <p:spPr>
          <a:xfrm>
            <a:off x="346478" y="5896919"/>
            <a:ext cx="3599783" cy="929873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5B25FE-3B16-338E-201B-A54A333A158E}"/>
              </a:ext>
            </a:extLst>
          </p:cNvPr>
          <p:cNvSpPr/>
          <p:nvPr/>
        </p:nvSpPr>
        <p:spPr>
          <a:xfrm>
            <a:off x="4692554" y="5900701"/>
            <a:ext cx="6846669" cy="935498"/>
          </a:xfrm>
          <a:prstGeom prst="rect">
            <a:avLst/>
          </a:prstGeom>
          <a:noFill/>
          <a:ln w="25400">
            <a:solidFill>
              <a:srgbClr val="0000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05019783-2E88-8DCA-0725-63A8D009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pPr/>
              <a:t>26</a:t>
            </a:fld>
            <a:endParaRPr lang="en-US" sz="32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86C87E-6923-C07F-8785-20261EE3E334}"/>
              </a:ext>
            </a:extLst>
          </p:cNvPr>
          <p:cNvSpPr/>
          <p:nvPr/>
        </p:nvSpPr>
        <p:spPr>
          <a:xfrm>
            <a:off x="346478" y="5896919"/>
            <a:ext cx="3578938" cy="38861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AD0A95-63A8-4E88-79A7-A28E19929BBB}"/>
              </a:ext>
            </a:extLst>
          </p:cNvPr>
          <p:cNvSpPr/>
          <p:nvPr/>
        </p:nvSpPr>
        <p:spPr>
          <a:xfrm>
            <a:off x="3226582" y="2117848"/>
            <a:ext cx="5738824" cy="944788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5AF20-EC11-715F-AC16-29E1147E28D7}"/>
              </a:ext>
            </a:extLst>
          </p:cNvPr>
          <p:cNvSpPr/>
          <p:nvPr/>
        </p:nvSpPr>
        <p:spPr>
          <a:xfrm>
            <a:off x="2108804" y="4101196"/>
            <a:ext cx="8022024" cy="1143027"/>
          </a:xfrm>
          <a:prstGeom prst="rect">
            <a:avLst/>
          </a:prstGeom>
          <a:noFill/>
          <a:ln w="25400">
            <a:solidFill>
              <a:srgbClr val="0000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E83FDE-9067-913B-546F-826AAD14A580}"/>
              </a:ext>
            </a:extLst>
          </p:cNvPr>
          <p:cNvSpPr/>
          <p:nvPr/>
        </p:nvSpPr>
        <p:spPr>
          <a:xfrm>
            <a:off x="6500718" y="3137350"/>
            <a:ext cx="3994523" cy="907297"/>
          </a:xfrm>
          <a:prstGeom prst="rect">
            <a:avLst/>
          </a:prstGeom>
          <a:noFill/>
          <a:ln w="25400">
            <a:solidFill>
              <a:srgbClr val="0066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8689D-4F2A-3533-8F77-DC9E4C8429CD}"/>
              </a:ext>
            </a:extLst>
          </p:cNvPr>
          <p:cNvSpPr txBox="1"/>
          <p:nvPr/>
        </p:nvSpPr>
        <p:spPr>
          <a:xfrm>
            <a:off x="7549208" y="5212260"/>
            <a:ext cx="419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[Kirby, et al., Quantum 7, 1018 (2023)]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1DBBF-4EF3-385A-A223-842E070DCC7E}"/>
              </a:ext>
            </a:extLst>
          </p:cNvPr>
          <p:cNvSpPr txBox="1"/>
          <p:nvPr/>
        </p:nvSpPr>
        <p:spPr>
          <a:xfrm>
            <a:off x="7549208" y="5537237"/>
            <a:ext cx="464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Vary, PLB 866 139548 (2025)]</a:t>
            </a:r>
          </a:p>
        </p:txBody>
      </p:sp>
    </p:spTree>
    <p:extLst>
      <p:ext uri="{BB962C8B-B14F-4D97-AF65-F5344CB8AC3E}">
        <p14:creationId xmlns:p14="http://schemas.microsoft.com/office/powerpoint/2010/main" val="304284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ath test&#10;&#10;Description automatically generated">
            <a:extLst>
              <a:ext uri="{FF2B5EF4-FFF2-40B4-BE49-F238E27FC236}">
                <a16:creationId xmlns:a16="http://schemas.microsoft.com/office/drawing/2014/main" id="{1BB3C029-D8EB-AF0F-543B-8FCAE28CA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8"/>
          <a:stretch/>
        </p:blipFill>
        <p:spPr>
          <a:xfrm>
            <a:off x="4744067" y="2226356"/>
            <a:ext cx="7155718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50B58-8F3D-C699-2DD2-AC7177CB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19" y="1219405"/>
            <a:ext cx="8595361" cy="914400"/>
          </a:xfrm>
          <a:prstGeom prst="rect">
            <a:avLst/>
          </a:prstGeom>
        </p:spPr>
      </p:pic>
      <p:pic>
        <p:nvPicPr>
          <p:cNvPr id="10" name="Picture 9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8B82931A-D196-E163-0C29-3E6A5404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7" y="2839719"/>
            <a:ext cx="4533363" cy="2011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08A74-901E-7F73-9DF7-5CACB8B575F4}"/>
              </a:ext>
            </a:extLst>
          </p:cNvPr>
          <p:cNvSpPr txBox="1"/>
          <p:nvPr/>
        </p:nvSpPr>
        <p:spPr>
          <a:xfrm>
            <a:off x="166577" y="2296692"/>
            <a:ext cx="383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>
                <a:solidFill>
                  <a:srgbClr val="2329E2"/>
                </a:solidFill>
              </a:rPr>
              <a:t>Basis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5A695-C25D-3165-618E-A7BD43D073B5}"/>
              </a:ext>
            </a:extLst>
          </p:cNvPr>
          <p:cNvSpPr txBox="1"/>
          <p:nvPr/>
        </p:nvSpPr>
        <p:spPr>
          <a:xfrm>
            <a:off x="166577" y="757740"/>
            <a:ext cx="710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>
                <a:solidFill>
                  <a:srgbClr val="2329E2"/>
                </a:solidFill>
              </a:rPr>
              <a:t>Pairing-plus-quadrupole-quadrupole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200BD-2A05-319B-ADD7-14B6A86D2652}"/>
              </a:ext>
            </a:extLst>
          </p:cNvPr>
          <p:cNvSpPr txBox="1"/>
          <p:nvPr/>
        </p:nvSpPr>
        <p:spPr>
          <a:xfrm>
            <a:off x="10105942" y="2839719"/>
            <a:ext cx="191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329E2"/>
                </a:solidFill>
              </a:rPr>
              <a:t>Preliminary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D2C77F6-5A6B-18EC-828C-926E55AA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27</a:t>
            </a:fld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BD349-AFD3-C002-7F87-1D3536461229}"/>
              </a:ext>
            </a:extLst>
          </p:cNvPr>
          <p:cNvSpPr txBox="1"/>
          <p:nvPr/>
        </p:nvSpPr>
        <p:spPr>
          <a:xfrm>
            <a:off x="652772" y="15202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Application: Spectral calculations of </a:t>
            </a:r>
            <a:r>
              <a:rPr lang="en-US" sz="2800" b="1" baseline="30000" dirty="0">
                <a:solidFill>
                  <a:srgbClr val="0000FF"/>
                </a:solidFill>
              </a:rPr>
              <a:t>42</a:t>
            </a:r>
            <a:r>
              <a:rPr lang="en-US" sz="2800" b="1" dirty="0">
                <a:solidFill>
                  <a:srgbClr val="0000FF"/>
                </a:solidFill>
              </a:rPr>
              <a:t>Ca, </a:t>
            </a:r>
            <a:r>
              <a:rPr lang="en-US" sz="2800" b="1" baseline="30000" dirty="0">
                <a:solidFill>
                  <a:srgbClr val="0000FF"/>
                </a:solidFill>
              </a:rPr>
              <a:t>44</a:t>
            </a:r>
            <a:r>
              <a:rPr lang="en-US" sz="2800" b="1" dirty="0">
                <a:solidFill>
                  <a:srgbClr val="0000FF"/>
                </a:solidFill>
              </a:rPr>
              <a:t>Ca, and </a:t>
            </a:r>
            <a:r>
              <a:rPr lang="en-US" sz="2800" b="1" baseline="30000" dirty="0">
                <a:solidFill>
                  <a:srgbClr val="0000FF"/>
                </a:solidFill>
              </a:rPr>
              <a:t>46</a:t>
            </a:r>
            <a:r>
              <a:rPr lang="en-US" sz="2800" b="1" dirty="0">
                <a:solidFill>
                  <a:srgbClr val="0000FF"/>
                </a:solidFill>
              </a:rPr>
              <a:t>Ca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60C37-75F3-6934-1CBA-45FF4EDA0E28}"/>
              </a:ext>
            </a:extLst>
          </p:cNvPr>
          <p:cNvSpPr txBox="1"/>
          <p:nvPr/>
        </p:nvSpPr>
        <p:spPr>
          <a:xfrm>
            <a:off x="6867728" y="5820288"/>
            <a:ext cx="509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Obtained via the IBM </a:t>
            </a:r>
            <a:r>
              <a:rPr lang="en-US" sz="1800" dirty="0" err="1">
                <a:solidFill>
                  <a:srgbClr val="0000FF"/>
                </a:solidFill>
              </a:rPr>
              <a:t>Qiskit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Statevector</a:t>
            </a:r>
            <a:r>
              <a:rPr lang="en-US" sz="1800" dirty="0">
                <a:solidFill>
                  <a:srgbClr val="0000FF"/>
                </a:solidFill>
              </a:rPr>
              <a:t> simulator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BA79D-9FCE-762A-0273-9DA941C16C1B}"/>
              </a:ext>
            </a:extLst>
          </p:cNvPr>
          <p:cNvSpPr txBox="1"/>
          <p:nvPr/>
        </p:nvSpPr>
        <p:spPr>
          <a:xfrm>
            <a:off x="38456" y="6274897"/>
            <a:ext cx="464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and Vary, PLB 866, 139548 (2025)]</a:t>
            </a:r>
          </a:p>
        </p:txBody>
      </p:sp>
    </p:spTree>
    <p:extLst>
      <p:ext uri="{BB962C8B-B14F-4D97-AF65-F5344CB8AC3E}">
        <p14:creationId xmlns:p14="http://schemas.microsoft.com/office/powerpoint/2010/main" val="3491611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4699DCE-5014-4CA4-2D34-A1CD8017CE6A}"/>
              </a:ext>
            </a:extLst>
          </p:cNvPr>
          <p:cNvSpPr/>
          <p:nvPr/>
        </p:nvSpPr>
        <p:spPr>
          <a:xfrm>
            <a:off x="4687647" y="5892533"/>
            <a:ext cx="6846669" cy="38861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B8C465-0EBE-A74E-8D8F-010614F3007A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Hybrid framework for Green’s function and spectral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C4BB01-DCF1-964D-5ADB-34C9955D8515}"/>
              </a:ext>
            </a:extLst>
          </p:cNvPr>
          <p:cNvSpPr txBox="1"/>
          <p:nvPr/>
        </p:nvSpPr>
        <p:spPr>
          <a:xfrm>
            <a:off x="414298" y="747290"/>
            <a:ext cx="274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Green’s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EEAF36-6299-A1A2-AF83-B389B0030D0A}"/>
                  </a:ext>
                </a:extLst>
              </p:cNvPr>
              <p:cNvSpPr txBox="1"/>
              <p:nvPr/>
            </p:nvSpPr>
            <p:spPr>
              <a:xfrm>
                <a:off x="325633" y="6315436"/>
                <a:ext cx="35997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EEAF36-6299-A1A2-AF83-B389B0030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3" y="6315436"/>
                <a:ext cx="3599783" cy="430887"/>
              </a:xfrm>
              <a:prstGeom prst="rect">
                <a:avLst/>
              </a:prstGeom>
              <a:blipFill>
                <a:blip r:embed="rId8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632BD22-7BA3-8B8A-FA76-C8B589309847}"/>
                  </a:ext>
                </a:extLst>
              </p:cNvPr>
              <p:cNvSpPr txBox="1"/>
              <p:nvPr/>
            </p:nvSpPr>
            <p:spPr>
              <a:xfrm>
                <a:off x="4772196" y="6313109"/>
                <a:ext cx="2394859" cy="481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632BD22-7BA3-8B8A-FA76-C8B58930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196" y="6313109"/>
                <a:ext cx="2394859" cy="481286"/>
              </a:xfrm>
              <a:prstGeom prst="rect">
                <a:avLst/>
              </a:prstGeom>
              <a:blipFill>
                <a:blip r:embed="rId9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row: Right 41">
            <a:extLst>
              <a:ext uri="{FF2B5EF4-FFF2-40B4-BE49-F238E27FC236}">
                <a16:creationId xmlns:a16="http://schemas.microsoft.com/office/drawing/2014/main" id="{BE7CED91-2F42-1038-04BB-49A66C65E7F3}"/>
              </a:ext>
            </a:extLst>
          </p:cNvPr>
          <p:cNvSpPr/>
          <p:nvPr/>
        </p:nvSpPr>
        <p:spPr>
          <a:xfrm>
            <a:off x="4000840" y="6231014"/>
            <a:ext cx="627321" cy="324744"/>
          </a:xfrm>
          <a:prstGeom prst="rightArrow">
            <a:avLst/>
          </a:prstGeom>
          <a:noFill/>
          <a:ln w="25400">
            <a:solidFill>
              <a:srgbClr val="0066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19F593-A2D6-02AA-99E2-F784AD425B65}"/>
              </a:ext>
            </a:extLst>
          </p:cNvPr>
          <p:cNvSpPr txBox="1"/>
          <p:nvPr/>
        </p:nvSpPr>
        <p:spPr>
          <a:xfrm>
            <a:off x="835149" y="5896919"/>
            <a:ext cx="262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Quantum computing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B2A4D3-1A7E-92B0-2D91-3CB92A03632D}"/>
              </a:ext>
            </a:extLst>
          </p:cNvPr>
          <p:cNvSpPr txBox="1"/>
          <p:nvPr/>
        </p:nvSpPr>
        <p:spPr>
          <a:xfrm>
            <a:off x="6804668" y="5898197"/>
            <a:ext cx="262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Classical calculations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C274D4-21A6-B644-933C-E6921AD6D1FB}"/>
              </a:ext>
            </a:extLst>
          </p:cNvPr>
          <p:cNvSpPr txBox="1"/>
          <p:nvPr/>
        </p:nvSpPr>
        <p:spPr>
          <a:xfrm>
            <a:off x="414298" y="5321307"/>
            <a:ext cx="697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00"/>
                </a:solidFill>
              </a:rPr>
              <a:t>Quantum-classical framework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D63A07-C1B0-BA0C-7865-AAE8C50A014F}"/>
              </a:ext>
            </a:extLst>
          </p:cNvPr>
          <p:cNvSpPr/>
          <p:nvPr/>
        </p:nvSpPr>
        <p:spPr>
          <a:xfrm>
            <a:off x="346478" y="5896919"/>
            <a:ext cx="3599783" cy="929873"/>
          </a:xfrm>
          <a:prstGeom prst="rect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05019783-2E88-8DCA-0725-63A8D009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pPr/>
              <a:t>28</a:t>
            </a:fld>
            <a:endParaRPr lang="en-US" sz="32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A86C87E-6923-C07F-8785-20261EE3E334}"/>
              </a:ext>
            </a:extLst>
          </p:cNvPr>
          <p:cNvSpPr/>
          <p:nvPr/>
        </p:nvSpPr>
        <p:spPr>
          <a:xfrm>
            <a:off x="346478" y="5896919"/>
            <a:ext cx="3578938" cy="38861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1E45EA9-69C5-7991-867F-5AE0062C6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2057" y="1949815"/>
            <a:ext cx="5025938" cy="822960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6D2626F-2DEE-E953-9C5F-8906F47443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6258" y="1119473"/>
            <a:ext cx="4559476" cy="7315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978068-9DFC-4A03-FC10-4B4CD7442566}"/>
              </a:ext>
            </a:extLst>
          </p:cNvPr>
          <p:cNvGrpSpPr/>
          <p:nvPr/>
        </p:nvGrpSpPr>
        <p:grpSpPr>
          <a:xfrm>
            <a:off x="988338" y="2922226"/>
            <a:ext cx="10215314" cy="926976"/>
            <a:chOff x="835149" y="3602324"/>
            <a:chExt cx="10215314" cy="926976"/>
          </a:xfrm>
        </p:grpSpPr>
        <p:pic>
          <p:nvPicPr>
            <p:cNvPr id="17" name="Picture 16" descr="A mathematical equation with numbers and symbols&#10;&#10;Description automatically generated">
              <a:extLst>
                <a:ext uri="{FF2B5EF4-FFF2-40B4-BE49-F238E27FC236}">
                  <a16:creationId xmlns:a16="http://schemas.microsoft.com/office/drawing/2014/main" id="{B13F78FE-62C7-A563-CEF0-2ABB44241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330" t="52065"/>
            <a:stretch/>
          </p:blipFill>
          <p:spPr>
            <a:xfrm>
              <a:off x="5507135" y="3602324"/>
              <a:ext cx="5543328" cy="914400"/>
            </a:xfrm>
            <a:prstGeom prst="rect">
              <a:avLst/>
            </a:prstGeom>
          </p:spPr>
        </p:pic>
        <p:pic>
          <p:nvPicPr>
            <p:cNvPr id="15" name="Picture 14" descr="A mathematical equation with numbers and symbols&#10;&#10;Description automatically generated">
              <a:extLst>
                <a:ext uri="{FF2B5EF4-FFF2-40B4-BE49-F238E27FC236}">
                  <a16:creationId xmlns:a16="http://schemas.microsoft.com/office/drawing/2014/main" id="{DE964EF5-1EE4-6934-1392-586E1894C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19290" b="52014"/>
            <a:stretch/>
          </p:blipFill>
          <p:spPr>
            <a:xfrm>
              <a:off x="835149" y="3614900"/>
              <a:ext cx="4720825" cy="914400"/>
            </a:xfrm>
            <a:prstGeom prst="rect">
              <a:avLst/>
            </a:prstGeom>
          </p:spPr>
        </p:pic>
      </p:grpSp>
      <p:sp>
        <p:nvSpPr>
          <p:cNvPr id="20" name="Down Arrow 19">
            <a:extLst>
              <a:ext uri="{FF2B5EF4-FFF2-40B4-BE49-F238E27FC236}">
                <a16:creationId xmlns:a16="http://schemas.microsoft.com/office/drawing/2014/main" id="{3B0CEC0E-80D3-3EA1-94A0-41F9F83C7124}"/>
              </a:ext>
            </a:extLst>
          </p:cNvPr>
          <p:cNvSpPr/>
          <p:nvPr/>
        </p:nvSpPr>
        <p:spPr>
          <a:xfrm>
            <a:off x="5772974" y="2056754"/>
            <a:ext cx="646043" cy="742034"/>
          </a:xfrm>
          <a:prstGeom prst="downArrow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B3232-92B9-47C4-246F-4C9BBB7B1682}"/>
              </a:ext>
            </a:extLst>
          </p:cNvPr>
          <p:cNvSpPr txBox="1"/>
          <p:nvPr/>
        </p:nvSpPr>
        <p:spPr>
          <a:xfrm>
            <a:off x="414298" y="4036886"/>
            <a:ext cx="274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Spectral function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8201D4-A473-908F-675F-4AD135BC76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0956" y="4588120"/>
            <a:ext cx="4270078" cy="4572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B5B25FE-3B16-338E-201B-A54A333A158E}"/>
              </a:ext>
            </a:extLst>
          </p:cNvPr>
          <p:cNvSpPr/>
          <p:nvPr/>
        </p:nvSpPr>
        <p:spPr>
          <a:xfrm>
            <a:off x="4692554" y="5900701"/>
            <a:ext cx="6846669" cy="935498"/>
          </a:xfrm>
          <a:prstGeom prst="rect">
            <a:avLst/>
          </a:prstGeom>
          <a:noFill/>
          <a:ln w="25400">
            <a:solidFill>
              <a:srgbClr val="0000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3D8784-4874-94A3-3CD3-984BD80366FB}"/>
                  </a:ext>
                </a:extLst>
              </p:cNvPr>
              <p:cNvSpPr txBox="1"/>
              <p:nvPr/>
            </p:nvSpPr>
            <p:spPr>
              <a:xfrm>
                <a:off x="7897106" y="6323053"/>
                <a:ext cx="3599162" cy="485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3D8784-4874-94A3-3CD3-984BD8036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106" y="6323053"/>
                <a:ext cx="3599162" cy="485261"/>
              </a:xfrm>
              <a:prstGeom prst="rect">
                <a:avLst/>
              </a:prstGeom>
              <a:blipFill>
                <a:blip r:embed="rId1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78CBB3F9-FD8A-BBDE-86FF-C7233A4DC7B3}"/>
              </a:ext>
            </a:extLst>
          </p:cNvPr>
          <p:cNvSpPr txBox="1"/>
          <p:nvPr/>
        </p:nvSpPr>
        <p:spPr>
          <a:xfrm>
            <a:off x="7164818" y="6313109"/>
            <a:ext cx="680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4C65D"/>
                </a:solidFill>
              </a:rPr>
              <a:t>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97AFD-308C-2566-FB79-39FAC98F5136}"/>
              </a:ext>
            </a:extLst>
          </p:cNvPr>
          <p:cNvSpPr txBox="1"/>
          <p:nvPr/>
        </p:nvSpPr>
        <p:spPr>
          <a:xfrm>
            <a:off x="8292660" y="5322566"/>
            <a:ext cx="318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 PRC 113, L061302]</a:t>
            </a:r>
          </a:p>
        </p:txBody>
      </p:sp>
    </p:spTree>
    <p:extLst>
      <p:ext uri="{BB962C8B-B14F-4D97-AF65-F5344CB8AC3E}">
        <p14:creationId xmlns:p14="http://schemas.microsoft.com/office/powerpoint/2010/main" val="1514765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46C8DC-379C-881F-CCD4-5F45CB685E05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Hybrid framework for Green’s function and spectral function</a:t>
            </a:r>
          </a:p>
        </p:txBody>
      </p:sp>
      <p:pic>
        <p:nvPicPr>
          <p:cNvPr id="6" name="Picture 5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A861D643-EB7F-D23B-D0BB-B4205473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96" y="969894"/>
            <a:ext cx="86304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6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EFB13E-32CD-FEA5-9451-61195F711F12}"/>
              </a:ext>
            </a:extLst>
          </p:cNvPr>
          <p:cNvSpPr txBox="1"/>
          <p:nvPr/>
        </p:nvSpPr>
        <p:spPr>
          <a:xfrm>
            <a:off x="205236" y="0"/>
            <a:ext cx="1178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00FF"/>
                </a:solidFill>
              </a:rPr>
              <a:t>Ab initio </a:t>
            </a:r>
            <a:r>
              <a:rPr lang="en-US" sz="3200" b="1" dirty="0">
                <a:solidFill>
                  <a:srgbClr val="0000FF"/>
                </a:solidFill>
              </a:rPr>
              <a:t>calculations of many-nucleon structure and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5AC62-3E64-8E89-043A-A4C7CE377256}"/>
              </a:ext>
            </a:extLst>
          </p:cNvPr>
          <p:cNvSpPr txBox="1"/>
          <p:nvPr/>
        </p:nvSpPr>
        <p:spPr>
          <a:xfrm>
            <a:off x="2512374" y="1681016"/>
            <a:ext cx="1428613" cy="43088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</a:rPr>
              <a:t>Structure</a:t>
            </a:r>
          </a:p>
        </p:txBody>
      </p:sp>
      <p:pic>
        <p:nvPicPr>
          <p:cNvPr id="13" name="Picture 12" descr="Chart&#10;&#10;Description automatically generated with medium confidence">
            <a:extLst>
              <a:ext uri="{FF2B5EF4-FFF2-40B4-BE49-F238E27FC236}">
                <a16:creationId xmlns:a16="http://schemas.microsoft.com/office/drawing/2014/main" id="{5AC18D43-3B3A-FA70-E46C-F339B4343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" y="2251566"/>
            <a:ext cx="6295245" cy="4206240"/>
          </a:xfrm>
          <a:prstGeom prst="rect">
            <a:avLst/>
          </a:prstGeom>
        </p:spPr>
      </p:pic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2076D5FD-C897-260D-10FA-B323DCF2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5" y="2521786"/>
            <a:ext cx="5862981" cy="21945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A56F1E-4506-75C8-D541-95C651EA03CA}"/>
              </a:ext>
            </a:extLst>
          </p:cNvPr>
          <p:cNvSpPr txBox="1"/>
          <p:nvPr/>
        </p:nvSpPr>
        <p:spPr>
          <a:xfrm>
            <a:off x="8251015" y="1681016"/>
            <a:ext cx="1428613" cy="43088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B050"/>
                </a:solidFill>
              </a:rPr>
              <a:t>Dynamics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716F2-5FBF-8696-1280-6889C4FED98C}"/>
              </a:ext>
            </a:extLst>
          </p:cNvPr>
          <p:cNvSpPr txBox="1"/>
          <p:nvPr/>
        </p:nvSpPr>
        <p:spPr>
          <a:xfrm>
            <a:off x="7848913" y="6083098"/>
            <a:ext cx="409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[PHYSICAL REVIEW C </a:t>
            </a:r>
            <a:r>
              <a:rPr lang="en-US" b="1" dirty="0">
                <a:solidFill>
                  <a:srgbClr val="00B0F0"/>
                </a:solidFill>
              </a:rPr>
              <a:t>86</a:t>
            </a:r>
            <a:r>
              <a:rPr lang="en-US" dirty="0">
                <a:solidFill>
                  <a:srgbClr val="00B0F0"/>
                </a:solidFill>
              </a:rPr>
              <a:t> 054301 (2012)]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A3F97E-A96C-BB96-ABAC-DD2983D61DAC}"/>
              </a:ext>
            </a:extLst>
          </p:cNvPr>
          <p:cNvSpPr txBox="1"/>
          <p:nvPr/>
        </p:nvSpPr>
        <p:spPr>
          <a:xfrm>
            <a:off x="7848913" y="6452430"/>
            <a:ext cx="305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[Nature </a:t>
            </a:r>
            <a:r>
              <a:rPr lang="fr-FR" b="1" dirty="0">
                <a:solidFill>
                  <a:srgbClr val="00B0F0"/>
                </a:solidFill>
              </a:rPr>
              <a:t>528</a:t>
            </a:r>
            <a:r>
              <a:rPr lang="fr-FR" dirty="0">
                <a:solidFill>
                  <a:srgbClr val="00B0F0"/>
                </a:solidFill>
              </a:rPr>
              <a:t> 111 (2015)]</a:t>
            </a:r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0AA82A-FF5F-C67B-473D-4732CC27630F}"/>
                  </a:ext>
                </a:extLst>
              </p:cNvPr>
              <p:cNvSpPr txBox="1"/>
              <p:nvPr/>
            </p:nvSpPr>
            <p:spPr>
              <a:xfrm>
                <a:off x="7661955" y="4960878"/>
                <a:ext cx="30578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𝛼𝛼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</a:rPr>
                  <a:t> scattering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0AA82A-FF5F-C67B-473D-4732CC276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955" y="4960878"/>
                <a:ext cx="3057899" cy="400110"/>
              </a:xfrm>
              <a:prstGeom prst="rect">
                <a:avLst/>
              </a:prstGeom>
              <a:blipFill>
                <a:blip r:embed="rId4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C7CBD2C-DD4B-D3A2-56B4-DAF30337A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63" y="702324"/>
            <a:ext cx="6499273" cy="9144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BE0D8D9-A2FF-8EDF-DB9D-22BBDFAF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9106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3256C2-12F0-B5CD-CF31-E020F3D74FB5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Application: bound-state spectrum of </a:t>
            </a:r>
            <a:r>
              <a:rPr lang="en-US" sz="2800" b="1" baseline="30000" dirty="0">
                <a:solidFill>
                  <a:srgbClr val="0000FF"/>
                </a:solidFill>
              </a:rPr>
              <a:t>20</a:t>
            </a:r>
            <a:r>
              <a:rPr lang="en-US" sz="2800" b="1" dirty="0">
                <a:solidFill>
                  <a:srgbClr val="0000FF"/>
                </a:solidFill>
              </a:rPr>
              <a:t>O</a:t>
            </a:r>
          </a:p>
        </p:txBody>
      </p:sp>
      <p:pic>
        <p:nvPicPr>
          <p:cNvPr id="12" name="Picture 11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280E5465-E6CE-08E0-9058-6DAAD5F6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1" y="899297"/>
            <a:ext cx="12024438" cy="521208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1651A6-3935-9DDD-58A2-7EDE5B9F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30</a:t>
            </a:fld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5ECE21-923E-A0A4-0374-589AE5C50408}"/>
              </a:ext>
            </a:extLst>
          </p:cNvPr>
          <p:cNvSpPr txBox="1"/>
          <p:nvPr/>
        </p:nvSpPr>
        <p:spPr>
          <a:xfrm>
            <a:off x="8292660" y="6457460"/>
            <a:ext cx="318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 PRC 113, L061302]</a:t>
            </a:r>
          </a:p>
        </p:txBody>
      </p:sp>
    </p:spTree>
    <p:extLst>
      <p:ext uri="{BB962C8B-B14F-4D97-AF65-F5344CB8AC3E}">
        <p14:creationId xmlns:p14="http://schemas.microsoft.com/office/powerpoint/2010/main" val="2606129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2F991-0BB1-EE9B-2A5B-636F8B95E635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Quantum-classical algorithm for response functions</a:t>
            </a:r>
          </a:p>
        </p:txBody>
      </p:sp>
      <p:pic>
        <p:nvPicPr>
          <p:cNvPr id="3" name="Picture 2" descr="A group of symbols on a white background&#10;&#10;Description automatically generated">
            <a:extLst>
              <a:ext uri="{FF2B5EF4-FFF2-40B4-BE49-F238E27FC236}">
                <a16:creationId xmlns:a16="http://schemas.microsoft.com/office/drawing/2014/main" id="{C57CB517-E7DF-8B50-6DEF-E2B04FF9A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403" y="1354027"/>
            <a:ext cx="5675184" cy="731520"/>
          </a:xfrm>
          <a:prstGeom prst="rect">
            <a:avLst/>
          </a:prstGeom>
        </p:spPr>
      </p:pic>
      <p:pic>
        <p:nvPicPr>
          <p:cNvPr id="6" name="Picture 5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094DFBFA-6570-8FF9-9693-473E04F7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516" y="4164897"/>
            <a:ext cx="5068958" cy="822960"/>
          </a:xfrm>
          <a:prstGeom prst="rect">
            <a:avLst/>
          </a:prstGeom>
        </p:spPr>
      </p:pic>
      <p:pic>
        <p:nvPicPr>
          <p:cNvPr id="14" name="Picture 13" descr="A black symbol with a white background&#10;&#10;Description automatically generated">
            <a:extLst>
              <a:ext uri="{FF2B5EF4-FFF2-40B4-BE49-F238E27FC236}">
                <a16:creationId xmlns:a16="http://schemas.microsoft.com/office/drawing/2014/main" id="{D66621AF-732C-BDF4-AB5A-7C8BC25E8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542" y="5914013"/>
            <a:ext cx="2984067" cy="548640"/>
          </a:xfrm>
          <a:prstGeom prst="rect">
            <a:avLst/>
          </a:prstGeom>
        </p:spPr>
      </p:pic>
      <p:pic>
        <p:nvPicPr>
          <p:cNvPr id="9" name="Picture 8" descr="A close-up of a symbol&#10;&#10;Description automatically generated">
            <a:extLst>
              <a:ext uri="{FF2B5EF4-FFF2-40B4-BE49-F238E27FC236}">
                <a16:creationId xmlns:a16="http://schemas.microsoft.com/office/drawing/2014/main" id="{B169D0F3-3558-7699-ADBA-B27F72705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75" y="5130895"/>
            <a:ext cx="4587240" cy="640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CEB38-2707-3B3C-BAFE-CF9F792B549D}"/>
              </a:ext>
            </a:extLst>
          </p:cNvPr>
          <p:cNvSpPr txBox="1"/>
          <p:nvPr/>
        </p:nvSpPr>
        <p:spPr>
          <a:xfrm>
            <a:off x="337740" y="2232654"/>
            <a:ext cx="1144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It is </a:t>
            </a:r>
            <a:r>
              <a:rPr lang="en-US" dirty="0">
                <a:solidFill>
                  <a:srgbClr val="FF0000"/>
                </a:solidFill>
              </a:rPr>
              <a:t>difficult</a:t>
            </a:r>
            <a:r>
              <a:rPr lang="en-US" dirty="0"/>
              <a:t> to calculate on classical computers because it requires both bound and continuum wave functions of the many-nucleon systems</a:t>
            </a:r>
            <a:endParaRPr lang="en-US" altLang="zh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21300-D09C-3A0A-A5F3-9582B4605DA0}"/>
              </a:ext>
            </a:extLst>
          </p:cNvPr>
          <p:cNvSpPr txBox="1"/>
          <p:nvPr/>
        </p:nvSpPr>
        <p:spPr>
          <a:xfrm>
            <a:off x="302951" y="3240446"/>
            <a:ext cx="11516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We propose a new quantum algorithm built on the </a:t>
            </a:r>
            <a:r>
              <a:rPr lang="en-US" sz="2400" dirty="0">
                <a:solidFill>
                  <a:srgbClr val="FF0000"/>
                </a:solidFill>
              </a:rPr>
              <a:t>synergy</a:t>
            </a:r>
            <a:r>
              <a:rPr lang="en-US" sz="2400" dirty="0"/>
              <a:t> of </a:t>
            </a:r>
            <a:r>
              <a:rPr lang="en-US" sz="2400" dirty="0">
                <a:solidFill>
                  <a:srgbClr val="0432FF"/>
                </a:solidFill>
              </a:rPr>
              <a:t>quantum computing </a:t>
            </a:r>
            <a:r>
              <a:rPr lang="en-US" sz="2400" dirty="0"/>
              <a:t>and the </a:t>
            </a:r>
            <a:r>
              <a:rPr lang="en-US" sz="2400" dirty="0">
                <a:solidFill>
                  <a:srgbClr val="0432FF"/>
                </a:solidFill>
              </a:rPr>
              <a:t>Lorentz integral transformation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C5889-03E6-A838-B413-AC6385BDD07C}"/>
              </a:ext>
            </a:extLst>
          </p:cNvPr>
          <p:cNvSpPr txBox="1"/>
          <p:nvPr/>
        </p:nvSpPr>
        <p:spPr>
          <a:xfrm>
            <a:off x="4414284" y="5957500"/>
            <a:ext cx="86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9051"/>
                </a:solidFill>
              </a:rPr>
              <a:t>with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673E0-A8ED-57A7-E66D-7F4A2BAE055B}"/>
              </a:ext>
            </a:extLst>
          </p:cNvPr>
          <p:cNvSpPr txBox="1"/>
          <p:nvPr/>
        </p:nvSpPr>
        <p:spPr>
          <a:xfrm>
            <a:off x="299839" y="718284"/>
            <a:ext cx="1177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Response functions encode essential information of reactions of many-nucleon systems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388E27B-63B3-1BDA-BCD9-E7070266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31</a:t>
            </a:fld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E24F95-5FD6-7163-DE3A-EC6DC1FC3F2B}"/>
              </a:ext>
            </a:extLst>
          </p:cNvPr>
          <p:cNvSpPr txBox="1"/>
          <p:nvPr/>
        </p:nvSpPr>
        <p:spPr>
          <a:xfrm>
            <a:off x="8290387" y="6488668"/>
            <a:ext cx="2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 PLB 878 140538]</a:t>
            </a:r>
          </a:p>
        </p:txBody>
      </p:sp>
    </p:spTree>
    <p:extLst>
      <p:ext uri="{BB962C8B-B14F-4D97-AF65-F5344CB8AC3E}">
        <p14:creationId xmlns:p14="http://schemas.microsoft.com/office/powerpoint/2010/main" val="557115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31015E-7062-546B-8A3B-5D1A9220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32</a:t>
            </a:fld>
            <a:endParaRPr lang="en-US" sz="3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E562E1-3578-0D96-24E3-9A5FF10A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26" y="548640"/>
            <a:ext cx="8590548" cy="5760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865700-38E5-1901-D757-6062C0D48A31}"/>
              </a:ext>
            </a:extLst>
          </p:cNvPr>
          <p:cNvSpPr txBox="1"/>
          <p:nvPr/>
        </p:nvSpPr>
        <p:spPr>
          <a:xfrm>
            <a:off x="652770" y="0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</a:rPr>
              <a:t>Quantum-classical framework for many-fermion response and structure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25EA3-CC78-7E5A-E6B5-DAE7A8ADCA42}"/>
              </a:ext>
            </a:extLst>
          </p:cNvPr>
          <p:cNvSpPr txBox="1"/>
          <p:nvPr/>
        </p:nvSpPr>
        <p:spPr>
          <a:xfrm>
            <a:off x="8290387" y="6488668"/>
            <a:ext cx="2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 PLB 878 140538]</a:t>
            </a:r>
          </a:p>
        </p:txBody>
      </p:sp>
    </p:spTree>
    <p:extLst>
      <p:ext uri="{BB962C8B-B14F-4D97-AF65-F5344CB8AC3E}">
        <p14:creationId xmlns:p14="http://schemas.microsoft.com/office/powerpoint/2010/main" val="364184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31015E-7062-546B-8A3B-5D1A9220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33</a:t>
            </a:fld>
            <a:endParaRPr lang="en-US" sz="3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AC1F06-85B5-6F6C-022B-89DED229F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56"/>
          <a:stretch/>
        </p:blipFill>
        <p:spPr>
          <a:xfrm>
            <a:off x="562855" y="1143000"/>
            <a:ext cx="4652807" cy="457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9E67E-6342-E6ED-1460-8B29C5C23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52" r="1"/>
          <a:stretch/>
        </p:blipFill>
        <p:spPr>
          <a:xfrm>
            <a:off x="5826492" y="1143000"/>
            <a:ext cx="5920649" cy="4754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5FB7C-0115-994F-8947-405AC052BC60}"/>
              </a:ext>
            </a:extLst>
          </p:cNvPr>
          <p:cNvSpPr txBox="1"/>
          <p:nvPr/>
        </p:nvSpPr>
        <p:spPr>
          <a:xfrm>
            <a:off x="652770" y="0"/>
            <a:ext cx="1088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</a:rPr>
              <a:t>Demonstration: the full bound-state spectrum and the response function of </a:t>
            </a:r>
            <a:r>
              <a:rPr lang="en-US" altLang="zh-CN" sz="2400" b="1" baseline="30000" dirty="0">
                <a:solidFill>
                  <a:srgbClr val="0000FF"/>
                </a:solidFill>
              </a:rPr>
              <a:t>19</a:t>
            </a:r>
            <a:r>
              <a:rPr lang="en-US" altLang="zh-CN" sz="2400" b="1" dirty="0">
                <a:solidFill>
                  <a:srgbClr val="0000FF"/>
                </a:solidFill>
              </a:rPr>
              <a:t>O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BA9D-04E3-80B7-2C18-2EEFB562399A}"/>
              </a:ext>
            </a:extLst>
          </p:cNvPr>
          <p:cNvSpPr txBox="1"/>
          <p:nvPr/>
        </p:nvSpPr>
        <p:spPr>
          <a:xfrm>
            <a:off x="8290387" y="6488668"/>
            <a:ext cx="2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b="1" dirty="0">
                <a:solidFill>
                  <a:srgbClr val="00B0F0"/>
                </a:solidFill>
              </a:rPr>
              <a:t>WD</a:t>
            </a:r>
            <a:r>
              <a:rPr lang="en-US" dirty="0">
                <a:solidFill>
                  <a:srgbClr val="00B0F0"/>
                </a:solidFill>
              </a:rPr>
              <a:t> et al., PLB 878 140538]</a:t>
            </a:r>
          </a:p>
        </p:txBody>
      </p:sp>
    </p:spTree>
    <p:extLst>
      <p:ext uri="{BB962C8B-B14F-4D97-AF65-F5344CB8AC3E}">
        <p14:creationId xmlns:p14="http://schemas.microsoft.com/office/powerpoint/2010/main" val="3345996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B3938-46BC-FC86-B5BC-54A4837D34EA}"/>
              </a:ext>
            </a:extLst>
          </p:cNvPr>
          <p:cNvSpPr txBox="1"/>
          <p:nvPr/>
        </p:nvSpPr>
        <p:spPr>
          <a:xfrm>
            <a:off x="1487020" y="2890391"/>
            <a:ext cx="9217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Quantum algorithms </a:t>
            </a:r>
          </a:p>
          <a:p>
            <a:pPr algn="ctr"/>
            <a:r>
              <a:rPr lang="en-US" sz="3200" dirty="0">
                <a:solidFill>
                  <a:srgbClr val="0432FF"/>
                </a:solidFill>
              </a:rPr>
              <a:t>for low-energy and high-energy scatterings</a:t>
            </a:r>
          </a:p>
        </p:txBody>
      </p:sp>
    </p:spTree>
    <p:extLst>
      <p:ext uri="{BB962C8B-B14F-4D97-AF65-F5344CB8AC3E}">
        <p14:creationId xmlns:p14="http://schemas.microsoft.com/office/powerpoint/2010/main" val="156798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75AFE-F528-DB2E-8013-04220B094902}"/>
                  </a:ext>
                </a:extLst>
              </p:cNvPr>
              <p:cNvSpPr txBox="1"/>
              <p:nvPr/>
            </p:nvSpPr>
            <p:spPr>
              <a:xfrm>
                <a:off x="58732" y="568356"/>
                <a:ext cx="5848097" cy="1295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m:rPr>
                        <m:nor/>
                      </m:rP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dirty="0" smtClean="0">
                        <a:solidFill>
                          <a:schemeClr val="tx1"/>
                        </a:solidFill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contains</m:t>
                    </m:r>
                    <m:r>
                      <a:rPr lang="en-US" altLang="zh-CN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nucleons,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altLang="zh-CN" dirty="0"/>
                  <a:t> contains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 nucleons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Question: How to quantum compute the elastic scattering phase shift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75AFE-F528-DB2E-8013-04220B094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" y="568356"/>
                <a:ext cx="5848097" cy="1295868"/>
              </a:xfrm>
              <a:prstGeom prst="rect">
                <a:avLst/>
              </a:prstGeom>
              <a:blipFill>
                <a:blip r:embed="rId3"/>
                <a:stretch>
                  <a:fillRect l="-649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BF117BE-308E-8CA2-4090-507BE6E3BDC2}"/>
              </a:ext>
            </a:extLst>
          </p:cNvPr>
          <p:cNvSpPr/>
          <p:nvPr/>
        </p:nvSpPr>
        <p:spPr>
          <a:xfrm>
            <a:off x="52473" y="556153"/>
            <a:ext cx="5734807" cy="1264193"/>
          </a:xfrm>
          <a:prstGeom prst="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850A6-4078-DED2-E24A-B6338C063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52" y="1811437"/>
            <a:ext cx="4083150" cy="2834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A83C1-1B63-FF9C-2162-4089A0040192}"/>
              </a:ext>
            </a:extLst>
          </p:cNvPr>
          <p:cNvSpPr/>
          <p:nvPr/>
        </p:nvSpPr>
        <p:spPr>
          <a:xfrm>
            <a:off x="5802840" y="584571"/>
            <a:ext cx="6359975" cy="4920304"/>
          </a:xfrm>
          <a:prstGeom prst="rect">
            <a:avLst/>
          </a:prstGeom>
          <a:solidFill>
            <a:schemeClr val="accent4">
              <a:lumMod val="40000"/>
              <a:lumOff val="6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136FF-53B6-FFB3-FAD3-84F4FF9AF2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"/>
          <a:stretch/>
        </p:blipFill>
        <p:spPr>
          <a:xfrm>
            <a:off x="161364" y="4764006"/>
            <a:ext cx="5487926" cy="10424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F7CD72-A719-2CC1-B07A-FF1D8F4B4C24}"/>
              </a:ext>
            </a:extLst>
          </p:cNvPr>
          <p:cNvSpPr/>
          <p:nvPr/>
        </p:nvSpPr>
        <p:spPr>
          <a:xfrm>
            <a:off x="1006764" y="4637282"/>
            <a:ext cx="2606011" cy="1172719"/>
          </a:xfrm>
          <a:prstGeom prst="rect">
            <a:avLst/>
          </a:prstGeom>
          <a:solidFill>
            <a:srgbClr val="0066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52CAE0-B4B0-7121-F1A4-D22250A11ECD}"/>
              </a:ext>
            </a:extLst>
          </p:cNvPr>
          <p:cNvSpPr/>
          <p:nvPr/>
        </p:nvSpPr>
        <p:spPr>
          <a:xfrm>
            <a:off x="3747750" y="4642847"/>
            <a:ext cx="1901540" cy="1172719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system&#10;&#10;Description automatically generated">
            <a:extLst>
              <a:ext uri="{FF2B5EF4-FFF2-40B4-BE49-F238E27FC236}">
                <a16:creationId xmlns:a16="http://schemas.microsoft.com/office/drawing/2014/main" id="{F9756950-EEAD-A9AF-3248-C20F572C5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429" y="1532968"/>
            <a:ext cx="6225433" cy="3840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E12820-2471-0F57-B7EA-936A7BE8C129}"/>
              </a:ext>
            </a:extLst>
          </p:cNvPr>
          <p:cNvSpPr txBox="1"/>
          <p:nvPr/>
        </p:nvSpPr>
        <p:spPr>
          <a:xfrm>
            <a:off x="3573709" y="5827957"/>
            <a:ext cx="365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External HO potential between nucleons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0CCF3D-C738-7068-1EB4-2DC6E4CA4FB2}"/>
              </a:ext>
            </a:extLst>
          </p:cNvPr>
          <p:cNvSpPr txBox="1"/>
          <p:nvPr/>
        </p:nvSpPr>
        <p:spPr>
          <a:xfrm>
            <a:off x="707433" y="5822392"/>
            <a:ext cx="292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6600"/>
                </a:solidFill>
              </a:rPr>
              <a:t>Hamiltonian of scattering system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C7A39-E069-07A2-C87A-9BFF16232D94}"/>
              </a:ext>
            </a:extLst>
          </p:cNvPr>
          <p:cNvSpPr txBox="1"/>
          <p:nvPr/>
        </p:nvSpPr>
        <p:spPr>
          <a:xfrm>
            <a:off x="5863365" y="700629"/>
            <a:ext cx="610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6600"/>
                </a:solidFill>
              </a:rPr>
              <a:t>We proposed a </a:t>
            </a:r>
            <a:r>
              <a:rPr lang="en-US" altLang="zh-CN" sz="2000" dirty="0">
                <a:solidFill>
                  <a:srgbClr val="006600"/>
                </a:solidFill>
              </a:rPr>
              <a:t>new ab initio theory for nuclear many-body elastic scattering</a:t>
            </a:r>
            <a:endParaRPr lang="zh-CN" altLang="en-US" sz="20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C6A651-B395-9D0D-4F67-402E9D21492E}"/>
                  </a:ext>
                </a:extLst>
              </p:cNvPr>
              <p:cNvSpPr txBox="1"/>
              <p:nvPr/>
            </p:nvSpPr>
            <p:spPr>
              <a:xfrm>
                <a:off x="161366" y="6158482"/>
                <a:ext cx="6939826" cy="67710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FF"/>
                    </a:solidFill>
                  </a:rPr>
                  <a:t>Idea: an </a:t>
                </a:r>
                <a:r>
                  <a:rPr lang="en-US" b="1" dirty="0">
                    <a:solidFill>
                      <a:srgbClr val="0000FF"/>
                    </a:solidFill>
                  </a:rPr>
                  <a:t>analytical relation between elastic scattering phase shifts and the relative motion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when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C6A651-B395-9D0D-4F67-402E9D21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6" y="6158482"/>
                <a:ext cx="6939826" cy="677108"/>
              </a:xfrm>
              <a:prstGeom prst="rect">
                <a:avLst/>
              </a:prstGeom>
              <a:blipFill>
                <a:blip r:embed="rId7"/>
                <a:stretch>
                  <a:fillRect l="-912" t="-3636" r="-730" b="-1272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911F955-C544-80CE-070A-5E6AB905A10C}"/>
              </a:ext>
            </a:extLst>
          </p:cNvPr>
          <p:cNvSpPr txBox="1"/>
          <p:nvPr/>
        </p:nvSpPr>
        <p:spPr>
          <a:xfrm>
            <a:off x="7354308" y="5777451"/>
            <a:ext cx="447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F0"/>
                </a:solidFill>
              </a:rPr>
              <a:t>[P. Wang, </a:t>
            </a:r>
            <a:r>
              <a:rPr lang="nl-NL" b="1" dirty="0">
                <a:solidFill>
                  <a:srgbClr val="00B0F0"/>
                </a:solidFill>
              </a:rPr>
              <a:t>WD, </a:t>
            </a:r>
            <a:r>
              <a:rPr lang="nl-NL" dirty="0">
                <a:solidFill>
                  <a:srgbClr val="00B0F0"/>
                </a:solidFill>
              </a:rPr>
              <a:t>et al. PRC 109, 064623 (2024)]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[T. Busch et al., Found. Phys. 28, 549 (1998)]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575AC8-55CF-09DF-1FEE-831DA753A559}"/>
              </a:ext>
            </a:extLst>
          </p:cNvPr>
          <p:cNvSpPr txBox="1"/>
          <p:nvPr/>
        </p:nvSpPr>
        <p:spPr>
          <a:xfrm>
            <a:off x="43959" y="39815"/>
            <a:ext cx="12104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Framework for solving nuclear elastic scattering phase shift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46E6297-B31A-96CA-2848-3B5317D5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pPr/>
              <a:t>35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6287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D8F315-84FE-4542-AD10-BCC5158A2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4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E15616B-F479-8639-DA08-04E440369016}"/>
                  </a:ext>
                </a:extLst>
              </p:cNvPr>
              <p:cNvSpPr txBox="1"/>
              <p:nvPr/>
            </p:nvSpPr>
            <p:spPr>
              <a:xfrm>
                <a:off x="5452923" y="4709143"/>
                <a:ext cx="6022151" cy="9210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𝑐𝑜𝑡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(4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𝜇𝜔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𝜀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E15616B-F479-8639-DA08-04E440369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923" y="4709143"/>
                <a:ext cx="6022151" cy="92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AD407E03-42E8-41CE-8A77-57AC4271A499}"/>
              </a:ext>
            </a:extLst>
          </p:cNvPr>
          <p:cNvGrpSpPr/>
          <p:nvPr/>
        </p:nvGrpSpPr>
        <p:grpSpPr>
          <a:xfrm>
            <a:off x="100340" y="1090710"/>
            <a:ext cx="5104378" cy="5106749"/>
            <a:chOff x="4012644" y="923363"/>
            <a:chExt cx="5104378" cy="510674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4894718-F9B3-4171-A0C3-28046CFA3A91}"/>
                </a:ext>
              </a:extLst>
            </p:cNvPr>
            <p:cNvGrpSpPr/>
            <p:nvPr/>
          </p:nvGrpSpPr>
          <p:grpSpPr>
            <a:xfrm>
              <a:off x="4012644" y="923363"/>
              <a:ext cx="5104378" cy="5106749"/>
              <a:chOff x="4012644" y="923363"/>
              <a:chExt cx="5104378" cy="5106749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F6902C95-A3D1-4AD7-930A-B18F4539B70D}"/>
                  </a:ext>
                </a:extLst>
              </p:cNvPr>
              <p:cNvGrpSpPr/>
              <p:nvPr/>
            </p:nvGrpSpPr>
            <p:grpSpPr>
              <a:xfrm>
                <a:off x="4629230" y="923363"/>
                <a:ext cx="4487792" cy="3390745"/>
                <a:chOff x="4872971" y="1061010"/>
                <a:chExt cx="4487792" cy="33907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B03DFC50-DA54-407E-83B2-C9B31DDAB9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1178" y="1061010"/>
                      <a:ext cx="2437200" cy="50783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5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26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𝑖𝑛𝑡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文本框 16">
                      <a:extLst>
                        <a:ext uri="{FF2B5EF4-FFF2-40B4-BE49-F238E27FC236}">
                          <a16:creationId xmlns:a16="http://schemas.microsoft.com/office/drawing/2014/main" id="{B03DFC50-DA54-407E-83B2-C9B31DDAB9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81178" y="1061010"/>
                      <a:ext cx="2437200" cy="5078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solidFill>
                        <a:srgbClr val="FF0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614C23D6-ACFC-4DE9-8D0D-341DD0ACE1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76904" y="2303675"/>
                      <a:ext cx="2437200" cy="57644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5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box>
                              <m:box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box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614C23D6-ACFC-4DE9-8D0D-341DD0ACE1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76904" y="2303675"/>
                      <a:ext cx="2437200" cy="57644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rgbClr val="FF0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A589C14F-4AA3-49FF-83F7-5B24B3653F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72971" y="3385181"/>
                      <a:ext cx="2438400" cy="50783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50000"/>
                        </a:lnSpc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CN" alt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A589C14F-4AA3-49FF-83F7-5B24B3653F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72971" y="3385181"/>
                      <a:ext cx="2438400" cy="50783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rgbClr val="FF0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" name="直接箭头连接符 21">
                  <a:extLst>
                    <a:ext uri="{FF2B5EF4-FFF2-40B4-BE49-F238E27FC236}">
                      <a16:creationId xmlns:a16="http://schemas.microsoft.com/office/drawing/2014/main" id="{58416F42-E9B3-42B5-A825-5BCF985265C6}"/>
                    </a:ext>
                  </a:extLst>
                </p:cNvPr>
                <p:cNvCxnSpPr>
                  <a:stCxn id="17" idx="2"/>
                  <a:endCxn id="18" idx="0"/>
                </p:cNvCxnSpPr>
                <p:nvPr/>
              </p:nvCxnSpPr>
              <p:spPr>
                <a:xfrm flipH="1">
                  <a:off x="6095504" y="1568841"/>
                  <a:ext cx="4274" cy="7348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箭头连接符 22">
                  <a:extLst>
                    <a:ext uri="{FF2B5EF4-FFF2-40B4-BE49-F238E27FC236}">
                      <a16:creationId xmlns:a16="http://schemas.microsoft.com/office/drawing/2014/main" id="{32AF4A06-04A7-454D-9423-C920A5DC39E8}"/>
                    </a:ext>
                  </a:extLst>
                </p:cNvPr>
                <p:cNvCxnSpPr>
                  <a:cxnSpLocks/>
                  <a:stCxn id="18" idx="2"/>
                  <a:endCxn id="19" idx="0"/>
                </p:cNvCxnSpPr>
                <p:nvPr/>
              </p:nvCxnSpPr>
              <p:spPr>
                <a:xfrm flipH="1">
                  <a:off x="6092171" y="2880115"/>
                  <a:ext cx="3333" cy="5050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184C4377-2786-4754-B8AF-A813FFC79CEE}"/>
                    </a:ext>
                  </a:extLst>
                </p:cNvPr>
                <p:cNvCxnSpPr>
                  <a:cxnSpLocks/>
                  <a:stCxn id="19" idx="2"/>
                  <a:endCxn id="20" idx="0"/>
                </p:cNvCxnSpPr>
                <p:nvPr/>
              </p:nvCxnSpPr>
              <p:spPr>
                <a:xfrm>
                  <a:off x="6092171" y="3893012"/>
                  <a:ext cx="0" cy="55874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F562662A-7C3A-4539-9928-1892D6D14090}"/>
                    </a:ext>
                  </a:extLst>
                </p:cNvPr>
                <p:cNvSpPr txBox="1"/>
                <p:nvPr/>
              </p:nvSpPr>
              <p:spPr>
                <a:xfrm>
                  <a:off x="6423315" y="1603143"/>
                  <a:ext cx="2928902" cy="646331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Discretization by an external harmonic oscillator potential</a:t>
                  </a:r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EED785F1-4326-4732-A3F8-7520B300C513}"/>
                    </a:ext>
                  </a:extLst>
                </p:cNvPr>
                <p:cNvSpPr txBox="1"/>
                <p:nvPr/>
              </p:nvSpPr>
              <p:spPr>
                <a:xfrm>
                  <a:off x="6414764" y="2947982"/>
                  <a:ext cx="2945999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26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Rodeo algorithm 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e-values </a:t>
                  </a: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E776F51-021D-4CAD-BC2F-C800B1E0B4FA}"/>
                    </a:ext>
                  </a:extLst>
                </p:cNvPr>
                <p:cNvSpPr txBox="1"/>
                <p:nvPr/>
              </p:nvSpPr>
              <p:spPr>
                <a:xfrm>
                  <a:off x="6414764" y="3999730"/>
                  <a:ext cx="292890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26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MERE formula 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[1], fitting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3EEB471-70C0-4C55-8CB8-78192F852DC0}"/>
                      </a:ext>
                    </a:extLst>
                  </p:cNvPr>
                  <p:cNvSpPr txBox="1"/>
                  <p:nvPr/>
                </p:nvSpPr>
                <p:spPr>
                  <a:xfrm>
                    <a:off x="4012644" y="5156540"/>
                    <a:ext cx="3675834" cy="873572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Scattering phase shift of free scattering system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3EEB471-70C0-4C55-8CB8-78192F852D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12644" y="5156540"/>
                    <a:ext cx="3675834" cy="87357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451"/>
                    </a:stretch>
                  </a:blipFill>
                  <a:ln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4B8F2151-4D89-4ED2-A479-3D6938A76259}"/>
                  </a:ext>
                </a:extLst>
              </p:cNvPr>
              <p:cNvCxnSpPr>
                <a:cxnSpLocks/>
                <a:stCxn id="20" idx="2"/>
                <a:endCxn id="38" idx="0"/>
              </p:cNvCxnSpPr>
              <p:nvPr/>
            </p:nvCxnSpPr>
            <p:spPr>
              <a:xfrm>
                <a:off x="5848430" y="4683440"/>
                <a:ext cx="2131" cy="473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13F8675-FE38-442E-97BE-EBD511F976FF}"/>
                    </a:ext>
                  </a:extLst>
                </p:cNvPr>
                <p:cNvSpPr txBox="1"/>
                <p:nvPr/>
              </p:nvSpPr>
              <p:spPr>
                <a:xfrm>
                  <a:off x="4629230" y="4314108"/>
                  <a:ext cx="2438400" cy="36933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→0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313F8675-FE38-442E-97BE-EBD511F97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9230" y="4314108"/>
                  <a:ext cx="243840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2698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4145011-6367-7A26-83A2-1AFE36AD560C}"/>
              </a:ext>
            </a:extLst>
          </p:cNvPr>
          <p:cNvCxnSpPr>
            <a:cxnSpLocks/>
            <a:stCxn id="30" idx="2"/>
            <a:endCxn id="5" idx="1"/>
          </p:cNvCxnSpPr>
          <p:nvPr/>
        </p:nvCxnSpPr>
        <p:spPr>
          <a:xfrm>
            <a:off x="3723170" y="4398762"/>
            <a:ext cx="1729753" cy="770924"/>
          </a:xfrm>
          <a:prstGeom prst="straightConnector1">
            <a:avLst/>
          </a:prstGeom>
          <a:ln w="127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35EC6A4-2AAA-254B-FAB4-3B8AE7B0C437}"/>
              </a:ext>
            </a:extLst>
          </p:cNvPr>
          <p:cNvCxnSpPr>
            <a:cxnSpLocks/>
            <a:stCxn id="29" idx="2"/>
            <a:endCxn id="54" idx="1"/>
          </p:cNvCxnSpPr>
          <p:nvPr/>
        </p:nvCxnSpPr>
        <p:spPr>
          <a:xfrm>
            <a:off x="3731719" y="3347014"/>
            <a:ext cx="1801612" cy="671025"/>
          </a:xfrm>
          <a:prstGeom prst="straightConnector1">
            <a:avLst/>
          </a:prstGeom>
          <a:ln w="1270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>
            <a:extLst>
              <a:ext uri="{FF2B5EF4-FFF2-40B4-BE49-F238E27FC236}">
                <a16:creationId xmlns:a16="http://schemas.microsoft.com/office/drawing/2014/main" id="{3E273CAB-1A05-E0E9-9BB4-C86A71614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6919" y="3452520"/>
            <a:ext cx="5694158" cy="1152244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C32C3048-75FA-9B9A-7129-A8C6B2AE1214}"/>
              </a:ext>
            </a:extLst>
          </p:cNvPr>
          <p:cNvSpPr txBox="1"/>
          <p:nvPr/>
        </p:nvSpPr>
        <p:spPr>
          <a:xfrm>
            <a:off x="5533331" y="3431314"/>
            <a:ext cx="5861334" cy="1173450"/>
          </a:xfrm>
          <a:prstGeom prst="rect">
            <a:avLst/>
          </a:prstGeom>
          <a:noFill/>
          <a:ln>
            <a:solidFill>
              <a:srgbClr val="FF26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B5BA3-1C59-2019-D6CA-B8A6ACAB1DCA}"/>
              </a:ext>
            </a:extLst>
          </p:cNvPr>
          <p:cNvSpPr txBox="1"/>
          <p:nvPr/>
        </p:nvSpPr>
        <p:spPr>
          <a:xfrm>
            <a:off x="6907687" y="5767355"/>
            <a:ext cx="4823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[T. Busch et al., Found. Phys. 28, 549 (1998)]</a:t>
            </a:r>
          </a:p>
          <a:p>
            <a:r>
              <a:rPr lang="fr-FR" dirty="0">
                <a:solidFill>
                  <a:srgbClr val="00B0F0"/>
                </a:solidFill>
              </a:rPr>
              <a:t>[K. Choi, D. Lee et al., PRL 127, 040505 (2021)] </a:t>
            </a:r>
          </a:p>
          <a:p>
            <a:r>
              <a:rPr lang="en-US" dirty="0">
                <a:solidFill>
                  <a:srgbClr val="00B0F0"/>
                </a:solidFill>
              </a:rPr>
              <a:t>[Z. Qian et al., PRL, 	arXiv:2110.07747 (2021)]</a:t>
            </a: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id="{F1CAB62C-5C83-19A7-9301-8344AAFD4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709" y="868678"/>
            <a:ext cx="6003869" cy="2194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9563F-454D-2DD8-9A53-626CFE9FFD74}"/>
              </a:ext>
            </a:extLst>
          </p:cNvPr>
          <p:cNvSpPr txBox="1"/>
          <p:nvPr/>
        </p:nvSpPr>
        <p:spPr>
          <a:xfrm>
            <a:off x="652773" y="79745"/>
            <a:ext cx="10886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Quantum-classical algorithm to solve elastic scattering phase shift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D835714-C1BF-0F95-1A5E-D8A3C1EC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pPr/>
              <a:t>36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6019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F89B2E0-1D8E-3678-BA51-79FE5D752716}"/>
              </a:ext>
            </a:extLst>
          </p:cNvPr>
          <p:cNvSpPr txBox="1">
            <a:spLocks/>
          </p:cNvSpPr>
          <p:nvPr/>
        </p:nvSpPr>
        <p:spPr>
          <a:xfrm>
            <a:off x="838200" y="32001"/>
            <a:ext cx="10515600" cy="658629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2329E2"/>
                </a:solidFill>
                <a:latin typeface="+mn-lt"/>
                <a:cs typeface="Times New Roman" panose="02020603050405020304" pitchFamily="18" charset="0"/>
              </a:rPr>
              <a:t>Elastic scattering phase shift via the hybrid framework</a:t>
            </a:r>
            <a:endParaRPr lang="zh-CN" altLang="en-US" sz="2800" b="1" dirty="0">
              <a:solidFill>
                <a:srgbClr val="2329E2"/>
              </a:solidFill>
              <a:latin typeface="+mn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 descr="A graph of a function&#10;&#10;Description automatically generated">
            <a:extLst>
              <a:ext uri="{FF2B5EF4-FFF2-40B4-BE49-F238E27FC236}">
                <a16:creationId xmlns:a16="http://schemas.microsoft.com/office/drawing/2014/main" id="{9BADEE51-AB2D-3337-1250-4D2B5C94A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7" r="24915" b="20359"/>
          <a:stretch/>
        </p:blipFill>
        <p:spPr>
          <a:xfrm>
            <a:off x="272050" y="1050159"/>
            <a:ext cx="5823950" cy="475488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37845AA-3362-B69C-C2DD-B789EA77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37</a:t>
            </a:fld>
            <a:endParaRPr lang="en-US" sz="3200" dirty="0"/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27665301-6C81-477D-AADD-2DCCD287F18C}"/>
              </a:ext>
            </a:extLst>
          </p:cNvPr>
          <p:cNvSpPr txBox="1"/>
          <p:nvPr/>
        </p:nvSpPr>
        <p:spPr>
          <a:xfrm>
            <a:off x="6529399" y="6261612"/>
            <a:ext cx="5025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zh-CN" alt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it-IT" sz="2000" dirty="0">
                <a:solidFill>
                  <a:srgbClr val="00B0F0"/>
                </a:solidFill>
              </a:rPr>
              <a:t>PRC 109, </a:t>
            </a:r>
            <a:r>
              <a:rPr lang="nl-NL" sz="2000" dirty="0">
                <a:solidFill>
                  <a:srgbClr val="00B0F0"/>
                </a:solidFill>
              </a:rPr>
              <a:t>064623</a:t>
            </a:r>
            <a:r>
              <a:rPr lang="it-IT" sz="2000" dirty="0">
                <a:solidFill>
                  <a:srgbClr val="00B0F0"/>
                </a:solidFill>
              </a:rPr>
              <a:t> (2024)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699822-2F7D-31A5-3113-8DB06C5FEC4F}"/>
                  </a:ext>
                </a:extLst>
              </p:cNvPr>
              <p:cNvSpPr txBox="1"/>
              <p:nvPr/>
            </p:nvSpPr>
            <p:spPr>
              <a:xfrm>
                <a:off x="2496766" y="2512291"/>
                <a:ext cx="31061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scattering</a:t>
                </a:r>
              </a:p>
              <a:p>
                <a:r>
                  <a:rPr lang="en-US" altLang="zh-CN" dirty="0"/>
                  <a:t>in 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spherical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potential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699822-2F7D-31A5-3113-8DB06C5FE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766" y="2512291"/>
                <a:ext cx="3106175" cy="646331"/>
              </a:xfrm>
              <a:prstGeom prst="rect">
                <a:avLst/>
              </a:prstGeom>
              <a:blipFill>
                <a:blip r:embed="rId4"/>
                <a:stretch>
                  <a:fillRect l="-162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C39EDBE-536F-8F9F-5F6E-2EDFFD2F1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8" r="19555" b="17443"/>
          <a:stretch/>
        </p:blipFill>
        <p:spPr>
          <a:xfrm>
            <a:off x="6020598" y="1052961"/>
            <a:ext cx="6042787" cy="475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87A3A4-5F34-1140-F1DE-59DF192EE329}"/>
                  </a:ext>
                </a:extLst>
              </p:cNvPr>
              <p:cNvSpPr txBox="1"/>
              <p:nvPr/>
            </p:nvSpPr>
            <p:spPr>
              <a:xfrm>
                <a:off x="9181447" y="2512291"/>
                <a:ext cx="2290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scattering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87A3A4-5F34-1140-F1DE-59DF192EE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447" y="2512291"/>
                <a:ext cx="2290618" cy="369332"/>
              </a:xfrm>
              <a:prstGeom prst="rect">
                <a:avLst/>
              </a:prstGeom>
              <a:blipFill>
                <a:blip r:embed="rId6"/>
                <a:stretch>
                  <a:fillRect l="-798" t="-8197" r="-239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576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1329710-781C-414A-9EFF-4F679B85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91" y="1289725"/>
            <a:ext cx="3263442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C90481B-E59F-1BB1-8FB5-B9315B8D7B12}"/>
                  </a:ext>
                </a:extLst>
              </p:cNvPr>
              <p:cNvSpPr txBox="1"/>
              <p:nvPr/>
            </p:nvSpPr>
            <p:spPr>
              <a:xfrm>
                <a:off x="4248225" y="1697164"/>
                <a:ext cx="34577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CN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C90481B-E59F-1BB1-8FB5-B9315B8D7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25" y="1697164"/>
                <a:ext cx="3457704" cy="430887"/>
              </a:xfrm>
              <a:prstGeom prst="rect">
                <a:avLst/>
              </a:prstGeom>
              <a:blipFill>
                <a:blip r:embed="rId4"/>
                <a:stretch>
                  <a:fillRect l="-12346" t="-126761" b="-188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33BB61C4-0530-45BC-9A38-78A4C2AEB99D}"/>
              </a:ext>
            </a:extLst>
          </p:cNvPr>
          <p:cNvSpPr txBox="1"/>
          <p:nvPr/>
        </p:nvSpPr>
        <p:spPr>
          <a:xfrm>
            <a:off x="216927" y="623879"/>
            <a:ext cx="11520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u="sng" dirty="0">
                <a:ln w="0"/>
                <a:solidFill>
                  <a:srgbClr val="7030A0"/>
                </a:solidFill>
              </a:rPr>
              <a:t>Problem:</a:t>
            </a:r>
            <a:r>
              <a:rPr lang="en-US" altLang="zh-CN" sz="2200" b="1" dirty="0">
                <a:ln w="0"/>
                <a:solidFill>
                  <a:srgbClr val="7030A0"/>
                </a:solidFill>
              </a:rPr>
              <a:t> </a:t>
            </a:r>
            <a:r>
              <a:rPr lang="en-US" altLang="zh-CN" sz="2200" dirty="0"/>
              <a:t>a </a:t>
            </a:r>
            <a:r>
              <a:rPr lang="en-US" altLang="zh-CN" sz="2200" dirty="0">
                <a:ln w="0"/>
                <a:solidFill>
                  <a:srgbClr val="7030A0"/>
                </a:solidFill>
              </a:rPr>
              <a:t>quark</a:t>
            </a:r>
            <a:r>
              <a:rPr lang="en-US" altLang="zh-CN" sz="2200" dirty="0"/>
              <a:t> scattered by the </a:t>
            </a:r>
            <a:r>
              <a:rPr lang="en-US" altLang="zh-CN" sz="2200" dirty="0">
                <a:ln w="0"/>
                <a:solidFill>
                  <a:srgbClr val="7030A0"/>
                </a:solidFill>
              </a:rPr>
              <a:t>background color field </a:t>
            </a:r>
            <a:r>
              <a:rPr lang="en-US" altLang="zh-CN" sz="2200" dirty="0"/>
              <a:t>generated by a heavy nucleus.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4AAB6CF-C52A-4511-9D2F-0AF8A83ED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075" y="2179238"/>
            <a:ext cx="3633850" cy="8229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2FE841F-E364-4E21-804F-15A35C5525F9}"/>
              </a:ext>
            </a:extLst>
          </p:cNvPr>
          <p:cNvSpPr txBox="1"/>
          <p:nvPr/>
        </p:nvSpPr>
        <p:spPr>
          <a:xfrm>
            <a:off x="573021" y="2476088"/>
            <a:ext cx="2763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n w="0"/>
                <a:solidFill>
                  <a:srgbClr val="0033CC"/>
                </a:solidFill>
              </a:rPr>
              <a:t>EOM on the light front:</a:t>
            </a:r>
            <a:endParaRPr lang="zh-CN" altLang="en-US" sz="2200" dirty="0">
              <a:ln w="0"/>
              <a:solidFill>
                <a:srgbClr val="0033CC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0BF036-F4B3-481C-9F9D-EB3997578CE1}"/>
              </a:ext>
            </a:extLst>
          </p:cNvPr>
          <p:cNvSpPr txBox="1"/>
          <p:nvPr/>
        </p:nvSpPr>
        <p:spPr>
          <a:xfrm>
            <a:off x="92265" y="18381"/>
            <a:ext cx="12007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n w="0"/>
                <a:solidFill>
                  <a:srgbClr val="2329E2"/>
                </a:solidFill>
              </a:rPr>
              <a:t>Quantum algorithms for</a:t>
            </a:r>
            <a:r>
              <a:rPr lang="zh-CN" altLang="en-US" sz="2800" b="1" dirty="0">
                <a:ln w="0"/>
                <a:solidFill>
                  <a:srgbClr val="2329E2"/>
                </a:solidFill>
              </a:rPr>
              <a:t> </a:t>
            </a:r>
            <a:r>
              <a:rPr lang="en-US" altLang="zh-CN" sz="2800" b="1" dirty="0">
                <a:ln w="0"/>
                <a:solidFill>
                  <a:srgbClr val="2329E2"/>
                </a:solidFill>
              </a:rPr>
              <a:t>simulating QCD dynamics</a:t>
            </a:r>
            <a:endParaRPr lang="zh-CN" altLang="en-US" sz="2800" b="1" dirty="0">
              <a:ln w="0"/>
              <a:solidFill>
                <a:srgbClr val="2329E2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96016C-2954-4703-AB40-6A1B3F599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226" y="3123121"/>
            <a:ext cx="3497582" cy="82296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3063070-D501-44D8-B427-2840DC708FA5}"/>
              </a:ext>
            </a:extLst>
          </p:cNvPr>
          <p:cNvSpPr/>
          <p:nvPr/>
        </p:nvSpPr>
        <p:spPr>
          <a:xfrm>
            <a:off x="573021" y="3228048"/>
            <a:ext cx="3385478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200" dirty="0">
                <a:ln w="0"/>
                <a:solidFill>
                  <a:srgbClr val="0033CC"/>
                </a:solidFill>
              </a:rPr>
              <a:t>Time evolution unitary:</a:t>
            </a:r>
            <a:endParaRPr lang="zh-CN" altLang="en-US" sz="2200" dirty="0">
              <a:ln w="0"/>
              <a:solidFill>
                <a:srgbClr val="0033CC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61F1561-82B3-48AD-BECC-5315D70A812F}"/>
              </a:ext>
            </a:extLst>
          </p:cNvPr>
          <p:cNvSpPr/>
          <p:nvPr/>
        </p:nvSpPr>
        <p:spPr>
          <a:xfrm>
            <a:off x="573021" y="3845682"/>
            <a:ext cx="333043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200" dirty="0">
                <a:ln w="0"/>
                <a:solidFill>
                  <a:srgbClr val="0033CC"/>
                </a:solidFill>
              </a:rPr>
              <a:t>Light-front Hamiltonian:</a:t>
            </a:r>
            <a:endParaRPr lang="zh-CN" altLang="en-US" sz="2200" dirty="0">
              <a:ln w="0"/>
              <a:solidFill>
                <a:srgbClr val="0033CC"/>
              </a:solidFill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16C7300-80D0-DEF9-6BE5-C8910DF451A3}"/>
              </a:ext>
            </a:extLst>
          </p:cNvPr>
          <p:cNvSpPr/>
          <p:nvPr/>
        </p:nvSpPr>
        <p:spPr>
          <a:xfrm>
            <a:off x="4471797" y="5427907"/>
            <a:ext cx="597839" cy="692047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F37990-B10B-7F65-AF4B-733E4550184E}"/>
              </a:ext>
            </a:extLst>
          </p:cNvPr>
          <p:cNvCxnSpPr>
            <a:cxnSpLocks/>
          </p:cNvCxnSpPr>
          <p:nvPr/>
        </p:nvCxnSpPr>
        <p:spPr>
          <a:xfrm>
            <a:off x="5672323" y="1745539"/>
            <a:ext cx="1652304" cy="3000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9968A3A-20BB-FA66-E473-1EB5B75C55FB}"/>
              </a:ext>
            </a:extLst>
          </p:cNvPr>
          <p:cNvSpPr txBox="1"/>
          <p:nvPr/>
        </p:nvSpPr>
        <p:spPr>
          <a:xfrm>
            <a:off x="573031" y="1705343"/>
            <a:ext cx="315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ln w="0"/>
                <a:solidFill>
                  <a:srgbClr val="0033CC"/>
                </a:solidFill>
              </a:rPr>
              <a:t>Fock</a:t>
            </a:r>
            <a:r>
              <a:rPr lang="en-US" altLang="zh-CN" sz="2200" dirty="0">
                <a:ln w="0"/>
                <a:solidFill>
                  <a:srgbClr val="0033CC"/>
                </a:solidFill>
              </a:rPr>
              <a:t>-sector truncation:</a:t>
            </a:r>
            <a:endParaRPr lang="en-US" sz="2200" dirty="0">
              <a:ln w="0"/>
              <a:solidFill>
                <a:srgbClr val="0033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3D96CC-418B-DECD-8B8B-ED671769618F}"/>
              </a:ext>
            </a:extLst>
          </p:cNvPr>
          <p:cNvSpPr txBox="1"/>
          <p:nvPr/>
        </p:nvSpPr>
        <p:spPr>
          <a:xfrm>
            <a:off x="216927" y="1081477"/>
            <a:ext cx="11026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ln w="0"/>
                <a:solidFill>
                  <a:srgbClr val="7030A0"/>
                </a:solidFill>
              </a:rPr>
              <a:t>Method:</a:t>
            </a:r>
            <a:r>
              <a:rPr lang="en-US" sz="2200" b="1" dirty="0">
                <a:ln w="0"/>
                <a:solidFill>
                  <a:srgbClr val="7030A0"/>
                </a:solidFill>
              </a:rPr>
              <a:t> </a:t>
            </a:r>
            <a:r>
              <a:rPr lang="en-US" sz="2200" dirty="0"/>
              <a:t>time-dependent basis light-front quantization (</a:t>
            </a:r>
            <a:r>
              <a:rPr lang="en-US" sz="2200" dirty="0" err="1">
                <a:ln w="0"/>
                <a:solidFill>
                  <a:srgbClr val="7030A0"/>
                </a:solidFill>
              </a:rPr>
              <a:t>tBLFQ</a:t>
            </a:r>
            <a:r>
              <a:rPr lang="en-US" sz="2200" dirty="0"/>
              <a:t>)</a:t>
            </a:r>
            <a:r>
              <a:rPr lang="en-US" sz="2200" dirty="0">
                <a:solidFill>
                  <a:srgbClr val="CC00FF"/>
                </a:solidFill>
              </a:rPr>
              <a:t> </a:t>
            </a:r>
            <a:r>
              <a:rPr lang="en-US" sz="2200" dirty="0"/>
              <a:t>on </a:t>
            </a:r>
            <a:r>
              <a:rPr lang="en-US" sz="2200" dirty="0">
                <a:solidFill>
                  <a:srgbClr val="7030A0"/>
                </a:solidFill>
              </a:rPr>
              <a:t>quantum computer</a:t>
            </a:r>
            <a:r>
              <a:rPr lang="en-US" sz="2200" dirty="0"/>
              <a:t>.</a:t>
            </a: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6EB51320-CD34-B716-19E5-A89C47196C48}"/>
              </a:ext>
            </a:extLst>
          </p:cNvPr>
          <p:cNvSpPr txBox="1"/>
          <p:nvPr/>
        </p:nvSpPr>
        <p:spPr>
          <a:xfrm>
            <a:off x="9410971" y="5464429"/>
            <a:ext cx="2679736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33CC"/>
                </a:solidFill>
              </a:rPr>
              <a:t>1. Encoding</a:t>
            </a:r>
          </a:p>
          <a:p>
            <a:r>
              <a:rPr lang="en-US" altLang="zh-CN" sz="2000" b="1" dirty="0">
                <a:solidFill>
                  <a:srgbClr val="0033CC"/>
                </a:solidFill>
              </a:rPr>
              <a:t>2. State preparation</a:t>
            </a:r>
            <a:endParaRPr lang="en-US" altLang="zh-CN" sz="2000" dirty="0">
              <a:solidFill>
                <a:srgbClr val="0033CC"/>
              </a:solidFill>
            </a:endParaRPr>
          </a:p>
          <a:p>
            <a:r>
              <a:rPr lang="en-US" altLang="zh-CN" sz="2000" b="1" dirty="0">
                <a:solidFill>
                  <a:srgbClr val="0033CC"/>
                </a:solidFill>
              </a:rPr>
              <a:t>3. Time evolution</a:t>
            </a:r>
            <a:endParaRPr lang="en-US" altLang="zh-CN" sz="2000" dirty="0">
              <a:solidFill>
                <a:srgbClr val="0033CC"/>
              </a:solidFill>
            </a:endParaRPr>
          </a:p>
          <a:p>
            <a:r>
              <a:rPr lang="en-US" altLang="zh-CN" sz="2000" b="1" dirty="0">
                <a:solidFill>
                  <a:srgbClr val="0033CC"/>
                </a:solidFill>
              </a:rPr>
              <a:t>4. Measurement</a:t>
            </a:r>
            <a:endParaRPr lang="en-US" altLang="zh-CN" sz="2400" dirty="0">
              <a:solidFill>
                <a:srgbClr val="0033CC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7F8FE7-F49D-2DE8-A4DB-2F7FDECFAFD8}"/>
              </a:ext>
            </a:extLst>
          </p:cNvPr>
          <p:cNvSpPr/>
          <p:nvPr/>
        </p:nvSpPr>
        <p:spPr>
          <a:xfrm>
            <a:off x="6692128" y="6200489"/>
            <a:ext cx="2619334" cy="41054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704B9-23EE-A7EE-439D-30CBB2B25976}"/>
              </a:ext>
            </a:extLst>
          </p:cNvPr>
          <p:cNvSpPr txBox="1"/>
          <p:nvPr/>
        </p:nvSpPr>
        <p:spPr>
          <a:xfrm>
            <a:off x="6780205" y="5919899"/>
            <a:ext cx="2345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rgbClr val="FF0000"/>
                </a:solidFill>
              </a:rPr>
              <a:t>Quantum simulation</a:t>
            </a:r>
            <a:endParaRPr lang="zh-CN" altLang="en-US" sz="2000" dirty="0">
              <a:ln w="0"/>
              <a:solidFill>
                <a:srgbClr val="FF0000"/>
              </a:solidFill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7A0DB782-F010-2F36-B281-94BE962978A6}"/>
              </a:ext>
            </a:extLst>
          </p:cNvPr>
          <p:cNvSpPr txBox="1"/>
          <p:nvPr/>
        </p:nvSpPr>
        <p:spPr>
          <a:xfrm>
            <a:off x="1376855" y="5583204"/>
            <a:ext cx="2982407" cy="36933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0"/>
                <a:solidFill>
                  <a:srgbClr val="002060"/>
                </a:solidFill>
              </a:rPr>
              <a:t>Momentum </a:t>
            </a:r>
            <a:r>
              <a:rPr lang="en-US" altLang="zh-CN" b="1" i="1" dirty="0">
                <a:ln w="0"/>
                <a:solidFill>
                  <a:srgbClr val="002060"/>
                </a:solidFill>
              </a:rPr>
              <a:t>eigen </a:t>
            </a:r>
            <a:r>
              <a:rPr lang="en-US" altLang="zh-CN" b="1" dirty="0">
                <a:ln w="0"/>
                <a:solidFill>
                  <a:srgbClr val="002060"/>
                </a:solidFill>
              </a:rPr>
              <a:t>basis rep.</a:t>
            </a:r>
            <a:endParaRPr lang="zh-CN" altLang="en-US" b="1" dirty="0">
              <a:ln w="0"/>
              <a:solidFill>
                <a:srgbClr val="00206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D6108EE-E06C-412A-AD6F-5DDC388540F6}"/>
              </a:ext>
            </a:extLst>
          </p:cNvPr>
          <p:cNvSpPr txBox="1"/>
          <p:nvPr/>
        </p:nvSpPr>
        <p:spPr>
          <a:xfrm>
            <a:off x="8114447" y="4376254"/>
            <a:ext cx="4249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[M. Li, et al., </a:t>
            </a:r>
            <a:r>
              <a:rPr lang="en-US" altLang="zh-CN" i="0" dirty="0">
                <a:solidFill>
                  <a:srgbClr val="00B0F0"/>
                </a:solidFill>
                <a:effectLst/>
              </a:rPr>
              <a:t>PRD 101, 076016 (2020)]</a:t>
            </a:r>
            <a:r>
              <a:rPr lang="en-US" altLang="zh-CN" dirty="0">
                <a:solidFill>
                  <a:srgbClr val="00B0F0"/>
                </a:solidFill>
              </a:rPr>
              <a:t> </a:t>
            </a:r>
            <a:endParaRPr lang="zh-CN" altLang="en-US" dirty="0">
              <a:solidFill>
                <a:srgbClr val="00B0F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11E29D8-30E2-40BA-A91B-00D07ECB7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373" y="4276569"/>
            <a:ext cx="5635412" cy="11887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6505418-F4D6-42A8-8680-A24EA5FC2B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0196" y="6152788"/>
            <a:ext cx="4568279" cy="59436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1BC3D50-799B-4F6E-A7E7-52F6950D515F}"/>
              </a:ext>
            </a:extLst>
          </p:cNvPr>
          <p:cNvSpPr txBox="1"/>
          <p:nvPr/>
        </p:nvSpPr>
        <p:spPr>
          <a:xfrm>
            <a:off x="5551749" y="5121539"/>
            <a:ext cx="3406429" cy="646331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Background field via the </a:t>
            </a:r>
          </a:p>
          <a:p>
            <a:r>
              <a:rPr lang="en-US" altLang="zh-CN" dirty="0"/>
              <a:t>McLerran-</a:t>
            </a:r>
            <a:r>
              <a:rPr lang="en-US" altLang="zh-CN" dirty="0" err="1"/>
              <a:t>Venugopalan</a:t>
            </a:r>
            <a:r>
              <a:rPr lang="en-US" altLang="zh-CN" dirty="0"/>
              <a:t> model</a:t>
            </a:r>
            <a:endParaRPr lang="zh-CN" alt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D1AF768-C703-9FCA-89F1-46F15A854B81}"/>
              </a:ext>
            </a:extLst>
          </p:cNvPr>
          <p:cNvSpPr/>
          <p:nvPr/>
        </p:nvSpPr>
        <p:spPr>
          <a:xfrm rot="10800000">
            <a:off x="6585837" y="4853171"/>
            <a:ext cx="388735" cy="245482"/>
          </a:xfrm>
          <a:prstGeom prst="downArrow">
            <a:avLst/>
          </a:prstGeom>
          <a:solidFill>
            <a:srgbClr val="FF00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C7F80-37E2-D190-ACC7-1548D6A35248}"/>
              </a:ext>
            </a:extLst>
          </p:cNvPr>
          <p:cNvSpPr txBox="1"/>
          <p:nvPr/>
        </p:nvSpPr>
        <p:spPr>
          <a:xfrm>
            <a:off x="8114447" y="4694340"/>
            <a:ext cx="377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0B0F0"/>
                </a:solidFill>
              </a:rPr>
              <a:t>[McLerran, et al., PRD 50, 2225 (1994)]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50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>
            <a:extLst>
              <a:ext uri="{FF2B5EF4-FFF2-40B4-BE49-F238E27FC236}">
                <a16:creationId xmlns:a16="http://schemas.microsoft.com/office/drawing/2014/main" id="{B9275621-763F-4561-897D-6866D84359D3}"/>
              </a:ext>
            </a:extLst>
          </p:cNvPr>
          <p:cNvSpPr txBox="1"/>
          <p:nvPr/>
        </p:nvSpPr>
        <p:spPr>
          <a:xfrm>
            <a:off x="107909" y="126639"/>
            <a:ext cx="10079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algorithm: </a:t>
            </a:r>
            <a:r>
              <a:rPr lang="en-US" altLang="zh-CN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Truncated Taylor series (TTS)</a:t>
            </a:r>
            <a:endParaRPr lang="zh-CN" altLang="en-US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15A360-215E-030F-0025-DAEA05FA41BA}"/>
              </a:ext>
            </a:extLst>
          </p:cNvPr>
          <p:cNvGrpSpPr/>
          <p:nvPr/>
        </p:nvGrpSpPr>
        <p:grpSpPr>
          <a:xfrm>
            <a:off x="670291" y="615901"/>
            <a:ext cx="11227040" cy="914400"/>
            <a:chOff x="737307" y="597974"/>
            <a:chExt cx="11227040" cy="914400"/>
          </a:xfrm>
        </p:grpSpPr>
        <p:pic>
          <p:nvPicPr>
            <p:cNvPr id="38" name="图片 4">
              <a:extLst>
                <a:ext uri="{FF2B5EF4-FFF2-40B4-BE49-F238E27FC236}">
                  <a16:creationId xmlns:a16="http://schemas.microsoft.com/office/drawing/2014/main" id="{CB3DA188-6690-4E6D-B1B4-E717C2F1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4" r="2355" b="17608"/>
            <a:stretch/>
          </p:blipFill>
          <p:spPr>
            <a:xfrm>
              <a:off x="7104408" y="658409"/>
              <a:ext cx="4859939" cy="822960"/>
            </a:xfrm>
            <a:prstGeom prst="rect">
              <a:avLst/>
            </a:prstGeom>
          </p:spPr>
        </p:pic>
        <p:sp>
          <p:nvSpPr>
            <p:cNvPr id="21" name="箭头: 右 20">
              <a:extLst>
                <a:ext uri="{FF2B5EF4-FFF2-40B4-BE49-F238E27FC236}">
                  <a16:creationId xmlns:a16="http://schemas.microsoft.com/office/drawing/2014/main" id="{0113F75F-C556-4050-B23C-983CE4B59B6D}"/>
                </a:ext>
              </a:extLst>
            </p:cNvPr>
            <p:cNvSpPr/>
            <p:nvPr/>
          </p:nvSpPr>
          <p:spPr>
            <a:xfrm>
              <a:off x="4916911" y="894649"/>
              <a:ext cx="2054252" cy="397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D2DDAED9-B09C-4781-8496-BFA36E1077B3}"/>
                </a:ext>
              </a:extLst>
            </p:cNvPr>
            <p:cNvSpPr txBox="1"/>
            <p:nvPr/>
          </p:nvSpPr>
          <p:spPr>
            <a:xfrm>
              <a:off x="4837245" y="602627"/>
              <a:ext cx="2010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33CC"/>
                  </a:solidFill>
                </a:rPr>
                <a:t>Time evolution Op.</a:t>
              </a:r>
              <a:endParaRPr lang="zh-CN" altLang="en-US" b="1" dirty="0">
                <a:solidFill>
                  <a:srgbClr val="0033CC"/>
                </a:solidFill>
              </a:endParaRPr>
            </a:p>
          </p:txBody>
        </p:sp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0C0FA72B-3CCF-B17F-590E-BB914F75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07" y="597974"/>
              <a:ext cx="3966693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DAAC19-6AE8-7184-0360-8F7CDC32FC57}"/>
              </a:ext>
            </a:extLst>
          </p:cNvPr>
          <p:cNvGrpSpPr/>
          <p:nvPr/>
        </p:nvGrpSpPr>
        <p:grpSpPr>
          <a:xfrm>
            <a:off x="2746119" y="1872842"/>
            <a:ext cx="6699761" cy="1508881"/>
            <a:chOff x="-70307" y="2169889"/>
            <a:chExt cx="6699761" cy="1508881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69DAE28C-4BE7-CB13-9AD7-2535762885C5}"/>
                </a:ext>
              </a:extLst>
            </p:cNvPr>
            <p:cNvCxnSpPr>
              <a:cxnSpLocks/>
            </p:cNvCxnSpPr>
            <p:nvPr/>
          </p:nvCxnSpPr>
          <p:spPr>
            <a:xfrm>
              <a:off x="275787" y="3210082"/>
              <a:ext cx="635366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1">
              <a:extLst>
                <a:ext uri="{FF2B5EF4-FFF2-40B4-BE49-F238E27FC236}">
                  <a16:creationId xmlns:a16="http://schemas.microsoft.com/office/drawing/2014/main" id="{21684FAE-B3C7-AAB9-A0A0-D8BC75FCF065}"/>
                </a:ext>
              </a:extLst>
            </p:cNvPr>
            <p:cNvCxnSpPr>
              <a:cxnSpLocks/>
            </p:cNvCxnSpPr>
            <p:nvPr/>
          </p:nvCxnSpPr>
          <p:spPr>
            <a:xfrm>
              <a:off x="275787" y="3563223"/>
              <a:ext cx="635366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5">
              <a:extLst>
                <a:ext uri="{FF2B5EF4-FFF2-40B4-BE49-F238E27FC236}">
                  <a16:creationId xmlns:a16="http://schemas.microsoft.com/office/drawing/2014/main" id="{39B438DF-3553-4037-ADF6-DAA6FF9D19E0}"/>
                </a:ext>
              </a:extLst>
            </p:cNvPr>
            <p:cNvCxnSpPr>
              <a:cxnSpLocks/>
            </p:cNvCxnSpPr>
            <p:nvPr/>
          </p:nvCxnSpPr>
          <p:spPr>
            <a:xfrm>
              <a:off x="250204" y="2470324"/>
              <a:ext cx="637925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F8E6DD5E-192B-4193-ABCF-470BB0813405}"/>
                </a:ext>
              </a:extLst>
            </p:cNvPr>
            <p:cNvCxnSpPr>
              <a:cxnSpLocks/>
            </p:cNvCxnSpPr>
            <p:nvPr/>
          </p:nvCxnSpPr>
          <p:spPr>
            <a:xfrm>
              <a:off x="275787" y="2866071"/>
              <a:ext cx="635366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F9FE3A4E-A9CD-4E3C-A1B4-912519A07E58}"/>
                </a:ext>
              </a:extLst>
            </p:cNvPr>
            <p:cNvSpPr/>
            <p:nvPr/>
          </p:nvSpPr>
          <p:spPr>
            <a:xfrm>
              <a:off x="541462" y="2216568"/>
              <a:ext cx="641021" cy="44854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</a:t>
              </a:r>
            </a:p>
          </p:txBody>
        </p:sp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73FCE580-232A-4935-B1A4-58F1923E408B}"/>
                </a:ext>
              </a:extLst>
            </p:cNvPr>
            <p:cNvSpPr/>
            <p:nvPr/>
          </p:nvSpPr>
          <p:spPr>
            <a:xfrm>
              <a:off x="1429685" y="2169889"/>
              <a:ext cx="747089" cy="15088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Sel_P</a:t>
              </a:r>
              <a:endParaRPr lang="en-US" dirty="0"/>
            </a:p>
          </p:txBody>
        </p:sp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39B463DA-FA5F-4480-A55A-03BE73AD1ADB}"/>
                </a:ext>
              </a:extLst>
            </p:cNvPr>
            <p:cNvSpPr/>
            <p:nvPr/>
          </p:nvSpPr>
          <p:spPr>
            <a:xfrm>
              <a:off x="3431086" y="2169890"/>
              <a:ext cx="794531" cy="150888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/>
            </a:p>
            <a:p>
              <a:pPr algn="ctr"/>
              <a:r>
                <a:rPr lang="en-US" altLang="zh-CN" dirty="0" err="1"/>
                <a:t>Sel_V</a:t>
              </a:r>
              <a:endParaRPr lang="en-US" altLang="zh-CN" dirty="0"/>
            </a:p>
            <a:p>
              <a:pPr algn="ctr"/>
              <a:endParaRPr lang="en-US" dirty="0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34F2E61C-D330-4776-94F2-F877517E81F9}"/>
                </a:ext>
              </a:extLst>
            </p:cNvPr>
            <p:cNvSpPr/>
            <p:nvPr/>
          </p:nvSpPr>
          <p:spPr>
            <a:xfrm>
              <a:off x="2372723" y="2710490"/>
              <a:ext cx="880876" cy="6787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Fourier</a:t>
              </a:r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A1EF8DC4-5786-4652-9BEF-954921E7A11C}"/>
                </a:ext>
              </a:extLst>
            </p:cNvPr>
            <p:cNvSpPr/>
            <p:nvPr/>
          </p:nvSpPr>
          <p:spPr>
            <a:xfrm>
              <a:off x="4418267" y="2703957"/>
              <a:ext cx="1044035" cy="6787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Fourier</a:t>
              </a:r>
              <a:r>
                <a:rPr lang="en-US" baseline="30000" dirty="0"/>
                <a:t>-1</a:t>
              </a:r>
            </a:p>
          </p:txBody>
        </p: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0B11AE67-42B1-40D7-AAC8-44EE9D1D0839}"/>
                </a:ext>
              </a:extLst>
            </p:cNvPr>
            <p:cNvSpPr/>
            <p:nvPr/>
          </p:nvSpPr>
          <p:spPr>
            <a:xfrm>
              <a:off x="5462303" y="2232807"/>
              <a:ext cx="794531" cy="44854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</a:t>
              </a:r>
              <a:r>
                <a:rPr lang="en-US" baseline="30000" dirty="0"/>
                <a:t>-1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852288D-3CE8-20A0-4265-A3C144829170}"/>
                    </a:ext>
                  </a:extLst>
                </p:cNvPr>
                <p:cNvSpPr txBox="1"/>
                <p:nvPr/>
              </p:nvSpPr>
              <p:spPr>
                <a:xfrm>
                  <a:off x="-46450" y="2577681"/>
                  <a:ext cx="64102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852288D-3CE8-20A0-4265-A3C144829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6450" y="2577681"/>
                  <a:ext cx="641021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6DBD773-5869-DFDF-D08D-B6886691C7A4}"/>
                    </a:ext>
                  </a:extLst>
                </p:cNvPr>
                <p:cNvSpPr txBox="1"/>
                <p:nvPr/>
              </p:nvSpPr>
              <p:spPr>
                <a:xfrm>
                  <a:off x="-70307" y="2922942"/>
                  <a:ext cx="64102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6DBD773-5869-DFDF-D08D-B6886691C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0307" y="2922942"/>
                  <a:ext cx="641021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18C468-E2C7-AA20-C536-2554D3CDF452}"/>
                </a:ext>
              </a:extLst>
            </p:cNvPr>
            <p:cNvSpPr txBox="1"/>
            <p:nvPr/>
          </p:nvSpPr>
          <p:spPr>
            <a:xfrm>
              <a:off x="-23348" y="3243083"/>
              <a:ext cx="10161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C00FF"/>
                  </a:solidFill>
                </a:rPr>
                <a:t>color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C4BA106-BD8D-DF1A-24B9-3EED0AF9E1AB}"/>
              </a:ext>
            </a:extLst>
          </p:cNvPr>
          <p:cNvSpPr txBox="1"/>
          <p:nvPr/>
        </p:nvSpPr>
        <p:spPr>
          <a:xfrm>
            <a:off x="115242" y="1625806"/>
            <a:ext cx="297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Circuit structure: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3AB83C-93F1-2BF5-225F-61C809BF64B3}"/>
              </a:ext>
            </a:extLst>
          </p:cNvPr>
          <p:cNvSpPr txBox="1"/>
          <p:nvPr/>
        </p:nvSpPr>
        <p:spPr>
          <a:xfrm>
            <a:off x="107909" y="3468812"/>
            <a:ext cx="442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Sample simulation result:</a:t>
            </a:r>
          </a:p>
        </p:txBody>
      </p:sp>
      <p:sp>
        <p:nvSpPr>
          <p:cNvPr id="43" name="TextBox 33">
            <a:extLst>
              <a:ext uri="{FF2B5EF4-FFF2-40B4-BE49-F238E27FC236}">
                <a16:creationId xmlns:a16="http://schemas.microsoft.com/office/drawing/2014/main" id="{C6D8C009-1EE3-4C82-9A0A-2F6FEA6F4B24}"/>
              </a:ext>
            </a:extLst>
          </p:cNvPr>
          <p:cNvSpPr txBox="1"/>
          <p:nvPr/>
        </p:nvSpPr>
        <p:spPr>
          <a:xfrm>
            <a:off x="7737906" y="217622"/>
            <a:ext cx="404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[Berry, et al., </a:t>
            </a:r>
            <a:r>
              <a:rPr lang="en-US" altLang="zh-CN" b="0" i="0" dirty="0">
                <a:solidFill>
                  <a:srgbClr val="00B0F0"/>
                </a:solidFill>
                <a:effectLst/>
              </a:rPr>
              <a:t>PRL 114, 090502 (2015)</a:t>
            </a:r>
            <a:r>
              <a:rPr lang="en-US" altLang="zh-CN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E9BF2-313B-585E-D8E1-F49339122F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90" y="3908670"/>
            <a:ext cx="7445007" cy="283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30D0D-9955-AB4B-A3BD-4F8256D0C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6232" y="3529539"/>
            <a:ext cx="3943499" cy="2926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CA341-C195-FF75-162D-4A23BF818E98}"/>
              </a:ext>
            </a:extLst>
          </p:cNvPr>
          <p:cNvSpPr txBox="1"/>
          <p:nvPr/>
        </p:nvSpPr>
        <p:spPr>
          <a:xfrm>
            <a:off x="7891616" y="6460304"/>
            <a:ext cx="413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Transverse momentum broadening</a:t>
            </a:r>
            <a:endParaRPr lang="en-US" dirty="0"/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E8D0A726-3CF8-3F2C-5B67-18AF272CA9DD}"/>
              </a:ext>
            </a:extLst>
          </p:cNvPr>
          <p:cNvSpPr txBox="1"/>
          <p:nvPr/>
        </p:nvSpPr>
        <p:spPr>
          <a:xfrm>
            <a:off x="3082126" y="6437361"/>
            <a:ext cx="14816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Basis states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2313F-5EF4-2481-BC51-D7757F769D00}"/>
              </a:ext>
            </a:extLst>
          </p:cNvPr>
          <p:cNvSpPr/>
          <p:nvPr/>
        </p:nvSpPr>
        <p:spPr>
          <a:xfrm>
            <a:off x="54116" y="3476733"/>
            <a:ext cx="7665341" cy="3339583"/>
          </a:xfrm>
          <a:prstGeom prst="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C4FA2E-6D71-E6FB-00A4-80CDF700730A}"/>
              </a:ext>
            </a:extLst>
          </p:cNvPr>
          <p:cNvSpPr/>
          <p:nvPr/>
        </p:nvSpPr>
        <p:spPr>
          <a:xfrm>
            <a:off x="7762877" y="3482155"/>
            <a:ext cx="4390211" cy="3343890"/>
          </a:xfrm>
          <a:prstGeom prst="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818111-0D1A-5043-C375-F0ADBF0647F1}"/>
              </a:ext>
            </a:extLst>
          </p:cNvPr>
          <p:cNvSpPr/>
          <p:nvPr/>
        </p:nvSpPr>
        <p:spPr>
          <a:xfrm>
            <a:off x="58533" y="41686"/>
            <a:ext cx="12094555" cy="1584120"/>
          </a:xfrm>
          <a:prstGeom prst="rect">
            <a:avLst/>
          </a:prstGeom>
          <a:solidFill>
            <a:srgbClr val="0070C0">
              <a:alpha val="1000"/>
            </a:srgbClr>
          </a:solidFill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DCA1F7A-0411-DFC2-AF4E-54D3ADE5B4E0}"/>
              </a:ext>
            </a:extLst>
          </p:cNvPr>
          <p:cNvSpPr/>
          <p:nvPr/>
        </p:nvSpPr>
        <p:spPr>
          <a:xfrm>
            <a:off x="54116" y="1646330"/>
            <a:ext cx="12098972" cy="1797403"/>
          </a:xfrm>
          <a:prstGeom prst="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33">
            <a:extLst>
              <a:ext uri="{FF2B5EF4-FFF2-40B4-BE49-F238E27FC236}">
                <a16:creationId xmlns:a16="http://schemas.microsoft.com/office/drawing/2014/main" id="{8EB7D68C-721E-1D17-F08D-A979B8FF3F68}"/>
              </a:ext>
            </a:extLst>
          </p:cNvPr>
          <p:cNvSpPr txBox="1"/>
          <p:nvPr/>
        </p:nvSpPr>
        <p:spPr>
          <a:xfrm>
            <a:off x="7822894" y="1624590"/>
            <a:ext cx="431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[S. Wu, </a:t>
            </a:r>
            <a:r>
              <a:rPr lang="en-US" b="1" dirty="0">
                <a:solidFill>
                  <a:srgbClr val="00B0F0"/>
                </a:solidFill>
              </a:rPr>
              <a:t>WD,</a:t>
            </a:r>
            <a:r>
              <a:rPr lang="en-US" dirty="0">
                <a:solidFill>
                  <a:srgbClr val="00B0F0"/>
                </a:solidFill>
              </a:rPr>
              <a:t> et al., PRD 110, 056044 (2024)]</a:t>
            </a:r>
          </a:p>
        </p:txBody>
      </p:sp>
    </p:spTree>
    <p:extLst>
      <p:ext uri="{BB962C8B-B14F-4D97-AF65-F5344CB8AC3E}">
        <p14:creationId xmlns:p14="http://schemas.microsoft.com/office/powerpoint/2010/main" val="69550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9C71D-B2EE-91EF-547A-B5053D31E14F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Exploding dimensions in </a:t>
            </a:r>
            <a:r>
              <a:rPr lang="en-US" sz="3200" b="1" i="1" dirty="0">
                <a:solidFill>
                  <a:srgbClr val="0000FF"/>
                </a:solidFill>
              </a:rPr>
              <a:t>ab initio </a:t>
            </a:r>
            <a:r>
              <a:rPr lang="en-US" sz="3200" b="1" dirty="0">
                <a:solidFill>
                  <a:srgbClr val="0000FF"/>
                </a:solidFill>
              </a:rPr>
              <a:t>calculations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273850B3-7006-B5AB-6F3A-E9D8342D7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" y="1143959"/>
            <a:ext cx="5523761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FCFB7-7C0F-3F9D-CB11-214CEDF354ED}"/>
              </a:ext>
            </a:extLst>
          </p:cNvPr>
          <p:cNvSpPr txBox="1"/>
          <p:nvPr/>
        </p:nvSpPr>
        <p:spPr>
          <a:xfrm>
            <a:off x="2004039" y="6494036"/>
            <a:ext cx="409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[Phys. Rev. C </a:t>
            </a:r>
            <a:r>
              <a:rPr lang="en-US" b="1" dirty="0">
                <a:solidFill>
                  <a:srgbClr val="00B0F0"/>
                </a:solidFill>
              </a:rPr>
              <a:t>104 </a:t>
            </a:r>
            <a:r>
              <a:rPr lang="en-US" dirty="0">
                <a:solidFill>
                  <a:srgbClr val="00B0F0"/>
                </a:solidFill>
              </a:rPr>
              <a:t>054315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(2021)]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C2860-7899-E2A2-6716-F8DED9597180}"/>
              </a:ext>
            </a:extLst>
          </p:cNvPr>
          <p:cNvSpPr txBox="1"/>
          <p:nvPr/>
        </p:nvSpPr>
        <p:spPr>
          <a:xfrm>
            <a:off x="248513" y="589708"/>
            <a:ext cx="11693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0000"/>
                </a:solidFill>
              </a:rPr>
              <a:t>Exponential scaling in computational resources </a:t>
            </a:r>
            <a:r>
              <a:rPr lang="en-US" sz="2200" dirty="0"/>
              <a:t>for many-nucleon problems on classical computers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29A3CEBA-7469-1803-478A-0AF2F87A9DE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48936" y="1052707"/>
              <a:ext cx="4133130" cy="4098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6565">
                      <a:extLst>
                        <a:ext uri="{9D8B030D-6E8A-4147-A177-3AD203B41FA5}">
                          <a16:colId xmlns:a16="http://schemas.microsoft.com/office/drawing/2014/main" val="2615877345"/>
                        </a:ext>
                      </a:extLst>
                    </a:gridCol>
                    <a:gridCol w="2066565">
                      <a:extLst>
                        <a:ext uri="{9D8B030D-6E8A-4147-A177-3AD203B41FA5}">
                          <a16:colId xmlns:a16="http://schemas.microsoft.com/office/drawing/2014/main" val="31756439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𝒔𝒉𝒆𝒍𝒍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𝒔𝒑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/>
                            <a:t>/2 (for n or p)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71534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00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5365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8824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9679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21143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0893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168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517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8070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60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86828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29A3CEBA-7469-1803-478A-0AF2F87A9D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0163316"/>
                  </p:ext>
                </p:extLst>
              </p:nvPr>
            </p:nvGraphicFramePr>
            <p:xfrm>
              <a:off x="7048936" y="1052707"/>
              <a:ext cx="4133130" cy="40987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6565">
                      <a:extLst>
                        <a:ext uri="{9D8B030D-6E8A-4147-A177-3AD203B41FA5}">
                          <a16:colId xmlns:a16="http://schemas.microsoft.com/office/drawing/2014/main" val="2615877345"/>
                        </a:ext>
                      </a:extLst>
                    </a:gridCol>
                    <a:gridCol w="2066565">
                      <a:extLst>
                        <a:ext uri="{9D8B030D-6E8A-4147-A177-3AD203B41FA5}">
                          <a16:colId xmlns:a16="http://schemas.microsoft.com/office/drawing/2014/main" val="3175643987"/>
                        </a:ext>
                      </a:extLst>
                    </a:gridCol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4" t="-6250" r="-100882" b="-9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90" t="-6250" r="-1180" b="-9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71534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00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53656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88824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9679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21143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0893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168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517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240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80703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330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60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440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86828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B634678-C7EA-D90E-5070-893E4481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4</a:t>
            </a:fld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9290F8-A238-BE52-FFAA-CFD4FA3789F4}"/>
                  </a:ext>
                </a:extLst>
              </p:cNvPr>
              <p:cNvSpPr txBox="1"/>
              <p:nvPr/>
            </p:nvSpPr>
            <p:spPr>
              <a:xfrm>
                <a:off x="7368463" y="5307145"/>
                <a:ext cx="4407445" cy="151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FF"/>
                    </a:solidFill>
                  </a:rPr>
                  <a:t># of SP states: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×40=80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Matrix dimension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00FF"/>
                    </a:solidFill>
                  </a:rPr>
                  <a:t># of nonzero two-body matrix element: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several copies of 2308</a:t>
                </a:r>
                <a:r>
                  <a:rPr lang="en-US" dirty="0"/>
                  <a:t> (with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9290F8-A238-BE52-FFAA-CFD4FA378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63" y="5307145"/>
                <a:ext cx="4407445" cy="1519647"/>
              </a:xfrm>
              <a:prstGeom prst="rect">
                <a:avLst/>
              </a:prstGeom>
              <a:blipFill>
                <a:blip r:embed="rId4"/>
                <a:stretch>
                  <a:fillRect l="-1149" b="-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6C93FB-D43A-7367-2CCB-E37C8FDD7B37}"/>
                  </a:ext>
                </a:extLst>
              </p:cNvPr>
              <p:cNvSpPr txBox="1"/>
              <p:nvPr/>
            </p:nvSpPr>
            <p:spPr>
              <a:xfrm>
                <a:off x="6751243" y="5115726"/>
                <a:ext cx="123444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6C93FB-D43A-7367-2CCB-E37C8FDD7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243" y="5115726"/>
                <a:ext cx="1234440" cy="369332"/>
              </a:xfrm>
              <a:prstGeom prst="rect">
                <a:avLst/>
              </a:prstGeom>
              <a:blipFill>
                <a:blip r:embed="rId5"/>
                <a:stretch>
                  <a:fillRect t="-8197" r="-3448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096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6210E3-AE0D-5281-9C38-9B9E65BF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215"/>
            <a:ext cx="7886700" cy="67182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+mn-lt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944B6-C18D-CE99-21B4-8BDACE267832}"/>
              </a:ext>
            </a:extLst>
          </p:cNvPr>
          <p:cNvSpPr txBox="1"/>
          <p:nvPr/>
        </p:nvSpPr>
        <p:spPr>
          <a:xfrm>
            <a:off x="288640" y="681037"/>
            <a:ext cx="1161471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Nuclear many-body problems 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are </a:t>
            </a:r>
            <a:r>
              <a:rPr lang="en-US" sz="2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computationally challenging 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</a:t>
            </a: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classical computers</a:t>
            </a:r>
          </a:p>
          <a:p>
            <a:endParaRPr lang="en-US" sz="22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Quantum computing 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holds the promise to solve such problems </a:t>
            </a:r>
            <a:r>
              <a:rPr lang="en-US" sz="2200" dirty="0">
                <a:solidFill>
                  <a:srgbClr val="0066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with efficiency</a:t>
            </a:r>
          </a:p>
          <a:p>
            <a:endParaRPr lang="en-US" sz="22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 this talk, we introduce our </a:t>
            </a: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Hamiltonian input schemes 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</a:t>
            </a: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many-fermion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many-boson systems</a:t>
            </a:r>
          </a:p>
          <a:p>
            <a:endParaRPr lang="en-US" sz="22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Based on these Hamiltonian input schemes, w</a:t>
            </a:r>
            <a:r>
              <a:rPr lang="en-US" sz="2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can calculate </a:t>
            </a: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many-body structure and dynamics</a:t>
            </a:r>
            <a:r>
              <a:rPr lang="en-US" sz="22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utilizing various</a:t>
            </a: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quantum algorithms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also introduce our recent progress in developing quantum algorithms for low- and high-energy scatterings</a:t>
            </a:r>
          </a:p>
          <a:p>
            <a:endParaRPr lang="en-US" sz="22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Next, we plan to </a:t>
            </a:r>
            <a:r>
              <a:rPr lang="en-US" sz="2200" dirty="0">
                <a:solidFill>
                  <a:srgbClr val="0432FF"/>
                </a:solidFill>
              </a:rPr>
              <a:t>improve the input models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432FF"/>
                </a:solidFill>
              </a:rPr>
              <a:t>develop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00FF"/>
                </a:solidFill>
              </a:rPr>
              <a:t>efficient algorithms </a:t>
            </a:r>
            <a:r>
              <a:rPr lang="en-US" sz="2200" dirty="0"/>
              <a:t>for </a:t>
            </a:r>
            <a:r>
              <a:rPr lang="en-US" sz="2200" i="1" dirty="0">
                <a:solidFill>
                  <a:srgbClr val="006600"/>
                </a:solidFill>
              </a:rPr>
              <a:t>ab initio </a:t>
            </a:r>
            <a:r>
              <a:rPr lang="en-US" sz="2200" dirty="0">
                <a:solidFill>
                  <a:srgbClr val="0432FF"/>
                </a:solidFill>
              </a:rPr>
              <a:t>quantum</a:t>
            </a:r>
            <a:r>
              <a:rPr lang="en-US" sz="2200" dirty="0">
                <a:solidFill>
                  <a:srgbClr val="006600"/>
                </a:solidFill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many-body</a:t>
            </a:r>
            <a:r>
              <a:rPr lang="en-US" sz="2200" dirty="0">
                <a:solidFill>
                  <a:srgbClr val="006600"/>
                </a:solidFill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structure and dynamics </a:t>
            </a:r>
            <a:r>
              <a:rPr lang="en-US" sz="2200" dirty="0"/>
              <a:t>calculations</a:t>
            </a:r>
            <a:r>
              <a:rPr lang="en-US" sz="2200" dirty="0">
                <a:solidFill>
                  <a:srgbClr val="006600"/>
                </a:solidFill>
              </a:rPr>
              <a:t> </a:t>
            </a:r>
            <a:r>
              <a:rPr lang="en-US" sz="2200" dirty="0"/>
              <a:t>on </a:t>
            </a:r>
            <a:r>
              <a:rPr lang="en-US" sz="2200" dirty="0">
                <a:solidFill>
                  <a:srgbClr val="C00000"/>
                </a:solidFill>
              </a:rPr>
              <a:t>near-term and future quantum hardware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Stay tuned…</a:t>
            </a:r>
          </a:p>
        </p:txBody>
      </p:sp>
    </p:spTree>
    <p:extLst>
      <p:ext uri="{BB962C8B-B14F-4D97-AF65-F5344CB8AC3E}">
        <p14:creationId xmlns:p14="http://schemas.microsoft.com/office/powerpoint/2010/main" val="631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C43F0-AB31-C8F6-A5F3-39415694688C}"/>
              </a:ext>
            </a:extLst>
          </p:cNvPr>
          <p:cNvSpPr txBox="1"/>
          <p:nvPr/>
        </p:nvSpPr>
        <p:spPr>
          <a:xfrm>
            <a:off x="2029841" y="0"/>
            <a:ext cx="8132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Team members</a:t>
            </a:r>
            <a:r>
              <a:rPr lang="zh-CN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</a:rPr>
              <a:t>and</a:t>
            </a:r>
            <a:r>
              <a:rPr lang="zh-CN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</a:rPr>
              <a:t>collaborators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C9315F-2528-EC1B-E981-FFAE6194675A}"/>
              </a:ext>
            </a:extLst>
          </p:cNvPr>
          <p:cNvGrpSpPr/>
          <p:nvPr/>
        </p:nvGrpSpPr>
        <p:grpSpPr>
          <a:xfrm>
            <a:off x="1279576" y="1053579"/>
            <a:ext cx="2046535" cy="2419656"/>
            <a:chOff x="499821" y="1001508"/>
            <a:chExt cx="2046535" cy="2419656"/>
          </a:xfrm>
        </p:grpSpPr>
        <p:pic>
          <p:nvPicPr>
            <p:cNvPr id="4" name="Picture 3" descr="A person in a suit smiling&#10;&#10;Description automatically generated">
              <a:extLst>
                <a:ext uri="{FF2B5EF4-FFF2-40B4-BE49-F238E27FC236}">
                  <a16:creationId xmlns:a16="http://schemas.microsoft.com/office/drawing/2014/main" id="{0D0884AE-1D6C-8DB3-8A91-2E47304F8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3"/>
            <a:stretch/>
          </p:blipFill>
          <p:spPr>
            <a:xfrm>
              <a:off x="580885" y="1001508"/>
              <a:ext cx="1868752" cy="2377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BF2C6E-AA8B-47E8-8D3B-1AF242B9F818}"/>
                </a:ext>
              </a:extLst>
            </p:cNvPr>
            <p:cNvSpPr txBox="1"/>
            <p:nvPr/>
          </p:nvSpPr>
          <p:spPr>
            <a:xfrm>
              <a:off x="499821" y="2774833"/>
              <a:ext cx="2046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2D050"/>
                  </a:solidFill>
                </a:rPr>
                <a:t>Prof. James P. Vary</a:t>
              </a:r>
            </a:p>
            <a:p>
              <a:pPr algn="ctr"/>
              <a:r>
                <a:rPr lang="en-US" b="1" dirty="0">
                  <a:solidFill>
                    <a:srgbClr val="92D050"/>
                  </a:solidFill>
                </a:rPr>
                <a:t>Iowa State Univ.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343277-905E-D07D-38A2-6E2725991D51}"/>
              </a:ext>
            </a:extLst>
          </p:cNvPr>
          <p:cNvGrpSpPr/>
          <p:nvPr/>
        </p:nvGrpSpPr>
        <p:grpSpPr>
          <a:xfrm>
            <a:off x="7021565" y="1051560"/>
            <a:ext cx="1868526" cy="2385581"/>
            <a:chOff x="5647660" y="616601"/>
            <a:chExt cx="1868526" cy="2385581"/>
          </a:xfrm>
        </p:grpSpPr>
        <p:pic>
          <p:nvPicPr>
            <p:cNvPr id="10" name="Picture 9" descr="A person in glasses standing in front of a whiteboard with math formulas&#10;&#10;Description automatically generated">
              <a:extLst>
                <a:ext uri="{FF2B5EF4-FFF2-40B4-BE49-F238E27FC236}">
                  <a16:creationId xmlns:a16="http://schemas.microsoft.com/office/drawing/2014/main" id="{7DAE77F7-498E-3D0C-7EDB-30CB76FC8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55" r="12178"/>
            <a:stretch/>
          </p:blipFill>
          <p:spPr>
            <a:xfrm>
              <a:off x="5662591" y="616601"/>
              <a:ext cx="1853595" cy="23774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6A2424-129F-F3F2-61E8-BDFED6ADC619}"/>
                </a:ext>
              </a:extLst>
            </p:cNvPr>
            <p:cNvSpPr txBox="1"/>
            <p:nvPr/>
          </p:nvSpPr>
          <p:spPr>
            <a:xfrm>
              <a:off x="5647660" y="2355851"/>
              <a:ext cx="1853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Prof. Chao Yang</a:t>
              </a:r>
            </a:p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LBL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AC59EF-DFD2-D83F-2E50-17A0DFECE55C}"/>
              </a:ext>
            </a:extLst>
          </p:cNvPr>
          <p:cNvGrpSpPr/>
          <p:nvPr/>
        </p:nvGrpSpPr>
        <p:grpSpPr>
          <a:xfrm>
            <a:off x="1295270" y="3926129"/>
            <a:ext cx="1713693" cy="2440537"/>
            <a:chOff x="6450818" y="2066789"/>
            <a:chExt cx="1713693" cy="2440537"/>
          </a:xfrm>
        </p:grpSpPr>
        <p:pic>
          <p:nvPicPr>
            <p:cNvPr id="15" name="Picture 14" descr="A person in a suit and glasses&#10;&#10;Description automatically generated">
              <a:extLst>
                <a:ext uri="{FF2B5EF4-FFF2-40B4-BE49-F238E27FC236}">
                  <a16:creationId xmlns:a16="http://schemas.microsoft.com/office/drawing/2014/main" id="{53E0D06D-53E7-9F8C-D337-3E8BF8211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1" r="16666" b="3704"/>
            <a:stretch/>
          </p:blipFill>
          <p:spPr>
            <a:xfrm>
              <a:off x="6450818" y="2066789"/>
              <a:ext cx="1713693" cy="2377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52C667-D56C-8139-5856-94090D06C040}"/>
                </a:ext>
              </a:extLst>
            </p:cNvPr>
            <p:cNvSpPr txBox="1"/>
            <p:nvPr/>
          </p:nvSpPr>
          <p:spPr>
            <a:xfrm>
              <a:off x="6553251" y="3860995"/>
              <a:ext cx="1515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Chen</a:t>
              </a:r>
              <a:r>
                <a:rPr lang="zh-CN" altLang="en-US" b="1" dirty="0">
                  <a:solidFill>
                    <a:srgbClr val="00B0F0"/>
                  </a:solidFill>
                </a:rPr>
                <a:t> </a:t>
              </a:r>
              <a:r>
                <a:rPr lang="en-US" altLang="zh-CN" b="1" dirty="0">
                  <a:solidFill>
                    <a:srgbClr val="00B0F0"/>
                  </a:solidFill>
                </a:rPr>
                <a:t>Qian</a:t>
              </a:r>
              <a:endParaRPr lang="en-US" b="1" dirty="0">
                <a:solidFill>
                  <a:srgbClr val="00B0F0"/>
                </a:solidFill>
              </a:endParaRPr>
            </a:p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BAQIS</a:t>
              </a:r>
            </a:p>
          </p:txBody>
        </p:sp>
      </p:grpSp>
      <p:pic>
        <p:nvPicPr>
          <p:cNvPr id="32" name="Picture 31" descr="A collage of several people&#10;&#10;Description automatically generated">
            <a:extLst>
              <a:ext uri="{FF2B5EF4-FFF2-40B4-BE49-F238E27FC236}">
                <a16:creationId xmlns:a16="http://schemas.microsoft.com/office/drawing/2014/main" id="{AD6B70A2-6BD1-9F66-2F03-556FAB2C7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67" t="77147" r="14773" b="2669"/>
          <a:stretch/>
        </p:blipFill>
        <p:spPr>
          <a:xfrm>
            <a:off x="5086906" y="1051560"/>
            <a:ext cx="1853595" cy="23774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B12C1B5-C910-7519-2437-D0CB2FDA0A10}"/>
              </a:ext>
            </a:extLst>
          </p:cNvPr>
          <p:cNvGrpSpPr/>
          <p:nvPr/>
        </p:nvGrpSpPr>
        <p:grpSpPr>
          <a:xfrm>
            <a:off x="8956224" y="1051560"/>
            <a:ext cx="1997600" cy="2419656"/>
            <a:chOff x="9422296" y="1987946"/>
            <a:chExt cx="1997600" cy="2419656"/>
          </a:xfrm>
        </p:grpSpPr>
        <p:pic>
          <p:nvPicPr>
            <p:cNvPr id="39" name="Picture 38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EDA8D755-1846-8EBB-92D6-7D66D8E4D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265" y="1987946"/>
              <a:ext cx="1996631" cy="23774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4F289E-562A-11B2-83D7-F047D1C7A06D}"/>
                </a:ext>
              </a:extLst>
            </p:cNvPr>
            <p:cNvSpPr txBox="1"/>
            <p:nvPr/>
          </p:nvSpPr>
          <p:spPr>
            <a:xfrm>
              <a:off x="9422296" y="3761271"/>
              <a:ext cx="1954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Prof. Yang Li</a:t>
              </a:r>
            </a:p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USTC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1499F80-8E4F-06F2-EFA4-641B78793F1B}"/>
              </a:ext>
            </a:extLst>
          </p:cNvPr>
          <p:cNvGrpSpPr/>
          <p:nvPr/>
        </p:nvGrpSpPr>
        <p:grpSpPr>
          <a:xfrm>
            <a:off x="5274530" y="3946835"/>
            <a:ext cx="1681911" cy="2430851"/>
            <a:chOff x="6311151" y="4427149"/>
            <a:chExt cx="1681911" cy="2430851"/>
          </a:xfrm>
        </p:grpSpPr>
        <p:pic>
          <p:nvPicPr>
            <p:cNvPr id="45" name="Picture 44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F6749FAB-4553-E70C-C4A8-AE9B7EDF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151" y="4427149"/>
              <a:ext cx="1681911" cy="237744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0A3C7C5-7864-E0F2-E9E2-7C5095DD499E}"/>
                </a:ext>
              </a:extLst>
            </p:cNvPr>
            <p:cNvSpPr txBox="1"/>
            <p:nvPr/>
          </p:nvSpPr>
          <p:spPr>
            <a:xfrm>
              <a:off x="6352422" y="6211669"/>
              <a:ext cx="1599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2D050"/>
                  </a:solidFill>
                </a:rPr>
                <a:t>Zixin Liu</a:t>
              </a:r>
            </a:p>
            <a:p>
              <a:pPr algn="ctr"/>
              <a:r>
                <a:rPr lang="en-US" b="1" dirty="0">
                  <a:solidFill>
                    <a:srgbClr val="92D050"/>
                  </a:solidFill>
                </a:rPr>
                <a:t>IMP-CAS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31713C-EF22-4969-4AA3-2E42F63EC36A}"/>
              </a:ext>
            </a:extLst>
          </p:cNvPr>
          <p:cNvGrpSpPr/>
          <p:nvPr/>
        </p:nvGrpSpPr>
        <p:grpSpPr>
          <a:xfrm>
            <a:off x="7166150" y="3926129"/>
            <a:ext cx="1752994" cy="2431676"/>
            <a:chOff x="8055271" y="4427149"/>
            <a:chExt cx="1752994" cy="2431676"/>
          </a:xfrm>
        </p:grpSpPr>
        <p:pic>
          <p:nvPicPr>
            <p:cNvPr id="48" name="Picture 47" descr="A person wearing glasses and a grey shirt&#10;&#10;Description automatically generated">
              <a:extLst>
                <a:ext uri="{FF2B5EF4-FFF2-40B4-BE49-F238E27FC236}">
                  <a16:creationId xmlns:a16="http://schemas.microsoft.com/office/drawing/2014/main" id="{5FCB0EDD-D808-00F0-C5C1-479A26BB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162" y="4427149"/>
              <a:ext cx="1698516" cy="237744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BF4C95-2F78-7353-DA04-3B10A892B44C}"/>
                </a:ext>
              </a:extLst>
            </p:cNvPr>
            <p:cNvSpPr txBox="1"/>
            <p:nvPr/>
          </p:nvSpPr>
          <p:spPr>
            <a:xfrm>
              <a:off x="8055271" y="6212494"/>
              <a:ext cx="1752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Yangguang Yang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IMP-CAS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89AB4CA-67D6-10D1-5CE0-F6917AF2E03A}"/>
              </a:ext>
            </a:extLst>
          </p:cNvPr>
          <p:cNvGrpSpPr/>
          <p:nvPr/>
        </p:nvGrpSpPr>
        <p:grpSpPr>
          <a:xfrm>
            <a:off x="9050022" y="3927467"/>
            <a:ext cx="1954264" cy="2430338"/>
            <a:chOff x="8739193" y="2735257"/>
            <a:chExt cx="1954264" cy="2430338"/>
          </a:xfrm>
        </p:grpSpPr>
        <p:pic>
          <p:nvPicPr>
            <p:cNvPr id="55" name="Picture 54" descr="A person in a black shirt&#10;&#10;Description automatically generated">
              <a:extLst>
                <a:ext uri="{FF2B5EF4-FFF2-40B4-BE49-F238E27FC236}">
                  <a16:creationId xmlns:a16="http://schemas.microsoft.com/office/drawing/2014/main" id="{5A63FEC9-D2FA-E7FC-3B9D-A88A7D7C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785" y="2735257"/>
              <a:ext cx="1783080" cy="237744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3929A5C-49D7-BA5C-31CC-57576D88007B}"/>
                </a:ext>
              </a:extLst>
            </p:cNvPr>
            <p:cNvSpPr txBox="1"/>
            <p:nvPr/>
          </p:nvSpPr>
          <p:spPr>
            <a:xfrm>
              <a:off x="8739193" y="4519264"/>
              <a:ext cx="1954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Tianyang Hu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IMP-CAS</a:t>
              </a:r>
            </a:p>
          </p:txBody>
        </p:sp>
      </p:grpSp>
      <p:pic>
        <p:nvPicPr>
          <p:cNvPr id="6" name="Picture 5" descr="A collage of several people&#10;&#10;Description automatically generated">
            <a:extLst>
              <a:ext uri="{FF2B5EF4-FFF2-40B4-BE49-F238E27FC236}">
                <a16:creationId xmlns:a16="http://schemas.microsoft.com/office/drawing/2014/main" id="{D0F125AF-C40E-05AC-6491-9B484E583F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60" t="34212" r="14640" b="44919"/>
          <a:stretch/>
        </p:blipFill>
        <p:spPr>
          <a:xfrm>
            <a:off x="3310456" y="1051560"/>
            <a:ext cx="1695386" cy="2377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DF5098-A233-A23C-5208-7E2DA65BD203}"/>
              </a:ext>
            </a:extLst>
          </p:cNvPr>
          <p:cNvGrpSpPr/>
          <p:nvPr/>
        </p:nvGrpSpPr>
        <p:grpSpPr>
          <a:xfrm>
            <a:off x="3211226" y="3926129"/>
            <a:ext cx="1853595" cy="2431675"/>
            <a:chOff x="3001026" y="4158260"/>
            <a:chExt cx="1853595" cy="2431675"/>
          </a:xfrm>
        </p:grpSpPr>
        <p:pic>
          <p:nvPicPr>
            <p:cNvPr id="8" name="Picture 7" descr="A person with short black hair&#10;&#10;Description automatically generated">
              <a:extLst>
                <a:ext uri="{FF2B5EF4-FFF2-40B4-BE49-F238E27FC236}">
                  <a16:creationId xmlns:a16="http://schemas.microsoft.com/office/drawing/2014/main" id="{EE5ABC87-6618-AEAF-A516-F654C7DA4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98"/>
            <a:stretch/>
          </p:blipFill>
          <p:spPr>
            <a:xfrm>
              <a:off x="3001026" y="4158260"/>
              <a:ext cx="1853595" cy="23774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B61D90-3A8A-3F41-C2F0-57FF147CD874}"/>
                </a:ext>
              </a:extLst>
            </p:cNvPr>
            <p:cNvSpPr txBox="1"/>
            <p:nvPr/>
          </p:nvSpPr>
          <p:spPr>
            <a:xfrm>
              <a:off x="3003220" y="5943604"/>
              <a:ext cx="1840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Mamoon Sharaf</a:t>
              </a:r>
            </a:p>
            <a:p>
              <a:pPr algn="ctr"/>
              <a:r>
                <a:rPr lang="en-US" altLang="zh-CN" dirty="0">
                  <a:solidFill>
                    <a:srgbClr val="FFFF00"/>
                  </a:solidFill>
                </a:rPr>
                <a:t>IMP-CAS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753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with plates of food&#10;&#10;Description automatically generated">
            <a:extLst>
              <a:ext uri="{FF2B5EF4-FFF2-40B4-BE49-F238E27FC236}">
                <a16:creationId xmlns:a16="http://schemas.microsoft.com/office/drawing/2014/main" id="{024A9A35-07C2-F691-C566-77340799D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1" b="5374"/>
          <a:stretch/>
        </p:blipFill>
        <p:spPr>
          <a:xfrm>
            <a:off x="2642969" y="411480"/>
            <a:ext cx="8936909" cy="6035040"/>
          </a:xfrm>
          <a:prstGeom prst="rect">
            <a:avLst/>
          </a:prstGeom>
        </p:spPr>
      </p:pic>
      <p:pic>
        <p:nvPicPr>
          <p:cNvPr id="2" name="Picture 1" descr="A collage of several people&#10;&#10;Description automatically generated">
            <a:extLst>
              <a:ext uri="{FF2B5EF4-FFF2-40B4-BE49-F238E27FC236}">
                <a16:creationId xmlns:a16="http://schemas.microsoft.com/office/drawing/2014/main" id="{EF75CC6D-8809-FF22-00D9-1D7422405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67" t="77147" r="14773" b="2669"/>
          <a:stretch/>
        </p:blipFill>
        <p:spPr>
          <a:xfrm>
            <a:off x="789374" y="2240280"/>
            <a:ext cx="1853595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0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0949-5642-0F08-D553-0D159E44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4494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Quantum computer is a potential game-rule changer</a:t>
            </a:r>
          </a:p>
        </p:txBody>
      </p:sp>
      <p:pic>
        <p:nvPicPr>
          <p:cNvPr id="7" name="Picture 6" descr="A person with his finger in his mouth&#10;&#10;Description automatically generated">
            <a:extLst>
              <a:ext uri="{FF2B5EF4-FFF2-40B4-BE49-F238E27FC236}">
                <a16:creationId xmlns:a16="http://schemas.microsoft.com/office/drawing/2014/main" id="{AE78DF91-100D-69CC-C80F-371B2E214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3" y="1874520"/>
            <a:ext cx="5835181" cy="310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6E767B-356E-2B73-C6BE-F45D31FA6B8D}"/>
              </a:ext>
            </a:extLst>
          </p:cNvPr>
          <p:cNvSpPr txBox="1"/>
          <p:nvPr/>
        </p:nvSpPr>
        <p:spPr>
          <a:xfrm>
            <a:off x="6267061" y="2459504"/>
            <a:ext cx="5629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“Nature isn't classical</a:t>
            </a:r>
            <a:r>
              <a:rPr lang="en-US" sz="2400" dirty="0"/>
              <a:t>, dammit, </a:t>
            </a:r>
            <a:r>
              <a:rPr lang="en-US" sz="2400" dirty="0">
                <a:solidFill>
                  <a:srgbClr val="0000FF"/>
                </a:solidFill>
              </a:rPr>
              <a:t>and if you want to make a simulation of nature, you'd better make it quantum mechanical</a:t>
            </a:r>
            <a:r>
              <a:rPr lang="en-US" sz="2400" dirty="0"/>
              <a:t>, and by golly it's a wonderful problem, because it doesn't look so easy.”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AD74DB-504E-AD2A-D756-1B9C0AEFC17C}"/>
              </a:ext>
            </a:extLst>
          </p:cNvPr>
          <p:cNvSpPr txBox="1"/>
          <p:nvPr/>
        </p:nvSpPr>
        <p:spPr>
          <a:xfrm>
            <a:off x="6697367" y="6002760"/>
            <a:ext cx="476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[R. P. Feynman, Int. J. </a:t>
            </a:r>
            <a:r>
              <a:rPr lang="en-US" dirty="0" err="1">
                <a:solidFill>
                  <a:srgbClr val="00B0F0"/>
                </a:solidFill>
              </a:rPr>
              <a:t>Theor</a:t>
            </a:r>
            <a:r>
              <a:rPr lang="en-US" dirty="0">
                <a:solidFill>
                  <a:srgbClr val="00B0F0"/>
                </a:solidFill>
              </a:rPr>
              <a:t>. Phys. 21, 467 (1982)]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15BD860-D351-C540-FE22-3E693023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5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133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0" y="13624"/>
            <a:ext cx="1216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Historical review: quantum mechanics + computational techniques</a:t>
            </a:r>
          </a:p>
        </p:txBody>
      </p:sp>
      <p:pic>
        <p:nvPicPr>
          <p:cNvPr id="2" name="Picture 1" descr="A timeline of a company&#10;&#10;Description automatically generated with medium confidence">
            <a:extLst>
              <a:ext uri="{FF2B5EF4-FFF2-40B4-BE49-F238E27FC236}">
                <a16:creationId xmlns:a16="http://schemas.microsoft.com/office/drawing/2014/main" id="{AB2DAE9F-F94A-BF1C-8CD4-5A986B498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03"/>
            <a:ext cx="12192000" cy="5921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45F6B1-0B04-2C67-D6BC-2AD4505460FE}"/>
              </a:ext>
            </a:extLst>
          </p:cNvPr>
          <p:cNvSpPr txBox="1"/>
          <p:nvPr/>
        </p:nvSpPr>
        <p:spPr>
          <a:xfrm>
            <a:off x="7817224" y="6429365"/>
            <a:ext cx="361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[Figure credit: quantumpedia.uk]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DBBD7A-F07A-F043-262C-AA032F87F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6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90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Advancing frontier: theory and experiments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AE970-93E9-C3F7-3046-33D47D73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" y="903642"/>
            <a:ext cx="6177332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AEE9A-EC40-7070-7B98-415CDE87F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4" r="5074"/>
          <a:stretch/>
        </p:blipFill>
        <p:spPr>
          <a:xfrm>
            <a:off x="6428262" y="903642"/>
            <a:ext cx="5622664" cy="548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B5E489-292E-7332-FED6-5E7E2B6A13AE}"/>
              </a:ext>
            </a:extLst>
          </p:cNvPr>
          <p:cNvSpPr txBox="1"/>
          <p:nvPr/>
        </p:nvSpPr>
        <p:spPr>
          <a:xfrm>
            <a:off x="7810248" y="6480810"/>
            <a:ext cx="348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[PRX QUANTUM 5, 037001 (2024)]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62AA3A2-A28F-164B-6F73-446B7D14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544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Advancing frontier</a:t>
            </a:r>
          </a:p>
        </p:txBody>
      </p:sp>
      <p:pic>
        <p:nvPicPr>
          <p:cNvPr id="3" name="Picture 2" descr="A large machine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3C2568E9-6E41-B628-7BEC-5A99F7FED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9" y="712776"/>
            <a:ext cx="4480560" cy="298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82285-702F-C8CD-CADB-369256F0B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b="-4289"/>
          <a:stretch/>
        </p:blipFill>
        <p:spPr>
          <a:xfrm>
            <a:off x="739389" y="4183858"/>
            <a:ext cx="4480560" cy="2520315"/>
          </a:xfrm>
          <a:prstGeom prst="rect">
            <a:avLst/>
          </a:prstGeom>
        </p:spPr>
      </p:pic>
      <p:pic>
        <p:nvPicPr>
          <p:cNvPr id="7" name="Picture 6" descr="A diagram of machine learning&#10;&#10;Description automatically generated">
            <a:extLst>
              <a:ext uri="{FF2B5EF4-FFF2-40B4-BE49-F238E27FC236}">
                <a16:creationId xmlns:a16="http://schemas.microsoft.com/office/drawing/2014/main" id="{F98D5BEF-6BA4-0A67-D4BF-3C36DE337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3892" r="2142" b="3892"/>
          <a:stretch/>
        </p:blipFill>
        <p:spPr>
          <a:xfrm>
            <a:off x="6972053" y="774665"/>
            <a:ext cx="3998238" cy="2926080"/>
          </a:xfrm>
          <a:prstGeom prst="rect">
            <a:avLst/>
          </a:prstGeom>
        </p:spPr>
      </p:pic>
      <p:pic>
        <p:nvPicPr>
          <p:cNvPr id="10" name="Picture 9" descr="A robot thinking with a glowing brain&#10;&#10;Description automatically generated with medium confidence">
            <a:extLst>
              <a:ext uri="{FF2B5EF4-FFF2-40B4-BE49-F238E27FC236}">
                <a16:creationId xmlns:a16="http://schemas.microsoft.com/office/drawing/2014/main" id="{D192235C-C397-5F62-8C8B-54ADA7C3F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53" y="3967654"/>
            <a:ext cx="3840480" cy="2736519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4DA6DDB-960B-4940-D5D6-1F93217C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662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E1634-BE7E-2CE9-360E-F8ECD303AA31}"/>
              </a:ext>
            </a:extLst>
          </p:cNvPr>
          <p:cNvSpPr txBox="1"/>
          <p:nvPr/>
        </p:nvSpPr>
        <p:spPr>
          <a:xfrm>
            <a:off x="893590" y="7858"/>
            <a:ext cx="1040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Quantum computing: a basic example</a:t>
            </a:r>
          </a:p>
        </p:txBody>
      </p:sp>
      <p:pic>
        <p:nvPicPr>
          <p:cNvPr id="3" name="Picture 2" descr="A black and white diagram with a letter and squares&#10;&#10;Description automatically generated">
            <a:extLst>
              <a:ext uri="{FF2B5EF4-FFF2-40B4-BE49-F238E27FC236}">
                <a16:creationId xmlns:a16="http://schemas.microsoft.com/office/drawing/2014/main" id="{C5AA729E-1AD7-BF50-0880-8DB986845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43" y="1319657"/>
            <a:ext cx="5919854" cy="16459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8B1221-23E3-5698-9073-F29C5F1876E9}"/>
              </a:ext>
            </a:extLst>
          </p:cNvPr>
          <p:cNvCxnSpPr>
            <a:cxnSpLocks/>
          </p:cNvCxnSpPr>
          <p:nvPr/>
        </p:nvCxnSpPr>
        <p:spPr>
          <a:xfrm>
            <a:off x="5334000" y="1057834"/>
            <a:ext cx="0" cy="319143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C1169-C226-FD93-6D55-060D6E3711A7}"/>
              </a:ext>
            </a:extLst>
          </p:cNvPr>
          <p:cNvCxnSpPr>
            <a:cxnSpLocks/>
          </p:cNvCxnSpPr>
          <p:nvPr/>
        </p:nvCxnSpPr>
        <p:spPr>
          <a:xfrm>
            <a:off x="4312024" y="1057834"/>
            <a:ext cx="0" cy="2823883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2450B7-3C6E-420D-BAEE-F4B355EE24B5}"/>
                  </a:ext>
                </a:extLst>
              </p:cNvPr>
              <p:cNvSpPr txBox="1"/>
              <p:nvPr/>
            </p:nvSpPr>
            <p:spPr>
              <a:xfrm>
                <a:off x="3016604" y="3738841"/>
                <a:ext cx="1676439" cy="43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2450B7-3C6E-420D-BAEE-F4B355EE2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604" y="3738841"/>
                <a:ext cx="1676439" cy="431593"/>
              </a:xfrm>
              <a:prstGeom prst="rect">
                <a:avLst/>
              </a:prstGeom>
              <a:blipFill>
                <a:blip r:embed="rId4"/>
                <a:stretch>
                  <a:fillRect l="-5818" t="-112676" r="-7273" b="-16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F00A5C-BED3-CEDD-05EE-077B18AC0B65}"/>
                  </a:ext>
                </a:extLst>
              </p:cNvPr>
              <p:cNvSpPr txBox="1"/>
              <p:nvPr/>
            </p:nvSpPr>
            <p:spPr>
              <a:xfrm>
                <a:off x="1819636" y="1517788"/>
                <a:ext cx="1123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𝑅𝑒𝑔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F00A5C-BED3-CEDD-05EE-077B18AC0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636" y="1517788"/>
                <a:ext cx="1123412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BB386-E931-35E1-AB9F-151943F0264C}"/>
                  </a:ext>
                </a:extLst>
              </p:cNvPr>
              <p:cNvSpPr txBox="1"/>
              <p:nvPr/>
            </p:nvSpPr>
            <p:spPr>
              <a:xfrm>
                <a:off x="1831832" y="2221496"/>
                <a:ext cx="1123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𝑅𝑒𝑔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BB386-E931-35E1-AB9F-151943F0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832" y="2221496"/>
                <a:ext cx="1123412" cy="461665"/>
              </a:xfrm>
              <a:prstGeom prst="rect">
                <a:avLst/>
              </a:prstGeom>
              <a:blipFill>
                <a:blip r:embed="rId6"/>
                <a:stretch>
                  <a:fillRect l="-216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33C728-8FA7-6782-EB1A-19400E9295B2}"/>
                  </a:ext>
                </a:extLst>
              </p:cNvPr>
              <p:cNvSpPr txBox="1"/>
              <p:nvPr/>
            </p:nvSpPr>
            <p:spPr>
              <a:xfrm>
                <a:off x="4043082" y="4215614"/>
                <a:ext cx="2581835" cy="72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33C728-8FA7-6782-EB1A-19400E929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082" y="4215614"/>
                <a:ext cx="2581835" cy="7280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18E071-A372-7EA5-DC28-A4CE75BD1D55}"/>
              </a:ext>
            </a:extLst>
          </p:cNvPr>
          <p:cNvCxnSpPr>
            <a:cxnSpLocks/>
          </p:cNvCxnSpPr>
          <p:nvPr/>
        </p:nvCxnSpPr>
        <p:spPr>
          <a:xfrm>
            <a:off x="6624917" y="1066851"/>
            <a:ext cx="0" cy="4035861"/>
          </a:xfrm>
          <a:prstGeom prst="line">
            <a:avLst/>
          </a:prstGeom>
          <a:ln w="2540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27F1C7-16C7-EFB8-9DBB-F1DB9BF53C9D}"/>
                  </a:ext>
                </a:extLst>
              </p:cNvPr>
              <p:cNvSpPr txBox="1"/>
              <p:nvPr/>
            </p:nvSpPr>
            <p:spPr>
              <a:xfrm>
                <a:off x="4773705" y="5105445"/>
                <a:ext cx="3899648" cy="72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27F1C7-16C7-EFB8-9DBB-F1DB9BF53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705" y="5105445"/>
                <a:ext cx="3899648" cy="728084"/>
              </a:xfrm>
              <a:prstGeom prst="rect">
                <a:avLst/>
              </a:prstGeom>
              <a:blipFill>
                <a:blip r:embed="rId8"/>
                <a:stretch>
                  <a:fillRect t="-43103" b="-7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A50DD2-BF48-0931-B1F8-8B065D44BDDF}"/>
              </a:ext>
            </a:extLst>
          </p:cNvPr>
          <p:cNvCxnSpPr>
            <a:cxnSpLocks/>
          </p:cNvCxnSpPr>
          <p:nvPr/>
        </p:nvCxnSpPr>
        <p:spPr>
          <a:xfrm>
            <a:off x="7906870" y="1074049"/>
            <a:ext cx="0" cy="2368398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C001F2-4174-FEC8-F449-39A250EBF322}"/>
                  </a:ext>
                </a:extLst>
              </p:cNvPr>
              <p:cNvSpPr txBox="1"/>
              <p:nvPr/>
            </p:nvSpPr>
            <p:spPr>
              <a:xfrm>
                <a:off x="6817659" y="3515103"/>
                <a:ext cx="4778187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C001F2-4174-FEC8-F449-39A250EBF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659" y="3515103"/>
                <a:ext cx="4778187" cy="6685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3D73911-3C49-5A86-B16A-9D2A346A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616" y="6461667"/>
            <a:ext cx="2743200" cy="365125"/>
          </a:xfrm>
        </p:spPr>
        <p:txBody>
          <a:bodyPr/>
          <a:lstStyle/>
          <a:p>
            <a:fld id="{70E08DC1-92AF-4B94-8FA9-2EB7D21E241F}" type="slidenum">
              <a:rPr lang="en-US" sz="3200" smtClean="0"/>
              <a:t>9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407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2036</Words>
  <Application>Microsoft Macintosh PowerPoint</Application>
  <PresentationFormat>Widescreen</PresentationFormat>
  <Paragraphs>384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DengXian</vt:lpstr>
      <vt:lpstr>Apple Chancery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Quantum Algorithms for Nuclear Many-Body Structure, Reactions, and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Du, Weijie [PHYSA]</dc:creator>
  <cp:lastModifiedBy>Du, Weijie [PHYSA]</cp:lastModifiedBy>
  <cp:revision>211</cp:revision>
  <dcterms:created xsi:type="dcterms:W3CDTF">2025-08-12T04:46:49Z</dcterms:created>
  <dcterms:modified xsi:type="dcterms:W3CDTF">2026-06-17T00:17:39Z</dcterms:modified>
</cp:coreProperties>
</file>