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12192000" cy="6858000"/>
  <p:notesSz cx="6858000" cy="9144000"/>
  <p:embeddedFontLst>
    <p:embeddedFont>
      <p:font typeface="IBM Plex Sans Light" panose="020B0403050203000203" pitchFamily="34" charset="0"/>
      <p:regular r:id="rId21"/>
      <p:italic r:id="rId22"/>
    </p:embeddedFont>
    <p:embeddedFont>
      <p:font typeface="Jost" pitchFamily="2" charset="77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hPTWvngFlwOlsTHDJTrby5VXPj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42"/>
    <p:restoredTop sz="94683"/>
  </p:normalViewPr>
  <p:slideViewPr>
    <p:cSldViewPr snapToGrid="0" showGuides="1">
      <p:cViewPr varScale="1">
        <p:scale>
          <a:sx n="84" d="100"/>
          <a:sy n="84" d="100"/>
        </p:scale>
        <p:origin x="216" y="1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BC845C17-EC43-745F-B74E-AD1B02F0A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FA3A7D74-A80D-9352-A7CD-EB7ACA4BA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992012EA-CA49-5C5C-1E97-3142B8E43D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289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B63A23F1-4140-3DC9-514F-DFDE8B131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1C2A3BBA-25C6-188F-2967-901FF99CC4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745B81D9-CCCB-D221-99D6-4F9D4DEB52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8960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D979AFB4-AFE9-992F-355F-B9451C790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F3AE87E6-40D6-CD1E-3CDC-0AEB8B0195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5F3E9131-3FBB-ED4C-DD99-533A16BA6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948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65410D43-22C3-B1DC-B7CA-A7C321BDA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9F3A968A-F578-4438-1D6B-35F6BECE84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A8D303EC-69D8-855A-69F7-CD391FEF8B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453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8D45BC1E-99D3-88CD-7547-EF922EDC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C7CA4C1E-8620-C60D-28FC-4AC101CF4A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D6DE4A3A-9CBC-EB26-A01E-EEDFEF71DD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298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15DEC178-8F65-36CB-8A04-FCCB4FF5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72C959E8-E92D-D901-0B52-05F3CB0849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88163A08-6A4A-E5C9-F140-A3CA284273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0201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CDA3B926-5379-DC2A-DDB8-58AD7F877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A5589A36-4A58-E586-FB26-6A2458592C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382D8CA6-3A5F-1610-DAB0-1D88798B85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547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44E80FB3-3EB0-3148-246B-01C0333C0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204F1B21-69D3-66B4-1926-D2BE8DCFF1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042024B7-34A9-952E-4D46-6CCDA653CB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0077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0FB0C86F-6DB9-3337-B72D-F2A3E77B8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6B485059-FED1-D7E9-CCBA-0A8A13BC23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872241B9-028A-D006-9CDF-DF09BB81FD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550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8137970B-B65A-A61C-C99D-9E8802260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1A6AD168-2829-6844-0019-2114C9DE61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4C91F9D4-3F88-834D-AB0A-3706A41756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83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3468A7D7-69E4-4CF9-491A-7F78BCCEC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349EBA9B-8CD2-1372-D686-B1FD36B84D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ES" b="1" dirty="0"/>
              <a:t>The Confinement Puzzle</a:t>
            </a:r>
          </a:p>
          <a:p>
            <a:r>
              <a:rPr lang="en-ES" b="1" dirty="0"/>
              <a:t>Beyond Classical Limits</a:t>
            </a:r>
          </a:p>
          <a:p>
            <a:r>
              <a:rPr lang="en-ES" dirty="0"/>
              <a:t>One of the deepest puzzles in fundamental physics is confinement: the phenomenon where quarks are permanently bound together by gauge-field flux tubes.</a:t>
            </a:r>
          </a:p>
          <a:p>
            <a:r>
              <a:rPr lang="en-ES" dirty="0"/>
              <a:t>Calculating the real-time dynamics of these interacting gauge theories is notoriously difficult on classical machines due to the computational sign problem in Monte Carlo methods.</a:t>
            </a:r>
          </a:p>
          <a:p>
            <a:r>
              <a:rPr lang="en-ES" dirty="0"/>
              <a:t>Quantum simulation offers a direct, real-time window into these non-perturbative dynamics, simulating the underlying Hamiltonian directly on quantum hardware.</a:t>
            </a:r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02A72D65-CD41-5213-6D7E-856341C9C7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269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A1F94489-020C-2C06-1896-FFC07EA03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0BEB9D28-C480-0875-2B93-1195767DF8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C580877D-1D5A-EFB9-3585-4133DFBCB1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2017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9B603030-737B-17CD-22DD-7B64B73C6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157F270C-C94E-1F30-5907-220A0769D0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AF79C629-105E-4878-38F4-A153664DEC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127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562609FC-4949-2456-1939-EFEE454BD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76AE7422-66A6-037B-4DDF-B744CC40A0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14D2EE9E-CEEB-14A5-44D3-52846A822C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3809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12228A63-60A7-2CB5-1F88-076F6B50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04439FAA-1DD7-96B0-6988-D5FD65FFDC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89C5AAEE-03BB-71D4-1264-D21EB968F7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003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DB0FD7B5-0CA5-C9A3-66AA-656692B63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EB441684-FE01-B78E-97AF-2B90A9260E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46D35BF7-A47E-F9F8-3382-8699890E6C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159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>
          <a:extLst>
            <a:ext uri="{FF2B5EF4-FFF2-40B4-BE49-F238E27FC236}">
              <a16:creationId xmlns:a16="http://schemas.microsoft.com/office/drawing/2014/main" id="{C9675CDC-DCD0-9B02-34E5-A71AE10BF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:notes">
            <a:extLst>
              <a:ext uri="{FF2B5EF4-FFF2-40B4-BE49-F238E27FC236}">
                <a16:creationId xmlns:a16="http://schemas.microsoft.com/office/drawing/2014/main" id="{E33D2711-E01C-D78D-ADE9-EC147C4BB0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:notes">
            <a:extLst>
              <a:ext uri="{FF2B5EF4-FFF2-40B4-BE49-F238E27FC236}">
                <a16:creationId xmlns:a16="http://schemas.microsoft.com/office/drawing/2014/main" id="{959B86EA-FB6C-9F12-AAC9-389C698422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14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936855" y="922187"/>
            <a:ext cx="9832258" cy="228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Jos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936854" y="3302822"/>
            <a:ext cx="983225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11310257" y="6400800"/>
            <a:ext cx="664029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3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8949" y="5257800"/>
            <a:ext cx="1273322" cy="969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922174" y="645344"/>
            <a:ext cx="100445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432072" y="2105844"/>
            <a:ext cx="9578895" cy="370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904767" y="660093"/>
            <a:ext cx="100903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904767" y="2120593"/>
            <a:ext cx="4756355" cy="395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5949944" y="2120593"/>
            <a:ext cx="4756355" cy="395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904767" y="2080409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904767" y="2904321"/>
            <a:ext cx="5157787" cy="320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3"/>
          </p:nvPr>
        </p:nvSpPr>
        <p:spPr>
          <a:xfrm>
            <a:off x="6237179" y="2080409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4"/>
          </p:nvPr>
        </p:nvSpPr>
        <p:spPr>
          <a:xfrm>
            <a:off x="6237179" y="2904321"/>
            <a:ext cx="5183188" cy="320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/>
          <p:nvPr/>
        </p:nvSpPr>
        <p:spPr>
          <a:xfrm>
            <a:off x="904767" y="660093"/>
            <a:ext cx="100903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t"/>
              <a:buNone/>
            </a:pPr>
            <a:r>
              <a:rPr lang="en-US" sz="4800" b="0" i="0" u="none" strike="noStrike" cap="none">
                <a:solidFill>
                  <a:schemeClr val="dk2"/>
                </a:solidFill>
                <a:latin typeface="Jost"/>
                <a:ea typeface="Jost"/>
                <a:cs typeface="Jost"/>
                <a:sym typeface="Jost"/>
              </a:rPr>
              <a:t>Click to edit Master title style</a:t>
            </a:r>
            <a:endParaRPr sz="4800" b="0" i="0" u="none" strike="noStrike" cap="none">
              <a:solidFill>
                <a:schemeClr val="dk2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06356" y="648928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Jos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2"/>
          </p:nvPr>
        </p:nvSpPr>
        <p:spPr>
          <a:xfrm>
            <a:off x="5140012" y="634181"/>
            <a:ext cx="5840361" cy="5073446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906356" y="2404857"/>
            <a:ext cx="3932237" cy="3302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906356" y="648928"/>
            <a:ext cx="3932237" cy="110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Jos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>
            <a:spLocks noGrp="1"/>
          </p:cNvSpPr>
          <p:nvPr>
            <p:ph type="pic" idx="2"/>
          </p:nvPr>
        </p:nvSpPr>
        <p:spPr>
          <a:xfrm>
            <a:off x="5140012" y="634181"/>
            <a:ext cx="5840361" cy="5073446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904768" y="2120593"/>
            <a:ext cx="3932238" cy="358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>
            <a:spLocks noGrp="1"/>
          </p:cNvSpPr>
          <p:nvPr>
            <p:ph type="pic" idx="2"/>
          </p:nvPr>
        </p:nvSpPr>
        <p:spPr>
          <a:xfrm>
            <a:off x="0" y="-1"/>
            <a:ext cx="12192000" cy="619073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926886" y="648929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Jost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5073842" y="2249129"/>
            <a:ext cx="589848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2"/>
          </p:nvPr>
        </p:nvSpPr>
        <p:spPr>
          <a:xfrm>
            <a:off x="926886" y="2249129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916012" y="2115650"/>
            <a:ext cx="10096649" cy="4105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marR="0" lvl="1" indent="-431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marR="0" lvl="3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marR="0" lvl="4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916012" y="655150"/>
            <a:ext cx="1009664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Jost"/>
              <a:buNone/>
              <a:defRPr sz="4800" b="0" i="0" u="none" strike="noStrike" cap="none">
                <a:solidFill>
                  <a:schemeClr val="dk2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2" name="Google Shape;12;p2" descr="A picture containing 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" y="6374361"/>
            <a:ext cx="12192001" cy="4836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7.emf"/><Relationship Id="rId5" Type="http://schemas.openxmlformats.org/officeDocument/2006/relationships/image" Target="../media/image5.png"/><Relationship Id="rId15" Type="http://schemas.openxmlformats.org/officeDocument/2006/relationships/image" Target="../media/image5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6.emf"/><Relationship Id="rId5" Type="http://schemas.openxmlformats.org/officeDocument/2006/relationships/image" Target="../media/image5.png"/><Relationship Id="rId15" Type="http://schemas.openxmlformats.org/officeDocument/2006/relationships/image" Target="../media/image60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5" Type="http://schemas.openxmlformats.org/officeDocument/2006/relationships/image" Target="../media/image6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e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6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8.emf"/><Relationship Id="rId5" Type="http://schemas.openxmlformats.org/officeDocument/2006/relationships/image" Target="../media/image5.png"/><Relationship Id="rId15" Type="http://schemas.openxmlformats.org/officeDocument/2006/relationships/image" Target="../media/image7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7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2.emf"/><Relationship Id="rId5" Type="http://schemas.openxmlformats.org/officeDocument/2006/relationships/image" Target="../media/image5.png"/><Relationship Id="rId15" Type="http://schemas.openxmlformats.org/officeDocument/2006/relationships/image" Target="../media/image7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7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2.emf"/><Relationship Id="rId5" Type="http://schemas.openxmlformats.org/officeDocument/2006/relationships/image" Target="../media/image5.png"/><Relationship Id="rId15" Type="http://schemas.openxmlformats.org/officeDocument/2006/relationships/image" Target="../media/image73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8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e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5" Type="http://schemas.openxmlformats.org/officeDocument/2006/relationships/image" Target="../media/image35.em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openxmlformats.org/officeDocument/2006/relationships/image" Target="../media/image43.em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"/>
          <p:cNvSpPr txBox="1">
            <a:spLocks noGrp="1"/>
          </p:cNvSpPr>
          <p:nvPr>
            <p:ph type="ctrTitle"/>
          </p:nvPr>
        </p:nvSpPr>
        <p:spPr>
          <a:xfrm>
            <a:off x="35860" y="1266942"/>
            <a:ext cx="12120282" cy="106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Jost"/>
              <a:buNone/>
            </a:pPr>
            <a:r>
              <a:rPr lang="en-US" sz="4200" dirty="0"/>
              <a:t>Probing Confinement with Superconducting Circuits:</a:t>
            </a:r>
            <a:br>
              <a:rPr lang="en-US" sz="4200" dirty="0"/>
            </a:br>
            <a:r>
              <a:rPr lang="en-US" sz="3600" dirty="0"/>
              <a:t>From Z₂ String Dynamics to Continuous U(1) Electrodynamics</a:t>
            </a:r>
            <a:endParaRPr sz="3600" dirty="0"/>
          </a:p>
        </p:txBody>
      </p:sp>
      <p:sp>
        <p:nvSpPr>
          <p:cNvPr id="50" name="Google Shape;50;p1"/>
          <p:cNvSpPr txBox="1">
            <a:spLocks noGrp="1"/>
          </p:cNvSpPr>
          <p:nvPr>
            <p:ph type="subTitle" idx="1"/>
          </p:nvPr>
        </p:nvSpPr>
        <p:spPr>
          <a:xfrm>
            <a:off x="334934" y="2976282"/>
            <a:ext cx="6514101" cy="136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Enrique Rico Ortega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Mon. June 15, 13:30 — 14:05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600" dirty="0"/>
              <a:t>based on arXiv:2507.08088 and arXiv:2601.23150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5B70D-9A5C-A571-28D0-DE78C2FF4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B2B39-EC22-5A51-E0B1-93A891348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D0F112-D5B8-F9BC-8AFE-9B883F4E0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333B6C-E0CC-1C0D-83EC-B6743B496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D8FCFE-716D-B3B9-6AD5-665EF9139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4F1B09-E0DF-D764-CC9E-7ACC756957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E5034F-4CAF-7289-AED6-F2F127A44E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7A0223-F171-26A1-C55D-C866AECE6C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5BC51-9BFE-0877-21A2-8294D2F5F6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1894" y="5196568"/>
            <a:ext cx="7772400" cy="971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DB34C9-FAED-2865-B550-4949AE51F903}"/>
              </a:ext>
            </a:extLst>
          </p:cNvPr>
          <p:cNvSpPr/>
          <p:nvPr/>
        </p:nvSpPr>
        <p:spPr>
          <a:xfrm>
            <a:off x="10207352" y="5196568"/>
            <a:ext cx="1462133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54E31957-B7EA-DB7B-31D8-100807CCB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419F81-9ED7-843E-8B65-47FEB87D5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A43FB-EAAB-11FC-A67A-B674126E9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FCBBD9-4CF3-E8C7-276E-615BB6B14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2C4CE-8DB2-B725-B25F-018B2A0F5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0F2E39-B672-18A5-639C-1109D4F70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9B622-9102-6271-404A-76A2A881B1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26E56-356D-EC5B-01BD-F862F458C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CA5A3F-E514-D4AC-8B6E-8BE19DDF36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152ECD-6272-05AD-A38C-67AE7C3DB137}"/>
              </a:ext>
            </a:extLst>
          </p:cNvPr>
          <p:cNvSpPr txBox="1"/>
          <p:nvPr/>
        </p:nvSpPr>
        <p:spPr>
          <a:xfrm>
            <a:off x="0" y="395662"/>
            <a:ext cx="5356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Addressing algorithmic &amp; hardware errors</a:t>
            </a:r>
          </a:p>
        </p:txBody>
      </p:sp>
      <p:pic>
        <p:nvPicPr>
          <p:cNvPr id="15" name="Imagen 10">
            <a:extLst>
              <a:ext uri="{FF2B5EF4-FFF2-40B4-BE49-F238E27FC236}">
                <a16:creationId xmlns:a16="http://schemas.microsoft.com/office/drawing/2014/main" id="{0C8FA2E8-8BF7-6575-AB8A-D67B9B0579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661" y="510585"/>
            <a:ext cx="11029470" cy="4307100"/>
          </a:xfrm>
          <a:prstGeom prst="rect">
            <a:avLst/>
          </a:prstGeom>
        </p:spPr>
      </p:pic>
      <p:grpSp>
        <p:nvGrpSpPr>
          <p:cNvPr id="16" name="Grupo 86">
            <a:extLst>
              <a:ext uri="{FF2B5EF4-FFF2-40B4-BE49-F238E27FC236}">
                <a16:creationId xmlns:a16="http://schemas.microsoft.com/office/drawing/2014/main" id="{3027AB19-0267-393D-65D3-5B173C2C0983}"/>
              </a:ext>
            </a:extLst>
          </p:cNvPr>
          <p:cNvGrpSpPr>
            <a:grpSpLocks noChangeAspect="1"/>
          </p:cNvGrpSpPr>
          <p:nvPr/>
        </p:nvGrpSpPr>
        <p:grpSpPr>
          <a:xfrm>
            <a:off x="877674" y="4817986"/>
            <a:ext cx="10687671" cy="1526906"/>
            <a:chOff x="468058" y="4102566"/>
            <a:chExt cx="11255883" cy="1608084"/>
          </a:xfrm>
        </p:grpSpPr>
        <p:sp>
          <p:nvSpPr>
            <p:cNvPr id="17" name="Rectángulo redondeado 8">
              <a:extLst>
                <a:ext uri="{FF2B5EF4-FFF2-40B4-BE49-F238E27FC236}">
                  <a16:creationId xmlns:a16="http://schemas.microsoft.com/office/drawing/2014/main" id="{B962265B-F40C-BCB4-08D0-509C78E13C15}"/>
                </a:ext>
              </a:extLst>
            </p:cNvPr>
            <p:cNvSpPr/>
            <p:nvPr/>
          </p:nvSpPr>
          <p:spPr>
            <a:xfrm>
              <a:off x="468058" y="4102567"/>
              <a:ext cx="2466126" cy="1608083"/>
            </a:xfrm>
            <a:prstGeom prst="roundRect">
              <a:avLst/>
            </a:prstGeom>
            <a:solidFill>
              <a:srgbClr val="64C69A">
                <a:alpha val="65098"/>
              </a:srgb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 noProof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8" name="Rectángulo redondeado 11">
              <a:extLst>
                <a:ext uri="{FF2B5EF4-FFF2-40B4-BE49-F238E27FC236}">
                  <a16:creationId xmlns:a16="http://schemas.microsoft.com/office/drawing/2014/main" id="{D8922D43-FDD2-BA0D-8EB8-ACBC9C6D2588}"/>
                </a:ext>
              </a:extLst>
            </p:cNvPr>
            <p:cNvSpPr/>
            <p:nvPr/>
          </p:nvSpPr>
          <p:spPr>
            <a:xfrm>
              <a:off x="3397977" y="4102567"/>
              <a:ext cx="2466126" cy="1608083"/>
            </a:xfrm>
            <a:prstGeom prst="roundRect">
              <a:avLst/>
            </a:prstGeom>
            <a:solidFill>
              <a:srgbClr val="E3D439">
                <a:alpha val="65098"/>
              </a:srgb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 noProof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9" name="Rectángulo redondeado 12">
              <a:extLst>
                <a:ext uri="{FF2B5EF4-FFF2-40B4-BE49-F238E27FC236}">
                  <a16:creationId xmlns:a16="http://schemas.microsoft.com/office/drawing/2014/main" id="{E5BEEAB5-7FE7-01A4-D398-1E763F5F86F3}"/>
                </a:ext>
              </a:extLst>
            </p:cNvPr>
            <p:cNvSpPr/>
            <p:nvPr/>
          </p:nvSpPr>
          <p:spPr>
            <a:xfrm>
              <a:off x="6327896" y="4102567"/>
              <a:ext cx="2466126" cy="1608083"/>
            </a:xfrm>
            <a:prstGeom prst="roundRect">
              <a:avLst/>
            </a:prstGeom>
            <a:solidFill>
              <a:srgbClr val="EC874C">
                <a:alpha val="65098"/>
              </a:srgb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 noProof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0" name="Rectángulo redondeado 13">
              <a:extLst>
                <a:ext uri="{FF2B5EF4-FFF2-40B4-BE49-F238E27FC236}">
                  <a16:creationId xmlns:a16="http://schemas.microsoft.com/office/drawing/2014/main" id="{E09CFE8F-FAA6-D6D6-ACC2-1FD0BE7B9333}"/>
                </a:ext>
              </a:extLst>
            </p:cNvPr>
            <p:cNvSpPr/>
            <p:nvPr/>
          </p:nvSpPr>
          <p:spPr>
            <a:xfrm>
              <a:off x="9257815" y="4102566"/>
              <a:ext cx="2466126" cy="1608083"/>
            </a:xfrm>
            <a:prstGeom prst="roundRect">
              <a:avLst/>
            </a:prstGeom>
            <a:solidFill>
              <a:srgbClr val="AC9EF4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 noProof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1" name="CuadroTexto 19">
              <a:extLst>
                <a:ext uri="{FF2B5EF4-FFF2-40B4-BE49-F238E27FC236}">
                  <a16:creationId xmlns:a16="http://schemas.microsoft.com/office/drawing/2014/main" id="{C4421F8B-41D2-1A08-6CF1-04A2F2DFCACA}"/>
                </a:ext>
              </a:extLst>
            </p:cNvPr>
            <p:cNvSpPr txBox="1"/>
            <p:nvPr/>
          </p:nvSpPr>
          <p:spPr>
            <a:xfrm>
              <a:off x="593411" y="4148458"/>
              <a:ext cx="2188893" cy="615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800" hangingPunct="1"/>
              <a:r>
                <a:rPr lang="en-US" sz="1600" b="1" dirty="0">
                  <a:solidFill>
                    <a:srgbClr val="000000"/>
                  </a:solidFill>
                  <a:latin typeface="Helvetica Neue Light"/>
                  <a:ea typeface="Helvetica Neue Light"/>
                </a:rPr>
                <a:t>Gauge Dynamical Decoupling</a:t>
              </a:r>
            </a:p>
          </p:txBody>
        </p:sp>
        <p:pic>
          <p:nvPicPr>
            <p:cNvPr id="22" name="Imagen 23" descr="Forma&#10;&#10;El contenido generado por IA puede ser incorrecto.">
              <a:extLst>
                <a:ext uri="{FF2B5EF4-FFF2-40B4-BE49-F238E27FC236}">
                  <a16:creationId xmlns:a16="http://schemas.microsoft.com/office/drawing/2014/main" id="{C44AFC7F-E2D8-53BD-9DC7-CCEB821B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2733" y="5222373"/>
              <a:ext cx="1743988" cy="294298"/>
            </a:xfrm>
            <a:prstGeom prst="rect">
              <a:avLst/>
            </a:prstGeom>
          </p:spPr>
        </p:pic>
        <p:pic>
          <p:nvPicPr>
            <p:cNvPr id="23" name="Imagen 26">
              <a:extLst>
                <a:ext uri="{FF2B5EF4-FFF2-40B4-BE49-F238E27FC236}">
                  <a16:creationId xmlns:a16="http://schemas.microsoft.com/office/drawing/2014/main" id="{7A9612DB-0F4E-028B-E92F-4B059E3B5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4193" y="4812326"/>
              <a:ext cx="2086533" cy="265139"/>
            </a:xfrm>
            <a:prstGeom prst="rect">
              <a:avLst/>
            </a:prstGeom>
          </p:spPr>
        </p:pic>
        <p:cxnSp>
          <p:nvCxnSpPr>
            <p:cNvPr id="24" name="Conector recto de flecha 29">
              <a:extLst>
                <a:ext uri="{FF2B5EF4-FFF2-40B4-BE49-F238E27FC236}">
                  <a16:creationId xmlns:a16="http://schemas.microsoft.com/office/drawing/2014/main" id="{BA085296-D27E-E53C-D7E0-90183F763DCE}"/>
                </a:ext>
              </a:extLst>
            </p:cNvPr>
            <p:cNvCxnSpPr>
              <a:stCxn id="17" idx="3"/>
              <a:endCxn id="18" idx="1"/>
            </p:cNvCxnSpPr>
            <p:nvPr/>
          </p:nvCxnSpPr>
          <p:spPr>
            <a:xfrm>
              <a:off x="2934184" y="4906609"/>
              <a:ext cx="46379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31">
              <a:extLst>
                <a:ext uri="{FF2B5EF4-FFF2-40B4-BE49-F238E27FC236}">
                  <a16:creationId xmlns:a16="http://schemas.microsoft.com/office/drawing/2014/main" id="{6428DD0E-9D53-17E2-D1AB-00C5C57E3F8A}"/>
                </a:ext>
              </a:extLst>
            </p:cNvPr>
            <p:cNvCxnSpPr>
              <a:cxnSpLocks/>
              <a:stCxn id="18" idx="3"/>
              <a:endCxn id="19" idx="1"/>
            </p:cNvCxnSpPr>
            <p:nvPr/>
          </p:nvCxnSpPr>
          <p:spPr>
            <a:xfrm>
              <a:off x="5864103" y="4906609"/>
              <a:ext cx="46379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de flecha 37">
              <a:extLst>
                <a:ext uri="{FF2B5EF4-FFF2-40B4-BE49-F238E27FC236}">
                  <a16:creationId xmlns:a16="http://schemas.microsoft.com/office/drawing/2014/main" id="{EC4D456C-EF2D-CFD5-8E36-A269E5C26937}"/>
                </a:ext>
              </a:extLst>
            </p:cNvPr>
            <p:cNvCxnSpPr>
              <a:cxnSpLocks/>
              <a:stCxn id="19" idx="3"/>
              <a:endCxn id="20" idx="1"/>
            </p:cNvCxnSpPr>
            <p:nvPr/>
          </p:nvCxnSpPr>
          <p:spPr>
            <a:xfrm flipV="1">
              <a:off x="8794022" y="4906608"/>
              <a:ext cx="463793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uadroTexto 47">
              <a:extLst>
                <a:ext uri="{FF2B5EF4-FFF2-40B4-BE49-F238E27FC236}">
                  <a16:creationId xmlns:a16="http://schemas.microsoft.com/office/drawing/2014/main" id="{1F35BFCE-A446-829D-5A2B-F3EF8CE5E833}"/>
                </a:ext>
              </a:extLst>
            </p:cNvPr>
            <p:cNvSpPr txBox="1"/>
            <p:nvPr/>
          </p:nvSpPr>
          <p:spPr>
            <a:xfrm>
              <a:off x="3675210" y="4167025"/>
              <a:ext cx="1911660" cy="356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800" hangingPunct="1"/>
              <a:r>
                <a:rPr lang="en-US" sz="1600" b="1" dirty="0">
                  <a:solidFill>
                    <a:srgbClr val="000000"/>
                  </a:solidFill>
                  <a:latin typeface="Helvetica Neue Light"/>
                  <a:ea typeface="Helvetica Neue Light"/>
                </a:rPr>
                <a:t>Pauli Twirling</a:t>
              </a:r>
            </a:p>
          </p:txBody>
        </p:sp>
        <p:pic>
          <p:nvPicPr>
            <p:cNvPr id="28" name="Imagen 56">
              <a:extLst>
                <a:ext uri="{FF2B5EF4-FFF2-40B4-BE49-F238E27FC236}">
                  <a16:creationId xmlns:a16="http://schemas.microsoft.com/office/drawing/2014/main" id="{601645E0-6DB4-4F66-89D3-4FCB6D60E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3551905" y="4888458"/>
              <a:ext cx="555757" cy="404833"/>
            </a:xfrm>
            <a:prstGeom prst="rect">
              <a:avLst/>
            </a:prstGeom>
          </p:spPr>
        </p:pic>
        <p:pic>
          <p:nvPicPr>
            <p:cNvPr id="29" name="Imagen 62" descr="Imagen que contiene objeto, reloj, dibujo, señal&#10;&#10;El contenido generado por IA puede ser incorrecto.">
              <a:extLst>
                <a:ext uri="{FF2B5EF4-FFF2-40B4-BE49-F238E27FC236}">
                  <a16:creationId xmlns:a16="http://schemas.microsoft.com/office/drawing/2014/main" id="{36B1D76F-E9DF-E271-2234-9C2E38BDD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11107" y="4553934"/>
              <a:ext cx="1101266" cy="439970"/>
            </a:xfrm>
            <a:prstGeom prst="rect">
              <a:avLst/>
            </a:prstGeom>
          </p:spPr>
        </p:pic>
        <p:pic>
          <p:nvPicPr>
            <p:cNvPr id="30" name="Imagen 64" descr="Un reloj de color negro&#10;&#10;El contenido generado por IA puede ser incorrecto.">
              <a:extLst>
                <a:ext uri="{FF2B5EF4-FFF2-40B4-BE49-F238E27FC236}">
                  <a16:creationId xmlns:a16="http://schemas.microsoft.com/office/drawing/2014/main" id="{57D1B99A-F9BB-CAD6-356F-C94A69F64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15408" y="5090875"/>
              <a:ext cx="1096966" cy="496031"/>
            </a:xfrm>
            <a:prstGeom prst="rect">
              <a:avLst/>
            </a:prstGeom>
          </p:spPr>
        </p:pic>
        <p:cxnSp>
          <p:nvCxnSpPr>
            <p:cNvPr id="31" name="Conector recto de flecha 66">
              <a:extLst>
                <a:ext uri="{FF2B5EF4-FFF2-40B4-BE49-F238E27FC236}">
                  <a16:creationId xmlns:a16="http://schemas.microsoft.com/office/drawing/2014/main" id="{070BFDE5-6D4E-9536-A540-2430D37FDF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3774" y="4811556"/>
              <a:ext cx="164470" cy="1823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71">
              <a:extLst>
                <a:ext uri="{FF2B5EF4-FFF2-40B4-BE49-F238E27FC236}">
                  <a16:creationId xmlns:a16="http://schemas.microsoft.com/office/drawing/2014/main" id="{051592E9-2B64-5EC6-D77E-3A978897B67C}"/>
                </a:ext>
              </a:extLst>
            </p:cNvPr>
            <p:cNvCxnSpPr>
              <a:cxnSpLocks/>
            </p:cNvCxnSpPr>
            <p:nvPr/>
          </p:nvCxnSpPr>
          <p:spPr>
            <a:xfrm>
              <a:off x="4193774" y="5140155"/>
              <a:ext cx="164470" cy="1987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uadroTexto 75">
              <a:extLst>
                <a:ext uri="{FF2B5EF4-FFF2-40B4-BE49-F238E27FC236}">
                  <a16:creationId xmlns:a16="http://schemas.microsoft.com/office/drawing/2014/main" id="{8A878B67-98CF-96AE-D1B6-8037DB9B6625}"/>
                </a:ext>
              </a:extLst>
            </p:cNvPr>
            <p:cNvSpPr txBox="1"/>
            <p:nvPr/>
          </p:nvSpPr>
          <p:spPr>
            <a:xfrm>
              <a:off x="6600000" y="4156865"/>
              <a:ext cx="1911660" cy="615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800" hangingPunct="1"/>
              <a:r>
                <a:rPr lang="en-US" sz="1600" b="1" dirty="0">
                  <a:solidFill>
                    <a:srgbClr val="000000"/>
                  </a:solidFill>
                  <a:latin typeface="Helvetica Neue Light"/>
                  <a:ea typeface="Helvetica Neue Light"/>
                </a:rPr>
                <a:t>Gauge Sector Correction</a:t>
              </a:r>
            </a:p>
          </p:txBody>
        </p:sp>
        <p:pic>
          <p:nvPicPr>
            <p:cNvPr id="34" name="Imagen 79">
              <a:extLst>
                <a:ext uri="{FF2B5EF4-FFF2-40B4-BE49-F238E27FC236}">
                  <a16:creationId xmlns:a16="http://schemas.microsoft.com/office/drawing/2014/main" id="{63A5D3EC-4D54-2222-759E-DFA82F149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463157" y="4829291"/>
              <a:ext cx="2173809" cy="261768"/>
            </a:xfrm>
            <a:prstGeom prst="rect">
              <a:avLst/>
            </a:prstGeom>
          </p:spPr>
        </p:pic>
        <p:sp>
          <p:nvSpPr>
            <p:cNvPr id="35" name="CuadroTexto 81">
              <a:extLst>
                <a:ext uri="{FF2B5EF4-FFF2-40B4-BE49-F238E27FC236}">
                  <a16:creationId xmlns:a16="http://schemas.microsoft.com/office/drawing/2014/main" id="{953F224F-DF3A-BC56-3679-3F08476D0B28}"/>
                </a:ext>
              </a:extLst>
            </p:cNvPr>
            <p:cNvSpPr txBox="1"/>
            <p:nvPr/>
          </p:nvSpPr>
          <p:spPr>
            <a:xfrm>
              <a:off x="7188024" y="5291918"/>
              <a:ext cx="987950" cy="356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8800" hangingPunct="1"/>
              <a:r>
                <a:rPr lang="en-US" sz="1600" dirty="0">
                  <a:solidFill>
                    <a:srgbClr val="000000"/>
                  </a:solidFill>
                  <a:latin typeface="Helvetica Neue Light"/>
                  <a:ea typeface="Helvetica Neue Light"/>
                </a:rPr>
                <a:t>Decoder</a:t>
              </a:r>
            </a:p>
          </p:txBody>
        </p:sp>
        <p:sp>
          <p:nvSpPr>
            <p:cNvPr id="36" name="Forma libre 82">
              <a:extLst>
                <a:ext uri="{FF2B5EF4-FFF2-40B4-BE49-F238E27FC236}">
                  <a16:creationId xmlns:a16="http://schemas.microsoft.com/office/drawing/2014/main" id="{70F2F2E5-3ACB-3F69-75EC-776DC9AF8389}"/>
                </a:ext>
              </a:extLst>
            </p:cNvPr>
            <p:cNvSpPr/>
            <p:nvPr/>
          </p:nvSpPr>
          <p:spPr>
            <a:xfrm>
              <a:off x="7057733" y="5182657"/>
              <a:ext cx="1006453" cy="92071"/>
            </a:xfrm>
            <a:custGeom>
              <a:avLst/>
              <a:gdLst>
                <a:gd name="connsiteX0" fmla="*/ 1006453 w 1006453"/>
                <a:gd name="connsiteY0" fmla="*/ 0 h 92071"/>
                <a:gd name="connsiteX1" fmla="*/ 472542 w 1006453"/>
                <a:gd name="connsiteY1" fmla="*/ 92054 h 92071"/>
                <a:gd name="connsiteX2" fmla="*/ 0 w 1006453"/>
                <a:gd name="connsiteY2" fmla="*/ 6137 h 9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6453" h="92071">
                  <a:moveTo>
                    <a:pt x="1006453" y="0"/>
                  </a:moveTo>
                  <a:cubicBezTo>
                    <a:pt x="823368" y="45515"/>
                    <a:pt x="640284" y="91031"/>
                    <a:pt x="472542" y="92054"/>
                  </a:cubicBezTo>
                  <a:cubicBezTo>
                    <a:pt x="304800" y="93077"/>
                    <a:pt x="152400" y="49607"/>
                    <a:pt x="0" y="6137"/>
                  </a:cubicBezTo>
                </a:path>
              </a:pathLst>
            </a:custGeom>
            <a:noFill/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 noProof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7" name="CuadroTexto 83">
              <a:extLst>
                <a:ext uri="{FF2B5EF4-FFF2-40B4-BE49-F238E27FC236}">
                  <a16:creationId xmlns:a16="http://schemas.microsoft.com/office/drawing/2014/main" id="{C62FE4C8-0DC4-57D4-2F2F-22A148E1091D}"/>
                </a:ext>
              </a:extLst>
            </p:cNvPr>
            <p:cNvSpPr txBox="1"/>
            <p:nvPr/>
          </p:nvSpPr>
          <p:spPr>
            <a:xfrm>
              <a:off x="9535049" y="4167025"/>
              <a:ext cx="1911660" cy="875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800" hangingPunct="1"/>
              <a:r>
                <a:rPr lang="en-US" sz="1600" b="1" dirty="0">
                  <a:solidFill>
                    <a:srgbClr val="000000"/>
                  </a:solidFill>
                  <a:latin typeface="Helvetica Neue Light"/>
                  <a:ea typeface="Helvetica Neue Light"/>
                </a:rPr>
                <a:t>Observable Depolarize Renormalization</a:t>
              </a:r>
            </a:p>
          </p:txBody>
        </p:sp>
        <p:pic>
          <p:nvPicPr>
            <p:cNvPr id="38" name="Imagen 85">
              <a:extLst>
                <a:ext uri="{FF2B5EF4-FFF2-40B4-BE49-F238E27FC236}">
                  <a16:creationId xmlns:a16="http://schemas.microsoft.com/office/drawing/2014/main" id="{5023ACAE-F65D-20BE-568E-3A3634F4B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393156" y="5134950"/>
              <a:ext cx="2195446" cy="200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438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E003F8D2-0B35-B081-B98A-388872044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EEE0B-CEB4-6A90-3FDC-D1DEC2D57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0C53D-6B03-6094-D062-94D17F353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09B63-D221-F3C6-2B09-76D2F1282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8DA8DC-6334-FC2E-40C4-074607E16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303D8A-E93B-4854-D901-70EF85552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95612-1A74-5951-9A55-0C769E570E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D19A42-526A-116E-8BA1-ED12D989CA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89C796-9BEB-7187-2CA7-8D2E6F15F2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7FE624-A66F-2647-562E-667497AF4593}"/>
              </a:ext>
            </a:extLst>
          </p:cNvPr>
          <p:cNvSpPr txBox="1"/>
          <p:nvPr/>
        </p:nvSpPr>
        <p:spPr>
          <a:xfrm>
            <a:off x="8565831" y="578332"/>
            <a:ext cx="2858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Watching the String "Rhyme" with Theory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67C4EB-149E-2EDE-672B-F008E8CF8C17}"/>
              </a:ext>
            </a:extLst>
          </p:cNvPr>
          <p:cNvSpPr txBox="1"/>
          <p:nvPr/>
        </p:nvSpPr>
        <p:spPr>
          <a:xfrm>
            <a:off x="8090881" y="1723869"/>
            <a:ext cx="37091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String</a:t>
            </a: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oscillations at m = 0, g = 0 point: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E405A1-9739-B20B-6791-74E2C3DA12FE}"/>
              </a:ext>
            </a:extLst>
          </p:cNvPr>
          <p:cNvSpPr txBox="1"/>
          <p:nvPr/>
        </p:nvSpPr>
        <p:spPr>
          <a:xfrm>
            <a:off x="8827149" y="2415435"/>
            <a:ext cx="22366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Max. 2Q depth: 192 </a:t>
            </a:r>
          </a:p>
          <a:p>
            <a:pPr algn="ctr"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Num qubits: 144</a:t>
            </a:r>
          </a:p>
          <a:p>
            <a:pPr algn="ctr"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Total 2Q gates: 7872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5198B-9309-4C3F-F5AB-EE640F71C292}"/>
              </a:ext>
            </a:extLst>
          </p:cNvPr>
          <p:cNvSpPr txBox="1"/>
          <p:nvPr/>
        </p:nvSpPr>
        <p:spPr>
          <a:xfrm>
            <a:off x="8876891" y="3630382"/>
            <a:ext cx="22366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300,000 shots/circuit</a:t>
            </a: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(600,000 shots/time step)</a:t>
            </a: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statistics</a:t>
            </a:r>
            <a:endParaRPr lang="en-E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50234C-C49A-1BCF-581B-A85F58451FB2}"/>
              </a:ext>
            </a:extLst>
          </p:cNvPr>
          <p:cNvSpPr txBox="1"/>
          <p:nvPr/>
        </p:nvSpPr>
        <p:spPr>
          <a:xfrm>
            <a:off x="8876891" y="4845329"/>
            <a:ext cx="19270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Device: </a:t>
            </a:r>
            <a:r>
              <a:rPr lang="en-GB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ibm_</a:t>
            </a:r>
            <a:r>
              <a:rPr lang="en-GB" dirty="0" err="1">
                <a:latin typeface="Helvetica Neue" panose="02000503000000020004" pitchFamily="2" charset="0"/>
              </a:rPr>
              <a:t>a</a:t>
            </a:r>
            <a:r>
              <a:rPr lang="en-GB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achen</a:t>
            </a:r>
            <a:endParaRPr lang="en-GB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9" name="CobosVideo.mp4" descr="CobosVideo.mp4">
            <a:extLst>
              <a:ext uri="{FF2B5EF4-FFF2-40B4-BE49-F238E27FC236}">
                <a16:creationId xmlns:a16="http://schemas.microsoft.com/office/drawing/2014/main" id="{B90EC38B-415D-1D19-B465-A6A1D3E7524D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56" y="503091"/>
            <a:ext cx="7704856" cy="585192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FA598D-C447-F3E2-9891-8AA5E0C777D0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22380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27B14D86-58CC-7DE6-1C71-DED639276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8C470-6F9E-29E5-B396-F05F0DAD7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BE902-3C7E-9BB7-554B-05B04194C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022C7-F33D-B320-A2D7-1C345B3E8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6E2913-E9BE-91E4-0073-716083810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5AD3C-F0A1-B40A-C60D-7629D0142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8888B8-CF66-6EB8-E489-77B65557F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15210-98D6-E421-AAA5-F0305FCD5B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A95A2D-553F-CC60-D427-DEC85A1971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B41FD9-4D70-B115-9D10-7651A495FEA5}"/>
              </a:ext>
            </a:extLst>
          </p:cNvPr>
          <p:cNvSpPr txBox="1"/>
          <p:nvPr/>
        </p:nvSpPr>
        <p:spPr>
          <a:xfrm>
            <a:off x="77022" y="377273"/>
            <a:ext cx="3878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Z2-Higgs model &amp; results</a:t>
            </a:r>
          </a:p>
        </p:txBody>
      </p:sp>
      <p:sp>
        <p:nvSpPr>
          <p:cNvPr id="15" name="CuadroTexto 54">
            <a:extLst>
              <a:ext uri="{FF2B5EF4-FFF2-40B4-BE49-F238E27FC236}">
                <a16:creationId xmlns:a16="http://schemas.microsoft.com/office/drawing/2014/main" id="{797A6B55-F0D4-7EE2-384E-8897AA57288B}"/>
              </a:ext>
            </a:extLst>
          </p:cNvPr>
          <p:cNvSpPr txBox="1"/>
          <p:nvPr/>
        </p:nvSpPr>
        <p:spPr>
          <a:xfrm>
            <a:off x="10467949" y="44393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/>
            <a:r>
              <a:rPr lang="en-US" dirty="0">
                <a:solidFill>
                  <a:srgbClr val="000000"/>
                </a:solidFill>
                <a:latin typeface="Helvetica Neue Light"/>
                <a:ea typeface="Helvetica Neue Light"/>
              </a:rPr>
              <a:t>Higgs</a:t>
            </a:r>
          </a:p>
        </p:txBody>
      </p:sp>
      <p:sp>
        <p:nvSpPr>
          <p:cNvPr id="16" name="CuadroTexto 53">
            <a:extLst>
              <a:ext uri="{FF2B5EF4-FFF2-40B4-BE49-F238E27FC236}">
                <a16:creationId xmlns:a16="http://schemas.microsoft.com/office/drawing/2014/main" id="{9B503AE3-FE0D-27BA-CDEA-02C977840A71}"/>
              </a:ext>
            </a:extLst>
          </p:cNvPr>
          <p:cNvSpPr txBox="1"/>
          <p:nvPr/>
        </p:nvSpPr>
        <p:spPr>
          <a:xfrm>
            <a:off x="7605828" y="477788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/>
            <a:r>
              <a:rPr lang="en-US" dirty="0">
                <a:solidFill>
                  <a:srgbClr val="000000"/>
                </a:solidFill>
                <a:latin typeface="Helvetica Neue Light"/>
                <a:ea typeface="Helvetica Neue Light"/>
              </a:rPr>
              <a:t>Deconfined</a:t>
            </a:r>
          </a:p>
        </p:txBody>
      </p:sp>
      <p:sp>
        <p:nvSpPr>
          <p:cNvPr id="17" name="CuadroTexto 53">
            <a:extLst>
              <a:ext uri="{FF2B5EF4-FFF2-40B4-BE49-F238E27FC236}">
                <a16:creationId xmlns:a16="http://schemas.microsoft.com/office/drawing/2014/main" id="{5FE1424A-BBBA-5A8C-7D41-44BEE36293E3}"/>
              </a:ext>
            </a:extLst>
          </p:cNvPr>
          <p:cNvSpPr txBox="1"/>
          <p:nvPr/>
        </p:nvSpPr>
        <p:spPr>
          <a:xfrm>
            <a:off x="5128186" y="448198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/>
            <a:r>
              <a:rPr lang="en-US" dirty="0">
                <a:solidFill>
                  <a:srgbClr val="000000"/>
                </a:solidFill>
                <a:latin typeface="Helvetica Neue Light"/>
                <a:ea typeface="Helvetica Neue Light"/>
              </a:rPr>
              <a:t>Confined</a:t>
            </a:r>
          </a:p>
        </p:txBody>
      </p:sp>
      <p:sp>
        <p:nvSpPr>
          <p:cNvPr id="19" name="CuadroTexto 51">
            <a:extLst>
              <a:ext uri="{FF2B5EF4-FFF2-40B4-BE49-F238E27FC236}">
                <a16:creationId xmlns:a16="http://schemas.microsoft.com/office/drawing/2014/main" id="{6F758496-55B6-F684-46CC-986684E7329F}"/>
              </a:ext>
            </a:extLst>
          </p:cNvPr>
          <p:cNvSpPr txBox="1"/>
          <p:nvPr/>
        </p:nvSpPr>
        <p:spPr>
          <a:xfrm>
            <a:off x="341468" y="1638182"/>
            <a:ext cx="75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dirty="0">
                <a:solidFill>
                  <a:srgbClr val="000000"/>
                </a:solidFill>
                <a:latin typeface="Helvetica Neue Light"/>
                <a:ea typeface="Helvetica Neue Light"/>
              </a:rPr>
              <a:t>Yo-yo</a:t>
            </a:r>
          </a:p>
        </p:txBody>
      </p:sp>
      <p:sp>
        <p:nvSpPr>
          <p:cNvPr id="20" name="CuadroTexto 51">
            <a:extLst>
              <a:ext uri="{FF2B5EF4-FFF2-40B4-BE49-F238E27FC236}">
                <a16:creationId xmlns:a16="http://schemas.microsoft.com/office/drawing/2014/main" id="{F956BA01-AB10-79FD-4A88-99A25689A002}"/>
              </a:ext>
            </a:extLst>
          </p:cNvPr>
          <p:cNvSpPr txBox="1"/>
          <p:nvPr/>
        </p:nvSpPr>
        <p:spPr>
          <a:xfrm>
            <a:off x="3468452" y="1638182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en-US" dirty="0">
                <a:solidFill>
                  <a:srgbClr val="000000"/>
                </a:solidFill>
                <a:latin typeface="Helvetica Neue Light"/>
                <a:ea typeface="Helvetica Neue Light"/>
              </a:rPr>
              <a:t>Bending</a:t>
            </a:r>
          </a:p>
        </p:txBody>
      </p:sp>
      <p:pic>
        <p:nvPicPr>
          <p:cNvPr id="21" name="Imagen 35">
            <a:extLst>
              <a:ext uri="{FF2B5EF4-FFF2-40B4-BE49-F238E27FC236}">
                <a16:creationId xmlns:a16="http://schemas.microsoft.com/office/drawing/2014/main" id="{37A33549-7097-FBFF-A769-BA49F72549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014" y="443934"/>
            <a:ext cx="2515438" cy="2094969"/>
          </a:xfrm>
          <a:prstGeom prst="rect">
            <a:avLst/>
          </a:prstGeom>
        </p:spPr>
      </p:pic>
      <p:pic>
        <p:nvPicPr>
          <p:cNvPr id="23" name="Gráfico 44">
            <a:extLst>
              <a:ext uri="{FF2B5EF4-FFF2-40B4-BE49-F238E27FC236}">
                <a16:creationId xmlns:a16="http://schemas.microsoft.com/office/drawing/2014/main" id="{D7BEA070-32E5-97B2-ADFF-7A7834C7EA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30302" y="339947"/>
            <a:ext cx="2515438" cy="2093732"/>
          </a:xfrm>
          <a:prstGeom prst="rect">
            <a:avLst/>
          </a:prstGeom>
        </p:spPr>
      </p:pic>
      <p:pic>
        <p:nvPicPr>
          <p:cNvPr id="24" name="Imagen 25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6E228551-8F8E-2C90-3BDE-2CCEB525D9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3567" y="2169678"/>
            <a:ext cx="7968208" cy="4193793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25" name="Imagen 30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FC7C7FA3-27F1-F3A3-B9F0-E297DC40DC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75" y="3843403"/>
            <a:ext cx="4368516" cy="22438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C475E7E-641E-21A8-2377-051E8D2D0405}"/>
              </a:ext>
            </a:extLst>
          </p:cNvPr>
          <p:cNvSpPr txBox="1"/>
          <p:nvPr/>
        </p:nvSpPr>
        <p:spPr>
          <a:xfrm>
            <a:off x="77022" y="3226919"/>
            <a:ext cx="3024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Phase diagram and benchmark calculations with TN methods</a:t>
            </a:r>
          </a:p>
        </p:txBody>
      </p:sp>
      <p:pic>
        <p:nvPicPr>
          <p:cNvPr id="28" name="Gráfico 48">
            <a:extLst>
              <a:ext uri="{FF2B5EF4-FFF2-40B4-BE49-F238E27FC236}">
                <a16:creationId xmlns:a16="http://schemas.microsoft.com/office/drawing/2014/main" id="{4F186384-06D8-9556-536C-ED7CDBAA9B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18735" y="540449"/>
            <a:ext cx="2198980" cy="1830327"/>
          </a:xfrm>
          <a:prstGeom prst="rect">
            <a:avLst/>
          </a:prstGeom>
        </p:spPr>
      </p:pic>
      <p:pic>
        <p:nvPicPr>
          <p:cNvPr id="29" name="Gráfico 50">
            <a:extLst>
              <a:ext uri="{FF2B5EF4-FFF2-40B4-BE49-F238E27FC236}">
                <a16:creationId xmlns:a16="http://schemas.microsoft.com/office/drawing/2014/main" id="{56671F47-AAA4-B062-1024-0E09F4A270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58880" y="662454"/>
            <a:ext cx="2018579" cy="168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60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FC84EA79-CE22-4D39-0955-D445997EF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3265F7-5400-8540-6033-843282696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FAEA-1F41-258C-E2B1-92800FD90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8F4F78-2A96-5A06-7715-A37619AFE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A12D5-83FE-8BE6-CB36-619429EA3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0863C-DEA1-840B-0545-C80D70C8D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4EC263-C508-4F2A-39E1-EFC399A84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412B4C-65AC-E824-BBE0-84535F12F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003E9-23C9-6416-8E6E-7459D7EEC4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4B284B-97D2-05C1-6DC1-079DD950408E}"/>
              </a:ext>
            </a:extLst>
          </p:cNvPr>
          <p:cNvSpPr txBox="1"/>
          <p:nvPr/>
        </p:nvSpPr>
        <p:spPr>
          <a:xfrm>
            <a:off x="77022" y="377273"/>
            <a:ext cx="3878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Z2-Higgs model &amp;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B60BD1-B0F0-4C22-9E71-BD7E47CA6086}"/>
              </a:ext>
            </a:extLst>
          </p:cNvPr>
          <p:cNvSpPr txBox="1"/>
          <p:nvPr/>
        </p:nvSpPr>
        <p:spPr>
          <a:xfrm>
            <a:off x="6807892" y="408051"/>
            <a:ext cx="5245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b="1" dirty="0">
                <a:solidFill>
                  <a:srgbClr val="000000"/>
                </a:solidFill>
                <a:latin typeface="Helvetica Neue" panose="02000503000000020004" pitchFamily="2" charset="0"/>
              </a:rPr>
              <a:t>String</a:t>
            </a:r>
            <a:r>
              <a:rPr lang="en-GB" dirty="0">
                <a:solidFill>
                  <a:srgbClr val="000000"/>
                </a:solidFill>
                <a:latin typeface="Helvetica Neue" panose="02000503000000020004" pitchFamily="2" charset="0"/>
              </a:rPr>
              <a:t> breaking of a 3-</a:t>
            </a:r>
            <a:r>
              <a:rPr lang="en-GB" b="1" dirty="0">
                <a:solidFill>
                  <a:srgbClr val="000000"/>
                </a:solidFill>
                <a:latin typeface="Helvetica Neue" panose="02000503000000020004" pitchFamily="2" charset="0"/>
              </a:rPr>
              <a:t>string</a:t>
            </a:r>
            <a:r>
              <a:rPr lang="en-GB" dirty="0">
                <a:solidFill>
                  <a:srgbClr val="000000"/>
                </a:solidFill>
                <a:latin typeface="Helvetica Neue" panose="02000503000000020004" pitchFamily="2" charset="0"/>
              </a:rPr>
              <a:t> at m = 5, g = 2</a:t>
            </a:r>
          </a:p>
        </p:txBody>
      </p:sp>
      <p:pic>
        <p:nvPicPr>
          <p:cNvPr id="16" name="correlators_large.pdf" descr="correlators_large.pdf">
            <a:extLst>
              <a:ext uri="{FF2B5EF4-FFF2-40B4-BE49-F238E27FC236}">
                <a16:creationId xmlns:a16="http://schemas.microsoft.com/office/drawing/2014/main" id="{135CD4E9-F93F-C429-B550-2BC94A213F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51" y="620108"/>
            <a:ext cx="4462707" cy="2975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correlators_zoom.pdf" descr="correlators_zoom.pdf">
            <a:extLst>
              <a:ext uri="{FF2B5EF4-FFF2-40B4-BE49-F238E27FC236}">
                <a16:creationId xmlns:a16="http://schemas.microsoft.com/office/drawing/2014/main" id="{50AC2E64-5E78-2002-4063-0063B6007E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81" y="3470948"/>
            <a:ext cx="4556219" cy="3037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conf1_legend.pdf" descr="conf1_legend.pdf">
            <a:extLst>
              <a:ext uri="{FF2B5EF4-FFF2-40B4-BE49-F238E27FC236}">
                <a16:creationId xmlns:a16="http://schemas.microsoft.com/office/drawing/2014/main" id="{739190C1-11EF-E903-5656-C381DBBFE7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3844" y="745072"/>
            <a:ext cx="4418733" cy="1767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conf3_legend.pdf" descr="conf3_legend.pdf">
            <a:extLst>
              <a:ext uri="{FF2B5EF4-FFF2-40B4-BE49-F238E27FC236}">
                <a16:creationId xmlns:a16="http://schemas.microsoft.com/office/drawing/2014/main" id="{48258246-E73C-2C4E-45A6-F7F2EEB24D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5906" y="2698406"/>
            <a:ext cx="3960440" cy="1584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conf4_legend.pdf" descr="conf4_legend.pdf">
            <a:extLst>
              <a:ext uri="{FF2B5EF4-FFF2-40B4-BE49-F238E27FC236}">
                <a16:creationId xmlns:a16="http://schemas.microsoft.com/office/drawing/2014/main" id="{B3DEEF4D-0841-56A8-585A-17D4A8C759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02162" y="4789638"/>
            <a:ext cx="3960440" cy="1584176"/>
          </a:xfrm>
          <a:prstGeom prst="rect">
            <a:avLst/>
          </a:prstGeom>
          <a:solidFill>
            <a:schemeClr val="lt1"/>
          </a:solidFill>
          <a:ln w="12700">
            <a:miter lim="400000"/>
          </a:ln>
        </p:spPr>
      </p:pic>
      <p:pic>
        <p:nvPicPr>
          <p:cNvPr id="22" name="conf2_legend.pdf" descr="conf2_legend.pdf">
            <a:extLst>
              <a:ext uri="{FF2B5EF4-FFF2-40B4-BE49-F238E27FC236}">
                <a16:creationId xmlns:a16="http://schemas.microsoft.com/office/drawing/2014/main" id="{ECFE915F-94AE-2436-8D7B-7C56F88FF3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79441" y="4197199"/>
            <a:ext cx="3744416" cy="14977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7644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0E1809B6-37A5-E0F8-9891-1BFDF12C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CCEDA9-2E89-4271-7F7F-4E45D580E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60267D-7BBD-D218-160B-90114EDB2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FACBAE-EC9F-AB12-879E-B729ECB10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44D1E-B43C-79A2-4D49-E928B94BF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0E1822-1A55-CF80-3058-93ABB5311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9F665-6EBF-2E60-081C-BD917CFA5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B31803-C631-1A2C-82C5-AABF0824F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B1315F-07CC-4F74-DC66-AFCC2A8B98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sp>
        <p:nvSpPr>
          <p:cNvPr id="14" name="CuadroTexto 31">
            <a:extLst>
              <a:ext uri="{FF2B5EF4-FFF2-40B4-BE49-F238E27FC236}">
                <a16:creationId xmlns:a16="http://schemas.microsoft.com/office/drawing/2014/main" id="{199FC2D3-9CB1-742C-DADB-E0F6A01E1729}"/>
              </a:ext>
            </a:extLst>
          </p:cNvPr>
          <p:cNvSpPr txBox="1"/>
          <p:nvPr/>
        </p:nvSpPr>
        <p:spPr>
          <a:xfrm>
            <a:off x="33114" y="484290"/>
            <a:ext cx="10097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Hardware-native compact quantum electrodynamics in superconducting circuits:</a:t>
            </a:r>
          </a:p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Exact gauge invariance from circuit topology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A733A3-4C76-5973-F698-7388A04D92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671" y="1339231"/>
            <a:ext cx="1270000" cy="187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E496AD-EE40-80E9-035E-DB1545F52F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4992" y="1886082"/>
            <a:ext cx="3009900" cy="622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90C98-3A75-EB88-F768-B2F0674E98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37738" y="2070850"/>
            <a:ext cx="1133281" cy="3152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FCFC57-B981-38D7-CBBD-92C55FE928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298" y="4022185"/>
            <a:ext cx="2849720" cy="1764349"/>
          </a:xfrm>
          <a:prstGeom prst="rect">
            <a:avLst/>
          </a:prstGeom>
        </p:spPr>
      </p:pic>
      <p:sp>
        <p:nvSpPr>
          <p:cNvPr id="19" name="CuadroTexto 31">
            <a:extLst>
              <a:ext uri="{FF2B5EF4-FFF2-40B4-BE49-F238E27FC236}">
                <a16:creationId xmlns:a16="http://schemas.microsoft.com/office/drawing/2014/main" id="{811DE72A-A521-62D6-D6DE-C6162E897262}"/>
              </a:ext>
            </a:extLst>
          </p:cNvPr>
          <p:cNvSpPr txBox="1"/>
          <p:nvPr/>
        </p:nvSpPr>
        <p:spPr>
          <a:xfrm>
            <a:off x="3892155" y="1302764"/>
            <a:ext cx="4407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capacitor in parallel with a Josephson Junction</a:t>
            </a:r>
          </a:p>
        </p:txBody>
      </p:sp>
      <p:sp>
        <p:nvSpPr>
          <p:cNvPr id="21" name="CuadroTexto 31">
            <a:extLst>
              <a:ext uri="{FF2B5EF4-FFF2-40B4-BE49-F238E27FC236}">
                <a16:creationId xmlns:a16="http://schemas.microsoft.com/office/drawing/2014/main" id="{4A3F7A7D-C548-E105-7B0E-5BB6EDC76A8D}"/>
              </a:ext>
            </a:extLst>
          </p:cNvPr>
          <p:cNvSpPr txBox="1"/>
          <p:nvPr/>
        </p:nvSpPr>
        <p:spPr>
          <a:xfrm>
            <a:off x="3932496" y="3429000"/>
            <a:ext cx="4327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capacitor in series with a Josephson Junction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42A6E5D-0BD8-F4A5-197F-AF8091B375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51939" y="4462153"/>
            <a:ext cx="5778500" cy="635000"/>
          </a:xfrm>
          <a:prstGeom prst="rect">
            <a:avLst/>
          </a:prstGeom>
        </p:spPr>
      </p:pic>
      <p:sp>
        <p:nvSpPr>
          <p:cNvPr id="24" name="CuadroTexto 31">
            <a:extLst>
              <a:ext uri="{FF2B5EF4-FFF2-40B4-BE49-F238E27FC236}">
                <a16:creationId xmlns:a16="http://schemas.microsoft.com/office/drawing/2014/main" id="{BBB1663B-3BC9-EBF6-26ED-16CED950503A}"/>
              </a:ext>
            </a:extLst>
          </p:cNvPr>
          <p:cNvSpPr txBox="1"/>
          <p:nvPr/>
        </p:nvSpPr>
        <p:spPr>
          <a:xfrm>
            <a:off x="8901273" y="2058357"/>
            <a:ext cx="2088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Transmon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configuration</a:t>
            </a:r>
          </a:p>
        </p:txBody>
      </p:sp>
      <p:sp>
        <p:nvSpPr>
          <p:cNvPr id="25" name="CuadroTexto 31">
            <a:extLst>
              <a:ext uri="{FF2B5EF4-FFF2-40B4-BE49-F238E27FC236}">
                <a16:creationId xmlns:a16="http://schemas.microsoft.com/office/drawing/2014/main" id="{1EC5D2AE-8579-EEDB-FA60-209AE97669FD}"/>
              </a:ext>
            </a:extLst>
          </p:cNvPr>
          <p:cNvSpPr txBox="1"/>
          <p:nvPr/>
        </p:nvSpPr>
        <p:spPr>
          <a:xfrm>
            <a:off x="4629061" y="3802641"/>
            <a:ext cx="294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matter (vertex) degrees of freedom</a:t>
            </a:r>
          </a:p>
        </p:txBody>
      </p:sp>
      <p:sp>
        <p:nvSpPr>
          <p:cNvPr id="26" name="CuadroTexto 31">
            <a:extLst>
              <a:ext uri="{FF2B5EF4-FFF2-40B4-BE49-F238E27FC236}">
                <a16:creationId xmlns:a16="http://schemas.microsoft.com/office/drawing/2014/main" id="{60679258-6F3D-C5E2-1712-447F645AD857}"/>
              </a:ext>
            </a:extLst>
          </p:cNvPr>
          <p:cNvSpPr txBox="1"/>
          <p:nvPr/>
        </p:nvSpPr>
        <p:spPr>
          <a:xfrm>
            <a:off x="4752106" y="5536659"/>
            <a:ext cx="2715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gauge (link) degrees of freedom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ACB0266-22CF-3C15-692E-EC0C448F93B2}"/>
              </a:ext>
            </a:extLst>
          </p:cNvPr>
          <p:cNvCxnSpPr>
            <a:cxnSpLocks/>
          </p:cNvCxnSpPr>
          <p:nvPr/>
        </p:nvCxnSpPr>
        <p:spPr>
          <a:xfrm>
            <a:off x="7072720" y="4122476"/>
            <a:ext cx="744504" cy="534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6EDE7B-8930-17C1-9DFD-FB73F27E8C4A}"/>
              </a:ext>
            </a:extLst>
          </p:cNvPr>
          <p:cNvCxnSpPr>
            <a:cxnSpLocks/>
          </p:cNvCxnSpPr>
          <p:nvPr/>
        </p:nvCxnSpPr>
        <p:spPr>
          <a:xfrm>
            <a:off x="7359106" y="4076454"/>
            <a:ext cx="1677318" cy="607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5F49A93-E6BC-3761-E1C6-C0E2F0CC9A2E}"/>
              </a:ext>
            </a:extLst>
          </p:cNvPr>
          <p:cNvCxnSpPr>
            <a:cxnSpLocks/>
          </p:cNvCxnSpPr>
          <p:nvPr/>
        </p:nvCxnSpPr>
        <p:spPr>
          <a:xfrm flipH="1">
            <a:off x="4963222" y="4104171"/>
            <a:ext cx="8009" cy="500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8FFC99-412D-BAA7-4E3C-B46DEB4BFC74}"/>
              </a:ext>
            </a:extLst>
          </p:cNvPr>
          <p:cNvCxnSpPr>
            <a:cxnSpLocks/>
          </p:cNvCxnSpPr>
          <p:nvPr/>
        </p:nvCxnSpPr>
        <p:spPr>
          <a:xfrm flipH="1">
            <a:off x="5695684" y="4077276"/>
            <a:ext cx="8009" cy="500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A1DD9CB-BC41-D67B-C282-146FF2BF7DD7}"/>
              </a:ext>
            </a:extLst>
          </p:cNvPr>
          <p:cNvCxnSpPr>
            <a:cxnSpLocks/>
          </p:cNvCxnSpPr>
          <p:nvPr/>
        </p:nvCxnSpPr>
        <p:spPr>
          <a:xfrm flipV="1">
            <a:off x="6541189" y="5097153"/>
            <a:ext cx="0" cy="380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CAA90B1-BCAE-7984-15EF-EEBACFB2504C}"/>
              </a:ext>
            </a:extLst>
          </p:cNvPr>
          <p:cNvCxnSpPr>
            <a:cxnSpLocks/>
          </p:cNvCxnSpPr>
          <p:nvPr/>
        </p:nvCxnSpPr>
        <p:spPr>
          <a:xfrm flipV="1">
            <a:off x="7267330" y="4993341"/>
            <a:ext cx="1249141" cy="483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31">
            <a:extLst>
              <a:ext uri="{FF2B5EF4-FFF2-40B4-BE49-F238E27FC236}">
                <a16:creationId xmlns:a16="http://schemas.microsoft.com/office/drawing/2014/main" id="{C86AF9C5-FE2E-F19C-AD77-F9A1882C0887}"/>
              </a:ext>
            </a:extLst>
          </p:cNvPr>
          <p:cNvSpPr txBox="1"/>
          <p:nvPr/>
        </p:nvSpPr>
        <p:spPr>
          <a:xfrm>
            <a:off x="8990417" y="3777105"/>
            <a:ext cx="2670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Quantum Electrodynamics !!!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407C88-2915-6F20-0A02-4C37DFA307BB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0571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60CA209A-869B-F7A2-39D7-B0E863B90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2BF412-A00F-7801-D3FA-7CEF356E0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8C2D8F-9230-0025-65C5-C5FF83DA6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A3EE58-47CD-DE1D-E466-7205C1068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98740-B3F2-A0A1-8C55-AEFF7B792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CD9324-5870-07D2-1C00-104304454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52810-5253-6623-A4C2-E95161F52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9BE5B-0E54-D584-E274-F49A69E07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F07A27-7A08-556B-50D8-31D7512AFA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AD1892-68D5-53F7-F321-48C5A0BD7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24" y="1160932"/>
            <a:ext cx="2900623" cy="2900623"/>
          </a:xfrm>
          <a:prstGeom prst="rect">
            <a:avLst/>
          </a:prstGeom>
        </p:spPr>
      </p:pic>
      <p:sp>
        <p:nvSpPr>
          <p:cNvPr id="18" name="CuadroTexto 31">
            <a:extLst>
              <a:ext uri="{FF2B5EF4-FFF2-40B4-BE49-F238E27FC236}">
                <a16:creationId xmlns:a16="http://schemas.microsoft.com/office/drawing/2014/main" id="{925921EE-A44A-2E5E-C0E1-21BB8C42ED3E}"/>
              </a:ext>
            </a:extLst>
          </p:cNvPr>
          <p:cNvSpPr txBox="1"/>
          <p:nvPr/>
        </p:nvSpPr>
        <p:spPr>
          <a:xfrm>
            <a:off x="33114" y="484290"/>
            <a:ext cx="10097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Hardware-native compact quantum electrodynamics in superconducting circuits:</a:t>
            </a:r>
          </a:p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Exact gauge invariance from circuit topology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F1D18F-983A-D876-1AE1-838563023D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8500" y="1687133"/>
            <a:ext cx="5715000" cy="8255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02A410E-EC2F-E4A0-CF1C-5242F5027FCE}"/>
              </a:ext>
            </a:extLst>
          </p:cNvPr>
          <p:cNvSpPr txBox="1"/>
          <p:nvPr/>
        </p:nvSpPr>
        <p:spPr>
          <a:xfrm>
            <a:off x="4112605" y="2484370"/>
            <a:ext cx="1429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</a:t>
            </a:r>
            <a:r>
              <a:rPr lang="en-ES" dirty="0"/>
              <a:t>ass</a:t>
            </a:r>
          </a:p>
          <a:p>
            <a:r>
              <a:rPr lang="en-ES" dirty="0"/>
              <a:t>(on-site energy)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14DD98-3F3F-083B-D860-9118D3555E9E}"/>
              </a:ext>
            </a:extLst>
          </p:cNvPr>
          <p:cNvSpPr txBox="1"/>
          <p:nvPr/>
        </p:nvSpPr>
        <p:spPr>
          <a:xfrm>
            <a:off x="5529851" y="2484370"/>
            <a:ext cx="1429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/>
              <a:t>Electric term</a:t>
            </a:r>
          </a:p>
          <a:p>
            <a:r>
              <a:rPr lang="en-ES" dirty="0"/>
              <a:t>(on-site energy)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B4113E-DCC1-9392-A4ED-28AD1A153233}"/>
              </a:ext>
            </a:extLst>
          </p:cNvPr>
          <p:cNvSpPr txBox="1"/>
          <p:nvPr/>
        </p:nvSpPr>
        <p:spPr>
          <a:xfrm>
            <a:off x="6959501" y="2484370"/>
            <a:ext cx="19543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/>
              <a:t>Matter-gauge coupling</a:t>
            </a:r>
          </a:p>
          <a:p>
            <a:r>
              <a:rPr lang="en-ES" dirty="0"/>
              <a:t>(correlated hopping)</a:t>
            </a:r>
          </a:p>
        </p:txBody>
      </p:sp>
      <p:sp>
        <p:nvSpPr>
          <p:cNvPr id="31" name="CuadroTexto 31">
            <a:extLst>
              <a:ext uri="{FF2B5EF4-FFF2-40B4-BE49-F238E27FC236}">
                <a16:creationId xmlns:a16="http://schemas.microsoft.com/office/drawing/2014/main" id="{5A9232A1-4C70-5136-4E8A-9EB367C64B84}"/>
              </a:ext>
            </a:extLst>
          </p:cNvPr>
          <p:cNvSpPr txBox="1"/>
          <p:nvPr/>
        </p:nvSpPr>
        <p:spPr>
          <a:xfrm>
            <a:off x="7936653" y="1051658"/>
            <a:ext cx="4157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Native interactions, exactly gauge invariants !!!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fine-tuning, no approximation, no perturbation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FE85888-BA49-7C8E-2F89-94175E37CD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8351" y="3256667"/>
            <a:ext cx="35433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0426C7F-E2DC-5997-ECE7-D5700A27C5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3943" y="3969413"/>
            <a:ext cx="5321300" cy="812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899727D-8A5B-CA45-FFC2-EABAFD4C31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23851" y="4082436"/>
            <a:ext cx="2273300" cy="3556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27B6E2B-CA50-ADD8-8445-8282914C0E3E}"/>
              </a:ext>
            </a:extLst>
          </p:cNvPr>
          <p:cNvSpPr txBox="1"/>
          <p:nvPr/>
        </p:nvSpPr>
        <p:spPr>
          <a:xfrm>
            <a:off x="8238675" y="3283562"/>
            <a:ext cx="29006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</a:t>
            </a:r>
            <a:r>
              <a:rPr lang="en-ES" dirty="0"/>
              <a:t>ack of native magnetic term (plaquette interaction)</a:t>
            </a:r>
          </a:p>
        </p:txBody>
      </p:sp>
      <p:sp>
        <p:nvSpPr>
          <p:cNvPr id="40" name="CuadroTexto 31">
            <a:extLst>
              <a:ext uri="{FF2B5EF4-FFF2-40B4-BE49-F238E27FC236}">
                <a16:creationId xmlns:a16="http://schemas.microsoft.com/office/drawing/2014/main" id="{58251232-06FE-0593-E639-99C6433F2D21}"/>
              </a:ext>
            </a:extLst>
          </p:cNvPr>
          <p:cNvSpPr txBox="1"/>
          <p:nvPr/>
        </p:nvSpPr>
        <p:spPr>
          <a:xfrm>
            <a:off x="236034" y="4025559"/>
            <a:ext cx="296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Pure Quantum Electrodynamics: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Electric + magnetic interaction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F42B77D-58AF-8CF3-748D-72566157F5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15982" y="4724699"/>
            <a:ext cx="7762488" cy="16015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86F670-F231-0B2C-80A7-87CA17A93990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577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E3C78D61-E157-A65C-D010-F7A2CB57E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091B7D-8FFA-A5AF-222F-06D793111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235E4D-6A1E-3AB9-2B4F-F63926590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C5F49A-1753-99D6-01D1-865233DB8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150E80-9332-5442-8A5E-32EFA9E9B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4DF6C-661E-953E-1379-C30DE15E0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B9A56-8249-8730-8178-A8D441E00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3631-00E4-7685-A3AB-BB82F7E3E1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2FFDE7-B2EB-8E44-858A-CAF5B90440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sp>
        <p:nvSpPr>
          <p:cNvPr id="14" name="CuadroTexto 31">
            <a:extLst>
              <a:ext uri="{FF2B5EF4-FFF2-40B4-BE49-F238E27FC236}">
                <a16:creationId xmlns:a16="http://schemas.microsoft.com/office/drawing/2014/main" id="{17C68517-2AEF-EFB6-85C9-BC11255874A8}"/>
              </a:ext>
            </a:extLst>
          </p:cNvPr>
          <p:cNvSpPr txBox="1"/>
          <p:nvPr/>
        </p:nvSpPr>
        <p:spPr>
          <a:xfrm>
            <a:off x="33114" y="484290"/>
            <a:ext cx="10097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Hardware-native compact quantum electrodynamics in superconducting circuits:</a:t>
            </a:r>
          </a:p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Exact gauge invariance from circuit topology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F30E16-580C-DFFE-DDE8-455854A46D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24" y="1160932"/>
            <a:ext cx="2900623" cy="29006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573F47-8DD9-1B22-F1AF-B6F5CBECC7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7830" y="1532965"/>
            <a:ext cx="5473336" cy="47918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3C9520-8CBE-2A00-ED5A-B79A0A8936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894" y="5424022"/>
            <a:ext cx="5283200" cy="850900"/>
          </a:xfrm>
          <a:prstGeom prst="rect">
            <a:avLst/>
          </a:prstGeom>
        </p:spPr>
      </p:pic>
      <p:sp>
        <p:nvSpPr>
          <p:cNvPr id="22" name="CuadroTexto 31">
            <a:extLst>
              <a:ext uri="{FF2B5EF4-FFF2-40B4-BE49-F238E27FC236}">
                <a16:creationId xmlns:a16="http://schemas.microsoft.com/office/drawing/2014/main" id="{D3E59A8B-66DF-E095-55B5-E5D4291BE00F}"/>
              </a:ext>
            </a:extLst>
          </p:cNvPr>
          <p:cNvSpPr txBox="1"/>
          <p:nvPr/>
        </p:nvSpPr>
        <p:spPr>
          <a:xfrm>
            <a:off x="236034" y="4850316"/>
            <a:ext cx="296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Vortex states: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Displacement on the plaquette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EC6D79-B733-2BBD-6808-2BDB331A33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28448" y="1523995"/>
            <a:ext cx="6457334" cy="47875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9FE8B6-4546-4F2A-61FC-3B47508ED7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69" y="4061555"/>
            <a:ext cx="5715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AEC2EA08-91D9-AF99-2905-3519D4352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A7B149-787D-FE37-8038-2EDD1B1E7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C17B71-C467-CE85-DBCD-49AEE7B6B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F7107B-8B0C-A293-B276-D6AC334B8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40F977-E9F2-388E-8A60-F5B9BD89D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74001A-807E-5E27-809A-ACF9F864C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692D1-90D8-668C-07EF-80577175A0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7DF854-4B2C-AD98-011C-D6D8679D43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F51731-8D77-30DC-4C6D-434C8976B2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sp>
        <p:nvSpPr>
          <p:cNvPr id="14" name="Google Shape;49;p1">
            <a:extLst>
              <a:ext uri="{FF2B5EF4-FFF2-40B4-BE49-F238E27FC236}">
                <a16:creationId xmlns:a16="http://schemas.microsoft.com/office/drawing/2014/main" id="{07A720D6-A072-22B4-A8F1-0EFD8C9103B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5860" y="755951"/>
            <a:ext cx="12120282" cy="1068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Jost"/>
              <a:buNone/>
            </a:pPr>
            <a:r>
              <a:rPr lang="en-US" sz="4200" dirty="0"/>
              <a:t>Probing Confinement with Superconducting Circuits:</a:t>
            </a:r>
            <a:br>
              <a:rPr lang="en-US" sz="4200" dirty="0"/>
            </a:br>
            <a:r>
              <a:rPr lang="en-US" sz="3600" dirty="0"/>
              <a:t>From Z₂ String Dynamics to Continuous U(1) Electrodynamics</a:t>
            </a:r>
            <a:endParaRPr sz="3600" dirty="0"/>
          </a:p>
        </p:txBody>
      </p:sp>
      <p:sp>
        <p:nvSpPr>
          <p:cNvPr id="15" name="Google Shape;50;p1">
            <a:extLst>
              <a:ext uri="{FF2B5EF4-FFF2-40B4-BE49-F238E27FC236}">
                <a16:creationId xmlns:a16="http://schemas.microsoft.com/office/drawing/2014/main" id="{3ACB6192-F671-7722-EE20-45F2D0648D1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5861" y="2263311"/>
            <a:ext cx="12120282" cy="322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dirty="0"/>
              <a:t>Quantum simulation and co-design (Hardware + Physics + Error Handling).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sz="2000" dirty="0"/>
          </a:p>
          <a:p>
            <a:pPr marL="0" lvl="0" indent="0">
              <a:spcBef>
                <a:spcPts val="0"/>
              </a:spcBef>
            </a:pPr>
            <a:r>
              <a:rPr lang="en-US" sz="2000" dirty="0"/>
              <a:t>Digital quantum simulators: 144-qubit digital processor to track the real-time evolution/vibrations of electric flux tubes in a (2+1)-D.</a:t>
            </a:r>
            <a:br>
              <a:rPr lang="en-US" sz="2000" dirty="0"/>
            </a:br>
            <a:endParaRPr lang="en-US" sz="2000" dirty="0"/>
          </a:p>
          <a:p>
            <a:pPr marL="0" lvl="0" indent="0">
              <a:spcBef>
                <a:spcPts val="0"/>
              </a:spcBef>
            </a:pPr>
            <a:r>
              <a:rPr lang="en-US" sz="2000" dirty="0"/>
              <a:t>Analog quantum simulators: In analog architectures, Gauss's law can appear exactly from fundamental circuit topology.</a:t>
            </a:r>
          </a:p>
          <a:p>
            <a:pPr marL="0" lvl="0" indent="0">
              <a:spcBef>
                <a:spcPts val="0"/>
              </a:spcBef>
            </a:pPr>
            <a:endParaRPr lang="en-US" sz="2000" dirty="0"/>
          </a:p>
          <a:p>
            <a:pPr marL="0" lvl="0" indent="0">
              <a:spcBef>
                <a:spcPts val="0"/>
              </a:spcBef>
            </a:pPr>
            <a:r>
              <a:rPr lang="en-US" sz="2000" dirty="0"/>
              <a:t>Continuum limit: Exploiting the intrinsic infinite-dimensional Hilbert space of superconducting circuit variables (phase/charge) to simulate continuous gauge fields naturally.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10B9E0-67CB-8D5B-BA61-0FEE523FE97D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677106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CDAB6D24-9743-D7F0-05B7-31D8E8ABD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D58443-B462-C645-474E-74F036CF5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EA4E7A-5617-DAB9-548B-E78AA4B13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D5CB1A-B63E-09FC-6485-80F792A55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E2262-ECCD-6ED6-7ACB-5A28BE7C9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F0AD60-5929-7106-E8A6-2A8B7C432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616DF-569C-386A-917A-A8F3A572B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8BEBA2-C70F-ABF6-845E-3510968404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72F3A-7CFC-0828-668F-22D2849616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C83CF4-C9B6-1E74-9A54-F6D67B522B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77" y="994884"/>
            <a:ext cx="12013075" cy="6335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AE5AF7F-E015-8F43-C36E-1864A5FD3766}"/>
              </a:ext>
            </a:extLst>
          </p:cNvPr>
          <p:cNvSpPr/>
          <p:nvPr/>
        </p:nvSpPr>
        <p:spPr bwMode="auto">
          <a:xfrm>
            <a:off x="0" y="2344190"/>
            <a:ext cx="12192000" cy="1196752"/>
          </a:xfrm>
          <a:prstGeom prst="rect">
            <a:avLst/>
          </a:prstGeom>
          <a:solidFill>
            <a:srgbClr val="262626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28" name="Grupo 21">
            <a:extLst>
              <a:ext uri="{FF2B5EF4-FFF2-40B4-BE49-F238E27FC236}">
                <a16:creationId xmlns:a16="http://schemas.microsoft.com/office/drawing/2014/main" id="{758D01C6-5D0B-620C-6AB3-AD1AAB98E604}"/>
              </a:ext>
            </a:extLst>
          </p:cNvPr>
          <p:cNvGrpSpPr/>
          <p:nvPr/>
        </p:nvGrpSpPr>
        <p:grpSpPr>
          <a:xfrm>
            <a:off x="226764" y="2585522"/>
            <a:ext cx="11693818" cy="739140"/>
            <a:chOff x="5090615" y="12592449"/>
            <a:chExt cx="15713057" cy="1066092"/>
          </a:xfrm>
        </p:grpSpPr>
        <p:grpSp>
          <p:nvGrpSpPr>
            <p:cNvPr id="29" name="Grupo 1">
              <a:extLst>
                <a:ext uri="{FF2B5EF4-FFF2-40B4-BE49-F238E27FC236}">
                  <a16:creationId xmlns:a16="http://schemas.microsoft.com/office/drawing/2014/main" id="{D5922752-C7F9-42D3-A0C3-832CC1662B9A}"/>
                </a:ext>
              </a:extLst>
            </p:cNvPr>
            <p:cNvGrpSpPr/>
            <p:nvPr/>
          </p:nvGrpSpPr>
          <p:grpSpPr>
            <a:xfrm>
              <a:off x="8568898" y="12592449"/>
              <a:ext cx="12234774" cy="1066092"/>
              <a:chOff x="4130969" y="6288060"/>
              <a:chExt cx="6117387" cy="533046"/>
            </a:xfrm>
          </p:grpSpPr>
          <p:pic>
            <p:nvPicPr>
              <p:cNvPr id="31" name="Imagen 11" descr="Imagen que contiene Diagrama&#10;&#10;El contenido generado por IA puede ser incorrecto.">
                <a:extLst>
                  <a:ext uri="{FF2B5EF4-FFF2-40B4-BE49-F238E27FC236}">
                    <a16:creationId xmlns:a16="http://schemas.microsoft.com/office/drawing/2014/main" id="{F7A40180-2EBD-0318-9450-A8BC9EBA0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24532" y="6288060"/>
                <a:ext cx="1219681" cy="533046"/>
              </a:xfrm>
              <a:prstGeom prst="rect">
                <a:avLst/>
              </a:prstGeom>
            </p:spPr>
          </p:pic>
          <p:pic>
            <p:nvPicPr>
              <p:cNvPr id="32" name="Imagen 13" descr="Imagen que contiene vajilla, plato, dibujo&#10;&#10;El contenido generado por IA puede ser incorrecto.">
                <a:extLst>
                  <a:ext uri="{FF2B5EF4-FFF2-40B4-BE49-F238E27FC236}">
                    <a16:creationId xmlns:a16="http://schemas.microsoft.com/office/drawing/2014/main" id="{D4B26746-4168-24CA-7B67-211D88B19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79995" y="6380263"/>
                <a:ext cx="888142" cy="365125"/>
              </a:xfrm>
              <a:prstGeom prst="rect">
                <a:avLst/>
              </a:prstGeom>
            </p:spPr>
          </p:pic>
          <p:cxnSp>
            <p:nvCxnSpPr>
              <p:cNvPr id="33" name="Conector recto 14">
                <a:extLst>
                  <a:ext uri="{FF2B5EF4-FFF2-40B4-BE49-F238E27FC236}">
                    <a16:creationId xmlns:a16="http://schemas.microsoft.com/office/drawing/2014/main" id="{2CBC2E58-BB8C-E0DE-EA0A-97FF26026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0969" y="6315622"/>
                <a:ext cx="0" cy="484456"/>
              </a:xfrm>
              <a:prstGeom prst="line">
                <a:avLst/>
              </a:prstGeom>
              <a:ln w="6350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Imagen 15" descr="Icono&#10;&#10;El contenido generado por IA puede ser incorrecto.">
                <a:extLst>
                  <a:ext uri="{FF2B5EF4-FFF2-40B4-BE49-F238E27FC236}">
                    <a16:creationId xmlns:a16="http://schemas.microsoft.com/office/drawing/2014/main" id="{382E898F-FEAC-3F2C-010E-D36F4D1FE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76146" y="6363927"/>
                <a:ext cx="1672210" cy="370853"/>
              </a:xfrm>
              <a:prstGeom prst="rect">
                <a:avLst/>
              </a:prstGeom>
            </p:spPr>
          </p:pic>
          <p:cxnSp>
            <p:nvCxnSpPr>
              <p:cNvPr id="35" name="Conector recto 16">
                <a:extLst>
                  <a:ext uri="{FF2B5EF4-FFF2-40B4-BE49-F238E27FC236}">
                    <a16:creationId xmlns:a16="http://schemas.microsoft.com/office/drawing/2014/main" id="{672CEE7E-4194-03A4-501B-EB4E6D1E87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18249" y="6307309"/>
                <a:ext cx="0" cy="484456"/>
              </a:xfrm>
              <a:prstGeom prst="line">
                <a:avLst/>
              </a:prstGeom>
              <a:ln w="6350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Imagen 17" descr="Logotipo&#10;&#10;El contenido generado por IA puede ser incorrecto.">
                <a:extLst>
                  <a:ext uri="{FF2B5EF4-FFF2-40B4-BE49-F238E27FC236}">
                    <a16:creationId xmlns:a16="http://schemas.microsoft.com/office/drawing/2014/main" id="{01E6D105-3796-6972-0526-2B41777E74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38563" y="6331531"/>
                <a:ext cx="437932" cy="437932"/>
              </a:xfrm>
              <a:prstGeom prst="rect">
                <a:avLst/>
              </a:prstGeom>
            </p:spPr>
          </p:pic>
          <p:cxnSp>
            <p:nvCxnSpPr>
              <p:cNvPr id="37" name="Conector recto 18">
                <a:extLst>
                  <a:ext uri="{FF2B5EF4-FFF2-40B4-BE49-F238E27FC236}">
                    <a16:creationId xmlns:a16="http://schemas.microsoft.com/office/drawing/2014/main" id="{F5D9962D-B229-748A-78DF-C08C8A0293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6320" y="6312284"/>
                <a:ext cx="0" cy="484456"/>
              </a:xfrm>
              <a:prstGeom prst="line">
                <a:avLst/>
              </a:prstGeom>
              <a:ln w="6350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9">
                <a:extLst>
                  <a:ext uri="{FF2B5EF4-FFF2-40B4-BE49-F238E27FC236}">
                    <a16:creationId xmlns:a16="http://schemas.microsoft.com/office/drawing/2014/main" id="{A125C9D1-B481-3FCF-3149-291D37F87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3542" y="6316394"/>
                <a:ext cx="0" cy="484456"/>
              </a:xfrm>
              <a:prstGeom prst="line">
                <a:avLst/>
              </a:prstGeom>
              <a:ln w="6350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cto 10">
                <a:extLst>
                  <a:ext uri="{FF2B5EF4-FFF2-40B4-BE49-F238E27FC236}">
                    <a16:creationId xmlns:a16="http://schemas.microsoft.com/office/drawing/2014/main" id="{C4B1193A-FCCF-3B6B-2D27-97FB65DE6E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767" y="6316394"/>
                <a:ext cx="0" cy="484456"/>
              </a:xfrm>
              <a:prstGeom prst="line">
                <a:avLst/>
              </a:prstGeom>
              <a:ln w="6350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Gráfico 12">
              <a:extLst>
                <a:ext uri="{FF2B5EF4-FFF2-40B4-BE49-F238E27FC236}">
                  <a16:creationId xmlns:a16="http://schemas.microsoft.com/office/drawing/2014/main" id="{BA92A5C5-8052-CA32-6B04-8C8B877FAD8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090615" y="12647654"/>
              <a:ext cx="3328457" cy="988651"/>
            </a:xfrm>
            <a:prstGeom prst="rect">
              <a:avLst/>
            </a:prstGeom>
          </p:spPr>
        </p:pic>
      </p:grpSp>
      <p:pic>
        <p:nvPicPr>
          <p:cNvPr id="40" name="Picture 3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9926BE8-D30D-978A-750F-42C4B42F385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6597" t="25566" r="6050" b="48721"/>
          <a:stretch>
            <a:fillRect/>
          </a:stretch>
        </p:blipFill>
        <p:spPr>
          <a:xfrm>
            <a:off x="4698124" y="2869186"/>
            <a:ext cx="1513491" cy="2259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2164C1F-56AE-A123-EBB5-424D15F045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30800" y="1814837"/>
            <a:ext cx="1930400" cy="3429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CA62E4-B264-B599-836C-FBF9D9B118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42" y="4397520"/>
            <a:ext cx="12022888" cy="5753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544EEF-393D-A0EE-E90C-392DA6B69B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30800" y="4942210"/>
            <a:ext cx="1930400" cy="355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5B82400-5309-1FA3-D3B2-53CEEB957F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6764" y="5297810"/>
            <a:ext cx="3467100" cy="63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D4B291-3CBA-DF50-7F64-85FCD52E6F44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131990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A4A88057-C946-28EE-9FF8-2DD49924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2D50E2-6EAE-46C8-ABBB-784E14ABC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199A2F-3A5E-D414-FFA2-AA93343ED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9ABB5-753A-79D1-603B-297E210AB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516139-8E94-2D90-C2AC-B228984A9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B847D-4B4B-901B-918E-F5FFDB474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3F9C7-B400-E650-C7F1-2749B15F66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F11BEC-7794-F736-D7D9-F9E38F3FBA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9F821E-F49D-E27C-3244-D3D0E0DBEB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F629B5-062E-275E-A646-45CE7D429A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77" y="994884"/>
            <a:ext cx="12013075" cy="6335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05584DD-6E5C-77BD-AF82-88308A1E6B50}"/>
              </a:ext>
            </a:extLst>
          </p:cNvPr>
          <p:cNvSpPr/>
          <p:nvPr/>
        </p:nvSpPr>
        <p:spPr bwMode="auto">
          <a:xfrm>
            <a:off x="0" y="2344190"/>
            <a:ext cx="12192000" cy="1196752"/>
          </a:xfrm>
          <a:prstGeom prst="rect">
            <a:avLst/>
          </a:prstGeom>
          <a:solidFill>
            <a:srgbClr val="262626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IBM Plex Sans Light"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28" name="Grupo 21">
            <a:extLst>
              <a:ext uri="{FF2B5EF4-FFF2-40B4-BE49-F238E27FC236}">
                <a16:creationId xmlns:a16="http://schemas.microsoft.com/office/drawing/2014/main" id="{0A412DBB-255C-43A6-920B-D96AEACDD103}"/>
              </a:ext>
            </a:extLst>
          </p:cNvPr>
          <p:cNvGrpSpPr/>
          <p:nvPr/>
        </p:nvGrpSpPr>
        <p:grpSpPr>
          <a:xfrm>
            <a:off x="226764" y="2585522"/>
            <a:ext cx="11693818" cy="739140"/>
            <a:chOff x="5090615" y="12592449"/>
            <a:chExt cx="15713057" cy="1066092"/>
          </a:xfrm>
        </p:grpSpPr>
        <p:grpSp>
          <p:nvGrpSpPr>
            <p:cNvPr id="29" name="Grupo 1">
              <a:extLst>
                <a:ext uri="{FF2B5EF4-FFF2-40B4-BE49-F238E27FC236}">
                  <a16:creationId xmlns:a16="http://schemas.microsoft.com/office/drawing/2014/main" id="{125D6D5B-1020-BCAE-A34A-D0AAA733DAC7}"/>
                </a:ext>
              </a:extLst>
            </p:cNvPr>
            <p:cNvGrpSpPr/>
            <p:nvPr/>
          </p:nvGrpSpPr>
          <p:grpSpPr>
            <a:xfrm>
              <a:off x="8568898" y="12592449"/>
              <a:ext cx="12234774" cy="1066092"/>
              <a:chOff x="4130969" y="6288060"/>
              <a:chExt cx="6117387" cy="533046"/>
            </a:xfrm>
          </p:grpSpPr>
          <p:pic>
            <p:nvPicPr>
              <p:cNvPr id="31" name="Imagen 11" descr="Imagen que contiene Diagrama&#10;&#10;El contenido generado por IA puede ser incorrecto.">
                <a:extLst>
                  <a:ext uri="{FF2B5EF4-FFF2-40B4-BE49-F238E27FC236}">
                    <a16:creationId xmlns:a16="http://schemas.microsoft.com/office/drawing/2014/main" id="{B41F813C-E72F-662F-56B3-512A46656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24532" y="6288060"/>
                <a:ext cx="1219681" cy="533046"/>
              </a:xfrm>
              <a:prstGeom prst="rect">
                <a:avLst/>
              </a:prstGeom>
            </p:spPr>
          </p:pic>
          <p:pic>
            <p:nvPicPr>
              <p:cNvPr id="32" name="Imagen 13" descr="Imagen que contiene vajilla, plato, dibujo&#10;&#10;El contenido generado por IA puede ser incorrecto.">
                <a:extLst>
                  <a:ext uri="{FF2B5EF4-FFF2-40B4-BE49-F238E27FC236}">
                    <a16:creationId xmlns:a16="http://schemas.microsoft.com/office/drawing/2014/main" id="{150EB067-AD4E-218A-E38B-B2AC4E74D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79995" y="6380263"/>
                <a:ext cx="888142" cy="365125"/>
              </a:xfrm>
              <a:prstGeom prst="rect">
                <a:avLst/>
              </a:prstGeom>
            </p:spPr>
          </p:pic>
          <p:cxnSp>
            <p:nvCxnSpPr>
              <p:cNvPr id="33" name="Conector recto 14">
                <a:extLst>
                  <a:ext uri="{FF2B5EF4-FFF2-40B4-BE49-F238E27FC236}">
                    <a16:creationId xmlns:a16="http://schemas.microsoft.com/office/drawing/2014/main" id="{EFD85BA5-5552-B3D7-4A8B-769F94E0F0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0969" y="6315622"/>
                <a:ext cx="0" cy="484456"/>
              </a:xfrm>
              <a:prstGeom prst="line">
                <a:avLst/>
              </a:prstGeom>
              <a:ln w="6350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4" name="Imagen 15" descr="Icono&#10;&#10;El contenido generado por IA puede ser incorrecto.">
                <a:extLst>
                  <a:ext uri="{FF2B5EF4-FFF2-40B4-BE49-F238E27FC236}">
                    <a16:creationId xmlns:a16="http://schemas.microsoft.com/office/drawing/2014/main" id="{3D2D2372-FF1B-68E4-AF37-32BB2FE6E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76146" y="6363927"/>
                <a:ext cx="1672210" cy="370853"/>
              </a:xfrm>
              <a:prstGeom prst="rect">
                <a:avLst/>
              </a:prstGeom>
            </p:spPr>
          </p:pic>
          <p:cxnSp>
            <p:nvCxnSpPr>
              <p:cNvPr id="35" name="Conector recto 16">
                <a:extLst>
                  <a:ext uri="{FF2B5EF4-FFF2-40B4-BE49-F238E27FC236}">
                    <a16:creationId xmlns:a16="http://schemas.microsoft.com/office/drawing/2014/main" id="{9E85C232-89C6-0355-484C-E3E9F38405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18249" y="6307309"/>
                <a:ext cx="0" cy="484456"/>
              </a:xfrm>
              <a:prstGeom prst="line">
                <a:avLst/>
              </a:prstGeom>
              <a:ln w="6350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Imagen 17" descr="Logotipo&#10;&#10;El contenido generado por IA puede ser incorrecto.">
                <a:extLst>
                  <a:ext uri="{FF2B5EF4-FFF2-40B4-BE49-F238E27FC236}">
                    <a16:creationId xmlns:a16="http://schemas.microsoft.com/office/drawing/2014/main" id="{8D1B5933-A614-D653-BC80-A43BB3AE9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38563" y="6331531"/>
                <a:ext cx="437932" cy="437932"/>
              </a:xfrm>
              <a:prstGeom prst="rect">
                <a:avLst/>
              </a:prstGeom>
            </p:spPr>
          </p:pic>
          <p:cxnSp>
            <p:nvCxnSpPr>
              <p:cNvPr id="37" name="Conector recto 18">
                <a:extLst>
                  <a:ext uri="{FF2B5EF4-FFF2-40B4-BE49-F238E27FC236}">
                    <a16:creationId xmlns:a16="http://schemas.microsoft.com/office/drawing/2014/main" id="{9B69BC54-D634-5EDE-A3D5-9B85F28873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6320" y="6312284"/>
                <a:ext cx="0" cy="484456"/>
              </a:xfrm>
              <a:prstGeom prst="line">
                <a:avLst/>
              </a:prstGeom>
              <a:ln w="6350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9">
                <a:extLst>
                  <a:ext uri="{FF2B5EF4-FFF2-40B4-BE49-F238E27FC236}">
                    <a16:creationId xmlns:a16="http://schemas.microsoft.com/office/drawing/2014/main" id="{A818A7BE-D3EF-417C-4D91-A087E148E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33542" y="6316394"/>
                <a:ext cx="0" cy="484456"/>
              </a:xfrm>
              <a:prstGeom prst="line">
                <a:avLst/>
              </a:prstGeom>
              <a:ln w="6350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cto 10">
                <a:extLst>
                  <a:ext uri="{FF2B5EF4-FFF2-40B4-BE49-F238E27FC236}">
                    <a16:creationId xmlns:a16="http://schemas.microsoft.com/office/drawing/2014/main" id="{77BC3071-4835-AE3C-A56D-297C23FE07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767" y="6316394"/>
                <a:ext cx="0" cy="484456"/>
              </a:xfrm>
              <a:prstGeom prst="line">
                <a:avLst/>
              </a:prstGeom>
              <a:ln w="6350"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Gráfico 12">
              <a:extLst>
                <a:ext uri="{FF2B5EF4-FFF2-40B4-BE49-F238E27FC236}">
                  <a16:creationId xmlns:a16="http://schemas.microsoft.com/office/drawing/2014/main" id="{E4AD5C6F-7A55-7CBA-14B8-6469648C26F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090615" y="12647654"/>
              <a:ext cx="3328457" cy="988651"/>
            </a:xfrm>
            <a:prstGeom prst="rect">
              <a:avLst/>
            </a:prstGeom>
          </p:spPr>
        </p:pic>
      </p:grpSp>
      <p:pic>
        <p:nvPicPr>
          <p:cNvPr id="40" name="Picture 3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BA5C438-CBE0-1B36-6F78-12A4673B26F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6597" t="25566" r="6050" b="48721"/>
          <a:stretch>
            <a:fillRect/>
          </a:stretch>
        </p:blipFill>
        <p:spPr>
          <a:xfrm>
            <a:off x="4698124" y="2869186"/>
            <a:ext cx="1513491" cy="2259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871C888-DB8A-CFB3-E969-D5D8982059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30800" y="1814837"/>
            <a:ext cx="1930400" cy="3429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B70E45A-96D3-AE08-834B-B4CA3B2EA0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42" y="4397520"/>
            <a:ext cx="12022888" cy="5753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436E30C-C2F8-73B0-FCCA-7CBD21F7181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30800" y="4942210"/>
            <a:ext cx="1930400" cy="355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69C743-E4EA-DE1E-27EA-AB8DADC4FF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6764" y="5297810"/>
            <a:ext cx="3467100" cy="63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D169EF-B75A-B1CE-26C6-35183D17519B}"/>
              </a:ext>
            </a:extLst>
          </p:cNvPr>
          <p:cNvSpPr/>
          <p:nvPr/>
        </p:nvSpPr>
        <p:spPr>
          <a:xfrm>
            <a:off x="10207352" y="5196568"/>
            <a:ext cx="1462133" cy="91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4012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3E4F99CB-BBE5-6B1C-B407-BD9FDEEEF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87F00-6C11-0024-C518-D5B331207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879DF0-58FB-BF74-BB52-991714EFC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0C1288-239B-F751-740E-FAFA53541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486BD-709D-4E24-B9B0-49BF1D385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16830E-4A69-3257-F870-D924777F36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99580-B461-29E6-5088-A24D7CDD5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76623F-665D-E715-21D5-FE7FA70576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6998F1-FE35-A17D-8CBD-585165E039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pic>
        <p:nvPicPr>
          <p:cNvPr id="18" name="Imagen 47" descr="Imagen que contiene interior, computadora, monitor, pantalla&#10;&#10;El contenido generado por IA puede ser incorrecto.">
            <a:extLst>
              <a:ext uri="{FF2B5EF4-FFF2-40B4-BE49-F238E27FC236}">
                <a16:creationId xmlns:a16="http://schemas.microsoft.com/office/drawing/2014/main" id="{127478B9-4D64-8D16-006D-3A289945D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70" y="394368"/>
            <a:ext cx="4320480" cy="2860923"/>
          </a:xfrm>
          <a:prstGeom prst="rect">
            <a:avLst/>
          </a:prstGeom>
        </p:spPr>
      </p:pic>
      <p:sp>
        <p:nvSpPr>
          <p:cNvPr id="19" name="CuadroTexto 31">
            <a:extLst>
              <a:ext uri="{FF2B5EF4-FFF2-40B4-BE49-F238E27FC236}">
                <a16:creationId xmlns:a16="http://schemas.microsoft.com/office/drawing/2014/main" id="{EEC7AFB8-702F-B24D-2DEA-8C115B4045E3}"/>
              </a:ext>
            </a:extLst>
          </p:cNvPr>
          <p:cNvSpPr txBox="1"/>
          <p:nvPr/>
        </p:nvSpPr>
        <p:spPr>
          <a:xfrm>
            <a:off x="33114" y="376781"/>
            <a:ext cx="67800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Grand Challenge:</a:t>
            </a:r>
          </a:p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Simulating the strong force (QCD)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Building purpose-driven hardware to solve fundamental physics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Co-designed hardware as a physics laboratory</a:t>
            </a:r>
          </a:p>
        </p:txBody>
      </p:sp>
      <p:pic>
        <p:nvPicPr>
          <p:cNvPr id="20" name="Picture 19" descr="A row of black servers&#10;&#10;AI-generated content may be incorrect.">
            <a:extLst>
              <a:ext uri="{FF2B5EF4-FFF2-40B4-BE49-F238E27FC236}">
                <a16:creationId xmlns:a16="http://schemas.microsoft.com/office/drawing/2014/main" id="{45FB69BB-0F4D-FBAF-3B8F-DB812FBFC3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3353" y="1749190"/>
            <a:ext cx="3996664" cy="3084490"/>
          </a:xfrm>
          <a:prstGeom prst="rect">
            <a:avLst/>
          </a:prstGeom>
        </p:spPr>
      </p:pic>
      <p:sp>
        <p:nvSpPr>
          <p:cNvPr id="21" name="CuadroTexto 31">
            <a:extLst>
              <a:ext uri="{FF2B5EF4-FFF2-40B4-BE49-F238E27FC236}">
                <a16:creationId xmlns:a16="http://schemas.microsoft.com/office/drawing/2014/main" id="{65F1BE7E-7B14-BA8E-DC3E-69390C024C3E}"/>
              </a:ext>
            </a:extLst>
          </p:cNvPr>
          <p:cNvSpPr txBox="1"/>
          <p:nvPr/>
        </p:nvSpPr>
        <p:spPr>
          <a:xfrm>
            <a:off x="33114" y="1970161"/>
            <a:ext cx="3283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BlueGene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&amp; QCDOC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Classical Co-Design for QCD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Solved static properties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(e.g., hadron masses)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Non-efficient for real-time dynamics.</a:t>
            </a:r>
            <a:endParaRPr lang="en-US" noProof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CuadroTexto 31">
            <a:extLst>
              <a:ext uri="{FF2B5EF4-FFF2-40B4-BE49-F238E27FC236}">
                <a16:creationId xmlns:a16="http://schemas.microsoft.com/office/drawing/2014/main" id="{3603A060-7FD5-D040-04E6-E2E1488B72E9}"/>
              </a:ext>
            </a:extLst>
          </p:cNvPr>
          <p:cNvSpPr txBox="1"/>
          <p:nvPr/>
        </p:nvSpPr>
        <p:spPr>
          <a:xfrm>
            <a:off x="4843579" y="542364"/>
            <a:ext cx="250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“History doesn't repeat itself, but it often rhymes.”</a:t>
            </a:r>
            <a:endParaRPr lang="en-US" i="1" noProof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3" name="Picture 22" descr="A room with glass walls and a glass ceiling&#10;&#10;AI-generated content may be incorrect.">
            <a:extLst>
              <a:ext uri="{FF2B5EF4-FFF2-40B4-BE49-F238E27FC236}">
                <a16:creationId xmlns:a16="http://schemas.microsoft.com/office/drawing/2014/main" id="{556791BF-2E8B-08C4-9A79-4201FAE60C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5" y="3661994"/>
            <a:ext cx="4940883" cy="2716272"/>
          </a:xfrm>
          <a:prstGeom prst="rect">
            <a:avLst/>
          </a:prstGeom>
        </p:spPr>
      </p:pic>
      <p:sp>
        <p:nvSpPr>
          <p:cNvPr id="24" name="CuadroTexto 31">
            <a:extLst>
              <a:ext uri="{FF2B5EF4-FFF2-40B4-BE49-F238E27FC236}">
                <a16:creationId xmlns:a16="http://schemas.microsoft.com/office/drawing/2014/main" id="{5BF5D6B8-D19E-B34A-763F-61F16FF9F820}"/>
              </a:ext>
            </a:extLst>
          </p:cNvPr>
          <p:cNvSpPr txBox="1"/>
          <p:nvPr/>
        </p:nvSpPr>
        <p:spPr>
          <a:xfrm>
            <a:off x="5618094" y="5066476"/>
            <a:ext cx="320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TODAY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Quantum Co-Design for QCD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Solved dynamical properties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(e.g., string dynamics)</a:t>
            </a:r>
          </a:p>
        </p:txBody>
      </p:sp>
      <p:pic>
        <p:nvPicPr>
          <p:cNvPr id="25" name="unknown.png" descr="unknown.png">
            <a:extLst>
              <a:ext uri="{FF2B5EF4-FFF2-40B4-BE49-F238E27FC236}">
                <a16:creationId xmlns:a16="http://schemas.microsoft.com/office/drawing/2014/main" id="{80D955A8-9A4E-5D2C-2D30-3025C723B4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36024" y="3706276"/>
            <a:ext cx="1637475" cy="163747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92C935-C8A0-6E68-500A-442B96A44844}"/>
              </a:ext>
            </a:extLst>
          </p:cNvPr>
          <p:cNvSpPr txBox="1"/>
          <p:nvPr/>
        </p:nvSpPr>
        <p:spPr>
          <a:xfrm>
            <a:off x="2856586" y="1963451"/>
            <a:ext cx="1780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/>
              <a:t>K. G. Wilson,</a:t>
            </a:r>
          </a:p>
          <a:p>
            <a:r>
              <a:rPr lang="en-ES" dirty="0"/>
              <a:t>Phys. Rev. D (1974)</a:t>
            </a:r>
          </a:p>
        </p:txBody>
      </p:sp>
      <p:pic>
        <p:nvPicPr>
          <p:cNvPr id="30" name="unknown.png" descr="unknown.png">
            <a:extLst>
              <a:ext uri="{FF2B5EF4-FFF2-40B4-BE49-F238E27FC236}">
                <a16:creationId xmlns:a16="http://schemas.microsoft.com/office/drawing/2014/main" id="{E6EFF2A5-7B42-A40D-FF9A-D98F86C10F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46510" y="3690392"/>
            <a:ext cx="1637476" cy="1637476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EE8A87A-F0C7-CA46-D8AA-528F246893A3}"/>
              </a:ext>
            </a:extLst>
          </p:cNvPr>
          <p:cNvSpPr txBox="1"/>
          <p:nvPr/>
        </p:nvSpPr>
        <p:spPr>
          <a:xfrm>
            <a:off x="7899437" y="5726859"/>
            <a:ext cx="225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R. P. Feynman,</a:t>
            </a:r>
          </a:p>
          <a:p>
            <a:r>
              <a:rPr lang="en-GB" dirty="0"/>
              <a:t>Int. J. Theor. Phys. (1982)</a:t>
            </a:r>
            <a:endParaRPr lang="en-E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A3656D-63F8-D18F-3BC8-C80DD2A356D0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8518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873135B0-A033-872E-A83F-748926211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C036F7-2F34-3F31-8D2B-A648C5CCB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B59AA-BB79-0243-E120-8BCA7951E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DA451B-8091-C907-B109-3A88DC046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D95920-141A-1554-2D10-6BBBAE920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C8BC3-5428-E135-CA3C-4E346BBB7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950636-58B1-C8E1-F4D4-5F403D64C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2DC60D-D22C-6A00-F4BF-0BA1881460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1F4D4-1297-E056-F636-1D10D343C2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BC750F-3867-2187-5517-87C7A2AFC360}"/>
              </a:ext>
            </a:extLst>
          </p:cNvPr>
          <p:cNvSpPr txBox="1"/>
          <p:nvPr/>
        </p:nvSpPr>
        <p:spPr>
          <a:xfrm>
            <a:off x="421850" y="726255"/>
            <a:ext cx="4706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Three ingredients to describe Nature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C44C27-418A-7C71-579D-8024CBE909C2}"/>
              </a:ext>
            </a:extLst>
          </p:cNvPr>
          <p:cNvSpPr txBox="1"/>
          <p:nvPr/>
        </p:nvSpPr>
        <p:spPr>
          <a:xfrm>
            <a:off x="307083" y="2046849"/>
            <a:ext cx="365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Quantum matter as the basic building block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F90B73-3A2F-2F3A-104E-710ADFC68BC0}"/>
              </a:ext>
            </a:extLst>
          </p:cNvPr>
          <p:cNvSpPr txBox="1"/>
          <p:nvPr/>
        </p:nvSpPr>
        <p:spPr>
          <a:xfrm>
            <a:off x="310903" y="3275111"/>
            <a:ext cx="3732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Gauge symmetry as a fundamental principle and at the origin of every force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F78237-7B38-F92C-8B6A-C020B1F22AB6}"/>
              </a:ext>
            </a:extLst>
          </p:cNvPr>
          <p:cNvSpPr txBox="1"/>
          <p:nvPr/>
        </p:nvSpPr>
        <p:spPr>
          <a:xfrm>
            <a:off x="307083" y="4503372"/>
            <a:ext cx="5484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Renormalisation group as a tool to study Nature at different scales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6928A2-7CA1-8213-8F6E-FA56671A77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8876" y="1260644"/>
            <a:ext cx="782381" cy="9011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FE4CFF-70D4-09E0-B8B5-5CC554758335}"/>
              </a:ext>
            </a:extLst>
          </p:cNvPr>
          <p:cNvSpPr txBox="1"/>
          <p:nvPr/>
        </p:nvSpPr>
        <p:spPr>
          <a:xfrm>
            <a:off x="5360894" y="1996595"/>
            <a:ext cx="753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atoms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DD2D20-A7A7-E334-F09E-88BA77B161D4}"/>
              </a:ext>
            </a:extLst>
          </p:cNvPr>
          <p:cNvSpPr txBox="1"/>
          <p:nvPr/>
        </p:nvSpPr>
        <p:spPr>
          <a:xfrm>
            <a:off x="5248138" y="3305354"/>
            <a:ext cx="942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nucleons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0093A4-07E1-795D-3437-656E7B5966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0946" y="2260390"/>
            <a:ext cx="909207" cy="13569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4BDDC98-5538-6D5A-6733-23272833B8B1}"/>
              </a:ext>
            </a:extLst>
          </p:cNvPr>
          <p:cNvSpPr txBox="1"/>
          <p:nvPr/>
        </p:nvSpPr>
        <p:spPr>
          <a:xfrm>
            <a:off x="5342964" y="4882869"/>
            <a:ext cx="729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quarks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437727-4999-D23A-481D-AC1E9DB404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0822" y="3782761"/>
            <a:ext cx="1250589" cy="18337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A00E26-B4A2-4536-59F3-6986BAC2364E}"/>
              </a:ext>
            </a:extLst>
          </p:cNvPr>
          <p:cNvSpPr txBox="1"/>
          <p:nvPr/>
        </p:nvSpPr>
        <p:spPr>
          <a:xfrm>
            <a:off x="9138064" y="842294"/>
            <a:ext cx="19836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Energy/length</a:t>
            </a:r>
            <a:r>
              <a:rPr lang="en-E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scales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074753-AB68-81C1-1ACB-84B238A318EE}"/>
              </a:ext>
            </a:extLst>
          </p:cNvPr>
          <p:cNvSpPr txBox="1"/>
          <p:nvPr/>
        </p:nvSpPr>
        <p:spPr>
          <a:xfrm>
            <a:off x="9462679" y="1892960"/>
            <a:ext cx="11534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 / 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-10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</a:t>
            </a:r>
            <a:endParaRPr lang="en-E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773989-56F2-602C-C6C4-CA074797CDF2}"/>
              </a:ext>
            </a:extLst>
          </p:cNvPr>
          <p:cNvSpPr txBox="1"/>
          <p:nvPr/>
        </p:nvSpPr>
        <p:spPr>
          <a:xfrm>
            <a:off x="8915900" y="3234026"/>
            <a:ext cx="22810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MeV (10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eV) /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fm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-15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m)</a:t>
            </a:r>
            <a:endParaRPr lang="en-E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F8A873-1B29-C90D-0519-AE967675120E}"/>
              </a:ext>
            </a:extLst>
          </p:cNvPr>
          <p:cNvSpPr txBox="1"/>
          <p:nvPr/>
        </p:nvSpPr>
        <p:spPr>
          <a:xfrm>
            <a:off x="9057380" y="4575092"/>
            <a:ext cx="19836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Gev (10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eV) / 10</a:t>
            </a:r>
            <a:r>
              <a:rPr lang="en-US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-19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</a:t>
            </a:r>
            <a:endParaRPr lang="en-E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F3B6D4-7DEA-4727-6003-750AC511384A}"/>
              </a:ext>
            </a:extLst>
          </p:cNvPr>
          <p:cNvSpPr txBox="1"/>
          <p:nvPr/>
        </p:nvSpPr>
        <p:spPr>
          <a:xfrm>
            <a:off x="3683796" y="5921422"/>
            <a:ext cx="4832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Tens of different energy/length scales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EB532B-CCA9-4CBF-9495-C1F7B3A2B42E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6316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3" grpId="0"/>
      <p:bldP spid="26" grpId="0"/>
      <p:bldP spid="28" grpId="0"/>
      <p:bldP spid="31" grpId="0"/>
      <p:bldP spid="33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9AC06BE0-8A7D-497F-DD23-CEF627E4C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E5608-F26B-C4CC-2CF4-B99C43742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3D979-69CB-4508-A7F6-0D12E03F9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CEDF15-FE79-4AED-3FE1-56EA1E36F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3E6A1-4758-E9EB-2C42-45C483D48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BCC036-30EE-3CA5-BB3E-39C3DBCB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9212A-A4E5-0452-6BC7-6CDD924FBC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9D078-D8AB-118C-D2B7-A828A21D44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BBCB6-BF88-9185-A3D2-765B5B7EC1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D0B237-43B5-6F4C-52C7-6FBF680A4A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7271" y="425821"/>
            <a:ext cx="3810000" cy="285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56FE14-7583-83D8-696B-7710E54760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36024" y="425821"/>
            <a:ext cx="5156200" cy="2895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2C9379-41FE-789E-F3F3-1FDFA8B427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576" y="3870986"/>
            <a:ext cx="3261421" cy="24678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699F98-6645-FF11-6EB8-E20790E6F66B}"/>
              </a:ext>
            </a:extLst>
          </p:cNvPr>
          <p:cNvSpPr txBox="1"/>
          <p:nvPr/>
        </p:nvSpPr>
        <p:spPr>
          <a:xfrm>
            <a:off x="10919554" y="544365"/>
            <a:ext cx="1262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modern microscopes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E6B5DD-59EF-4ED9-0BCC-F2A4FF9CCD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6445" y="3884369"/>
            <a:ext cx="3261420" cy="24514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BEA66D8-42F7-FE20-F644-8428E3A8D2FE}"/>
              </a:ext>
            </a:extLst>
          </p:cNvPr>
          <p:cNvSpPr txBox="1"/>
          <p:nvPr/>
        </p:nvSpPr>
        <p:spPr>
          <a:xfrm>
            <a:off x="26596" y="3343220"/>
            <a:ext cx="2214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(semi-inclusive)  deep-inelastic lepton scattering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C9114C-6602-C5E5-B355-FA2094AC2099}"/>
              </a:ext>
            </a:extLst>
          </p:cNvPr>
          <p:cNvSpPr txBox="1"/>
          <p:nvPr/>
        </p:nvSpPr>
        <p:spPr>
          <a:xfrm>
            <a:off x="4079926" y="3354320"/>
            <a:ext cx="2570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Highly virtual photons resolve inner (partonic) structure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D9624B-3046-44AA-0E21-DF0DAC70C794}"/>
              </a:ext>
            </a:extLst>
          </p:cNvPr>
          <p:cNvSpPr txBox="1"/>
          <p:nvPr/>
        </p:nvSpPr>
        <p:spPr>
          <a:xfrm>
            <a:off x="8758504" y="3357282"/>
            <a:ext cx="3399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Factorization</a:t>
            </a:r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theorems separate 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non-calculable</a:t>
            </a:r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from 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calculable</a:t>
            </a:r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parts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360ECC-9D47-331F-6348-EAB0BF8D4ADD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0D7543-4F8E-93DC-5E94-FAC9A465DB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3313" y="4069172"/>
            <a:ext cx="3261419" cy="22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41AD8A8B-EEAF-A7EB-0D80-8FF6DF9E3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48874-DE87-E0D2-018B-3B52ABC39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A5379E-4C81-1F98-58D7-C83A2CFA8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D21EF-7C67-EA14-3927-59ABF7E0E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010537-8E0A-D64F-EB81-5B26B14C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048006-FF00-00D9-FFE4-295DC8951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40A57-1BE8-369A-BB18-84ACA4715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3F4C3D-4230-2012-CDA7-DA1747B7E3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909D9E-1859-3398-57F7-FF060D6960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AF526A-8F79-14BD-81B1-227FFC05DD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3485"/>
            <a:ext cx="7772400" cy="2574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B5EE0-6604-644E-7263-360C713A37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5351" y="3149099"/>
            <a:ext cx="3790649" cy="1459400"/>
          </a:xfrm>
          <a:prstGeom prst="rect">
            <a:avLst/>
          </a:prstGeom>
        </p:spPr>
      </p:pic>
      <p:sp>
        <p:nvSpPr>
          <p:cNvPr id="16" name="CuadroTexto 31">
            <a:extLst>
              <a:ext uri="{FF2B5EF4-FFF2-40B4-BE49-F238E27FC236}">
                <a16:creationId xmlns:a16="http://schemas.microsoft.com/office/drawing/2014/main" id="{BC63B895-96D8-AA8D-207E-AAF1CA595A6E}"/>
              </a:ext>
            </a:extLst>
          </p:cNvPr>
          <p:cNvSpPr txBox="1"/>
          <p:nvPr/>
        </p:nvSpPr>
        <p:spPr>
          <a:xfrm>
            <a:off x="7395884" y="3247931"/>
            <a:ext cx="45676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Hamiltonian formulation</a:t>
            </a:r>
          </a:p>
          <a:p>
            <a:r>
              <a:rPr lang="en-US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Matter degrees of 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freedom on the vertices of the lattice</a:t>
            </a:r>
          </a:p>
          <a:p>
            <a:r>
              <a:rPr lang="en-US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Gauge degrees </a:t>
            </a:r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freedom on the links of the lattice</a:t>
            </a:r>
            <a:endParaRPr lang="en-US" noProof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C34755-3282-94AA-5CFD-007E8C4512BE}"/>
              </a:ext>
            </a:extLst>
          </p:cNvPr>
          <p:cNvSpPr txBox="1"/>
          <p:nvPr/>
        </p:nvSpPr>
        <p:spPr>
          <a:xfrm>
            <a:off x="49159" y="3415356"/>
            <a:ext cx="1870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/>
              <a:t>J. Kogut, L. Susskind</a:t>
            </a:r>
          </a:p>
          <a:p>
            <a:r>
              <a:rPr lang="en-ES" dirty="0"/>
              <a:t>Phys. Rev. D (1975)</a:t>
            </a:r>
          </a:p>
        </p:txBody>
      </p:sp>
      <p:sp>
        <p:nvSpPr>
          <p:cNvPr id="21" name="CuadroTexto 31">
            <a:extLst>
              <a:ext uri="{FF2B5EF4-FFF2-40B4-BE49-F238E27FC236}">
                <a16:creationId xmlns:a16="http://schemas.microsoft.com/office/drawing/2014/main" id="{AC58F958-7EAC-3CB9-B34C-52EE3003C608}"/>
              </a:ext>
            </a:extLst>
          </p:cNvPr>
          <p:cNvSpPr txBox="1"/>
          <p:nvPr/>
        </p:nvSpPr>
        <p:spPr>
          <a:xfrm>
            <a:off x="1" y="4775271"/>
            <a:ext cx="5665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Reviews: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Quantum Computer Systems for Scientific Discovery, PRX Quantum (2021)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Cold atoms meet lattice gauge theory, </a:t>
            </a:r>
            <a:r>
              <a:rPr lang="en-US" sz="1200" noProof="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Philos</a:t>
            </a:r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Trans A Math Phys Eng Sci (2022)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Quantum Simulation for High-Energy Physics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PRX Quantum (2023)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Quantum Computing for High-Energy Physics: State of the Art and Challenges, PRX Quantum (2024)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Cold-atom quantum simulators of gauge theories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Nat. Phys. (2025)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A625C8-4433-9033-E4A1-1F50D0D350E4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1" name="CuadroTexto 31">
            <a:extLst>
              <a:ext uri="{FF2B5EF4-FFF2-40B4-BE49-F238E27FC236}">
                <a16:creationId xmlns:a16="http://schemas.microsoft.com/office/drawing/2014/main" id="{7D0865DA-1C04-A5E9-7EC9-54B1D80D9D55}"/>
              </a:ext>
            </a:extLst>
          </p:cNvPr>
          <p:cNvSpPr txBox="1"/>
          <p:nvPr/>
        </p:nvSpPr>
        <p:spPr>
          <a:xfrm>
            <a:off x="5467372" y="4781545"/>
            <a:ext cx="6711329" cy="156966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First experimental realizations: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Real-time dynamics of lattice gauge theories with a few-qubit quantum computer, Nature (2016)</a:t>
            </a:r>
          </a:p>
          <a:p>
            <a:r>
              <a:rPr lang="en-ES" sz="1200" dirty="0"/>
              <a:t>Observation of gauge invariance in a 71-site Bose–Hubbard quantum simulator, Nature (2020)</a:t>
            </a:r>
          </a:p>
          <a:p>
            <a:r>
              <a:rPr lang="en-GB" sz="1200" dirty="0"/>
              <a:t>Realizing topologically ordered states on a quantum processor</a:t>
            </a:r>
            <a:r>
              <a:rPr lang="en-ES" sz="1200" dirty="0"/>
              <a:t>, Science (2021)</a:t>
            </a:r>
          </a:p>
          <a:p>
            <a:r>
              <a:rPr lang="en-GB" sz="1200" dirty="0"/>
              <a:t>Probing topological spin liquids on a programmable quantum simulator, Science (2021)</a:t>
            </a:r>
          </a:p>
          <a:p>
            <a:r>
              <a:rPr lang="en-GB" sz="1200" dirty="0"/>
              <a:t>Observation of string breaking on a (2+1)D Rydberg quantum simulator, Nature (2025)</a:t>
            </a:r>
          </a:p>
          <a:p>
            <a:r>
              <a:rPr lang="en-GB" sz="1200" dirty="0"/>
              <a:t>Visualizing dynamics of charges and strings in (2+1)D lattice gauge theories, Nature (2025)</a:t>
            </a:r>
          </a:p>
          <a:p>
            <a:r>
              <a:rPr lang="en-GB" sz="1200" dirty="0"/>
              <a:t>…</a:t>
            </a:r>
            <a:endParaRPr lang="en-ES" sz="1200" dirty="0"/>
          </a:p>
        </p:txBody>
      </p:sp>
    </p:spTree>
    <p:extLst>
      <p:ext uri="{BB962C8B-B14F-4D97-AF65-F5344CB8AC3E}">
        <p14:creationId xmlns:p14="http://schemas.microsoft.com/office/powerpoint/2010/main" val="2667966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171B02A1-9E0A-0A56-3BEF-7B9BB171C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643E44-D206-4444-560F-3A82F38D9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5F0B3-A7A0-4B68-5DB0-8A660434E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B5BEF1-FAF0-DAF8-7A6D-646C8F7DC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49AE2-6DF2-3902-34F5-F4184EE44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129A24-0F7B-AF17-C3D2-4EE0C0C6E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122B00-CED0-DBB1-ACC8-95170C92ED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DE3215-9E7D-087C-0F09-17BB7D7041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BE9C3B-40ED-E010-54BD-0C6562D813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sp>
        <p:nvSpPr>
          <p:cNvPr id="21" name="CuadroTexto 31">
            <a:extLst>
              <a:ext uri="{FF2B5EF4-FFF2-40B4-BE49-F238E27FC236}">
                <a16:creationId xmlns:a16="http://schemas.microsoft.com/office/drawing/2014/main" id="{F580AB35-3C5B-0046-B03A-69949DB3CC79}"/>
              </a:ext>
            </a:extLst>
          </p:cNvPr>
          <p:cNvSpPr txBox="1"/>
          <p:nvPr/>
        </p:nvSpPr>
        <p:spPr>
          <a:xfrm>
            <a:off x="1" y="4775271"/>
            <a:ext cx="5665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Reviews: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Quantum Computer Systems for Scientific Discovery, PRX Quantum (2021)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Cold atoms meet lattice gauge theory, </a:t>
            </a:r>
            <a:r>
              <a:rPr lang="en-US" sz="1200" noProof="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Philos</a:t>
            </a:r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Trans A Math Phys Eng Sci (2022)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Quantum Simulation for High-Energy Physics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PRX Quantum (2023)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Quantum Computing for High-Energy Physics: State of the Art and Challenges, PRX Quantum (2024)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Cold-atom quantum simulators of gauge theories</a:t>
            </a:r>
            <a:r>
              <a:rPr lang="en-US" sz="1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Nat. Phys. (2025)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275159-E5C4-8BF4-5C86-3CA7CAA933B0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1" name="CuadroTexto 31">
            <a:extLst>
              <a:ext uri="{FF2B5EF4-FFF2-40B4-BE49-F238E27FC236}">
                <a16:creationId xmlns:a16="http://schemas.microsoft.com/office/drawing/2014/main" id="{5475A92F-C8AD-AEA9-46B9-B10005B551AB}"/>
              </a:ext>
            </a:extLst>
          </p:cNvPr>
          <p:cNvSpPr txBox="1"/>
          <p:nvPr/>
        </p:nvSpPr>
        <p:spPr>
          <a:xfrm>
            <a:off x="5467372" y="4781545"/>
            <a:ext cx="6711329" cy="156966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First experimental realizations:</a:t>
            </a:r>
          </a:p>
          <a:p>
            <a:r>
              <a:rPr lang="en-US" sz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Real-time dynamics of lattice gauge theories with a few-qubit quantum computer, Nature (2016)</a:t>
            </a:r>
          </a:p>
          <a:p>
            <a:r>
              <a:rPr lang="en-ES" sz="1200" dirty="0"/>
              <a:t>Observation of gauge invariance in a 71-site Bose–Hubbard quantum simulator, Nature (2020)</a:t>
            </a:r>
          </a:p>
          <a:p>
            <a:r>
              <a:rPr lang="en-GB" sz="1200" dirty="0"/>
              <a:t>Realizing topologically ordered states on a quantum processor</a:t>
            </a:r>
            <a:r>
              <a:rPr lang="en-ES" sz="1200" dirty="0"/>
              <a:t>, Science (2021)</a:t>
            </a:r>
          </a:p>
          <a:p>
            <a:r>
              <a:rPr lang="en-GB" sz="1200" dirty="0"/>
              <a:t>Probing topological spin liquids on a programmable quantum simulator, Science (2021)</a:t>
            </a:r>
          </a:p>
          <a:p>
            <a:r>
              <a:rPr lang="en-GB" sz="1200" dirty="0"/>
              <a:t>Observation of string breaking on a (2+1)D Rydberg quantum simulator, Nature (2025)</a:t>
            </a:r>
          </a:p>
          <a:p>
            <a:r>
              <a:rPr lang="en-GB" sz="1200" dirty="0"/>
              <a:t>Visualizing dynamics of charges and strings in (2+1)D lattice gauge theories, Nature (2025)</a:t>
            </a:r>
          </a:p>
          <a:p>
            <a:r>
              <a:rPr lang="en-GB" sz="1200" dirty="0"/>
              <a:t>…</a:t>
            </a:r>
            <a:endParaRPr lang="en-E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6F9222-0ED1-0EA9-D14E-358743AE85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74" y="1109757"/>
            <a:ext cx="7772400" cy="31181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48AEFE-5B94-9AFE-67A4-6996794ADC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2043" y="881425"/>
            <a:ext cx="4228033" cy="371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79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B6E6C372-E1A6-0A17-9B31-44201A3CB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2598E0-F4E7-940E-7224-530777602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2FCA3-A952-9D6B-6FE6-43A6DE574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75AEC-0413-A311-F212-BF9999A5F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169BE-C417-EB66-D15F-C96104597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F3A34-E251-BABB-C3FF-304E4929D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15B3C-3321-3C54-0B9C-A9648B2DA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4C0DFE-1044-3569-92B6-4C1936D41B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DC3B6-4135-481C-1706-715A4B1945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sp>
        <p:nvSpPr>
          <p:cNvPr id="15" name="CuadroTexto 31">
            <a:extLst>
              <a:ext uri="{FF2B5EF4-FFF2-40B4-BE49-F238E27FC236}">
                <a16:creationId xmlns:a16="http://schemas.microsoft.com/office/drawing/2014/main" id="{F583C095-0B56-3CF2-72F6-F4EA17B1F163}"/>
              </a:ext>
            </a:extLst>
          </p:cNvPr>
          <p:cNvSpPr txBox="1"/>
          <p:nvPr/>
        </p:nvSpPr>
        <p:spPr>
          <a:xfrm>
            <a:off x="33114" y="484290"/>
            <a:ext cx="6780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Superconducting circuits implementation</a:t>
            </a:r>
          </a:p>
        </p:txBody>
      </p:sp>
      <p:sp>
        <p:nvSpPr>
          <p:cNvPr id="16" name="CuadroTexto 31">
            <a:extLst>
              <a:ext uri="{FF2B5EF4-FFF2-40B4-BE49-F238E27FC236}">
                <a16:creationId xmlns:a16="http://schemas.microsoft.com/office/drawing/2014/main" id="{3CDD3847-763A-AA7D-58DC-57B6AC383CE1}"/>
              </a:ext>
            </a:extLst>
          </p:cNvPr>
          <p:cNvSpPr txBox="1"/>
          <p:nvPr/>
        </p:nvSpPr>
        <p:spPr>
          <a:xfrm>
            <a:off x="421850" y="1044328"/>
            <a:ext cx="36424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need: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Tunable (spectrum) device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two-level atom (anharmonic)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cavity (harmonic)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Coherent dynamics (low dissipation)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1002D8-8288-8DAA-9E77-ABDE06A9C9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6445" y="2329501"/>
            <a:ext cx="463924" cy="4639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452FCA-DEA6-1EA6-2C7F-1E3FA0A0EF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1316" y="2311571"/>
            <a:ext cx="1536190" cy="5486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115725-8F00-4924-8885-D6905822A0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6865" y="972608"/>
            <a:ext cx="4716576" cy="1815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3414EC-5E5F-3097-5AD1-5212A761A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8453" y="2329501"/>
            <a:ext cx="463924" cy="4639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B79C52-0CBA-8386-3393-AE4FDB169A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57362" y="3478367"/>
            <a:ext cx="7759700" cy="1905000"/>
          </a:xfrm>
          <a:prstGeom prst="rect">
            <a:avLst/>
          </a:prstGeom>
        </p:spPr>
      </p:pic>
      <p:sp>
        <p:nvSpPr>
          <p:cNvPr id="26" name="CuadroTexto 31">
            <a:extLst>
              <a:ext uri="{FF2B5EF4-FFF2-40B4-BE49-F238E27FC236}">
                <a16:creationId xmlns:a16="http://schemas.microsoft.com/office/drawing/2014/main" id="{66EA5989-7B5A-7F94-6056-747E76B90F12}"/>
              </a:ext>
            </a:extLst>
          </p:cNvPr>
          <p:cNvSpPr txBox="1"/>
          <p:nvPr/>
        </p:nvSpPr>
        <p:spPr>
          <a:xfrm>
            <a:off x="403920" y="3087987"/>
            <a:ext cx="5607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Non-linear oscillator – anharmonic cavity – Josephson junction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309E3BA-9FD3-B1B5-AD0F-B2E0EE81E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7212" y="5346497"/>
            <a:ext cx="858913" cy="2389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3BC5C4A-4FFE-DEC0-A07E-DB6F8800605B}"/>
              </a:ext>
            </a:extLst>
          </p:cNvPr>
          <p:cNvSpPr txBox="1"/>
          <p:nvPr/>
        </p:nvSpPr>
        <p:spPr>
          <a:xfrm>
            <a:off x="5652489" y="5114202"/>
            <a:ext cx="22557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ES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written in terms of:</a:t>
            </a:r>
          </a:p>
          <a:p>
            <a:pPr algn="ctr">
              <a:buNone/>
            </a:pPr>
            <a:r>
              <a:rPr lang="en-ES" dirty="0"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charge-flux variables</a:t>
            </a:r>
          </a:p>
          <a:p>
            <a:pPr algn="ctr">
              <a:buNone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</a:t>
            </a:r>
          </a:p>
          <a:p>
            <a:pPr algn="ctr">
              <a:buNone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</a:t>
            </a:r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owest-energy excitations </a:t>
            </a:r>
            <a:endParaRPr lang="en-ES" dirty="0"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83BD4F-CD3E-D17B-9F59-15FEFA3E6B2E}"/>
              </a:ext>
            </a:extLst>
          </p:cNvPr>
          <p:cNvSpPr txBox="1"/>
          <p:nvPr/>
        </p:nvSpPr>
        <p:spPr>
          <a:xfrm>
            <a:off x="17544" y="3641970"/>
            <a:ext cx="40467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Couple two superconductors via 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 oxide</a:t>
            </a:r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layer</a:t>
            </a: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oxide</a:t>
            </a:r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layer acts as 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tunnelling</a:t>
            </a:r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barrier</a:t>
            </a: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Superconducting</a:t>
            </a:r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gap inhibits electron tunnelling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1AF08F-3AAE-7296-53D9-3ADFA0CAECDC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6133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>
          <a:extLst>
            <a:ext uri="{FF2B5EF4-FFF2-40B4-BE49-F238E27FC236}">
              <a16:creationId xmlns:a16="http://schemas.microsoft.com/office/drawing/2014/main" id="{38AC7477-FBA7-E369-4C17-EA53DC88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CF7D2A-89AC-A75B-1334-48B1235B4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843699" cy="370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043F4F-4DC7-1C43-DDDE-4F4AB0196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547" y="13723"/>
            <a:ext cx="1295400" cy="359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0BE80-1205-ADEF-11BD-878CD0025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03" y="19838"/>
            <a:ext cx="1122506" cy="343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CC57E-6A4F-7DB2-5056-CCE77F9F5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115" y="25769"/>
            <a:ext cx="807655" cy="339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28BA04-01F4-3893-2AFF-98E30FAAB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351" y="25770"/>
            <a:ext cx="1309743" cy="344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190EF1-E771-D27B-28F6-6A30EB44A7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0439" y="13722"/>
            <a:ext cx="1030062" cy="363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C8715F-87F5-BE89-09A6-7BFAE23E36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588" y="32772"/>
            <a:ext cx="1262331" cy="33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066D96-1530-FB19-21F3-8613481547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2576" y="0"/>
            <a:ext cx="399422" cy="395033"/>
          </a:xfrm>
          <a:prstGeom prst="rect">
            <a:avLst/>
          </a:prstGeom>
        </p:spPr>
      </p:pic>
      <p:pic>
        <p:nvPicPr>
          <p:cNvPr id="14" name="Picture 13" descr="A colorful striped surface with balls&#10;&#10;AI-generated content may be incorrect.">
            <a:extLst>
              <a:ext uri="{FF2B5EF4-FFF2-40B4-BE49-F238E27FC236}">
                <a16:creationId xmlns:a16="http://schemas.microsoft.com/office/drawing/2014/main" id="{934BA01B-AEE5-83D3-AE2E-7986C931BB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5033"/>
            <a:ext cx="2540000" cy="25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DB6793-97DC-C507-2D05-5B24F32033A9}"/>
              </a:ext>
            </a:extLst>
          </p:cNvPr>
          <p:cNvSpPr txBox="1"/>
          <p:nvPr/>
        </p:nvSpPr>
        <p:spPr>
          <a:xfrm>
            <a:off x="53455" y="2935033"/>
            <a:ext cx="2232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PRX 6 011023 (2016)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DE6F1-2FB5-6CF5-65D3-EC14B032BDA3}"/>
              </a:ext>
            </a:extLst>
          </p:cNvPr>
          <p:cNvSpPr txBox="1"/>
          <p:nvPr/>
        </p:nvSpPr>
        <p:spPr>
          <a:xfrm>
            <a:off x="2766274" y="500645"/>
            <a:ext cx="914501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Watching Strings in Real-Time</a:t>
            </a:r>
          </a:p>
          <a:p>
            <a:pPr>
              <a:buNone/>
            </a:pPr>
            <a:endParaRPr lang="en-GB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After a particle collision, pairs of quarks remain confined in </a:t>
            </a:r>
            <a:r>
              <a:rPr lang="en-GB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color</a:t>
            </a: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-singlet states through a </a:t>
            </a:r>
            <a:r>
              <a:rPr lang="en-GB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flux tube (Wilson line)</a:t>
            </a: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connecting them.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As the flux tube evolves, it stretches, giving rise to the </a:t>
            </a:r>
            <a:r>
              <a:rPr lang="en-GB" b="1" dirty="0">
                <a:solidFill>
                  <a:srgbClr val="000000"/>
                </a:solidFill>
                <a:latin typeface="Helvetica Neue" panose="02000503000000020004" pitchFamily="2" charset="0"/>
              </a:rPr>
              <a:t>S</a:t>
            </a:r>
            <a:r>
              <a:rPr lang="en-GB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tring</a:t>
            </a: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breaking and </a:t>
            </a:r>
            <a:r>
              <a:rPr lang="en-GB" b="1" dirty="0">
                <a:solidFill>
                  <a:srgbClr val="000000"/>
                </a:solidFill>
                <a:latin typeface="Helvetica Neue" panose="02000503000000020004" pitchFamily="2" charset="0"/>
              </a:rPr>
              <a:t>S</a:t>
            </a:r>
            <a:r>
              <a:rPr lang="en-GB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tring</a:t>
            </a: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fragmentation</a:t>
            </a:r>
          </a:p>
          <a:p>
            <a:pPr>
              <a:buNone/>
            </a:pPr>
            <a:endParaRPr lang="en-GB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How do </a:t>
            </a:r>
            <a:r>
              <a:rPr lang="en-GB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Strings</a:t>
            </a: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of energy form, wobble, and break (hadronization)?</a:t>
            </a:r>
            <a:endParaRPr lang="en-GB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Can we use quantum co-design to solve the dynamics?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889EE0-A5F6-1820-98DC-B854FA42462E}"/>
              </a:ext>
            </a:extLst>
          </p:cNvPr>
          <p:cNvSpPr txBox="1"/>
          <p:nvPr/>
        </p:nvSpPr>
        <p:spPr>
          <a:xfrm>
            <a:off x="0" y="3242810"/>
            <a:ext cx="4580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2025 Co-Design: Physics-to-Hardware Mapping</a:t>
            </a:r>
            <a:endParaRPr lang="en-ES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9" name="Imagen 32" descr="Imagen que contiene reloj, dibujo&#10;&#10;El contenido generado por IA puede ser incorrecto.">
            <a:extLst>
              <a:ext uri="{FF2B5EF4-FFF2-40B4-BE49-F238E27FC236}">
                <a16:creationId xmlns:a16="http://schemas.microsoft.com/office/drawing/2014/main" id="{32DF2CBE-1A44-B334-26A2-23621BE75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569" y="3671045"/>
            <a:ext cx="4922678" cy="23554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3FAC07-026A-E253-69D4-010FD4455AD9}"/>
              </a:ext>
            </a:extLst>
          </p:cNvPr>
          <p:cNvSpPr txBox="1"/>
          <p:nvPr/>
        </p:nvSpPr>
        <p:spPr>
          <a:xfrm>
            <a:off x="66707" y="5766148"/>
            <a:ext cx="29006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dirty="0"/>
              <a:t>Matter (particles): Vertex Qubits</a:t>
            </a:r>
          </a:p>
          <a:p>
            <a:r>
              <a:rPr lang="en-ES" dirty="0"/>
              <a:t>Gauge fields (strings): Link Qubits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2FBCB5-EF36-92BF-D2B1-7027703D7E1A}"/>
              </a:ext>
            </a:extLst>
          </p:cNvPr>
          <p:cNvSpPr/>
          <p:nvPr/>
        </p:nvSpPr>
        <p:spPr>
          <a:xfrm>
            <a:off x="10358204" y="5466391"/>
            <a:ext cx="1240482" cy="63460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11" name="Imagen 48">
            <a:extLst>
              <a:ext uri="{FF2B5EF4-FFF2-40B4-BE49-F238E27FC236}">
                <a16:creationId xmlns:a16="http://schemas.microsoft.com/office/drawing/2014/main" id="{B6B450C4-A97B-DB64-5CB6-E11ABC165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624918" y="2469615"/>
            <a:ext cx="5567082" cy="39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6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theme/theme1.xml><?xml version="1.0" encoding="utf-8"?>
<a:theme xmlns:a="http://schemas.openxmlformats.org/drawingml/2006/main" name="3_Office Theme">
  <a:themeElements>
    <a:clrScheme name="APS">
      <a:dk1>
        <a:srgbClr val="494949"/>
      </a:dk1>
      <a:lt1>
        <a:srgbClr val="FFFFFF"/>
      </a:lt1>
      <a:dk2>
        <a:srgbClr val="00538B"/>
      </a:dk2>
      <a:lt2>
        <a:srgbClr val="E7E6E6"/>
      </a:lt2>
      <a:accent1>
        <a:srgbClr val="00538B"/>
      </a:accent1>
      <a:accent2>
        <a:srgbClr val="00B189"/>
      </a:accent2>
      <a:accent3>
        <a:srgbClr val="F1BB51"/>
      </a:accent3>
      <a:accent4>
        <a:srgbClr val="009CD7"/>
      </a:accent4>
      <a:accent5>
        <a:srgbClr val="26265E"/>
      </a:accent5>
      <a:accent6>
        <a:srgbClr val="A51D50"/>
      </a:accent6>
      <a:hlink>
        <a:srgbClr val="0563C1"/>
      </a:hlink>
      <a:folHlink>
        <a:srgbClr val="0263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4112</TotalTime>
  <Words>1217</Words>
  <Application>Microsoft Macintosh PowerPoint</Application>
  <PresentationFormat>Widescreen</PresentationFormat>
  <Paragraphs>165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Helvetica Neue</vt:lpstr>
      <vt:lpstr>Aptos</vt:lpstr>
      <vt:lpstr>Jost</vt:lpstr>
      <vt:lpstr>Helvetica Neue Light</vt:lpstr>
      <vt:lpstr>IBM Plex Sans Light</vt:lpstr>
      <vt:lpstr>Arial</vt:lpstr>
      <vt:lpstr>3_Office Theme</vt:lpstr>
      <vt:lpstr>Probing Confinement with Superconducting Circuits: From Z₂ String Dynamics to Continuous U(1) Electrodynamics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Probing Confinement with Superconducting Circuits: From Z₂ String Dynamics to Continuous U(1) Electrodynamics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Herdemann</dc:creator>
  <cp:lastModifiedBy>Enrique Rico Ortega</cp:lastModifiedBy>
  <cp:revision>21</cp:revision>
  <cp:lastPrinted>2026-06-15T01:20:39Z</cp:lastPrinted>
  <dcterms:created xsi:type="dcterms:W3CDTF">2024-08-28T21:48:14Z</dcterms:created>
  <dcterms:modified xsi:type="dcterms:W3CDTF">2026-06-15T01:21:08Z</dcterms:modified>
</cp:coreProperties>
</file>