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933" r:id="rId3"/>
    <p:sldMasterId id="2147483957" r:id="rId4"/>
    <p:sldMasterId id="2147483970" r:id="rId5"/>
    <p:sldMasterId id="2147483983" r:id="rId6"/>
    <p:sldMasterId id="2147483985" r:id="rId7"/>
    <p:sldMasterId id="2147484012" r:id="rId8"/>
    <p:sldMasterId id="2147484024" r:id="rId9"/>
    <p:sldMasterId id="2147484048" r:id="rId10"/>
    <p:sldMasterId id="2147484075" r:id="rId11"/>
    <p:sldMasterId id="2147484163" r:id="rId12"/>
    <p:sldMasterId id="2147484238" r:id="rId13"/>
    <p:sldMasterId id="2147484250" r:id="rId14"/>
    <p:sldMasterId id="2147484262" r:id="rId15"/>
  </p:sldMasterIdLst>
  <p:notesMasterIdLst>
    <p:notesMasterId r:id="rId43"/>
  </p:notesMasterIdLst>
  <p:sldIdLst>
    <p:sldId id="824" r:id="rId16"/>
    <p:sldId id="1810" r:id="rId17"/>
    <p:sldId id="911" r:id="rId18"/>
    <p:sldId id="264" r:id="rId19"/>
    <p:sldId id="460" r:id="rId20"/>
    <p:sldId id="1432" r:id="rId21"/>
    <p:sldId id="1405" r:id="rId22"/>
    <p:sldId id="1367" r:id="rId23"/>
    <p:sldId id="1412" r:id="rId24"/>
    <p:sldId id="434" r:id="rId25"/>
    <p:sldId id="1403" r:id="rId26"/>
    <p:sldId id="1383" r:id="rId27"/>
    <p:sldId id="1384" r:id="rId28"/>
    <p:sldId id="1388" r:id="rId29"/>
    <p:sldId id="1438" r:id="rId30"/>
    <p:sldId id="1443" r:id="rId31"/>
    <p:sldId id="1790" r:id="rId32"/>
    <p:sldId id="1440" r:id="rId33"/>
    <p:sldId id="1809" r:id="rId34"/>
    <p:sldId id="1442" r:id="rId35"/>
    <p:sldId id="1811" r:id="rId36"/>
    <p:sldId id="1781" r:id="rId37"/>
    <p:sldId id="294" r:id="rId38"/>
    <p:sldId id="1339" r:id="rId39"/>
    <p:sldId id="1433" r:id="rId40"/>
    <p:sldId id="1812" r:id="rId41"/>
    <p:sldId id="181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9F"/>
    <a:srgbClr val="182BD9"/>
    <a:srgbClr val="000068"/>
    <a:srgbClr val="FF3366"/>
    <a:srgbClr val="FF6699"/>
    <a:srgbClr val="00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/>
    <p:restoredTop sz="87534"/>
  </p:normalViewPr>
  <p:slideViewPr>
    <p:cSldViewPr snapToGrid="0" snapToObjects="1">
      <p:cViewPr varScale="1">
        <p:scale>
          <a:sx n="110" d="100"/>
          <a:sy n="110" d="100"/>
        </p:scale>
        <p:origin x="7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6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0" Type="http://schemas.openxmlformats.org/officeDocument/2006/relationships/slide" Target="slides/slide5.xml"/><Relationship Id="rId41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EE5-592A-1F4C-A8C3-A3BC6856957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32B72-936E-D14F-B67F-F80053DCB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5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 Nucleus-2022_Moscow.pptx</a:t>
            </a:r>
          </a:p>
          <a:p>
            <a:r>
              <a:rPr lang="en-US" dirty="0"/>
              <a:t>File: IMP_Huizhou_November_2023_final.pptx</a:t>
            </a:r>
          </a:p>
          <a:p>
            <a:r>
              <a:rPr lang="en-US" dirty="0"/>
              <a:t>JV: Note that the file was revised 12/1/24 with updated slides for the BE2 ratios and the Mn/</a:t>
            </a:r>
            <a:r>
              <a:rPr lang="en-US" dirty="0" err="1"/>
              <a:t>Mp</a:t>
            </a:r>
            <a:r>
              <a:rPr lang="en-US" dirty="0"/>
              <a:t> ratios to reflect the corrections made in the resubmitted version of the manuscript.  In the case of the Mn/</a:t>
            </a:r>
            <a:r>
              <a:rPr lang="en-US" dirty="0" err="1"/>
              <a:t>Mp</a:t>
            </a:r>
            <a:r>
              <a:rPr lang="en-US" dirty="0"/>
              <a:t> ratios the only correction was the reference numbers</a:t>
            </a:r>
          </a:p>
          <a:p>
            <a:r>
              <a:rPr lang="en-US" dirty="0"/>
              <a:t>File: Vary_shell_Model_at_75_2024_final.pptx (revised as indicated above)</a:t>
            </a:r>
          </a:p>
          <a:p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32B72-936E-D14F-B67F-F80053DCBE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9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>
            <a:extLst>
              <a:ext uri="{FF2B5EF4-FFF2-40B4-BE49-F238E27FC236}">
                <a16:creationId xmlns:a16="http://schemas.microsoft.com/office/drawing/2014/main" id="{13DC250C-F731-624E-A206-DE5EA9B8EB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>
            <a:extLst>
              <a:ext uri="{FF2B5EF4-FFF2-40B4-BE49-F238E27FC236}">
                <a16:creationId xmlns:a16="http://schemas.microsoft.com/office/drawing/2014/main" id="{FB05F00D-A21C-D547-B38E-9172B9964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From:  Vary_C2R2_South_Korea.pptx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“Original” from file:  </a:t>
            </a:r>
            <a:r>
              <a:rPr lang="en-US" altLang="en-US" sz="11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Vary_Ab_Initio_Nuc_Thy_Full</a:t>
            </a:r>
            <a:endParaRPr lang="en-US" altLang="en-US" sz="1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Modified for 14C_SciDAC2_Success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Modified for C2R2 seminar (South Korea) in 2022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File: Nucleus-2022_Moscow.pptx (not shown)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File: Vary_Shell_Model_at_75_2024_full.pptx  (look up and add statement on which interaction employed – e.g. EM500 with SRG?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File: </a:t>
            </a:r>
            <a:r>
              <a:rPr lang="en-US" sz="1100" dirty="0" err="1"/>
              <a:t>Vary_CENS_Frontiers_Meeting_final.pptx</a:t>
            </a:r>
            <a:endParaRPr lang="en-US" sz="1100" dirty="0"/>
          </a:p>
          <a:p>
            <a:r>
              <a:rPr lang="en-US" sz="1100" dirty="0"/>
              <a:t>File is online at: https://</a:t>
            </a:r>
            <a:r>
              <a:rPr lang="en-US" sz="1100" dirty="0" err="1"/>
              <a:t>ntse.khb.ru</a:t>
            </a:r>
            <a:r>
              <a:rPr lang="en-US" sz="1100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File:  NTSE2026_Vary_Full_rev.pptx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1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6436" name="Slide Number Placeholder 3">
            <a:extLst>
              <a:ext uri="{FF2B5EF4-FFF2-40B4-BE49-F238E27FC236}">
                <a16:creationId xmlns:a16="http://schemas.microsoft.com/office/drawing/2014/main" id="{CDC7857E-913B-8246-972E-FA94B5439141}"/>
              </a:ext>
            </a:extLst>
          </p:cNvPr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09" tIns="44854" rIns="89709" bIns="44854" anchor="b"/>
          <a:lstStyle>
            <a:lvl1pPr defTabSz="8969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969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896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C9452-ACF6-1941-9E6F-41F6FC3892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896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677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From:  Vary_C2R2_South_Korea.pptx</a:t>
            </a:r>
          </a:p>
          <a:p>
            <a:endParaRPr lang="en-US" dirty="0"/>
          </a:p>
          <a:p>
            <a:r>
              <a:rPr lang="en-US" dirty="0"/>
              <a:t>Adapted from: </a:t>
            </a:r>
            <a:r>
              <a:rPr lang="en-US" dirty="0" err="1"/>
              <a:t>Hirschegg_Full_with_updates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the 12C </a:t>
            </a:r>
            <a:r>
              <a:rPr lang="en-US" dirty="0" err="1"/>
              <a:t>gs</a:t>
            </a:r>
            <a:r>
              <a:rPr lang="en-US" dirty="0"/>
              <a:t> radius plot appears in the original Daejeon16 paper showing good convergence towards the experimental result.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File: Lanzhou_Vary_November_2019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New composite slide with major edit for Hoyle state prepared for File: Nucleus-2022_v1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Nucleus-2022_Moscow.pptx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2B72-936E-D14F-B67F-F80053DCB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459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1D648F1-3EB3-AC46-A13E-BADAF76F4A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CEE5D594-0F30-3C4B-8B84-03435A9C9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Nucleus-2022_Moscow.pptx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NTSE-2023 (improved the first bullet to make the announcement year explicit)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IMP_Huizhou_November_2023_final.pptx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eaLnBrk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4689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059F2FB1-ACA6-2346-9CB0-2747347ECD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0DD79580-2B1D-6246-86AE-8E051CAC9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Nucleus-2022_Moscow.pptx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IMP_Huizhou_November_2023_final.pptx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eaLnBrk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47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Nucleus-2022_Moscow.pptx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IMP_Huizhou_November_2023_final.pptx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File; NTSE2026_Vary_full.pptx</a:t>
            </a:r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Extended for C3NT_Wuhan_June_2026_Vary_full.pptx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32B72-936E-D14F-B67F-F80053DCBE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6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Spectroscopy examples from subfolder in folder JPVz117_Shin_etal_sd_calculations_at_Nmax4</a:t>
            </a:r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32B72-936E-D14F-B67F-F80053DCBE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8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32B72-936E-D14F-B67F-F80053DCBE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0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file: Stroberg_PRC2016_SupplementSpectra.pdf</a:t>
            </a:r>
          </a:p>
          <a:p>
            <a:endParaRPr lang="en-US" dirty="0"/>
          </a:p>
          <a:p>
            <a:r>
              <a:rPr lang="en-US" dirty="0" err="1"/>
              <a:t>Fro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r>
              <a:rPr lang="en-US" dirty="0"/>
              <a:t>m File: Basili_26.1.16_NTG_Q-Blue.pptx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C5021-9BD1-A040-AA05-B9B8CDBF78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84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caption from the combined Fig captions of Fig. 4 (30Ne) and Fig. 5 (32Mg)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5. (a) shows the Hartree-Fock energy for 32Mg as a function of the quadrupole deformation q20 for the more spherical (left, red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curves) and deformed (right, blue curves) states for increasingly larger model spaces (labeled by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Nmax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with an oscillator frequency of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ℏ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 . 14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MeV. (b) demonstrates the convergence of the ground-state energy from symmetry-breaking coupled cluster with singles and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doubles (CCSD) and triples estimates [CCSD . .T.]. These deformed states are superpositions of states with good angular momentum.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 shows the rotational bands obtained from angular-momentum-projected coupled-cluster computations of the deformed states in 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space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Nmax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8. All calculations are based the interaction 1.8=2.0.EM..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File: Pages from Sun_etal_HF+CC_PhysRevX.15.011028.pdf </a:t>
            </a:r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32B72-936E-D14F-B67F-F80053DCBE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3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Adapted from File SciDAC2025_Maris.pdf – presented at the </a:t>
            </a:r>
            <a:r>
              <a:rPr lang="en-US" dirty="0" err="1"/>
              <a:t>SciDAC</a:t>
            </a:r>
            <a:r>
              <a:rPr lang="en-US" dirty="0"/>
              <a:t> Annual Meeting, September 2025</a:t>
            </a:r>
          </a:p>
          <a:p>
            <a:r>
              <a:rPr lang="en-US" dirty="0"/>
              <a:t>Adaptations by JPV in File: NP_Vary_v12.pptx</a:t>
            </a:r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C5021-9BD1-A040-AA05-B9B8CDBF78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9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File: NP_vary_v12.pptx</a:t>
            </a:r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C5021-9BD1-A040-AA05-B9B8CDBF78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1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32B72-936E-D14F-B67F-F80053DCBE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89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1919A-AC33-FD6F-310B-CE889ED2D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037C0-55DF-C359-EC43-1044826CD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BAB8F-5798-6DDE-FCD9-9D96BC547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Initial slides from He Li, with updates from Pieter (light blue = teal) and with fits from Bo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Based on slides from Bo on 12/20/25 – File: 32Mg_nonzeros_estimations_from_Bo_2025-12-20.pptx</a:t>
            </a:r>
          </a:p>
          <a:p>
            <a:r>
              <a:rPr lang="en-US" dirty="0"/>
              <a:t>Based also on data from PM on 12/19/25 – File: sparsity_Magnesium32_from_PM.dat</a:t>
            </a:r>
          </a:p>
          <a:p>
            <a:r>
              <a:rPr lang="en-US" dirty="0"/>
              <a:t>Note that PM views </a:t>
            </a:r>
            <a:r>
              <a:rPr lang="en-US" dirty="0" err="1"/>
              <a:t>Nmax</a:t>
            </a:r>
            <a:r>
              <a:rPr lang="en-US" dirty="0"/>
              <a:t> = 6 as likely doable on Aurora</a:t>
            </a:r>
          </a:p>
          <a:p>
            <a:r>
              <a:rPr lang="en-US" dirty="0"/>
              <a:t>Updated slide with additional Fit3 results from Bo 01/08/26 (with narrative description in email) = File: 32Mg_26-1-8.pptx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Adapted From File: Basili_26.1.16_NTG_Q-Blue.pptx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Adapted From File: NP_vary_v12.pptx</a:t>
            </a:r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FE086-A668-A763-0B08-4094B3CC5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C5021-9BD1-A040-AA05-B9B8CDBF78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936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Adapted from page 395 of Heff_R&amp;D_plans.doc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ECT_July_2025_full.pptx</a:t>
            </a:r>
          </a:p>
          <a:p>
            <a:r>
              <a:rPr lang="en-US" dirty="0" err="1">
                <a:ea typeface="Calibri"/>
                <a:cs typeface="Calibri"/>
              </a:rPr>
              <a:t>Nshell</a:t>
            </a:r>
            <a:r>
              <a:rPr lang="en-US" dirty="0">
                <a:ea typeface="Calibri"/>
                <a:cs typeface="Calibri"/>
              </a:rPr>
              <a:t> 9 plus </a:t>
            </a:r>
            <a:r>
              <a:rPr lang="en-US" dirty="0" err="1">
                <a:ea typeface="Calibri"/>
                <a:cs typeface="Calibri"/>
              </a:rPr>
              <a:t>lagrange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mult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File: Basili_26.1.16_NTG_Q-Blue.pptx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File: NP_vary_v12.pptx</a:t>
            </a:r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32B72-936E-D14F-B67F-F80053DCB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736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From:  Vary_C2R2_South_Korea.pptx</a:t>
            </a:r>
          </a:p>
          <a:p>
            <a:endParaRPr lang="en-US" dirty="0"/>
          </a:p>
          <a:p>
            <a:r>
              <a:rPr lang="en-US" dirty="0"/>
              <a:t>Many more include:</a:t>
            </a:r>
          </a:p>
          <a:p>
            <a:r>
              <a:rPr lang="en-US" dirty="0"/>
              <a:t>Solve the</a:t>
            </a:r>
            <a:r>
              <a:rPr lang="en-US" baseline="0" dirty="0"/>
              <a:t> Ay puzzle, </a:t>
            </a:r>
            <a:r>
              <a:rPr lang="en-US" baseline="0" dirty="0" err="1"/>
              <a:t>neutrinoless</a:t>
            </a:r>
            <a:r>
              <a:rPr lang="en-US" baseline="0" dirty="0"/>
              <a:t> double-beta decay (lepton number violation already mentioned)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for: </a:t>
            </a:r>
            <a:r>
              <a:rPr lang="en-US" dirty="0" err="1"/>
              <a:t>Vary_SINP_Jubilee_full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Expanded for File: Nucleus-2022_v1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Nucleus-2022_Moscow.pptx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Modified for NTSE-2023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IMP_Huizhou_November_2023_final.pptx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Extended for File: </a:t>
            </a:r>
            <a:r>
              <a:rPr lang="en-US" dirty="0" err="1"/>
              <a:t>Vary_CENS_Seminar_final.pptx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From:  Vary_C2R2_South_Korea.pptx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IMP_Huizhou_November_2023_final.pptx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32B72-936E-D14F-B67F-F80053DCBE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6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D10F0-A1FE-EADF-ACCD-0631D5FB2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759A05-3D99-9E14-86E5-40B2F7E5E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5C0D1F-57BB-7AA5-BCF8-22D5CF548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From:  Vary_C2R2_South_Korea.pptx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IMP_Huizhou_November_2023_final.pptx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876E8-770F-79BB-95B6-B7527E7B1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32B72-936E-D14F-B67F-F80053DCBE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0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File: Vary_INT_26-1_NCSM_Progress_and_Plans_full.pptx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E3717-D87F-4388-AE1D-6AB9A981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491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Updated for File: NP_and_HEP_on_Quantum_Computers_IEEE_Q-CASA_2024_v3.pptx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Further updated 12/2/24 and also leave out until further notice even though it has 9 citations to date 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InSPIRE</a:t>
            </a:r>
            <a:r>
              <a:rPr lang="en-US" dirty="0">
                <a:ea typeface="ＭＳ Ｐゴシック" charset="0"/>
                <a:cs typeface="ＭＳ Ｐゴシック" charset="0"/>
              </a:rPr>
              <a:t>):</a:t>
            </a:r>
          </a:p>
          <a:p>
            <a:pPr marL="900430" indent="-900430"/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Weijie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Du, James P. Vary,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Xingbo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Zhao and Wei Zuo, “Ab initio nuclear structure via quantum adiabatic algorithm,” </a:t>
            </a:r>
          </a:p>
          <a:p>
            <a:pPr marL="900430" indent="-900430"/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arXiv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2105.08910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File: Vary_INT_26-1_NCSM_Progress_and_Plans_full.pptx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E3717-D87F-4388-AE1D-6AB9A981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4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>
            <a:extLst>
              <a:ext uri="{FF2B5EF4-FFF2-40B4-BE49-F238E27FC236}">
                <a16:creationId xmlns:a16="http://schemas.microsoft.com/office/drawing/2014/main" id="{B0E6A9D3-7681-294A-AA42-42D7691B5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0855A-D2E7-9A41-8647-7D6332C728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28B2EDCF-B034-324B-AAE1-E51F2DAF1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AFE7AA43-19F4-AD4A-AEC6-5642619FB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for File: IMP_Huizhou_November_2023_full.pptx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From:  Vary_C2R2_South_Korea.pptx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Slide from: Topical_Collaboration_Report_Sept_2018_full.pptx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2021 - Adopted from file </a:t>
            </a:r>
            <a:r>
              <a:rPr lang="en-US" altLang="en-US" dirty="0" err="1">
                <a:latin typeface="Times" pitchFamily="2" charset="0"/>
                <a:ea typeface="ＭＳ Ｐゴシック" panose="020B0600070205080204" pitchFamily="34" charset="-128"/>
              </a:rPr>
              <a:t>Heff_Basics.ppt</a:t>
            </a:r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 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Nucleus-2022_Moscow.pptx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IMP_Huizhou_November_2023_final.pptx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File: Vary_Shell_Model_at_75_2024_full.pptx  (added the “Adapted from P. Navratil slide)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35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25BB8963-CD80-1A45-A980-2DD6F62C7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57AC6-0C9B-3648-9C62-2F6C3461E9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D0CC82F-8534-CA4C-A86D-0BCCAC15836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98D9F0C3-E7F5-BA48-BD93-0C07AA058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From:  Vary_C2R2_South_Korea.pptx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“Original” from file: 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Vary_Ab_Initio_Nuc_thy_Full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Modified for 15C_SciDAC4_Success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While some might consider this too technical, others need this detail to set up their picture of the physics and computational science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aspcts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of the  quantum many-body problem we are addressing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This quantum many-body problem as a large sparse matrix eigenvalue problem has long been recognized as “computationally hard”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Nucleus-2022_Moscow.pptx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IMP_Huizhou_November_2023_final.pptx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File_ Vary_Shell_Model_at_75_2024_full.pptx (corrected spelling of “bookkeeping”)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with PPNP review citation and comment on increasing dimensions for File: NTSE2026_Vary_full.pptx</a:t>
            </a:r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29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B8999-D636-7341-B287-5B7D34EFDB0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“Original” from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Vary_Daejeon_Two_Lectures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Nmin</a:t>
            </a: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is both the [quanta of the highest</a:t>
            </a:r>
            <a:r>
              <a:rPr lang="en-US" baseline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2 nucleons in the lowest configuration (IR/UV notes)=preferred usage] and the [sum of all quanta of the nucleons in the lowest configuration= used here in the text above the figure] in this 6Li example</a:t>
            </a:r>
          </a:p>
          <a:p>
            <a:pPr eaLnBrk="1" hangingPunct="1"/>
            <a:r>
              <a:rPr lang="en-US" baseline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sure to mention that </a:t>
            </a:r>
            <a:r>
              <a:rPr lang="en-US" baseline="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hw</a:t>
            </a:r>
            <a:r>
              <a:rPr lang="en-US" baseline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controls an estimated size scale of the system and the spacing of the single-particle energies of the HO.</a:t>
            </a:r>
          </a:p>
          <a:p>
            <a:pPr eaLnBrk="1" hangingPunct="1"/>
            <a:endParaRPr lang="en-US" baseline="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baseline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File: Nucleus-2022_v1   added the statement about extrapolation.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Nucleus-2022_Moscow.pptx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eaLnBrk="1" hangingPunct="1"/>
            <a:endParaRPr lang="en-US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62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Pieter via email on 12/04/24.  They were included in his NTSE2024 invited talk.</a:t>
            </a:r>
          </a:p>
          <a:p>
            <a:endParaRPr lang="en-US" dirty="0"/>
          </a:p>
          <a:p>
            <a:r>
              <a:rPr lang="en-US" dirty="0"/>
              <a:t>Adapted and extended by Pieter from: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P. Maris, J.P. Vary</a:t>
            </a:r>
            <a:r>
              <a:rPr lang="en-US" altLang="en-US" sz="12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and A.M. </a:t>
            </a:r>
            <a:r>
              <a:rPr lang="en-US" altLang="en-US" sz="1200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Shirokov</a:t>
            </a:r>
            <a:r>
              <a:rPr lang="en-US" altLang="en-US" sz="12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Phys, Rev. C 79, 014308 (2009); ArXiv:0808.3420;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J.P. Vary, et al.,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Jnl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. of Phys.: Conf. Series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 180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, 012083 (2009)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32B72-936E-D14F-B67F-F80053DCBE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JV:  New slide prepared for Phys526 lecture #29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IMP_Huizhou_November_2023_final.pptx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26266-F985-E94A-B7FD-95FC77A14F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04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Mention:  Current LENPIC goal – fully consistent NN &amp; NNN interactions through N3LO: results anticipated in late 2025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From:  Vary_C2R2_South_Korea.pptx</a:t>
            </a: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File: LENPIC_SMS_Excitation_v7</a:t>
            </a: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Contacts: 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Pieter Maris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pmaris@iastate.edu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Dick Furnstahl (furnstahl.1@osu.edu)</a:t>
            </a:r>
            <a:endParaRPr lang="en-US" sz="120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Funding sources: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DOE Office of Science: Office of Nuclear Physics &amp; ASCR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Resources: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Computational resources were provided through an INCITE award and an award at NERSC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Note that these results were discussed in first lecture in the NCSM/NCCI Lecture series by Pieter Maris.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Nucleus-2022_Moscow.pptx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Bars represent 95% degree of confidence regions.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Upper (blue) bar is for Lambda = 450 MeV/c while lower (red) bar is for Lambda = 500 MeV/c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NTSE-2023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IMP_Huizhou_November_2023_final.pptx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7C71-1E2A-4842-873F-77954E7359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489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 Vary_Shell_Model_at_75_2024_full.pptx</a:t>
            </a:r>
          </a:p>
          <a:p>
            <a:r>
              <a:rPr lang="en-US" dirty="0"/>
              <a:t>Adapted from P. Maris, LENPIC annual meeting, Bonn, March 11-13,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Vary_shell_Model_at_75_2024_final.pptx (revised as indicated above)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</a:t>
            </a:r>
            <a:r>
              <a:rPr lang="en-US" dirty="0" err="1"/>
              <a:t>Vary_CENS_Frontiers_Meeting_final.pptx</a:t>
            </a:r>
            <a:endParaRPr lang="en-US" dirty="0"/>
          </a:p>
          <a:p>
            <a:r>
              <a:rPr lang="en-US" dirty="0"/>
              <a:t>File is online at: https://</a:t>
            </a:r>
            <a:r>
              <a:rPr lang="en-US" dirty="0" err="1"/>
              <a:t>ntse.khb.ru</a:t>
            </a:r>
            <a:r>
              <a:rPr lang="en-US" dirty="0"/>
              <a:t>/files/uploads/2026/vary_ntse_2026.pdf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File:  NTSE2026_Vary_Full_rev.pptx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32B72-936E-D14F-B67F-F80053DCBE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91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4669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757F-CBA7-BB41-BAB6-E20B8634A21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A70EA-697D-1A49-877B-87262CE8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220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757F-CBA7-BB41-BAB6-E20B8634A21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A70EA-697D-1A49-877B-87262CE8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85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757F-CBA7-BB41-BAB6-E20B8634A21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A70EA-697D-1A49-877B-87262CE8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00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757F-CBA7-BB41-BAB6-E20B8634A21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A70EA-697D-1A49-877B-87262CE8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697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</p:spPr>
        <p:txBody>
          <a:bodyPr anchor="b"/>
          <a:lstStyle>
            <a:lvl1pPr algn="ctr"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944BF-40B3-B145-9A5C-DC1D211986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524B-CD1C-0D46-A644-C7F3F85EF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4328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DB9C3F-18AB-334B-9240-9E8FB3581E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2FA3D-C332-EF4F-944D-C8DC1153C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7202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3" y="1710036"/>
            <a:ext cx="7887146" cy="2851919"/>
          </a:xfrm>
        </p:spPr>
        <p:txBody>
          <a:bodyPr anchor="b"/>
          <a:lstStyle>
            <a:lvl1pPr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</p:spPr>
        <p:txBody>
          <a:bodyPr/>
          <a:lstStyle>
            <a:lvl1pPr marL="0" indent="0">
              <a:buNone/>
              <a:defRPr sz="1687"/>
            </a:lvl1pPr>
            <a:lvl2pPr marL="321457" indent="0">
              <a:buNone/>
              <a:defRPr sz="1406"/>
            </a:lvl2pPr>
            <a:lvl3pPr marL="642915" indent="0">
              <a:buNone/>
              <a:defRPr sz="1266"/>
            </a:lvl3pPr>
            <a:lvl4pPr marL="964372" indent="0">
              <a:buNone/>
              <a:defRPr sz="1125"/>
            </a:lvl4pPr>
            <a:lvl5pPr marL="1285829" indent="0">
              <a:buNone/>
              <a:defRPr sz="1125"/>
            </a:lvl5pPr>
            <a:lvl6pPr marL="1607287" indent="0">
              <a:buNone/>
              <a:defRPr sz="1125"/>
            </a:lvl6pPr>
            <a:lvl7pPr marL="1928744" indent="0">
              <a:buNone/>
              <a:defRPr sz="1125"/>
            </a:lvl7pPr>
            <a:lvl8pPr marL="2250201" indent="0">
              <a:buNone/>
              <a:defRPr sz="1125"/>
            </a:lvl8pPr>
            <a:lvl9pPr marL="2571659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BB053E-6313-6141-8F9B-7E7513A248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9843-7D4D-F144-BF41-41F0FBBE2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893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727" y="1830586"/>
            <a:ext cx="3848695" cy="4420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830586"/>
            <a:ext cx="3848695" cy="4420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4EC086-E49C-BB41-8F5B-82C4F46241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0F3D-09F1-D447-B83E-649EBD4426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3372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E7985F1-0449-5045-96A2-E1C6F1C072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A142-3008-334B-A506-7B8F407AC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757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3458F13-3031-E744-BE8D-5F28B4543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01FC-4911-E94B-A7B9-BCAFFE645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20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6958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C167EBE-05E6-E342-B3F2-30A50FF35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DE1D-60AA-C741-8730-59521B70D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609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542591A-C7F9-8449-BCDA-0013C3905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7146-5E2C-354D-9F24-17AEC8C8D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678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>
              <a:sym typeface="Helvetica Light" panose="020B04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5BBFF2-6D67-774D-ADBB-4CF4D8CEA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15194-32C2-814B-B82C-55FC10F1D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3216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FA26B1-B817-354F-A351-5D8896A2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986EC-F4B1-AD49-9EF9-75D35FE26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2180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3137" y="312539"/>
            <a:ext cx="1951137" cy="59382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727" y="312539"/>
            <a:ext cx="5746254" cy="59382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8E84A-EFEC-6447-B47D-3373F7091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9335-54F8-0A4A-B70D-3D4CA0486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3105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E71DA-C0A0-4D5C-8F1C-BDB17FAA4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501A4-8C49-459F-AA79-A93A7A811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E52BE-5879-43ED-871B-C257EE0F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710F-0C12-4C80-9BBC-42582B9F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AF8DD-95C8-42DD-81F1-1279B594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23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A0DC4-9111-4EA1-96D4-01D43B47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29779-5EB0-499B-8DF9-A4CC1EC91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82C12-DB04-4873-9F1F-05829D62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84832-0835-4188-B78B-CC2DAA8A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18295-A83A-466C-A6F2-40BCB06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397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B848-8891-44CC-928B-EC8DC02C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6A2F2-53AB-4B9D-BF07-49DABF3C9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7CD2E-51F1-402D-9A88-95843F27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3969C-7B63-4515-8A0E-E39805CC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D30A3-ACA3-4F29-BCC2-E9CBF225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27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EABA-8FE8-453E-998F-5266826A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0CC41-9E92-4A6D-97F4-9EF17E99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6C3E1-E312-45ED-B1C6-4080D9829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8120B-2DCA-4DA3-BA70-BE9BDB6B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1326E-69D9-4A09-B8BD-1EE95CA6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E6340-EC88-4AFA-82AC-4FD6F5A9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68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784A-E414-4F1F-B20D-55C5AA95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0FD5C-8C0C-4472-8DFC-05012BBED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6D60A-0D28-4B12-B8DC-0E5CBC529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4F6AB-D04F-4ECE-9019-F1C64995D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51520-CEF8-48EB-B4CC-725A1444F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9583D-4700-4FFC-881A-9B6E20B1C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94B25-6293-4E31-BB1D-0A2BBFE0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3133C3-BC5B-4D12-A1E6-BC81C0C3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10C9-76C4-D449-AAC9-5B618C076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980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AB72-996F-4D1E-B510-10927846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D8B4E-EC67-4AA6-8B37-1EEF2E4D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31271-AC74-48C5-858C-B183330A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46D5E-65D8-4273-92AF-2BB072B5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584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53CD1-C571-4E92-AFBE-757C1829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A0534-0488-48EA-9F3B-10B9160D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B2CBA-C8D5-456F-A20C-CDF56B16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99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FAF4-2D3F-41CA-9B54-9DCA0D0F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D2C2-FD96-4EBB-8377-DF404ED3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4C2ED-C254-47C1-8D72-01C758DB9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EDCAF-A776-45F9-A624-BD0B674D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A107F-C52E-43D4-BF59-0431823F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63981-BFD9-4448-8075-05313622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59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FE76-56F4-472B-84CF-7DB332B0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85ADF-2E52-42FD-93D6-44BFDD80B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2CA47-8993-47FB-BF8F-F0EB1D914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01DFE-024E-42D3-81B3-2D405517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5B574-0E69-44AB-8A70-5ABB893E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F4013-4788-430F-95BD-D27F9F10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5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66E5-9CD9-47AC-B9ED-D21651B7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B6193-C145-4FD3-99F1-A76651C17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68A04-6BEE-454F-AE9A-211EB862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A0A81-43BD-4B7E-9AA0-BE6BF2E3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61726-0167-4F54-9C3B-7FDB1C45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91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B85656-92F3-410B-B5B7-EC41D851A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B7A80-A929-42BB-9707-AB173D4E4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5EE68-2A0B-43A0-87F8-55DDC6D6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FFBED-A06D-4588-9462-10589BE3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BAF8A-A0E8-4B05-8749-FF7F6DA1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855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10C9-76C4-D449-AAC9-5B618C076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817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E724D-5B21-7441-AEDF-8D0025885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574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B9C35-F432-ED45-BDD2-2EE8923F5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861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E7EE-1C68-8C46-BCB8-1A95F75610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9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E724D-5B21-7441-AEDF-8D0025885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599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5464A-2243-1247-BC7E-E9ED25475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240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D0F3-106E-C24D-B3B2-EC23A43088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423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163E1-B758-9F48-95A2-2C2D865B8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890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D021E-7263-6F40-ADF6-E58FC0DDA1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374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6B93-65EF-7A41-9BD5-D8105E2BD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895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67F3-9157-1943-8516-7E26E4BCC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508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E6709-0E5C-7B45-8983-9A7CBBCC50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957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B906-8A6A-E534-201C-AEC414D44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3D9E8-21CB-CFB9-E837-CCB1C5645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ABA42-4807-60D0-DE2D-6B4D6AF9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C581A-D857-75A4-1D6D-85D39778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F133F-D43E-6805-C430-C0DE9CEB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00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969BE-E443-D780-6363-BBA6764A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DF10B-DDE1-18DD-A855-0F67AF95F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1E437-8241-6016-54DA-8044064A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FE567-6356-F52C-A889-B61974E0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AD1C9-94DC-1D6E-9BDB-D65B96B9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16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0839-19D6-8688-BFB1-CEC07FD4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288B3-B216-7562-2530-C23ECA245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9962E-29CD-D56A-F471-B9EDF413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70FF2-3FAA-936A-9124-A17AA65D5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AE10D-8E6B-35F3-E5DA-DC5D3B08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B9C35-F432-ED45-BDD2-2EE8923F5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930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B265-4301-BA02-FA56-95BAC87A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AF6C-C4B8-913C-C7E7-4FE2AE8C6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2C88D-2383-CD30-301D-F87239B9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A7B68-FE25-E6EB-F3B2-3C99BC1C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64CEC-9442-C908-20DF-FD145611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C4743-E4E1-1BF5-C40C-83500A07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06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1E03-069E-43C8-21CF-545CB397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AC95A-0E5D-AFDF-5108-7701CB463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33AC9-A9E8-A846-3559-76BF1CE9E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9D044-D9E2-1AEE-3A6C-5CE77B982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ECC2F-5104-6DA7-BF9A-EE3F05B4F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CBEC6-FFF8-80CC-1998-855A02A1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BBC8F-41C9-C28A-3E1B-9D064C15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E0E98-013A-E2E0-ED4E-EE107D39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013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1425-D168-239E-1D2D-0E825F32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2AEEC-362B-E499-9B17-BBE9880C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C1D96-9A37-0841-831A-C149E4CA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9393A-E676-07E0-E636-B7AB1036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35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88C77-002C-ECEB-17B2-0A343B0A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6CC05-F0BD-F3C6-5C64-B451C4DA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FC3A6-8865-6D87-66B6-4AB3C339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536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F380-F1F3-5DDA-1C3D-46EA7CE9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335AB-0923-7C34-2A23-0116AB195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8FCCC-65F5-CB7A-934A-F57E16195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60327-901F-9103-7A4D-532E97DA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13969-14F0-E7C6-EB3F-2B1B1BB5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0B1A8-DA4F-D4D7-F61C-3FD375BA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64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9128-889B-5467-C8D4-6453249A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68940-2DD3-9363-FD2A-C1394604D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78363-FF91-CADE-0288-EABA3EBF0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6E301-37CE-F5E5-5776-B50FA24B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0E10A-C270-B5CD-CBA1-1C614F18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96A04-79C7-37F6-5452-AEFEF842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17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7BFE-AD8A-F902-D932-F332D2B8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C739F-AB19-18F2-B44A-5D78EC610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2617-A56F-C9B6-F12A-12A7F796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76EC8-692D-8BEE-7015-5F277230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80763-0F0E-20C2-70F5-A5FEE32A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905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2937A-B0E7-80AD-34A2-267DFA5AF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88012-CB39-A589-EE70-E5B5213D6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C1BD-731D-4271-4745-5E05EA3B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09B35-55D4-080B-13EF-C9A9ACD2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8714C-6A68-603F-6F52-4455F5C1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03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552703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22609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E7EE-1C68-8C46-BCB8-1A95F75610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756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969577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358440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669348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034987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15278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061273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73479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525478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87684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5464A-2243-1247-BC7E-E9ED25475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7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D0F3-106E-C24D-B3B2-EC23A43088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52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163E1-B758-9F48-95A2-2C2D865B8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2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D021E-7263-6F40-ADF6-E58FC0DDA1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0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69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6B93-65EF-7A41-9BD5-D8105E2BD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66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67F3-9157-1943-8516-7E26E4BCC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34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E6709-0E5C-7B45-8983-9A7CBBCC50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52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74EB14-B2C9-234B-9C9A-D688CAC88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902BAF-F86E-0F4F-86F3-021D27639A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005B3A-DD4D-EB4B-8B3D-1E4219479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47057-D580-E74B-BA3C-7E2131B9D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14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E61302-CDAE-3348-866E-CD6462528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D13528-3C33-0D47-85CD-AEB5DAA17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DCFE2-30F8-9948-9762-D98E7622B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87AD3-2C13-1547-87EF-202A860B0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994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AF975F-FC1B-8F46-ADCB-3ED4709DC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49BA75-653A-8046-9610-9317D6523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69FF47-3F51-4B48-B099-641AE0111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AF01B-285D-834C-BAA3-9BF9A8910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973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ECF6F-5BF1-734E-A610-2ECB49263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0FED2-C0CC-5E44-8E17-2839A006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661E8-DE82-3943-B815-517381981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6FDB8-4C7B-0D42-A3F5-BED964EEC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666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2EB34E-ED43-C84A-947B-397287860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A17B97-F8E4-6840-A0DA-F24E60CAA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00E9C5-2D1F-FF43-BCB5-A97C0508E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C2E61-76DB-B44F-A62F-79386C946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277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F6AED8-2EA2-D348-B3A5-77AAF8B67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C53A19-55AB-D746-A748-95B699B32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840668-B84E-D947-9413-103DEDB56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5B6AC-C571-7E4C-A75B-28C3D61C5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272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A03405-973A-2548-B6EF-613ABE9E3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71B6E7-80B4-2A47-B0A1-2D075397E0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C11686-7C99-A44F-AA31-F689A85A4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6E299-5341-6A4E-879D-05A495003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59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320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206ACE-5235-2F43-A4AB-6D3F50C68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9742A-BB2D-8847-A150-D7DCAD6D8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5B79A0-2125-E746-9E22-085118496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1B1DA-1243-394B-9B7D-4E00B715D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531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877AF-CEB4-734C-9789-2AA32CA86A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3C745-992A-5D49-909F-35617328E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65F0A-8696-8B4F-AB5E-0A52F09C4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155AC-CD4E-A447-A68C-39CDB0C03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075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DBCEA4-87CA-444B-B818-567033ECC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89DA0-E9BF-B849-95F5-37EEB8B1C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D0E095-91B5-AB43-8D09-76A3A486F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9525B-58CF-3E45-B5FE-4DF147BA4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218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FE1719-0DA4-E648-97C6-B8CAA84C6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2F1920-2AC2-C241-A517-71F68AA3E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D1E903-9DA3-224F-B19C-682701332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ECD41-9AAA-C440-B5A5-3B12CC73D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0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3796-C2BA-4C42-AC62-08740216E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D47D5-4066-2040-82E6-4BE84FA85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C8C99-95A0-C94F-83D7-1D796C35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281F2-F7F8-2B4D-9962-8911E729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B70EC-1922-BD42-AB45-C99AC204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D3A60-CB29-B842-A00A-78993EE8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195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9C5A-71E8-D54C-8377-8C9B9C28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2C53-17BB-9145-BD65-795547119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1098C-A499-BE4D-A6E5-32851ADA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DF11-67B0-544A-9ADE-A4CDB2AA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EEBE8-04F1-3B44-99D0-CC8D5927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57BB7-5955-3846-AAFB-950130AEE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50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227F-4138-F441-951C-082C9384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36C4E-EDBC-6849-A494-8CD5743AC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86028-036F-2444-A3A3-7DDC2396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5C18E-CFA0-A049-90EF-CDD05A33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63046-4326-7541-B342-6144764E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E6773-D07C-3245-AECB-35A84F65A7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34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07A4-33BD-BE4F-AA8E-F4A82BFB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A8DD8-1EF6-8B49-B503-280BAF6B6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09804-C4D3-1D4C-A78A-EA7838305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A0672-B561-BD4A-9586-347A8902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7F1E9-DD56-CD4F-962D-84B406E1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8708C-5080-BD4B-A710-1DCE0FAF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339BC-53DB-BD41-856A-FD0D3DCEB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67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ECB3-1DFF-C84F-8194-97AE7A69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969A2-FD64-384C-88B5-3C33346C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95FA9-B596-5B48-8AC0-379B3F880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DBA92-BF9E-8244-98F6-2056A5604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7AEBE-2CC1-814F-8B1A-7FB25C191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D6BB0-C801-484B-9FDD-C04013F5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7C260-7C42-1F40-A4F6-578AF158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EFEFF1-554E-DA4E-B376-F2EAB142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51D11-803F-DF4B-956E-1D18D86F1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677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9718-ED8A-3641-824A-12A9CD89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0BA52-C42F-6E4F-B3B9-BDFB562A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14D5-E318-C746-B8CB-B2E36F4D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5AB92-1EB6-1346-9D96-6A2F5BDD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19B1-7B16-4648-830A-C4BA230E2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78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453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1DC05-7E87-434C-AA66-C5436216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FB050-1F7F-DE4C-BD61-9C1C5EBF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F0439-2047-1743-919A-DE793E31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312DD-AF3C-E54E-A06E-50EAD4632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158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6CED-B9A9-074E-9DB3-7CB31F71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75D22-44EA-424E-A29D-44E63A5E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86D9B-2467-AA45-9791-C764589A6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ACAE6-670A-194B-ADB7-8BB3FE65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2874B-DA3D-D740-A6FC-C91066CF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D19CF-E011-EB45-BCCC-C74435BB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F14A0-1E48-8544-956A-B2A843750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379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F4C9-DB6D-014D-BB47-764ADC25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D3DA7-ECB7-424F-BFDF-8FCAED8FA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0FF51-90D0-E74F-96FD-2901D64C7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832C3-FE77-AD4E-AEA8-0188A5D7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CEDF8-9B14-9D43-B619-C3BF8B44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2A1BC-E7DF-E34C-8303-70B6021E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AE14D-E64D-0448-AC0B-BE406F78C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471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1249-E595-944C-8EEF-3B9B8E88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4DBCA-9F7B-0247-BD06-7A241B25D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68EDD-401F-1742-88D6-776746F4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53B57-BBFE-7546-AF5F-0D1E6F91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59BFA-C972-2045-923E-973B3B68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A1632-3367-FF49-91C2-6511E8727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475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0EB8D-CB77-814C-B983-B30D684B6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F6080-191A-0449-941A-34D76892B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77F53-6273-8E4E-BB96-C6BC3FAC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1D8E5-58D1-944D-A713-39537CAF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CDE42-27DB-B44F-831A-A46CB0C3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CECDF-1E48-5E43-9D34-FF33D71D7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704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388A-C531-2C40-8239-94F9F9D5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B725B6B-761B-AB4D-9A59-6D0323D1B8C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CECA6-3E1B-0440-9225-5964217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35621-60E2-7B4F-93EC-F59DACCC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6CCB2-6C9C-7E48-93DE-3DF9370D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F0FDC0-7682-3B47-A827-ADBA5F31B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424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ED460C-8782-DE49-AA5A-6672E73C7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1820D2-AE66-C84A-8222-38A19F7A4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E5710E-8252-954C-9AD6-F1A8BE196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01CD8-CC9B-9541-84A9-4B0929DC7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082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8AD845-2C2F-184F-BF5C-ABDDF831B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2FEB5D-6188-6040-A73D-EAE936851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EE3EAC-2319-8345-91B6-4E1728359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2900E-0488-BE4B-A560-D30BFA8E3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516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5A1260-5F20-A946-BFD1-AC480ACF8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00FCBC-025A-204E-B6F5-79672396C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6FB1EB-B11F-8D47-949D-78078F371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DF67A-0C89-0B42-8EAA-68EDCF539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240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E061D-EEA8-4146-9F18-E472E1006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7FA42-5506-9242-84EA-2C538457E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D8157-6F36-4547-A474-07060BC6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673EA-637E-6547-8496-002F08353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25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171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79EE45-89B5-BD40-BC47-3535B1AAE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E4471E2-292F-D24F-A58A-C32AE0033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A471D9-03C5-374E-B72E-0EE4F4E585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96C92-B8DF-5A43-9347-3875B2E4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957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F85583-ACF3-844B-A340-7E65B0FBB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570CB2-D923-1B47-953E-DA3B78520D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3FB281-734A-224F-857B-2582928EE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B2EF3-E32A-8046-8D10-3BDD30FB5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107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8DD255-8748-794A-8B31-0BC9F29C9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7BDC19-F8D7-8A40-BE33-EB53A8B92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AAF120-43D9-4844-AADA-6AF2B44CC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790E7-DDBD-794F-AD2C-9427C8C40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037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E15E5-6431-D142-87EC-5B2535D60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D9E90-47CC-8D43-A143-80CC925EA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527FA-67CB-9B46-B252-710E6FF47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D176D-7578-934E-A5CD-F2C1A529B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707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A2A3B-A6E5-F24F-83AE-C90D80ECE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54BDF-20B4-2549-8D19-CB8878A5A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AC2AE-2FBE-B741-B9C8-3EBADFED4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0BA92-FEFF-714A-98E9-3574281D2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4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FCF6F-189F-4B49-8494-9AF0BCA55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6E938A-9290-AB4D-9C6B-7CFC662C9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7BED47-B40F-FE4A-82EF-CFCFAFE7E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F8054-C16B-F941-82B3-3F8C266C9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633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7EE004-AD27-AB48-98FB-E72C86105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44E3C0-C978-2647-80B8-83ADB7BAB1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3BD1B1-25F8-9541-B340-109162CDD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1A81A-B70E-7345-B2B5-61A0BDEA2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44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C0DFD-B6FC-BF43-946E-0C5080C62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B00595-6368-6A41-8743-25DB9D081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43F05E-01D3-7949-9958-E5B0DDB92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D88DD-FF30-354F-AD9A-599219A50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71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D74A-035C-CA4C-BF61-45919C395F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16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59E77-DD8F-3D43-BB71-50636AF0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987CEE4E-43D0-564F-A861-4F150DE52FF5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F3233-E6B0-194E-A11B-386940DB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877F1-49B3-4641-A027-F9968D5B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882FA961-E82D-DC47-9B3B-68F4327F3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62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91863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F0EE-FD1A-1C4D-9F7F-E6268522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0DA82E9-7BB6-1B4F-8B82-CECE44FA10E6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00368-7C5B-404B-8AB1-1B1D408D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94E5-CF77-DC43-B8B3-0AC70BDB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D4735B66-5914-144E-B7E0-B08B6287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13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F4D00-1F1D-BB49-8A61-B47B9FDB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7A2DEF1-E8BA-2148-98BF-B05C7AC41151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B2FB0-51B5-4143-83C3-AB74872E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DD3D8-3743-C54D-ACA1-A912DACEB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E2299D88-47BB-E64A-AA27-2EB70D4C0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228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4398E-6550-8B40-B41C-E52EECA8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0452C14-689C-7241-BC6C-F8B8B4C9FE09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1A727-0A63-0C42-9E09-B100A76C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1D50C-4CA7-9844-97BC-8E86878F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8A32C1FE-4F02-F04D-B9EF-EDFB466EE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460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37CA5-41DD-4F41-8456-915C0468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6A627D6-B0E7-F54D-9B63-2AA4D6B071F6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3CD35-2AE8-554B-A7F7-38B5A63EA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EC8C9-5049-3C4A-9CEF-1E0D7B67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D31DFEDE-FD12-414E-924A-DBDFEBBCC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403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0E75F-31DD-7948-9F9A-2B4D074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5761148-8084-B244-81E9-C92B516CAC8F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5E0BB-DB67-C343-A68C-A0554928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9F546-0D2C-E940-8140-3341F273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1B2DF983-33B4-1549-8326-47E3A8CD4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331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F3E43-F089-FF44-8F0E-D462CDB0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7D031B75-6C48-4444-A131-FB7FD2CFEEAE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27570-386C-DB46-AEEA-1B9A5299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70E1B-4F98-BE49-AADF-18816FC9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8CA5942E-5521-BC41-90F7-943BAD533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94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9C015-40C9-C640-B569-C22E0B12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50E6298-E752-F946-9333-7E53445D3AFA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5BA27-2B5B-CD43-855A-23D70733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F1C5F-0ADB-1842-AB1F-B8C8A865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F95D0818-6BBB-124B-AD3A-134241141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669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D57EE-AFE0-7C41-BE61-DFCAA989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858FB3D6-B7FB-FD47-8211-607450638853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5E7A5-E952-214C-A77C-F99F09CF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876A9-2EE9-214C-BCBD-36D6F13E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9479D87E-5C98-6F42-B9E2-6124647C5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568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CD2D7-599F-974F-A686-598EA941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F32D548-754A-DF48-9471-8B332C228F1C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54750-9972-3E4D-9053-6640F87D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8A85A-E24D-0045-BD9B-6D680D57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97A930F4-71BA-DC40-A8E4-E5457A2EF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4405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3FD4E-B024-9A4C-BD2F-B8B102FF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836A058-FD37-5445-911E-D7FF829DC9CC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D60C8-A5AE-AA4C-876F-293B6D03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32539-1B2E-1140-92C4-9BACAE0B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DDE59CEB-D44E-C341-A9C0-C30FC5081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85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149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A1DD4-3953-8745-9F02-3F4758205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F0E166-1B56-A146-931D-7231F78E0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29C875-8604-B940-8088-02BB5F309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5E444677-7B9E-EF43-9712-2CD97A6FA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96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349923-13F3-CC44-B832-C634EB370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71AA29-6DF2-A64E-B808-69A7749B3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599178-8694-9A40-9694-49F2403D7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0F102-B827-4743-97CC-6E9EDABBC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1562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AD342D-0FA9-5C40-BFC5-919F3FDAF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DCB26-B41A-AD40-A112-075694B4D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A1E017-C51C-6A4A-AA52-81A3A7CEA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D1EA8-0A17-AB4C-BAF7-F4B997005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2767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A44A5B-FE5C-6145-BCB9-FC8A7F52D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1A5AFD-ADDC-EA4E-BABA-E161A10FD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7B8730-6752-2C4B-9C82-685CF8529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E5BE8-57F8-E645-835E-A1C5F27C6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092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0E819-C83C-FB43-B092-537E091C30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95022D-425C-9A4F-BB78-584B1D729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ED0642-801A-B343-A769-53E473118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0D64B-1FC1-3347-84C4-6F928032C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3085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111F8E-63D1-6D4B-AAB9-1A903DB58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BFAC70-8811-5A45-BB71-A5A22B3EB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F912FD-2C5A-354D-AEFD-70BD2278E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C5233-36EF-234D-9814-6752E2979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4331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657D4A-F4D8-FC49-A40A-8F0A653FA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9FF79E-27D1-8047-AFFB-F88DD3739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DF7CAF-BDBA-B84E-8E70-53E1B665E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FC944-BAC2-D24E-A552-2765F094C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392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A24CD1-0E5F-664A-B564-7164E8C6C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644654-E9D6-9C4F-8C2F-E1D205E3E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836778-8355-6744-A43A-412C1D834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13034-7960-6D4C-8A10-29FC75044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1091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38886-EE21-2F42-8B14-90887A3DF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D8091-DB8C-F042-8D1A-4059FE461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225980-941D-EA4E-8D14-C7332F7D5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10F26-F06C-B646-AA4E-5180CFAF3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099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4803D0-DA71-5740-9E84-82CC38A12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6E3AF0-CA9A-9540-A657-06D8FB19D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21DE3-B48F-1244-9921-0C6D71FD8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7F477-D50D-5049-AC4E-9C37285C8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22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9308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F0E9B9-D6A7-3942-AC62-29B46C152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A9D7CF-351E-D14E-A291-A28B82D74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49EB9F-971F-1543-90A3-072E477D0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06F7B-49D3-2147-A291-B1518B0D3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097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C3FB3E-DBC4-A544-B500-05A59479C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F32C6F-09F0-B24C-9871-963AECF85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4AAE85-13A0-734C-AAF0-DC58B0110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3D7B5-DC72-484C-B0D2-6B4C6D359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61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68B6A3-1DBA-D44D-B9A5-38F2BEE68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C495B2-3B60-694F-B821-E2E248A9D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B88815-B0F6-434A-86FC-F3D93AE4C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E5802-E64B-C646-BEF8-BF94B0DDC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4541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CDDF08-7B30-4D49-B086-4E1B15731B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0C3EAC-FBB9-CA46-9174-F7B6E9D55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99548-C87F-BD44-AFA1-1BE43954E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35DF2-148E-2B45-9115-C139CC455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3836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1F8AD-7D8A-EE46-81B5-570BDC9895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45A90B-A7B0-5C49-8601-405142C94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14F930-8DC3-7F46-838A-1F3B67A64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5E6EF-E8B8-A142-BE4D-BC5489310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226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31BB5-1BA9-BC48-AB3C-6A4A7A5EC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BC6E4-3387-2B4C-B401-F913EAF61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52060-5DA1-D146-A6CC-5B8A68216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2585E-7370-EB45-82A8-67F775C60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3179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61DB468-AAF2-044E-85AD-8B7E4B219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7F7529-7F73-D14D-B260-34112F6BB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D321F5-D9AD-EC4F-A8E0-B22B72193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1DDE2-4312-F845-92F2-2B1527BED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4173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6971E0-E363-E74C-92B2-801C105A6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9F7755-5CD7-5847-A379-78200449B1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315F46-CF51-3C46-AAA5-0DAA2726D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1526F-4F0E-2C4D-A87E-757FC3087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417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69885F-81FE-3746-9337-70DE2BF03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F4D731-0374-7144-847A-54CEB5936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D89467-FEDA-4448-A160-1E638E127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D1D1B-DCF9-D349-8BDF-DF1F5354D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3446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11BD5-76C6-A043-91AD-975DDB3A3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B1E5D1-16B1-5040-B063-CCF74F347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D06AC-8D34-8043-A885-2613AE925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41492-6F00-D64A-9071-4D170621A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89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341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7041A-C5B7-9645-A99F-79D50DBC5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3AEEF-1CCD-754A-BAD7-C778999F1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D8467-70EA-FE44-970C-FDC4DE866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2568E-9292-AC4C-A08B-058C13609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3552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52FE1B-E217-3743-B757-32563309B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DBDF3A-A158-0644-BEE1-075C9F451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2D6BDC-EA22-ED42-8036-BD090C302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9F05F-9622-6349-A7EC-5F433CF9C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2700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9EB774-1F02-2246-9E5F-2ED48FD97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7A6AC9-C94D-424D-8CEA-579C934B8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CA083D-4C40-8D4F-9CB0-616599E42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A80C3-6277-FE4E-8A4B-22A7811F4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8983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237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757F-CBA7-BB41-BAB6-E20B8634A21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A70EA-697D-1A49-877B-87262CE8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607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757F-CBA7-BB41-BAB6-E20B8634A21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A70EA-697D-1A49-877B-87262CE8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155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757F-CBA7-BB41-BAB6-E20B8634A21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A70EA-697D-1A49-877B-87262CE8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66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757F-CBA7-BB41-BAB6-E20B8634A21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A70EA-697D-1A49-877B-87262CE8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692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757F-CBA7-BB41-BAB6-E20B8634A21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A70EA-697D-1A49-877B-87262CE8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13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757F-CBA7-BB41-BAB6-E20B8634A21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A70EA-697D-1A49-877B-87262CE8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6000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24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horizontal-logo-green-text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67" y="84144"/>
            <a:ext cx="1895264" cy="31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creen shot 2013-01-18 at 10.51.13 PM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2" y="84144"/>
            <a:ext cx="1321905" cy="3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7BC1534-1935-834F-9C40-862017BFC6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9727" y="312539"/>
            <a:ext cx="7804547" cy="15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panose="020B04030202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3FD8883-6B8C-A446-B287-CF695F21A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9727" y="1830586"/>
            <a:ext cx="7804547" cy="442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panose="020B0403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Light" panose="020B0403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Helvetica Light" panose="020B0403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Helvetica Light" panose="020B0403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Helvetica Light" panose="020B0403020202020204" pitchFamily="34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7E9E95A-C2C7-AD43-AB1F-923D45431C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eaLnBrk="1">
              <a:defRPr sz="1266"/>
            </a:lvl1pPr>
          </a:lstStyle>
          <a:p>
            <a:pPr>
              <a:defRPr/>
            </a:pPr>
            <a:fld id="{929ACA8B-F864-5643-B1E6-A0EC3C4DF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4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25" kern="1200">
          <a:solidFill>
            <a:srgbClr val="000000"/>
          </a:solidFill>
          <a:latin typeface="+mj-lt"/>
          <a:ea typeface="+mj-ea"/>
          <a:cs typeface="+mj-cs"/>
          <a:sym typeface="Helvetica Light" panose="020B0403020202020204" pitchFamily="34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panose="020B0403020202020204" pitchFamily="34" charset="0"/>
          <a:ea typeface="Helvetica Light" panose="020B0403020202020204" pitchFamily="34" charset="0"/>
          <a:cs typeface="Helvetica Light" panose="020B0403020202020204" pitchFamily="34" charset="0"/>
          <a:sym typeface="Helvetica Light" panose="020B0403020202020204" pitchFamily="34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panose="020B0403020202020204" pitchFamily="34" charset="0"/>
          <a:ea typeface="Helvetica Light" panose="020B0403020202020204" pitchFamily="34" charset="0"/>
          <a:cs typeface="Helvetica Light" panose="020B0403020202020204" pitchFamily="34" charset="0"/>
          <a:sym typeface="Helvetica Light" panose="020B0403020202020204" pitchFamily="34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panose="020B0403020202020204" pitchFamily="34" charset="0"/>
          <a:ea typeface="Helvetica Light" panose="020B0403020202020204" pitchFamily="34" charset="0"/>
          <a:cs typeface="Helvetica Light" panose="020B0403020202020204" pitchFamily="34" charset="0"/>
          <a:sym typeface="Helvetica Light" panose="020B0403020202020204" pitchFamily="34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panose="020B0403020202020204" pitchFamily="34" charset="0"/>
          <a:ea typeface="Helvetica Light" panose="020B0403020202020204" pitchFamily="34" charset="0"/>
          <a:cs typeface="Helvetica Light" panose="020B0403020202020204" pitchFamily="34" charset="0"/>
          <a:sym typeface="Helvetica Light" panose="020B0403020202020204" pitchFamily="34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panose="020B0403020202020204" pitchFamily="34" charset="0"/>
          <a:ea typeface="Helvetica Light" panose="020B0403020202020204" pitchFamily="34" charset="0"/>
          <a:cs typeface="Helvetica Light" panose="020B0403020202020204" pitchFamily="34" charset="0"/>
          <a:sym typeface="Helvetica Light" panose="020B0403020202020204" pitchFamily="34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panose="020B0403020202020204" pitchFamily="34" charset="0"/>
          <a:ea typeface="Helvetica Light" panose="020B0403020202020204" pitchFamily="34" charset="0"/>
          <a:cs typeface="Helvetica Light" panose="020B0403020202020204" pitchFamily="34" charset="0"/>
          <a:sym typeface="Helvetica Light" panose="020B0403020202020204" pitchFamily="34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panose="020B0403020202020204" pitchFamily="34" charset="0"/>
          <a:ea typeface="Helvetica Light" panose="020B0403020202020204" pitchFamily="34" charset="0"/>
          <a:cs typeface="Helvetica Light" panose="020B0403020202020204" pitchFamily="34" charset="0"/>
          <a:sym typeface="Helvetica Light" panose="020B0403020202020204" pitchFamily="34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panose="020B0403020202020204" pitchFamily="34" charset="0"/>
          <a:ea typeface="Helvetica Light" panose="020B0403020202020204" pitchFamily="34" charset="0"/>
          <a:cs typeface="Helvetica Light" panose="020B0403020202020204" pitchFamily="34" charset="0"/>
          <a:sym typeface="Helvetica Light" panose="020B0403020202020204" pitchFamily="34" charset="0"/>
        </a:defRPr>
      </a:lvl9pPr>
    </p:titleStyle>
    <p:bodyStyle>
      <a:lvl1pPr marL="312528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531" kern="1200">
          <a:solidFill>
            <a:srgbClr val="000000"/>
          </a:solidFill>
          <a:latin typeface="+mn-lt"/>
          <a:ea typeface="+mn-ea"/>
          <a:cs typeface="+mn-cs"/>
          <a:sym typeface="Helvetica Light" panose="020B0403020202020204" pitchFamily="34" charset="0"/>
        </a:defRPr>
      </a:lvl1pPr>
      <a:lvl2pPr marL="625056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531" kern="1200">
          <a:solidFill>
            <a:srgbClr val="000000"/>
          </a:solidFill>
          <a:latin typeface="+mn-lt"/>
          <a:ea typeface="+mn-ea"/>
          <a:cs typeface="+mn-cs"/>
          <a:sym typeface="Helvetica Light" panose="020B0403020202020204" pitchFamily="34" charset="0"/>
        </a:defRPr>
      </a:lvl2pPr>
      <a:lvl3pPr marL="937584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531" kern="1200">
          <a:solidFill>
            <a:srgbClr val="000000"/>
          </a:solidFill>
          <a:latin typeface="+mn-lt"/>
          <a:ea typeface="+mn-ea"/>
          <a:cs typeface="+mn-cs"/>
          <a:sym typeface="Helvetica Light" panose="020B0403020202020204" pitchFamily="34" charset="0"/>
        </a:defRPr>
      </a:lvl3pPr>
      <a:lvl4pPr marL="1250112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531" kern="1200">
          <a:solidFill>
            <a:srgbClr val="000000"/>
          </a:solidFill>
          <a:latin typeface="+mn-lt"/>
          <a:ea typeface="+mn-ea"/>
          <a:cs typeface="+mn-cs"/>
          <a:sym typeface="Helvetica Light" panose="020B0403020202020204" pitchFamily="34" charset="0"/>
        </a:defRPr>
      </a:lvl4pPr>
      <a:lvl5pPr marL="1562640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531" kern="1200">
          <a:solidFill>
            <a:srgbClr val="000000"/>
          </a:solidFill>
          <a:latin typeface="+mn-lt"/>
          <a:ea typeface="+mn-ea"/>
          <a:cs typeface="+mn-cs"/>
          <a:sym typeface="Helvetica Light" panose="020B0403020202020204" pitchFamily="34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450A7-742C-4B4E-9E7B-63DFA5D0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B4CAF-E1F2-4039-8F78-61A8997FC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409B1-062B-423E-83C7-274E88B58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5FD7F-5A50-41C7-9667-CABB98FFFA6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91406-7FF9-4312-99F5-D09708D9A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FCC07-C860-4E21-A478-0476AA2CB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308D-878D-43D7-95ED-96817069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3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174BF2-D3B3-8D42-96A5-19031D3F29F8}" type="slidenum">
              <a:rPr lang="en-US" smtClean="0">
                <a:solidFill>
                  <a:srgbClr val="000000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DC030-4862-4A84-AE7E-63F899CD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9500-F1C8-A98B-FC33-8B18BE68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38644-4746-481A-8386-9A42085DF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1C1725-E2F2-7D48-8539-B2087C9D0CC6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37AD-363A-74F8-D918-369D33C45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48B4E-EE40-B15E-C7B2-C84814723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63E06C-C02B-224D-A3E2-A58DBD772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6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8645526" y="62325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3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174BF2-D3B3-8D42-96A5-19031D3F29F8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8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B53085-6D04-A945-B43D-4C4CEC168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C29562-5982-1949-8654-D9CD1D450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F0323E-4B6A-C942-92BA-D24C88D7C1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C687B8-8F9F-B746-B347-85A4BF9ED4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A341C2-99FC-6B48-9B2C-AA55752423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607F49-8D61-7348-9E29-89BC05FF6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3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C65EA4-25A0-CB46-B3A0-49C89D7CC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2D4E64-BAAD-6047-A0BA-7A720C109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9D4777-63BD-9242-BB72-F234FCEE5D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315781-88C2-3347-B7C7-2149E6F6C8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191D9F-D4D7-034C-9094-3AF6F4B07D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E3D3D5-274E-7F4C-8B29-8996BD9FA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2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36A9E9-4853-874B-A5FC-EFAF02298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45AD53-0EF7-7041-90F7-F87F07ECE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FBA4C8-89F8-6D43-910C-2E10DD3F76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E28696-511E-304C-922B-268BC6DFB7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A9F895-2E69-9543-BE34-EA1FAEADA1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5B4D8D-337F-B14F-AA06-9A2CA93B0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74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6418B4-40AE-CE48-8782-68DBCF4728C0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6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>
            <a:extLst>
              <a:ext uri="{FF2B5EF4-FFF2-40B4-BE49-F238E27FC236}">
                <a16:creationId xmlns:a16="http://schemas.microsoft.com/office/drawing/2014/main" id="{9090B39C-5261-2744-A991-ABEAF8B9A0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9E232345-D5FD-EB44-89C6-796B2DAE3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29ABE-F3ED-3944-B84D-78809DCD3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037173-A08C-1E43-A706-76C15454E43E}" type="datetimeFigureOut">
              <a:rPr lang="en-US" altLang="en-US"/>
              <a:pPr>
                <a:defRPr/>
              </a:pPr>
              <a:t>6/18/26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F8DB0-2EB5-9343-9C59-A5CB628BE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69F13-D25B-604B-961E-ECF46127D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C450D5-8B7F-B84D-B964-39E846C6C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05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4745B43A-250E-6142-9465-0C6C4DB7B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B2F8F67-DDED-FB4A-9DC9-597404C9B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34BF7D-0FFB-704D-91DA-4ADEF73E30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AC7D4A-A18D-F74C-A8CC-E13F62AB91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4CB38F-D979-B140-8D58-1766410786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156427A-8449-0B41-A77F-47F09F896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3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F7E2695F-2ECF-D048-9455-C35981B87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5134BB4-3AE5-9446-9F92-3AA852F4A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24528B-2E60-0E49-AF9C-CD671C6A34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0CD6AD-5A1F-DD4A-B0B8-EE68E1E784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9114DC5-907A-E94F-947D-AD7767D5A5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683F261-66C9-BB4D-8B4C-E006F7E64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59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32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pic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_FRIB.pdf">
            <a:extLst>
              <a:ext uri="{FF2B5EF4-FFF2-40B4-BE49-F238E27FC236}">
                <a16:creationId xmlns:a16="http://schemas.microsoft.com/office/drawing/2014/main" id="{39915EFE-29AA-A34C-8BDF-227728A9B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5" y="18313"/>
            <a:ext cx="5100730" cy="69224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68E84B-AFC1-3547-A3D2-5E9F4B69A82C}"/>
              </a:ext>
            </a:extLst>
          </p:cNvPr>
          <p:cNvSpPr/>
          <p:nvPr/>
        </p:nvSpPr>
        <p:spPr>
          <a:xfrm>
            <a:off x="-213361" y="7780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Defining quantum advantage</a:t>
            </a: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in microscopic nuclear theory</a:t>
            </a:r>
          </a:p>
          <a:p>
            <a:pPr lvl="0" algn="ctr">
              <a:defRPr/>
            </a:pPr>
            <a:endParaRPr lang="en-US" dirty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James P. Vary</a:t>
            </a: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Iowa State University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B8F3A-876E-3A4E-8D04-E8883D7D1B5D}"/>
              </a:ext>
            </a:extLst>
          </p:cNvPr>
          <p:cNvSpPr/>
          <p:nvPr/>
        </p:nvSpPr>
        <p:spPr>
          <a:xfrm>
            <a:off x="71743" y="2750616"/>
            <a:ext cx="4001800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Workshop on</a:t>
            </a: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Quantum Information Science</a:t>
            </a: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in High-Energy Nuclear Physics</a:t>
            </a: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(QIS-HENP)</a:t>
            </a:r>
          </a:p>
          <a:p>
            <a:pPr lvl="0" algn="ctr">
              <a:defRPr/>
            </a:pPr>
            <a:endParaRPr lang="en-US" dirty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Central China Center for Nuclear Theory</a:t>
            </a: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(C3NT)</a:t>
            </a:r>
          </a:p>
          <a:p>
            <a:pPr lvl="0" algn="r">
              <a:defRPr/>
            </a:pPr>
            <a:endParaRPr lang="en-US" sz="1000" dirty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Institute of Particle Physics (IOPP)</a:t>
            </a:r>
          </a:p>
          <a:p>
            <a:pPr lvl="0" algn="ctr">
              <a:defRPr/>
            </a:pPr>
            <a:endParaRPr lang="en-US" sz="1000" dirty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Central China Normal University</a:t>
            </a: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Wuhan, China</a:t>
            </a:r>
          </a:p>
          <a:p>
            <a:pPr lvl="0" algn="ctr">
              <a:defRPr/>
            </a:pPr>
            <a:endParaRPr lang="en-US" dirty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en-US" dirty="0">
                <a:solidFill>
                  <a:srgbClr val="FFFF00"/>
                </a:solidFill>
              </a:rPr>
              <a:t>June 15-19,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AC68A-F4BD-3E45-AFB9-A6D2BA590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10F6A8-00A6-024D-8DA5-E9C25577B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D50256-AD34-FD4B-AB35-3E969F9C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98FD70-3BD0-B94D-B669-5F22634F7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F76797-85E2-8F4F-8460-162C66D46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2F77D-E486-7700-35EB-3E3BB78AE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E3F8BB-43D1-E448-C180-8B0C44A2C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150B33-0EB0-3798-B076-109F4D0EE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F3F488-E9B5-ABC1-9960-E5BC5D526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CB93AA-6CDD-9632-1C4E-16BCBAE7D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410" name="Straight Connector 8">
            <a:extLst>
              <a:ext uri="{FF2B5EF4-FFF2-40B4-BE49-F238E27FC236}">
                <a16:creationId xmlns:a16="http://schemas.microsoft.com/office/drawing/2014/main" id="{DCDCCEFF-7B1D-2B41-A73F-7F77F6FD12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2359025"/>
            <a:ext cx="8763000" cy="3175"/>
          </a:xfrm>
          <a:prstGeom prst="line">
            <a:avLst/>
          </a:prstGeom>
          <a:noFill/>
          <a:ln w="25400">
            <a:solidFill>
              <a:srgbClr val="F9B0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" name="Content Placeholder 5">
            <a:extLst>
              <a:ext uri="{FF2B5EF4-FFF2-40B4-BE49-F238E27FC236}">
                <a16:creationId xmlns:a16="http://schemas.microsoft.com/office/drawing/2014/main" id="{4B4D1B19-8E41-164C-A670-6299B635A05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70025" y="1295400"/>
            <a:ext cx="5921375" cy="914400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sz="1400" dirty="0"/>
              <a:t>Solves the puzzle of the long but useful lifetime of </a:t>
            </a:r>
            <a:r>
              <a:rPr lang="en-US" altLang="en-US" sz="1400" baseline="30000" dirty="0"/>
              <a:t>14</a:t>
            </a:r>
            <a:r>
              <a:rPr lang="en-US" altLang="en-US" sz="1400" dirty="0"/>
              <a:t>C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altLang="en-US" sz="1400" dirty="0">
                <a:solidFill>
                  <a:srgbClr val="000000"/>
                </a:solidFill>
              </a:rPr>
              <a:t>Establishes a major role for strong 3-nucleon forces in nuclei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altLang="en-US" sz="1400" dirty="0">
                <a:solidFill>
                  <a:srgbClr val="000000"/>
                </a:solidFill>
              </a:rPr>
              <a:t>Strengthens foundation for guiding experiments</a:t>
            </a:r>
          </a:p>
        </p:txBody>
      </p:sp>
      <p:sp>
        <p:nvSpPr>
          <p:cNvPr id="145412" name="Content Placeholder 5">
            <a:extLst>
              <a:ext uri="{FF2B5EF4-FFF2-40B4-BE49-F238E27FC236}">
                <a16:creationId xmlns:a16="http://schemas.microsoft.com/office/drawing/2014/main" id="{ED90BC2C-2623-324B-BBEB-ECC11CDE7511}"/>
              </a:ext>
            </a:extLst>
          </p:cNvPr>
          <p:cNvSpPr txBox="1">
            <a:spLocks/>
          </p:cNvSpPr>
          <p:nvPr/>
        </p:nvSpPr>
        <p:spPr bwMode="auto">
          <a:xfrm>
            <a:off x="6555921" y="2835275"/>
            <a:ext cx="263411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Dimension of matrix solved for 8 lowest states ~ 1x10</a:t>
            </a:r>
            <a:r>
              <a:rPr kumimoji="0" lang="en-US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9</a:t>
            </a: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 run takes ~ 6 hours on 215,000 cores  on Cray XT5 Jaguar at ORNL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“Scaling of </a:t>
            </a:r>
            <a:r>
              <a:rPr kumimoji="0" lang="en-US" alt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ab initio 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nuclear physics calculations on multicore computer architectures," P. Maris, M. </a:t>
            </a:r>
            <a:r>
              <a:rPr kumimoji="0" lang="en-US" alt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Sosonkina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J. P. Vary, E. G. Ng and C. Yang, 2010 Intern. Conf. on Computer Science, Procedia Computer Science 1, 97 (2010)</a:t>
            </a:r>
          </a:p>
        </p:txBody>
      </p:sp>
      <p:pic>
        <p:nvPicPr>
          <p:cNvPr id="145413" name="Picture 2">
            <a:extLst>
              <a:ext uri="{FF2B5EF4-FFF2-40B4-BE49-F238E27FC236}">
                <a16:creationId xmlns:a16="http://schemas.microsoft.com/office/drawing/2014/main" id="{531EDBC3-48CF-8F45-808B-1A3A558EB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8" y="2822156"/>
            <a:ext cx="1916512" cy="118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8" name="Picture 34">
            <a:extLst>
              <a:ext uri="{FF2B5EF4-FFF2-40B4-BE49-F238E27FC236}">
                <a16:creationId xmlns:a16="http://schemas.microsoft.com/office/drawing/2014/main" id="{A6DA8218-9628-6D44-A6FE-9C7076BBD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-4763"/>
            <a:ext cx="1938338" cy="12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9" name="Picture 35">
            <a:extLst>
              <a:ext uri="{FF2B5EF4-FFF2-40B4-BE49-F238E27FC236}">
                <a16:creationId xmlns:a16="http://schemas.microsoft.com/office/drawing/2014/main" id="{246429A0-30AD-6D42-8C43-553A6006E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23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0987FE9-360B-8343-89B1-E2242BB00E15}"/>
              </a:ext>
            </a:extLst>
          </p:cNvPr>
          <p:cNvGrpSpPr/>
          <p:nvPr/>
        </p:nvGrpSpPr>
        <p:grpSpPr>
          <a:xfrm>
            <a:off x="2175300" y="2438400"/>
            <a:ext cx="5818188" cy="4502150"/>
            <a:chOff x="1828800" y="2438400"/>
            <a:chExt cx="5818188" cy="4502150"/>
          </a:xfrm>
        </p:grpSpPr>
        <p:pic>
          <p:nvPicPr>
            <p:cNvPr id="145414" name="Picture 27" descr="MGT_14Cto14N_shells_sum_CD0.2+CD2.0.pdf">
              <a:extLst>
                <a:ext uri="{FF2B5EF4-FFF2-40B4-BE49-F238E27FC236}">
                  <a16:creationId xmlns:a16="http://schemas.microsoft.com/office/drawing/2014/main" id="{0822AF4B-4AD2-5C44-9525-A4B50B93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605088"/>
              <a:ext cx="4335463" cy="433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415" name="Oval 31">
              <a:extLst>
                <a:ext uri="{FF2B5EF4-FFF2-40B4-BE49-F238E27FC236}">
                  <a16:creationId xmlns:a16="http://schemas.microsoft.com/office/drawing/2014/main" id="{73D7D529-33DD-3E44-862C-04821317A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863" y="2438400"/>
              <a:ext cx="323850" cy="2667000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416" name="TextBox 32">
              <a:extLst>
                <a:ext uri="{FF2B5EF4-FFF2-40B4-BE49-F238E27FC236}">
                  <a16:creationId xmlns:a16="http://schemas.microsoft.com/office/drawing/2014/main" id="{CC968861-094E-3045-B5FE-8AB4E6B2D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2438400"/>
              <a:ext cx="3759200" cy="307975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3-nucleon forces suppress critical component</a:t>
              </a:r>
            </a:p>
          </p:txBody>
        </p:sp>
        <p:sp>
          <p:nvSpPr>
            <p:cNvPr id="145417" name="Left Arrow 33">
              <a:extLst>
                <a:ext uri="{FF2B5EF4-FFF2-40B4-BE49-F238E27FC236}">
                  <a16:creationId xmlns:a16="http://schemas.microsoft.com/office/drawing/2014/main" id="{E94BDE73-8160-084F-AD40-E9C48C3E1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863" y="2533650"/>
              <a:ext cx="404812" cy="139700"/>
            </a:xfrm>
            <a:prstGeom prst="leftArrow">
              <a:avLst>
                <a:gd name="adj1" fmla="val 50000"/>
                <a:gd name="adj2" fmla="val 50348"/>
              </a:avLst>
            </a:prstGeom>
            <a:solidFill>
              <a:srgbClr val="008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420" name="Left Arrow 41">
              <a:extLst>
                <a:ext uri="{FF2B5EF4-FFF2-40B4-BE49-F238E27FC236}">
                  <a16:creationId xmlns:a16="http://schemas.microsoft.com/office/drawing/2014/main" id="{14F44F3B-5946-A143-9350-E70629A51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7088" y="6010275"/>
              <a:ext cx="447675" cy="131763"/>
            </a:xfrm>
            <a:prstGeom prst="leftArrow">
              <a:avLst>
                <a:gd name="adj1" fmla="val 50000"/>
                <a:gd name="adj2" fmla="val 49705"/>
              </a:avLst>
            </a:prstGeom>
            <a:solidFill>
              <a:srgbClr val="008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421" name="TextBox 42">
              <a:extLst>
                <a:ext uri="{FF2B5EF4-FFF2-40B4-BE49-F238E27FC236}">
                  <a16:creationId xmlns:a16="http://schemas.microsoft.com/office/drawing/2014/main" id="{D89F8B18-1B30-7240-BF22-59741ED82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5943600"/>
              <a:ext cx="1322388" cy="523875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 decay rate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 very small</a:t>
              </a:r>
            </a:p>
          </p:txBody>
        </p:sp>
      </p:grpSp>
      <p:pic>
        <p:nvPicPr>
          <p:cNvPr id="145422" name="Picture 44" descr="Screen shot 2011-05-20 at 11.59.22 AM.png">
            <a:extLst>
              <a:ext uri="{FF2B5EF4-FFF2-40B4-BE49-F238E27FC236}">
                <a16:creationId xmlns:a16="http://schemas.microsoft.com/office/drawing/2014/main" id="{06861ED6-C8F2-514A-8687-843B53E623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5853113" cy="914400"/>
          </a:xfrm>
          <a:prstGeom prst="rect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846620-D19E-AF40-8237-DE9CDACEE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1" y="4870384"/>
            <a:ext cx="2329896" cy="4473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1E50E5-1DE9-114A-89F9-8987A4B80F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188" y="5327348"/>
            <a:ext cx="2000016" cy="3923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618864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1080" y="80134"/>
            <a:ext cx="405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90"/>
                </a:solidFill>
                <a:latin typeface="Calibri"/>
              </a:rPr>
              <a:t>Daejeon16 NN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7498" y="596700"/>
            <a:ext cx="691726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ased on SRG</a:t>
            </a:r>
            <a:r>
              <a:rPr lang="en-US" dirty="0">
                <a:solidFill>
                  <a:srgbClr val="000090"/>
                </a:solidFill>
                <a:latin typeface="Calibri"/>
              </a:rPr>
              <a:t> evolution of </a:t>
            </a:r>
            <a:r>
              <a:rPr lang="en-US" dirty="0" err="1">
                <a:solidFill>
                  <a:srgbClr val="000090"/>
                </a:solidFill>
                <a:latin typeface="Calibri"/>
              </a:rPr>
              <a:t>Entem-Machleidt</a:t>
            </a:r>
            <a:r>
              <a:rPr lang="en-US" dirty="0">
                <a:solidFill>
                  <a:srgbClr val="000090"/>
                </a:solidFill>
                <a:latin typeface="Calibri"/>
              </a:rPr>
              <a:t> “500”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chiral N3LO 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90"/>
                </a:solidFill>
                <a:latin typeface="Calibri"/>
              </a:rPr>
              <a:t>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followed by Phase-Equivalent Transformations (PETs)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fit selected properties of light nuclei.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A.M.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Shirokov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I.J. Shin, Y. Kim, M.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Sosonkina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P. Maris and J.P. Vary,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“N3LO NN interaction adjusted to light nuclei in ab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exitu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approach,”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Phys. Letts. B 761, 87 (2016);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arXiv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1605.00413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76FCE4-D2DE-B143-8D4F-AB6C5174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903" y="867783"/>
            <a:ext cx="1188190" cy="331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57AE7-22C6-3141-8467-389988178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" y="2412582"/>
            <a:ext cx="8018474" cy="4433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CAFF14-B2E8-7A4C-A3A6-47493CFE86EE}"/>
              </a:ext>
            </a:extLst>
          </p:cNvPr>
          <p:cNvSpPr txBox="1"/>
          <p:nvPr/>
        </p:nvSpPr>
        <p:spPr>
          <a:xfrm>
            <a:off x="5589270" y="6263640"/>
            <a:ext cx="27478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Hoyle state?</a:t>
            </a:r>
          </a:p>
          <a:p>
            <a:r>
              <a:rPr lang="en-US" sz="1600" dirty="0"/>
              <a:t>see MCNCSM results below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283C97-03F4-1E45-98D7-2A25AEFBDA11}"/>
              </a:ext>
            </a:extLst>
          </p:cNvPr>
          <p:cNvSpPr txBox="1"/>
          <p:nvPr/>
        </p:nvSpPr>
        <p:spPr>
          <a:xfrm>
            <a:off x="250853" y="2346691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82BD9"/>
                </a:solidFill>
              </a:rPr>
              <a:t>Application to excited states of p-shell nuclei</a:t>
            </a:r>
          </a:p>
        </p:txBody>
      </p:sp>
    </p:spTree>
    <p:extLst>
      <p:ext uri="{BB962C8B-B14F-4D97-AF65-F5344CB8AC3E}">
        <p14:creationId xmlns:p14="http://schemas.microsoft.com/office/powerpoint/2010/main" val="48487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>
            <a:extLst>
              <a:ext uri="{FF2B5EF4-FFF2-40B4-BE49-F238E27FC236}">
                <a16:creationId xmlns:a16="http://schemas.microsoft.com/office/drawing/2014/main" id="{7E762A78-8051-FD4C-9E96-B556C35E851B}"/>
              </a:ext>
            </a:extLst>
          </p:cNvPr>
          <p:cNvSpPr txBox="1">
            <a:spLocks/>
          </p:cNvSpPr>
          <p:nvPr/>
        </p:nvSpPr>
        <p:spPr bwMode="auto">
          <a:xfrm>
            <a:off x="1571625" y="136070"/>
            <a:ext cx="6804422" cy="7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9"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Tetraneutron  discovery</a:t>
            </a:r>
          </a:p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9"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confirms prediction</a:t>
            </a:r>
          </a:p>
        </p:txBody>
      </p:sp>
      <p:sp>
        <p:nvSpPr>
          <p:cNvPr id="26626" name="Line 3">
            <a:extLst>
              <a:ext uri="{FF2B5EF4-FFF2-40B4-BE49-F238E27FC236}">
                <a16:creationId xmlns:a16="http://schemas.microsoft.com/office/drawing/2014/main" id="{D12BD020-801A-2D48-831F-86ABC8C06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97" y="2571750"/>
            <a:ext cx="4481587" cy="0"/>
          </a:xfrm>
          <a:prstGeom prst="line">
            <a:avLst/>
          </a:prstGeom>
          <a:noFill/>
          <a:ln w="31750">
            <a:solidFill>
              <a:srgbClr val="FF9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2DEEA779-0431-5449-B2C6-5C14996F2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646" y="977291"/>
            <a:ext cx="4376663" cy="386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 anchor="ctr">
            <a:spAutoFit/>
          </a:bodyPr>
          <a:lstStyle>
            <a:lvl1pPr marL="142875" indent="-142875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marL="100455" indent="-100455" algn="just" defTabSz="410751" fontAlgn="base" hangingPunct="0">
              <a:spcBef>
                <a:spcPts val="492"/>
              </a:spcBef>
              <a:spcAft>
                <a:spcPct val="0"/>
              </a:spcAft>
            </a:pPr>
            <a:r>
              <a:rPr lang="en-US" altLang="en-US" sz="1547" dirty="0"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Impact</a:t>
            </a:r>
            <a:r>
              <a:rPr lang="en-US" altLang="en-US" sz="1547" dirty="0">
                <a:solidFill>
                  <a:srgbClr val="E36B00"/>
                </a:solidFill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 </a:t>
            </a:r>
          </a:p>
          <a:p>
            <a:pPr marL="100455" indent="-100455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Discovery in 2022 announced in Nature [1] confirms </a:t>
            </a:r>
            <a:r>
              <a:rPr lang="en-US" altLang="en-US" sz="1406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ab initio </a:t>
            </a: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theory predictions from 2016 [2]  of a short-lived tetraneutron resonance at low energy and the absence of a tetraneutron bound state</a:t>
            </a:r>
          </a:p>
          <a:p>
            <a:pPr marL="100455" indent="-100455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Demonstrates the predictive power of </a:t>
            </a:r>
            <a:r>
              <a:rPr lang="en-US" altLang="en-US" sz="1406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ab initio </a:t>
            </a: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nuclear theory since theory and experiment are within their combined uncertainties</a:t>
            </a:r>
          </a:p>
          <a:p>
            <a:pPr marL="100455" indent="-100455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Sets stage for further experimental and theoretical research on new states of matter formed only of neutrons</a:t>
            </a:r>
          </a:p>
          <a:p>
            <a:pPr marL="100455" indent="-100455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Shows need to anticipate a long wait time for experimental confirmation of such an exotic phenomena, ~ 6 years in this case</a:t>
            </a:r>
          </a:p>
          <a:p>
            <a:pPr marL="100455" indent="-100455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Emphasizes the value of DOE supercomputer allocations (NERSC) and support for multi-disciplinary teamwork (</a:t>
            </a:r>
            <a:r>
              <a:rPr lang="en-US" altLang="en-US" sz="1406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SciDAC</a:t>
            </a: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/NUCLEI)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B78AC7F7-38DE-034D-85B4-8737EB2F34A8}"/>
              </a:ext>
            </a:extLst>
          </p:cNvPr>
          <p:cNvSpPr txBox="1">
            <a:spLocks/>
          </p:cNvSpPr>
          <p:nvPr/>
        </p:nvSpPr>
        <p:spPr bwMode="auto">
          <a:xfrm>
            <a:off x="4661297" y="5298041"/>
            <a:ext cx="4375547" cy="1278171"/>
          </a:xfrm>
          <a:prstGeom prst="rect">
            <a:avLst/>
          </a:prstGeom>
          <a:noFill/>
          <a:ln>
            <a:noFill/>
          </a:ln>
          <a:effectLst/>
        </p:spPr>
        <p:txBody>
          <a:bodyPr lIns="35719" tIns="35719" rIns="35719" bIns="35719" anchor="ctr">
            <a:spAutoFit/>
          </a:bodyPr>
          <a:lstStyle>
            <a:lvl1pPr marL="127000" indent="-1270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4572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9144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13716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18288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marL="89294" indent="-89294" algn="just" defTabSz="410751" fontAlgn="base" hangingPunct="0">
              <a:spcBef>
                <a:spcPts val="492"/>
              </a:spcBef>
              <a:spcAft>
                <a:spcPct val="0"/>
              </a:spcAft>
              <a:defRPr/>
            </a:pPr>
            <a:r>
              <a:rPr lang="en-US" altLang="en-US" sz="1547" dirty="0"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Accomplishments</a:t>
            </a:r>
            <a:r>
              <a:rPr lang="en-US" altLang="en-US" sz="1547" dirty="0">
                <a:solidFill>
                  <a:srgbClr val="E36B00"/>
                </a:solidFill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 </a:t>
            </a:r>
            <a:endParaRPr lang="en-US" altLang="en-US" sz="1547" dirty="0">
              <a:solidFill>
                <a:srgbClr val="C0C0C0"/>
              </a:solidFill>
              <a:latin typeface="Lucida Handwriting" panose="03010101010101010101" pitchFamily="66" charset="77"/>
              <a:ea typeface="Lucida Handwriting" panose="03010101010101010101" pitchFamily="66" charset="77"/>
              <a:cs typeface="Lucida Handwriting" panose="03010101010101010101" pitchFamily="66" charset="77"/>
              <a:sym typeface="Lucida Handwriting" panose="03010101010101010101" pitchFamily="66" charset="77"/>
            </a:endParaRPr>
          </a:p>
          <a:p>
            <a:pPr marL="0" indent="0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defRPr/>
            </a:pP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[1] M. </a:t>
            </a:r>
            <a:r>
              <a:rPr lang="en-US" altLang="en-US" sz="1406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Duer</a:t>
            </a: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et al., Nature 606, 678 (2022)</a:t>
            </a:r>
          </a:p>
          <a:p>
            <a:pPr marL="0" indent="0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defRPr/>
            </a:pP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[2] A.M. </a:t>
            </a:r>
            <a:r>
              <a:rPr lang="en-US" altLang="en-US" sz="1406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Shirokov</a:t>
            </a: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G. Papadimitriou, A.I. Mazur, I.A. Mazur, R. Roth and J.P. Vary, “Prediction for a four-neutron resonance,” Phys. Rev. Lett. 117, 182502 (2016)</a:t>
            </a: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96A6D7E3-68FD-CB44-8E6F-FE04E903D432}"/>
              </a:ext>
            </a:extLst>
          </p:cNvPr>
          <p:cNvSpPr txBox="1">
            <a:spLocks/>
          </p:cNvSpPr>
          <p:nvPr/>
        </p:nvSpPr>
        <p:spPr bwMode="auto">
          <a:xfrm>
            <a:off x="17859" y="1006311"/>
            <a:ext cx="4568652" cy="14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>
            <a:lvl1pPr marL="127000" indent="-1270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marL="89294" indent="-89294" algn="just" defTabSz="410751" fontAlgn="base" hangingPunct="0">
              <a:spcBef>
                <a:spcPts val="492"/>
              </a:spcBef>
              <a:spcAft>
                <a:spcPct val="0"/>
              </a:spcAft>
            </a:pPr>
            <a:r>
              <a:rPr lang="en-US" altLang="en-US" sz="1547"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Objectives</a:t>
            </a:r>
          </a:p>
          <a:p>
            <a:pPr marL="89294" indent="-89294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altLang="en-US" sz="1406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Ab initio </a:t>
            </a:r>
            <a:r>
              <a:rPr lang="en-US" altLang="en-US" sz="1406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nuclear theory aims for parameter-free predictions of nuclear properties with controlled uncertainties using supercomputer simulations</a:t>
            </a:r>
          </a:p>
          <a:p>
            <a:pPr marL="89294" indent="-89294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altLang="en-US" sz="1406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Specific goal is to predict if the tetraneutron (4-neutron system) has a bound state, a low-lying resonance or neither</a:t>
            </a:r>
          </a:p>
        </p:txBody>
      </p:sp>
      <p:pic>
        <p:nvPicPr>
          <p:cNvPr id="26630" name="Picture 9">
            <a:extLst>
              <a:ext uri="{FF2B5EF4-FFF2-40B4-BE49-F238E27FC236}">
                <a16:creationId xmlns:a16="http://schemas.microsoft.com/office/drawing/2014/main" id="{68758A30-038C-5940-A62D-F4CF67EFF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1" y="257845"/>
            <a:ext cx="1803797" cy="31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1" name="Picture 10">
            <a:extLst>
              <a:ext uri="{FF2B5EF4-FFF2-40B4-BE49-F238E27FC236}">
                <a16:creationId xmlns:a16="http://schemas.microsoft.com/office/drawing/2014/main" id="{B5A92DFE-DA16-6F48-A30D-25306C631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57" y="257845"/>
            <a:ext cx="1071563" cy="31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Line 11">
            <a:extLst>
              <a:ext uri="{FF2B5EF4-FFF2-40B4-BE49-F238E27FC236}">
                <a16:creationId xmlns:a16="http://schemas.microsoft.com/office/drawing/2014/main" id="{EF364235-2376-BB44-924D-D2585EC64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14" y="859482"/>
            <a:ext cx="8962057" cy="0"/>
          </a:xfrm>
          <a:prstGeom prst="line">
            <a:avLst/>
          </a:prstGeom>
          <a:noFill/>
          <a:ln w="31750">
            <a:solidFill>
              <a:srgbClr val="3D9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6633" name="Line 12">
            <a:extLst>
              <a:ext uri="{FF2B5EF4-FFF2-40B4-BE49-F238E27FC236}">
                <a16:creationId xmlns:a16="http://schemas.microsoft.com/office/drawing/2014/main" id="{CB799CB2-B407-034A-A358-3CA519F0E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14" y="823764"/>
            <a:ext cx="8962057" cy="0"/>
          </a:xfrm>
          <a:prstGeom prst="line">
            <a:avLst/>
          </a:prstGeom>
          <a:noFill/>
          <a:ln w="25400">
            <a:solidFill>
              <a:srgbClr val="3D9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6634" name="Line 13">
            <a:extLst>
              <a:ext uri="{FF2B5EF4-FFF2-40B4-BE49-F238E27FC236}">
                <a16:creationId xmlns:a16="http://schemas.microsoft.com/office/drawing/2014/main" id="{376F43DC-D158-AB4C-B6A1-439697E4D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089922"/>
            <a:ext cx="4463728" cy="0"/>
          </a:xfrm>
          <a:prstGeom prst="line">
            <a:avLst/>
          </a:prstGeom>
          <a:noFill/>
          <a:ln w="31750">
            <a:solidFill>
              <a:srgbClr val="FF9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6635" name="Text Box 7">
            <a:extLst>
              <a:ext uri="{FF2B5EF4-FFF2-40B4-BE49-F238E27FC236}">
                <a16:creationId xmlns:a16="http://schemas.microsoft.com/office/drawing/2014/main" id="{59CA2BFA-06DE-8B4B-B0C9-182D0CD46B05}"/>
              </a:ext>
            </a:extLst>
          </p:cNvPr>
          <p:cNvSpPr txBox="1">
            <a:spLocks/>
          </p:cNvSpPr>
          <p:nvPr/>
        </p:nvSpPr>
        <p:spPr bwMode="auto">
          <a:xfrm>
            <a:off x="450949" y="6000736"/>
            <a:ext cx="3853160" cy="76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just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2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Experiment and theory for the tetraneutron’s resonance energy and width. </a:t>
            </a:r>
            <a:r>
              <a:rPr lang="en-US" altLang="en-US" sz="1125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Ab initio </a:t>
            </a:r>
            <a:r>
              <a:rPr lang="en-US" altLang="en-US" sz="112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No-Core Shell Model (NCSM) and Gamow Shell Model (GSM) predictions use different neutron-neutron interactions and different basis function techniques.</a:t>
            </a:r>
          </a:p>
        </p:txBody>
      </p:sp>
      <p:sp>
        <p:nvSpPr>
          <p:cNvPr id="26636" name="Line 1">
            <a:extLst>
              <a:ext uri="{FF2B5EF4-FFF2-40B4-BE49-F238E27FC236}">
                <a16:creationId xmlns:a16="http://schemas.microsoft.com/office/drawing/2014/main" id="{2938CAF0-3A24-624E-98BD-D638A397EF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868412"/>
            <a:ext cx="0" cy="5898059"/>
          </a:xfrm>
          <a:prstGeom prst="line">
            <a:avLst/>
          </a:prstGeom>
          <a:noFill/>
          <a:ln w="31750">
            <a:solidFill>
              <a:srgbClr val="FF9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pic>
        <p:nvPicPr>
          <p:cNvPr id="26637" name="Picture 2">
            <a:extLst>
              <a:ext uri="{FF2B5EF4-FFF2-40B4-BE49-F238E27FC236}">
                <a16:creationId xmlns:a16="http://schemas.microsoft.com/office/drawing/2014/main" id="{A693D1C4-8BC0-4C4D-A946-42348A7B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" y="2625328"/>
            <a:ext cx="3333006" cy="332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6122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>
            <a:extLst>
              <a:ext uri="{FF2B5EF4-FFF2-40B4-BE49-F238E27FC236}">
                <a16:creationId xmlns:a16="http://schemas.microsoft.com/office/drawing/2014/main" id="{EE1E8D76-3916-B34A-B02B-AD7D60A823E5}"/>
              </a:ext>
            </a:extLst>
          </p:cNvPr>
          <p:cNvSpPr txBox="1">
            <a:spLocks/>
          </p:cNvSpPr>
          <p:nvPr/>
        </p:nvSpPr>
        <p:spPr bwMode="auto">
          <a:xfrm>
            <a:off x="1518047" y="82491"/>
            <a:ext cx="6672709" cy="7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9"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Alpha clusters in Carbon-12 from</a:t>
            </a:r>
          </a:p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9"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ab initio theory &amp; statistical learning</a:t>
            </a:r>
          </a:p>
        </p:txBody>
      </p:sp>
      <p:sp>
        <p:nvSpPr>
          <p:cNvPr id="14338" name="Text Box 6">
            <a:extLst>
              <a:ext uri="{FF2B5EF4-FFF2-40B4-BE49-F238E27FC236}">
                <a16:creationId xmlns:a16="http://schemas.microsoft.com/office/drawing/2014/main" id="{BDE55AE6-E9A1-B04E-B845-A0372BEE04E2}"/>
              </a:ext>
            </a:extLst>
          </p:cNvPr>
          <p:cNvSpPr txBox="1">
            <a:spLocks/>
          </p:cNvSpPr>
          <p:nvPr/>
        </p:nvSpPr>
        <p:spPr bwMode="auto">
          <a:xfrm>
            <a:off x="17859" y="958314"/>
            <a:ext cx="4568652" cy="14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>
            <a:lvl1pPr marL="127000" indent="-1270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marL="89294" indent="-89294" algn="just" defTabSz="410751" fontAlgn="base" hangingPunct="0">
              <a:spcBef>
                <a:spcPts val="492"/>
              </a:spcBef>
              <a:spcAft>
                <a:spcPct val="0"/>
              </a:spcAft>
            </a:pPr>
            <a:r>
              <a:rPr lang="en-US" altLang="en-US" sz="1547"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Objectives</a:t>
            </a:r>
          </a:p>
          <a:p>
            <a:pPr marL="89294" indent="-89294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altLang="en-US" sz="1406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Ab initio </a:t>
            </a:r>
            <a:r>
              <a:rPr lang="en-US" altLang="en-US" sz="1406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nuclear theory aims for parameter-free predictions of critical nuclear properties with controlled uncertainties using supercomputer simulations</a:t>
            </a:r>
          </a:p>
          <a:p>
            <a:pPr marL="89294" indent="-89294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altLang="en-US" sz="1406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Specfic goal is to determine extent of alpha clustering in the Ground state and the Hoyle state of Carbon-12 (</a:t>
            </a:r>
            <a:r>
              <a:rPr lang="en-US" altLang="en-US" sz="1406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12</a:t>
            </a:r>
            <a:r>
              <a:rPr lang="en-US" altLang="en-US" sz="1406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C)</a:t>
            </a:r>
          </a:p>
        </p:txBody>
      </p:sp>
      <p:pic>
        <p:nvPicPr>
          <p:cNvPr id="14339" name="Picture 9">
            <a:extLst>
              <a:ext uri="{FF2B5EF4-FFF2-40B4-BE49-F238E27FC236}">
                <a16:creationId xmlns:a16="http://schemas.microsoft.com/office/drawing/2014/main" id="{E44A73F5-734D-CE49-8DC2-AFF57B01A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1" y="257845"/>
            <a:ext cx="1803797" cy="31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10">
            <a:extLst>
              <a:ext uri="{FF2B5EF4-FFF2-40B4-BE49-F238E27FC236}">
                <a16:creationId xmlns:a16="http://schemas.microsoft.com/office/drawing/2014/main" id="{63D5EA47-9CA0-A44F-B840-57F694D2B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57" y="257845"/>
            <a:ext cx="1071563" cy="31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Line 11">
            <a:extLst>
              <a:ext uri="{FF2B5EF4-FFF2-40B4-BE49-F238E27FC236}">
                <a16:creationId xmlns:a16="http://schemas.microsoft.com/office/drawing/2014/main" id="{FBF7720A-250B-FE42-BB9A-F3DFE9FAF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14" y="859482"/>
            <a:ext cx="8962057" cy="0"/>
          </a:xfrm>
          <a:prstGeom prst="line">
            <a:avLst/>
          </a:prstGeom>
          <a:noFill/>
          <a:ln w="31750">
            <a:solidFill>
              <a:srgbClr val="3D9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4342" name="Line 12">
            <a:extLst>
              <a:ext uri="{FF2B5EF4-FFF2-40B4-BE49-F238E27FC236}">
                <a16:creationId xmlns:a16="http://schemas.microsoft.com/office/drawing/2014/main" id="{45E06A66-ACA1-A045-A775-8E975C522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14" y="823764"/>
            <a:ext cx="8962057" cy="0"/>
          </a:xfrm>
          <a:prstGeom prst="line">
            <a:avLst/>
          </a:prstGeom>
          <a:noFill/>
          <a:ln w="25400">
            <a:solidFill>
              <a:srgbClr val="3D9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BBDFA543-D428-7244-A5CC-214300BFA3AD}"/>
              </a:ext>
            </a:extLst>
          </p:cNvPr>
          <p:cNvSpPr txBox="1">
            <a:spLocks/>
          </p:cNvSpPr>
          <p:nvPr/>
        </p:nvSpPr>
        <p:spPr bwMode="auto">
          <a:xfrm>
            <a:off x="88181" y="3257569"/>
            <a:ext cx="2625328" cy="180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just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6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Ab initio Monte-Carlo Shell Model results for density contours of 12C Ground state and first excited 0</a:t>
            </a:r>
            <a:r>
              <a:rPr lang="en-US" altLang="en-US" sz="1406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+</a:t>
            </a:r>
            <a:r>
              <a:rPr lang="en-US" altLang="en-US" sz="1406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(Hoyle) state using the Daejeon16 two-nucleon potential. Simulations were performed on Fugaku in Japan, the world’s largest  supercomputer at the time.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7B151-E61B-B043-B670-AD91C94CA620}"/>
              </a:ext>
            </a:extLst>
          </p:cNvPr>
          <p:cNvSpPr/>
          <p:nvPr/>
        </p:nvSpPr>
        <p:spPr bwMode="auto">
          <a:xfrm>
            <a:off x="4586511" y="3781978"/>
            <a:ext cx="199801" cy="4616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>
            <a:spAutoFit/>
          </a:bodyPr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pic>
        <p:nvPicPr>
          <p:cNvPr id="14345" name="Picture 3">
            <a:extLst>
              <a:ext uri="{FF2B5EF4-FFF2-40B4-BE49-F238E27FC236}">
                <a16:creationId xmlns:a16="http://schemas.microsoft.com/office/drawing/2014/main" id="{E20D8EE8-211B-5542-ABF6-4E5CB75E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2464594"/>
            <a:ext cx="5893594" cy="331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Line 13">
            <a:extLst>
              <a:ext uri="{FF2B5EF4-FFF2-40B4-BE49-F238E27FC236}">
                <a16:creationId xmlns:a16="http://schemas.microsoft.com/office/drawing/2014/main" id="{84CB50E0-046A-4D4E-9132-AC38EB1CA1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95" y="5621239"/>
            <a:ext cx="9166324" cy="46881"/>
          </a:xfrm>
          <a:prstGeom prst="line">
            <a:avLst/>
          </a:prstGeom>
          <a:noFill/>
          <a:ln w="31750">
            <a:solidFill>
              <a:srgbClr val="FF9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4347" name="Line 13">
            <a:extLst>
              <a:ext uri="{FF2B5EF4-FFF2-40B4-BE49-F238E27FC236}">
                <a16:creationId xmlns:a16="http://schemas.microsoft.com/office/drawing/2014/main" id="{9874A9C8-E601-B549-AD72-572F8E64B2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5579" y="2571750"/>
            <a:ext cx="4535165" cy="0"/>
          </a:xfrm>
          <a:prstGeom prst="line">
            <a:avLst/>
          </a:prstGeom>
          <a:noFill/>
          <a:ln w="31750">
            <a:solidFill>
              <a:srgbClr val="FF9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97F88A1E-BE2E-4F4F-AF9B-5E66781F6FAC}"/>
              </a:ext>
            </a:extLst>
          </p:cNvPr>
          <p:cNvSpPr txBox="1">
            <a:spLocks/>
          </p:cNvSpPr>
          <p:nvPr/>
        </p:nvSpPr>
        <p:spPr bwMode="auto">
          <a:xfrm>
            <a:off x="232172" y="5743282"/>
            <a:ext cx="8822531" cy="1010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35719" tIns="35719" rIns="35719" bIns="35719" anchor="ctr">
            <a:spAutoFit/>
          </a:bodyPr>
          <a:lstStyle>
            <a:lvl1pPr marL="127000" indent="-12700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4572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9144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13716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18288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marL="89294" indent="-89294" algn="just" defTabSz="410751" fontAlgn="base" hangingPunct="0">
              <a:spcBef>
                <a:spcPts val="492"/>
              </a:spcBef>
              <a:spcAft>
                <a:spcPct val="0"/>
              </a:spcAft>
              <a:defRPr/>
            </a:pPr>
            <a:r>
              <a:rPr lang="en-US" altLang="en-US" sz="1547" dirty="0"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Accomplishments</a:t>
            </a:r>
            <a:r>
              <a:rPr lang="en-US" altLang="en-US" sz="1547" dirty="0">
                <a:solidFill>
                  <a:srgbClr val="E36B00"/>
                </a:solidFill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 </a:t>
            </a:r>
            <a:endParaRPr lang="en-US" altLang="en-US" sz="1547" dirty="0">
              <a:solidFill>
                <a:srgbClr val="C0C0C0"/>
              </a:solidFill>
              <a:latin typeface="Lucida Handwriting" panose="03010101010101010101" pitchFamily="66" charset="77"/>
              <a:ea typeface="Lucida Handwriting" panose="03010101010101010101" pitchFamily="66" charset="77"/>
              <a:cs typeface="Lucida Handwriting" panose="03010101010101010101" pitchFamily="66" charset="77"/>
              <a:sym typeface="Lucida Handwriting" panose="03010101010101010101" pitchFamily="66" charset="77"/>
            </a:endParaRPr>
          </a:p>
          <a:p>
            <a:pPr marL="0" indent="0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defRPr/>
            </a:pP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T. Otsuka, T. Abe, T. Yoshida, Y. </a:t>
            </a:r>
            <a:r>
              <a:rPr lang="en-US" altLang="en-US" sz="1406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Tsunoda</a:t>
            </a: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N. Shimizu, N. </a:t>
            </a:r>
            <a:r>
              <a:rPr lang="en-US" altLang="en-US" sz="1406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Itagaki</a:t>
            </a: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Y. </a:t>
            </a:r>
            <a:r>
              <a:rPr lang="en-US" altLang="en-US" sz="1406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Utsuno</a:t>
            </a: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J. Vary, P. Maris and H. Ueno, “Alpha-Clustering in Atomic Nuclei from First Principles with Statistical Learning and the Hoyle State Character,” Nature Communications 13:2234 (2022)</a:t>
            </a:r>
          </a:p>
        </p:txBody>
      </p:sp>
      <p:sp>
        <p:nvSpPr>
          <p:cNvPr id="14349" name="Line 3">
            <a:extLst>
              <a:ext uri="{FF2B5EF4-FFF2-40B4-BE49-F238E27FC236}">
                <a16:creationId xmlns:a16="http://schemas.microsoft.com/office/drawing/2014/main" id="{F31B8634-D277-FF46-BA45-35CE174A3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91" y="2571750"/>
            <a:ext cx="4481587" cy="0"/>
          </a:xfrm>
          <a:prstGeom prst="line">
            <a:avLst/>
          </a:prstGeom>
          <a:noFill/>
          <a:ln w="31750">
            <a:solidFill>
              <a:srgbClr val="FF9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4350" name="Line 1">
            <a:extLst>
              <a:ext uri="{FF2B5EF4-FFF2-40B4-BE49-F238E27FC236}">
                <a16:creationId xmlns:a16="http://schemas.microsoft.com/office/drawing/2014/main" id="{068928B0-92A7-CE42-81EC-385FE9E590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25578" y="868412"/>
            <a:ext cx="12279" cy="1683246"/>
          </a:xfrm>
          <a:prstGeom prst="line">
            <a:avLst/>
          </a:prstGeom>
          <a:noFill/>
          <a:ln w="31750">
            <a:solidFill>
              <a:srgbClr val="FF9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31">
              <a:solidFill>
                <a:srgbClr val="000000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5E9132ED-F86E-494B-88CC-FD4C1ED8C514}"/>
              </a:ext>
            </a:extLst>
          </p:cNvPr>
          <p:cNvSpPr txBox="1">
            <a:spLocks/>
          </p:cNvSpPr>
          <p:nvPr/>
        </p:nvSpPr>
        <p:spPr bwMode="auto">
          <a:xfrm>
            <a:off x="4637857" y="845273"/>
            <a:ext cx="4376663" cy="2029787"/>
          </a:xfrm>
          <a:prstGeom prst="rect">
            <a:avLst/>
          </a:prstGeom>
          <a:noFill/>
          <a:ln>
            <a:noFill/>
          </a:ln>
          <a:effectLst/>
        </p:spPr>
        <p:txBody>
          <a:bodyPr lIns="35719" tIns="35719" rIns="35719" bIns="35719" anchor="ctr">
            <a:spAutoFit/>
          </a:bodyPr>
          <a:lstStyle>
            <a:lvl1pPr marL="142875" indent="-142875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4572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9144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13716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18288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marL="100455" indent="-100455" algn="just" defTabSz="410751" fontAlgn="base" hangingPunct="0">
              <a:spcBef>
                <a:spcPts val="492"/>
              </a:spcBef>
              <a:spcAft>
                <a:spcPct val="0"/>
              </a:spcAft>
              <a:defRPr/>
            </a:pPr>
            <a:r>
              <a:rPr lang="en-US" altLang="en-US" sz="1547" dirty="0"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Impact</a:t>
            </a:r>
            <a:r>
              <a:rPr lang="en-US" altLang="en-US" sz="1547" dirty="0">
                <a:solidFill>
                  <a:srgbClr val="E36B00"/>
                </a:solidFill>
                <a:latin typeface="Lucida Handwriting" panose="03010101010101010101" pitchFamily="66" charset="77"/>
                <a:ea typeface="Lucida Handwriting" panose="03010101010101010101" pitchFamily="66" charset="77"/>
                <a:cs typeface="Lucida Handwriting" panose="03010101010101010101" pitchFamily="66" charset="77"/>
                <a:sym typeface="Lucida Handwriting" panose="03010101010101010101" pitchFamily="66" charset="77"/>
              </a:rPr>
              <a:t> </a:t>
            </a:r>
          </a:p>
          <a:p>
            <a:pPr marL="100455" indent="-100455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Ground state found to have 6% alpha clustering while Hoyle state discovered to be 3-alphas 61% of the time</a:t>
            </a:r>
          </a:p>
          <a:p>
            <a:pPr marL="100455" indent="-100455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With this high percentage of 3-alphas, the Hoyle state is confirmed as a natural gateway state for the cosmic formation of </a:t>
            </a:r>
            <a:r>
              <a:rPr lang="en-US" altLang="en-US" sz="1406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12</a:t>
            </a: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C, the key element for organic life</a:t>
            </a:r>
          </a:p>
          <a:p>
            <a:pPr marL="100455" indent="-100455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altLang="en-US" sz="140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Statistical learning confirms 3-alpha feature of Hoyle state</a:t>
            </a:r>
          </a:p>
          <a:p>
            <a:pPr marL="0" indent="0" algn="just" defTabSz="410751" fontAlgn="base" hangingPunct="0">
              <a:spcBef>
                <a:spcPts val="352"/>
              </a:spcBef>
              <a:spcAft>
                <a:spcPct val="0"/>
              </a:spcAft>
              <a:buSzPct val="75000"/>
              <a:defRPr/>
            </a:pPr>
            <a:endParaRPr lang="en-US" altLang="en-US" sz="1406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801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94116-D636-F540-9003-2708277F8B04}"/>
              </a:ext>
            </a:extLst>
          </p:cNvPr>
          <p:cNvSpPr txBox="1"/>
          <p:nvPr/>
        </p:nvSpPr>
        <p:spPr>
          <a:xfrm>
            <a:off x="428465" y="2160270"/>
            <a:ext cx="84840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What lies ahead for nuclear theory to reach heavier nuclei?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Need for increased theory effort at deriving, applying and validating Chiral EFT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Derive improved valence effective interactions from Chiral EFT</a:t>
            </a:r>
          </a:p>
          <a:p>
            <a:r>
              <a:rPr lang="en-US" dirty="0">
                <a:solidFill>
                  <a:srgbClr val="0070C0"/>
                </a:solidFill>
              </a:rPr>
              <a:t>	Develop direct QCD-based approach valid beyond Chiral EFT limits</a:t>
            </a:r>
          </a:p>
          <a:p>
            <a:r>
              <a:rPr lang="en-US" dirty="0">
                <a:solidFill>
                  <a:srgbClr val="0070C0"/>
                </a:solidFill>
              </a:rPr>
              <a:t>	Expand multi-disciplinary and multi-national collaborative efforts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Need for enhanced computational power (Quantum Computing and </a:t>
            </a:r>
            <a:r>
              <a:rPr lang="en-US" dirty="0" err="1">
                <a:solidFill>
                  <a:srgbClr val="0070C0"/>
                </a:solidFill>
              </a:rPr>
              <a:t>Artifical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	Intelligence) to greatly expand basis spaces</a:t>
            </a:r>
          </a:p>
        </p:txBody>
      </p:sp>
    </p:spTree>
    <p:extLst>
      <p:ext uri="{BB962C8B-B14F-4D97-AF65-F5344CB8AC3E}">
        <p14:creationId xmlns:p14="http://schemas.microsoft.com/office/powerpoint/2010/main" val="3225786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3E31E6-A39A-6528-625A-8A0124FC3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39" y="2281428"/>
            <a:ext cx="5007704" cy="2973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E91EF2-6F56-0F65-2255-EDE5ABF4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77" y="1865154"/>
            <a:ext cx="3901093" cy="3373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E66874-7E4A-0FBB-AB0F-38CE36A8978E}"/>
              </a:ext>
            </a:extLst>
          </p:cNvPr>
          <p:cNvSpPr txBox="1"/>
          <p:nvPr/>
        </p:nvSpPr>
        <p:spPr>
          <a:xfrm>
            <a:off x="4753139" y="2403997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0hw-only states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9FDD1-8BCE-7C4C-617F-CAD4E1F22D3F}"/>
              </a:ext>
            </a:extLst>
          </p:cNvPr>
          <p:cNvSpPr txBox="1"/>
          <p:nvPr/>
        </p:nvSpPr>
        <p:spPr>
          <a:xfrm>
            <a:off x="4436861" y="880291"/>
            <a:ext cx="4602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Comparing NCSM (NCSM-4) with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derived Valence Effective SM (DJ16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-th)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at </a:t>
            </a:r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max</a:t>
            </a:r>
            <a:r>
              <a:rPr lang="en-US" baseline="30000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= 4 using Daejeon16 plus Coulomb.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3FDD1F-6DB4-DC28-488E-E7595991EB7A}"/>
              </a:ext>
            </a:extLst>
          </p:cNvPr>
          <p:cNvSpPr txBox="1"/>
          <p:nvPr/>
        </p:nvSpPr>
        <p:spPr>
          <a:xfrm>
            <a:off x="816864" y="849517"/>
            <a:ext cx="2864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Pushing NCSM to current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computational limits: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Preludes to </a:t>
            </a:r>
            <a:r>
              <a:rPr lang="en-US" baseline="30000" dirty="0">
                <a:solidFill>
                  <a:srgbClr val="0070C0"/>
                </a:solidFill>
              </a:rPr>
              <a:t>32</a:t>
            </a:r>
            <a:r>
              <a:rPr lang="en-US" dirty="0">
                <a:solidFill>
                  <a:srgbClr val="0070C0"/>
                </a:solidFill>
              </a:rPr>
              <a:t>Mg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E8357-3FDC-0069-AE51-34DC62DD4543}"/>
              </a:ext>
            </a:extLst>
          </p:cNvPr>
          <p:cNvSpPr txBox="1"/>
          <p:nvPr/>
        </p:nvSpPr>
        <p:spPr>
          <a:xfrm>
            <a:off x="1208750" y="6524464"/>
            <a:ext cx="69222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I.J. Shin, I Mazur, N.A. Smirnova, A.M. Shirokov and Y. Kim</a:t>
            </a:r>
            <a:r>
              <a:rPr lang="en-US" sz="1500" dirty="0">
                <a:solidFill>
                  <a:srgbClr val="0070C0"/>
                </a:solidFill>
                <a:latin typeface="Arial"/>
                <a:ea typeface="ＭＳ Ｐゴシック"/>
              </a:rPr>
              <a:t> et al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, in preparation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595717-8CBF-B45E-F51A-6DA05187BF6A}"/>
              </a:ext>
            </a:extLst>
          </p:cNvPr>
          <p:cNvSpPr txBox="1"/>
          <p:nvPr/>
        </p:nvSpPr>
        <p:spPr>
          <a:xfrm>
            <a:off x="268224" y="5379284"/>
            <a:ext cx="4435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Dimension at </a:t>
            </a:r>
            <a:r>
              <a:rPr lang="en-US" sz="1600" dirty="0" err="1">
                <a:solidFill>
                  <a:srgbClr val="0070C0"/>
                </a:solidFill>
              </a:rPr>
              <a:t>N</a:t>
            </a:r>
            <a:r>
              <a:rPr lang="en-US" sz="1600" baseline="-25000" dirty="0" err="1">
                <a:solidFill>
                  <a:srgbClr val="0070C0"/>
                </a:solidFill>
              </a:rPr>
              <a:t>max</a:t>
            </a:r>
            <a:r>
              <a:rPr lang="en-US" sz="1600" dirty="0">
                <a:solidFill>
                  <a:srgbClr val="0070C0"/>
                </a:solidFill>
              </a:rPr>
              <a:t> = 8 is 12.2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Low-lying “0hw states” well converged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Intruders not yet converged at </a:t>
            </a:r>
            <a:r>
              <a:rPr lang="en-US" sz="1600" dirty="0" err="1">
                <a:solidFill>
                  <a:srgbClr val="0070C0"/>
                </a:solidFill>
              </a:rPr>
              <a:t>N</a:t>
            </a:r>
            <a:r>
              <a:rPr lang="en-US" sz="1600" baseline="-25000" dirty="0" err="1">
                <a:solidFill>
                  <a:srgbClr val="0070C0"/>
                </a:solidFill>
              </a:rPr>
              <a:t>max</a:t>
            </a:r>
            <a:r>
              <a:rPr lang="en-US" sz="1600" dirty="0">
                <a:solidFill>
                  <a:srgbClr val="0070C0"/>
                </a:solidFill>
              </a:rPr>
              <a:t> =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0hw and 2hw state spacings ~</a:t>
            </a:r>
            <a:r>
              <a:rPr lang="en-US" sz="1600" dirty="0" err="1">
                <a:solidFill>
                  <a:srgbClr val="0070C0"/>
                </a:solidFill>
              </a:rPr>
              <a:t>Nmax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indep</a:t>
            </a:r>
            <a:r>
              <a:rPr lang="en-US" sz="16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0C4B8F-A874-A62D-0106-55CACEBC906A}"/>
              </a:ext>
            </a:extLst>
          </p:cNvPr>
          <p:cNvSpPr txBox="1"/>
          <p:nvPr/>
        </p:nvSpPr>
        <p:spPr>
          <a:xfrm>
            <a:off x="4633129" y="5412810"/>
            <a:ext cx="4028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Low-lying “0hw-states” well reproduced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Favorable comparison with USDB and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	and with EXP</a:t>
            </a:r>
          </a:p>
        </p:txBody>
      </p:sp>
    </p:spTree>
    <p:extLst>
      <p:ext uri="{BB962C8B-B14F-4D97-AF65-F5344CB8AC3E}">
        <p14:creationId xmlns:p14="http://schemas.microsoft.com/office/powerpoint/2010/main" val="118367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3E4C2-83B0-96E6-6A33-780DD517D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8D4CCD-BDB0-9674-74BC-393D46993CA0}"/>
              </a:ext>
            </a:extLst>
          </p:cNvPr>
          <p:cNvSpPr txBox="1"/>
          <p:nvPr/>
        </p:nvSpPr>
        <p:spPr>
          <a:xfrm>
            <a:off x="840762" y="2511381"/>
            <a:ext cx="72747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Where “Quantum Advantage” appears</a:t>
            </a: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Case study: Is </a:t>
            </a:r>
            <a:r>
              <a:rPr lang="en-US" sz="2400" baseline="30000" dirty="0">
                <a:solidFill>
                  <a:srgbClr val="0070C0"/>
                </a:solidFill>
              </a:rPr>
              <a:t>32</a:t>
            </a:r>
            <a:r>
              <a:rPr lang="en-US" sz="2400" dirty="0">
                <a:solidFill>
                  <a:srgbClr val="0070C0"/>
                </a:solidFill>
              </a:rPr>
              <a:t>Mg Spherical, Deformed or Hybrid?</a:t>
            </a: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99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8CB4AB70-143F-8E55-D5EE-70EB8F7B6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50" y="1232434"/>
            <a:ext cx="3568699" cy="4410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37529-0C7A-DE82-FF28-028EF46953F0}"/>
              </a:ext>
            </a:extLst>
          </p:cNvPr>
          <p:cNvSpPr txBox="1"/>
          <p:nvPr/>
        </p:nvSpPr>
        <p:spPr>
          <a:xfrm>
            <a:off x="400929" y="1880675"/>
            <a:ext cx="5058476" cy="214674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342900"/>
            <a:r>
              <a:rPr lang="en-US" sz="1350" dirty="0">
                <a:solidFill>
                  <a:srgbClr val="000000"/>
                </a:solidFill>
                <a:latin typeface="Arial"/>
                <a:ea typeface="ＭＳ Ｐゴシック"/>
              </a:rPr>
              <a:t>Note that theory and phenomenology indicate vibrational spectra </a:t>
            </a: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Arial"/>
                <a:ea typeface="ＭＳ Ｐゴシック"/>
              </a:rPr>
              <a:t>more typical of semi-magic (0p-0h) spectra.  </a:t>
            </a:r>
          </a:p>
          <a:p>
            <a:pPr defTabSz="342900"/>
            <a:endParaRPr lang="en-US" sz="135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Arial"/>
                <a:ea typeface="ＭＳ Ｐゴシック"/>
              </a:rPr>
              <a:t>Current experiment (not shown) supports rotational spectrum:</a:t>
            </a:r>
          </a:p>
          <a:p>
            <a:pPr defTabSz="342900"/>
            <a:endParaRPr lang="en-US" sz="135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Arial"/>
                <a:ea typeface="ＭＳ Ｐゴシック"/>
              </a:rPr>
              <a:t>E4</a:t>
            </a:r>
            <a:r>
              <a:rPr lang="en-US" sz="1350" baseline="30000">
                <a:solidFill>
                  <a:srgbClr val="000000"/>
                </a:solidFill>
                <a:latin typeface="Arial"/>
                <a:ea typeface="ＭＳ Ｐゴシック"/>
              </a:rPr>
              <a:t>+ </a:t>
            </a:r>
            <a:r>
              <a:rPr lang="en-US" sz="1350">
                <a:solidFill>
                  <a:srgbClr val="000000"/>
                </a:solidFill>
                <a:latin typeface="Arial"/>
                <a:ea typeface="ＭＳ Ｐゴシック"/>
              </a:rPr>
              <a:t>/ E2</a:t>
            </a:r>
            <a:r>
              <a:rPr lang="en-US" sz="1350" baseline="30000" dirty="0">
                <a:solidFill>
                  <a:srgbClr val="000000"/>
                </a:solidFill>
                <a:latin typeface="Arial"/>
                <a:ea typeface="ＭＳ Ｐゴシック"/>
              </a:rPr>
              <a:t>+</a:t>
            </a:r>
            <a:r>
              <a:rPr lang="en-US" sz="135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en-US" sz="135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4  / 2       = 2.0 (vibrational)</a:t>
            </a:r>
            <a:endParaRPr lang="en-US" sz="135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Arial"/>
                <a:ea typeface="ＭＳ Ｐゴシック"/>
              </a:rPr>
              <a:t>20 / 6      = 3.3 (rotational)</a:t>
            </a:r>
            <a:br>
              <a:rPr lang="en-US" sz="1350" dirty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en-US" sz="1350" dirty="0">
                <a:solidFill>
                  <a:srgbClr val="000000"/>
                </a:solidFill>
                <a:latin typeface="Arial"/>
                <a:ea typeface="ＭＳ Ｐゴシック"/>
              </a:rPr>
              <a:t>2.32 / 0.88 ~ 2.6 (Experiment)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B0C8D-8BE4-F56F-6AA5-F129DD11D371}"/>
              </a:ext>
            </a:extLst>
          </p:cNvPr>
          <p:cNvSpPr txBox="1"/>
          <p:nvPr/>
        </p:nvSpPr>
        <p:spPr>
          <a:xfrm>
            <a:off x="187594" y="855069"/>
            <a:ext cx="86684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42900"/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</a:rPr>
              <a:t>The Science Challenge: Can ab initio theory predict Configuration Inversion?</a:t>
            </a:r>
            <a:endParaRPr lang="en-US" sz="135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342900"/>
            <a:endParaRPr lang="en-US" sz="135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B6FBA-3457-3717-EFC4-74C2D6783144}"/>
              </a:ext>
            </a:extLst>
          </p:cNvPr>
          <p:cNvSpPr txBox="1"/>
          <p:nvPr/>
        </p:nvSpPr>
        <p:spPr>
          <a:xfrm>
            <a:off x="6622955" y="5643012"/>
            <a:ext cx="20573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42900"/>
            <a:r>
              <a:rPr lang="en-US" sz="135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Stroberg PRC 2016</a:t>
            </a:r>
            <a:endParaRPr lang="en-US" sz="13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4329177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C848F0-6223-7F54-2BA3-DB483D391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2" y="1030306"/>
            <a:ext cx="8172091" cy="4095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02661-23FE-482F-4DA2-90491B5D088C}"/>
              </a:ext>
            </a:extLst>
          </p:cNvPr>
          <p:cNvSpPr txBox="1"/>
          <p:nvPr/>
        </p:nvSpPr>
        <p:spPr>
          <a:xfrm>
            <a:off x="1239911" y="6027003"/>
            <a:ext cx="6478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Z.H. Sun, A. </a:t>
            </a:r>
            <a:r>
              <a:rPr lang="en-US" sz="1600" dirty="0" err="1">
                <a:solidFill>
                  <a:srgbClr val="0070C0"/>
                </a:solidFill>
              </a:rPr>
              <a:t>Ekstroem</a:t>
            </a:r>
            <a:r>
              <a:rPr lang="en-US" sz="1600" dirty="0">
                <a:solidFill>
                  <a:srgbClr val="0070C0"/>
                </a:solidFill>
              </a:rPr>
              <a:t>, C. </a:t>
            </a:r>
            <a:r>
              <a:rPr lang="en-US" sz="1600" dirty="0" err="1">
                <a:solidFill>
                  <a:srgbClr val="0070C0"/>
                </a:solidFill>
              </a:rPr>
              <a:t>Forssen</a:t>
            </a:r>
            <a:r>
              <a:rPr lang="en-US" sz="1600" dirty="0">
                <a:solidFill>
                  <a:srgbClr val="0070C0"/>
                </a:solidFill>
              </a:rPr>
              <a:t>, G. Hagen, G.R. Jansen and T. </a:t>
            </a:r>
            <a:r>
              <a:rPr lang="en-US" sz="1600" dirty="0" err="1">
                <a:solidFill>
                  <a:srgbClr val="0070C0"/>
                </a:solidFill>
              </a:rPr>
              <a:t>Papenbrock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“Multiscale Physics of Atomic Nuclei from First Principles,” 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Phys. Rev. X </a:t>
            </a:r>
            <a:r>
              <a:rPr lang="en-US" sz="1600" b="1" dirty="0">
                <a:solidFill>
                  <a:srgbClr val="0070C0"/>
                </a:solidFill>
              </a:rPr>
              <a:t>15</a:t>
            </a:r>
            <a:r>
              <a:rPr lang="en-US" sz="1600" dirty="0">
                <a:solidFill>
                  <a:srgbClr val="0070C0"/>
                </a:solidFill>
              </a:rPr>
              <a:t>, 011028 (2025)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C0D53-5E1D-E58F-6CDD-6285273436F3}"/>
              </a:ext>
            </a:extLst>
          </p:cNvPr>
          <p:cNvSpPr txBox="1"/>
          <p:nvPr/>
        </p:nvSpPr>
        <p:spPr>
          <a:xfrm>
            <a:off x="2192030" y="64389"/>
            <a:ext cx="4914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Coupled Cluster in Hartree-Fock basis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using a hybrid chiral EFT Hamiltonian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2436D-CA10-2C23-0EAF-C25703D3C926}"/>
              </a:ext>
            </a:extLst>
          </p:cNvPr>
          <p:cNvSpPr txBox="1"/>
          <p:nvPr/>
        </p:nvSpPr>
        <p:spPr>
          <a:xfrm>
            <a:off x="1481869" y="5151333"/>
            <a:ext cx="6334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Spherical is below deformed though energy gain from projection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suggests actual solution will be a hybrid solution</a:t>
            </a:r>
          </a:p>
        </p:txBody>
      </p:sp>
    </p:spTree>
    <p:extLst>
      <p:ext uri="{BB962C8B-B14F-4D97-AF65-F5344CB8AC3E}">
        <p14:creationId xmlns:p14="http://schemas.microsoft.com/office/powerpoint/2010/main" val="910959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C9A509-7945-AE93-E02B-921E93542385}"/>
              </a:ext>
            </a:extLst>
          </p:cNvPr>
          <p:cNvGrpSpPr/>
          <p:nvPr/>
        </p:nvGrpSpPr>
        <p:grpSpPr>
          <a:xfrm>
            <a:off x="0" y="418641"/>
            <a:ext cx="9144000" cy="5982159"/>
            <a:chOff x="746126" y="1122760"/>
            <a:chExt cx="7651749" cy="48779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DCB708-0C05-D2D6-CE39-F50B69C6F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126" y="1122760"/>
              <a:ext cx="7651749" cy="4877990"/>
            </a:xfrm>
            <a:prstGeom prst="rect">
              <a:avLst/>
            </a:prstGeom>
            <a:noFill/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225C36-C751-199E-5767-9E4391354F0C}"/>
                </a:ext>
              </a:extLst>
            </p:cNvPr>
            <p:cNvCxnSpPr/>
            <p:nvPr/>
          </p:nvCxnSpPr>
          <p:spPr bwMode="auto">
            <a:xfrm flipV="1">
              <a:off x="1301168" y="2844062"/>
              <a:ext cx="286067" cy="6604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179140-A2BD-030E-3769-7A057715BC36}"/>
                </a:ext>
              </a:extLst>
            </p:cNvPr>
            <p:cNvCxnSpPr/>
            <p:nvPr/>
          </p:nvCxnSpPr>
          <p:spPr bwMode="auto">
            <a:xfrm flipV="1">
              <a:off x="1587235" y="2394710"/>
              <a:ext cx="277458" cy="4493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D5DB2A-C40A-F490-B318-2E9FAF3E82B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864693" y="2031705"/>
              <a:ext cx="278333" cy="3630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5338E0-F56E-DD80-9BCF-791DB52CED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111714" y="1420999"/>
              <a:ext cx="0" cy="23765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E94DFD-C5CC-1A86-FD4F-099A820DF3BB}"/>
                </a:ext>
              </a:extLst>
            </p:cNvPr>
            <p:cNvSpPr txBox="1"/>
            <p:nvPr/>
          </p:nvSpPr>
          <p:spPr>
            <a:xfrm>
              <a:off x="7922107" y="3783844"/>
              <a:ext cx="43473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050" dirty="0">
                  <a:solidFill>
                    <a:srgbClr val="FF0000"/>
                  </a:solidFill>
                  <a:latin typeface="Arial"/>
                  <a:ea typeface="ＭＳ Ｐゴシック"/>
                </a:rPr>
                <a:t>10</a:t>
              </a:r>
              <a:r>
                <a:rPr lang="en-US" sz="1050" baseline="30000" dirty="0">
                  <a:solidFill>
                    <a:srgbClr val="FF0000"/>
                  </a:solidFill>
                  <a:latin typeface="Arial"/>
                  <a:ea typeface="ＭＳ Ｐゴシック"/>
                </a:rPr>
                <a:t>11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9A2CCA-D7BD-EDD0-2B3A-0CA71A0B649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48945" y="1760582"/>
              <a:ext cx="238158" cy="2643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8B2A9BF-F051-46CD-C738-EA66A667C116}"/>
              </a:ext>
            </a:extLst>
          </p:cNvPr>
          <p:cNvSpPr/>
          <p:nvPr/>
        </p:nvSpPr>
        <p:spPr>
          <a:xfrm>
            <a:off x="-150013" y="6147414"/>
            <a:ext cx="9793996" cy="36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9D09F4-F148-4B86-55D0-B1445EF4A5A5}"/>
              </a:ext>
            </a:extLst>
          </p:cNvPr>
          <p:cNvSpPr/>
          <p:nvPr/>
        </p:nvSpPr>
        <p:spPr>
          <a:xfrm>
            <a:off x="-165253" y="274815"/>
            <a:ext cx="9793996" cy="36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8730F-E8DA-A9F4-8F06-C248B1C61193}"/>
              </a:ext>
            </a:extLst>
          </p:cNvPr>
          <p:cNvSpPr txBox="1"/>
          <p:nvPr/>
        </p:nvSpPr>
        <p:spPr>
          <a:xfrm>
            <a:off x="787378" y="1301447"/>
            <a:ext cx="67518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FF0000"/>
                </a:solidFill>
              </a:rPr>
              <a:t>32</a:t>
            </a:r>
            <a:r>
              <a:rPr lang="en-US" dirty="0">
                <a:solidFill>
                  <a:srgbClr val="FF0000"/>
                </a:solidFill>
              </a:rPr>
              <a:t>Mg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5AC11-1A86-D2AE-FD88-4DEB9B24450F}"/>
              </a:ext>
            </a:extLst>
          </p:cNvPr>
          <p:cNvCxnSpPr>
            <a:cxnSpLocks/>
          </p:cNvCxnSpPr>
          <p:nvPr/>
        </p:nvCxnSpPr>
        <p:spPr bwMode="auto">
          <a:xfrm>
            <a:off x="1124970" y="1670779"/>
            <a:ext cx="336348" cy="1438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84B7664-AFE7-E927-8423-D98364AFDA28}"/>
              </a:ext>
            </a:extLst>
          </p:cNvPr>
          <p:cNvSpPr txBox="1"/>
          <p:nvPr/>
        </p:nvSpPr>
        <p:spPr>
          <a:xfrm>
            <a:off x="396240" y="6355080"/>
            <a:ext cx="858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70C0"/>
                </a:solidFill>
              </a:rPr>
              <a:t>32</a:t>
            </a:r>
            <a:r>
              <a:rPr lang="en-US" dirty="0">
                <a:solidFill>
                  <a:srgbClr val="0070C0"/>
                </a:solidFill>
              </a:rPr>
              <a:t>Mg at </a:t>
            </a:r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max</a:t>
            </a:r>
            <a:r>
              <a:rPr lang="en-US" dirty="0">
                <a:solidFill>
                  <a:srgbClr val="0070C0"/>
                </a:solidFill>
              </a:rPr>
              <a:t>=7 has D~1trillion &amp; requires ~1.4 quadrillion nonzero matrix elements</a:t>
            </a:r>
          </a:p>
        </p:txBody>
      </p:sp>
    </p:spTree>
    <p:extLst>
      <p:ext uri="{BB962C8B-B14F-4D97-AF65-F5344CB8AC3E}">
        <p14:creationId xmlns:p14="http://schemas.microsoft.com/office/powerpoint/2010/main" val="120471843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E6E352-9F63-25F0-1519-2A8B5E43F658}"/>
              </a:ext>
            </a:extLst>
          </p:cNvPr>
          <p:cNvSpPr txBox="1"/>
          <p:nvPr/>
        </p:nvSpPr>
        <p:spPr>
          <a:xfrm>
            <a:off x="1309256" y="1036493"/>
            <a:ext cx="586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0070C0"/>
                </a:solidFill>
                <a:latin typeface="Aptos" panose="02110004020202020204"/>
              </a:rPr>
              <a:t>Quantum advantage regime for ab initio nuclear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A94E0-6AF8-5973-EB5A-CD3679EF4E2F}"/>
              </a:ext>
            </a:extLst>
          </p:cNvPr>
          <p:cNvSpPr txBox="1"/>
          <p:nvPr/>
        </p:nvSpPr>
        <p:spPr>
          <a:xfrm>
            <a:off x="692194" y="1451870"/>
            <a:ext cx="79670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A quantum advantage regime is an application which is not solvable with any existing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state-of-the-art classical code running on the largest available leadership-class supercomputer.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We adopt the latest version of </a:t>
            </a:r>
            <a:r>
              <a:rPr lang="en-US" sz="1350" dirty="0" err="1">
                <a:solidFill>
                  <a:prstClr val="black"/>
                </a:solidFill>
                <a:latin typeface="Aptos" panose="02110004020202020204"/>
              </a:rPr>
              <a:t>MFDn</a:t>
            </a:r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 running on Aurora as our candidate code for the classical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calculation with plans to consult Calvin Johnson (Big Stick author) to verify our candidate is indeed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a valid quantum advantage regime case.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The case is defined by an actual classical calculation that saturates classical resources currently available leading to a concrete limit on the lower bound for the quantum advantage regime.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The case so-defined should help solve an important physics problem such as whether the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predictive theory produces a vibrational or a rotational spectrum.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We make the case for </a:t>
            </a:r>
            <a:r>
              <a:rPr lang="en-US" sz="1350" baseline="30000" dirty="0">
                <a:solidFill>
                  <a:prstClr val="black"/>
                </a:solidFill>
                <a:latin typeface="Aptos" panose="02110004020202020204"/>
              </a:rPr>
              <a:t>32</a:t>
            </a:r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Mg solved with the ab-initio no-core shell model at </a:t>
            </a:r>
            <a:r>
              <a:rPr lang="en-US" sz="1350" dirty="0" err="1">
                <a:solidFill>
                  <a:prstClr val="black"/>
                </a:solidFill>
                <a:latin typeface="Aptos" panose="02110004020202020204"/>
              </a:rPr>
              <a:t>N</a:t>
            </a:r>
            <a:r>
              <a:rPr lang="en-US" sz="1350" baseline="-25000" dirty="0" err="1">
                <a:solidFill>
                  <a:prstClr val="black"/>
                </a:solidFill>
                <a:latin typeface="Aptos" panose="02110004020202020204"/>
              </a:rPr>
              <a:t>max</a:t>
            </a:r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 = 7 using an NN-only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interaction is above the lower bound of the quantum advantage regime.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We recognize that the case defined for the quantum advantage regime is necessarily time-dependent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since the state-of-the-art of the classical code(s) as well as the available supercomputers are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continuously being updated.</a:t>
            </a:r>
          </a:p>
          <a:p>
            <a:pPr defTabSz="685800"/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07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4414F-9CE1-8E7A-FF22-E6F25D78B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81" y="585387"/>
            <a:ext cx="7281325" cy="59706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7AAF0C-A53A-C818-799F-62A7E8A8530A}"/>
              </a:ext>
            </a:extLst>
          </p:cNvPr>
          <p:cNvSpPr/>
          <p:nvPr/>
        </p:nvSpPr>
        <p:spPr>
          <a:xfrm>
            <a:off x="5607585" y="1487278"/>
            <a:ext cx="760163" cy="8372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E6904-90A6-FAE6-FDF8-32DEDC0073C4}"/>
              </a:ext>
            </a:extLst>
          </p:cNvPr>
          <p:cNvSpPr/>
          <p:nvPr/>
        </p:nvSpPr>
        <p:spPr>
          <a:xfrm>
            <a:off x="7401498" y="4801522"/>
            <a:ext cx="760163" cy="8372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25B540-5C62-B9D7-21E3-506AD241420A}"/>
              </a:ext>
            </a:extLst>
          </p:cNvPr>
          <p:cNvCxnSpPr/>
          <p:nvPr/>
        </p:nvCxnSpPr>
        <p:spPr>
          <a:xfrm>
            <a:off x="6367748" y="2324559"/>
            <a:ext cx="1033750" cy="247696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556115-BDA7-00EC-C697-B6029313CA4E}"/>
              </a:ext>
            </a:extLst>
          </p:cNvPr>
          <p:cNvSpPr txBox="1"/>
          <p:nvPr/>
        </p:nvSpPr>
        <p:spPr>
          <a:xfrm>
            <a:off x="6944897" y="2644587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Similar to</a:t>
            </a:r>
          </a:p>
          <a:p>
            <a:r>
              <a:rPr lang="en-US" b="1" dirty="0">
                <a:solidFill>
                  <a:srgbClr val="00B050"/>
                </a:solidFill>
              </a:rPr>
              <a:t>G.S. Band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10DF9-C3A5-D0B4-5123-08B40576A9B9}"/>
              </a:ext>
            </a:extLst>
          </p:cNvPr>
          <p:cNvSpPr txBox="1"/>
          <p:nvPr/>
        </p:nvSpPr>
        <p:spPr>
          <a:xfrm>
            <a:off x="937549" y="104172"/>
            <a:ext cx="771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Current classical calculations suggest rapidly deceasing ”collective intruder band”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C9E40-548D-C95C-11A7-1E84525EFDC4}"/>
              </a:ext>
            </a:extLst>
          </p:cNvPr>
          <p:cNvSpPr txBox="1"/>
          <p:nvPr/>
        </p:nvSpPr>
        <p:spPr>
          <a:xfrm>
            <a:off x="4502552" y="6551269"/>
            <a:ext cx="437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R. Basili, P. Maris and J.P. Vary,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2190060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6A3C4-8AA8-0B8A-F684-86CAB9C81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1BDEFC4-02AD-3827-0526-95E68CD97F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965817"/>
                  </p:ext>
                </p:extLst>
              </p:nvPr>
            </p:nvGraphicFramePr>
            <p:xfrm>
              <a:off x="329184" y="997666"/>
              <a:ext cx="8601892" cy="4517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2461">
                      <a:extLst>
                        <a:ext uri="{9D8B030D-6E8A-4147-A177-3AD203B41FA5}">
                          <a16:colId xmlns:a16="http://schemas.microsoft.com/office/drawing/2014/main" val="1851165858"/>
                        </a:ext>
                      </a:extLst>
                    </a:gridCol>
                    <a:gridCol w="2348865">
                      <a:extLst>
                        <a:ext uri="{9D8B030D-6E8A-4147-A177-3AD203B41FA5}">
                          <a16:colId xmlns:a16="http://schemas.microsoft.com/office/drawing/2014/main" val="3961014177"/>
                        </a:ext>
                      </a:extLst>
                    </a:gridCol>
                    <a:gridCol w="2300354">
                      <a:extLst>
                        <a:ext uri="{9D8B030D-6E8A-4147-A177-3AD203B41FA5}">
                          <a16:colId xmlns:a16="http://schemas.microsoft.com/office/drawing/2014/main" val="116045696"/>
                        </a:ext>
                      </a:extLst>
                    </a:gridCol>
                    <a:gridCol w="2550212">
                      <a:extLst>
                        <a:ext uri="{9D8B030D-6E8A-4147-A177-3AD203B41FA5}">
                          <a16:colId xmlns:a16="http://schemas.microsoft.com/office/drawing/2014/main" val="3106502765"/>
                        </a:ext>
                      </a:extLst>
                    </a:gridCol>
                  </a:tblGrid>
                  <a:tr h="352280">
                    <a:tc>
                      <a:txBody>
                        <a:bodyPr/>
                        <a:lstStyle/>
                        <a:p>
                          <a:r>
                            <a:rPr lang="en-US" sz="1600" baseline="0" dirty="0"/>
                            <a:t>32Mg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aseline="0" dirty="0"/>
                            <a:t>Dimension (D)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aseline="0" dirty="0"/>
                            <a:t>Num-nonzero (NNZ)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aseline="0" dirty="0"/>
                            <a:t>fit NNZ -  </a:t>
                          </a:r>
                          <a:r>
                            <a:rPr lang="en-US" sz="16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600" baseline="0" dirty="0">
                              <a:solidFill>
                                <a:srgbClr val="FF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60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 baseline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baseline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i="1" baseline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baseline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1600" i="1" baseline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i="1" baseline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 baseline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14+</m:t>
                                          </m:r>
                                          <m:r>
                                            <a:rPr lang="en-US" sz="1600" i="1" baseline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𝐿𝑛𝐷</m:t>
                                          </m:r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baseline="0" dirty="0">
                              <a:solidFill>
                                <a:srgbClr val="FF0000"/>
                              </a:solidFill>
                            </a:rPr>
                            <a:t>]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037604669"/>
                      </a:ext>
                    </a:extLst>
                  </a:tr>
                  <a:tr h="406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 81</a:t>
                          </a:r>
                          <a:endParaRPr lang="en-US" sz="1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1443</a:t>
                          </a:r>
                          <a:endParaRPr lang="en-US" sz="1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</a:rPr>
                            <a:t>[1202]</a:t>
                          </a:r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076390367"/>
                      </a:ext>
                    </a:extLst>
                  </a:tr>
                  <a:tr h="406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chemeClr val="tx1"/>
                              </a:solidFill>
                            </a:rPr>
                            <a:t>15372</a:t>
                          </a:r>
                          <a:endParaRPr lang="en-US" sz="1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chemeClr val="tx1"/>
                              </a:solidFill>
                            </a:rPr>
                            <a:t>1731022</a:t>
                          </a:r>
                          <a:endParaRPr lang="en-US" sz="1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Arial"/>
                            </a:rPr>
                            <a:t>[1.4E+06]</a:t>
                          </a:r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27344837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2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902797 (9.0E+5)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aseline="0" dirty="0"/>
                            <a:t>228903247 (2.3E+8)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Arial"/>
                            </a:rPr>
                            <a:t>[2.1E+08]</a:t>
                          </a:r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84087154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27509546 (2.8E+7)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chemeClr val="tx1"/>
                              </a:solidFill>
                              <a:latin typeface="Arial"/>
                            </a:rPr>
                            <a:t>11966315892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(1.2E+10)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Arial"/>
                            </a:rPr>
                            <a:t>[1.2E+10]</a:t>
                          </a:r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85921749"/>
                      </a:ext>
                    </a:extLst>
                  </a:tr>
                  <a:tr h="406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4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549095510 (5.5E+8)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360749266376 (3.6E+11)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sz="1400" baseline="0" dirty="0">
                              <a:solidFill>
                                <a:srgbClr val="FF0000"/>
                              </a:solidFill>
                            </a:rPr>
                            <a:t>[3.6 E+11]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51819969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5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8127184038 (8.1E+9)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B0F0"/>
                              </a:solidFill>
                            </a:rPr>
                            <a:t>7466745665980 (7.5E+12)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Arial"/>
                            </a:rPr>
                            <a:t>[7.4E+12]</a:t>
                          </a:r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19327451"/>
                      </a:ext>
                    </a:extLst>
                  </a:tr>
                  <a:tr h="406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6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B0F0"/>
                              </a:solidFill>
                            </a:rPr>
                            <a:t>96023513041 (9.6E+10)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Calibri"/>
                            </a:rPr>
                            <a:t>[1.1E+14]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94158019"/>
                      </a:ext>
                    </a:extLst>
                  </a:tr>
                  <a:tr h="406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7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B0F0"/>
                              </a:solidFill>
                            </a:rPr>
                            <a:t>949868864526 (9.5E+11)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Calibri"/>
                            </a:rPr>
                            <a:t>[1.4E+15]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9601085"/>
                      </a:ext>
                    </a:extLst>
                  </a:tr>
                  <a:tr h="406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8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B0F0"/>
                              </a:solidFill>
                            </a:rPr>
                            <a:t>8129622762973 (8.1E+12)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0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Calibri"/>
                            </a:rPr>
                            <a:t>[1.4E+16]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603605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1BDEFC4-02AD-3827-0526-95E68CD97F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965817"/>
                  </p:ext>
                </p:extLst>
              </p:nvPr>
            </p:nvGraphicFramePr>
            <p:xfrm>
              <a:off x="329184" y="997666"/>
              <a:ext cx="8601892" cy="4517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2461">
                      <a:extLst>
                        <a:ext uri="{9D8B030D-6E8A-4147-A177-3AD203B41FA5}">
                          <a16:colId xmlns:a16="http://schemas.microsoft.com/office/drawing/2014/main" val="1851165858"/>
                        </a:ext>
                      </a:extLst>
                    </a:gridCol>
                    <a:gridCol w="2348865">
                      <a:extLst>
                        <a:ext uri="{9D8B030D-6E8A-4147-A177-3AD203B41FA5}">
                          <a16:colId xmlns:a16="http://schemas.microsoft.com/office/drawing/2014/main" val="3961014177"/>
                        </a:ext>
                      </a:extLst>
                    </a:gridCol>
                    <a:gridCol w="2300354">
                      <a:extLst>
                        <a:ext uri="{9D8B030D-6E8A-4147-A177-3AD203B41FA5}">
                          <a16:colId xmlns:a16="http://schemas.microsoft.com/office/drawing/2014/main" val="116045696"/>
                        </a:ext>
                      </a:extLst>
                    </a:gridCol>
                    <a:gridCol w="2550212">
                      <a:extLst>
                        <a:ext uri="{9D8B030D-6E8A-4147-A177-3AD203B41FA5}">
                          <a16:colId xmlns:a16="http://schemas.microsoft.com/office/drawing/2014/main" val="3106502765"/>
                        </a:ext>
                      </a:extLst>
                    </a:gridCol>
                  </a:tblGrid>
                  <a:tr h="654114">
                    <a:tc>
                      <a:txBody>
                        <a:bodyPr/>
                        <a:lstStyle/>
                        <a:p>
                          <a:r>
                            <a:rPr lang="en-US" sz="1600" baseline="0" dirty="0"/>
                            <a:t>32Mg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aseline="0" dirty="0"/>
                            <a:t>Dimension (D)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aseline="0" dirty="0"/>
                            <a:t>Num-nonzero (NNZ)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238308" t="-3846" r="-995" b="-58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7604669"/>
                      </a:ext>
                    </a:extLst>
                  </a:tr>
                  <a:tr h="406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 81</a:t>
                          </a:r>
                          <a:endParaRPr lang="en-US" sz="1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1443</a:t>
                          </a:r>
                          <a:endParaRPr lang="en-US" sz="1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</a:rPr>
                            <a:t>[1202]</a:t>
                          </a:r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076390367"/>
                      </a:ext>
                    </a:extLst>
                  </a:tr>
                  <a:tr h="406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chemeClr val="tx1"/>
                              </a:solidFill>
                            </a:rPr>
                            <a:t>15372</a:t>
                          </a:r>
                          <a:endParaRPr lang="en-US" sz="1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chemeClr val="tx1"/>
                              </a:solidFill>
                            </a:rPr>
                            <a:t>1731022</a:t>
                          </a:r>
                          <a:endParaRPr lang="en-US" sz="1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Arial"/>
                            </a:rPr>
                            <a:t>[1.4E+06]</a:t>
                          </a:r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27344837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2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902797 (9.0E+5)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aseline="0" dirty="0"/>
                            <a:t>228903247 (2.3E+8)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Arial"/>
                            </a:rPr>
                            <a:t>[2.1E+08]</a:t>
                          </a:r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84087154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27509546 (2.8E+7)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chemeClr val="tx1"/>
                              </a:solidFill>
                              <a:latin typeface="Arial"/>
                            </a:rPr>
                            <a:t>11966315892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(1.2E+10)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Arial"/>
                            </a:rPr>
                            <a:t>[1.2E+10]</a:t>
                          </a:r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85921749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4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549095510 (5.5E+8)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360749266376 (3.6E+11)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sz="1400" baseline="0" dirty="0">
                              <a:solidFill>
                                <a:srgbClr val="FF0000"/>
                              </a:solidFill>
                            </a:rPr>
                            <a:t>[3.6 E+11]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51819969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5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8127184038 (8.1E+9)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B0F0"/>
                              </a:solidFill>
                            </a:rPr>
                            <a:t>7466745665980 (7.5E+12)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Arial"/>
                            </a:rPr>
                            <a:t>[7.4E+12]</a:t>
                          </a:r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19327451"/>
                      </a:ext>
                    </a:extLst>
                  </a:tr>
                  <a:tr h="406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6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B0F0"/>
                              </a:solidFill>
                            </a:rPr>
                            <a:t>96023513041 (9.6E+10)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Calibri"/>
                            </a:rPr>
                            <a:t>[1.1E+14]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94158019"/>
                      </a:ext>
                    </a:extLst>
                  </a:tr>
                  <a:tr h="406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7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B0F0"/>
                              </a:solidFill>
                            </a:rPr>
                            <a:t>949868864526 (9.5E+11)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Calibri"/>
                            </a:rPr>
                            <a:t>[1.4E+15]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9601085"/>
                      </a:ext>
                    </a:extLst>
                  </a:tr>
                  <a:tr h="406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 err="1"/>
                            <a:t>N</a:t>
                          </a:r>
                          <a:r>
                            <a:rPr lang="en-US" sz="1400" baseline="-25000" dirty="0" err="1"/>
                            <a:t>max</a:t>
                          </a:r>
                          <a:r>
                            <a:rPr lang="en-US" sz="1400" dirty="0"/>
                            <a:t> = 8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B0F0"/>
                              </a:solidFill>
                            </a:rPr>
                            <a:t>8129622762973 (8.1E+12)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0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sz="1400" b="0" i="0" u="none" strike="noStrike" noProof="0" dirty="0">
                              <a:solidFill>
                                <a:srgbClr val="FF0000"/>
                              </a:solidFill>
                              <a:latin typeface="Calibri"/>
                            </a:rPr>
                            <a:t>[1.4E+16]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603605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D11F62-34E0-C194-B2FB-33D2AE37B56D}"/>
              </a:ext>
            </a:extLst>
          </p:cNvPr>
          <p:cNvSpPr txBox="1"/>
          <p:nvPr/>
        </p:nvSpPr>
        <p:spPr>
          <a:xfrm>
            <a:off x="4434300" y="6072515"/>
            <a:ext cx="4964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400" i="1" dirty="0">
                <a:solidFill>
                  <a:srgbClr val="FF0000"/>
                </a:solidFill>
                <a:latin typeface="-apple-system"/>
                <a:ea typeface="ＭＳ Ｐゴシック"/>
              </a:rPr>
              <a:t>Fit function: </a:t>
            </a:r>
            <a:r>
              <a:rPr lang="en-US" sz="1400" i="1" dirty="0">
                <a:solidFill>
                  <a:srgbClr val="000000"/>
                </a:solidFill>
                <a:latin typeface="-apple-system"/>
                <a:ea typeface="ＭＳ Ｐゴシック"/>
              </a:rPr>
              <a:t>J.P. Vary et al; J. Phys. Conf. Ser. 180 012083 (2009)</a:t>
            </a:r>
            <a:endParaRPr lang="en-US" sz="1400" i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D7B6E7-1D59-BDD4-E122-8A2475EAA9B7}"/>
              </a:ext>
            </a:extLst>
          </p:cNvPr>
          <p:cNvCxnSpPr>
            <a:cxnSpLocks/>
          </p:cNvCxnSpPr>
          <p:nvPr/>
        </p:nvCxnSpPr>
        <p:spPr bwMode="auto">
          <a:xfrm>
            <a:off x="43541" y="4654546"/>
            <a:ext cx="90242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885FA-7EF6-748D-3673-A1C7F051DD2D}"/>
              </a:ext>
            </a:extLst>
          </p:cNvPr>
          <p:cNvCxnSpPr>
            <a:cxnSpLocks/>
          </p:cNvCxnSpPr>
          <p:nvPr/>
        </p:nvCxnSpPr>
        <p:spPr bwMode="auto">
          <a:xfrm>
            <a:off x="686212" y="6226628"/>
            <a:ext cx="9095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F5EB3FC-0F9A-E1D8-7462-C034F4B4DF98}"/>
              </a:ext>
            </a:extLst>
          </p:cNvPr>
          <p:cNvSpPr txBox="1"/>
          <p:nvPr/>
        </p:nvSpPr>
        <p:spPr>
          <a:xfrm>
            <a:off x="1729861" y="6052458"/>
            <a:ext cx="25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 limit on Aurora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7FC3B-8B07-8E4E-289E-F5707CB47199}"/>
              </a:ext>
            </a:extLst>
          </p:cNvPr>
          <p:cNvSpPr txBox="1"/>
          <p:nvPr/>
        </p:nvSpPr>
        <p:spPr>
          <a:xfrm>
            <a:off x="1960166" y="300246"/>
            <a:ext cx="565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Where is Quantum Advantage for </a:t>
            </a:r>
            <a:r>
              <a:rPr lang="en-US" baseline="30000" dirty="0">
                <a:solidFill>
                  <a:srgbClr val="0070C0"/>
                </a:solidFill>
              </a:rPr>
              <a:t>32</a:t>
            </a:r>
            <a:r>
              <a:rPr lang="en-US" dirty="0">
                <a:solidFill>
                  <a:srgbClr val="0070C0"/>
                </a:solidFill>
              </a:rPr>
              <a:t>Mg in the NCSM?</a:t>
            </a:r>
          </a:p>
        </p:txBody>
      </p:sp>
    </p:spTree>
    <p:extLst>
      <p:ext uri="{BB962C8B-B14F-4D97-AF65-F5344CB8AC3E}">
        <p14:creationId xmlns:p14="http://schemas.microsoft.com/office/powerpoint/2010/main" val="394621576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9F9245-C9E7-815B-38FB-E6B321DDD7CB}"/>
              </a:ext>
            </a:extLst>
          </p:cNvPr>
          <p:cNvSpPr txBox="1"/>
          <p:nvPr/>
        </p:nvSpPr>
        <p:spPr>
          <a:xfrm>
            <a:off x="1642413" y="1279638"/>
            <a:ext cx="5625643" cy="4431983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For each of the two classes (neutrons and protons) the following table applies</a:t>
            </a:r>
          </a:p>
          <a:p>
            <a:pPr defTabSz="342900"/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				               #        # </a:t>
            </a:r>
            <a:r>
              <a:rPr lang="en-US" sz="1350" dirty="0" err="1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           # 32-bit words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1350" dirty="0" err="1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Nshel</a:t>
            </a:r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350" dirty="0" err="1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orb’ls</a:t>
            </a:r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    m-states  </a:t>
            </a:r>
            <a:r>
              <a:rPr lang="en-US" sz="1350" dirty="0" err="1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numwds</a:t>
            </a:r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 (classical </a:t>
            </a:r>
            <a:r>
              <a:rPr lang="en-US" sz="1350" dirty="0" err="1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 encoding)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0s				1		1	  2		1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0p				2		3	  8		1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1s,0d			3		6	  20		1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1p,0f			4		10	  40		2 </a:t>
            </a: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2s,1d,0g			5		15	  70		3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2p,1f,0h			6		21	  112		4	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3s,2d,1g,0i		7		28	  168	6	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3p,2f,1h,0j		8		36	  240	8	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/>
            </a:endParaRPr>
          </a:p>
          <a:p>
            <a:pPr defTabSz="342900"/>
            <a:r>
              <a:rPr lang="en-US" sz="1350" b="1" u="sng" dirty="0">
                <a:solidFill>
                  <a:srgbClr val="FF000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4s,3d,2g,1i,0k		9		45	  330	11	</a:t>
            </a:r>
            <a:r>
              <a:rPr lang="en-US" sz="1350" b="1" u="sng" err="1">
                <a:solidFill>
                  <a:srgbClr val="FF000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Nmax</a:t>
            </a:r>
            <a:r>
              <a:rPr lang="en-US" sz="1350" b="1" u="sng" dirty="0">
                <a:solidFill>
                  <a:srgbClr val="FF000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=6 for 32Mg enclosed</a:t>
            </a:r>
          </a:p>
          <a:p>
            <a:pPr defTabSz="342900"/>
            <a:r>
              <a:rPr lang="en-US" sz="1350" b="1" dirty="0">
                <a:solidFill>
                  <a:srgbClr val="0070C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4p,3f,2h,1j,0l		10		55	  440	14	</a:t>
            </a:r>
            <a:r>
              <a:rPr lang="en-US" sz="1350" b="1" err="1">
                <a:solidFill>
                  <a:srgbClr val="0070C0"/>
                </a:solidFill>
                <a:latin typeface="Times"/>
                <a:ea typeface="Times New Roman" panose="02020603050405020304" pitchFamily="18" charset="0"/>
                <a:cs typeface="Times"/>
              </a:rPr>
              <a:t>Nmax</a:t>
            </a:r>
            <a:r>
              <a:rPr lang="en-US" sz="1350" b="1" dirty="0">
                <a:solidFill>
                  <a:srgbClr val="0070C0"/>
                </a:solidFill>
                <a:latin typeface="Times"/>
                <a:ea typeface="Times New Roman" panose="02020603050405020304" pitchFamily="18" charset="0"/>
                <a:cs typeface="Times"/>
              </a:rPr>
              <a:t>=7 for 32Mg enclosed</a:t>
            </a:r>
            <a:endParaRPr lang="en-US" sz="1350" b="1" u="sng" dirty="0">
              <a:solidFill>
                <a:srgbClr val="0070C0"/>
              </a:solidFill>
              <a:latin typeface="Times"/>
              <a:ea typeface="Times New Roman" panose="02020603050405020304" pitchFamily="18" charset="0"/>
              <a:cs typeface="Times New Roman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5s,4d,3g,2i,1k,0m	11		66	  572	18	</a:t>
            </a: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5p,4f,3h,…,1l,0n   	12		78	  728	23	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6s,5d,4g,…1m,0o	13		91	  910	29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6p,5f,4h,….1n,0p	14		105	  1120	35	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7s,6d,5g,…,10,0q	15		120	  1360	43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Times"/>
                <a:ea typeface="Times New Roman" panose="02020603050405020304" pitchFamily="18" charset="0"/>
                <a:cs typeface="Times New Roman"/>
              </a:rPr>
              <a:t>7p,6f,5h,…,1p,0r	16		136	  1632	51	   </a:t>
            </a:r>
            <a:endParaRPr lang="en-US" sz="1350" u="sng" dirty="0">
              <a:solidFill>
                <a:srgbClr val="000000"/>
              </a:solidFill>
              <a:latin typeface="Times"/>
              <a:ea typeface="Times New Roman" panose="02020603050405020304" pitchFamily="18" charset="0"/>
              <a:cs typeface="Times New Roman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8268303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30708"/>
            <a:ext cx="893717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Many outstanding nuclear physics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discoveries &amp; opportunities remain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Origin of the successful nuclear shell model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Collective motion &amp; Clustering phenomena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Nuclear reactions and breakup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Astrophysical processes &amp; drip lines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New opportunities: AI and Quantum Computing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Predictive Nuclear Theory will provide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a window on Physics beyond the Standard Model</a:t>
            </a:r>
          </a:p>
          <a:p>
            <a:pPr algn="ctr"/>
            <a:endParaRPr lang="en-US" sz="2800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A comprehensive program of theory &amp; experiment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is needed to maximize discovery </a:t>
            </a:r>
            <a:r>
              <a:rPr lang="en-US" sz="3200" b="1" dirty="0">
                <a:solidFill>
                  <a:srgbClr val="FFFF00"/>
                </a:solidFill>
              </a:rPr>
              <a:t>potentia</a:t>
            </a:r>
            <a:r>
              <a:rPr lang="en-US" sz="3200" dirty="0">
                <a:solidFill>
                  <a:srgbClr val="FFFF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9511116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C38BA8-1425-3D41-94F1-97F7F40B2E06}"/>
              </a:ext>
            </a:extLst>
          </p:cNvPr>
          <p:cNvSpPr txBox="1"/>
          <p:nvPr/>
        </p:nvSpPr>
        <p:spPr>
          <a:xfrm>
            <a:off x="1896365" y="2612867"/>
            <a:ext cx="5519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Thank you for your attention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I welcome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123833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C1F62-F69A-9A94-183A-41589C0DF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62544A-0AF9-6256-F1B9-A0F4E303042C}"/>
              </a:ext>
            </a:extLst>
          </p:cNvPr>
          <p:cNvSpPr txBox="1"/>
          <p:nvPr/>
        </p:nvSpPr>
        <p:spPr>
          <a:xfrm>
            <a:off x="1761720" y="2612867"/>
            <a:ext cx="5788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Backup Slides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120401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D820DB-D391-F16A-8E03-5BBE74DF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05" y="368396"/>
            <a:ext cx="7851238" cy="5038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n-lt"/>
              </a:rPr>
              <a:t>Bibliography of ISU Nuclear Theory on Quantum Computers – p1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6419E-4E6A-88D2-606A-752A9E7306A3}"/>
              </a:ext>
            </a:extLst>
          </p:cNvPr>
          <p:cNvSpPr txBox="1"/>
          <p:nvPr/>
        </p:nvSpPr>
        <p:spPr>
          <a:xfrm>
            <a:off x="638504" y="995148"/>
            <a:ext cx="8577284" cy="584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506. Michael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Kreshchuk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Shaoyang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Jia, William M. Kirby, Gary Goldstein, James P. Vary and Peter J. Love,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Simulating Hadronic Physics on NISQ devices using Basis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Light-Front Quantization,”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Phys. Rev. A 103, 062601 (2021);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2011.13443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33375" marR="302895" lvl="0" indent="-3333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507. Michael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Kreshchuk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Shaoyang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Jia, William M. Kirby, Gary Goldstein, James P. Vary and Peter J. Love, </a:t>
            </a:r>
          </a:p>
          <a:p>
            <a:pPr marL="333375" marR="302895" lvl="0" indent="-3333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“Light-Front Field Theory on Current Quantum Computers,” Entropy 23, 597 (2021); </a:t>
            </a:r>
          </a:p>
          <a:p>
            <a:pPr marL="333375" marR="302895" lvl="0" indent="-3333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Special Issue Noisy Intermediate-Scale Quantum Technologies (NISQ);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2009.07885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510.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Weijie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Du, James P. Vary,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Xingbo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Zhao and Wei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Zuo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“Quantum Simulation of Nuclear Inelastic Scattering”,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Phys. Rev. A 104, 012611 (2021);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2006.01369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57175" marR="302895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21"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 Robert A.M.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Basili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Wenyang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 Qian,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Shuo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 Tang, Austin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Castellino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, Mary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Eshaghian-Wilner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, Ashfaq Khokhar, </a:t>
            </a:r>
          </a:p>
          <a:p>
            <a:pPr marL="0" marR="3028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        Glenn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Luecke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 and James P. Vary,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“Performance Evaluations of Noisy Approximate Quantum Fourier Arithmetic,”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2022 </a:t>
            </a:r>
          </a:p>
          <a:p>
            <a:pPr marL="0" marR="3028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Lucida Grande" panose="020B0600040502020204" pitchFamily="34" charset="0"/>
              </a:rPr>
              <a:t>        IEEE International Parallel and Distributed Processing Symposium Workshops (IPDPSW), 435 (2022);</a:t>
            </a:r>
          </a:p>
          <a:p>
            <a:pPr marL="0" marR="3028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2112.09349 </a:t>
            </a:r>
          </a:p>
          <a:p>
            <a:pPr marL="0" marR="3028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57175" marR="302895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32"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Wenyang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Qian, Robert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Basili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Soham Pal, Glenn Luecke and James P. Vary, </a:t>
            </a:r>
          </a:p>
          <a:p>
            <a:pPr marL="0" marR="3028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“Solving hadron structures using the basis light-front quantization approach on quantum computers,” </a:t>
            </a:r>
          </a:p>
          <a:p>
            <a:pPr marL="0" marR="3028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Phys. Rev. Research 4, 043193 (2022);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2112.01927</a:t>
            </a:r>
          </a:p>
          <a:p>
            <a:pPr marL="0" marR="3028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57175" marR="302895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44"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Wenyang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Qian, Robert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Basili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Mary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Eshaghian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-Wilner, Ashfaq Khokhar, Glenn Luecke and James P. Vary, </a:t>
            </a:r>
          </a:p>
          <a:p>
            <a:pPr marL="0" marR="3028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“Comparative study on the variations of quantum approximate optimization algorithms to the Traveling Salesman </a:t>
            </a:r>
          </a:p>
          <a:p>
            <a:pPr marL="0" marR="3028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Problem,” Entropy 25, 1238 (2023);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2307.07243</a:t>
            </a:r>
          </a:p>
          <a:p>
            <a:pPr marL="0" marR="3028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548.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Weijie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 and James P. Vary, “Multi-nucleon structure and dynamics via quantum computing,”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Phys. Rev. A 108, 052614 (2023);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2304.04838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33375" marR="302895" lvl="0" indent="-3333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556.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Shiplu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Sarker, Wenyang Qian, Soham Pal, Robert Basili, Mary Eshaghian-Wilner, Ashfaq Khokhar, Glenn Luecke </a:t>
            </a:r>
          </a:p>
          <a:p>
            <a:pPr marL="333375" marR="302895" lvl="0" indent="-3333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and James P. Vary, “Quantifying performance of wire-based circuit cutting with entanglements,”; IEEE International Parallel </a:t>
            </a:r>
          </a:p>
          <a:p>
            <a:pPr marL="333375" marR="302895" lvl="0" indent="-3333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and Distributed Processing Symposium Workshops (IPDPSW), San Francisco, CA, USA, 1068 (2024).</a:t>
            </a:r>
          </a:p>
          <a:p>
            <a:pPr marL="0" marR="3028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012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D820DB-D391-F16A-8E03-5BBE74DF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48" y="544668"/>
            <a:ext cx="7691750" cy="5038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n-lt"/>
              </a:rPr>
              <a:t>Bibliography of ISU Nuclear Theory on Quantum Computers – p2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6419E-4E6A-88D2-606A-752A9E7306A3}"/>
              </a:ext>
            </a:extLst>
          </p:cNvPr>
          <p:cNvSpPr txBox="1"/>
          <p:nvPr/>
        </p:nvSpPr>
        <p:spPr>
          <a:xfrm>
            <a:off x="638504" y="1160402"/>
            <a:ext cx="861838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558.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Peiyan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Wang,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Weijie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Du, Wei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Zuo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and James P. Vary, “Nuclear Scattering via Quantum Computing,”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Phys. Rev. C 109, 064623 (2024);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2401.17138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569.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Sihao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Wu,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Weijie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Xingbo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Zhao and James P. Vary, 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Efficient and precise quantum simulation of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ultra-relativistic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quark-nucleus scattering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,” Phys. Rev. D 110, 056044 (2024);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2404.00819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573.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Diyi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Liu,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Weijie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Du, Lin Lin, James P. Vary and Chao Yang, “An Efficient Circuit for Block Encoding a Pairing Hamiltonian,”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Journal of Computational Science, 85, 102480 (2025);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2402.11205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575..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Weijie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 and James P. Vary, “Systematic input scheme for many-boson Hamiltonians with applications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 the two-dimensional $\phi ^4$ theory,” Phys. Rev. D 111, 016013 (2025);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2407.13672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579.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Weijie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 and James P. Vary, “Systematic many-fermion Hamiltonian input scheme  and spectral calculations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on quantum computers,” Phys. Letts. B 866, 139548 (2025);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2402.08969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594. Robert A. M. Basili, Wenyang Qian,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Shiplu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Sarker, Shuo Tang, Austin Castellino,  Mary Eshaghian-Wilner, Ashfaq Khokhar,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Glenn Luecke and James P. Vary, “Performance Evaluations of Signed and Unsigned Noisy Approximate Quantum Fourier Arithmetic,”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Journal of Supercomputing, 81, 1465 (2025);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2112.09349v2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604.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Weijie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Yangguang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Yang, Zixin Liu, Chao Yang and James P. Vary, “Quantum-classical framework for many-fermion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response and structure”; Phys. Letts. B </a:t>
            </a: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878, 140538 (2026)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2602.08357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605.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Weijie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Yangguang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Yang, Zixin Liu, Chao Yang, and James P. Vary, “Ab initio many-fermion structure calculations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on a quantum computer”; Phys. Rev. C Letters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113, L061302 (2026)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2505.19906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z67. Michael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Kreshchuk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James P. Vary and Peter J. Love, “Simulating Scattering of Composite Particles”;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2310.13742 </a:t>
            </a: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75323" marR="0" lvl="0" indent="-67532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1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026">
            <a:extLst>
              <a:ext uri="{FF2B5EF4-FFF2-40B4-BE49-F238E27FC236}">
                <a16:creationId xmlns:a16="http://schemas.microsoft.com/office/drawing/2014/main" id="{191FB96B-A04D-CA45-A343-0FDCE3A67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143000"/>
          </a:xfrm>
          <a:ln w="38100">
            <a:solidFill>
              <a:srgbClr val="0D6E1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8000"/>
                </a:solidFill>
                <a:latin typeface="Baskerville" panose="02020502070401020303" pitchFamily="18" charset="0"/>
              </a:rPr>
              <a:t>Effective Nucleon Interaction</a:t>
            </a:r>
            <a:r>
              <a:rPr lang="en-US" altLang="en-US" sz="3600" b="1" dirty="0">
                <a:solidFill>
                  <a:schemeClr val="accent2"/>
                </a:solidFill>
              </a:rPr>
              <a:t> </a:t>
            </a:r>
            <a:br>
              <a:rPr lang="en-US" altLang="en-US" sz="3600" b="1" dirty="0">
                <a:solidFill>
                  <a:schemeClr val="accent2"/>
                </a:solidFill>
              </a:rPr>
            </a:br>
            <a:r>
              <a:rPr lang="en-US" altLang="en-US" sz="2800" b="1" dirty="0">
                <a:solidFill>
                  <a:schemeClr val="accent2"/>
                </a:solidFill>
              </a:rPr>
              <a:t>Chiral Perturbation Theory (</a:t>
            </a:r>
            <a:r>
              <a:rPr lang="el-GR" altLang="en-US" sz="2800" b="1" dirty="0">
                <a:solidFill>
                  <a:schemeClr val="accent2"/>
                </a:solidFill>
              </a:rPr>
              <a:t>χ</a:t>
            </a:r>
            <a:r>
              <a:rPr lang="en-US" altLang="en-US" sz="2800" b="1" dirty="0">
                <a:solidFill>
                  <a:schemeClr val="accent2"/>
                </a:solidFill>
              </a:rPr>
              <a:t>PT)</a:t>
            </a:r>
          </a:p>
        </p:txBody>
      </p:sp>
      <p:pic>
        <p:nvPicPr>
          <p:cNvPr id="210946" name="Picture 1027">
            <a:extLst>
              <a:ext uri="{FF2B5EF4-FFF2-40B4-BE49-F238E27FC236}">
                <a16:creationId xmlns:a16="http://schemas.microsoft.com/office/drawing/2014/main" id="{96C2B6FF-B34D-AA49-BF34-8EDFC67F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8735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Text Box 1028">
            <a:extLst>
              <a:ext uri="{FF2B5EF4-FFF2-40B4-BE49-F238E27FC236}">
                <a16:creationId xmlns:a16="http://schemas.microsoft.com/office/drawing/2014/main" id="{6EBEC732-3278-6D45-8CAC-1964970B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6324600"/>
            <a:ext cx="336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R. Machleidt,  D. R. Entem, nucl-th/0503025 </a:t>
            </a:r>
          </a:p>
        </p:txBody>
      </p:sp>
      <p:sp>
        <p:nvSpPr>
          <p:cNvPr id="210948" name="Text Box 1029">
            <a:extLst>
              <a:ext uri="{FF2B5EF4-FFF2-40B4-BE49-F238E27FC236}">
                <a16:creationId xmlns:a16="http://schemas.microsoft.com/office/drawing/2014/main" id="{538776E7-6F27-7D40-85B1-DE0898762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552" y="1454550"/>
            <a:ext cx="6994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>
                <a:solidFill>
                  <a:srgbClr val="000000"/>
                </a:solidFill>
                <a:sym typeface="Symbol" pitchFamily="2" charset="2"/>
              </a:rPr>
              <a:t>Weinberg’s</a:t>
            </a:r>
            <a:r>
              <a:rPr lang="en-US" altLang="en-US" sz="1800" b="1" i="1" dirty="0">
                <a:solidFill>
                  <a:srgbClr val="000000"/>
                </a:solidFill>
                <a:sym typeface="Symbol" pitchFamily="2" charset="2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χ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PT</a:t>
            </a:r>
            <a:r>
              <a:rPr lang="en-US" altLang="en-US" sz="1800" b="1" dirty="0">
                <a:solidFill>
                  <a:srgbClr val="000000"/>
                </a:solidFill>
                <a:sym typeface="Symbol" pitchFamily="2" charset="2"/>
              </a:rPr>
              <a:t> a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llows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 for controlled power series expansion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0949" name="Oval 1030">
            <a:extLst>
              <a:ext uri="{FF2B5EF4-FFF2-40B4-BE49-F238E27FC236}">
                <a16:creationId xmlns:a16="http://schemas.microsoft.com/office/drawing/2014/main" id="{7C31CCC2-4FD0-154D-8BBD-30963CC31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648200"/>
            <a:ext cx="12192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210950" name="Object 2">
            <a:extLst>
              <a:ext uri="{FF2B5EF4-FFF2-40B4-BE49-F238E27FC236}">
                <a16:creationId xmlns:a16="http://schemas.microsoft.com/office/drawing/2014/main" id="{DDA24556-352B-B947-A25C-E882249663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1828800"/>
          <a:ext cx="48006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92500" imgH="762000" progId="Equation.DSMT4">
                  <p:embed/>
                </p:oleObj>
              </mc:Choice>
              <mc:Fallback>
                <p:oleObj name="Equation" r:id="rId4" imgW="3492500" imgH="762000" progId="Equation.DSMT4">
                  <p:embed/>
                  <p:pic>
                    <p:nvPicPr>
                      <p:cNvPr id="210950" name="Object 2">
                        <a:extLst>
                          <a:ext uri="{FF2B5EF4-FFF2-40B4-BE49-F238E27FC236}">
                            <a16:creationId xmlns:a16="http://schemas.microsoft.com/office/drawing/2014/main" id="{DDA24556-352B-B947-A25C-E882249663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48006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51" name="AutoShape 1032">
            <a:extLst>
              <a:ext uri="{FF2B5EF4-FFF2-40B4-BE49-F238E27FC236}">
                <a16:creationId xmlns:a16="http://schemas.microsoft.com/office/drawing/2014/main" id="{5A8D739E-664F-1D46-AD01-DBAD11A2A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48000"/>
            <a:ext cx="6477000" cy="838200"/>
          </a:xfrm>
          <a:prstGeom prst="wedgeRoundRectCallout">
            <a:avLst>
              <a:gd name="adj1" fmla="val -44412"/>
              <a:gd name="adj2" fmla="val 104546"/>
              <a:gd name="adj3" fmla="val 16667"/>
            </a:avLst>
          </a:prstGeom>
          <a:solidFill>
            <a:srgbClr val="00B0F0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0952" name="Text Box 1033">
            <a:extLst>
              <a:ext uri="{FF2B5EF4-FFF2-40B4-BE49-F238E27FC236}">
                <a16:creationId xmlns:a16="http://schemas.microsoft.com/office/drawing/2014/main" id="{1B5B031C-49CC-C64E-AC87-BED3D9E07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124200"/>
            <a:ext cx="640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Baskerville" panose="02020502070401020303" pitchFamily="18" charset="0"/>
                <a:ea typeface="ＭＳ Ｐゴシック" panose="020B0600070205080204" pitchFamily="34" charset="-128"/>
                <a:cs typeface="+mn-cs"/>
              </a:rPr>
              <a:t>Within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χ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PT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  <a:sym typeface="Symbol" pitchFamily="2" charset="2"/>
              </a:rPr>
              <a:t>π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Baskerville" panose="02020502070401020303" pitchFamily="18" charset="0"/>
                <a:ea typeface="ＭＳ Ｐゴシック" panose="020B0600070205080204" pitchFamily="34" charset="-128"/>
                <a:cs typeface="+mn-cs"/>
              </a:rPr>
              <a:t>-NNN Low Energy Constants (LEC) are related to the NN-interaction LECs {c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Baskerville" panose="02020502070401020303" pitchFamily="18" charset="0"/>
                <a:ea typeface="ＭＳ Ｐゴシック" panose="020B0600070205080204" pitchFamily="34" charset="-128"/>
                <a:cs typeface="+mn-cs"/>
              </a:rPr>
              <a:t>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Baskerville" panose="02020502070401020303" pitchFamily="18" charset="0"/>
                <a:ea typeface="ＭＳ Ｐゴシック" panose="020B0600070205080204" pitchFamily="34" charset="-128"/>
                <a:cs typeface="+mn-cs"/>
              </a:rPr>
              <a:t>}</a:t>
            </a:r>
          </a:p>
        </p:txBody>
      </p:sp>
      <p:sp>
        <p:nvSpPr>
          <p:cNvPr id="210953" name="AutoShape 1034">
            <a:extLst>
              <a:ext uri="{FF2B5EF4-FFF2-40B4-BE49-F238E27FC236}">
                <a16:creationId xmlns:a16="http://schemas.microsoft.com/office/drawing/2014/main" id="{C1582610-02AC-6342-93EC-374E34264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95800"/>
            <a:ext cx="5715000" cy="838200"/>
          </a:xfrm>
          <a:prstGeom prst="leftArrowCallout">
            <a:avLst>
              <a:gd name="adj1" fmla="val 33889"/>
              <a:gd name="adj2" fmla="val 44296"/>
              <a:gd name="adj3" fmla="val 89641"/>
              <a:gd name="adj4" fmla="val 75602"/>
            </a:avLst>
          </a:prstGeom>
          <a:solidFill>
            <a:srgbClr val="00B0F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182BD9"/>
                </a:solidFill>
              </a:rPr>
              <a:t>Additional t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82BD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erms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82BD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from </a:t>
            </a: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82BD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χ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82BD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182BD9"/>
                </a:solidFill>
              </a:rPr>
              <a:t>w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82BD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ith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82BD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LECs specific to NNN systems</a:t>
            </a:r>
          </a:p>
        </p:txBody>
      </p:sp>
      <p:sp>
        <p:nvSpPr>
          <p:cNvPr id="210954" name="Text Box 1035">
            <a:extLst>
              <a:ext uri="{FF2B5EF4-FFF2-40B4-BE49-F238E27FC236}">
                <a16:creationId xmlns:a16="http://schemas.microsoft.com/office/drawing/2014/main" id="{FE3EF3CA-9346-2D4E-A6A5-020299D4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5465763"/>
            <a:ext cx="496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D6E1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Regularization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is essential, which is also implicit within the Harmonic Oscillator (HO) wave function basis (see below)</a:t>
            </a:r>
          </a:p>
        </p:txBody>
      </p:sp>
      <p:sp>
        <p:nvSpPr>
          <p:cNvPr id="210955" name="Text Box 1036">
            <a:extLst>
              <a:ext uri="{FF2B5EF4-FFF2-40B4-BE49-F238E27FC236}">
                <a16:creationId xmlns:a16="http://schemas.microsoft.com/office/drawing/2014/main" id="{F0F5C870-9D2B-3341-8CFB-BF34F0E4A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343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0956" name="Rectangle 1037">
            <a:extLst>
              <a:ext uri="{FF2B5EF4-FFF2-40B4-BE49-F238E27FC236}">
                <a16:creationId xmlns:a16="http://schemas.microsoft.com/office/drawing/2014/main" id="{4F95AAE9-4CC1-F249-A514-51E95E80A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35768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</a:t>
            </a:r>
          </a:p>
        </p:txBody>
      </p:sp>
      <p:sp>
        <p:nvSpPr>
          <p:cNvPr id="210957" name="Rectangle 13">
            <a:extLst>
              <a:ext uri="{FF2B5EF4-FFF2-40B4-BE49-F238E27FC236}">
                <a16:creationId xmlns:a16="http://schemas.microsoft.com/office/drawing/2014/main" id="{6ABA823A-07C9-0647-9006-D4559BA2F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6380804"/>
            <a:ext cx="86106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R.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Machleidt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 and D.R.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Entem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, Phys. Rep. 503, 1 (2011);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E.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Epelbaum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, H. Krebs, U.-G Meissner, Eur. Phys. J. A51, 53 (2015); Phys. Rev. Lett. 115, 122301 (2015)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A9C92-84C0-AAE6-8A7F-A6192385B2A2}"/>
              </a:ext>
            </a:extLst>
          </p:cNvPr>
          <p:cNvSpPr txBox="1"/>
          <p:nvPr/>
        </p:nvSpPr>
        <p:spPr>
          <a:xfrm>
            <a:off x="6460179" y="6323423"/>
            <a:ext cx="2641621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Adapted from P. </a:t>
            </a:r>
            <a:r>
              <a:rPr lang="en-US" sz="1600" dirty="0" err="1">
                <a:solidFill>
                  <a:srgbClr val="0070C0"/>
                </a:solidFill>
              </a:rPr>
              <a:t>Navratil</a:t>
            </a:r>
            <a:r>
              <a:rPr lang="en-US" sz="1600" dirty="0">
                <a:solidFill>
                  <a:srgbClr val="0070C0"/>
                </a:solidFill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1295855830"/>
      </p:ext>
    </p:extLst>
  </p:cSld>
  <p:clrMapOvr>
    <a:masterClrMapping/>
  </p:clrMapOvr>
  <p:transition advTm="23977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2">
            <a:extLst>
              <a:ext uri="{FF2B5EF4-FFF2-40B4-BE49-F238E27FC236}">
                <a16:creationId xmlns:a16="http://schemas.microsoft.com/office/drawing/2014/main" id="{B1E9C70D-4C68-9143-BF8D-7316567E2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8229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Adopt realistic NN (and NNN) interaction(s) &amp; renormalize as needed - retain induced many-body interactions: </a:t>
            </a:r>
            <a:r>
              <a:rPr lang="en-US" altLang="en-US" sz="1600" dirty="0">
                <a:solidFill>
                  <a:srgbClr val="FF0000"/>
                </a:solidFill>
              </a:rPr>
              <a:t>Chiral Effective Field Theory (Chiral EFT) interactions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Adopt the 3-D Harmonic Oscillator (HO) for the single-nucleon basis states, </a:t>
            </a:r>
            <a:r>
              <a:rPr lang="en-US" altLang="en-US" sz="1600" dirty="0">
                <a:solidFill>
                  <a:srgbClr val="0000FF"/>
                </a:solidFill>
                <a:latin typeface="Symbol" pitchFamily="2" charset="2"/>
                <a:sym typeface="Symbol" pitchFamily="2" charset="2"/>
              </a:rPr>
              <a:t>α</a:t>
            </a:r>
            <a:r>
              <a:rPr lang="en-US" altLang="en-US" sz="1600" dirty="0">
                <a:solidFill>
                  <a:srgbClr val="0000FF"/>
                </a:solidFill>
              </a:rPr>
              <a:t>, </a:t>
            </a:r>
            <a:r>
              <a:rPr lang="en-US" altLang="en-US" sz="1600" dirty="0">
                <a:solidFill>
                  <a:srgbClr val="0000FF"/>
                </a:solidFill>
                <a:latin typeface="Symbol" pitchFamily="2" charset="2"/>
                <a:sym typeface="Symbol" pitchFamily="2" charset="2"/>
              </a:rPr>
              <a:t>β</a:t>
            </a:r>
            <a:r>
              <a:rPr lang="en-US" altLang="en-US" sz="1600" dirty="0">
                <a:solidFill>
                  <a:srgbClr val="0000FF"/>
                </a:solidFill>
              </a:rPr>
              <a:t>,…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Evaluate the nuclear Hamiltonian, H,  in basis space of HO (Slater) determinants (each determinant manages the bookkeeping of anti-</a:t>
            </a:r>
            <a:r>
              <a:rPr lang="en-US" altLang="en-US" sz="1600" dirty="0" err="1">
                <a:solidFill>
                  <a:srgbClr val="0000FF"/>
                </a:solidFill>
              </a:rPr>
              <a:t>symmetrization</a:t>
            </a:r>
            <a:r>
              <a:rPr lang="en-US" altLang="en-US" sz="1600" dirty="0">
                <a:solidFill>
                  <a:srgbClr val="0000FF"/>
                </a:solidFill>
              </a:rPr>
              <a:t>)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Diagonalize this sparse many-body H in its “m-scheme” basis where [</a:t>
            </a:r>
            <a:r>
              <a:rPr lang="en-US" altLang="en-US" sz="1600" dirty="0">
                <a:solidFill>
                  <a:srgbClr val="0000FF"/>
                </a:solidFill>
                <a:latin typeface="Symbol" pitchFamily="2" charset="2"/>
                <a:sym typeface="Symbol" pitchFamily="2" charset="2"/>
              </a:rPr>
              <a:t>α</a:t>
            </a:r>
            <a:r>
              <a:rPr lang="en-US" altLang="en-US" sz="1600" dirty="0">
                <a:solidFill>
                  <a:srgbClr val="0000FF"/>
                </a:solidFill>
              </a:rPr>
              <a:t> =(</a:t>
            </a:r>
            <a:r>
              <a:rPr lang="en-US" altLang="en-US" sz="1600" dirty="0" err="1">
                <a:solidFill>
                  <a:srgbClr val="0000FF"/>
                </a:solidFill>
              </a:rPr>
              <a:t>n,l,j,m</a:t>
            </a:r>
            <a:r>
              <a:rPr lang="en-US" altLang="en-US" sz="1600" baseline="-25000" dirty="0" err="1">
                <a:solidFill>
                  <a:srgbClr val="0000FF"/>
                </a:solidFill>
              </a:rPr>
              <a:t>j,</a:t>
            </a:r>
            <a:r>
              <a:rPr lang="en-US" altLang="en-US" sz="1600" dirty="0" err="1">
                <a:solidFill>
                  <a:srgbClr val="0000FF"/>
                </a:solidFill>
                <a:latin typeface="Symbol" pitchFamily="2" charset="2"/>
                <a:sym typeface="Symbol" pitchFamily="2" charset="2"/>
              </a:rPr>
              <a:t>τ</a:t>
            </a:r>
            <a:r>
              <a:rPr lang="en-US" altLang="en-US" sz="1600" baseline="-25000" dirty="0" err="1">
                <a:solidFill>
                  <a:srgbClr val="0000FF"/>
                </a:solidFill>
              </a:rPr>
              <a:t>z</a:t>
            </a:r>
            <a:r>
              <a:rPr lang="en-US" altLang="en-US" sz="1600" dirty="0">
                <a:solidFill>
                  <a:srgbClr val="0000FF"/>
                </a:solidFill>
              </a:rPr>
              <a:t>)]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00FF"/>
                </a:solidFill>
              </a:rPr>
              <a:t>Evaluate observables and compare with experiment</a:t>
            </a:r>
            <a:endParaRPr lang="en-US" altLang="en-US" sz="2000" dirty="0"/>
          </a:p>
        </p:txBody>
      </p:sp>
      <p:sp>
        <p:nvSpPr>
          <p:cNvPr id="78854" name="Rectangle 3">
            <a:extLst>
              <a:ext uri="{FF2B5EF4-FFF2-40B4-BE49-F238E27FC236}">
                <a16:creationId xmlns:a16="http://schemas.microsoft.com/office/drawing/2014/main" id="{80E90C98-52C5-6640-9133-24AF095AE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968" y="5581650"/>
            <a:ext cx="7772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                                 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Comments</a:t>
            </a:r>
            <a:endParaRPr kumimoji="0" lang="en-US" altLang="en-US" sz="2000" b="0" i="0" u="none" strike="noStrike" kern="1200" cap="none" spc="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2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  C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omputationally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 demanding =&gt; needs new algorithms &amp; high-performance computers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2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  Requires convergence assessments and extrapolation tools to retain predictive power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2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  Achievable for nuclei up to atomic number of about 20 with largest computers available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D0AB3C-D8EF-3C4A-BD66-6C0BE76F6A0C}"/>
              </a:ext>
            </a:extLst>
          </p:cNvPr>
          <p:cNvGrpSpPr/>
          <p:nvPr/>
        </p:nvGrpSpPr>
        <p:grpSpPr>
          <a:xfrm>
            <a:off x="4032278" y="4496329"/>
            <a:ext cx="2063719" cy="635000"/>
            <a:chOff x="3117881" y="4496329"/>
            <a:chExt cx="2063719" cy="635000"/>
          </a:xfrm>
        </p:grpSpPr>
        <p:graphicFrame>
          <p:nvGraphicFramePr>
            <p:cNvPr id="78850" name="Object 2">
              <a:extLst>
                <a:ext uri="{FF2B5EF4-FFF2-40B4-BE49-F238E27FC236}">
                  <a16:creationId xmlns:a16="http://schemas.microsoft.com/office/drawing/2014/main" id="{BB8B1523-0782-E546-80D1-A2143C87B9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39266" y="4496329"/>
            <a:ext cx="1713734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84300" imgH="279400" progId="Equation.DSMT4">
                    <p:embed/>
                  </p:oleObj>
                </mc:Choice>
                <mc:Fallback>
                  <p:oleObj name="Equation" r:id="rId3" imgW="1384300" imgH="279400" progId="Equation.DSMT4">
                    <p:embed/>
                    <p:pic>
                      <p:nvPicPr>
                        <p:cNvPr id="78850" name="Object 2">
                          <a:extLst>
                            <a:ext uri="{FF2B5EF4-FFF2-40B4-BE49-F238E27FC236}">
                              <a16:creationId xmlns:a16="http://schemas.microsoft.com/office/drawing/2014/main" id="{BB8B1523-0782-E546-80D1-A2143C87B9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9266" y="4496329"/>
                          <a:ext cx="1713734" cy="30162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1" name="Object 3">
              <a:extLst>
                <a:ext uri="{FF2B5EF4-FFF2-40B4-BE49-F238E27FC236}">
                  <a16:creationId xmlns:a16="http://schemas.microsoft.com/office/drawing/2014/main" id="{BC0FCE6D-31FA-F84C-98D3-C3B02E30A4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17881" y="4797954"/>
            <a:ext cx="2063719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447800" imgH="228600" progId="Equation.DSMT4">
                    <p:embed/>
                  </p:oleObj>
                </mc:Choice>
                <mc:Fallback>
                  <p:oleObj name="Equation" r:id="rId5" imgW="1447800" imgH="228600" progId="Equation.DSMT4">
                    <p:embed/>
                    <p:pic>
                      <p:nvPicPr>
                        <p:cNvPr id="78851" name="Object 3">
                          <a:extLst>
                            <a:ext uri="{FF2B5EF4-FFF2-40B4-BE49-F238E27FC236}">
                              <a16:creationId xmlns:a16="http://schemas.microsoft.com/office/drawing/2014/main" id="{BC0FCE6D-31FA-F84C-98D3-C3B02E30A4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7881" y="4797954"/>
                          <a:ext cx="2063719" cy="33337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855" name="Rectangle 6">
            <a:extLst>
              <a:ext uri="{FF2B5EF4-FFF2-40B4-BE49-F238E27FC236}">
                <a16:creationId xmlns:a16="http://schemas.microsoft.com/office/drawing/2014/main" id="{1A3526D1-604E-344B-B9CE-10B83254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0"/>
            <a:ext cx="4956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No Core Shell Model (NCSM)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 large sparse matrix eigenvalue problem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89FE7E53-7CFF-7E44-821A-4CB1B056A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0953" y="762000"/>
          <a:ext cx="2687847" cy="197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01800" imgH="1257300" progId="Equation.DSMT4">
                  <p:embed/>
                </p:oleObj>
              </mc:Choice>
              <mc:Fallback>
                <p:oleObj name="Equation" r:id="rId7" imgW="1701800" imgH="1257300" progId="Equation.DSMT4">
                  <p:embed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89FE7E53-7CFF-7E44-821A-4CB1B056A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953" y="762000"/>
                        <a:ext cx="2687847" cy="19785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>
            <a:extLst>
              <a:ext uri="{FF2B5EF4-FFF2-40B4-BE49-F238E27FC236}">
                <a16:creationId xmlns:a16="http://schemas.microsoft.com/office/drawing/2014/main" id="{2C496937-454A-054F-B2AA-B6B3B014C395}"/>
              </a:ext>
            </a:extLst>
          </p:cNvPr>
          <p:cNvSpPr/>
          <p:nvPr/>
        </p:nvSpPr>
        <p:spPr bwMode="auto">
          <a:xfrm>
            <a:off x="3639571" y="4496329"/>
            <a:ext cx="201168" cy="6350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D419D-0098-BB44-B6E6-E8F1F2D79AA0}"/>
              </a:ext>
            </a:extLst>
          </p:cNvPr>
          <p:cNvSpPr txBox="1"/>
          <p:nvPr/>
        </p:nvSpPr>
        <p:spPr>
          <a:xfrm>
            <a:off x="1895784" y="4532541"/>
            <a:ext cx="163217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</a:rPr>
              <a:t>HO basis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</a:rPr>
              <a:t>(configurations)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DCE5B-2EA4-419B-5D7C-CF172ED2F700}"/>
              </a:ext>
            </a:extLst>
          </p:cNvPr>
          <p:cNvSpPr txBox="1"/>
          <p:nvPr/>
        </p:nvSpPr>
        <p:spPr>
          <a:xfrm>
            <a:off x="6126480" y="802640"/>
            <a:ext cx="30103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P.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Navratil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J. P. Vary and B.R. Barrett, </a:t>
            </a:r>
          </a:p>
          <a:p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Phys. Rev. Lett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84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5728 (2000); </a:t>
            </a:r>
          </a:p>
          <a:p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Phys. Rev. C </a:t>
            </a:r>
            <a:r>
              <a:rPr lang="en-US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62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054311 (2000)</a:t>
            </a:r>
          </a:p>
          <a:p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Review:</a:t>
            </a:r>
          </a:p>
          <a:p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B.R. Barrett, P. Navratil and J.P. Vary,</a:t>
            </a:r>
          </a:p>
          <a:p>
            <a:r>
              <a:rPr lang="en-US" sz="1400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Prog. Part. </a:t>
            </a:r>
            <a:r>
              <a:rPr lang="en-US" sz="1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Nucl</a:t>
            </a:r>
            <a:r>
              <a:rPr lang="en-US" sz="1400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 Phy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s.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69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131 (2013)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9244D-5C8A-A8FB-C57B-26792C06FC09}"/>
              </a:ext>
            </a:extLst>
          </p:cNvPr>
          <p:cNvSpPr txBox="1"/>
          <p:nvPr/>
        </p:nvSpPr>
        <p:spPr>
          <a:xfrm>
            <a:off x="6415495" y="4824500"/>
            <a:ext cx="23280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highlight>
                  <a:srgbClr val="FFFF00"/>
                </a:highlight>
              </a:rPr>
              <a:t>Now at ~10</a:t>
            </a:r>
            <a:r>
              <a:rPr lang="en-US" sz="1500" baseline="30000" dirty="0">
                <a:highlight>
                  <a:srgbClr val="FFFF00"/>
                </a:highlight>
              </a:rPr>
              <a:t>11 </a:t>
            </a:r>
            <a:r>
              <a:rPr lang="en-US" sz="1500" dirty="0">
                <a:highlight>
                  <a:srgbClr val="FFFF00"/>
                </a:highlight>
              </a:rPr>
              <a:t>(see below)</a:t>
            </a:r>
            <a:endParaRPr lang="en-US" sz="1500" baseline="30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755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harmonic_osc_N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976" y="1210901"/>
            <a:ext cx="7960355" cy="615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87595" y="5564984"/>
            <a:ext cx="13701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N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min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 =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595" y="32559"/>
            <a:ext cx="5544948" cy="13726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30E3F8-359C-3544-8866-78E3F4EBB102}"/>
              </a:ext>
            </a:extLst>
          </p:cNvPr>
          <p:cNvSpPr/>
          <p:nvPr/>
        </p:nvSpPr>
        <p:spPr bwMode="auto">
          <a:xfrm>
            <a:off x="2683238" y="2208078"/>
            <a:ext cx="3635266" cy="8662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8112" y="1853494"/>
            <a:ext cx="38541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   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N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max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 = 6 configuration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                      for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Li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4B4760-226E-FE43-80D5-E5F85AD6DF0A}"/>
              </a:ext>
            </a:extLst>
          </p:cNvPr>
          <p:cNvSpPr/>
          <p:nvPr/>
        </p:nvSpPr>
        <p:spPr bwMode="auto">
          <a:xfrm>
            <a:off x="2187595" y="4896464"/>
            <a:ext cx="1145540" cy="5309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3DA8E-5178-0841-B907-124E267D098B}"/>
              </a:ext>
            </a:extLst>
          </p:cNvPr>
          <p:cNvSpPr txBox="1"/>
          <p:nvPr/>
        </p:nvSpPr>
        <p:spPr>
          <a:xfrm>
            <a:off x="3162678" y="3372859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</a:rPr>
              <a:t>  3 neutrons + 3 protons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</a:rPr>
              <a:t>   in low-lying HO shells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85312-FC88-7A45-8239-532A2BA4B373}"/>
              </a:ext>
            </a:extLst>
          </p:cNvPr>
          <p:cNvSpPr/>
          <p:nvPr/>
        </p:nvSpPr>
        <p:spPr bwMode="auto">
          <a:xfrm rot="20690112">
            <a:off x="2611852" y="2359742"/>
            <a:ext cx="334552" cy="7146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2011E-C944-3C46-B765-18153F94BE49}"/>
              </a:ext>
            </a:extLst>
          </p:cNvPr>
          <p:cNvSpPr txBox="1"/>
          <p:nvPr/>
        </p:nvSpPr>
        <p:spPr>
          <a:xfrm>
            <a:off x="2124785" y="1389753"/>
            <a:ext cx="2295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extrapolate: </a:t>
            </a:r>
            <a:r>
              <a:rPr lang="en-US" sz="1400" i="1" dirty="0" err="1"/>
              <a:t>N</a:t>
            </a:r>
            <a:r>
              <a:rPr lang="en-US" sz="1400" baseline="-25000" dirty="0" err="1"/>
              <a:t>max</a:t>
            </a:r>
            <a:r>
              <a:rPr lang="en-US" sz="1400" dirty="0"/>
              <a:t> -&gt; infinity</a:t>
            </a:r>
          </a:p>
        </p:txBody>
      </p:sp>
    </p:spTree>
    <p:extLst>
      <p:ext uri="{BB962C8B-B14F-4D97-AF65-F5344CB8AC3E}">
        <p14:creationId xmlns:p14="http://schemas.microsoft.com/office/powerpoint/2010/main" val="5255102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443620-1212-11F1-6E44-928F10F7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0" y="1211651"/>
            <a:ext cx="4557817" cy="3497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D1DD9-1E0C-1A09-6683-7034D4DFD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254929"/>
            <a:ext cx="4557819" cy="3519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388ACC-E369-6ECE-688D-E5E945C3AC08}"/>
              </a:ext>
            </a:extLst>
          </p:cNvPr>
          <p:cNvSpPr txBox="1"/>
          <p:nvPr/>
        </p:nvSpPr>
        <p:spPr>
          <a:xfrm>
            <a:off x="1747156" y="197509"/>
            <a:ext cx="56496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0" u="sng" strike="noStrike" kern="1200" baseline="0" dirty="0">
                <a:solidFill>
                  <a:srgbClr val="0070C0"/>
                </a:solidFill>
                <a:latin typeface="Arial" panose="020B0604020202020204" pitchFamily="34" charset="0"/>
              </a:rPr>
              <a:t>Challenge</a:t>
            </a:r>
          </a:p>
          <a:p>
            <a:pPr algn="ctr" rtl="0"/>
            <a:r>
              <a:rPr lang="en-US" sz="1800" b="1" i="0" u="none" strike="noStrike" kern="1200" baseline="0" dirty="0">
                <a:solidFill>
                  <a:srgbClr val="0070C0"/>
                </a:solidFill>
                <a:latin typeface="Arial" panose="020B0604020202020204" pitchFamily="34" charset="0"/>
              </a:rPr>
              <a:t>Exponential increase in Matrix Dimension (D)</a:t>
            </a:r>
            <a:endParaRPr lang="en-US" sz="1800" b="0" i="0" u="none" strike="noStrike" kern="1200" baseline="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9442BB-2E6D-A62F-905E-B71BAE8C7B22}"/>
              </a:ext>
            </a:extLst>
          </p:cNvPr>
          <p:cNvSpPr txBox="1"/>
          <p:nvPr/>
        </p:nvSpPr>
        <p:spPr>
          <a:xfrm>
            <a:off x="1276816" y="4662920"/>
            <a:ext cx="785300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400" b="1" i="0" u="none" strike="noStrike" kern="1200" baseline="0" dirty="0">
                <a:solidFill>
                  <a:srgbClr val="0070C0"/>
                </a:solidFill>
                <a:latin typeface="Arial" panose="020B0604020202020204" pitchFamily="34" charset="0"/>
              </a:rPr>
              <a:t>                          </a:t>
            </a:r>
            <a:r>
              <a:rPr lang="en-US" sz="2000" b="1" i="0" u="sng" strike="noStrike" kern="1200" dirty="0">
                <a:solidFill>
                  <a:srgbClr val="0070C0"/>
                </a:solidFill>
                <a:latin typeface="Arial" panose="020B0604020202020204" pitchFamily="34" charset="0"/>
              </a:rPr>
              <a:t>Opportunities</a:t>
            </a:r>
            <a:endParaRPr lang="en-US" sz="2000" b="1" i="0" u="none" strike="noStrike" kern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rtl="0">
              <a:buSzPts val="1800"/>
              <a:buFont typeface="Wingdings" pitchFamily="2" charset="2"/>
              <a:buChar char="Ø"/>
            </a:pPr>
            <a:r>
              <a:rPr lang="en-US" b="1" i="0" u="none" strike="noStrike" kern="1200" baseline="0" dirty="0">
                <a:solidFill>
                  <a:srgbClr val="0070C0"/>
                </a:solidFill>
                <a:latin typeface="Arial" panose="020B0604020202020204" pitchFamily="34" charset="0"/>
              </a:rPr>
              <a:t> Memory/</a:t>
            </a:r>
            <a:r>
              <a:rPr lang="en-US" b="1" i="0" u="none" strike="noStrike" kern="1200" baseline="0" dirty="0" err="1">
                <a:solidFill>
                  <a:srgbClr val="0070C0"/>
                </a:solidFill>
                <a:latin typeface="Arial" panose="020B0604020202020204" pitchFamily="34" charset="0"/>
              </a:rPr>
              <a:t>cpu</a:t>
            </a:r>
            <a:r>
              <a:rPr lang="en-US" b="1" i="0" u="none" strike="noStrike" kern="1200" baseline="0" dirty="0">
                <a:solidFill>
                  <a:srgbClr val="0070C0"/>
                </a:solidFill>
                <a:latin typeface="Arial" panose="020B0604020202020204" pitchFamily="34" charset="0"/>
              </a:rPr>
              <a:t> time grows only as D</a:t>
            </a:r>
            <a:r>
              <a:rPr lang="en-US" b="1" i="0" u="none" strike="noStrike" kern="1200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3/2</a:t>
            </a:r>
            <a:endParaRPr lang="en-US" b="1" i="0" u="none" strike="noStrike" kern="1200" baseline="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rtl="0">
              <a:buSzPts val="1800"/>
              <a:buFont typeface="Wingdings" pitchFamily="2" charset="2"/>
              <a:buChar char="Ø"/>
            </a:pPr>
            <a:r>
              <a:rPr lang="en-US" b="1" i="0" u="none" strike="noStrike" kern="1200" baseline="0" dirty="0">
                <a:solidFill>
                  <a:srgbClr val="0070C0"/>
                </a:solidFill>
                <a:latin typeface="Arial" panose="020B0604020202020204" pitchFamily="34" charset="0"/>
              </a:rPr>
              <a:t> Algorithm development (</a:t>
            </a:r>
            <a:r>
              <a:rPr lang="en-US" b="1" i="0" u="none" strike="noStrike" kern="1200" baseline="0" dirty="0" err="1">
                <a:solidFill>
                  <a:srgbClr val="0070C0"/>
                </a:solidFill>
                <a:latin typeface="Arial" panose="020B0604020202020204" pitchFamily="34" charset="0"/>
              </a:rPr>
              <a:t>SciDAC</a:t>
            </a:r>
            <a:r>
              <a:rPr lang="en-US" b="1" i="0" u="none" strike="noStrike" kern="1200" baseline="0" dirty="0">
                <a:solidFill>
                  <a:srgbClr val="0070C0"/>
                </a:solidFill>
                <a:latin typeface="Arial" panose="020B0604020202020204" pitchFamily="34" charset="0"/>
              </a:rPr>
              <a:t> funding)</a:t>
            </a:r>
          </a:p>
          <a:p>
            <a:pPr rtl="0">
              <a:buSzPts val="1800"/>
              <a:buFont typeface="Wingdings" pitchFamily="2" charset="2"/>
              <a:buChar char="Ø"/>
            </a:pPr>
            <a:r>
              <a:rPr lang="en-US" b="1" i="0" u="none" strike="noStrike" kern="1200" baseline="0" dirty="0">
                <a:solidFill>
                  <a:srgbClr val="0070C0"/>
                </a:solidFill>
                <a:latin typeface="Arial" panose="020B0604020202020204" pitchFamily="34" charset="0"/>
              </a:rPr>
              <a:t> Exaflop machines now available (DOE/INCITE competitive awards)</a:t>
            </a:r>
          </a:p>
          <a:p>
            <a:pPr rtl="0">
              <a:buSzPts val="1800"/>
              <a:buFont typeface="Wingdings" pitchFamily="2" charset="2"/>
              <a:buChar char="Ø"/>
            </a:pPr>
            <a:r>
              <a:rPr lang="en-US" b="1" i="0" u="none" strike="noStrike" kern="1200" baseline="0" dirty="0">
                <a:solidFill>
                  <a:srgbClr val="0070C0"/>
                </a:solidFill>
                <a:latin typeface="Arial" panose="020B0604020202020204" pitchFamily="34" charset="0"/>
              </a:rPr>
              <a:t> Improved understanding of Chiral EFT</a:t>
            </a:r>
          </a:p>
          <a:p>
            <a:pPr rtl="0">
              <a:buSzPts val="1800"/>
              <a:buFont typeface="Wingdings" pitchFamily="2" charset="2"/>
              <a:buChar char="Ø"/>
            </a:pPr>
            <a:r>
              <a:rPr lang="en-US" b="1" i="0" u="none" strike="noStrike" kern="1200" baseline="0" dirty="0">
                <a:solidFill>
                  <a:srgbClr val="0070C0"/>
                </a:solidFill>
                <a:latin typeface="Arial" panose="020B0604020202020204" pitchFamily="34" charset="0"/>
              </a:rPr>
              <a:t> Developing methods for extrapolating D-&gt;inf (</a:t>
            </a:r>
            <a:r>
              <a:rPr lang="en-US" b="1" i="0" u="none" strike="noStrike" kern="1200" baseline="0" dirty="0" err="1">
                <a:solidFill>
                  <a:srgbClr val="0070C0"/>
                </a:solidFill>
                <a:latin typeface="Arial" panose="020B0604020202020204" pitchFamily="34" charset="0"/>
              </a:rPr>
              <a:t>N</a:t>
            </a:r>
            <a:r>
              <a:rPr lang="en-US" b="1" i="0" u="none" strike="noStrike" kern="1200" baseline="-25000" dirty="0" err="1">
                <a:solidFill>
                  <a:srgbClr val="0070C0"/>
                </a:solidFill>
                <a:latin typeface="Arial" panose="020B0604020202020204" pitchFamily="34" charset="0"/>
              </a:rPr>
              <a:t>max</a:t>
            </a:r>
            <a:r>
              <a:rPr lang="en-US" b="1" i="0" u="none" strike="noStrike" kern="1200" baseline="0" dirty="0">
                <a:solidFill>
                  <a:srgbClr val="0070C0"/>
                </a:solidFill>
                <a:latin typeface="Arial" panose="020B0604020202020204" pitchFamily="34" charset="0"/>
              </a:rPr>
              <a:t>-&gt;inf)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5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ext on a white background&#10;&#10;Description automatically generated">
            <a:extLst>
              <a:ext uri="{FF2B5EF4-FFF2-40B4-BE49-F238E27FC236}">
                <a16:creationId xmlns:a16="http://schemas.microsoft.com/office/drawing/2014/main" id="{7C8E04C4-0149-A7C6-79B4-A0BF37C07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144" y="2958924"/>
            <a:ext cx="3892550" cy="2070276"/>
          </a:xfrm>
          <a:prstGeom prst="rect">
            <a:avLst/>
          </a:prstGeom>
        </p:spPr>
      </p:pic>
      <p:pic>
        <p:nvPicPr>
          <p:cNvPr id="9" name="Picture 8" descr="A close-up of a text&#10;&#10;Description automatically generated">
            <a:extLst>
              <a:ext uri="{FF2B5EF4-FFF2-40B4-BE49-F238E27FC236}">
                <a16:creationId xmlns:a16="http://schemas.microsoft.com/office/drawing/2014/main" id="{706013AD-DC7A-BDF9-A192-4F9A38FB5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-28938"/>
            <a:ext cx="8453747" cy="2010137"/>
          </a:xfrm>
          <a:prstGeom prst="rect">
            <a:avLst/>
          </a:prstGeom>
        </p:spPr>
      </p:pic>
      <p:pic>
        <p:nvPicPr>
          <p:cNvPr id="5" name="Picture 4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489BEB5D-6F72-743B-6D69-7439BA035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794076"/>
            <a:ext cx="5210705" cy="5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545C3-9228-B7CF-55F8-3792C02183F7}"/>
              </a:ext>
            </a:extLst>
          </p:cNvPr>
          <p:cNvSpPr txBox="1"/>
          <p:nvPr/>
        </p:nvSpPr>
        <p:spPr>
          <a:xfrm>
            <a:off x="6780811" y="1719943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The LENPIC team: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 </a:t>
            </a:r>
            <a:r>
              <a:rPr lang="en-US" sz="1600" dirty="0" err="1">
                <a:solidFill>
                  <a:srgbClr val="0070C0"/>
                </a:solidFill>
              </a:rPr>
              <a:t>www.lenpic.org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5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3883208" y="1028373"/>
            <a:ext cx="5246314" cy="21421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Predict properties of ground and excited states of light nuclei with robust theoretical error estimates.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Test consistent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/>
              </a:rPr>
              <a:t>LENPIC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chiral effective field theory (EFT) interactions with 2- and 3-nucleon forces.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Extend and test a Bayesian statistical model that learns from the order-by-order EFT convergence pattern to account for correlated excitations. </a:t>
            </a:r>
          </a:p>
        </p:txBody>
      </p:sp>
      <p:cxnSp>
        <p:nvCxnSpPr>
          <p:cNvPr id="5" name="Straight Connector 20"/>
          <p:cNvCxnSpPr>
            <a:cxnSpLocks noChangeShapeType="1"/>
          </p:cNvCxnSpPr>
          <p:nvPr/>
        </p:nvCxnSpPr>
        <p:spPr bwMode="auto">
          <a:xfrm>
            <a:off x="3803086" y="745174"/>
            <a:ext cx="36405" cy="6153129"/>
          </a:xfrm>
          <a:prstGeom prst="line">
            <a:avLst/>
          </a:prstGeom>
          <a:noFill/>
          <a:ln w="25400" algn="ctr">
            <a:solidFill>
              <a:srgbClr val="F9B074"/>
            </a:solidFill>
            <a:round/>
            <a:headEnd/>
            <a:tailEnd/>
          </a:ln>
        </p:spPr>
      </p:cxnSp>
      <p:sp>
        <p:nvSpPr>
          <p:cNvPr id="9" name="Content Placeholder 5"/>
          <p:cNvSpPr txBox="1">
            <a:spLocks/>
          </p:cNvSpPr>
          <p:nvPr/>
        </p:nvSpPr>
        <p:spPr>
          <a:xfrm>
            <a:off x="3942777" y="3459605"/>
            <a:ext cx="5184648" cy="24745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First test of novel chiral nucleon-nucleon potentials with consistent three-nucleon forces.</a:t>
            </a:r>
          </a:p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Demonstrates understanding of theoretical uncertainties due to chiral EFT expansion.</a:t>
            </a:r>
          </a:p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Accounting for correlations produces agreement with experimental excitation energies (see figure).</a:t>
            </a:r>
          </a:p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Exceptions in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 and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 indicate different theoretical correlations in the nuclear structure.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7678" y="74644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3822" y="3198039"/>
            <a:ext cx="125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Impact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6873" y="42837"/>
            <a:ext cx="55272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Excitation energies from effective field theory with quantified uncertainties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  <p:cxnSp>
        <p:nvCxnSpPr>
          <p:cNvPr id="20" name="Straight Connector 8"/>
          <p:cNvCxnSpPr>
            <a:cxnSpLocks noChangeShapeType="1"/>
          </p:cNvCxnSpPr>
          <p:nvPr/>
        </p:nvCxnSpPr>
        <p:spPr bwMode="auto">
          <a:xfrm>
            <a:off x="116112" y="696135"/>
            <a:ext cx="8763000" cy="3175"/>
          </a:xfrm>
          <a:prstGeom prst="line">
            <a:avLst/>
          </a:prstGeom>
          <a:noFill/>
          <a:ln w="25400" algn="ctr">
            <a:solidFill>
              <a:srgbClr val="F9B074"/>
            </a:solidFill>
            <a:round/>
            <a:headEnd/>
            <a:tailEnd/>
          </a:ln>
        </p:spPr>
      </p:cxn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082CC806-64DD-B144-B968-C0306B6D97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03086" y="3158342"/>
            <a:ext cx="5242858" cy="0"/>
          </a:xfrm>
          <a:prstGeom prst="line">
            <a:avLst/>
          </a:prstGeom>
          <a:noFill/>
          <a:ln w="25400" algn="ctr">
            <a:solidFill>
              <a:srgbClr val="F9B074"/>
            </a:solidFill>
            <a:round/>
            <a:headEnd/>
            <a:tailEnd/>
          </a:ln>
        </p:spPr>
      </p:cxn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D3280EC5-135B-904A-B672-05779A536728}"/>
              </a:ext>
            </a:extLst>
          </p:cNvPr>
          <p:cNvSpPr txBox="1">
            <a:spLocks/>
          </p:cNvSpPr>
          <p:nvPr/>
        </p:nvSpPr>
        <p:spPr bwMode="auto">
          <a:xfrm>
            <a:off x="4290323" y="6214700"/>
            <a:ext cx="46970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8064A2">
                  <a:lumMod val="75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Maris et al, Phys. Rev. C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054001 (2021); Editors’ Suggestion;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arXiv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2012.12396 [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nucl-th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5CD654-1D80-104A-9C87-F34EC734603A}"/>
              </a:ext>
            </a:extLst>
          </p:cNvPr>
          <p:cNvSpPr txBox="1"/>
          <p:nvPr/>
        </p:nvSpPr>
        <p:spPr>
          <a:xfrm>
            <a:off x="5331995" y="5931527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Accomplishments</a:t>
            </a:r>
          </a:p>
        </p:txBody>
      </p: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id="{05CA1064-FA37-A146-8FFD-80EFE0DD5E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8" y="5904875"/>
            <a:ext cx="5308234" cy="0"/>
          </a:xfrm>
          <a:prstGeom prst="line">
            <a:avLst/>
          </a:prstGeom>
          <a:noFill/>
          <a:ln w="25400" algn="ctr">
            <a:solidFill>
              <a:srgbClr val="F9B074"/>
            </a:solidFill>
            <a:round/>
            <a:headEnd/>
            <a:tailEnd/>
          </a:ln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29154DD-984B-BD44-8AC4-66393FA4A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34" y="773409"/>
            <a:ext cx="3103404" cy="6072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6C624-824C-AA43-854E-0AC288AC0DC5}"/>
              </a:ext>
            </a:extLst>
          </p:cNvPr>
          <p:cNvSpPr txBox="1"/>
          <p:nvPr/>
        </p:nvSpPr>
        <p:spPr>
          <a:xfrm>
            <a:off x="82788" y="931115"/>
            <a:ext cx="1364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Theory minus experiment for selected excitation energies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BDB60-B3BA-A04A-A1DD-6B78CD9BDD85}"/>
              </a:ext>
            </a:extLst>
          </p:cNvPr>
          <p:cNvSpPr txBox="1"/>
          <p:nvPr/>
        </p:nvSpPr>
        <p:spPr>
          <a:xfrm>
            <a:off x="64597" y="2923504"/>
            <a:ext cx="1331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Bayesian 95% intervals for two forces (blue &amp; red)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09805-C24E-3B49-9374-5361257786B0}"/>
              </a:ext>
            </a:extLst>
          </p:cNvPr>
          <p:cNvSpPr txBox="1"/>
          <p:nvPr/>
        </p:nvSpPr>
        <p:spPr>
          <a:xfrm>
            <a:off x="35157" y="5095888"/>
            <a:ext cx="139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if ≈95% of bars overlap zero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7584F-01ED-5148-A283-2711C9457847}"/>
              </a:ext>
            </a:extLst>
          </p:cNvPr>
          <p:cNvSpPr txBox="1"/>
          <p:nvPr/>
        </p:nvSpPr>
        <p:spPr>
          <a:xfrm>
            <a:off x="1942873" y="2268184"/>
            <a:ext cx="768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data</a:t>
            </a:r>
          </a:p>
        </p:txBody>
      </p:sp>
    </p:spTree>
    <p:extLst>
      <p:ext uri="{BB962C8B-B14F-4D97-AF65-F5344CB8AC3E}">
        <p14:creationId xmlns:p14="http://schemas.microsoft.com/office/powerpoint/2010/main" val="272174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0694A7-E429-DBED-BBBB-9268291D7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"/>
            <a:ext cx="9144000" cy="6851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F6857-500C-2613-2484-25545CBE27D3}"/>
              </a:ext>
            </a:extLst>
          </p:cNvPr>
          <p:cNvSpPr txBox="1"/>
          <p:nvPr/>
        </p:nvSpPr>
        <p:spPr>
          <a:xfrm>
            <a:off x="4952998" y="1251859"/>
            <a:ext cx="419435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P. Maris, H. Le, A. </a:t>
            </a:r>
            <a:r>
              <a:rPr lang="en-US" sz="1600" dirty="0" err="1"/>
              <a:t>Nogga</a:t>
            </a:r>
            <a:r>
              <a:rPr lang="en-US" sz="1600" dirty="0"/>
              <a:t>, R. Roth, J.P. Vary</a:t>
            </a:r>
          </a:p>
          <a:p>
            <a:r>
              <a:rPr lang="en-US" sz="1600" dirty="0"/>
              <a:t>Front. Phys. 11, 1098262 (2023)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865A9-D201-E5C8-36FF-0BBE3CEF996B}"/>
              </a:ext>
            </a:extLst>
          </p:cNvPr>
          <p:cNvSpPr txBox="1"/>
          <p:nvPr/>
        </p:nvSpPr>
        <p:spPr>
          <a:xfrm>
            <a:off x="-87088" y="-54430"/>
            <a:ext cx="9448801" cy="4898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91C23-AFC8-E631-55D9-433D861B5F62}"/>
              </a:ext>
            </a:extLst>
          </p:cNvPr>
          <p:cNvSpPr txBox="1"/>
          <p:nvPr/>
        </p:nvSpPr>
        <p:spPr>
          <a:xfrm>
            <a:off x="-217717" y="6564077"/>
            <a:ext cx="9448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</a:t>
            </a:r>
            <a:r>
              <a:rPr lang="en-US" sz="1400" dirty="0"/>
              <a:t>Adapted from P. Maris, LENPIC Annual Meeting, Bonn, March 11-13, 2024</a:t>
            </a:r>
          </a:p>
        </p:txBody>
      </p:sp>
    </p:spTree>
    <p:extLst>
      <p:ext uri="{BB962C8B-B14F-4D97-AF65-F5344CB8AC3E}">
        <p14:creationId xmlns:p14="http://schemas.microsoft.com/office/powerpoint/2010/main" val="159453900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panose="020B0403020202020204" pitchFamily="34" charset="0"/>
            <a:ea typeface="Helvetica Light" panose="020B0403020202020204" pitchFamily="34" charset="0"/>
            <a:cs typeface="Helvetica Light" panose="020B0403020202020204" pitchFamily="34" charset="0"/>
            <a:sym typeface="Helvetica Light" panose="020B04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panose="020B0403020202020204" pitchFamily="34" charset="0"/>
            <a:ea typeface="Helvetica Light" panose="020B0403020202020204" pitchFamily="34" charset="0"/>
            <a:cs typeface="Helvetica Light" panose="020B0403020202020204" pitchFamily="34" charset="0"/>
            <a:sym typeface="Helvetica Light" panose="020B04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5.xml><?xml version="1.0" encoding="utf-8"?>
<a:theme xmlns:a="http://schemas.openxmlformats.org/drawingml/2006/main" name="1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GH_Physics_Seminar_StLouis_Oct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36747</TotalTime>
  <Words>6673</Words>
  <Application>Microsoft Macintosh PowerPoint</Application>
  <PresentationFormat>On-screen Show (4:3)</PresentationFormat>
  <Paragraphs>583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58" baseType="lpstr">
      <vt:lpstr>ＭＳ Ｐゴシック</vt:lpstr>
      <vt:lpstr>-apple-system</vt:lpstr>
      <vt:lpstr>Aptos</vt:lpstr>
      <vt:lpstr>Aptos Display</vt:lpstr>
      <vt:lpstr>Arial</vt:lpstr>
      <vt:lpstr>Baskerville</vt:lpstr>
      <vt:lpstr>Calibri</vt:lpstr>
      <vt:lpstr>Calibri Light</vt:lpstr>
      <vt:lpstr>Cambria Math</vt:lpstr>
      <vt:lpstr>Helvetica Light</vt:lpstr>
      <vt:lpstr>Lucida Handwriting</vt:lpstr>
      <vt:lpstr>Symbol</vt:lpstr>
      <vt:lpstr>Times</vt:lpstr>
      <vt:lpstr>Times New Roman</vt:lpstr>
      <vt:lpstr>Wingdings</vt:lpstr>
      <vt:lpstr>1_Office Theme</vt:lpstr>
      <vt:lpstr>1_Blank Presentation</vt:lpstr>
      <vt:lpstr>Blank Presentation</vt:lpstr>
      <vt:lpstr>2_Blank Presentation</vt:lpstr>
      <vt:lpstr>4_Blank Presentation</vt:lpstr>
      <vt:lpstr>23_Blank Presentation</vt:lpstr>
      <vt:lpstr>1_GH_Physics_Seminar_StLouis_Oct2011</vt:lpstr>
      <vt:lpstr>13_Blank Presentation</vt:lpstr>
      <vt:lpstr>8_Blank Presentation</vt:lpstr>
      <vt:lpstr>3_Office Theme</vt:lpstr>
      <vt:lpstr>White</vt:lpstr>
      <vt:lpstr>7_Office Theme</vt:lpstr>
      <vt:lpstr>5_Blank Presentation</vt:lpstr>
      <vt:lpstr>Office Theme</vt:lpstr>
      <vt:lpstr>18_Blank Presentation</vt:lpstr>
      <vt:lpstr>Equation</vt:lpstr>
      <vt:lpstr>PowerPoint Presentation</vt:lpstr>
      <vt:lpstr>PowerPoint Presentation</vt:lpstr>
      <vt:lpstr>Effective Nucleon Interaction  Chiral Perturbation Theory (χPT)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 of ISU Nuclear Theory on Quantum Computers – p1</vt:lpstr>
      <vt:lpstr>Bibliography of ISU Nuclear Theory on Quantum Computers – p2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Vary</dc:creator>
  <cp:lastModifiedBy>Vary, James P [PHYSA]</cp:lastModifiedBy>
  <cp:revision>929</cp:revision>
  <cp:lastPrinted>2026-06-18T06:55:07Z</cp:lastPrinted>
  <dcterms:created xsi:type="dcterms:W3CDTF">2012-06-16T04:14:28Z</dcterms:created>
  <dcterms:modified xsi:type="dcterms:W3CDTF">2026-06-18T06:55:28Z</dcterms:modified>
</cp:coreProperties>
</file>