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7" r:id="rId2"/>
  </p:sldMasterIdLst>
  <p:notesMasterIdLst>
    <p:notesMasterId r:id="rId46"/>
  </p:notesMasterIdLst>
  <p:handoutMasterIdLst>
    <p:handoutMasterId r:id="rId47"/>
  </p:handoutMasterIdLst>
  <p:sldIdLst>
    <p:sldId id="878" r:id="rId3"/>
    <p:sldId id="891" r:id="rId4"/>
    <p:sldId id="983" r:id="rId5"/>
    <p:sldId id="1121" r:id="rId6"/>
    <p:sldId id="1122" r:id="rId7"/>
    <p:sldId id="1127" r:id="rId8"/>
    <p:sldId id="1100" r:id="rId9"/>
    <p:sldId id="1101" r:id="rId10"/>
    <p:sldId id="1129" r:id="rId11"/>
    <p:sldId id="1107" r:id="rId12"/>
    <p:sldId id="929" r:id="rId13"/>
    <p:sldId id="1125" r:id="rId14"/>
    <p:sldId id="1161" r:id="rId15"/>
    <p:sldId id="976" r:id="rId16"/>
    <p:sldId id="1144" r:id="rId17"/>
    <p:sldId id="1044" r:id="rId18"/>
    <p:sldId id="1153" r:id="rId19"/>
    <p:sldId id="1021" r:id="rId20"/>
    <p:sldId id="916" r:id="rId21"/>
    <p:sldId id="917" r:id="rId22"/>
    <p:sldId id="1158" r:id="rId23"/>
    <p:sldId id="923" r:id="rId24"/>
    <p:sldId id="905" r:id="rId25"/>
    <p:sldId id="1162" r:id="rId26"/>
    <p:sldId id="1170" r:id="rId27"/>
    <p:sldId id="1091" r:id="rId28"/>
    <p:sldId id="1111" r:id="rId29"/>
    <p:sldId id="1112" r:id="rId30"/>
    <p:sldId id="1113" r:id="rId31"/>
    <p:sldId id="1115" r:id="rId32"/>
    <p:sldId id="1116" r:id="rId33"/>
    <p:sldId id="1117" r:id="rId34"/>
    <p:sldId id="1118" r:id="rId35"/>
    <p:sldId id="1119" r:id="rId36"/>
    <p:sldId id="1169" r:id="rId37"/>
    <p:sldId id="1174" r:id="rId38"/>
    <p:sldId id="256" r:id="rId39"/>
    <p:sldId id="1163" r:id="rId40"/>
    <p:sldId id="854" r:id="rId41"/>
    <p:sldId id="977" r:id="rId42"/>
    <p:sldId id="1098" r:id="rId43"/>
    <p:sldId id="1090" r:id="rId44"/>
    <p:sldId id="982" r:id="rId45"/>
  </p:sldIdLst>
  <p:sldSz cx="12192000" cy="6858000"/>
  <p:notesSz cx="7161213" cy="9701213"/>
  <p:custDataLst>
    <p:tags r:id="rId48"/>
  </p:custDataLst>
  <p:defaultTextStyle>
    <a:defPPr>
      <a:defRPr lang="zh-CN"/>
    </a:defPPr>
    <a:lvl1pPr algn="l" rtl="0" eaLnBrk="0" fontAlgn="base" hangingPunct="0">
      <a:spcBef>
        <a:spcPct val="0"/>
      </a:spcBef>
      <a:spcAft>
        <a:spcPct val="0"/>
      </a:spcAft>
      <a:defRPr sz="2000" kern="1200">
        <a:solidFill>
          <a:schemeClr val="tx2"/>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2"/>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2"/>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2"/>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2"/>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2"/>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2"/>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2"/>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2"/>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E228E25C-CF9A-434A-8328-EB9D09D24F71}">
          <p14:sldIdLst>
            <p14:sldId id="878"/>
          </p14:sldIdLst>
        </p14:section>
        <p14:section name="Motivation of quantum simulation" id="{53EEDDA9-B511-48E6-9EE9-AB1A1804B15C}">
          <p14:sldIdLst>
            <p14:sldId id="891"/>
            <p14:sldId id="983"/>
            <p14:sldId id="1121"/>
            <p14:sldId id="1122"/>
            <p14:sldId id="1127"/>
            <p14:sldId id="1100"/>
            <p14:sldId id="1101"/>
            <p14:sldId id="1129"/>
            <p14:sldId id="1107"/>
            <p14:sldId id="929"/>
            <p14:sldId id="1125"/>
          </p14:sldIdLst>
        </p14:section>
        <p14:section name="Quantum simulation with ultracold atoms" id="{BB03F31D-ABE0-4A68-A393-C09F496713EB}">
          <p14:sldIdLst>
            <p14:sldId id="1161"/>
            <p14:sldId id="976"/>
            <p14:sldId id="1144"/>
            <p14:sldId id="1044"/>
            <p14:sldId id="1153"/>
            <p14:sldId id="1021"/>
          </p14:sldIdLst>
        </p14:section>
        <p14:section name="Microscopic study of the LGT" id="{B234F7D9-E369-4543-9182-9E10990210D8}">
          <p14:sldIdLst>
            <p14:sldId id="916"/>
            <p14:sldId id="917"/>
            <p14:sldId id="1158"/>
            <p14:sldId id="923"/>
            <p14:sldId id="905"/>
            <p14:sldId id="1162"/>
            <p14:sldId id="1170"/>
            <p14:sldId id="1091"/>
            <p14:sldId id="1111"/>
            <p14:sldId id="1112"/>
            <p14:sldId id="1113"/>
            <p14:sldId id="1115"/>
            <p14:sldId id="1116"/>
            <p14:sldId id="1117"/>
            <p14:sldId id="1118"/>
            <p14:sldId id="1119"/>
            <p14:sldId id="1169"/>
            <p14:sldId id="1174"/>
            <p14:sldId id="256"/>
          </p14:sldIdLst>
        </p14:section>
        <p14:section name="Toward simulation of 2D LGT" id="{1379DE1D-4A62-45D4-859F-8DAFABAC942A}">
          <p14:sldIdLst>
            <p14:sldId id="1163"/>
          </p14:sldIdLst>
        </p14:section>
        <p14:section name="3M-Con and Outlook" id="{B74DC761-9D51-47F3-8F75-EFCC2E8428EE}">
          <p14:sldIdLst>
            <p14:sldId id="854"/>
            <p14:sldId id="977"/>
          </p14:sldIdLst>
        </p14:section>
        <p14:section name="1M Acknowledgement" id="{07332716-EBF1-4B31-83CE-F3674532AA69}">
          <p14:sldIdLst>
            <p14:sldId id="1098"/>
            <p14:sldId id="1090"/>
            <p14:sldId id="982"/>
          </p14:sldIdLst>
        </p14:section>
      </p14:sectionLst>
    </p:ext>
    <p:ext uri="{EFAFB233-063F-42B5-8137-9DF3F51BA10A}">
      <p15:sldGuideLst xmlns:p15="http://schemas.microsoft.com/office/powerpoint/2012/main">
        <p15:guide id="1" orient="horz" pos="2128" userDrawn="1">
          <p15:clr>
            <a:srgbClr val="A4A3A4"/>
          </p15:clr>
        </p15:guide>
        <p15:guide id="2" pos="3868" userDrawn="1">
          <p15:clr>
            <a:srgbClr val="A4A3A4"/>
          </p15:clr>
        </p15:guide>
      </p15:sldGuideLst>
    </p:ext>
    <p:ext uri="{2D200454-40CA-4A62-9FC3-DE9A4176ACB9}">
      <p15:notesGuideLst xmlns:p15="http://schemas.microsoft.com/office/powerpoint/2012/main">
        <p15:guide id="1" orient="horz" pos="3010">
          <p15:clr>
            <a:srgbClr val="A4A3A4"/>
          </p15:clr>
        </p15:guide>
        <p15:guide id="2" pos="227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699"/>
    <a:srgbClr val="028029"/>
    <a:srgbClr val="0070C0"/>
    <a:srgbClr val="00B0F0"/>
    <a:srgbClr val="000000"/>
    <a:srgbClr val="B3EBFF"/>
    <a:srgbClr val="FF0000"/>
    <a:srgbClr val="01679A"/>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01" autoAdjust="0"/>
    <p:restoredTop sz="93082" autoAdjust="0"/>
  </p:normalViewPr>
  <p:slideViewPr>
    <p:cSldViewPr snapToGrid="0" showGuides="1">
      <p:cViewPr varScale="1">
        <p:scale>
          <a:sx n="87" d="100"/>
          <a:sy n="87" d="100"/>
        </p:scale>
        <p:origin x="519" y="39"/>
      </p:cViewPr>
      <p:guideLst>
        <p:guide orient="horz" pos="2128"/>
        <p:guide pos="38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3440"/>
    </p:cViewPr>
  </p:sorterViewPr>
  <p:notesViewPr>
    <p:cSldViewPr snapToGrid="0">
      <p:cViewPr varScale="1">
        <p:scale>
          <a:sx n="38" d="100"/>
          <a:sy n="38" d="100"/>
        </p:scale>
        <p:origin x="2371" y="38"/>
      </p:cViewPr>
      <p:guideLst>
        <p:guide orient="horz" pos="3010"/>
        <p:guide pos="2272"/>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hdr" sz="quarter"/>
          </p:nvPr>
        </p:nvSpPr>
        <p:spPr bwMode="auto">
          <a:xfrm>
            <a:off x="1" y="1"/>
            <a:ext cx="3103406" cy="48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939" tIns="44470" rIns="88939" bIns="44470" numCol="1" anchor="t" anchorCtr="0" compatLnSpc="1"/>
          <a:lstStyle>
            <a:lvl1pPr eaLnBrk="1" hangingPunct="1">
              <a:spcBef>
                <a:spcPct val="0"/>
              </a:spcBef>
              <a:defRPr sz="120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188419" name="Rectangle 3"/>
          <p:cNvSpPr>
            <a:spLocks noGrp="1" noChangeArrowheads="1"/>
          </p:cNvSpPr>
          <p:nvPr>
            <p:ph type="dt" sz="quarter" idx="1"/>
          </p:nvPr>
        </p:nvSpPr>
        <p:spPr bwMode="auto">
          <a:xfrm>
            <a:off x="4056209" y="1"/>
            <a:ext cx="3103406" cy="48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939" tIns="44470" rIns="88939" bIns="44470" numCol="1" anchor="t" anchorCtr="0" compatLnSpc="1"/>
          <a:lstStyle>
            <a:lvl1pPr algn="r" eaLnBrk="1" hangingPunct="1">
              <a:spcBef>
                <a:spcPct val="0"/>
              </a:spcBef>
              <a:defRPr sz="120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188420" name="Rectangle 4"/>
          <p:cNvSpPr>
            <a:spLocks noGrp="1" noChangeArrowheads="1"/>
          </p:cNvSpPr>
          <p:nvPr>
            <p:ph type="ftr" sz="quarter" idx="2"/>
          </p:nvPr>
        </p:nvSpPr>
        <p:spPr bwMode="auto">
          <a:xfrm>
            <a:off x="1" y="9215175"/>
            <a:ext cx="3103406" cy="48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939" tIns="44470" rIns="88939" bIns="44470" numCol="1" anchor="b" anchorCtr="0" compatLnSpc="1"/>
          <a:lstStyle>
            <a:lvl1pPr eaLnBrk="1" hangingPunct="1">
              <a:spcBef>
                <a:spcPct val="0"/>
              </a:spcBef>
              <a:defRPr sz="120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188421" name="Rectangle 5"/>
          <p:cNvSpPr>
            <a:spLocks noGrp="1" noChangeArrowheads="1"/>
          </p:cNvSpPr>
          <p:nvPr>
            <p:ph type="sldNum" sz="quarter" idx="3"/>
          </p:nvPr>
        </p:nvSpPr>
        <p:spPr bwMode="auto">
          <a:xfrm>
            <a:off x="4056209" y="9215175"/>
            <a:ext cx="3103406" cy="48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939" tIns="44470" rIns="88939" bIns="44470" numCol="1" anchor="b" anchorCtr="0" compatLnSpc="1"/>
          <a:lstStyle>
            <a:lvl1pPr algn="r" eaLnBrk="1" hangingPunct="1">
              <a:spcBef>
                <a:spcPct val="0"/>
              </a:spcBef>
              <a:defRPr sz="1200">
                <a:solidFill>
                  <a:schemeClr val="tx1"/>
                </a:solidFill>
              </a:defRPr>
            </a:lvl1pPr>
          </a:lstStyle>
          <a:p>
            <a:pPr>
              <a:defRPr/>
            </a:pPr>
            <a:fld id="{1044D531-CBEC-4397-AD01-73CD4AEEEC39}" type="slidenum">
              <a:rPr lang="en-US" altLang="zh-CN"/>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1" y="1"/>
            <a:ext cx="3103406" cy="48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1" rIns="92062" bIns="46031" numCol="1" anchor="t" anchorCtr="0" compatLnSpc="1"/>
          <a:lstStyle>
            <a:lvl1pPr defTabSz="920115" eaLnBrk="1" hangingPunct="1">
              <a:spcBef>
                <a:spcPct val="0"/>
              </a:spcBef>
              <a:defRPr sz="120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61443" name="Rectangle 3"/>
          <p:cNvSpPr>
            <a:spLocks noGrp="1" noChangeArrowheads="1"/>
          </p:cNvSpPr>
          <p:nvPr>
            <p:ph type="dt" idx="1"/>
          </p:nvPr>
        </p:nvSpPr>
        <p:spPr bwMode="auto">
          <a:xfrm>
            <a:off x="4056209" y="1"/>
            <a:ext cx="3103406" cy="48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1" rIns="92062" bIns="46031" numCol="1" anchor="t" anchorCtr="0" compatLnSpc="1"/>
          <a:lstStyle>
            <a:lvl1pPr algn="r" defTabSz="920115" eaLnBrk="1" hangingPunct="1">
              <a:spcBef>
                <a:spcPct val="0"/>
              </a:spcBef>
              <a:defRPr sz="120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31748" name="Rectangle 4"/>
          <p:cNvSpPr>
            <a:spLocks noGrp="1" noRot="1" noChangeAspect="1" noChangeArrowheads="1" noTextEdit="1"/>
          </p:cNvSpPr>
          <p:nvPr>
            <p:ph type="sldImg" idx="2"/>
          </p:nvPr>
        </p:nvSpPr>
        <p:spPr bwMode="auto">
          <a:xfrm>
            <a:off x="347663" y="725488"/>
            <a:ext cx="6470650" cy="3640137"/>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5" name="Rectangle 5"/>
          <p:cNvSpPr>
            <a:spLocks noGrp="1" noChangeArrowheads="1"/>
          </p:cNvSpPr>
          <p:nvPr>
            <p:ph type="body" sz="quarter" idx="3"/>
          </p:nvPr>
        </p:nvSpPr>
        <p:spPr bwMode="auto">
          <a:xfrm>
            <a:off x="717405" y="4607589"/>
            <a:ext cx="5726408" cy="4365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1" rIns="92062" bIns="46031" numCol="1" anchor="t"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1446" name="Rectangle 6"/>
          <p:cNvSpPr>
            <a:spLocks noGrp="1" noChangeArrowheads="1"/>
          </p:cNvSpPr>
          <p:nvPr>
            <p:ph type="ftr" sz="quarter" idx="4"/>
          </p:nvPr>
        </p:nvSpPr>
        <p:spPr bwMode="auto">
          <a:xfrm>
            <a:off x="1" y="9215175"/>
            <a:ext cx="3103406" cy="48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1" rIns="92062" bIns="46031" numCol="1" anchor="b" anchorCtr="0" compatLnSpc="1"/>
          <a:lstStyle>
            <a:lvl1pPr defTabSz="920115" eaLnBrk="1" hangingPunct="1">
              <a:spcBef>
                <a:spcPct val="0"/>
              </a:spcBef>
              <a:defRPr sz="1200">
                <a:solidFill>
                  <a:schemeClr val="tx1"/>
                </a:solidFill>
                <a:latin typeface="Arial" panose="020B0604020202020204" pitchFamily="34" charset="0"/>
                <a:ea typeface="宋体" panose="02010600030101010101" pitchFamily="2" charset="-122"/>
              </a:defRPr>
            </a:lvl1pPr>
          </a:lstStyle>
          <a:p>
            <a:pPr>
              <a:defRPr/>
            </a:pPr>
            <a:endParaRPr lang="en-US" altLang="zh-CN"/>
          </a:p>
        </p:txBody>
      </p:sp>
      <p:sp>
        <p:nvSpPr>
          <p:cNvPr id="61447" name="Rectangle 7"/>
          <p:cNvSpPr>
            <a:spLocks noGrp="1" noChangeArrowheads="1"/>
          </p:cNvSpPr>
          <p:nvPr>
            <p:ph type="sldNum" sz="quarter" idx="5"/>
          </p:nvPr>
        </p:nvSpPr>
        <p:spPr bwMode="auto">
          <a:xfrm>
            <a:off x="4056209" y="9215175"/>
            <a:ext cx="3103406" cy="48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2" tIns="46031" rIns="92062" bIns="46031" numCol="1" anchor="b" anchorCtr="0" compatLnSpc="1"/>
          <a:lstStyle>
            <a:lvl1pPr algn="r" defTabSz="920115" eaLnBrk="1" hangingPunct="1">
              <a:spcBef>
                <a:spcPct val="0"/>
              </a:spcBef>
              <a:defRPr sz="1200">
                <a:solidFill>
                  <a:schemeClr val="tx1"/>
                </a:solidFill>
              </a:defRPr>
            </a:lvl1pPr>
          </a:lstStyle>
          <a:p>
            <a:pPr>
              <a:defRPr/>
            </a:pPr>
            <a:fld id="{8F84AC4D-0101-4283-91C3-489A8CE0E562}" type="slidenum">
              <a:rPr lang="en-US" altLang="zh-CN"/>
              <a:t>‹#›</a:t>
            </a:fld>
            <a:endParaRPr lang="en-US" altLang="zh-CN"/>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defTabSz="920115">
              <a:spcBef>
                <a:spcPct val="30000"/>
              </a:spcBef>
              <a:defRPr sz="1200">
                <a:solidFill>
                  <a:schemeClr val="tx1"/>
                </a:solidFill>
                <a:latin typeface="Arial" panose="020B0604020202020204" pitchFamily="34" charset="0"/>
                <a:ea typeface="宋体" panose="02010600030101010101" pitchFamily="2" charset="-122"/>
              </a:defRPr>
            </a:lvl1pPr>
            <a:lvl2pPr marL="722630" indent="-278130" defTabSz="920115">
              <a:spcBef>
                <a:spcPct val="30000"/>
              </a:spcBef>
              <a:defRPr sz="1200">
                <a:solidFill>
                  <a:schemeClr val="tx1"/>
                </a:solidFill>
                <a:latin typeface="Arial" panose="020B0604020202020204" pitchFamily="34" charset="0"/>
                <a:ea typeface="宋体" panose="02010600030101010101" pitchFamily="2" charset="-122"/>
              </a:defRPr>
            </a:lvl2pPr>
            <a:lvl3pPr marL="1111885" indent="-222250" defTabSz="920115">
              <a:spcBef>
                <a:spcPct val="30000"/>
              </a:spcBef>
              <a:defRPr sz="1200">
                <a:solidFill>
                  <a:schemeClr val="tx1"/>
                </a:solidFill>
                <a:latin typeface="Arial" panose="020B0604020202020204" pitchFamily="34" charset="0"/>
                <a:ea typeface="宋体" panose="02010600030101010101" pitchFamily="2" charset="-122"/>
              </a:defRPr>
            </a:lvl3pPr>
            <a:lvl4pPr marL="1556385" indent="-222250" defTabSz="920115">
              <a:spcBef>
                <a:spcPct val="30000"/>
              </a:spcBef>
              <a:defRPr sz="1200">
                <a:solidFill>
                  <a:schemeClr val="tx1"/>
                </a:solidFill>
                <a:latin typeface="Arial" panose="020B0604020202020204" pitchFamily="34" charset="0"/>
                <a:ea typeface="宋体" panose="02010600030101010101" pitchFamily="2" charset="-122"/>
              </a:defRPr>
            </a:lvl4pPr>
            <a:lvl5pPr marL="2000885" indent="-222250" defTabSz="920115">
              <a:spcBef>
                <a:spcPct val="30000"/>
              </a:spcBef>
              <a:defRPr sz="1200">
                <a:solidFill>
                  <a:schemeClr val="tx1"/>
                </a:solidFill>
                <a:latin typeface="Arial" panose="020B0604020202020204" pitchFamily="34" charset="0"/>
                <a:ea typeface="宋体" panose="02010600030101010101" pitchFamily="2" charset="-122"/>
              </a:defRPr>
            </a:lvl5pPr>
            <a:lvl6pPr marL="2446020" indent="-222250" defTabSz="920115"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890520" indent="-222250" defTabSz="920115"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335020" indent="-222250" defTabSz="920115"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780155" indent="-222250" defTabSz="920115"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marL="0" marR="0" lvl="0" indent="0" algn="r" defTabSz="920115" rtl="0" eaLnBrk="1" fontAlgn="base" latinLnBrk="0" hangingPunct="1">
              <a:lnSpc>
                <a:spcPct val="100000"/>
              </a:lnSpc>
              <a:spcBef>
                <a:spcPct val="0"/>
              </a:spcBef>
              <a:spcAft>
                <a:spcPct val="0"/>
              </a:spcAft>
              <a:buClrTx/>
              <a:buSzTx/>
              <a:buFontTx/>
              <a:buNone/>
              <a:defRPr/>
            </a:pPr>
            <a:fld id="{F865D6E1-4549-4DEF-91E6-83E2FB17D9DE}"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t>1</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4819" name="Rectangle 2"/>
          <p:cNvSpPr>
            <a:spLocks noGrp="1" noRot="1" noChangeAspect="1" noChangeArrowheads="1" noTextEdit="1"/>
          </p:cNvSpPr>
          <p:nvPr>
            <p:ph type="sldImg"/>
          </p:nvPr>
        </p:nvSpPr>
        <p:spPr>
          <a:xfrm>
            <a:off x="347663" y="725488"/>
            <a:ext cx="6470650" cy="3640137"/>
          </a:xfrm>
        </p:spPr>
      </p:sp>
      <p:sp>
        <p:nvSpPr>
          <p:cNvPr id="34820" name="Rectangle 3"/>
          <p:cNvSpPr>
            <a:spLocks noGrp="1" noChangeArrowheads="1"/>
          </p:cNvSpPr>
          <p:nvPr>
            <p:ph type="body" idx="1"/>
          </p:nvPr>
        </p:nvSpPr>
        <p:spPr>
          <a:noFill/>
        </p:spPr>
        <p:txBody>
          <a:bodyPr/>
          <a:lstStyle/>
          <a:p>
            <a:pPr eaLnBrk="1" hangingPunct="1"/>
            <a:endParaRPr lang="zh-CN" altLang="zh-CN" dirty="0">
              <a:latin typeface="Arial" panose="020B060402020202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85BF85A-1B79-47EE-AD48-2595E31865BF}"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47663" y="725488"/>
            <a:ext cx="6470650" cy="3640137"/>
          </a:xfrm>
        </p:spPr>
      </p:sp>
      <p:sp>
        <p:nvSpPr>
          <p:cNvPr id="3" name="备注占位符 2"/>
          <p:cNvSpPr>
            <a:spLocks noGrp="1"/>
          </p:cNvSpPr>
          <p:nvPr>
            <p:ph type="body" idx="1"/>
          </p:nvPr>
        </p:nvSpPr>
        <p:spPr/>
        <p:txBody>
          <a:bodyPr/>
          <a:lstStyle/>
          <a:p>
            <a:pPr algn="just"/>
            <a:endParaRPr lang="zh-CN" altLang="en-US" dirty="0"/>
          </a:p>
        </p:txBody>
      </p:sp>
      <p:sp>
        <p:nvSpPr>
          <p:cNvPr id="4" name="灯片编号占位符 3"/>
          <p:cNvSpPr>
            <a:spLocks noGrp="1"/>
          </p:cNvSpPr>
          <p:nvPr>
            <p:ph type="sldNum" sz="quarter" idx="10"/>
          </p:nvPr>
        </p:nvSpPr>
        <p:spPr/>
        <p:txBody>
          <a:bodyPr/>
          <a:lstStyle/>
          <a:p>
            <a:fld id="{0CAF3675-B82C-4E79-B7F0-0C23138E3B24}" type="slidenum">
              <a:rPr lang="zh-CN" altLang="en-US" smtClean="0"/>
              <a:t>13</a:t>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85BF85A-1B79-47EE-AD48-2595E31865BF}" type="slidenum">
              <a:rPr lang="zh-CN" altLang="en-US" smtClean="0"/>
              <a:t>16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85BF85A-1B79-47EE-AD48-2595E31865BF}" type="slidenum">
              <a:rPr lang="zh-CN" altLang="en-US" smtClean="0"/>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typical form of the 1D Schwinger model. Discretized matter fields sit on the lattice sites. Electric fields and the affiliated gauge fields are located on the links. The 1D Schwinger model contains the energy of electric field, the interaction between matter and gauge field, the rest energy of matter field. Later we will see that the electric field is modeled by a spin (two-level) system, then the energy of electric field is kept constant and can be neglected.  </a:t>
            </a:r>
            <a:endParaRPr lang="zh-CN" altLang="en-US" dirty="0"/>
          </a:p>
        </p:txBody>
      </p:sp>
      <p:sp>
        <p:nvSpPr>
          <p:cNvPr id="4" name="灯片编号占位符 3"/>
          <p:cNvSpPr>
            <a:spLocks noGrp="1"/>
          </p:cNvSpPr>
          <p:nvPr>
            <p:ph type="sldNum" sz="quarter" idx="5"/>
          </p:nvPr>
        </p:nvSpPr>
        <p:spPr/>
        <p:txBody>
          <a:bodyPr/>
          <a:lstStyle/>
          <a:p>
            <a:fld id="{66145B52-6D85-4E15-8282-C87F7C118629}" type="slidenum">
              <a:rPr lang="zh-CN" altLang="en-US" smtClean="0"/>
              <a:t>19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dirty="0"/>
                  <a:t>Therefore, the target Hamiltonian is composed by the latter two terms and can be mapped to the Hubbard model. Here </a:t>
                </a:r>
                <a14:m>
                  <m:oMath xmlns:m="http://schemas.openxmlformats.org/officeDocument/2006/math">
                    <m:sSub>
                      <m:sSubPr>
                        <m:ctrlPr>
                          <a:rPr lang="en-US" altLang="zh-CN" sz="1200" i="1" dirty="0" smtClean="0">
                            <a:solidFill>
                              <a:schemeClr val="accent2"/>
                            </a:solidFill>
                            <a:latin typeface="Cambria Math" panose="02040503050406030204" pitchFamily="18" charset="0"/>
                            <a:ea typeface="华文细黑" panose="02010600040101010101" pitchFamily="2" charset="-122"/>
                          </a:rPr>
                        </m:ctrlPr>
                      </m:sSubPr>
                      <m:e>
                        <m:acc>
                          <m:accPr>
                            <m:chr m:val="̂"/>
                            <m:ctrlPr>
                              <a:rPr lang="en-US" altLang="zh-CN" sz="1200" i="1" smtClean="0">
                                <a:solidFill>
                                  <a:schemeClr val="accent2"/>
                                </a:solidFill>
                                <a:latin typeface="Cambria Math" panose="02040503050406030204" pitchFamily="18" charset="0"/>
                                <a:ea typeface="华文细黑" panose="02010600040101010101" pitchFamily="2" charset="-122"/>
                              </a:rPr>
                            </m:ctrlPr>
                          </m:accPr>
                          <m:e>
                            <m:r>
                              <a:rPr lang="en-US" altLang="zh-CN" sz="1200" i="1" smtClean="0">
                                <a:solidFill>
                                  <a:schemeClr val="accent2"/>
                                </a:solidFill>
                                <a:latin typeface="Cambria Math" panose="02040503050406030204" pitchFamily="18" charset="0"/>
                                <a:ea typeface="华文细黑" panose="02010600040101010101" pitchFamily="2" charset="-122"/>
                              </a:rPr>
                              <m:t>𝑎</m:t>
                            </m:r>
                          </m:e>
                        </m:acc>
                      </m:e>
                      <m:sub>
                        <m:r>
                          <a:rPr lang="en-US" altLang="zh-CN" sz="1200" i="1" dirty="0" smtClean="0">
                            <a:solidFill>
                              <a:schemeClr val="accent2"/>
                            </a:solidFill>
                            <a:latin typeface="Cambria Math" panose="02040503050406030204" pitchFamily="18" charset="0"/>
                            <a:ea typeface="华文细黑" panose="02010600040101010101" pitchFamily="2" charset="-122"/>
                          </a:rPr>
                          <m:t>𝑙</m:t>
                        </m:r>
                      </m:sub>
                    </m:sSub>
                  </m:oMath>
                </a14:m>
                <a:r>
                  <a:rPr lang="en-US" altLang="zh-CN" sz="1200" dirty="0">
                    <a:solidFill>
                      <a:schemeClr val="accent2"/>
                    </a:solidFill>
                    <a:ea typeface="华文中宋" panose="02010600040101010101" pitchFamily="2" charset="-122"/>
                  </a:rPr>
                  <a:t> is the annihilation operator on matter site l,</a:t>
                </a:r>
                <a:r>
                  <a:rPr lang="en-US" altLang="zh-CN" sz="1200" baseline="0" dirty="0">
                    <a:solidFill>
                      <a:schemeClr val="accent2"/>
                    </a:solidFill>
                    <a:ea typeface="华文中宋" panose="02010600040101010101" pitchFamily="2" charset="-122"/>
                  </a:rPr>
                  <a:t> and </a:t>
                </a:r>
                <a14:m>
                  <m:oMath xmlns:m="http://schemas.openxmlformats.org/officeDocument/2006/math">
                    <m:sSub>
                      <m:sSubPr>
                        <m:ctrlPr>
                          <a:rPr lang="en-US" altLang="zh-CN" sz="1200" i="1" dirty="0" smtClean="0">
                            <a:solidFill>
                              <a:schemeClr val="accent2"/>
                            </a:solidFill>
                            <a:latin typeface="Cambria Math" panose="02040503050406030204" pitchFamily="18" charset="0"/>
                            <a:ea typeface="华文细黑" panose="02010600040101010101" pitchFamily="2" charset="-122"/>
                          </a:rPr>
                        </m:ctrlPr>
                      </m:sSubPr>
                      <m:e>
                        <m:acc>
                          <m:accPr>
                            <m:chr m:val="̂"/>
                            <m:ctrlPr>
                              <a:rPr lang="en-US" altLang="zh-CN" sz="1200" i="1">
                                <a:solidFill>
                                  <a:schemeClr val="accent2"/>
                                </a:solidFill>
                                <a:latin typeface="Cambria Math" panose="02040503050406030204" pitchFamily="18" charset="0"/>
                                <a:ea typeface="华文细黑" panose="02010600040101010101" pitchFamily="2" charset="-122"/>
                              </a:rPr>
                            </m:ctrlPr>
                          </m:accPr>
                          <m:e>
                            <m:r>
                              <a:rPr lang="en-US" altLang="zh-CN" sz="1200" i="1" smtClean="0">
                                <a:solidFill>
                                  <a:schemeClr val="accent2"/>
                                </a:solidFill>
                                <a:latin typeface="Cambria Math" panose="02040503050406030204" pitchFamily="18" charset="0"/>
                                <a:ea typeface="华文细黑" panose="02010600040101010101" pitchFamily="2" charset="-122"/>
                              </a:rPr>
                              <m:t>𝑑</m:t>
                            </m:r>
                          </m:e>
                        </m:acc>
                      </m:e>
                      <m:sub>
                        <m:r>
                          <a:rPr lang="en-US" altLang="zh-CN" sz="1200" i="1" dirty="0">
                            <a:solidFill>
                              <a:schemeClr val="accent2"/>
                            </a:solidFill>
                            <a:latin typeface="Cambria Math" panose="02040503050406030204" pitchFamily="18" charset="0"/>
                            <a:ea typeface="华文细黑" panose="02010600040101010101" pitchFamily="2" charset="-122"/>
                          </a:rPr>
                          <m:t>𝑙</m:t>
                        </m:r>
                        <m:r>
                          <a:rPr lang="en-US" altLang="zh-CN" sz="1200" i="1" dirty="0" smtClean="0">
                            <a:solidFill>
                              <a:schemeClr val="accent2"/>
                            </a:solidFill>
                            <a:latin typeface="Cambria Math" panose="02040503050406030204" pitchFamily="18" charset="0"/>
                            <a:ea typeface="华文细黑" panose="02010600040101010101" pitchFamily="2" charset="-122"/>
                          </a:rPr>
                          <m:t>,</m:t>
                        </m:r>
                        <m:r>
                          <a:rPr lang="en-US" altLang="zh-CN" sz="1200" i="1" dirty="0" smtClean="0">
                            <a:solidFill>
                              <a:schemeClr val="accent2"/>
                            </a:solidFill>
                            <a:latin typeface="Cambria Math" panose="02040503050406030204" pitchFamily="18" charset="0"/>
                            <a:ea typeface="华文细黑" panose="02010600040101010101" pitchFamily="2" charset="-122"/>
                          </a:rPr>
                          <m:t>𝑙</m:t>
                        </m:r>
                        <m:r>
                          <a:rPr lang="en-US" altLang="zh-CN" sz="1200" i="1" dirty="0" smtClean="0">
                            <a:solidFill>
                              <a:schemeClr val="accent2"/>
                            </a:solidFill>
                            <a:latin typeface="Cambria Math" panose="02040503050406030204" pitchFamily="18" charset="0"/>
                            <a:ea typeface="华文细黑" panose="02010600040101010101" pitchFamily="2" charset="-122"/>
                          </a:rPr>
                          <m:t>+1</m:t>
                        </m:r>
                      </m:sub>
                    </m:sSub>
                    <m:r>
                      <a:rPr lang="en-US" altLang="zh-CN" sz="1200" b="0" i="0" dirty="0" smtClean="0">
                        <a:solidFill>
                          <a:schemeClr val="accent2"/>
                        </a:solidFill>
                        <a:latin typeface="Cambria Math" panose="02040503050406030204" pitchFamily="18" charset="0"/>
                        <a:ea typeface="华文细黑" panose="02010600040101010101" pitchFamily="2" charset="-122"/>
                      </a:rPr>
                      <m:t> </m:t>
                    </m:r>
                  </m:oMath>
                </a14:m>
                <a:r>
                  <a:rPr lang="en-US" altLang="zh-CN" sz="1200" dirty="0">
                    <a:solidFill>
                      <a:schemeClr val="accent2"/>
                    </a:solidFill>
                    <a:ea typeface="华文中宋" panose="02010600040101010101" pitchFamily="2" charset="-122"/>
                  </a:rPr>
                  <a:t>is</a:t>
                </a:r>
                <a:r>
                  <a:rPr lang="en-US" altLang="zh-CN" sz="1200" baseline="0" dirty="0">
                    <a:solidFill>
                      <a:schemeClr val="accent2"/>
                    </a:solidFill>
                    <a:ea typeface="华文中宋" panose="02010600040101010101" pitchFamily="2" charset="-122"/>
                  </a:rPr>
                  <a:t> the </a:t>
                </a:r>
                <a:r>
                  <a:rPr lang="en-US" altLang="zh-CN" sz="1200" dirty="0">
                    <a:solidFill>
                      <a:schemeClr val="accent2"/>
                    </a:solidFill>
                    <a:ea typeface="华文中宋" panose="02010600040101010101" pitchFamily="2" charset="-122"/>
                  </a:rPr>
                  <a:t>annihilation operator on gauge links</a:t>
                </a:r>
                <a:r>
                  <a:rPr lang="en-US" altLang="zh-CN" sz="1200" baseline="0" dirty="0">
                    <a:solidFill>
                      <a:schemeClr val="accent2"/>
                    </a:solidFill>
                    <a:ea typeface="华文中宋" panose="02010600040101010101" pitchFamily="2" charset="-122"/>
                  </a:rPr>
                  <a:t>. The interaction term shows that the annihilation of two matter fields on site l and l+1 leads to the creation of two particles on the gauge links. </a:t>
                </a:r>
                <a:endParaRPr lang="zh-CN" altLang="en-US" dirty="0"/>
              </a:p>
            </p:txBody>
          </p:sp>
        </mc:Choice>
        <mc:Fallback xmlns="">
          <p:sp>
            <p:nvSpPr>
              <p:cNvPr id="3" name="备注占位符 2"/>
              <p:cNvSpPr>
                <a:spLocks noRot="1" noChangeAspect="1" noMove="1" noResize="1" noEditPoints="1" noAdjustHandles="1" noChangeArrowheads="1" noChangeShapeType="1" noTextEdit="1"/>
              </p:cNvSpPr>
              <p:nvPr>
                <p:ph type="body" idx="1"/>
              </p:nvPr>
            </p:nvSpPr>
            <p:spPr>
              <a:blipFill rotWithShape="1">
                <a:blip r:embed="rId3"/>
                <a:stretch>
                  <a:fillRect l="-9" t="-1" r="8" b="8"/>
                </a:stretch>
              </a:blipFill>
            </p:spPr>
            <p:txBody>
              <a:bodyPr/>
              <a:lstStyle/>
              <a:p>
                <a:r>
                  <a:rPr lang="zh-CN" altLang="en-US">
                    <a:noFill/>
                  </a:rPr>
                  <a:t> </a:t>
                </a:r>
              </a:p>
            </p:txBody>
          </p:sp>
        </mc:Fallback>
      </mc:AlternateContent>
      <p:sp>
        <p:nvSpPr>
          <p:cNvPr id="4" name="灯片编号占位符 3"/>
          <p:cNvSpPr>
            <a:spLocks noGrp="1"/>
          </p:cNvSpPr>
          <p:nvPr>
            <p:ph type="sldNum" sz="quarter" idx="5"/>
          </p:nvPr>
        </p:nvSpPr>
        <p:spPr/>
        <p:txBody>
          <a:bodyPr/>
          <a:lstStyle/>
          <a:p>
            <a:fld id="{66145B52-6D85-4E15-8282-C87F7C118629}" type="slidenum">
              <a:rPr lang="zh-CN" altLang="en-US" smtClean="0"/>
              <a:t>20</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20000"/>
              </a:lnSpc>
            </a:pPr>
            <a:r>
              <a:rPr lang="en-US" altLang="zh-CN" sz="1200">
                <a:solidFill>
                  <a:schemeClr val="accent2"/>
                </a:solidFill>
              </a:rPr>
              <a:t>More</a:t>
            </a:r>
            <a:r>
              <a:rPr lang="en-US" altLang="zh-CN" sz="1200" baseline="0">
                <a:solidFill>
                  <a:schemeClr val="accent2"/>
                </a:solidFill>
              </a:rPr>
              <a:t> concretely, in the </a:t>
            </a:r>
            <a:r>
              <a:rPr lang="en-US" altLang="zh-CN" sz="1200">
                <a:solidFill>
                  <a:schemeClr val="accent2"/>
                </a:solidFill>
              </a:rPr>
              <a:t>low-energy limit (m is minus infinity), the matter field dominates, the net electric field will zero. We have the definition of the two mapping configurations. </a:t>
            </a:r>
            <a:endParaRPr lang="zh-CN" altLang="en-US" sz="1200">
              <a:solidFill>
                <a:schemeClr val="accent2"/>
              </a:solidFill>
            </a:endParaRPr>
          </a:p>
        </p:txBody>
      </p:sp>
      <p:sp>
        <p:nvSpPr>
          <p:cNvPr id="4" name="灯片编号占位符 3"/>
          <p:cNvSpPr>
            <a:spLocks noGrp="1"/>
          </p:cNvSpPr>
          <p:nvPr>
            <p:ph type="sldNum" sz="quarter" idx="5"/>
          </p:nvPr>
        </p:nvSpPr>
        <p:spPr/>
        <p:txBody>
          <a:bodyPr/>
          <a:lstStyle/>
          <a:p>
            <a:fld id="{66145B52-6D85-4E15-8282-C87F7C118629}" type="slidenum">
              <a:rPr lang="zh-CN" altLang="en-US" smtClean="0"/>
              <a:t>21</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We measure the population of particles on the even or odd sites and observe the transition between the two states. The experimental results match well the numerical calculations. </a:t>
            </a:r>
            <a:endParaRPr lang="zh-CN" altLang="en-US"/>
          </a:p>
        </p:txBody>
      </p:sp>
      <p:sp>
        <p:nvSpPr>
          <p:cNvPr id="4" name="灯片编号占位符 3"/>
          <p:cNvSpPr>
            <a:spLocks noGrp="1"/>
          </p:cNvSpPr>
          <p:nvPr>
            <p:ph type="sldNum" sz="quarter" idx="5"/>
          </p:nvPr>
        </p:nvSpPr>
        <p:spPr/>
        <p:txBody>
          <a:bodyPr/>
          <a:lstStyle/>
          <a:p>
            <a:fld id="{66145B52-6D85-4E15-8282-C87F7C118629}" type="slidenum">
              <a:rPr lang="zh-CN" altLang="en-US" smtClean="0"/>
              <a:t>22</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47663" y="725488"/>
            <a:ext cx="6470650" cy="3640137"/>
          </a:xfrm>
        </p:spPr>
      </p:sp>
      <p:sp>
        <p:nvSpPr>
          <p:cNvPr id="3" name="备注占位符 2"/>
          <p:cNvSpPr>
            <a:spLocks noGrp="1"/>
          </p:cNvSpPr>
          <p:nvPr>
            <p:ph type="body" idx="1"/>
          </p:nvPr>
        </p:nvSpPr>
        <p:spPr/>
        <p:txBody>
          <a:bodyPr/>
          <a:lstStyle/>
          <a:p>
            <a:pPr algn="just"/>
            <a:endParaRPr lang="zh-CN" altLang="en-US" dirty="0"/>
          </a:p>
        </p:txBody>
      </p:sp>
      <p:sp>
        <p:nvSpPr>
          <p:cNvPr id="4" name="灯片编号占位符 3"/>
          <p:cNvSpPr>
            <a:spLocks noGrp="1"/>
          </p:cNvSpPr>
          <p:nvPr>
            <p:ph type="sldNum" sz="quarter" idx="10"/>
          </p:nvPr>
        </p:nvSpPr>
        <p:spPr/>
        <p:txBody>
          <a:bodyPr/>
          <a:lstStyle/>
          <a:p>
            <a:fld id="{0CAF3675-B82C-4E79-B7F0-0C23138E3B24}" type="slidenum">
              <a:rPr lang="zh-CN" altLang="en-US" smtClean="0"/>
              <a:t>24</a:t>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6FAC72-0077-7D4B-B646-960A4DC518E9}"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26</a:t>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47663" y="725488"/>
            <a:ext cx="6470650" cy="3640137"/>
          </a:xfrm>
        </p:spPr>
      </p:sp>
      <p:sp>
        <p:nvSpPr>
          <p:cNvPr id="3" name="备注占位符 2"/>
          <p:cNvSpPr>
            <a:spLocks noGrp="1"/>
          </p:cNvSpPr>
          <p:nvPr>
            <p:ph type="body" idx="1"/>
          </p:nvPr>
        </p:nvSpPr>
        <p:spPr/>
        <p:txBody>
          <a:bodyPr/>
          <a:lstStyle/>
          <a:p>
            <a:pPr algn="just"/>
            <a:endParaRPr lang="zh-CN" altLang="en-US" dirty="0"/>
          </a:p>
        </p:txBody>
      </p:sp>
      <p:sp>
        <p:nvSpPr>
          <p:cNvPr id="4" name="灯片编号占位符 3"/>
          <p:cNvSpPr>
            <a:spLocks noGrp="1"/>
          </p:cNvSpPr>
          <p:nvPr>
            <p:ph type="sldNum" sz="quarter" idx="10"/>
          </p:nvPr>
        </p:nvSpPr>
        <p:spPr/>
        <p:txBody>
          <a:bodyPr/>
          <a:lstStyle/>
          <a:p>
            <a:fld id="{0CAF3675-B82C-4E79-B7F0-0C23138E3B24}" type="slidenum">
              <a:rPr lang="zh-CN" altLang="en-US" smtClean="0"/>
              <a:t>2</a:t>
            </a:fld>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6145B52-6D85-4E15-8282-C87F7C118629}" type="slidenum">
              <a:rPr lang="zh-CN" altLang="en-US" smtClean="0"/>
              <a:t>35</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6145B52-6D85-4E15-8282-C87F7C118629}" type="slidenum">
              <a:rPr lang="zh-CN" altLang="en-US" smtClean="0"/>
              <a:t>36</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F775F4B-D27A-4294-9CB2-222AE1FF230D}" type="slidenum">
              <a:rPr lang="zh-CN" altLang="en-US" smtClean="0"/>
              <a:t>37</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47663" y="725488"/>
            <a:ext cx="6470650" cy="3640137"/>
          </a:xfrm>
        </p:spPr>
      </p:sp>
      <p:sp>
        <p:nvSpPr>
          <p:cNvPr id="3" name="备注占位符 2"/>
          <p:cNvSpPr>
            <a:spLocks noGrp="1"/>
          </p:cNvSpPr>
          <p:nvPr>
            <p:ph type="body" idx="1"/>
          </p:nvPr>
        </p:nvSpPr>
        <p:spPr/>
        <p:txBody>
          <a:bodyPr/>
          <a:lstStyle/>
          <a:p>
            <a:pPr algn="just"/>
            <a:endParaRPr lang="zh-CN" altLang="en-US" dirty="0"/>
          </a:p>
        </p:txBody>
      </p:sp>
      <p:sp>
        <p:nvSpPr>
          <p:cNvPr id="4" name="灯片编号占位符 3"/>
          <p:cNvSpPr>
            <a:spLocks noGrp="1"/>
          </p:cNvSpPr>
          <p:nvPr>
            <p:ph type="sldNum" sz="quarter" idx="10"/>
          </p:nvPr>
        </p:nvSpPr>
        <p:spPr/>
        <p:txBody>
          <a:bodyPr/>
          <a:lstStyle/>
          <a:p>
            <a:fld id="{0CAF3675-B82C-4E79-B7F0-0C23138E3B24}" type="slidenum">
              <a:rPr lang="zh-CN" altLang="en-US" smtClean="0"/>
              <a:t>38</a:t>
            </a:fld>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47663" y="725488"/>
            <a:ext cx="6470650" cy="3640137"/>
          </a:xfrm>
        </p:spPr>
      </p:sp>
      <p:sp>
        <p:nvSpPr>
          <p:cNvPr id="3" name="备注占位符 2"/>
          <p:cNvSpPr>
            <a:spLocks noGrp="1"/>
          </p:cNvSpPr>
          <p:nvPr>
            <p:ph type="body" idx="1"/>
          </p:nvPr>
        </p:nvSpPr>
        <p:spPr/>
        <p:txBody>
          <a:bodyPr/>
          <a:lstStyle/>
          <a:p>
            <a:r>
              <a:rPr lang="en-US" altLang="zh-CN" baseline="0" dirty="0"/>
              <a:t>Based on the </a:t>
            </a:r>
            <a:r>
              <a:rPr lang="en-US" altLang="zh-CN" baseline="0" dirty="0" err="1"/>
              <a:t>plaquette</a:t>
            </a:r>
            <a:r>
              <a:rPr lang="en-US" altLang="zh-CN" baseline="0" dirty="0"/>
              <a:t> units, by modulating the lattice, we may couple them dynamically to a many-body strongly correlated topological system. This will open an new route to study exotic phases of material and simulating lattice gauge theories. One may refer to the reviews on topological matters with </a:t>
            </a:r>
            <a:r>
              <a:rPr lang="en-US" altLang="zh-CN" baseline="0" dirty="0" err="1"/>
              <a:t>ultracold</a:t>
            </a:r>
            <a:r>
              <a:rPr lang="en-US" altLang="zh-CN" baseline="0" dirty="0"/>
              <a:t> atoms. The spin-dependent technique developed in our experiment may be extended to fermionic systems where non-Abelian </a:t>
            </a:r>
            <a:r>
              <a:rPr lang="en-US" altLang="zh-CN" baseline="0" dirty="0" err="1"/>
              <a:t>anyons</a:t>
            </a:r>
            <a:r>
              <a:rPr lang="en-US" altLang="zh-CN" baseline="0" dirty="0"/>
              <a:t> can be studied.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CAF3675-B82C-4E79-B7F0-0C23138E3B2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t>39</a:t>
            </a:fld>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should think about big pictures?</a:t>
            </a:r>
          </a:p>
          <a:p>
            <a:r>
              <a:rPr lang="en-US" altLang="zh-CN" dirty="0"/>
              <a:t>Quantum simulation with universal quantum computing.</a:t>
            </a:r>
          </a:p>
          <a:p>
            <a:r>
              <a:rPr lang="en-US" altLang="zh-CN" dirty="0"/>
              <a:t>Still have the advantage of parallel operation </a:t>
            </a:r>
          </a:p>
          <a:p>
            <a:r>
              <a:rPr lang="en-US" altLang="zh-CN" dirty="0"/>
              <a:t>Overall measurement.</a:t>
            </a:r>
            <a:endParaRPr lang="zh-CN" altLang="en-US" dirty="0"/>
          </a:p>
        </p:txBody>
      </p:sp>
      <p:sp>
        <p:nvSpPr>
          <p:cNvPr id="4" name="灯片编号占位符 3"/>
          <p:cNvSpPr>
            <a:spLocks noGrp="1"/>
          </p:cNvSpPr>
          <p:nvPr>
            <p:ph type="sldNum" sz="quarter" idx="5"/>
          </p:nvPr>
        </p:nvSpPr>
        <p:spPr/>
        <p:txBody>
          <a:bodyPr/>
          <a:lstStyle/>
          <a:p>
            <a:pPr>
              <a:defRPr/>
            </a:pPr>
            <a:fld id="{8F84AC4D-0101-4283-91C3-489A8CE0E562}" type="slidenum">
              <a:rPr lang="en-US" altLang="zh-CN" smtClean="0"/>
              <a:t>40</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386B537-69F2-4B6F-A882-7D2B0603FF5E}" type="slidenum">
              <a:rPr lang="zh-CN" altLang="en-US" smtClean="0"/>
              <a:t>41</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386B537-69F2-4B6F-A882-7D2B0603FF5E}" type="slidenum">
              <a:rPr lang="zh-CN" altLang="en-US" smtClean="0"/>
              <a:t>42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47663" y="725488"/>
            <a:ext cx="6470650" cy="3640137"/>
          </a:xfrm>
        </p:spPr>
      </p:sp>
      <p:sp>
        <p:nvSpPr>
          <p:cNvPr id="3" name="备注占位符 2"/>
          <p:cNvSpPr>
            <a:spLocks noGrp="1"/>
          </p:cNvSpPr>
          <p:nvPr>
            <p:ph type="body" idx="1"/>
          </p:nvPr>
        </p:nvSpPr>
        <p:spPr/>
        <p:txBody>
          <a:bodyPr/>
          <a:lstStyle/>
          <a:p>
            <a:pPr marL="0" indent="0" algn="just">
              <a:buNone/>
            </a:pPr>
            <a:r>
              <a:rPr lang="en-US" altLang="zh-CN" dirty="0"/>
              <a:t>First part:</a:t>
            </a:r>
          </a:p>
          <a:p>
            <a:pPr marL="228600" indent="-228600" algn="just">
              <a:buAutoNum type="arabicPeriod"/>
            </a:pPr>
            <a:r>
              <a:rPr lang="en-US" altLang="zh-CN" dirty="0"/>
              <a:t>What</a:t>
            </a:r>
            <a:r>
              <a:rPr lang="zh-CN" altLang="en-US" dirty="0"/>
              <a:t> </a:t>
            </a:r>
            <a:r>
              <a:rPr lang="en-US" altLang="zh-CN" dirty="0"/>
              <a:t>is</a:t>
            </a:r>
            <a:r>
              <a:rPr lang="zh-CN" altLang="en-US" dirty="0"/>
              <a:t> </a:t>
            </a:r>
            <a:r>
              <a:rPr lang="en-US" altLang="zh-CN" dirty="0"/>
              <a:t>gauge</a:t>
            </a:r>
            <a:r>
              <a:rPr lang="zh-CN" altLang="en-US" dirty="0"/>
              <a:t> </a:t>
            </a:r>
            <a:r>
              <a:rPr lang="en-US" altLang="zh-CN" dirty="0"/>
              <a:t>theory; Gauge group, gauge field;</a:t>
            </a:r>
          </a:p>
          <a:p>
            <a:pPr marL="228600" indent="-228600" algn="just">
              <a:buAutoNum type="arabicPeriod"/>
            </a:pPr>
            <a:r>
              <a:rPr lang="en-US" altLang="zh-CN" dirty="0"/>
              <a:t>The standard model;</a:t>
            </a:r>
          </a:p>
          <a:p>
            <a:pPr marL="228600" indent="-228600" algn="just">
              <a:buAutoNum type="arabicPeriod"/>
            </a:pPr>
            <a:r>
              <a:rPr lang="en-US" altLang="zh-CN" dirty="0"/>
              <a:t>Why Lattice gauge theory;</a:t>
            </a:r>
          </a:p>
          <a:p>
            <a:pPr marL="228600" indent="-228600" algn="just">
              <a:buAutoNum type="arabicPeriod"/>
            </a:pPr>
            <a:r>
              <a:rPr lang="en-US" altLang="zh-CN" dirty="0"/>
              <a:t>Why Quantum simulation of</a:t>
            </a:r>
            <a:r>
              <a:rPr lang="zh-CN" altLang="en-US" dirty="0"/>
              <a:t> </a:t>
            </a:r>
            <a:r>
              <a:rPr lang="en-US" altLang="zh-CN" dirty="0"/>
              <a:t>Lattice gauge theory; the toolkits of our quantum simulator</a:t>
            </a:r>
          </a:p>
          <a:p>
            <a:pPr marL="228600" indent="-228600" algn="just">
              <a:buAutoNum type="arabicPeriod"/>
            </a:pPr>
            <a:r>
              <a:rPr lang="en-US" altLang="zh-CN" dirty="0"/>
              <a:t>Our quantum simulator and </a:t>
            </a:r>
          </a:p>
          <a:p>
            <a:pPr marL="228600" indent="-228600" algn="just">
              <a:buAutoNum type="arabicPeriod"/>
            </a:pPr>
            <a:endParaRPr lang="en-US" altLang="zh-CN" dirty="0"/>
          </a:p>
          <a:p>
            <a:pPr marL="0" indent="0" algn="just">
              <a:buNone/>
            </a:pPr>
            <a:r>
              <a:rPr lang="en-US" altLang="zh-CN" dirty="0"/>
              <a:t>Second part:</a:t>
            </a:r>
          </a:p>
          <a:p>
            <a:pPr marL="228600" indent="-228600" algn="just">
              <a:buAutoNum type="arabicPeriod"/>
            </a:pPr>
            <a:r>
              <a:rPr lang="en-US" altLang="zh-CN" dirty="0"/>
              <a:t>The</a:t>
            </a:r>
            <a:r>
              <a:rPr lang="zh-CN" altLang="en-US" dirty="0"/>
              <a:t> </a:t>
            </a:r>
            <a:r>
              <a:rPr lang="en-US" altLang="zh-CN" dirty="0"/>
              <a:t>Schwinger</a:t>
            </a:r>
            <a:r>
              <a:rPr lang="zh-CN" altLang="en-US" dirty="0"/>
              <a:t> </a:t>
            </a:r>
            <a:r>
              <a:rPr lang="en-US" altLang="zh-CN" dirty="0"/>
              <a:t>model</a:t>
            </a:r>
            <a:r>
              <a:rPr lang="zh-CN" altLang="en-US" dirty="0"/>
              <a:t> </a:t>
            </a:r>
            <a:r>
              <a:rPr lang="en-US" altLang="zh-CN" dirty="0"/>
              <a:t>in</a:t>
            </a:r>
            <a:r>
              <a:rPr lang="zh-CN" altLang="en-US" dirty="0"/>
              <a:t> </a:t>
            </a:r>
            <a:r>
              <a:rPr lang="en-US" altLang="zh-CN" dirty="0"/>
              <a:t>a</a:t>
            </a:r>
            <a:r>
              <a:rPr lang="zh-CN" altLang="en-US" dirty="0"/>
              <a:t> </a:t>
            </a:r>
            <a:r>
              <a:rPr lang="en-US" altLang="zh-CN" dirty="0"/>
              <a:t>quantum link model description;</a:t>
            </a:r>
          </a:p>
          <a:p>
            <a:pPr marL="228600" indent="-228600" algn="just">
              <a:buAutoNum type="arabicPeriod"/>
            </a:pPr>
            <a:r>
              <a:rPr lang="en-US" altLang="zh-CN" dirty="0"/>
              <a:t>The ring exchange term; </a:t>
            </a:r>
          </a:p>
          <a:p>
            <a:pPr marL="228600" indent="-228600" algn="just">
              <a:buAutoNum type="arabicPeriod"/>
            </a:pPr>
            <a:r>
              <a:rPr lang="en-US" altLang="zh-CN" dirty="0"/>
              <a:t>The coupling between matter and gauge field (Nature);</a:t>
            </a:r>
          </a:p>
          <a:p>
            <a:pPr marL="228600" indent="-228600" algn="just">
              <a:buAutoNum type="arabicPeriod"/>
            </a:pPr>
            <a:r>
              <a:rPr lang="en-US" altLang="zh-CN" dirty="0"/>
              <a:t>The thermalization (Science and PRL)</a:t>
            </a:r>
          </a:p>
          <a:p>
            <a:pPr marL="0" indent="0" algn="just">
              <a:buNone/>
            </a:pPr>
            <a:endParaRPr lang="en-US" altLang="zh-CN" dirty="0"/>
          </a:p>
          <a:p>
            <a:pPr marL="0" indent="0" algn="just">
              <a:buNone/>
            </a:pPr>
            <a:r>
              <a:rPr lang="en-US" altLang="zh-CN" dirty="0"/>
              <a:t>The future:</a:t>
            </a:r>
          </a:p>
          <a:p>
            <a:pPr marL="228600" indent="-228600" algn="just">
              <a:buAutoNum type="arabicPeriod"/>
            </a:pPr>
            <a:r>
              <a:rPr lang="en-US" altLang="zh-CN" dirty="0"/>
              <a:t>Confinement and deconfinement</a:t>
            </a:r>
          </a:p>
          <a:p>
            <a:pPr marL="228600" indent="-228600" algn="just">
              <a:buAutoNum type="arabicPeriod"/>
            </a:pPr>
            <a:r>
              <a:rPr lang="en-US" altLang="zh-CN" dirty="0"/>
              <a:t>Higher </a:t>
            </a:r>
            <a:r>
              <a:rPr lang="en-US" altLang="zh-CN" dirty="0" err="1"/>
              <a:t>trancations</a:t>
            </a:r>
            <a:r>
              <a:rPr lang="en-US" altLang="zh-CN" dirty="0"/>
              <a:t>;</a:t>
            </a:r>
          </a:p>
          <a:p>
            <a:pPr marL="228600" indent="-228600" algn="just">
              <a:buAutoNum type="arabicPeriod"/>
            </a:pPr>
            <a:r>
              <a:rPr lang="en-US" altLang="zh-CN" dirty="0"/>
              <a:t>Higher dimensions</a:t>
            </a:r>
          </a:p>
          <a:p>
            <a:pPr marL="0" indent="0" algn="just">
              <a:buNone/>
            </a:pPr>
            <a:endParaRPr lang="en-US" altLang="zh-CN" dirty="0"/>
          </a:p>
          <a:p>
            <a:pPr marL="0" indent="0" algn="just">
              <a:buNone/>
            </a:pPr>
            <a:r>
              <a:rPr lang="en-US" altLang="zh-CN" dirty="0"/>
              <a:t>General comments on quantum simulation with ultracold atoms:</a:t>
            </a:r>
          </a:p>
          <a:p>
            <a:pPr marL="228600" indent="-228600" algn="just">
              <a:buAutoNum type="arabicPeriod"/>
            </a:pPr>
            <a:r>
              <a:rPr lang="en-US" altLang="zh-CN" dirty="0"/>
              <a:t>We build a strongly correlated system;</a:t>
            </a:r>
          </a:p>
          <a:p>
            <a:pPr marL="228600" indent="-228600" algn="just">
              <a:buAutoNum type="arabicPeriod"/>
            </a:pPr>
            <a:r>
              <a:rPr lang="en-US" altLang="zh-CN" dirty="0"/>
              <a:t>Symmetry; interactions; </a:t>
            </a:r>
          </a:p>
          <a:p>
            <a:pPr marL="228600" indent="-228600" algn="just">
              <a:buAutoNum type="arabicPeriod"/>
            </a:pPr>
            <a:r>
              <a:rPr lang="en-US" altLang="zh-CN" dirty="0" err="1"/>
              <a:t>Quantumness</a:t>
            </a:r>
            <a:r>
              <a:rPr lang="en-US" altLang="zh-CN" dirty="0"/>
              <a:t>, the overall measurement. Reach a </a:t>
            </a:r>
          </a:p>
          <a:p>
            <a:pPr marL="228600" indent="-228600" algn="just">
              <a:buAutoNum type="arabicPeriod"/>
            </a:pPr>
            <a:r>
              <a:rPr lang="en-US" altLang="zh-CN" dirty="0"/>
              <a:t>Understand the nature of physics,</a:t>
            </a:r>
          </a:p>
          <a:p>
            <a:pPr marL="228600" indent="-228600" algn="just">
              <a:buAutoNum type="arabicPeriod"/>
            </a:pPr>
            <a:endParaRPr lang="en-US" altLang="zh-CN" dirty="0"/>
          </a:p>
          <a:p>
            <a:pPr marL="0" indent="0" algn="just">
              <a:buNone/>
            </a:pPr>
            <a:endParaRPr lang="en-US" altLang="zh-CN" dirty="0"/>
          </a:p>
          <a:p>
            <a:pPr marL="228600" indent="-228600" algn="just">
              <a:buAutoNum type="arabicPeriod"/>
            </a:pPr>
            <a:endParaRPr lang="en-US" altLang="zh-C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47663" y="725488"/>
            <a:ext cx="6470650" cy="3640137"/>
          </a:xfrm>
        </p:spPr>
      </p:sp>
      <p:sp>
        <p:nvSpPr>
          <p:cNvPr id="3" name="备注占位符 2"/>
          <p:cNvSpPr>
            <a:spLocks noGrp="1"/>
          </p:cNvSpPr>
          <p:nvPr>
            <p:ph type="body" idx="1"/>
          </p:nvPr>
        </p:nvSpPr>
        <p:spPr/>
        <p:txBody>
          <a:bodyPr/>
          <a:lstStyle/>
          <a:p>
            <a:pPr algn="just"/>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47663" y="725488"/>
            <a:ext cx="6470650" cy="3640137"/>
          </a:xfrm>
        </p:spPr>
      </p:sp>
      <p:sp>
        <p:nvSpPr>
          <p:cNvPr id="3" name="备注占位符 2"/>
          <p:cNvSpPr>
            <a:spLocks noGrp="1"/>
          </p:cNvSpPr>
          <p:nvPr>
            <p:ph type="body" idx="1"/>
          </p:nvPr>
        </p:nvSpPr>
        <p:spPr/>
        <p:txBody>
          <a:bodyPr/>
          <a:lstStyle/>
          <a:p>
            <a:pPr algn="just"/>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随着超级计算机地发展，人们开展了大规模从头算研究，例如对强子谱的计算，结果与实验测量高度符合。但是，右边这几个问题都是超算数值求解难于胜任的。在量子色动力学相图上，右上是解禁闭的夸克胶子等离子体，左下是禁闭的各种强子，科学家猜测（</a:t>
            </a:r>
            <a:r>
              <a:rPr lang="en-US" altLang="zh-CN" dirty="0"/>
              <a:t>1</a:t>
            </a:r>
            <a:r>
              <a:rPr lang="zh-CN" altLang="en-US" dirty="0"/>
              <a:t>）处有一个相变临界端点，这是布鲁克海文实验室</a:t>
            </a:r>
            <a:r>
              <a:rPr lang="en-US" altLang="zh-CN" dirty="0"/>
              <a:t>RHIC</a:t>
            </a:r>
            <a:r>
              <a:rPr lang="zh-CN" altLang="en-US" dirty="0"/>
              <a:t>加速器重点关注的问题；（</a:t>
            </a:r>
            <a:r>
              <a:rPr lang="en-US" altLang="zh-CN" dirty="0"/>
              <a:t>2</a:t>
            </a:r>
            <a:r>
              <a:rPr lang="zh-CN" altLang="en-US" dirty="0"/>
              <a:t>）中子星是强子低温高密度区域，预期有色超导相；</a:t>
            </a:r>
            <a:r>
              <a:rPr lang="en-US" altLang="zh-CN" dirty="0"/>
              <a:t>(3)</a:t>
            </a:r>
            <a:r>
              <a:rPr lang="zh-CN" altLang="en-US" dirty="0"/>
              <a:t>高温低密度区域，预期对应早期宇宙演化问题；</a:t>
            </a:r>
            <a:r>
              <a:rPr lang="en-US" altLang="zh-CN" dirty="0"/>
              <a:t>(4)</a:t>
            </a:r>
            <a:r>
              <a:rPr lang="zh-CN" altLang="en-US" dirty="0"/>
              <a:t>是对撞机碰撞点附近的动力学过程，在远场的探测器无法直接探测碰撞点附近的动力学过程。于是，造一台化学势温度可调、可随时间动力学演化的机器来模拟以上问题就有重要科学意义。</a:t>
            </a: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B2CB71-D226-423B-BA21-ACC259BBC99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47663" y="725488"/>
            <a:ext cx="6470650" cy="3640137"/>
          </a:xfrm>
        </p:spPr>
      </p:sp>
      <p:sp>
        <p:nvSpPr>
          <p:cNvPr id="3" name="备注占位符 2"/>
          <p:cNvSpPr>
            <a:spLocks noGrp="1"/>
          </p:cNvSpPr>
          <p:nvPr>
            <p:ph type="body" idx="1"/>
          </p:nvPr>
        </p:nvSpPr>
        <p:spPr/>
        <p:txBody>
          <a:bodyPr/>
          <a:lstStyle/>
          <a:p>
            <a:pPr algn="just"/>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latin typeface="微软雅黑" panose="020B0503020204020204" pitchFamily="34" charset="-122"/>
                <a:ea typeface="微软雅黑" panose="020B0503020204020204" pitchFamily="34" charset="-122"/>
              </a:rPr>
              <a:t>2005</a:t>
            </a:r>
            <a:r>
              <a:rPr lang="zh-CN" altLang="en-US" dirty="0">
                <a:latin typeface="微软雅黑" panose="020B0503020204020204" pitchFamily="34" charset="-122"/>
                <a:ea typeface="微软雅黑" panose="020B0503020204020204" pitchFamily="34" charset="-122"/>
              </a:rPr>
              <a:t>年，一周内先后投稿的两篇工作提出了使用超冷原子模拟器研究格点规范理论的方案。</a:t>
            </a:r>
            <a:r>
              <a:rPr lang="en-US" altLang="zh-CN" dirty="0">
                <a:latin typeface="微软雅黑" panose="020B0503020204020204" pitchFamily="34" charset="-122"/>
                <a:ea typeface="微软雅黑" panose="020B0503020204020204" pitchFamily="34" charset="-122"/>
              </a:rPr>
              <a:t>2016</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Innsbruck</a:t>
            </a:r>
            <a:r>
              <a:rPr lang="zh-CN" altLang="en-US" dirty="0">
                <a:latin typeface="微软雅黑" panose="020B0503020204020204" pitchFamily="34" charset="-122"/>
                <a:ea typeface="微软雅黑" panose="020B0503020204020204" pitchFamily="34" charset="-122"/>
              </a:rPr>
              <a:t>的</a:t>
            </a:r>
            <a:r>
              <a:rPr lang="en-US" altLang="zh-CN" dirty="0">
                <a:latin typeface="微软雅黑" panose="020B0503020204020204" pitchFamily="34" charset="-122"/>
                <a:ea typeface="微软雅黑" panose="020B0503020204020204" pitchFamily="34" charset="-122"/>
              </a:rPr>
              <a:t>blatt</a:t>
            </a:r>
            <a:r>
              <a:rPr lang="zh-CN" altLang="en-US" dirty="0">
                <a:latin typeface="微软雅黑" panose="020B0503020204020204" pitchFamily="34" charset="-122"/>
                <a:ea typeface="微软雅黑" panose="020B0503020204020204" pitchFamily="34" charset="-122"/>
              </a:rPr>
              <a:t>小组用</a:t>
            </a: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个离子模拟了正负粒子对的产生过程，仅模拟了物质场，再由守恒条件推导出规范场；</a:t>
            </a:r>
            <a:r>
              <a:rPr lang="en-US" altLang="zh-CN" dirty="0">
                <a:latin typeface="微软雅黑" panose="020B0503020204020204" pitchFamily="34" charset="-122"/>
                <a:ea typeface="微软雅黑" panose="020B0503020204020204" pitchFamily="34" charset="-122"/>
              </a:rPr>
              <a:t>2020</a:t>
            </a:r>
            <a:r>
              <a:rPr lang="zh-CN" altLang="en-US" dirty="0">
                <a:latin typeface="微软雅黑" panose="020B0503020204020204" pitchFamily="34" charset="-122"/>
                <a:ea typeface="微软雅黑" panose="020B0503020204020204" pitchFamily="34" charset="-122"/>
              </a:rPr>
              <a:t>年，我们开发了大规模的超冷原子量子模拟器，同时模拟了物质场、规范场自由度，并观测到规范不变性；</a:t>
            </a:r>
            <a:r>
              <a:rPr lang="en-US" altLang="zh-CN" dirty="0">
                <a:latin typeface="微软雅黑" panose="020B0503020204020204" pitchFamily="34" charset="-122"/>
                <a:ea typeface="微软雅黑" panose="020B0503020204020204" pitchFamily="34" charset="-122"/>
              </a:rPr>
              <a:t>2023</a:t>
            </a:r>
            <a:r>
              <a:rPr lang="zh-CN" altLang="en-US" dirty="0">
                <a:latin typeface="微软雅黑" panose="020B0503020204020204" pitchFamily="34" charset="-122"/>
                <a:ea typeface="微软雅黑" panose="020B0503020204020204" pitchFamily="34" charset="-122"/>
              </a:rPr>
              <a:t>年，美国</a:t>
            </a:r>
            <a:r>
              <a:rPr lang="zh-CN" altLang="en-US" sz="1200" dirty="0">
                <a:latin typeface="微软雅黑" panose="020B0503020204020204" pitchFamily="34" charset="-122"/>
                <a:ea typeface="微软雅黑" panose="020B0503020204020204" pitchFamily="34" charset="-122"/>
              </a:rPr>
              <a:t>格点理论合作组发表了量子模拟高能物理白皮书，阐述了量子模拟器、物理问题等方面的发展规划建议。</a:t>
            </a:r>
            <a:r>
              <a:rPr lang="en-US" altLang="zh-CN" dirty="0">
                <a:latin typeface="微软雅黑" panose="020B0503020204020204" pitchFamily="34" charset="-122"/>
                <a:ea typeface="微软雅黑" panose="020B0503020204020204" pitchFamily="34" charset="-122"/>
              </a:rPr>
              <a:t> </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23B2CB71-D226-423B-BA21-ACC259BBC99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8F84AC4D-0101-4283-91C3-489A8CE0E562}" type="slidenum">
              <a:rPr lang="en-US" altLang="zh-CN" smtClean="0"/>
              <a:t>10</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lvl1pPr>
              <a:defRPr>
                <a:latin typeface="微软雅黑 Light" panose="020B0502040204020203" pitchFamily="34" charset="-122"/>
                <a:ea typeface="微软雅黑 Light" panose="020B0502040204020203" pitchFamily="34" charset="-122"/>
              </a:defRPr>
            </a:lvl1pPr>
            <a:lvl2pPr>
              <a:defRPr>
                <a:latin typeface="微软雅黑 Light" panose="020B0502040204020203" pitchFamily="34" charset="-122"/>
                <a:ea typeface="微软雅黑 Light" panose="020B0502040204020203" pitchFamily="34" charset="-122"/>
              </a:defRPr>
            </a:lvl2pPr>
            <a:lvl3pPr>
              <a:defRPr>
                <a:latin typeface="微软雅黑 Light" panose="020B0502040204020203" pitchFamily="34" charset="-122"/>
                <a:ea typeface="微软雅黑 Light" panose="020B0502040204020203" pitchFamily="34" charset="-122"/>
              </a:defRPr>
            </a:lvl3pPr>
            <a:lvl4pPr>
              <a:defRPr>
                <a:latin typeface="微软雅黑 Light" panose="020B0502040204020203" pitchFamily="34" charset="-122"/>
                <a:ea typeface="微软雅黑 Light" panose="020B0502040204020203" pitchFamily="34" charset="-122"/>
              </a:defRPr>
            </a:lvl4pPr>
            <a:lvl5pPr>
              <a:defRPr>
                <a:latin typeface="微软雅黑 Light" panose="020B0502040204020203" pitchFamily="34" charset="-122"/>
                <a:ea typeface="微软雅黑 Light" panose="020B0502040204020203"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B3B63B0D-AB8D-4428-8214-AE61C1613963}"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endParaRPr lang="zh-CN" alt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lvl1pPr>
              <a:defRPr sz="1600">
                <a:solidFill>
                  <a:srgbClr val="002060"/>
                </a:solidFill>
                <a:latin typeface="+mn-ea"/>
                <a:ea typeface="+mn-ea"/>
              </a:defRPr>
            </a:lvl1pPr>
          </a:lstStyle>
          <a:p>
            <a:fld id="{33A72E2E-2471-4BA2-8DE5-E55A0BA86EF7}" type="slidenum">
              <a:rPr lang="zh-CN" altLang="en-US" smtClean="0"/>
              <a:t>‹#›</a:t>
            </a:fld>
            <a:endParaRPr lang="zh-CN" altLang="en-US" dirty="0"/>
          </a:p>
        </p:txBody>
      </p:sp>
      <p:sp>
        <p:nvSpPr>
          <p:cNvPr id="5" name="矩形 4"/>
          <p:cNvSpPr/>
          <p:nvPr userDrawn="1"/>
        </p:nvSpPr>
        <p:spPr>
          <a:xfrm>
            <a:off x="0" y="0"/>
            <a:ext cx="12192000" cy="801278"/>
          </a:xfrm>
          <a:prstGeom prst="rect">
            <a:avLst/>
          </a:prstGeom>
          <a:solidFill>
            <a:schemeClr val="accent1">
              <a:lumMod val="50000"/>
            </a:schemeClr>
          </a:solidFill>
          <a:ln w="19050">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sz="1800" dirty="0">
              <a:latin typeface="微软雅黑" panose="020B0503020204020204" pitchFamily="34" charset="-122"/>
              <a:ea typeface="微软雅黑" panose="020B0503020204020204" pitchFamily="34" charset="-122"/>
            </a:endParaRPr>
          </a:p>
        </p:txBody>
      </p:sp>
      <p:sp>
        <p:nvSpPr>
          <p:cNvPr id="12" name="标题 11"/>
          <p:cNvSpPr>
            <a:spLocks noGrp="1"/>
          </p:cNvSpPr>
          <p:nvPr>
            <p:ph type="title"/>
          </p:nvPr>
        </p:nvSpPr>
        <p:spPr>
          <a:xfrm>
            <a:off x="615561" y="0"/>
            <a:ext cx="10515600" cy="801278"/>
          </a:xfrm>
        </p:spPr>
        <p:txBody>
          <a:bodyPr>
            <a:normAutofit/>
          </a:bodyPr>
          <a:lstStyle>
            <a:lvl1pPr algn="ctr">
              <a:defRPr lang="zh-CN" altLang="en-US" sz="3400" b="1" kern="1200" dirty="0">
                <a:solidFill>
                  <a:schemeClr val="bg1"/>
                </a:solidFill>
                <a:latin typeface="微软雅黑" panose="020B0503020204020204" pitchFamily="34" charset="-122"/>
                <a:ea typeface="微软雅黑" panose="020B0503020204020204" pitchFamily="34" charset="-122"/>
                <a:cs typeface="+mj-cs"/>
              </a:defRPr>
            </a:lvl1pPr>
          </a:lstStyle>
          <a:p>
            <a:r>
              <a:rPr lang="zh-CN" altLang="en-US" dirty="0"/>
              <a:t>单击此处编辑母版标题样式</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9.xml"/><Relationship Id="rId5" Type="http://schemas.openxmlformats.org/officeDocument/2006/relationships/image" Target="../media/image5.jpe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Rectangle 2"/>
          <p:cNvSpPr>
            <a:spLocks noChangeArrowheads="1"/>
          </p:cNvSpPr>
          <p:nvPr userDrawn="1"/>
        </p:nvSpPr>
        <p:spPr bwMode="auto">
          <a:xfrm>
            <a:off x="-1" y="1"/>
            <a:ext cx="11478321" cy="743472"/>
          </a:xfrm>
          <a:prstGeom prst="rect">
            <a:avLst/>
          </a:prstGeom>
          <a:gradFill>
            <a:gsLst>
              <a:gs pos="0">
                <a:srgbClr val="006699"/>
              </a:gs>
              <a:gs pos="89000">
                <a:srgbClr val="006699">
                  <a:alpha val="85098"/>
                </a:srgbClr>
              </a:gs>
              <a:gs pos="100000">
                <a:srgbClr val="FFFFFF"/>
              </a:gs>
            </a:gsLst>
            <a:lin ang="0" scaled="0"/>
          </a:gradFill>
          <a:ln>
            <a:noFill/>
          </a:ln>
        </p:spPr>
        <p:txBody>
          <a:bodyPr lIns="90000" anchor="ctr"/>
          <a:lstStyle>
            <a:lvl1pPr eaLnBrk="0" hangingPunct="0">
              <a:defRPr sz="2000">
                <a:solidFill>
                  <a:schemeClr val="tx2"/>
                </a:solidFill>
                <a:latin typeface="Arial" panose="020B0604020202020204" pitchFamily="34" charset="0"/>
                <a:ea typeface="宋体" panose="02010600030101010101" pitchFamily="2" charset="-122"/>
              </a:defRPr>
            </a:lvl1pPr>
            <a:lvl2pPr marL="742950" indent="-285750" eaLnBrk="0" hangingPunct="0">
              <a:defRPr sz="2000">
                <a:solidFill>
                  <a:schemeClr val="tx2"/>
                </a:solidFill>
                <a:latin typeface="Arial" panose="020B0604020202020204" pitchFamily="34" charset="0"/>
                <a:ea typeface="宋体" panose="02010600030101010101" pitchFamily="2" charset="-122"/>
              </a:defRPr>
            </a:lvl2pPr>
            <a:lvl3pPr marL="1143000" indent="-228600" eaLnBrk="0" hangingPunct="0">
              <a:defRPr sz="2000">
                <a:solidFill>
                  <a:schemeClr val="tx2"/>
                </a:solidFill>
                <a:latin typeface="Arial" panose="020B0604020202020204" pitchFamily="34" charset="0"/>
                <a:ea typeface="宋体" panose="02010600030101010101" pitchFamily="2" charset="-122"/>
              </a:defRPr>
            </a:lvl3pPr>
            <a:lvl4pPr marL="1600200" indent="-228600" eaLnBrk="0" hangingPunct="0">
              <a:defRPr sz="2000">
                <a:solidFill>
                  <a:schemeClr val="tx2"/>
                </a:solidFill>
                <a:latin typeface="Arial" panose="020B0604020202020204" pitchFamily="34" charset="0"/>
                <a:ea typeface="宋体" panose="02010600030101010101" pitchFamily="2" charset="-122"/>
              </a:defRPr>
            </a:lvl4pPr>
            <a:lvl5pPr marL="2057400" indent="-228600" eaLnBrk="0" hangingPunct="0">
              <a:defRPr sz="2000">
                <a:solidFill>
                  <a:schemeClr val="tx2"/>
                </a:solidFill>
                <a:latin typeface="Arial" panose="020B0604020202020204" pitchFamily="34" charset="0"/>
                <a:ea typeface="宋体" panose="02010600030101010101" pitchFamily="2" charset="-122"/>
              </a:defRPr>
            </a:lvl5pPr>
            <a:lvl6pPr marL="25146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6pPr>
            <a:lvl7pPr marL="29718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7pPr>
            <a:lvl8pPr marL="34290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8pPr>
            <a:lvl9pPr marL="38862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9pPr>
          </a:lstStyle>
          <a:p>
            <a:pPr eaLnBrk="1" hangingPunct="1">
              <a:lnSpc>
                <a:spcPct val="90000"/>
              </a:lnSpc>
              <a:defRPr/>
            </a:pPr>
            <a:endParaRPr lang="zh-CN" altLang="zh-CN" sz="2800" b="1" dirty="0">
              <a:solidFill>
                <a:srgbClr val="FFFFFF"/>
              </a:solidFill>
              <a:latin typeface="华文中宋" panose="02010600040101010101" pitchFamily="2" charset="-122"/>
              <a:ea typeface="华文中宋" panose="02010600040101010101" pitchFamily="2" charset="-122"/>
            </a:endParaRPr>
          </a:p>
        </p:txBody>
      </p:sp>
      <p:sp>
        <p:nvSpPr>
          <p:cNvPr id="2051" name="Rectangle 3"/>
          <p:cNvSpPr>
            <a:spLocks noGrp="1" noChangeArrowheads="1"/>
          </p:cNvSpPr>
          <p:nvPr>
            <p:ph type="body" idx="1"/>
          </p:nvPr>
        </p:nvSpPr>
        <p:spPr bwMode="auto">
          <a:xfrm>
            <a:off x="425451" y="976313"/>
            <a:ext cx="11269133"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zh-CN" dirty="0"/>
              <a:t>Text</a:t>
            </a:r>
          </a:p>
        </p:txBody>
      </p:sp>
      <p:sp>
        <p:nvSpPr>
          <p:cNvPr id="2052" name="Rectangle 2"/>
          <p:cNvSpPr>
            <a:spLocks noGrp="1" noChangeArrowheads="1"/>
          </p:cNvSpPr>
          <p:nvPr>
            <p:ph type="title"/>
          </p:nvPr>
        </p:nvSpPr>
        <p:spPr bwMode="auto">
          <a:xfrm>
            <a:off x="57151" y="42864"/>
            <a:ext cx="10583333" cy="63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p>
            <a:pPr lvl="0"/>
            <a:r>
              <a:rPr lang="en-US" altLang="zh-CN" dirty="0"/>
              <a:t>Title</a:t>
            </a:r>
          </a:p>
        </p:txBody>
      </p:sp>
      <p:pic>
        <p:nvPicPr>
          <p:cNvPr id="2053" name="Picture 9" descr="UstcLogo1"/>
          <p:cNvPicPr>
            <a:picLocks noChangeAspect="1" noChangeArrowheads="1"/>
          </p:cNvPicPr>
          <p:nvPr userDrawn="1"/>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20476" y="1"/>
            <a:ext cx="752476" cy="74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2"/>
          <p:cNvSpPr>
            <a:spLocks noChangeArrowheads="1"/>
          </p:cNvSpPr>
          <p:nvPr userDrawn="1"/>
        </p:nvSpPr>
        <p:spPr bwMode="auto">
          <a:xfrm>
            <a:off x="0" y="6747341"/>
            <a:ext cx="12192000" cy="110659"/>
          </a:xfrm>
          <a:prstGeom prst="rect">
            <a:avLst/>
          </a:prstGeom>
          <a:solidFill>
            <a:srgbClr val="006699">
              <a:alpha val="4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anchor="ctr"/>
          <a:lstStyle>
            <a:lvl1pPr eaLnBrk="0" hangingPunct="0">
              <a:defRPr sz="2000">
                <a:solidFill>
                  <a:schemeClr val="tx2"/>
                </a:solidFill>
                <a:latin typeface="Arial" panose="020B0604020202020204" pitchFamily="34" charset="0"/>
                <a:ea typeface="宋体" panose="02010600030101010101" pitchFamily="2" charset="-122"/>
              </a:defRPr>
            </a:lvl1pPr>
            <a:lvl2pPr marL="742950" indent="-285750" eaLnBrk="0" hangingPunct="0">
              <a:defRPr sz="2000">
                <a:solidFill>
                  <a:schemeClr val="tx2"/>
                </a:solidFill>
                <a:latin typeface="Arial" panose="020B0604020202020204" pitchFamily="34" charset="0"/>
                <a:ea typeface="宋体" panose="02010600030101010101" pitchFamily="2" charset="-122"/>
              </a:defRPr>
            </a:lvl2pPr>
            <a:lvl3pPr marL="1143000" indent="-228600" eaLnBrk="0" hangingPunct="0">
              <a:defRPr sz="2000">
                <a:solidFill>
                  <a:schemeClr val="tx2"/>
                </a:solidFill>
                <a:latin typeface="Arial" panose="020B0604020202020204" pitchFamily="34" charset="0"/>
                <a:ea typeface="宋体" panose="02010600030101010101" pitchFamily="2" charset="-122"/>
              </a:defRPr>
            </a:lvl3pPr>
            <a:lvl4pPr marL="1600200" indent="-228600" eaLnBrk="0" hangingPunct="0">
              <a:defRPr sz="2000">
                <a:solidFill>
                  <a:schemeClr val="tx2"/>
                </a:solidFill>
                <a:latin typeface="Arial" panose="020B0604020202020204" pitchFamily="34" charset="0"/>
                <a:ea typeface="宋体" panose="02010600030101010101" pitchFamily="2" charset="-122"/>
              </a:defRPr>
            </a:lvl4pPr>
            <a:lvl5pPr marL="2057400" indent="-228600" eaLnBrk="0" hangingPunct="0">
              <a:defRPr sz="2000">
                <a:solidFill>
                  <a:schemeClr val="tx2"/>
                </a:solidFill>
                <a:latin typeface="Arial" panose="020B0604020202020204" pitchFamily="34" charset="0"/>
                <a:ea typeface="宋体" panose="02010600030101010101" pitchFamily="2" charset="-122"/>
              </a:defRPr>
            </a:lvl5pPr>
            <a:lvl6pPr marL="25146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6pPr>
            <a:lvl7pPr marL="29718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7pPr>
            <a:lvl8pPr marL="34290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8pPr>
            <a:lvl9pPr marL="38862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9pPr>
          </a:lstStyle>
          <a:p>
            <a:pPr eaLnBrk="1" hangingPunct="1">
              <a:lnSpc>
                <a:spcPct val="90000"/>
              </a:lnSpc>
              <a:defRPr/>
            </a:pPr>
            <a:endParaRPr lang="zh-CN" altLang="zh-CN" sz="2400" b="1">
              <a:solidFill>
                <a:srgbClr val="FFFFFF"/>
              </a:solidFill>
            </a:endParaRPr>
          </a:p>
        </p:txBody>
      </p:sp>
      <p:sp>
        <p:nvSpPr>
          <p:cNvPr id="2055" name="Text Box 12"/>
          <p:cNvSpPr txBox="1">
            <a:spLocks noChangeArrowheads="1"/>
          </p:cNvSpPr>
          <p:nvPr userDrawn="1"/>
        </p:nvSpPr>
        <p:spPr bwMode="auto">
          <a:xfrm>
            <a:off x="9658350" y="6704462"/>
            <a:ext cx="2533654"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2"/>
                </a:solidFill>
                <a:latin typeface="Arial" panose="020B0604020202020204" pitchFamily="34" charset="0"/>
                <a:ea typeface="宋体" panose="02010600030101010101" pitchFamily="2" charset="-122"/>
              </a:defRPr>
            </a:lvl1pPr>
            <a:lvl2pPr marL="742950" indent="-285750" eaLnBrk="0" hangingPunct="0">
              <a:defRPr sz="2000">
                <a:solidFill>
                  <a:schemeClr val="tx2"/>
                </a:solidFill>
                <a:latin typeface="Arial" panose="020B0604020202020204" pitchFamily="34" charset="0"/>
                <a:ea typeface="宋体" panose="02010600030101010101" pitchFamily="2" charset="-122"/>
              </a:defRPr>
            </a:lvl2pPr>
            <a:lvl3pPr marL="1143000" indent="-228600" eaLnBrk="0" hangingPunct="0">
              <a:defRPr sz="2000">
                <a:solidFill>
                  <a:schemeClr val="tx2"/>
                </a:solidFill>
                <a:latin typeface="Arial" panose="020B0604020202020204" pitchFamily="34" charset="0"/>
                <a:ea typeface="宋体" panose="02010600030101010101" pitchFamily="2" charset="-122"/>
              </a:defRPr>
            </a:lvl3pPr>
            <a:lvl4pPr marL="1600200" indent="-228600" eaLnBrk="0" hangingPunct="0">
              <a:defRPr sz="2000">
                <a:solidFill>
                  <a:schemeClr val="tx2"/>
                </a:solidFill>
                <a:latin typeface="Arial" panose="020B0604020202020204" pitchFamily="34" charset="0"/>
                <a:ea typeface="宋体" panose="02010600030101010101" pitchFamily="2" charset="-122"/>
              </a:defRPr>
            </a:lvl4pPr>
            <a:lvl5pPr marL="2057400" indent="-228600" eaLnBrk="0" hangingPunct="0">
              <a:defRPr sz="2000">
                <a:solidFill>
                  <a:schemeClr val="tx2"/>
                </a:solidFill>
                <a:latin typeface="Arial" panose="020B0604020202020204" pitchFamily="34" charset="0"/>
                <a:ea typeface="宋体" panose="02010600030101010101" pitchFamily="2" charset="-122"/>
              </a:defRPr>
            </a:lvl5pPr>
            <a:lvl6pPr marL="25146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6pPr>
            <a:lvl7pPr marL="29718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7pPr>
            <a:lvl8pPr marL="34290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8pPr>
            <a:lvl9pPr marL="38862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lang="en-US" altLang="zh-CN" sz="700" dirty="0"/>
              <a:t>Z.-S. Yuan, QIS-HENP, June 15-19, 2026. Wuhan</a:t>
            </a:r>
            <a:r>
              <a:rPr lang="zh-CN" altLang="en-US" sz="700" dirty="0"/>
              <a:t> </a:t>
            </a:r>
            <a:endParaRPr lang="en-US" altLang="zh-CN" sz="700" dirty="0"/>
          </a:p>
        </p:txBody>
      </p:sp>
      <p:sp>
        <p:nvSpPr>
          <p:cNvPr id="3" name="文本框 2"/>
          <p:cNvSpPr txBox="1"/>
          <p:nvPr userDrawn="1"/>
        </p:nvSpPr>
        <p:spPr>
          <a:xfrm>
            <a:off x="11354830" y="657149"/>
            <a:ext cx="679508" cy="400110"/>
          </a:xfrm>
          <a:prstGeom prst="rect">
            <a:avLst/>
          </a:prstGeom>
          <a:noFill/>
        </p:spPr>
        <p:txBody>
          <a:bodyPr wrap="square" rtlCol="0">
            <a:spAutoFit/>
          </a:bodyPr>
          <a:lstStyle/>
          <a:p>
            <a:pPr algn="r"/>
            <a:r>
              <a:rPr lang="en-US" altLang="zh-CN" dirty="0">
                <a:solidFill>
                  <a:schemeClr val="tx2">
                    <a:lumMod val="50000"/>
                    <a:lumOff val="50000"/>
                  </a:schemeClr>
                </a:solidFill>
              </a:rPr>
              <a:t>-</a:t>
            </a:r>
            <a:fld id="{E17FBFD7-255B-423F-915E-0357C03B943C}" type="slidenum">
              <a:rPr lang="zh-CN" altLang="en-US" smtClean="0">
                <a:solidFill>
                  <a:schemeClr val="tx2">
                    <a:lumMod val="50000"/>
                    <a:lumOff val="50000"/>
                  </a:schemeClr>
                </a:solidFill>
              </a:rPr>
              <a:t>‹#›</a:t>
            </a:fld>
            <a:r>
              <a:rPr lang="en-US" altLang="zh-CN" dirty="0">
                <a:solidFill>
                  <a:schemeClr val="tx2">
                    <a:lumMod val="50000"/>
                    <a:lumOff val="50000"/>
                  </a:schemeClr>
                </a:solidFill>
              </a:rPr>
              <a:t>-</a:t>
            </a:r>
            <a:endParaRPr lang="zh-CN" altLang="en-US" dirty="0">
              <a:solidFill>
                <a:schemeClr val="tx2">
                  <a:lumMod val="50000"/>
                  <a:lumOff val="50000"/>
                </a:schemeClr>
              </a:solidFill>
            </a:endParaRP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p:hf hdr="0" ftr="0" dt="0"/>
  <p:txStyles>
    <p:title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p:titleStyle>
    <p:bodyStyle>
      <a:lvl1pPr marL="342900" indent="-342900" algn="l" rtl="0" eaLnBrk="0" fontAlgn="base" hangingPunct="0">
        <a:lnSpc>
          <a:spcPct val="130000"/>
        </a:lnSpc>
        <a:spcBef>
          <a:spcPct val="20000"/>
        </a:spcBef>
        <a:spcAft>
          <a:spcPct val="20000"/>
        </a:spcAft>
        <a:buClr>
          <a:srgbClr val="1A525A"/>
        </a:buClr>
        <a:buFont typeface="Wingdings" panose="05000000000000000000" pitchFamily="2" charset="2"/>
        <a:buChar char=""/>
        <a:defRPr sz="2400">
          <a:solidFill>
            <a:schemeClr val="tx2"/>
          </a:solidFill>
          <a:latin typeface="+mn-lt"/>
          <a:ea typeface="+mn-ea"/>
          <a:cs typeface="+mn-cs"/>
        </a:defRPr>
      </a:lvl1pPr>
      <a:lvl2pPr marL="742950" indent="-285750" algn="l" rtl="0" eaLnBrk="0" fontAlgn="base" hangingPunct="0">
        <a:lnSpc>
          <a:spcPct val="130000"/>
        </a:lnSpc>
        <a:spcBef>
          <a:spcPct val="20000"/>
        </a:spcBef>
        <a:spcAft>
          <a:spcPct val="20000"/>
        </a:spcAft>
        <a:buClr>
          <a:srgbClr val="5F5F5F"/>
        </a:buClr>
        <a:buFont typeface="Wingdings" panose="05000000000000000000" pitchFamily="2" charset="2"/>
        <a:buChar char="p"/>
        <a:defRPr sz="1600" b="1">
          <a:solidFill>
            <a:schemeClr val="tx2"/>
          </a:solidFill>
          <a:latin typeface="+mn-lt"/>
          <a:ea typeface="+mn-ea"/>
        </a:defRPr>
      </a:lvl2pPr>
      <a:lvl3pPr marL="1143000" indent="-228600" algn="l" rtl="0" eaLnBrk="0" fontAlgn="base" hangingPunct="0">
        <a:lnSpc>
          <a:spcPct val="130000"/>
        </a:lnSpc>
        <a:spcBef>
          <a:spcPct val="20000"/>
        </a:spcBef>
        <a:spcAft>
          <a:spcPct val="20000"/>
        </a:spcAft>
        <a:buClr>
          <a:srgbClr val="C0C0C0"/>
        </a:buClr>
        <a:buFont typeface="Wingdings" panose="05000000000000000000" pitchFamily="2" charset="2"/>
        <a:buChar char="§"/>
        <a:defRPr sz="1600" b="1">
          <a:solidFill>
            <a:schemeClr val="tx2"/>
          </a:solidFill>
          <a:latin typeface="+mn-lt"/>
          <a:ea typeface="+mn-ea"/>
        </a:defRPr>
      </a:lvl3pPr>
      <a:lvl4pPr marL="1600200" indent="-228600" algn="l" rtl="0" eaLnBrk="0" fontAlgn="base" hangingPunct="0">
        <a:lnSpc>
          <a:spcPct val="130000"/>
        </a:lnSpc>
        <a:spcBef>
          <a:spcPct val="20000"/>
        </a:spcBef>
        <a:spcAft>
          <a:spcPct val="20000"/>
        </a:spcAft>
        <a:buClr>
          <a:srgbClr val="800000"/>
        </a:buClr>
        <a:buFont typeface="Wingdings" panose="05000000000000000000" pitchFamily="2" charset="2"/>
        <a:buBlip>
          <a:blip r:embed="rId11"/>
        </a:buBlip>
        <a:defRPr sz="1600" b="1">
          <a:solidFill>
            <a:schemeClr val="tx2"/>
          </a:solidFill>
          <a:latin typeface="+mn-lt"/>
          <a:ea typeface="+mn-ea"/>
        </a:defRPr>
      </a:lvl4pPr>
      <a:lvl5pPr marL="2057400" indent="-228600" algn="l" rtl="0" eaLnBrk="0" fontAlgn="base" hangingPunct="0">
        <a:lnSpc>
          <a:spcPct val="130000"/>
        </a:lnSpc>
        <a:spcBef>
          <a:spcPct val="20000"/>
        </a:spcBef>
        <a:spcAft>
          <a:spcPct val="20000"/>
        </a:spcAft>
        <a:buClr>
          <a:srgbClr val="800000"/>
        </a:buClr>
        <a:buFont typeface="Wingdings" panose="05000000000000000000" pitchFamily="2" charset="2"/>
        <a:buBlip>
          <a:blip r:embed="rId11"/>
        </a:buBlip>
        <a:defRPr sz="1600" b="1">
          <a:solidFill>
            <a:schemeClr val="tx2"/>
          </a:solidFill>
          <a:latin typeface="+mn-lt"/>
          <a:ea typeface="+mn-ea"/>
        </a:defRPr>
      </a:lvl5pPr>
      <a:lvl6pPr marL="2514600" indent="-228600" algn="l" rtl="0" fontAlgn="base">
        <a:lnSpc>
          <a:spcPct val="130000"/>
        </a:lnSpc>
        <a:spcBef>
          <a:spcPct val="20000"/>
        </a:spcBef>
        <a:spcAft>
          <a:spcPct val="20000"/>
        </a:spcAft>
        <a:buClr>
          <a:srgbClr val="800000"/>
        </a:buClr>
        <a:buFont typeface="Wingdings" panose="05000000000000000000" pitchFamily="2" charset="2"/>
        <a:buBlip>
          <a:blip r:embed="rId11"/>
        </a:buBlip>
        <a:defRPr sz="1600" b="1">
          <a:solidFill>
            <a:schemeClr val="tx2"/>
          </a:solidFill>
          <a:latin typeface="+mn-lt"/>
          <a:ea typeface="+mn-ea"/>
        </a:defRPr>
      </a:lvl6pPr>
      <a:lvl7pPr marL="2971800" indent="-228600" algn="l" rtl="0" fontAlgn="base">
        <a:lnSpc>
          <a:spcPct val="130000"/>
        </a:lnSpc>
        <a:spcBef>
          <a:spcPct val="20000"/>
        </a:spcBef>
        <a:spcAft>
          <a:spcPct val="20000"/>
        </a:spcAft>
        <a:buClr>
          <a:srgbClr val="800000"/>
        </a:buClr>
        <a:buFont typeface="Wingdings" panose="05000000000000000000" pitchFamily="2" charset="2"/>
        <a:buBlip>
          <a:blip r:embed="rId11"/>
        </a:buBlip>
        <a:defRPr sz="1600" b="1">
          <a:solidFill>
            <a:schemeClr val="tx2"/>
          </a:solidFill>
          <a:latin typeface="+mn-lt"/>
          <a:ea typeface="+mn-ea"/>
        </a:defRPr>
      </a:lvl7pPr>
      <a:lvl8pPr marL="3429000" indent="-228600" algn="l" rtl="0" fontAlgn="base">
        <a:lnSpc>
          <a:spcPct val="130000"/>
        </a:lnSpc>
        <a:spcBef>
          <a:spcPct val="20000"/>
        </a:spcBef>
        <a:spcAft>
          <a:spcPct val="20000"/>
        </a:spcAft>
        <a:buClr>
          <a:srgbClr val="800000"/>
        </a:buClr>
        <a:buFont typeface="Wingdings" panose="05000000000000000000" pitchFamily="2" charset="2"/>
        <a:buBlip>
          <a:blip r:embed="rId11"/>
        </a:buBlip>
        <a:defRPr sz="1600" b="1">
          <a:solidFill>
            <a:schemeClr val="tx2"/>
          </a:solidFill>
          <a:latin typeface="+mn-lt"/>
          <a:ea typeface="+mn-ea"/>
        </a:defRPr>
      </a:lvl8pPr>
      <a:lvl9pPr marL="3886200" indent="-228600" algn="l" rtl="0" fontAlgn="base">
        <a:lnSpc>
          <a:spcPct val="130000"/>
        </a:lnSpc>
        <a:spcBef>
          <a:spcPct val="20000"/>
        </a:spcBef>
        <a:spcAft>
          <a:spcPct val="20000"/>
        </a:spcAft>
        <a:buClr>
          <a:srgbClr val="800000"/>
        </a:buClr>
        <a:buFont typeface="Wingdings" panose="05000000000000000000" pitchFamily="2" charset="2"/>
        <a:buBlip>
          <a:blip r:embed="rId11"/>
        </a:buBlip>
        <a:defRPr sz="1600" b="1">
          <a:solidFill>
            <a:schemeClr val="tx2"/>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11"/>
          <p:cNvPicPr>
            <a:picLocks noChangeAspect="1" noChangeArrowheads="1"/>
          </p:cNvPicPr>
          <p:nvPr userDrawn="1"/>
        </p:nvPicPr>
        <p:blipFill rotWithShape="1">
          <a:blip r:embed="rId3">
            <a:clrChange>
              <a:clrFrom>
                <a:srgbClr val="231916"/>
              </a:clrFrom>
              <a:clrTo>
                <a:srgbClr val="231916">
                  <a:alpha val="0"/>
                </a:srgbClr>
              </a:clrTo>
            </a:clrChange>
            <a:lum bright="-6000" contrast="24000"/>
            <a:extLst>
              <a:ext uri="{28A0092B-C50C-407E-A947-70E740481C1C}">
                <a14:useLocalDpi xmlns:a14="http://schemas.microsoft.com/office/drawing/2010/main" val="0"/>
              </a:ext>
            </a:extLst>
          </a:blip>
          <a:srcRect l="12825"/>
          <a:stretch>
            <a:fillRect/>
          </a:stretch>
        </p:blipFill>
        <p:spPr bwMode="auto">
          <a:xfrm>
            <a:off x="3354687" y="235353"/>
            <a:ext cx="4744071" cy="30110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5" name="Rectangle 2"/>
          <p:cNvSpPr>
            <a:spLocks noChangeArrowheads="1"/>
          </p:cNvSpPr>
          <p:nvPr userDrawn="1"/>
        </p:nvSpPr>
        <p:spPr bwMode="auto">
          <a:xfrm>
            <a:off x="0" y="-14288"/>
            <a:ext cx="12192000" cy="60326"/>
          </a:xfrm>
          <a:prstGeom prst="rect">
            <a:avLst/>
          </a:prstGeom>
          <a:solidFill>
            <a:srgbClr val="0066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4400" b="1" i="0" u="none" strike="noStrike" kern="1200" cap="none" spc="0" normalizeH="0" baseline="0" noProof="0">
              <a:ln>
                <a:noFill/>
              </a:ln>
              <a:solidFill>
                <a:srgbClr val="000000"/>
              </a:solidFill>
              <a:effectLst>
                <a:outerShdw blurRad="38100" dist="38100" dir="2700000" algn="tl">
                  <a:srgbClr val="FFFFFF"/>
                </a:outerShdw>
              </a:effectLst>
              <a:uLnTx/>
              <a:uFillTx/>
              <a:latin typeface="Garamond" panose="02020404030301010803" pitchFamily="18" charset="0"/>
              <a:ea typeface="宋体" panose="02010600030101010101" pitchFamily="2" charset="-122"/>
              <a:cs typeface="+mn-cs"/>
            </a:endParaRPr>
          </a:p>
        </p:txBody>
      </p:sp>
      <p:sp>
        <p:nvSpPr>
          <p:cNvPr id="1032" name="Rectangle 16"/>
          <p:cNvSpPr>
            <a:spLocks noChangeArrowheads="1"/>
          </p:cNvSpPr>
          <p:nvPr userDrawn="1"/>
        </p:nvSpPr>
        <p:spPr bwMode="auto">
          <a:xfrm>
            <a:off x="0" y="6537326"/>
            <a:ext cx="12192000" cy="320675"/>
          </a:xfrm>
          <a:prstGeom prst="rect">
            <a:avLst/>
          </a:prstGeom>
          <a:solidFill>
            <a:srgbClr val="006699">
              <a:alpha val="56862"/>
            </a:srgbClr>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2"/>
                </a:solidFill>
                <a:latin typeface="Arial" panose="020B0604020202020204" pitchFamily="34" charset="0"/>
                <a:ea typeface="宋体" panose="02010600030101010101" pitchFamily="2" charset="-122"/>
              </a:defRPr>
            </a:lvl1pPr>
            <a:lvl2pPr marL="742950" indent="-285750" eaLnBrk="0" hangingPunct="0">
              <a:defRPr sz="2000">
                <a:solidFill>
                  <a:schemeClr val="tx2"/>
                </a:solidFill>
                <a:latin typeface="Arial" panose="020B0604020202020204" pitchFamily="34" charset="0"/>
                <a:ea typeface="宋体" panose="02010600030101010101" pitchFamily="2" charset="-122"/>
              </a:defRPr>
            </a:lvl2pPr>
            <a:lvl3pPr marL="1143000" indent="-228600" eaLnBrk="0" hangingPunct="0">
              <a:defRPr sz="2000">
                <a:solidFill>
                  <a:schemeClr val="tx2"/>
                </a:solidFill>
                <a:latin typeface="Arial" panose="020B0604020202020204" pitchFamily="34" charset="0"/>
                <a:ea typeface="宋体" panose="02010600030101010101" pitchFamily="2" charset="-122"/>
              </a:defRPr>
            </a:lvl3pPr>
            <a:lvl4pPr marL="1600200" indent="-228600" eaLnBrk="0" hangingPunct="0">
              <a:defRPr sz="2000">
                <a:solidFill>
                  <a:schemeClr val="tx2"/>
                </a:solidFill>
                <a:latin typeface="Arial" panose="020B0604020202020204" pitchFamily="34" charset="0"/>
                <a:ea typeface="宋体" panose="02010600030101010101" pitchFamily="2" charset="-122"/>
              </a:defRPr>
            </a:lvl4pPr>
            <a:lvl5pPr marL="2057400" indent="-228600" eaLnBrk="0" hangingPunct="0">
              <a:defRPr sz="2000">
                <a:solidFill>
                  <a:schemeClr val="tx2"/>
                </a:solidFill>
                <a:latin typeface="Arial" panose="020B0604020202020204" pitchFamily="34" charset="0"/>
                <a:ea typeface="宋体" panose="02010600030101010101" pitchFamily="2" charset="-122"/>
              </a:defRPr>
            </a:lvl5pPr>
            <a:lvl6pPr marL="25146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6pPr>
            <a:lvl7pPr marL="29718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7pPr>
            <a:lvl8pPr marL="34290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8pPr>
            <a:lvl9pPr marL="38862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20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30" name="Rectangle 12"/>
          <p:cNvSpPr>
            <a:spLocks noChangeArrowheads="1"/>
          </p:cNvSpPr>
          <p:nvPr userDrawn="1"/>
        </p:nvSpPr>
        <p:spPr bwMode="auto">
          <a:xfrm>
            <a:off x="3858566" y="57143"/>
            <a:ext cx="8333433" cy="3200399"/>
          </a:xfrm>
          <a:prstGeom prst="rect">
            <a:avLst/>
          </a:prstGeom>
          <a:solidFill>
            <a:srgbClr val="808080">
              <a:alpha val="34117"/>
            </a:srgbClr>
          </a:solidFill>
          <a:ln w="9525">
            <a:solidFill>
              <a:srgbClr val="808080"/>
            </a:solidFill>
            <a:miter lim="800000"/>
          </a:ln>
          <a:effectLst/>
          <a:extLst>
            <a:ext uri="{AF507438-7753-43E0-B8FC-AC1667EBCBE1}">
              <a14:hiddenEffects xmlns:a14="http://schemas.microsoft.com/office/drawing/2010/main">
                <a:effectLst>
                  <a:outerShdw kx="-3284103" algn="br" rotWithShape="0">
                    <a:schemeClr val="bg2">
                      <a:alpha val="50000"/>
                    </a:schemeClr>
                  </a:outerShdw>
                </a:effectLst>
              </a14:hiddenEffects>
            </a:ext>
          </a:extLst>
        </p:spPr>
        <p:txBody>
          <a:bodyPr wrap="none" anchor="ctr"/>
          <a:lstStyle>
            <a:lvl1pPr eaLnBrk="0" hangingPunct="0">
              <a:defRPr sz="2000">
                <a:solidFill>
                  <a:schemeClr val="tx2"/>
                </a:solidFill>
                <a:latin typeface="Arial" panose="020B0604020202020204" pitchFamily="34" charset="0"/>
                <a:ea typeface="宋体" panose="02010600030101010101" pitchFamily="2" charset="-122"/>
              </a:defRPr>
            </a:lvl1pPr>
            <a:lvl2pPr marL="742950" indent="-285750" eaLnBrk="0" hangingPunct="0">
              <a:defRPr sz="2000">
                <a:solidFill>
                  <a:schemeClr val="tx2"/>
                </a:solidFill>
                <a:latin typeface="Arial" panose="020B0604020202020204" pitchFamily="34" charset="0"/>
                <a:ea typeface="宋体" panose="02010600030101010101" pitchFamily="2" charset="-122"/>
              </a:defRPr>
            </a:lvl2pPr>
            <a:lvl3pPr marL="1143000" indent="-228600" eaLnBrk="0" hangingPunct="0">
              <a:defRPr sz="2000">
                <a:solidFill>
                  <a:schemeClr val="tx2"/>
                </a:solidFill>
                <a:latin typeface="Arial" panose="020B0604020202020204" pitchFamily="34" charset="0"/>
                <a:ea typeface="宋体" panose="02010600030101010101" pitchFamily="2" charset="-122"/>
              </a:defRPr>
            </a:lvl3pPr>
            <a:lvl4pPr marL="1600200" indent="-228600" eaLnBrk="0" hangingPunct="0">
              <a:defRPr sz="2000">
                <a:solidFill>
                  <a:schemeClr val="tx2"/>
                </a:solidFill>
                <a:latin typeface="Arial" panose="020B0604020202020204" pitchFamily="34" charset="0"/>
                <a:ea typeface="宋体" panose="02010600030101010101" pitchFamily="2" charset="-122"/>
              </a:defRPr>
            </a:lvl4pPr>
            <a:lvl5pPr marL="2057400" indent="-228600" eaLnBrk="0" hangingPunct="0">
              <a:defRPr sz="2000">
                <a:solidFill>
                  <a:schemeClr val="tx2"/>
                </a:solidFill>
                <a:latin typeface="Arial" panose="020B0604020202020204" pitchFamily="34" charset="0"/>
                <a:ea typeface="宋体" panose="02010600030101010101" pitchFamily="2" charset="-122"/>
              </a:defRPr>
            </a:lvl5pPr>
            <a:lvl6pPr marL="25146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6pPr>
            <a:lvl7pPr marL="29718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7pPr>
            <a:lvl8pPr marL="34290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8pPr>
            <a:lvl9pPr marL="3886200" indent="-228600" eaLnBrk="0" fontAlgn="base" hangingPunct="0">
              <a:spcBef>
                <a:spcPct val="50000"/>
              </a:spcBef>
              <a:spcAft>
                <a:spcPct val="0"/>
              </a:spcAft>
              <a:defRPr sz="2000">
                <a:solidFill>
                  <a:schemeClr val="tx2"/>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20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l="19825" t="31424" r="19364" b="34973"/>
          <a:stretch>
            <a:fillRect/>
          </a:stretch>
        </p:blipFill>
        <p:spPr>
          <a:xfrm>
            <a:off x="7594879" y="46038"/>
            <a:ext cx="4597121" cy="3200399"/>
          </a:xfrm>
          <a:prstGeom prst="rect">
            <a:avLst/>
          </a:prstGeom>
        </p:spPr>
      </p:pic>
      <p:pic>
        <p:nvPicPr>
          <p:cNvPr id="2050" name="Picture 2" descr="http://quantum.ustc.edu.cn/web/sites/default/files/inline-images/AA6492CA09A2FFBE2772AFD22F1_8879513A_1C685.jp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12354" r="6119"/>
          <a:stretch>
            <a:fillRect/>
          </a:stretch>
        </p:blipFill>
        <p:spPr bwMode="auto">
          <a:xfrm>
            <a:off x="-10048" y="46037"/>
            <a:ext cx="4149969" cy="3212219"/>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userDrawn="1"/>
        </p:nvSpPr>
        <p:spPr bwMode="auto">
          <a:xfrm>
            <a:off x="-10048" y="2769177"/>
            <a:ext cx="12246498" cy="659823"/>
          </a:xfrm>
          <a:prstGeom prst="rect">
            <a:avLst/>
          </a:prstGeom>
          <a:solidFill>
            <a:schemeClr val="bg1"/>
          </a:solidFill>
          <a:ln>
            <a:noFill/>
          </a:ln>
        </p:spPr>
        <p:txBody>
          <a:bodyPr vert="horz" wrap="square" lIns="91440" tIns="45720" rIns="91440" bIns="45720" numCol="1" rtlCol="0" anchor="t" anchorCtr="0" compatLnSpc="1">
            <a:spAutoFit/>
          </a:bodyPr>
          <a:lstStyle/>
          <a:p>
            <a:pPr marL="0" marR="0" indent="0" algn="l" defTabSz="914400" rtl="0" eaLnBrk="1" fontAlgn="base" latinLnBrk="0" hangingPunct="1">
              <a:lnSpc>
                <a:spcPct val="100000"/>
              </a:lnSpc>
              <a:spcBef>
                <a:spcPct val="50000"/>
              </a:spcBef>
              <a:spcAft>
                <a:spcPct val="0"/>
              </a:spcAft>
              <a:buClrTx/>
              <a:buSzTx/>
              <a:buFontTx/>
              <a:buNone/>
            </a:pPr>
            <a:endParaRPr kumimoji="0" lang="zh-CN" altLang="en-US" sz="2000" b="0" i="0" u="none" strike="noStrike" cap="none" normalizeH="0" baseline="0">
              <a:ln>
                <a:noFill/>
              </a:ln>
              <a:solidFill>
                <a:schemeClr val="tx2"/>
              </a:solidFill>
              <a:effectLst/>
              <a:latin typeface="Arial" panose="020B060402020202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58" r:id="rId1"/>
  </p:sldLayoutIdLst>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Garamond" panose="02020404030301010803" pitchFamily="18"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Garamond" panose="02020404030301010803" pitchFamily="18"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Garamond" panose="02020404030301010803" pitchFamily="18"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Garamond" panose="02020404030301010803" pitchFamily="18"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Garamond" panose="02020404030301010803"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C0C0C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C0C0C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C0C0C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C0C0C0"/>
            </a:outerShdw>
          </a:effectLst>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C0C0C0"/>
            </a:outerShdw>
          </a:effectLst>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C0C0C0"/>
            </a:outerShdw>
          </a:effectLst>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C0C0C0"/>
            </a:outerShdw>
          </a:effectLst>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C0C0C0"/>
            </a:outerShdw>
          </a:effectLst>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9.xml"/><Relationship Id="rId16"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2.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1.jpeg"/><Relationship Id="rId7" Type="http://schemas.openxmlformats.org/officeDocument/2006/relationships/image" Target="../media/image75.emf"/><Relationship Id="rId2" Type="http://schemas.openxmlformats.org/officeDocument/2006/relationships/image" Target="../media/image70.emf"/><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emf"/></Relationships>
</file>

<file path=ppt/slides/_rels/slide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1.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85.png"/><Relationship Id="rId5" Type="http://schemas.openxmlformats.org/officeDocument/2006/relationships/image" Target="../media/image86.png"/><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90.png"/><Relationship Id="rId4" Type="http://schemas.openxmlformats.org/officeDocument/2006/relationships/image" Target="../media/image86.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88.emf"/></Relationships>
</file>

<file path=ppt/slides/_rels/slide21.xml.rels><?xml version="1.0" encoding="UTF-8" standalone="yes"?>
<Relationships xmlns="http://schemas.openxmlformats.org/package/2006/relationships"><Relationship Id="rId3" Type="http://schemas.openxmlformats.org/officeDocument/2006/relationships/image" Target="../media/image89.emf"/><Relationship Id="rId7" Type="http://schemas.openxmlformats.org/officeDocument/2006/relationships/image" Target="../media/image91.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0.emf"/><Relationship Id="rId5" Type="http://schemas.openxmlformats.org/officeDocument/2006/relationships/image" Target="../media/image102.png"/><Relationship Id="rId4" Type="http://schemas.openxmlformats.org/officeDocument/2006/relationships/image" Target="../media/image101.png"/></Relationships>
</file>

<file path=ppt/slides/_rels/slide22.x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image" Target="../media/image92.emf"/><Relationship Id="rId7" Type="http://schemas.openxmlformats.org/officeDocument/2006/relationships/image" Target="../media/image95.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0.emf"/><Relationship Id="rId5" Type="http://schemas.openxmlformats.org/officeDocument/2006/relationships/image" Target="../media/image94.emf"/><Relationship Id="rId4" Type="http://schemas.openxmlformats.org/officeDocument/2006/relationships/image" Target="../media/image93.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04.png"/><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108.svg"/><Relationship Id="rId7" Type="http://schemas.openxmlformats.org/officeDocument/2006/relationships/image" Target="../media/image124.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22.png"/><Relationship Id="rId4" Type="http://schemas.openxmlformats.org/officeDocument/2006/relationships/image" Target="../media/image109.png"/></Relationships>
</file>

<file path=ppt/slides/_rels/slide29.xml.rels><?xml version="1.0" encoding="UTF-8" standalone="yes"?>
<Relationships xmlns="http://schemas.openxmlformats.org/package/2006/relationships"><Relationship Id="rId3" Type="http://schemas.openxmlformats.org/officeDocument/2006/relationships/image" Target="../media/image108.svg"/><Relationship Id="rId7" Type="http://schemas.openxmlformats.org/officeDocument/2006/relationships/image" Target="../media/image116.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4.emf"/><Relationship Id="rId5" Type="http://schemas.openxmlformats.org/officeDocument/2006/relationships/image" Target="../media/image113.png"/><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1.png"/></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1.png"/><Relationship Id="rId4" Type="http://schemas.openxmlformats.org/officeDocument/2006/relationships/image" Target="../media/image134.png"/></Relationships>
</file>

<file path=ppt/slides/_rels/slide3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20.png"/><Relationship Id="rId7" Type="http://schemas.openxmlformats.org/officeDocument/2006/relationships/image" Target="../media/image140.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23.png"/><Relationship Id="rId10" Type="http://schemas.openxmlformats.org/officeDocument/2006/relationships/image" Target="../media/image141.png"/><Relationship Id="rId4" Type="http://schemas.openxmlformats.org/officeDocument/2006/relationships/image" Target="../media/image121.png"/><Relationship Id="rId9" Type="http://schemas.openxmlformats.org/officeDocument/2006/relationships/image" Target="../media/image108.sv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25.png"/></Relationships>
</file>

<file path=ppt/slides/_rels/slide35.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3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38.png"/><Relationship Id="rId4" Type="http://schemas.openxmlformats.org/officeDocument/2006/relationships/image" Target="../media/image137.png"/></Relationships>
</file>

<file path=ppt/slides/_rels/slide3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51.png"/><Relationship Id="rId7" Type="http://schemas.openxmlformats.org/officeDocument/2006/relationships/image" Target="../media/image14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42.png"/><Relationship Id="rId5" Type="http://schemas.openxmlformats.org/officeDocument/2006/relationships/image" Target="../media/image153.png"/><Relationship Id="rId4" Type="http://schemas.openxmlformats.org/officeDocument/2006/relationships/image" Target="../media/image152.png"/><Relationship Id="rId9" Type="http://schemas.openxmlformats.org/officeDocument/2006/relationships/image" Target="../media/image14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slideLayout" Target="../slideLayouts/slideLayout1.xml"/><Relationship Id="rId7" Type="http://schemas.openxmlformats.org/officeDocument/2006/relationships/image" Target="../media/image146.wmf"/><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50.png"/><Relationship Id="rId5" Type="http://schemas.openxmlformats.org/officeDocument/2006/relationships/image" Target="../media/image89.emf"/><Relationship Id="rId10" Type="http://schemas.openxmlformats.org/officeDocument/2006/relationships/image" Target="../media/image149.svg"/><Relationship Id="rId4" Type="http://schemas.openxmlformats.org/officeDocument/2006/relationships/notesSlide" Target="../notesSlides/notesSlide24.xml"/><Relationship Id="rId9" Type="http://schemas.openxmlformats.org/officeDocument/2006/relationships/image" Target="../media/image14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jpeg"/><Relationship Id="rId3" Type="http://schemas.openxmlformats.org/officeDocument/2006/relationships/image" Target="../media/image151.jpeg"/><Relationship Id="rId7" Type="http://schemas.openxmlformats.org/officeDocument/2006/relationships/image" Target="../media/image155.jpeg"/><Relationship Id="rId12" Type="http://schemas.openxmlformats.org/officeDocument/2006/relationships/image" Target="../media/image160.jpeg"/><Relationship Id="rId17" Type="http://schemas.openxmlformats.org/officeDocument/2006/relationships/image" Target="../media/image165.jpeg"/><Relationship Id="rId2" Type="http://schemas.openxmlformats.org/officeDocument/2006/relationships/notesSlide" Target="../notesSlides/notesSlide26.xml"/><Relationship Id="rId16" Type="http://schemas.openxmlformats.org/officeDocument/2006/relationships/image" Target="../media/image164.jpe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9.jpeg"/><Relationship Id="rId5" Type="http://schemas.openxmlformats.org/officeDocument/2006/relationships/image" Target="../media/image154.png"/><Relationship Id="rId15" Type="http://schemas.openxmlformats.org/officeDocument/2006/relationships/image" Target="../media/image163.jpeg"/><Relationship Id="rId10" Type="http://schemas.openxmlformats.org/officeDocument/2006/relationships/image" Target="../media/image158.jpeg"/><Relationship Id="rId4" Type="http://schemas.openxmlformats.org/officeDocument/2006/relationships/image" Target="../media/image152.jpeg"/><Relationship Id="rId9" Type="http://schemas.openxmlformats.org/officeDocument/2006/relationships/image" Target="../media/image157.jpeg"/><Relationship Id="rId14" Type="http://schemas.openxmlformats.org/officeDocument/2006/relationships/image" Target="../media/image162.jpeg"/></Relationships>
</file>

<file path=ppt/slides/_rels/slide42.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176.png"/><Relationship Id="rId3" Type="http://schemas.openxmlformats.org/officeDocument/2006/relationships/image" Target="../media/image166.png"/><Relationship Id="rId7" Type="http://schemas.openxmlformats.org/officeDocument/2006/relationships/image" Target="../media/image170.jpeg"/><Relationship Id="rId12" Type="http://schemas.openxmlformats.org/officeDocument/2006/relationships/image" Target="../media/image175.jpeg"/><Relationship Id="rId2" Type="http://schemas.openxmlformats.org/officeDocument/2006/relationships/notesSlide" Target="../notesSlides/notesSlide27.xml"/><Relationship Id="rId16" Type="http://schemas.openxmlformats.org/officeDocument/2006/relationships/image" Target="../media/image179.png"/><Relationship Id="rId1" Type="http://schemas.openxmlformats.org/officeDocument/2006/relationships/slideLayout" Target="../slideLayouts/slideLayout1.xml"/><Relationship Id="rId6" Type="http://schemas.openxmlformats.org/officeDocument/2006/relationships/image" Target="../media/image169.jpeg"/><Relationship Id="rId11" Type="http://schemas.openxmlformats.org/officeDocument/2006/relationships/image" Target="../media/image174.png"/><Relationship Id="rId5" Type="http://schemas.openxmlformats.org/officeDocument/2006/relationships/image" Target="../media/image168.jpeg"/><Relationship Id="rId15" Type="http://schemas.openxmlformats.org/officeDocument/2006/relationships/image" Target="../media/image178.jpeg"/><Relationship Id="rId10" Type="http://schemas.openxmlformats.org/officeDocument/2006/relationships/image" Target="../media/image173.png"/><Relationship Id="rId4" Type="http://schemas.openxmlformats.org/officeDocument/2006/relationships/image" Target="../media/image167.jpeg"/><Relationship Id="rId9" Type="http://schemas.openxmlformats.org/officeDocument/2006/relationships/image" Target="../media/image172.jpeg"/><Relationship Id="rId14" Type="http://schemas.openxmlformats.org/officeDocument/2006/relationships/image" Target="../media/image17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9"/>
          <p:cNvSpPr txBox="1">
            <a:spLocks noChangeArrowheads="1"/>
          </p:cNvSpPr>
          <p:nvPr/>
        </p:nvSpPr>
        <p:spPr bwMode="auto">
          <a:xfrm>
            <a:off x="959581" y="3550031"/>
            <a:ext cx="10481943" cy="69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7" tIns="45713" rIns="91427" bIns="45713">
            <a:spAutoFit/>
          </a:bodyPr>
          <a:lstStyle>
            <a:lvl1pPr>
              <a:defRPr sz="2000">
                <a:solidFill>
                  <a:schemeClr val="tx2"/>
                </a:solidFill>
                <a:latin typeface="Arial" panose="020B0604020202020204" pitchFamily="34" charset="0"/>
                <a:ea typeface="宋体" panose="02010600030101010101" pitchFamily="2" charset="-122"/>
              </a:defRPr>
            </a:lvl1pPr>
            <a:lvl2pPr marL="742950" indent="-285750">
              <a:defRPr sz="2000">
                <a:solidFill>
                  <a:schemeClr val="tx2"/>
                </a:solidFill>
                <a:latin typeface="Arial" panose="020B0604020202020204" pitchFamily="34" charset="0"/>
                <a:ea typeface="宋体" panose="02010600030101010101" pitchFamily="2" charset="-122"/>
              </a:defRPr>
            </a:lvl2pPr>
            <a:lvl3pPr marL="1143000" indent="-228600">
              <a:defRPr sz="2000">
                <a:solidFill>
                  <a:schemeClr val="tx2"/>
                </a:solidFill>
                <a:latin typeface="Arial" panose="020B0604020202020204" pitchFamily="34" charset="0"/>
                <a:ea typeface="宋体" panose="02010600030101010101" pitchFamily="2" charset="-122"/>
              </a:defRPr>
            </a:lvl3pPr>
            <a:lvl4pPr marL="1600200" indent="-228600">
              <a:defRPr sz="2000">
                <a:solidFill>
                  <a:schemeClr val="tx2"/>
                </a:solidFill>
                <a:latin typeface="Arial" panose="020B0604020202020204" pitchFamily="34" charset="0"/>
                <a:ea typeface="宋体" panose="02010600030101010101" pitchFamily="2" charset="-122"/>
              </a:defRPr>
            </a:lvl4pPr>
            <a:lvl5pPr marL="2057400" indent="-228600">
              <a:defRPr sz="2000">
                <a:solidFill>
                  <a:schemeClr val="tx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2"/>
                </a:solidFill>
                <a:latin typeface="Arial" panose="020B0604020202020204" pitchFamily="34" charset="0"/>
                <a:ea typeface="宋体" panose="02010600030101010101" pitchFamily="2" charset="-122"/>
              </a:defRPr>
            </a:lvl9pPr>
          </a:lstStyle>
          <a:p>
            <a:pPr lvl="0" eaLnBrk="1" hangingPunct="1">
              <a:lnSpc>
                <a:spcPct val="120000"/>
              </a:lnSpc>
              <a:defRPr/>
            </a:pPr>
            <a:r>
              <a:rPr kumimoji="1" lang="en-US" altLang="zh-CN" sz="3600" b="1" dirty="0">
                <a:solidFill>
                  <a:schemeClr val="tx1"/>
                </a:solidFill>
                <a:effectLst>
                  <a:outerShdw blurRad="38100" dist="38100" dir="2700000" algn="tl">
                    <a:srgbClr val="000000">
                      <a:alpha val="43137"/>
                    </a:srgbClr>
                  </a:outerShdw>
                </a:effectLst>
                <a:ea typeface="微软雅黑" panose="020B0503020204020204" pitchFamily="34" charset="-122"/>
                <a:cs typeface="Arial" panose="020B0604020202020204" pitchFamily="34" charset="0"/>
              </a:rPr>
              <a:t>Quantum Simulation of Lattice Gauge Theory </a:t>
            </a:r>
          </a:p>
        </p:txBody>
      </p:sp>
      <p:sp>
        <p:nvSpPr>
          <p:cNvPr id="3" name="文本框 2"/>
          <p:cNvSpPr txBox="1"/>
          <p:nvPr/>
        </p:nvSpPr>
        <p:spPr>
          <a:xfrm>
            <a:off x="187841" y="6494468"/>
            <a:ext cx="12025424" cy="369332"/>
          </a:xfrm>
          <a:prstGeom prst="rect">
            <a:avLst/>
          </a:prstGeom>
          <a:noFill/>
        </p:spPr>
        <p:txBody>
          <a:bodyPr wrap="square" rtlCol="0">
            <a:spAutoFit/>
          </a:bodyPr>
          <a:lstStyle/>
          <a:p>
            <a:pPr algn="r"/>
            <a:r>
              <a:rPr lang="en-US" altLang="zh-CN" sz="1800" b="1" dirty="0">
                <a:solidFill>
                  <a:schemeClr val="bg1"/>
                </a:solidFill>
              </a:rPr>
              <a:t> C3NT QIS-HENP, June 15-19, 2026. Wuhan  </a:t>
            </a:r>
            <a:endParaRPr lang="zh-CN" altLang="en-US" sz="1800" b="1" dirty="0">
              <a:solidFill>
                <a:schemeClr val="bg1"/>
              </a:solidFill>
            </a:endParaRPr>
          </a:p>
        </p:txBody>
      </p:sp>
      <p:pic>
        <p:nvPicPr>
          <p:cNvPr id="8" name="图片 7"/>
          <p:cNvPicPr>
            <a:picLocks noChangeAspect="1"/>
          </p:cNvPicPr>
          <p:nvPr/>
        </p:nvPicPr>
        <p:blipFill>
          <a:blip r:embed="rId3"/>
          <a:stretch>
            <a:fillRect/>
          </a:stretch>
        </p:blipFill>
        <p:spPr>
          <a:xfrm>
            <a:off x="442437" y="5468927"/>
            <a:ext cx="4146379" cy="827528"/>
          </a:xfrm>
          <a:prstGeom prst="rect">
            <a:avLst/>
          </a:prstGeom>
        </p:spPr>
      </p:pic>
      <p:grpSp>
        <p:nvGrpSpPr>
          <p:cNvPr id="9" name="组合 8"/>
          <p:cNvGrpSpPr/>
          <p:nvPr/>
        </p:nvGrpSpPr>
        <p:grpSpPr>
          <a:xfrm>
            <a:off x="8606221" y="5532994"/>
            <a:ext cx="2957928" cy="711275"/>
            <a:chOff x="8610344" y="5621038"/>
            <a:chExt cx="2491732" cy="674926"/>
          </a:xfrm>
        </p:grpSpPr>
        <p:pic>
          <p:nvPicPr>
            <p:cNvPr id="10" name="图片 9"/>
            <p:cNvPicPr>
              <a:picLocks noChangeAspect="1"/>
            </p:cNvPicPr>
            <p:nvPr/>
          </p:nvPicPr>
          <p:blipFill>
            <a:blip r:embed="rId4"/>
            <a:stretch>
              <a:fillRect/>
            </a:stretch>
          </p:blipFill>
          <p:spPr>
            <a:xfrm>
              <a:off x="8610344" y="5621038"/>
              <a:ext cx="765995" cy="674926"/>
            </a:xfrm>
            <a:prstGeom prst="rect">
              <a:avLst/>
            </a:prstGeom>
          </p:spPr>
        </p:pic>
        <p:pic>
          <p:nvPicPr>
            <p:cNvPr id="11" name="图片 10"/>
            <p:cNvPicPr>
              <a:picLocks noChangeAspect="1"/>
            </p:cNvPicPr>
            <p:nvPr/>
          </p:nvPicPr>
          <p:blipFill>
            <a:blip r:embed="rId5"/>
            <a:stretch>
              <a:fillRect/>
            </a:stretch>
          </p:blipFill>
          <p:spPr>
            <a:xfrm>
              <a:off x="9396619" y="5740037"/>
              <a:ext cx="1705457" cy="436786"/>
            </a:xfrm>
            <a:prstGeom prst="rect">
              <a:avLst/>
            </a:prstGeom>
          </p:spPr>
        </p:pic>
      </p:grpSp>
      <p:pic>
        <p:nvPicPr>
          <p:cNvPr id="12" name="图片 11"/>
          <p:cNvPicPr>
            <a:picLocks noChangeAspect="1"/>
          </p:cNvPicPr>
          <p:nvPr/>
        </p:nvPicPr>
        <p:blipFill>
          <a:blip r:embed="rId6"/>
          <a:stretch>
            <a:fillRect/>
          </a:stretch>
        </p:blipFill>
        <p:spPr>
          <a:xfrm>
            <a:off x="4794723" y="5423486"/>
            <a:ext cx="3429053" cy="820784"/>
          </a:xfrm>
          <a:prstGeom prst="rect">
            <a:avLst/>
          </a:prstGeom>
        </p:spPr>
      </p:pic>
      <p:sp>
        <p:nvSpPr>
          <p:cNvPr id="13" name="Text Box 8"/>
          <p:cNvSpPr txBox="1">
            <a:spLocks noChangeArrowheads="1"/>
          </p:cNvSpPr>
          <p:nvPr/>
        </p:nvSpPr>
        <p:spPr bwMode="auto">
          <a:xfrm>
            <a:off x="3433055" y="4496240"/>
            <a:ext cx="5009353" cy="52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7" tIns="45713" rIns="91427" bIns="45713">
            <a:spAutoFit/>
          </a:bodyPr>
          <a:lstStyle>
            <a:lvl1pPr>
              <a:defRPr sz="2000">
                <a:solidFill>
                  <a:schemeClr val="tx2"/>
                </a:solidFill>
                <a:latin typeface="Arial" panose="020B0604020202020204" pitchFamily="34" charset="0"/>
                <a:ea typeface="宋体" panose="02010600030101010101" pitchFamily="2" charset="-122"/>
              </a:defRPr>
            </a:lvl1pPr>
            <a:lvl2pPr marL="742950" indent="-285750">
              <a:defRPr sz="2000">
                <a:solidFill>
                  <a:schemeClr val="tx2"/>
                </a:solidFill>
                <a:latin typeface="Arial" panose="020B0604020202020204" pitchFamily="34" charset="0"/>
                <a:ea typeface="宋体" panose="02010600030101010101" pitchFamily="2" charset="-122"/>
              </a:defRPr>
            </a:lvl2pPr>
            <a:lvl3pPr marL="1143000" indent="-228600">
              <a:defRPr sz="2000">
                <a:solidFill>
                  <a:schemeClr val="tx2"/>
                </a:solidFill>
                <a:latin typeface="Arial" panose="020B0604020202020204" pitchFamily="34" charset="0"/>
                <a:ea typeface="宋体" panose="02010600030101010101" pitchFamily="2" charset="-122"/>
              </a:defRPr>
            </a:lvl3pPr>
            <a:lvl4pPr marL="1600200" indent="-228600">
              <a:defRPr sz="2000">
                <a:solidFill>
                  <a:schemeClr val="tx2"/>
                </a:solidFill>
                <a:latin typeface="Arial" panose="020B0604020202020204" pitchFamily="34" charset="0"/>
                <a:ea typeface="宋体" panose="02010600030101010101" pitchFamily="2" charset="-122"/>
              </a:defRPr>
            </a:lvl4pPr>
            <a:lvl5pPr marL="2057400" indent="-228600">
              <a:defRPr sz="2000">
                <a:solidFill>
                  <a:schemeClr val="tx2"/>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2"/>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2"/>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2"/>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2"/>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苑震生</a:t>
            </a:r>
            <a:r>
              <a:rPr kumimoji="1"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  Zhen-Sheng Yuan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4" descr="Ultracold Rydberg molecules | Nature Communications"/>
          <p:cNvPicPr>
            <a:picLocks noChangeAspect="1" noChangeArrowheads="1"/>
          </p:cNvPicPr>
          <p:nvPr/>
        </p:nvPicPr>
        <p:blipFill rotWithShape="1">
          <a:blip r:embed="rId3">
            <a:extLst>
              <a:ext uri="{28A0092B-C50C-407E-A947-70E740481C1C}">
                <a14:useLocalDpi xmlns:a14="http://schemas.microsoft.com/office/drawing/2010/main" val="0"/>
              </a:ext>
            </a:extLst>
          </a:blip>
          <a:srcRect l="6056" t="17151" b="21005"/>
          <a:stretch>
            <a:fillRect/>
          </a:stretch>
        </p:blipFill>
        <p:spPr bwMode="auto">
          <a:xfrm>
            <a:off x="9176929" y="3648101"/>
            <a:ext cx="2098722" cy="1052648"/>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组合 41"/>
          <p:cNvGrpSpPr/>
          <p:nvPr/>
        </p:nvGrpSpPr>
        <p:grpSpPr>
          <a:xfrm>
            <a:off x="648172" y="1287608"/>
            <a:ext cx="7922253" cy="1807014"/>
            <a:chOff x="2003717" y="4245691"/>
            <a:chExt cx="5278453" cy="1807014"/>
          </a:xfrm>
        </p:grpSpPr>
        <mc:AlternateContent xmlns:mc="http://schemas.openxmlformats.org/markup-compatibility/2006" xmlns:a14="http://schemas.microsoft.com/office/drawing/2010/main">
          <mc:Choice Requires="a14">
            <p:sp>
              <p:nvSpPr>
                <p:cNvPr id="43" name="文本框 42"/>
                <p:cNvSpPr txBox="1"/>
                <p:nvPr/>
              </p:nvSpPr>
              <p:spPr>
                <a:xfrm>
                  <a:off x="4566834" y="5012113"/>
                  <a:ext cx="2382352" cy="954107"/>
                </a:xfrm>
                <a:prstGeom prst="rect">
                  <a:avLst/>
                </a:prstGeom>
                <a:noFill/>
                <a:ln>
                  <a:noFill/>
                </a:ln>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defRPr/>
                  </a:pPr>
                  <a:r>
                    <a:rPr kumimoji="0" lang="en-US" altLang="zh-CN" sz="1800" b="1" i="1" u="none" strike="noStrike" kern="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a:t>
                  </a:r>
                  <a:r>
                    <a:rPr kumimoji="0" lang="zh-CN" altLang="en-US" sz="1800" b="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tunneling</a:t>
                  </a:r>
                </a:p>
                <a:p>
                  <a:pPr marL="0" marR="0" lvl="0" indent="0" defTabSz="457200" eaLnBrk="1" fontAlgn="auto" latinLnBrk="0" hangingPunct="1">
                    <a:lnSpc>
                      <a:spcPct val="100000"/>
                    </a:lnSpc>
                    <a:spcBef>
                      <a:spcPts val="0"/>
                    </a:spcBef>
                    <a:spcAft>
                      <a:spcPts val="0"/>
                    </a:spcAft>
                    <a:buClrTx/>
                    <a:buSzTx/>
                    <a:buFontTx/>
                    <a:buNone/>
                    <a:defRPr/>
                  </a:pPr>
                  <a:r>
                    <a:rPr lang="en-US" altLang="zh-CN" sz="1800" b="1" dirty="0">
                      <a:solidFill>
                        <a:srgbClr val="FF0000"/>
                      </a:solidFill>
                      <a:ea typeface="微软雅黑" panose="020B0503020204020204" pitchFamily="34" charset="-122"/>
                    </a:rPr>
                    <a:t> </a:t>
                  </a:r>
                  <a14:m>
                    <m:oMath xmlns:m="http://schemas.openxmlformats.org/officeDocument/2006/math">
                      <m:r>
                        <a:rPr lang="en-US" altLang="zh-CN" sz="1800" b="1" i="1">
                          <a:solidFill>
                            <a:srgbClr val="FF0000"/>
                          </a:solidFill>
                          <a:latin typeface="Cambria Math" panose="02040503050406030204" pitchFamily="18" charset="0"/>
                          <a:ea typeface="微软雅黑" panose="020B0503020204020204" pitchFamily="34" charset="-122"/>
                        </a:rPr>
                        <m:t>𝑼</m:t>
                      </m:r>
                    </m:oMath>
                  </a14:m>
                  <a:r>
                    <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a:t>
                  </a:r>
                  <a:r>
                    <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on-site interaction</a:t>
                  </a:r>
                </a:p>
                <a:p>
                  <a:pPr marL="0" marR="0" lvl="0" indent="0" defTabSz="457200" eaLnBrk="1" fontAlgn="auto" latinLnBrk="0" hangingPunct="1">
                    <a:lnSpc>
                      <a:spcPct val="100000"/>
                    </a:lnSpc>
                    <a:spcBef>
                      <a:spcPts val="0"/>
                    </a:spcBef>
                    <a:spcAft>
                      <a:spcPts val="0"/>
                    </a:spcAft>
                    <a:buClrTx/>
                    <a:buSzTx/>
                    <a:buFontTx/>
                    <a:buNone/>
                    <a:defRPr/>
                  </a:pPr>
                  <a14:m>
                    <m:oMath xmlns:m="http://schemas.openxmlformats.org/officeDocument/2006/math">
                      <m:sSub>
                        <m:sSubPr>
                          <m:ctrlPr>
                            <a:rPr lang="en-US" altLang="zh-CN" sz="1800" b="1" i="1">
                              <a:solidFill>
                                <a:srgbClr val="FF0000"/>
                              </a:solidFill>
                              <a:latin typeface="Cambria Math" panose="02040503050406030204" pitchFamily="18" charset="0"/>
                              <a:ea typeface="微软雅黑" panose="020B0503020204020204" pitchFamily="34" charset="-122"/>
                            </a:rPr>
                          </m:ctrlPr>
                        </m:sSubPr>
                        <m:e>
                          <m:r>
                            <a:rPr lang="zh-CN" altLang="en-US" sz="1800" b="1" i="1">
                              <a:solidFill>
                                <a:srgbClr val="FF0000"/>
                              </a:solidFill>
                              <a:latin typeface="Cambria Math" panose="02040503050406030204" pitchFamily="18" charset="0"/>
                              <a:ea typeface="微软雅黑" panose="020B0503020204020204" pitchFamily="34" charset="-122"/>
                            </a:rPr>
                            <m:t>𝝁</m:t>
                          </m:r>
                        </m:e>
                        <m:sub>
                          <m:r>
                            <a:rPr lang="en-US" altLang="zh-CN" sz="1800" b="1" i="1">
                              <a:solidFill>
                                <a:srgbClr val="FF0000"/>
                              </a:solidFill>
                              <a:latin typeface="Cambria Math" panose="02040503050406030204" pitchFamily="18" charset="0"/>
                              <a:ea typeface="微软雅黑" panose="020B0503020204020204" pitchFamily="34" charset="-122"/>
                            </a:rPr>
                            <m:t>𝒊</m:t>
                          </m:r>
                        </m:sub>
                      </m:sSub>
                    </m:oMath>
                  </a14:m>
                  <a:r>
                    <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a:t>
                  </a:r>
                  <a:r>
                    <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chemical potential</a:t>
                  </a: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mc:Choice>
          <mc:Fallback xmlns="">
            <p:sp>
              <p:nvSpPr>
                <p:cNvPr id="43" name="文本框 42"/>
                <p:cNvSpPr txBox="1">
                  <a:spLocks noRot="1" noChangeAspect="1" noMove="1" noResize="1" noEditPoints="1" noAdjustHandles="1" noChangeArrowheads="1" noChangeShapeType="1" noTextEdit="1"/>
                </p:cNvSpPr>
                <p:nvPr/>
              </p:nvSpPr>
              <p:spPr>
                <a:xfrm>
                  <a:off x="4566834" y="5012113"/>
                  <a:ext cx="2382352" cy="954107"/>
                </a:xfrm>
                <a:prstGeom prst="rect">
                  <a:avLst/>
                </a:prstGeom>
                <a:blipFill rotWithShape="1">
                  <a:blip r:embed="rId4"/>
                </a:blipFill>
                <a:ln>
                  <a:noFill/>
                </a:ln>
              </p:spPr>
              <p:txBody>
                <a:bodyPr/>
                <a:lstStyle/>
                <a:p>
                  <a:r>
                    <a:rPr lang="zh-CN" altLang="en-US">
                      <a:noFill/>
                    </a:rPr>
                    <a:t> </a:t>
                  </a:r>
                </a:p>
              </p:txBody>
            </p:sp>
          </mc:Fallback>
        </mc:AlternateContent>
        <p:sp>
          <p:nvSpPr>
            <p:cNvPr id="44" name="矩形 43"/>
            <p:cNvSpPr/>
            <p:nvPr/>
          </p:nvSpPr>
          <p:spPr>
            <a:xfrm>
              <a:off x="2003717" y="4245691"/>
              <a:ext cx="5278453" cy="1807014"/>
            </a:xfrm>
            <a:prstGeom prst="rect">
              <a:avLst/>
            </a:prstGeom>
            <a:noFill/>
            <a:ln w="19050" cap="flat" cmpd="sng" algn="ctr">
              <a:solidFill>
                <a:srgbClr val="4472C4">
                  <a:lumMod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45" name="文本框 44"/>
          <p:cNvSpPr txBox="1"/>
          <p:nvPr/>
        </p:nvSpPr>
        <p:spPr>
          <a:xfrm>
            <a:off x="252089" y="753059"/>
            <a:ext cx="7816571" cy="417358"/>
          </a:xfrm>
          <a:prstGeom prst="rect">
            <a:avLst/>
          </a:prstGeom>
          <a:noFill/>
        </p:spPr>
        <p:txBody>
          <a:bodyPr wrap="square" rtlCol="0">
            <a:spAutoFit/>
          </a:bodyPr>
          <a:lstStyle/>
          <a:p>
            <a:pPr marL="342900" indent="-342900" defTabSz="457200" eaLnBrk="1" fontAlgn="auto" hangingPunct="1">
              <a:lnSpc>
                <a:spcPct val="130000"/>
              </a:lnSpc>
              <a:spcBef>
                <a:spcPts val="0"/>
              </a:spcBef>
              <a:spcAft>
                <a:spcPts val="0"/>
              </a:spcAft>
              <a:buFont typeface="Wingdings" panose="05000000000000000000" pitchFamily="2" charset="2"/>
              <a:buChar char="n"/>
              <a:defRPr/>
            </a:pPr>
            <a:r>
              <a:rPr lang="en-US" altLang="zh-CN" sz="1800" b="1" dirty="0">
                <a:solidFill>
                  <a:prstClr val="black"/>
                </a:solidFill>
                <a:latin typeface="微软雅黑" panose="020B0503020204020204" pitchFamily="34" charset="-122"/>
                <a:ea typeface="微软雅黑" panose="020B0503020204020204" pitchFamily="34" charset="-122"/>
              </a:rPr>
              <a:t>Quantum simulator:</a:t>
            </a:r>
            <a:r>
              <a:rPr lang="zh-CN" altLang="en-US" sz="1800" b="1" dirty="0">
                <a:solidFill>
                  <a:prstClr val="black"/>
                </a:solidFill>
                <a:latin typeface="微软雅黑" panose="020B0503020204020204" pitchFamily="34" charset="-122"/>
                <a:ea typeface="微软雅黑" panose="020B0503020204020204" pitchFamily="34" charset="-122"/>
              </a:rPr>
              <a:t> </a:t>
            </a:r>
            <a:r>
              <a:rPr lang="en-US" altLang="zh-CN" sz="1800" b="1" dirty="0">
                <a:solidFill>
                  <a:prstClr val="black"/>
                </a:solidFill>
                <a:latin typeface="微软雅黑" panose="020B0503020204020204" pitchFamily="34" charset="-122"/>
                <a:ea typeface="微软雅黑" panose="020B0503020204020204" pitchFamily="34" charset="-122"/>
              </a:rPr>
              <a:t>Hubbard Model, bosonic spins </a:t>
            </a:r>
          </a:p>
        </p:txBody>
      </p:sp>
      <p:grpSp>
        <p:nvGrpSpPr>
          <p:cNvPr id="46" name="组合 45"/>
          <p:cNvGrpSpPr/>
          <p:nvPr/>
        </p:nvGrpSpPr>
        <p:grpSpPr>
          <a:xfrm>
            <a:off x="980351" y="1274492"/>
            <a:ext cx="1677382" cy="1820050"/>
            <a:chOff x="932206" y="1606915"/>
            <a:chExt cx="1677382" cy="1820050"/>
          </a:xfrm>
        </p:grpSpPr>
        <p:grpSp>
          <p:nvGrpSpPr>
            <p:cNvPr id="47" name="组合 46"/>
            <p:cNvGrpSpPr/>
            <p:nvPr/>
          </p:nvGrpSpPr>
          <p:grpSpPr>
            <a:xfrm>
              <a:off x="1088270" y="1606915"/>
              <a:ext cx="1521318" cy="861645"/>
              <a:chOff x="3201489" y="4055896"/>
              <a:chExt cx="2727615" cy="1535281"/>
            </a:xfrm>
          </p:grpSpPr>
          <p:pic>
            <p:nvPicPr>
              <p:cNvPr id="51" name="图片 50"/>
              <p:cNvPicPr>
                <a:picLocks noChangeAspect="1"/>
              </p:cNvPicPr>
              <p:nvPr/>
            </p:nvPicPr>
            <p:blipFill>
              <a:blip r:embed="rId5"/>
              <a:stretch>
                <a:fillRect/>
              </a:stretch>
            </p:blipFill>
            <p:spPr>
              <a:xfrm>
                <a:off x="3201489" y="4227369"/>
                <a:ext cx="2727615" cy="1363808"/>
              </a:xfrm>
              <a:prstGeom prst="rect">
                <a:avLst/>
              </a:prstGeom>
            </p:spPr>
          </p:pic>
          <p:sp>
            <p:nvSpPr>
              <p:cNvPr id="52" name="文本框 51"/>
              <p:cNvSpPr txBox="1"/>
              <p:nvPr/>
            </p:nvSpPr>
            <p:spPr>
              <a:xfrm>
                <a:off x="4020617" y="4061151"/>
                <a:ext cx="368877" cy="822596"/>
              </a:xfrm>
              <a:prstGeom prst="rect">
                <a:avLst/>
              </a:prstGeom>
              <a:noFill/>
            </p:spPr>
            <p:txBody>
              <a:bodyPr wrap="square" rtlCol="0">
                <a:spAutoFit/>
              </a:bodyPr>
              <a:lstStyle/>
              <a:p>
                <a:pPr defTabSz="457200" eaLnBrk="1" fontAlgn="auto" hangingPunct="1">
                  <a:spcBef>
                    <a:spcPts val="0"/>
                  </a:spcBef>
                  <a:spcAft>
                    <a:spcPts val="0"/>
                  </a:spcAft>
                  <a:defRPr/>
                </a:pPr>
                <a:r>
                  <a:rPr lang="en-US" altLang="zh-CN" sz="24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a:t>
                </a:r>
                <a:endParaRPr lang="zh-CN" altLang="en-US" sz="24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3" name="文本框 52"/>
                  <p:cNvSpPr txBox="1"/>
                  <p:nvPr/>
                </p:nvSpPr>
                <p:spPr>
                  <a:xfrm>
                    <a:off x="4810157" y="4055896"/>
                    <a:ext cx="541217" cy="712917"/>
                  </a:xfrm>
                  <a:prstGeom prst="rect">
                    <a:avLst/>
                  </a:prstGeom>
                  <a:noFill/>
                </p:spPr>
                <p:txBody>
                  <a:bodyPr wrap="square" rtlCol="0">
                    <a:spAutoFit/>
                  </a:bodyPr>
                  <a:lstStyle/>
                  <a:p>
                    <a:pPr defTabSz="457200"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r>
                            <a:rPr lang="en-US" altLang="zh-CN" b="1" i="1">
                              <a:solidFill>
                                <a:srgbClr val="FF0000"/>
                              </a:solidFill>
                              <a:latin typeface="Cambria Math" panose="02040503050406030204" pitchFamily="18" charset="0"/>
                              <a:ea typeface="微软雅黑" panose="020B0503020204020204" pitchFamily="34" charset="-122"/>
                            </a:rPr>
                            <m:t>𝑼</m:t>
                          </m:r>
                        </m:oMath>
                      </m:oMathPara>
                    </a14:m>
                    <a:endParaRPr lang="zh-CN" altLang="en-US" sz="1800" i="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53" name="文本框 52"/>
                  <p:cNvSpPr txBox="1">
                    <a:spLocks noRot="1" noChangeAspect="1" noMove="1" noResize="1" noEditPoints="1" noAdjustHandles="1" noChangeArrowheads="1" noChangeShapeType="1" noTextEdit="1"/>
                  </p:cNvSpPr>
                  <p:nvPr/>
                </p:nvSpPr>
                <p:spPr>
                  <a:xfrm>
                    <a:off x="4810157" y="4055896"/>
                    <a:ext cx="541217" cy="712917"/>
                  </a:xfrm>
                  <a:prstGeom prst="rect">
                    <a:avLst/>
                  </a:prstGeom>
                  <a:blipFill rotWithShape="1">
                    <a:blip r:embed="rId6"/>
                  </a:blipFill>
                </p:spPr>
                <p:txBody>
                  <a:bodyPr/>
                  <a:lstStyle/>
                  <a:p>
                    <a:r>
                      <a:rPr lang="zh-CN" altLang="en-US">
                        <a:noFill/>
                      </a:rPr>
                      <a:t> </a:t>
                    </a:r>
                  </a:p>
                </p:txBody>
              </p:sp>
            </mc:Fallback>
          </mc:AlternateContent>
        </p:grpSp>
        <p:grpSp>
          <p:nvGrpSpPr>
            <p:cNvPr id="48" name="组合 47"/>
            <p:cNvGrpSpPr/>
            <p:nvPr/>
          </p:nvGrpSpPr>
          <p:grpSpPr>
            <a:xfrm>
              <a:off x="932206" y="2286352"/>
              <a:ext cx="1677382" cy="1140613"/>
              <a:chOff x="987279" y="4915346"/>
              <a:chExt cx="1828107" cy="1440805"/>
            </a:xfrm>
          </p:grpSpPr>
          <p:pic>
            <p:nvPicPr>
              <p:cNvPr id="49" name="图片 48"/>
              <p:cNvPicPr>
                <a:picLocks noChangeAspect="1"/>
              </p:cNvPicPr>
              <p:nvPr/>
            </p:nvPicPr>
            <p:blipFill>
              <a:blip r:embed="rId7"/>
              <a:stretch>
                <a:fillRect/>
              </a:stretch>
            </p:blipFill>
            <p:spPr>
              <a:xfrm>
                <a:off x="1029960" y="4915346"/>
                <a:ext cx="1785426" cy="1348902"/>
              </a:xfrm>
              <a:prstGeom prst="rect">
                <a:avLst/>
              </a:prstGeom>
              <a:ln>
                <a:noFill/>
              </a:ln>
              <a:effectLst/>
            </p:spPr>
          </p:pic>
          <p:sp>
            <p:nvSpPr>
              <p:cNvPr id="50" name="矩形 49"/>
              <p:cNvSpPr/>
              <p:nvPr/>
            </p:nvSpPr>
            <p:spPr>
              <a:xfrm>
                <a:off x="987279" y="5915049"/>
                <a:ext cx="1162134" cy="441102"/>
              </a:xfrm>
              <a:prstGeom prst="rect">
                <a:avLst/>
              </a:prstGeom>
            </p:spPr>
            <p:txBody>
              <a:bodyPr wrap="none">
                <a:spAutoFit/>
              </a:bodyPr>
              <a:lstStyle/>
              <a:p>
                <a:pPr defTabSz="457200" eaLnBrk="1" fontAlgn="auto" hangingPunct="1">
                  <a:lnSpc>
                    <a:spcPct val="130000"/>
                  </a:lnSpc>
                  <a:spcBef>
                    <a:spcPts val="0"/>
                  </a:spcBef>
                  <a:spcAft>
                    <a:spcPts val="0"/>
                  </a:spcAft>
                  <a:defRPr/>
                </a:pPr>
                <a:r>
                  <a:rPr lang="en-US" altLang="zh-CN" sz="1400" dirty="0">
                    <a:solidFill>
                      <a:srgbClr val="FF0000"/>
                    </a:solidFill>
                    <a:latin typeface="微软雅黑" panose="020B0503020204020204" pitchFamily="34" charset="-122"/>
                    <a:ea typeface="微软雅黑" panose="020B0503020204020204" pitchFamily="34" charset="-122"/>
                  </a:rPr>
                  <a:t>a~600 nm</a:t>
                </a:r>
                <a:endParaRPr lang="zh-CN" altLang="en-US" sz="1400" dirty="0">
                  <a:solidFill>
                    <a:srgbClr val="FF0000"/>
                  </a:solidFill>
                  <a:latin typeface="Calibri" panose="020F0502020204030204"/>
                  <a:ea typeface="等线" panose="02010600030101010101" charset="-122"/>
                </a:endParaRPr>
              </a:p>
            </p:txBody>
          </p:sp>
        </p:grpSp>
      </p:grpSp>
      <p:pic>
        <p:nvPicPr>
          <p:cNvPr id="54" name="图片 53"/>
          <p:cNvPicPr>
            <a:picLocks noChangeAspect="1"/>
          </p:cNvPicPr>
          <p:nvPr/>
        </p:nvPicPr>
        <p:blipFill>
          <a:blip r:embed="rId8"/>
          <a:stretch>
            <a:fillRect/>
          </a:stretch>
        </p:blipFill>
        <p:spPr>
          <a:xfrm>
            <a:off x="3453189" y="2158878"/>
            <a:ext cx="775690" cy="821216"/>
          </a:xfrm>
          <a:prstGeom prst="rect">
            <a:avLst/>
          </a:prstGeom>
        </p:spPr>
      </p:pic>
      <p:sp>
        <p:nvSpPr>
          <p:cNvPr id="55" name="文本框 54"/>
          <p:cNvSpPr txBox="1"/>
          <p:nvPr/>
        </p:nvSpPr>
        <p:spPr>
          <a:xfrm>
            <a:off x="984910" y="3321607"/>
            <a:ext cx="1869110" cy="276999"/>
          </a:xfrm>
          <a:prstGeom prst="rect">
            <a:avLst/>
          </a:prstGeom>
          <a:solidFill>
            <a:srgbClr val="4472C4">
              <a:lumMod val="50000"/>
            </a:srgbClr>
          </a:solidFill>
        </p:spPr>
        <p:txBody>
          <a:bodyPr wrap="square" lIns="0" tIns="0" rIns="0" bIns="0" rtlCol="0">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t/U competition </a:t>
            </a: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6" name="文本框 55"/>
          <p:cNvSpPr txBox="1"/>
          <p:nvPr/>
        </p:nvSpPr>
        <p:spPr>
          <a:xfrm>
            <a:off x="3635380" y="3321607"/>
            <a:ext cx="1669042" cy="276999"/>
          </a:xfrm>
          <a:prstGeom prst="rect">
            <a:avLst/>
          </a:prstGeom>
          <a:solidFill>
            <a:srgbClr val="4472C4">
              <a:lumMod val="50000"/>
            </a:srgbClr>
          </a:solidFill>
        </p:spPr>
        <p:txBody>
          <a:bodyPr wrap="square" lIns="0" tIns="0" rIns="0" bIns="0" rtlCol="0">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U&gt;&gt;t</a:t>
            </a: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7" name="矩形 56"/>
          <p:cNvSpPr/>
          <p:nvPr/>
        </p:nvSpPr>
        <p:spPr>
          <a:xfrm>
            <a:off x="648171" y="3282691"/>
            <a:ext cx="7922253" cy="3276409"/>
          </a:xfrm>
          <a:prstGeom prst="rect">
            <a:avLst/>
          </a:prstGeom>
          <a:noFill/>
          <a:ln w="19050" cap="flat" cmpd="sng" algn="ctr">
            <a:solidFill>
              <a:srgbClr val="4472C4">
                <a:lumMod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8" name="文本框 57"/>
          <p:cNvSpPr txBox="1"/>
          <p:nvPr/>
        </p:nvSpPr>
        <p:spPr>
          <a:xfrm>
            <a:off x="5760688" y="3321607"/>
            <a:ext cx="2666616" cy="276999"/>
          </a:xfrm>
          <a:prstGeom prst="rect">
            <a:avLst/>
          </a:prstGeom>
          <a:solidFill>
            <a:srgbClr val="4472C4">
              <a:lumMod val="50000"/>
            </a:srgbClr>
          </a:solidFill>
        </p:spPr>
        <p:txBody>
          <a:bodyPr wrap="square" lIns="0" tIns="0" rIns="0" bIns="0" rtlCol="0">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U&gt;&gt;t, spin dependency </a:t>
            </a: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59" name="Picture 2" descr="https://www.researchgate.net/profile/Edouard-Sonin/publication/304859625/figure/fig2/AS:380694569209865@1467776066189/The-phase-diagram-of-the-Bose-Hubbard-model-The-Mott-insulator-phase-occupies-lobes.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1935"/>
          <a:stretch>
            <a:fillRect/>
          </a:stretch>
        </p:blipFill>
        <p:spPr bwMode="auto">
          <a:xfrm>
            <a:off x="1012278" y="3702056"/>
            <a:ext cx="1785482" cy="14213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0" name="图片 59"/>
          <p:cNvPicPr>
            <a:picLocks noChangeAspect="1"/>
          </p:cNvPicPr>
          <p:nvPr/>
        </p:nvPicPr>
        <p:blipFill rotWithShape="1">
          <a:blip r:embed="rId10"/>
          <a:srcRect l="8221" r="7837"/>
          <a:stretch>
            <a:fillRect/>
          </a:stretch>
        </p:blipFill>
        <p:spPr>
          <a:xfrm>
            <a:off x="3781503" y="4441114"/>
            <a:ext cx="1376796" cy="825784"/>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61" name="文本框 60"/>
              <p:cNvSpPr txBox="1"/>
              <p:nvPr/>
            </p:nvSpPr>
            <p:spPr>
              <a:xfrm>
                <a:off x="3835433" y="3647342"/>
                <a:ext cx="1268937" cy="341119"/>
              </a:xfrm>
              <a:prstGeom prst="rect">
                <a:avLst/>
              </a:prstGeom>
              <a:noFill/>
            </p:spPr>
            <p:txBody>
              <a:bodyPr wrap="none" lIns="0" tIns="0" rIns="0" bIns="0" rtlCol="0">
                <a:spAutoFit/>
              </a:bodyPr>
              <a:lstStyle/>
              <a:p>
                <a:pPr defTabSz="457200"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r>
                        <a:rPr lang="en-US" altLang="zh-CN" sz="1800" i="1">
                          <a:solidFill>
                            <a:prstClr val="black"/>
                          </a:solidFill>
                          <a:latin typeface="Cambria Math" panose="02040503050406030204" pitchFamily="18" charset="0"/>
                          <a:ea typeface="微软雅黑" panose="020B0503020204020204" pitchFamily="34" charset="-122"/>
                        </a:rPr>
                        <m:t>𝐻</m:t>
                      </m:r>
                      <m:r>
                        <a:rPr lang="en-US" altLang="zh-CN" sz="1800" i="1">
                          <a:solidFill>
                            <a:prstClr val="black"/>
                          </a:solidFill>
                          <a:latin typeface="Cambria Math" panose="02040503050406030204" pitchFamily="18" charset="0"/>
                          <a:ea typeface="Cambria Math" panose="02040503050406030204" pitchFamily="18" charset="0"/>
                        </a:rPr>
                        <m:t>~ </m:t>
                      </m:r>
                      <m:sSub>
                        <m:sSubPr>
                          <m:ctrlPr>
                            <a:rPr lang="en-US" altLang="zh-CN" sz="1800" i="1">
                              <a:solidFill>
                                <a:prstClr val="black"/>
                              </a:solidFill>
                              <a:latin typeface="Cambria Math" panose="02040503050406030204" pitchFamily="18" charset="0"/>
                              <a:ea typeface="Cambria Math" panose="02040503050406030204" pitchFamily="18" charset="0"/>
                            </a:rPr>
                          </m:ctrlPr>
                        </m:sSubPr>
                        <m:e>
                          <m:r>
                            <a:rPr lang="en-US" altLang="zh-CN" sz="1800" i="1">
                              <a:solidFill>
                                <a:prstClr val="black"/>
                              </a:solidFill>
                              <a:latin typeface="Cambria Math" panose="02040503050406030204" pitchFamily="18" charset="0"/>
                              <a:ea typeface="Cambria Math" panose="02040503050406030204" pitchFamily="18" charset="0"/>
                            </a:rPr>
                            <m:t>𝐽</m:t>
                          </m:r>
                        </m:e>
                        <m:sub>
                          <m:r>
                            <a:rPr lang="en-US" altLang="zh-CN" sz="1800" i="1">
                              <a:solidFill>
                                <a:prstClr val="black"/>
                              </a:solidFill>
                              <a:latin typeface="Cambria Math" panose="02040503050406030204" pitchFamily="18" charset="0"/>
                              <a:ea typeface="Cambria Math" panose="02040503050406030204" pitchFamily="18" charset="0"/>
                            </a:rPr>
                            <m:t>𝑒𝑥</m:t>
                          </m:r>
                        </m:sub>
                      </m:sSub>
                      <m:sSub>
                        <m:sSubPr>
                          <m:ctrlPr>
                            <a:rPr lang="en-US" altLang="zh-CN" sz="1800" i="1">
                              <a:solidFill>
                                <a:prstClr val="black"/>
                              </a:solidFill>
                              <a:latin typeface="Cambria Math" panose="02040503050406030204" pitchFamily="18" charset="0"/>
                              <a:ea typeface="Cambria Math" panose="02040503050406030204" pitchFamily="18" charset="0"/>
                            </a:rPr>
                          </m:ctrlPr>
                        </m:sSubPr>
                        <m:e>
                          <m:acc>
                            <m:accPr>
                              <m:chr m:val="⃗"/>
                              <m:ctrlPr>
                                <a:rPr lang="en-US" altLang="zh-CN" sz="1800" i="1">
                                  <a:solidFill>
                                    <a:prstClr val="black"/>
                                  </a:solidFill>
                                  <a:latin typeface="Cambria Math" panose="02040503050406030204" pitchFamily="18" charset="0"/>
                                  <a:ea typeface="Cambria Math" panose="02040503050406030204" pitchFamily="18" charset="0"/>
                                </a:rPr>
                              </m:ctrlPr>
                            </m:accPr>
                            <m:e>
                              <m:r>
                                <a:rPr lang="en-US" altLang="zh-CN" sz="1800" i="1">
                                  <a:solidFill>
                                    <a:prstClr val="black"/>
                                  </a:solidFill>
                                  <a:latin typeface="Cambria Math" panose="02040503050406030204" pitchFamily="18" charset="0"/>
                                  <a:ea typeface="Cambria Math" panose="02040503050406030204" pitchFamily="18" charset="0"/>
                                </a:rPr>
                                <m:t>𝑆</m:t>
                              </m:r>
                            </m:e>
                          </m:acc>
                        </m:e>
                        <m:sub>
                          <m:r>
                            <a:rPr lang="en-US" altLang="zh-CN" sz="1800" i="1">
                              <a:solidFill>
                                <a:prstClr val="black"/>
                              </a:solidFill>
                              <a:latin typeface="Cambria Math" panose="02040503050406030204" pitchFamily="18" charset="0"/>
                              <a:ea typeface="Cambria Math" panose="02040503050406030204" pitchFamily="18" charset="0"/>
                            </a:rPr>
                            <m:t>𝑖</m:t>
                          </m:r>
                        </m:sub>
                      </m:sSub>
                      <m:r>
                        <a:rPr lang="en-US" altLang="zh-CN" sz="1800" i="1">
                          <a:solidFill>
                            <a:prstClr val="black"/>
                          </a:solidFill>
                          <a:latin typeface="Cambria Math" panose="02040503050406030204" pitchFamily="18" charset="0"/>
                          <a:ea typeface="Cambria Math" panose="02040503050406030204" pitchFamily="18" charset="0"/>
                        </a:rPr>
                        <m:t>∙</m:t>
                      </m:r>
                      <m:sSub>
                        <m:sSubPr>
                          <m:ctrlPr>
                            <a:rPr lang="en-US" altLang="zh-CN" sz="1800" i="1">
                              <a:solidFill>
                                <a:prstClr val="black"/>
                              </a:solidFill>
                              <a:latin typeface="Cambria Math" panose="02040503050406030204" pitchFamily="18" charset="0"/>
                              <a:ea typeface="Cambria Math" panose="02040503050406030204" pitchFamily="18" charset="0"/>
                            </a:rPr>
                          </m:ctrlPr>
                        </m:sSubPr>
                        <m:e>
                          <m:acc>
                            <m:accPr>
                              <m:chr m:val="⃗"/>
                              <m:ctrlPr>
                                <a:rPr lang="en-US" altLang="zh-CN" sz="1800" i="1">
                                  <a:solidFill>
                                    <a:prstClr val="black"/>
                                  </a:solidFill>
                                  <a:latin typeface="Cambria Math" panose="02040503050406030204" pitchFamily="18" charset="0"/>
                                  <a:ea typeface="Cambria Math" panose="02040503050406030204" pitchFamily="18" charset="0"/>
                                </a:rPr>
                              </m:ctrlPr>
                            </m:accPr>
                            <m:e>
                              <m:r>
                                <a:rPr lang="en-US" altLang="zh-CN" sz="1800" i="1">
                                  <a:solidFill>
                                    <a:prstClr val="black"/>
                                  </a:solidFill>
                                  <a:latin typeface="Cambria Math" panose="02040503050406030204" pitchFamily="18" charset="0"/>
                                  <a:ea typeface="Cambria Math" panose="02040503050406030204" pitchFamily="18" charset="0"/>
                                </a:rPr>
                                <m:t>𝑆</m:t>
                              </m:r>
                            </m:e>
                          </m:acc>
                        </m:e>
                        <m:sub>
                          <m:r>
                            <a:rPr lang="en-US" altLang="zh-CN" sz="1800" i="1">
                              <a:solidFill>
                                <a:prstClr val="black"/>
                              </a:solidFill>
                              <a:latin typeface="Cambria Math" panose="02040503050406030204" pitchFamily="18" charset="0"/>
                              <a:ea typeface="Cambria Math" panose="02040503050406030204" pitchFamily="18" charset="0"/>
                            </a:rPr>
                            <m:t>𝑗</m:t>
                          </m:r>
                        </m:sub>
                      </m:sSub>
                    </m:oMath>
                  </m:oMathPara>
                </a14:m>
                <a:endParaRPr lang="zh-CN" altLang="en-US" sz="1800" dirty="0">
                  <a:solidFill>
                    <a:prstClr val="black"/>
                  </a:solidFill>
                  <a:latin typeface="微软雅黑" panose="020B0503020204020204" pitchFamily="34" charset="-122"/>
                  <a:ea typeface="微软雅黑" panose="020B0503020204020204" pitchFamily="34" charset="-122"/>
                </a:endParaRPr>
              </a:p>
            </p:txBody>
          </p:sp>
        </mc:Choice>
        <mc:Fallback xmlns="">
          <p:sp>
            <p:nvSpPr>
              <p:cNvPr id="61" name="文本框 60"/>
              <p:cNvSpPr txBox="1">
                <a:spLocks noRot="1" noChangeAspect="1" noMove="1" noResize="1" noEditPoints="1" noAdjustHandles="1" noChangeArrowheads="1" noChangeShapeType="1" noTextEdit="1"/>
              </p:cNvSpPr>
              <p:nvPr/>
            </p:nvSpPr>
            <p:spPr>
              <a:xfrm>
                <a:off x="3835433" y="3647342"/>
                <a:ext cx="1268937" cy="341119"/>
              </a:xfrm>
              <a:prstGeom prst="rect">
                <a:avLst/>
              </a:prstGeom>
              <a:blipFill rotWithShape="1">
                <a:blip r:embed="rId11"/>
                <a:stretch>
                  <a:fillRect l="-3" t="-157" r="-6987" b="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文本框 61"/>
              <p:cNvSpPr txBox="1"/>
              <p:nvPr/>
            </p:nvSpPr>
            <p:spPr>
              <a:xfrm>
                <a:off x="3900707" y="4051792"/>
                <a:ext cx="1138389" cy="276999"/>
              </a:xfrm>
              <a:prstGeom prst="rect">
                <a:avLst/>
              </a:prstGeom>
              <a:noFill/>
            </p:spPr>
            <p:txBody>
              <a:bodyPr wrap="none" lIns="0" tIns="0" rIns="0" bIns="0" rtlCol="0">
                <a:spAutoFit/>
              </a:bodyPr>
              <a:lstStyle/>
              <a:p>
                <a:pPr defTabSz="457200"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800" i="1">
                              <a:solidFill>
                                <a:prstClr val="black"/>
                              </a:solidFill>
                              <a:latin typeface="Cambria Math" panose="02040503050406030204" pitchFamily="18" charset="0"/>
                              <a:ea typeface="Cambria Math" panose="02040503050406030204" pitchFamily="18" charset="0"/>
                            </a:rPr>
                          </m:ctrlPr>
                        </m:sSubPr>
                        <m:e>
                          <m:r>
                            <a:rPr lang="en-US" altLang="zh-CN" sz="1800" i="1">
                              <a:solidFill>
                                <a:prstClr val="black"/>
                              </a:solidFill>
                              <a:latin typeface="Cambria Math" panose="02040503050406030204" pitchFamily="18" charset="0"/>
                              <a:ea typeface="Cambria Math" panose="02040503050406030204" pitchFamily="18" charset="0"/>
                            </a:rPr>
                            <m:t>𝐽</m:t>
                          </m:r>
                        </m:e>
                        <m:sub>
                          <m:r>
                            <a:rPr lang="en-US" altLang="zh-CN" sz="1800" i="1">
                              <a:solidFill>
                                <a:prstClr val="black"/>
                              </a:solidFill>
                              <a:latin typeface="Cambria Math" panose="02040503050406030204" pitchFamily="18" charset="0"/>
                              <a:ea typeface="Cambria Math" panose="02040503050406030204" pitchFamily="18" charset="0"/>
                            </a:rPr>
                            <m:t>𝑒𝑥</m:t>
                          </m:r>
                        </m:sub>
                      </m:sSub>
                      <m:r>
                        <a:rPr lang="en-US" altLang="zh-CN" sz="1800" i="1">
                          <a:solidFill>
                            <a:prstClr val="black"/>
                          </a:solidFill>
                          <a:latin typeface="Cambria Math" panose="02040503050406030204" pitchFamily="18" charset="0"/>
                          <a:ea typeface="Cambria Math" panose="02040503050406030204" pitchFamily="18" charset="0"/>
                        </a:rPr>
                        <m:t>=</m:t>
                      </m:r>
                      <m:sSup>
                        <m:sSupPr>
                          <m:ctrlPr>
                            <a:rPr lang="en-US" altLang="zh-CN" sz="1800" i="1">
                              <a:solidFill>
                                <a:prstClr val="black"/>
                              </a:solidFill>
                              <a:latin typeface="Cambria Math" panose="02040503050406030204" pitchFamily="18" charset="0"/>
                              <a:ea typeface="Cambria Math" panose="02040503050406030204" pitchFamily="18" charset="0"/>
                            </a:rPr>
                          </m:ctrlPr>
                        </m:sSupPr>
                        <m:e>
                          <m:r>
                            <a:rPr lang="en-US" altLang="zh-CN" sz="1800" i="1">
                              <a:solidFill>
                                <a:prstClr val="black"/>
                              </a:solidFill>
                              <a:latin typeface="Cambria Math" panose="02040503050406030204" pitchFamily="18" charset="0"/>
                              <a:ea typeface="Cambria Math" panose="02040503050406030204" pitchFamily="18" charset="0"/>
                            </a:rPr>
                            <m:t>𝑡</m:t>
                          </m:r>
                        </m:e>
                        <m:sup>
                          <m:r>
                            <a:rPr lang="en-US" altLang="zh-CN" sz="1800" i="1">
                              <a:solidFill>
                                <a:prstClr val="black"/>
                              </a:solidFill>
                              <a:latin typeface="Cambria Math" panose="02040503050406030204" pitchFamily="18" charset="0"/>
                              <a:ea typeface="Cambria Math" panose="02040503050406030204" pitchFamily="18" charset="0"/>
                            </a:rPr>
                            <m:t>2</m:t>
                          </m:r>
                        </m:sup>
                      </m:sSup>
                      <m:r>
                        <a:rPr lang="en-US" altLang="zh-CN" sz="1800" i="1">
                          <a:solidFill>
                            <a:prstClr val="black"/>
                          </a:solidFill>
                          <a:latin typeface="Cambria Math" panose="02040503050406030204" pitchFamily="18" charset="0"/>
                          <a:ea typeface="Cambria Math" panose="02040503050406030204" pitchFamily="18" charset="0"/>
                        </a:rPr>
                        <m:t>/</m:t>
                      </m:r>
                      <m:r>
                        <a:rPr lang="en-US" altLang="zh-CN" sz="1800" i="1">
                          <a:solidFill>
                            <a:prstClr val="black"/>
                          </a:solidFill>
                          <a:latin typeface="Cambria Math" panose="02040503050406030204" pitchFamily="18" charset="0"/>
                          <a:ea typeface="Cambria Math" panose="02040503050406030204" pitchFamily="18" charset="0"/>
                        </a:rPr>
                        <m:t>𝑈</m:t>
                      </m:r>
                    </m:oMath>
                  </m:oMathPara>
                </a14:m>
                <a:endParaRPr lang="zh-CN" altLang="en-US" sz="1800" dirty="0">
                  <a:solidFill>
                    <a:prstClr val="black"/>
                  </a:solidFill>
                  <a:latin typeface="微软雅黑" panose="020B0503020204020204" pitchFamily="34" charset="-122"/>
                  <a:ea typeface="微软雅黑" panose="020B0503020204020204" pitchFamily="34" charset="-122"/>
                </a:endParaRPr>
              </a:p>
            </p:txBody>
          </p:sp>
        </mc:Choice>
        <mc:Fallback xmlns="">
          <p:sp>
            <p:nvSpPr>
              <p:cNvPr id="62" name="文本框 61"/>
              <p:cNvSpPr txBox="1">
                <a:spLocks noRot="1" noChangeAspect="1" noMove="1" noResize="1" noEditPoints="1" noAdjustHandles="1" noChangeArrowheads="1" noChangeShapeType="1" noTextEdit="1"/>
              </p:cNvSpPr>
              <p:nvPr/>
            </p:nvSpPr>
            <p:spPr>
              <a:xfrm>
                <a:off x="3900707" y="4051792"/>
                <a:ext cx="1138389" cy="276999"/>
              </a:xfrm>
              <a:prstGeom prst="rect">
                <a:avLst/>
              </a:prstGeom>
              <a:blipFill rotWithShape="1">
                <a:blip r:embed="rId12"/>
                <a:stretch>
                  <a:fillRect l="-47" t="-178" r="-5936" b="228"/>
                </a:stretch>
              </a:blipFill>
            </p:spPr>
            <p:txBody>
              <a:bodyPr/>
              <a:lstStyle/>
              <a:p>
                <a:r>
                  <a:rPr lang="zh-CN" altLang="en-US">
                    <a:noFill/>
                  </a:rPr>
                  <a:t> </a:t>
                </a:r>
              </a:p>
            </p:txBody>
          </p:sp>
        </mc:Fallback>
      </mc:AlternateContent>
      <p:pic>
        <p:nvPicPr>
          <p:cNvPr id="63" name="图片 3"/>
          <p:cNvPicPr>
            <a:picLocks noChangeAspect="1"/>
          </p:cNvPicPr>
          <p:nvPr/>
        </p:nvPicPr>
        <p:blipFill rotWithShape="1">
          <a:blip r:embed="rId13"/>
          <a:srcRect l="11259" t="29006" r="40651" b="30400"/>
          <a:stretch>
            <a:fillRect/>
          </a:stretch>
        </p:blipFill>
        <p:spPr>
          <a:xfrm>
            <a:off x="6475186" y="4462224"/>
            <a:ext cx="1237621" cy="783565"/>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64" name="文本框 63"/>
              <p:cNvSpPr txBox="1"/>
              <p:nvPr/>
            </p:nvSpPr>
            <p:spPr>
              <a:xfrm>
                <a:off x="6068106" y="3661672"/>
                <a:ext cx="2051780" cy="312458"/>
              </a:xfrm>
              <a:prstGeom prst="rect">
                <a:avLst/>
              </a:prstGeom>
              <a:noFill/>
            </p:spPr>
            <p:txBody>
              <a:bodyPr wrap="none" lIns="0" tIns="0" rIns="0" bIns="0" rtlCol="0">
                <a:spAutoFit/>
              </a:bodyPr>
              <a:lstStyle/>
              <a:p>
                <a:pPr defTabSz="457200"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r>
                        <a:rPr lang="en-US" altLang="zh-CN" sz="1800" i="1">
                          <a:solidFill>
                            <a:prstClr val="black"/>
                          </a:solidFill>
                          <a:latin typeface="Cambria Math" panose="02040503050406030204" pitchFamily="18" charset="0"/>
                          <a:ea typeface="微软雅黑" panose="020B0503020204020204" pitchFamily="34" charset="-122"/>
                        </a:rPr>
                        <m:t>𝐻</m:t>
                      </m:r>
                      <m:r>
                        <a:rPr lang="en-US" altLang="zh-CN" sz="1800" i="1">
                          <a:solidFill>
                            <a:prstClr val="black"/>
                          </a:solidFill>
                          <a:latin typeface="Cambria Math" panose="02040503050406030204" pitchFamily="18" charset="0"/>
                          <a:ea typeface="Cambria Math" panose="02040503050406030204" pitchFamily="18" charset="0"/>
                        </a:rPr>
                        <m:t>~ </m:t>
                      </m:r>
                      <m:sSub>
                        <m:sSubPr>
                          <m:ctrlPr>
                            <a:rPr lang="en-US" altLang="zh-CN" sz="1800" i="1">
                              <a:solidFill>
                                <a:prstClr val="black"/>
                              </a:solidFill>
                              <a:latin typeface="Cambria Math" panose="02040503050406030204" pitchFamily="18" charset="0"/>
                              <a:ea typeface="Cambria Math" panose="02040503050406030204" pitchFamily="18" charset="0"/>
                            </a:rPr>
                          </m:ctrlPr>
                        </m:sSubPr>
                        <m:e>
                          <m:r>
                            <a:rPr lang="en-US" altLang="zh-CN" sz="1800" i="1">
                              <a:solidFill>
                                <a:prstClr val="black"/>
                              </a:solidFill>
                              <a:latin typeface="Cambria Math" panose="02040503050406030204" pitchFamily="18" charset="0"/>
                              <a:ea typeface="Cambria Math" panose="02040503050406030204" pitchFamily="18" charset="0"/>
                            </a:rPr>
                            <m:t>𝐽</m:t>
                          </m:r>
                        </m:e>
                        <m:sub>
                          <m:r>
                            <a:rPr lang="en-US" altLang="zh-CN" sz="1800" i="1">
                              <a:solidFill>
                                <a:prstClr val="black"/>
                              </a:solidFill>
                              <a:latin typeface="Cambria Math" panose="02040503050406030204" pitchFamily="18" charset="0"/>
                              <a:ea typeface="Cambria Math" panose="02040503050406030204" pitchFamily="18" charset="0"/>
                            </a:rPr>
                            <m:t>∎</m:t>
                          </m:r>
                        </m:sub>
                      </m:sSub>
                      <m:sSub>
                        <m:sSubPr>
                          <m:ctrlPr>
                            <a:rPr lang="en-US" altLang="zh-CN" sz="1800" i="1">
                              <a:solidFill>
                                <a:prstClr val="black"/>
                              </a:solidFill>
                              <a:latin typeface="Cambria Math" panose="02040503050406030204" pitchFamily="18" charset="0"/>
                              <a:ea typeface="Cambria Math" panose="02040503050406030204" pitchFamily="18" charset="0"/>
                            </a:rPr>
                          </m:ctrlPr>
                        </m:sSubPr>
                        <m:e>
                          <m:acc>
                            <m:accPr>
                              <m:chr m:val="⃗"/>
                              <m:ctrlPr>
                                <a:rPr lang="en-US" altLang="zh-CN" sz="1800" i="1">
                                  <a:solidFill>
                                    <a:prstClr val="black"/>
                                  </a:solidFill>
                                  <a:latin typeface="Cambria Math" panose="02040503050406030204" pitchFamily="18" charset="0"/>
                                  <a:ea typeface="Cambria Math" panose="02040503050406030204" pitchFamily="18" charset="0"/>
                                </a:rPr>
                              </m:ctrlPr>
                            </m:accPr>
                            <m:e>
                              <m:r>
                                <a:rPr lang="en-US" altLang="zh-CN" sz="1800" i="1">
                                  <a:solidFill>
                                    <a:prstClr val="black"/>
                                  </a:solidFill>
                                  <a:latin typeface="Cambria Math" panose="02040503050406030204" pitchFamily="18" charset="0"/>
                                  <a:ea typeface="Cambria Math" panose="02040503050406030204" pitchFamily="18" charset="0"/>
                                </a:rPr>
                                <m:t>𝑆</m:t>
                              </m:r>
                            </m:e>
                          </m:acc>
                        </m:e>
                        <m:sub>
                          <m:r>
                            <a:rPr lang="en-US" altLang="zh-CN" sz="1800" i="1">
                              <a:solidFill>
                                <a:prstClr val="black"/>
                              </a:solidFill>
                              <a:latin typeface="Cambria Math" panose="02040503050406030204" pitchFamily="18" charset="0"/>
                              <a:ea typeface="Cambria Math" panose="02040503050406030204" pitchFamily="18" charset="0"/>
                            </a:rPr>
                            <m:t>1</m:t>
                          </m:r>
                        </m:sub>
                      </m:sSub>
                      <m:r>
                        <a:rPr lang="en-US" altLang="zh-CN" sz="1800" i="1">
                          <a:solidFill>
                            <a:prstClr val="black"/>
                          </a:solidFill>
                          <a:latin typeface="Cambria Math" panose="02040503050406030204" pitchFamily="18" charset="0"/>
                          <a:ea typeface="Cambria Math" panose="02040503050406030204" pitchFamily="18" charset="0"/>
                        </a:rPr>
                        <m:t>∙</m:t>
                      </m:r>
                      <m:sSub>
                        <m:sSubPr>
                          <m:ctrlPr>
                            <a:rPr lang="en-US" altLang="zh-CN" sz="1800" i="1">
                              <a:solidFill>
                                <a:prstClr val="black"/>
                              </a:solidFill>
                              <a:latin typeface="Cambria Math" panose="02040503050406030204" pitchFamily="18" charset="0"/>
                              <a:ea typeface="Cambria Math" panose="02040503050406030204" pitchFamily="18" charset="0"/>
                            </a:rPr>
                          </m:ctrlPr>
                        </m:sSubPr>
                        <m:e>
                          <m:acc>
                            <m:accPr>
                              <m:chr m:val="⃗"/>
                              <m:ctrlPr>
                                <a:rPr lang="en-US" altLang="zh-CN" sz="1800" i="1">
                                  <a:solidFill>
                                    <a:prstClr val="black"/>
                                  </a:solidFill>
                                  <a:latin typeface="Cambria Math" panose="02040503050406030204" pitchFamily="18" charset="0"/>
                                  <a:ea typeface="Cambria Math" panose="02040503050406030204" pitchFamily="18" charset="0"/>
                                </a:rPr>
                              </m:ctrlPr>
                            </m:accPr>
                            <m:e>
                              <m:r>
                                <a:rPr lang="en-US" altLang="zh-CN" sz="1800" i="1">
                                  <a:solidFill>
                                    <a:prstClr val="black"/>
                                  </a:solidFill>
                                  <a:latin typeface="Cambria Math" panose="02040503050406030204" pitchFamily="18" charset="0"/>
                                  <a:ea typeface="Cambria Math" panose="02040503050406030204" pitchFamily="18" charset="0"/>
                                </a:rPr>
                                <m:t>𝑆</m:t>
                              </m:r>
                            </m:e>
                          </m:acc>
                        </m:e>
                        <m:sub>
                          <m:r>
                            <a:rPr lang="en-US" altLang="zh-CN" sz="1800" i="1">
                              <a:solidFill>
                                <a:prstClr val="black"/>
                              </a:solidFill>
                              <a:latin typeface="Cambria Math" panose="02040503050406030204" pitchFamily="18" charset="0"/>
                              <a:ea typeface="Cambria Math" panose="02040503050406030204" pitchFamily="18" charset="0"/>
                            </a:rPr>
                            <m:t>2</m:t>
                          </m:r>
                        </m:sub>
                      </m:sSub>
                      <m:r>
                        <a:rPr lang="en-US" altLang="zh-CN" sz="1800" i="1">
                          <a:solidFill>
                            <a:prstClr val="black"/>
                          </a:solidFill>
                          <a:latin typeface="Cambria Math" panose="02040503050406030204" pitchFamily="18" charset="0"/>
                          <a:ea typeface="Cambria Math" panose="02040503050406030204" pitchFamily="18" charset="0"/>
                        </a:rPr>
                        <m:t>∙</m:t>
                      </m:r>
                      <m:sSub>
                        <m:sSubPr>
                          <m:ctrlPr>
                            <a:rPr lang="en-US" altLang="zh-CN" sz="1800" i="1">
                              <a:solidFill>
                                <a:prstClr val="black"/>
                              </a:solidFill>
                              <a:latin typeface="Cambria Math" panose="02040503050406030204" pitchFamily="18" charset="0"/>
                              <a:ea typeface="Cambria Math" panose="02040503050406030204" pitchFamily="18" charset="0"/>
                            </a:rPr>
                          </m:ctrlPr>
                        </m:sSubPr>
                        <m:e>
                          <m:acc>
                            <m:accPr>
                              <m:chr m:val="⃗"/>
                              <m:ctrlPr>
                                <a:rPr lang="en-US" altLang="zh-CN" sz="1800" i="1">
                                  <a:solidFill>
                                    <a:prstClr val="black"/>
                                  </a:solidFill>
                                  <a:latin typeface="Cambria Math" panose="02040503050406030204" pitchFamily="18" charset="0"/>
                                  <a:ea typeface="Cambria Math" panose="02040503050406030204" pitchFamily="18" charset="0"/>
                                </a:rPr>
                              </m:ctrlPr>
                            </m:accPr>
                            <m:e>
                              <m:r>
                                <a:rPr lang="en-US" altLang="zh-CN" sz="1800" i="1">
                                  <a:solidFill>
                                    <a:prstClr val="black"/>
                                  </a:solidFill>
                                  <a:latin typeface="Cambria Math" panose="02040503050406030204" pitchFamily="18" charset="0"/>
                                  <a:ea typeface="Cambria Math" panose="02040503050406030204" pitchFamily="18" charset="0"/>
                                </a:rPr>
                                <m:t>𝑆</m:t>
                              </m:r>
                            </m:e>
                          </m:acc>
                        </m:e>
                        <m:sub>
                          <m:r>
                            <a:rPr lang="en-US" altLang="zh-CN" sz="1800" i="1">
                              <a:solidFill>
                                <a:prstClr val="black"/>
                              </a:solidFill>
                              <a:latin typeface="Cambria Math" panose="02040503050406030204" pitchFamily="18" charset="0"/>
                              <a:ea typeface="Cambria Math" panose="02040503050406030204" pitchFamily="18" charset="0"/>
                            </a:rPr>
                            <m:t>3</m:t>
                          </m:r>
                        </m:sub>
                      </m:sSub>
                      <m:r>
                        <a:rPr lang="en-US" altLang="zh-CN" sz="1800" i="1">
                          <a:solidFill>
                            <a:prstClr val="black"/>
                          </a:solidFill>
                          <a:latin typeface="Cambria Math" panose="02040503050406030204" pitchFamily="18" charset="0"/>
                          <a:ea typeface="Cambria Math" panose="02040503050406030204" pitchFamily="18" charset="0"/>
                        </a:rPr>
                        <m:t>∙</m:t>
                      </m:r>
                      <m:sSub>
                        <m:sSubPr>
                          <m:ctrlPr>
                            <a:rPr lang="en-US" altLang="zh-CN" sz="1800" i="1">
                              <a:solidFill>
                                <a:prstClr val="black"/>
                              </a:solidFill>
                              <a:latin typeface="Cambria Math" panose="02040503050406030204" pitchFamily="18" charset="0"/>
                              <a:ea typeface="Cambria Math" panose="02040503050406030204" pitchFamily="18" charset="0"/>
                            </a:rPr>
                          </m:ctrlPr>
                        </m:sSubPr>
                        <m:e>
                          <m:acc>
                            <m:accPr>
                              <m:chr m:val="⃗"/>
                              <m:ctrlPr>
                                <a:rPr lang="en-US" altLang="zh-CN" sz="1800" i="1">
                                  <a:solidFill>
                                    <a:prstClr val="black"/>
                                  </a:solidFill>
                                  <a:latin typeface="Cambria Math" panose="02040503050406030204" pitchFamily="18" charset="0"/>
                                  <a:ea typeface="Cambria Math" panose="02040503050406030204" pitchFamily="18" charset="0"/>
                                </a:rPr>
                              </m:ctrlPr>
                            </m:accPr>
                            <m:e>
                              <m:r>
                                <a:rPr lang="en-US" altLang="zh-CN" sz="1800" i="1">
                                  <a:solidFill>
                                    <a:prstClr val="black"/>
                                  </a:solidFill>
                                  <a:latin typeface="Cambria Math" panose="02040503050406030204" pitchFamily="18" charset="0"/>
                                  <a:ea typeface="Cambria Math" panose="02040503050406030204" pitchFamily="18" charset="0"/>
                                </a:rPr>
                                <m:t>𝑆</m:t>
                              </m:r>
                            </m:e>
                          </m:acc>
                        </m:e>
                        <m:sub>
                          <m:r>
                            <a:rPr lang="en-US" altLang="zh-CN" sz="1800" i="1">
                              <a:solidFill>
                                <a:prstClr val="black"/>
                              </a:solidFill>
                              <a:latin typeface="Cambria Math" panose="02040503050406030204" pitchFamily="18" charset="0"/>
                              <a:ea typeface="Cambria Math" panose="02040503050406030204" pitchFamily="18" charset="0"/>
                            </a:rPr>
                            <m:t>4</m:t>
                          </m:r>
                        </m:sub>
                      </m:sSub>
                    </m:oMath>
                  </m:oMathPara>
                </a14:m>
                <a:endParaRPr lang="zh-CN" altLang="en-US" sz="1800" dirty="0">
                  <a:solidFill>
                    <a:prstClr val="black"/>
                  </a:solidFill>
                  <a:latin typeface="微软雅黑" panose="020B0503020204020204" pitchFamily="34" charset="-122"/>
                  <a:ea typeface="微软雅黑" panose="020B0503020204020204" pitchFamily="34" charset="-122"/>
                </a:endParaRPr>
              </a:p>
            </p:txBody>
          </p:sp>
        </mc:Choice>
        <mc:Fallback xmlns="">
          <p:sp>
            <p:nvSpPr>
              <p:cNvPr id="64" name="文本框 63"/>
              <p:cNvSpPr txBox="1">
                <a:spLocks noRot="1" noChangeAspect="1" noMove="1" noResize="1" noEditPoints="1" noAdjustHandles="1" noChangeArrowheads="1" noChangeShapeType="1" noTextEdit="1"/>
              </p:cNvSpPr>
              <p:nvPr/>
            </p:nvSpPr>
            <p:spPr>
              <a:xfrm>
                <a:off x="6068106" y="3661672"/>
                <a:ext cx="2051780" cy="312458"/>
              </a:xfrm>
              <a:prstGeom prst="rect">
                <a:avLst/>
              </a:prstGeom>
              <a:blipFill rotWithShape="1">
                <a:blip r:embed="rId14"/>
                <a:stretch>
                  <a:fillRect l="-2" t="-84" r="-3862" b="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5" name="文本框 64"/>
              <p:cNvSpPr txBox="1"/>
              <p:nvPr/>
            </p:nvSpPr>
            <p:spPr>
              <a:xfrm>
                <a:off x="6501046" y="4051792"/>
                <a:ext cx="1185901" cy="276999"/>
              </a:xfrm>
              <a:prstGeom prst="rect">
                <a:avLst/>
              </a:prstGeom>
              <a:noFill/>
            </p:spPr>
            <p:txBody>
              <a:bodyPr wrap="none" lIns="0" tIns="0" rIns="0" bIns="0" rtlCol="0">
                <a:spAutoFit/>
              </a:bodyPr>
              <a:lstStyle/>
              <a:p>
                <a:pPr defTabSz="457200"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800" i="1">
                              <a:solidFill>
                                <a:prstClr val="black"/>
                              </a:solidFill>
                              <a:latin typeface="Cambria Math" panose="02040503050406030204" pitchFamily="18" charset="0"/>
                              <a:ea typeface="Cambria Math" panose="02040503050406030204" pitchFamily="18" charset="0"/>
                            </a:rPr>
                          </m:ctrlPr>
                        </m:sSubPr>
                        <m:e>
                          <m:r>
                            <a:rPr lang="en-US" altLang="zh-CN" sz="1800" i="1">
                              <a:solidFill>
                                <a:prstClr val="black"/>
                              </a:solidFill>
                              <a:latin typeface="Cambria Math" panose="02040503050406030204" pitchFamily="18" charset="0"/>
                              <a:ea typeface="Cambria Math" panose="02040503050406030204" pitchFamily="18" charset="0"/>
                            </a:rPr>
                            <m:t>𝐽</m:t>
                          </m:r>
                        </m:e>
                        <m:sub>
                          <m:r>
                            <a:rPr lang="en-US" altLang="zh-CN" sz="1800" i="1">
                              <a:solidFill>
                                <a:prstClr val="black"/>
                              </a:solidFill>
                              <a:latin typeface="Cambria Math" panose="02040503050406030204" pitchFamily="18" charset="0"/>
                              <a:ea typeface="Cambria Math" panose="02040503050406030204" pitchFamily="18" charset="0"/>
                            </a:rPr>
                            <m:t>∎</m:t>
                          </m:r>
                        </m:sub>
                      </m:sSub>
                      <m:r>
                        <a:rPr lang="en-US" altLang="zh-CN" sz="1800" i="1">
                          <a:solidFill>
                            <a:prstClr val="black"/>
                          </a:solidFill>
                          <a:latin typeface="Cambria Math" panose="02040503050406030204" pitchFamily="18" charset="0"/>
                          <a:ea typeface="Cambria Math" panose="02040503050406030204" pitchFamily="18" charset="0"/>
                        </a:rPr>
                        <m:t>=</m:t>
                      </m:r>
                      <m:sSup>
                        <m:sSupPr>
                          <m:ctrlPr>
                            <a:rPr lang="en-US" altLang="zh-CN" sz="1800" i="1">
                              <a:solidFill>
                                <a:prstClr val="black"/>
                              </a:solidFill>
                              <a:latin typeface="Cambria Math" panose="02040503050406030204" pitchFamily="18" charset="0"/>
                              <a:ea typeface="Cambria Math" panose="02040503050406030204" pitchFamily="18" charset="0"/>
                            </a:rPr>
                          </m:ctrlPr>
                        </m:sSupPr>
                        <m:e>
                          <m:r>
                            <a:rPr lang="en-US" altLang="zh-CN" sz="1800" i="1">
                              <a:solidFill>
                                <a:prstClr val="black"/>
                              </a:solidFill>
                              <a:latin typeface="Cambria Math" panose="02040503050406030204" pitchFamily="18" charset="0"/>
                              <a:ea typeface="Cambria Math" panose="02040503050406030204" pitchFamily="18" charset="0"/>
                            </a:rPr>
                            <m:t>𝑡</m:t>
                          </m:r>
                        </m:e>
                        <m:sup>
                          <m:r>
                            <a:rPr lang="en-US" altLang="zh-CN" sz="1800" i="1">
                              <a:solidFill>
                                <a:prstClr val="black"/>
                              </a:solidFill>
                              <a:latin typeface="Cambria Math" panose="02040503050406030204" pitchFamily="18" charset="0"/>
                              <a:ea typeface="Cambria Math" panose="02040503050406030204" pitchFamily="18" charset="0"/>
                            </a:rPr>
                            <m:t>4</m:t>
                          </m:r>
                        </m:sup>
                      </m:sSup>
                      <m:r>
                        <a:rPr lang="en-US" altLang="zh-CN" sz="1800" i="1">
                          <a:solidFill>
                            <a:prstClr val="black"/>
                          </a:solidFill>
                          <a:latin typeface="Cambria Math" panose="02040503050406030204" pitchFamily="18" charset="0"/>
                          <a:ea typeface="Cambria Math" panose="02040503050406030204" pitchFamily="18" charset="0"/>
                        </a:rPr>
                        <m:t>/</m:t>
                      </m:r>
                      <m:sSup>
                        <m:sSupPr>
                          <m:ctrlPr>
                            <a:rPr lang="en-US" altLang="zh-CN" sz="1800" i="1">
                              <a:solidFill>
                                <a:prstClr val="black"/>
                              </a:solidFill>
                              <a:latin typeface="Cambria Math" panose="02040503050406030204" pitchFamily="18" charset="0"/>
                              <a:ea typeface="Cambria Math" panose="02040503050406030204" pitchFamily="18" charset="0"/>
                            </a:rPr>
                          </m:ctrlPr>
                        </m:sSupPr>
                        <m:e>
                          <m:r>
                            <a:rPr lang="en-US" altLang="zh-CN" sz="1800" i="1">
                              <a:solidFill>
                                <a:prstClr val="black"/>
                              </a:solidFill>
                              <a:latin typeface="Cambria Math" panose="02040503050406030204" pitchFamily="18" charset="0"/>
                              <a:ea typeface="Cambria Math" panose="02040503050406030204" pitchFamily="18" charset="0"/>
                            </a:rPr>
                            <m:t>𝑈</m:t>
                          </m:r>
                        </m:e>
                        <m:sup>
                          <m:r>
                            <a:rPr lang="en-US" altLang="zh-CN" sz="1800" i="1">
                              <a:solidFill>
                                <a:prstClr val="black"/>
                              </a:solidFill>
                              <a:latin typeface="Cambria Math" panose="02040503050406030204" pitchFamily="18" charset="0"/>
                              <a:ea typeface="Cambria Math" panose="02040503050406030204" pitchFamily="18" charset="0"/>
                            </a:rPr>
                            <m:t>3</m:t>
                          </m:r>
                        </m:sup>
                      </m:sSup>
                    </m:oMath>
                  </m:oMathPara>
                </a14:m>
                <a:endParaRPr lang="zh-CN" altLang="en-US" sz="1800" dirty="0">
                  <a:solidFill>
                    <a:prstClr val="black"/>
                  </a:solidFill>
                  <a:latin typeface="微软雅黑" panose="020B0503020204020204" pitchFamily="34" charset="-122"/>
                  <a:ea typeface="微软雅黑" panose="020B0503020204020204" pitchFamily="34" charset="-122"/>
                </a:endParaRPr>
              </a:p>
            </p:txBody>
          </p:sp>
        </mc:Choice>
        <mc:Fallback xmlns="">
          <p:sp>
            <p:nvSpPr>
              <p:cNvPr id="65" name="文本框 64"/>
              <p:cNvSpPr txBox="1">
                <a:spLocks noRot="1" noChangeAspect="1" noMove="1" noResize="1" noEditPoints="1" noAdjustHandles="1" noChangeArrowheads="1" noChangeShapeType="1" noTextEdit="1"/>
              </p:cNvSpPr>
              <p:nvPr/>
            </p:nvSpPr>
            <p:spPr>
              <a:xfrm>
                <a:off x="6501046" y="4051792"/>
                <a:ext cx="1185901" cy="276999"/>
              </a:xfrm>
              <a:prstGeom prst="rect">
                <a:avLst/>
              </a:prstGeom>
              <a:blipFill rotWithShape="1">
                <a:blip r:embed="rId15"/>
                <a:stretch>
                  <a:fillRect l="-46" t="-178" r="-5653" b="22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6" name="文本框 65"/>
              <p:cNvSpPr txBox="1"/>
              <p:nvPr/>
            </p:nvSpPr>
            <p:spPr>
              <a:xfrm>
                <a:off x="3222386" y="1313478"/>
                <a:ext cx="5180921" cy="782137"/>
              </a:xfrm>
              <a:prstGeom prst="rect">
                <a:avLst/>
              </a:prstGeom>
              <a:noFill/>
            </p:spPr>
            <p:txBody>
              <a:bodyPr wrap="square" lIns="0" tIns="0" rIns="0" bIns="0" rtlCol="0">
                <a:spAutoFit/>
              </a:bodyPr>
              <a:lstStyle/>
              <a:p>
                <a:pPr defTabSz="457200"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acc>
                        <m:accPr>
                          <m:chr m:val="̂"/>
                          <m:ctrlPr>
                            <a:rPr lang="zh-CN" altLang="en-US" b="1" i="1" smtClean="0">
                              <a:solidFill>
                                <a:prstClr val="black"/>
                              </a:solidFill>
                              <a:latin typeface="Cambria Math" panose="02040503050406030204" pitchFamily="18" charset="0"/>
                              <a:ea typeface="微软雅黑" panose="020B0503020204020204" pitchFamily="34" charset="-122"/>
                            </a:rPr>
                          </m:ctrlPr>
                        </m:accPr>
                        <m:e>
                          <m:r>
                            <a:rPr lang="en-US" altLang="zh-CN" b="1" i="1">
                              <a:solidFill>
                                <a:prstClr val="black"/>
                              </a:solidFill>
                              <a:latin typeface="Cambria Math" panose="02040503050406030204" pitchFamily="18" charset="0"/>
                              <a:ea typeface="微软雅黑" panose="020B0503020204020204" pitchFamily="34" charset="-122"/>
                            </a:rPr>
                            <m:t>𝑯</m:t>
                          </m:r>
                        </m:e>
                      </m:acc>
                      <m:r>
                        <a:rPr lang="en-US" altLang="zh-CN" b="1" i="1">
                          <a:solidFill>
                            <a:prstClr val="black"/>
                          </a:solidFill>
                          <a:latin typeface="Cambria Math" panose="02040503050406030204" pitchFamily="18" charset="0"/>
                          <a:ea typeface="微软雅黑" panose="020B0503020204020204" pitchFamily="34" charset="-122"/>
                        </a:rPr>
                        <m:t>=−</m:t>
                      </m:r>
                      <m:r>
                        <a:rPr lang="en-US" altLang="zh-CN" b="1" i="1" smtClean="0">
                          <a:solidFill>
                            <a:srgbClr val="FF0000"/>
                          </a:solidFill>
                          <a:latin typeface="Cambria Math" panose="02040503050406030204" pitchFamily="18" charset="0"/>
                          <a:ea typeface="微软雅黑" panose="020B0503020204020204" pitchFamily="34" charset="-122"/>
                        </a:rPr>
                        <m:t>𝒕</m:t>
                      </m:r>
                      <m:nary>
                        <m:naryPr>
                          <m:chr m:val="∑"/>
                          <m:supHide m:val="on"/>
                          <m:ctrlPr>
                            <a:rPr lang="en-US" altLang="zh-CN" b="1" i="1">
                              <a:solidFill>
                                <a:prstClr val="black"/>
                              </a:solidFill>
                              <a:latin typeface="Cambria Math" panose="02040503050406030204" pitchFamily="18" charset="0"/>
                              <a:ea typeface="微软雅黑" panose="020B0503020204020204" pitchFamily="34" charset="-122"/>
                            </a:rPr>
                          </m:ctrlPr>
                        </m:naryPr>
                        <m:sub>
                          <m:d>
                            <m:dPr>
                              <m:begChr m:val="⟨"/>
                              <m:endChr m:val="⟩"/>
                              <m:ctrlPr>
                                <a:rPr lang="en-US" altLang="zh-CN" b="1" i="1">
                                  <a:solidFill>
                                    <a:prstClr val="black"/>
                                  </a:solidFill>
                                  <a:latin typeface="Cambria Math" panose="02040503050406030204" pitchFamily="18" charset="0"/>
                                  <a:ea typeface="微软雅黑" panose="020B0503020204020204" pitchFamily="34" charset="-122"/>
                                </a:rPr>
                              </m:ctrlPr>
                            </m:dPr>
                            <m:e>
                              <m:r>
                                <a:rPr lang="en-US" altLang="zh-CN" b="1" i="1">
                                  <a:solidFill>
                                    <a:prstClr val="black"/>
                                  </a:solidFill>
                                  <a:latin typeface="Cambria Math" panose="02040503050406030204" pitchFamily="18" charset="0"/>
                                  <a:ea typeface="微软雅黑" panose="020B0503020204020204" pitchFamily="34" charset="-122"/>
                                </a:rPr>
                                <m:t>𝒊</m:t>
                              </m:r>
                              <m:r>
                                <a:rPr lang="en-US" altLang="zh-CN" b="1" i="1">
                                  <a:solidFill>
                                    <a:prstClr val="black"/>
                                  </a:solidFill>
                                  <a:latin typeface="Cambria Math" panose="02040503050406030204" pitchFamily="18" charset="0"/>
                                  <a:ea typeface="微软雅黑" panose="020B0503020204020204" pitchFamily="34" charset="-122"/>
                                </a:rPr>
                                <m:t>,</m:t>
                              </m:r>
                              <m:r>
                                <a:rPr lang="en-US" altLang="zh-CN" b="1" i="1">
                                  <a:solidFill>
                                    <a:prstClr val="black"/>
                                  </a:solidFill>
                                  <a:latin typeface="Cambria Math" panose="02040503050406030204" pitchFamily="18" charset="0"/>
                                  <a:ea typeface="微软雅黑" panose="020B0503020204020204" pitchFamily="34" charset="-122"/>
                                </a:rPr>
                                <m:t>𝒋</m:t>
                              </m:r>
                            </m:e>
                          </m:d>
                        </m:sub>
                        <m:sup/>
                        <m:e>
                          <m:sSubSup>
                            <m:sSubSupPr>
                              <m:ctrlPr>
                                <a:rPr lang="en-US" altLang="zh-CN" b="1" i="1">
                                  <a:solidFill>
                                    <a:prstClr val="black"/>
                                  </a:solidFill>
                                  <a:latin typeface="Cambria Math" panose="02040503050406030204" pitchFamily="18" charset="0"/>
                                  <a:ea typeface="微软雅黑" panose="020B0503020204020204" pitchFamily="34" charset="-122"/>
                                </a:rPr>
                              </m:ctrlPr>
                            </m:sSubSupPr>
                            <m:e>
                              <m:acc>
                                <m:accPr>
                                  <m:chr m:val="̂"/>
                                  <m:ctrlPr>
                                    <a:rPr lang="en-US" altLang="zh-CN" b="1" i="1">
                                      <a:solidFill>
                                        <a:prstClr val="black"/>
                                      </a:solidFill>
                                      <a:latin typeface="Cambria Math" panose="02040503050406030204" pitchFamily="18" charset="0"/>
                                      <a:ea typeface="微软雅黑" panose="020B0503020204020204" pitchFamily="34" charset="-122"/>
                                    </a:rPr>
                                  </m:ctrlPr>
                                </m:accPr>
                                <m:e>
                                  <m:r>
                                    <a:rPr lang="en-US" altLang="zh-CN" b="1" i="1">
                                      <a:solidFill>
                                        <a:prstClr val="black"/>
                                      </a:solidFill>
                                      <a:latin typeface="Cambria Math" panose="02040503050406030204" pitchFamily="18" charset="0"/>
                                      <a:ea typeface="微软雅黑" panose="020B0503020204020204" pitchFamily="34" charset="-122"/>
                                    </a:rPr>
                                    <m:t>𝒂</m:t>
                                  </m:r>
                                </m:e>
                              </m:acc>
                            </m:e>
                            <m:sub>
                              <m:r>
                                <a:rPr lang="en-US" altLang="zh-CN" b="1" i="1">
                                  <a:solidFill>
                                    <a:prstClr val="black"/>
                                  </a:solidFill>
                                  <a:latin typeface="Cambria Math" panose="02040503050406030204" pitchFamily="18" charset="0"/>
                                  <a:ea typeface="微软雅黑" panose="020B0503020204020204" pitchFamily="34" charset="-122"/>
                                </a:rPr>
                                <m:t>𝒊</m:t>
                              </m:r>
                            </m:sub>
                            <m:sup>
                              <m:r>
                                <m:rPr>
                                  <m:nor/>
                                </m:rPr>
                                <a:rPr lang="en-US" altLang="zh-CN" sz="1000" b="1">
                                  <a:solidFill>
                                    <a:prstClr val="black"/>
                                  </a:solidFill>
                                  <a:latin typeface="Calibri" panose="020F0502020204030204"/>
                                  <a:ea typeface="等线" panose="02010600030101010101" charset="-122"/>
                                </a:rPr>
                                <m:t>†</m:t>
                              </m:r>
                            </m:sup>
                          </m:sSubSup>
                          <m:sSub>
                            <m:sSubPr>
                              <m:ctrlPr>
                                <a:rPr lang="en-US" altLang="zh-CN" b="1" i="1">
                                  <a:solidFill>
                                    <a:prstClr val="black"/>
                                  </a:solidFill>
                                  <a:latin typeface="Cambria Math" panose="02040503050406030204" pitchFamily="18" charset="0"/>
                                  <a:ea typeface="微软雅黑" panose="020B0503020204020204" pitchFamily="34" charset="-122"/>
                                </a:rPr>
                              </m:ctrlPr>
                            </m:sSubPr>
                            <m:e>
                              <m:acc>
                                <m:accPr>
                                  <m:chr m:val="̂"/>
                                  <m:ctrlPr>
                                    <a:rPr lang="en-US" altLang="zh-CN" b="1" i="1">
                                      <a:solidFill>
                                        <a:prstClr val="black"/>
                                      </a:solidFill>
                                      <a:latin typeface="Cambria Math" panose="02040503050406030204" pitchFamily="18" charset="0"/>
                                      <a:ea typeface="微软雅黑" panose="020B0503020204020204" pitchFamily="34" charset="-122"/>
                                    </a:rPr>
                                  </m:ctrlPr>
                                </m:accPr>
                                <m:e>
                                  <m:r>
                                    <a:rPr lang="en-US" altLang="zh-CN" b="1" i="1">
                                      <a:solidFill>
                                        <a:prstClr val="black"/>
                                      </a:solidFill>
                                      <a:latin typeface="Cambria Math" panose="02040503050406030204" pitchFamily="18" charset="0"/>
                                      <a:ea typeface="微软雅黑" panose="020B0503020204020204" pitchFamily="34" charset="-122"/>
                                    </a:rPr>
                                    <m:t>𝒂</m:t>
                                  </m:r>
                                </m:e>
                              </m:acc>
                            </m:e>
                            <m:sub>
                              <m:r>
                                <a:rPr lang="en-US" altLang="zh-CN" b="1" i="1">
                                  <a:solidFill>
                                    <a:prstClr val="black"/>
                                  </a:solidFill>
                                  <a:latin typeface="Cambria Math" panose="02040503050406030204" pitchFamily="18" charset="0"/>
                                  <a:ea typeface="微软雅黑" panose="020B0503020204020204" pitchFamily="34" charset="-122"/>
                                </a:rPr>
                                <m:t>𝒋</m:t>
                              </m:r>
                            </m:sub>
                          </m:sSub>
                          <m:r>
                            <a:rPr lang="en-US" altLang="zh-CN" b="1" i="1">
                              <a:solidFill>
                                <a:prstClr val="black"/>
                              </a:solidFill>
                              <a:latin typeface="Cambria Math" panose="02040503050406030204" pitchFamily="18" charset="0"/>
                              <a:ea typeface="微软雅黑" panose="020B0503020204020204" pitchFamily="34" charset="-122"/>
                            </a:rPr>
                            <m:t>+</m:t>
                          </m:r>
                          <m:f>
                            <m:fPr>
                              <m:ctrlPr>
                                <a:rPr lang="en-US" altLang="zh-CN" b="1" i="1">
                                  <a:solidFill>
                                    <a:prstClr val="black"/>
                                  </a:solidFill>
                                  <a:latin typeface="Cambria Math" panose="02040503050406030204" pitchFamily="18" charset="0"/>
                                  <a:ea typeface="微软雅黑" panose="020B0503020204020204" pitchFamily="34" charset="-122"/>
                                </a:rPr>
                              </m:ctrlPr>
                            </m:fPr>
                            <m:num>
                              <m:r>
                                <a:rPr lang="en-US" altLang="zh-CN" b="1" i="1">
                                  <a:solidFill>
                                    <a:srgbClr val="FF0000"/>
                                  </a:solidFill>
                                  <a:latin typeface="Cambria Math" panose="02040503050406030204" pitchFamily="18" charset="0"/>
                                  <a:ea typeface="微软雅黑" panose="020B0503020204020204" pitchFamily="34" charset="-122"/>
                                </a:rPr>
                                <m:t>𝑼</m:t>
                              </m:r>
                            </m:num>
                            <m:den>
                              <m:r>
                                <a:rPr lang="en-US" altLang="zh-CN" b="1" i="1">
                                  <a:solidFill>
                                    <a:prstClr val="black"/>
                                  </a:solidFill>
                                  <a:latin typeface="Cambria Math" panose="02040503050406030204" pitchFamily="18" charset="0"/>
                                  <a:ea typeface="微软雅黑" panose="020B0503020204020204" pitchFamily="34" charset="-122"/>
                                </a:rPr>
                                <m:t>𝟐</m:t>
                              </m:r>
                            </m:den>
                          </m:f>
                          <m:nary>
                            <m:naryPr>
                              <m:chr m:val="∑"/>
                              <m:supHide m:val="on"/>
                              <m:ctrlPr>
                                <a:rPr lang="en-US" altLang="zh-CN" b="1" i="1">
                                  <a:solidFill>
                                    <a:prstClr val="black"/>
                                  </a:solidFill>
                                  <a:latin typeface="Cambria Math" panose="02040503050406030204" pitchFamily="18" charset="0"/>
                                  <a:ea typeface="微软雅黑" panose="020B0503020204020204" pitchFamily="34" charset="-122"/>
                                </a:rPr>
                              </m:ctrlPr>
                            </m:naryPr>
                            <m:sub>
                              <m:r>
                                <a:rPr lang="en-US" altLang="zh-CN" b="1" i="1">
                                  <a:solidFill>
                                    <a:prstClr val="black"/>
                                  </a:solidFill>
                                  <a:latin typeface="Cambria Math" panose="02040503050406030204" pitchFamily="18" charset="0"/>
                                  <a:ea typeface="微软雅黑" panose="020B0503020204020204" pitchFamily="34" charset="-122"/>
                                </a:rPr>
                                <m:t>𝒊</m:t>
                              </m:r>
                            </m:sub>
                            <m:sup/>
                            <m:e>
                              <m:sSub>
                                <m:sSubPr>
                                  <m:ctrlPr>
                                    <a:rPr lang="en-US" altLang="zh-CN" b="1" i="1">
                                      <a:solidFill>
                                        <a:prstClr val="black"/>
                                      </a:solidFill>
                                      <a:latin typeface="Cambria Math" panose="02040503050406030204" pitchFamily="18" charset="0"/>
                                      <a:ea typeface="微软雅黑" panose="020B0503020204020204" pitchFamily="34" charset="-122"/>
                                    </a:rPr>
                                  </m:ctrlPr>
                                </m:sSubPr>
                                <m:e>
                                  <m:acc>
                                    <m:accPr>
                                      <m:chr m:val="̂"/>
                                      <m:ctrlPr>
                                        <a:rPr lang="en-US" altLang="zh-CN" b="1" i="1">
                                          <a:solidFill>
                                            <a:prstClr val="black"/>
                                          </a:solidFill>
                                          <a:latin typeface="Cambria Math" panose="02040503050406030204" pitchFamily="18" charset="0"/>
                                          <a:ea typeface="微软雅黑" panose="020B0503020204020204" pitchFamily="34" charset="-122"/>
                                        </a:rPr>
                                      </m:ctrlPr>
                                    </m:accPr>
                                    <m:e>
                                      <m:r>
                                        <a:rPr lang="en-US" altLang="zh-CN" b="1" i="1">
                                          <a:solidFill>
                                            <a:prstClr val="black"/>
                                          </a:solidFill>
                                          <a:latin typeface="Cambria Math" panose="02040503050406030204" pitchFamily="18" charset="0"/>
                                          <a:ea typeface="微软雅黑" panose="020B0503020204020204" pitchFamily="34" charset="-122"/>
                                        </a:rPr>
                                        <m:t>𝒏</m:t>
                                      </m:r>
                                    </m:e>
                                  </m:acc>
                                </m:e>
                                <m:sub>
                                  <m:r>
                                    <a:rPr lang="en-US" altLang="zh-CN" b="1" i="1">
                                      <a:solidFill>
                                        <a:prstClr val="black"/>
                                      </a:solidFill>
                                      <a:latin typeface="Cambria Math" panose="02040503050406030204" pitchFamily="18" charset="0"/>
                                      <a:ea typeface="微软雅黑" panose="020B0503020204020204" pitchFamily="34" charset="-122"/>
                                    </a:rPr>
                                    <m:t>𝒊</m:t>
                                  </m:r>
                                </m:sub>
                              </m:sSub>
                              <m:r>
                                <a:rPr lang="en-US" altLang="zh-CN" b="1" i="1">
                                  <a:solidFill>
                                    <a:prstClr val="black"/>
                                  </a:solidFill>
                                  <a:latin typeface="Cambria Math" panose="02040503050406030204" pitchFamily="18" charset="0"/>
                                  <a:ea typeface="微软雅黑" panose="020B0503020204020204" pitchFamily="34" charset="-122"/>
                                </a:rPr>
                                <m:t>(</m:t>
                              </m:r>
                              <m:sSub>
                                <m:sSubPr>
                                  <m:ctrlPr>
                                    <a:rPr lang="en-US" altLang="zh-CN" b="1" i="1">
                                      <a:solidFill>
                                        <a:prstClr val="black"/>
                                      </a:solidFill>
                                      <a:latin typeface="Cambria Math" panose="02040503050406030204" pitchFamily="18" charset="0"/>
                                      <a:ea typeface="微软雅黑" panose="020B0503020204020204" pitchFamily="34" charset="-122"/>
                                    </a:rPr>
                                  </m:ctrlPr>
                                </m:sSubPr>
                                <m:e>
                                  <m:acc>
                                    <m:accPr>
                                      <m:chr m:val="̂"/>
                                      <m:ctrlPr>
                                        <a:rPr lang="en-US" altLang="zh-CN" b="1" i="1">
                                          <a:solidFill>
                                            <a:prstClr val="black"/>
                                          </a:solidFill>
                                          <a:latin typeface="Cambria Math" panose="02040503050406030204" pitchFamily="18" charset="0"/>
                                          <a:ea typeface="微软雅黑" panose="020B0503020204020204" pitchFamily="34" charset="-122"/>
                                        </a:rPr>
                                      </m:ctrlPr>
                                    </m:accPr>
                                    <m:e>
                                      <m:r>
                                        <a:rPr lang="en-US" altLang="zh-CN" b="1" i="1">
                                          <a:solidFill>
                                            <a:prstClr val="black"/>
                                          </a:solidFill>
                                          <a:latin typeface="Cambria Math" panose="02040503050406030204" pitchFamily="18" charset="0"/>
                                          <a:ea typeface="微软雅黑" panose="020B0503020204020204" pitchFamily="34" charset="-122"/>
                                        </a:rPr>
                                        <m:t>𝒏</m:t>
                                      </m:r>
                                    </m:e>
                                  </m:acc>
                                </m:e>
                                <m:sub>
                                  <m:r>
                                    <a:rPr lang="en-US" altLang="zh-CN" b="1" i="1">
                                      <a:solidFill>
                                        <a:prstClr val="black"/>
                                      </a:solidFill>
                                      <a:latin typeface="Cambria Math" panose="02040503050406030204" pitchFamily="18" charset="0"/>
                                      <a:ea typeface="微软雅黑" panose="020B0503020204020204" pitchFamily="34" charset="-122"/>
                                    </a:rPr>
                                    <m:t>𝒊</m:t>
                                  </m:r>
                                </m:sub>
                              </m:sSub>
                              <m:r>
                                <a:rPr lang="en-US" altLang="zh-CN" b="1" i="1">
                                  <a:solidFill>
                                    <a:prstClr val="black"/>
                                  </a:solidFill>
                                  <a:latin typeface="Cambria Math" panose="02040503050406030204" pitchFamily="18" charset="0"/>
                                  <a:ea typeface="微软雅黑" panose="020B0503020204020204" pitchFamily="34" charset="-122"/>
                                </a:rPr>
                                <m:t>−</m:t>
                              </m:r>
                              <m:r>
                                <a:rPr lang="en-US" altLang="zh-CN" b="1" i="1">
                                  <a:solidFill>
                                    <a:prstClr val="black"/>
                                  </a:solidFill>
                                  <a:latin typeface="Cambria Math" panose="02040503050406030204" pitchFamily="18" charset="0"/>
                                  <a:ea typeface="微软雅黑" panose="020B0503020204020204" pitchFamily="34" charset="-122"/>
                                </a:rPr>
                                <m:t>𝟏</m:t>
                              </m:r>
                              <m:r>
                                <a:rPr lang="en-US" altLang="zh-CN" b="1" i="1">
                                  <a:solidFill>
                                    <a:prstClr val="black"/>
                                  </a:solidFill>
                                  <a:latin typeface="Cambria Math" panose="02040503050406030204" pitchFamily="18" charset="0"/>
                                  <a:ea typeface="微软雅黑" panose="020B0503020204020204" pitchFamily="34" charset="-122"/>
                                </a:rPr>
                                <m:t>)−</m:t>
                              </m:r>
                              <m:nary>
                                <m:naryPr>
                                  <m:chr m:val="∑"/>
                                  <m:supHide m:val="on"/>
                                  <m:ctrlPr>
                                    <a:rPr lang="en-US" altLang="zh-CN" b="1" i="1">
                                      <a:solidFill>
                                        <a:prstClr val="black"/>
                                      </a:solidFill>
                                      <a:latin typeface="Cambria Math" panose="02040503050406030204" pitchFamily="18" charset="0"/>
                                      <a:ea typeface="微软雅黑" panose="020B0503020204020204" pitchFamily="34" charset="-122"/>
                                    </a:rPr>
                                  </m:ctrlPr>
                                </m:naryPr>
                                <m:sub>
                                  <m:r>
                                    <a:rPr lang="en-US" altLang="zh-CN" b="1" i="1">
                                      <a:solidFill>
                                        <a:prstClr val="black"/>
                                      </a:solidFill>
                                      <a:latin typeface="Cambria Math" panose="02040503050406030204" pitchFamily="18" charset="0"/>
                                      <a:ea typeface="微软雅黑" panose="020B0503020204020204" pitchFamily="34" charset="-122"/>
                                    </a:rPr>
                                    <m:t>𝒊</m:t>
                                  </m:r>
                                </m:sub>
                                <m:sup/>
                                <m:e>
                                  <m:sSub>
                                    <m:sSubPr>
                                      <m:ctrlPr>
                                        <a:rPr lang="en-US" altLang="zh-CN" b="1" i="1">
                                          <a:solidFill>
                                            <a:srgbClr val="FF0000"/>
                                          </a:solidFill>
                                          <a:latin typeface="Cambria Math" panose="02040503050406030204" pitchFamily="18" charset="0"/>
                                          <a:ea typeface="微软雅黑" panose="020B0503020204020204" pitchFamily="34" charset="-122"/>
                                        </a:rPr>
                                      </m:ctrlPr>
                                    </m:sSubPr>
                                    <m:e>
                                      <m:r>
                                        <a:rPr lang="zh-CN" altLang="en-US" b="1" i="1">
                                          <a:solidFill>
                                            <a:srgbClr val="FF0000"/>
                                          </a:solidFill>
                                          <a:latin typeface="Cambria Math" panose="02040503050406030204" pitchFamily="18" charset="0"/>
                                          <a:ea typeface="微软雅黑" panose="020B0503020204020204" pitchFamily="34" charset="-122"/>
                                        </a:rPr>
                                        <m:t>𝝁</m:t>
                                      </m:r>
                                    </m:e>
                                    <m:sub>
                                      <m:r>
                                        <a:rPr lang="en-US" altLang="zh-CN" b="1" i="1">
                                          <a:solidFill>
                                            <a:srgbClr val="FF0000"/>
                                          </a:solidFill>
                                          <a:latin typeface="Cambria Math" panose="02040503050406030204" pitchFamily="18" charset="0"/>
                                          <a:ea typeface="微软雅黑" panose="020B0503020204020204" pitchFamily="34" charset="-122"/>
                                        </a:rPr>
                                        <m:t>𝒊</m:t>
                                      </m:r>
                                    </m:sub>
                                  </m:sSub>
                                  <m:sSub>
                                    <m:sSubPr>
                                      <m:ctrlPr>
                                        <a:rPr lang="en-US" altLang="zh-CN" b="1" i="1">
                                          <a:solidFill>
                                            <a:prstClr val="black"/>
                                          </a:solidFill>
                                          <a:latin typeface="Cambria Math" panose="02040503050406030204" pitchFamily="18" charset="0"/>
                                          <a:ea typeface="微软雅黑" panose="020B0503020204020204" pitchFamily="34" charset="-122"/>
                                        </a:rPr>
                                      </m:ctrlPr>
                                    </m:sSubPr>
                                    <m:e>
                                      <m:acc>
                                        <m:accPr>
                                          <m:chr m:val="̂"/>
                                          <m:ctrlPr>
                                            <a:rPr lang="en-US" altLang="zh-CN" b="1" i="1">
                                              <a:solidFill>
                                                <a:prstClr val="black"/>
                                              </a:solidFill>
                                              <a:latin typeface="Cambria Math" panose="02040503050406030204" pitchFamily="18" charset="0"/>
                                              <a:ea typeface="微软雅黑" panose="020B0503020204020204" pitchFamily="34" charset="-122"/>
                                            </a:rPr>
                                          </m:ctrlPr>
                                        </m:accPr>
                                        <m:e>
                                          <m:r>
                                            <a:rPr lang="en-US" altLang="zh-CN" b="1" i="1">
                                              <a:solidFill>
                                                <a:prstClr val="black"/>
                                              </a:solidFill>
                                              <a:latin typeface="Cambria Math" panose="02040503050406030204" pitchFamily="18" charset="0"/>
                                              <a:ea typeface="微软雅黑" panose="020B0503020204020204" pitchFamily="34" charset="-122"/>
                                            </a:rPr>
                                            <m:t>𝒏</m:t>
                                          </m:r>
                                        </m:e>
                                      </m:acc>
                                    </m:e>
                                    <m:sub>
                                      <m:r>
                                        <a:rPr lang="en-US" altLang="zh-CN" b="1" i="1">
                                          <a:solidFill>
                                            <a:prstClr val="black"/>
                                          </a:solidFill>
                                          <a:latin typeface="Cambria Math" panose="02040503050406030204" pitchFamily="18" charset="0"/>
                                          <a:ea typeface="微软雅黑" panose="020B0503020204020204" pitchFamily="34" charset="-122"/>
                                        </a:rPr>
                                        <m:t>𝒊</m:t>
                                      </m:r>
                                    </m:sub>
                                  </m:sSub>
                                </m:e>
                              </m:nary>
                            </m:e>
                          </m:nary>
                        </m:e>
                      </m:nary>
                    </m:oMath>
                  </m:oMathPara>
                </a14:m>
                <a:endParaRPr lang="zh-CN" altLang="en-US" b="1" dirty="0">
                  <a:solidFill>
                    <a:prstClr val="black"/>
                  </a:solidFill>
                  <a:latin typeface="微软雅黑" panose="020B0503020204020204" pitchFamily="34" charset="-122"/>
                  <a:ea typeface="微软雅黑" panose="020B0503020204020204" pitchFamily="34" charset="-122"/>
                </a:endParaRPr>
              </a:p>
            </p:txBody>
          </p:sp>
        </mc:Choice>
        <mc:Fallback xmlns="">
          <p:sp>
            <p:nvSpPr>
              <p:cNvPr id="66" name="文本框 65"/>
              <p:cNvSpPr txBox="1">
                <a:spLocks noRot="1" noChangeAspect="1" noMove="1" noResize="1" noEditPoints="1" noAdjustHandles="1" noChangeArrowheads="1" noChangeShapeType="1" noTextEdit="1"/>
              </p:cNvSpPr>
              <p:nvPr/>
            </p:nvSpPr>
            <p:spPr>
              <a:xfrm>
                <a:off x="3222386" y="1313478"/>
                <a:ext cx="5180921" cy="782137"/>
              </a:xfrm>
              <a:prstGeom prst="rect">
                <a:avLst/>
              </a:prstGeom>
              <a:blipFill rotWithShape="1">
                <a:blip r:embed="rId16"/>
                <a:stretch>
                  <a:fillRect l="-8" t="-38" r="7" b="15"/>
                </a:stretch>
              </a:blipFill>
            </p:spPr>
            <p:txBody>
              <a:bodyPr/>
              <a:lstStyle/>
              <a:p>
                <a:r>
                  <a:rPr lang="zh-CN" altLang="en-US">
                    <a:noFill/>
                  </a:rPr>
                  <a:t> </a:t>
                </a:r>
              </a:p>
            </p:txBody>
          </p:sp>
        </mc:Fallback>
      </mc:AlternateContent>
      <p:sp>
        <p:nvSpPr>
          <p:cNvPr id="67" name="文本框 66"/>
          <p:cNvSpPr txBox="1"/>
          <p:nvPr/>
        </p:nvSpPr>
        <p:spPr>
          <a:xfrm>
            <a:off x="8738279" y="1444320"/>
            <a:ext cx="2772087" cy="417358"/>
          </a:xfrm>
          <a:prstGeom prst="rect">
            <a:avLst/>
          </a:prstGeom>
          <a:noFill/>
        </p:spPr>
        <p:txBody>
          <a:bodyPr wrap="square" rtlCol="0">
            <a:spAutoFit/>
          </a:bodyPr>
          <a:lstStyle/>
          <a:p>
            <a:pPr marL="225425" indent="-225425" defTabSz="457200" eaLnBrk="1" fontAlgn="auto" hangingPunct="1">
              <a:lnSpc>
                <a:spcPct val="130000"/>
              </a:lnSpc>
              <a:spcBef>
                <a:spcPts val="0"/>
              </a:spcBef>
              <a:spcAft>
                <a:spcPts val="0"/>
              </a:spcAft>
              <a:buFont typeface="Wingdings" panose="05000000000000000000" pitchFamily="2" charset="2"/>
              <a:buChar char="n"/>
              <a:defRPr/>
            </a:pPr>
            <a:r>
              <a:rPr lang="en-US" altLang="zh-CN" sz="1800" dirty="0" err="1">
                <a:solidFill>
                  <a:prstClr val="black"/>
                </a:solidFill>
                <a:latin typeface="微软雅黑" panose="020B0503020204020204" pitchFamily="34" charset="-122"/>
                <a:ea typeface="微软雅黑" panose="020B0503020204020204" pitchFamily="34" charset="-122"/>
              </a:rPr>
              <a:t>Feshbach</a:t>
            </a:r>
            <a:r>
              <a:rPr lang="zh-CN" altLang="en-US" sz="1800" dirty="0">
                <a:solidFill>
                  <a:prstClr val="black"/>
                </a:solidFill>
                <a:latin typeface="微软雅黑" panose="020B0503020204020204" pitchFamily="34" charset="-122"/>
                <a:ea typeface="微软雅黑" panose="020B0503020204020204" pitchFamily="34" charset="-122"/>
              </a:rPr>
              <a:t> </a:t>
            </a:r>
            <a:r>
              <a:rPr lang="en-US" altLang="zh-CN" sz="1800" dirty="0">
                <a:solidFill>
                  <a:prstClr val="black"/>
                </a:solidFill>
                <a:latin typeface="微软雅黑" panose="020B0503020204020204" pitchFamily="34" charset="-122"/>
                <a:ea typeface="微软雅黑" panose="020B0503020204020204" pitchFamily="34" charset="-122"/>
              </a:rPr>
              <a:t>resonance</a:t>
            </a:r>
          </a:p>
        </p:txBody>
      </p:sp>
      <p:sp>
        <p:nvSpPr>
          <p:cNvPr id="68" name="矩形 67"/>
          <p:cNvSpPr/>
          <p:nvPr/>
        </p:nvSpPr>
        <p:spPr>
          <a:xfrm>
            <a:off x="8722624" y="1287608"/>
            <a:ext cx="2805685" cy="5271492"/>
          </a:xfrm>
          <a:prstGeom prst="rect">
            <a:avLst/>
          </a:prstGeom>
          <a:noFill/>
          <a:ln w="19050" cap="flat" cmpd="sng" algn="ctr">
            <a:solidFill>
              <a:srgbClr val="4472C4">
                <a:lumMod val="5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9" name="文本框 68"/>
          <p:cNvSpPr txBox="1"/>
          <p:nvPr/>
        </p:nvSpPr>
        <p:spPr>
          <a:xfrm>
            <a:off x="8738279" y="3163652"/>
            <a:ext cx="2758563" cy="417358"/>
          </a:xfrm>
          <a:prstGeom prst="rect">
            <a:avLst/>
          </a:prstGeom>
          <a:noFill/>
        </p:spPr>
        <p:txBody>
          <a:bodyPr wrap="square" rtlCol="0">
            <a:spAutoFit/>
          </a:bodyPr>
          <a:lstStyle/>
          <a:p>
            <a:pPr marL="225425" indent="-225425" defTabSz="457200" eaLnBrk="1" fontAlgn="auto" hangingPunct="1">
              <a:lnSpc>
                <a:spcPct val="130000"/>
              </a:lnSpc>
              <a:spcBef>
                <a:spcPts val="0"/>
              </a:spcBef>
              <a:spcAft>
                <a:spcPts val="0"/>
              </a:spcAft>
              <a:buFont typeface="Wingdings" panose="05000000000000000000" pitchFamily="2" charset="2"/>
              <a:buChar char="n"/>
              <a:defRPr/>
            </a:pPr>
            <a:r>
              <a:rPr lang="en-US" altLang="zh-CN" sz="1800" dirty="0">
                <a:solidFill>
                  <a:prstClr val="black"/>
                </a:solidFill>
                <a:latin typeface="微软雅黑" panose="020B0503020204020204" pitchFamily="34" charset="-122"/>
                <a:ea typeface="微软雅黑" panose="020B0503020204020204" pitchFamily="34" charset="-122"/>
              </a:rPr>
              <a:t>Rydberg</a:t>
            </a:r>
            <a:r>
              <a:rPr lang="zh-CN" altLang="en-US" sz="1800" dirty="0">
                <a:solidFill>
                  <a:prstClr val="black"/>
                </a:solidFill>
                <a:latin typeface="微软雅黑" panose="020B0503020204020204" pitchFamily="34" charset="-122"/>
                <a:ea typeface="微软雅黑" panose="020B0503020204020204" pitchFamily="34" charset="-122"/>
              </a:rPr>
              <a:t> </a:t>
            </a:r>
            <a:r>
              <a:rPr lang="en-US" altLang="zh-CN" sz="1800" dirty="0">
                <a:solidFill>
                  <a:prstClr val="black"/>
                </a:solidFill>
                <a:latin typeface="微软雅黑" panose="020B0503020204020204" pitchFamily="34" charset="-122"/>
                <a:ea typeface="微软雅黑" panose="020B0503020204020204" pitchFamily="34" charset="-122"/>
              </a:rPr>
              <a:t>dressing</a:t>
            </a:r>
          </a:p>
        </p:txBody>
      </p:sp>
      <p:sp>
        <p:nvSpPr>
          <p:cNvPr id="70" name="文本框 69"/>
          <p:cNvSpPr txBox="1"/>
          <p:nvPr/>
        </p:nvSpPr>
        <p:spPr>
          <a:xfrm>
            <a:off x="8738280" y="4814478"/>
            <a:ext cx="2772086" cy="417358"/>
          </a:xfrm>
          <a:prstGeom prst="rect">
            <a:avLst/>
          </a:prstGeom>
          <a:noFill/>
        </p:spPr>
        <p:txBody>
          <a:bodyPr wrap="square" rtlCol="0">
            <a:spAutoFit/>
          </a:bodyPr>
          <a:lstStyle/>
          <a:p>
            <a:pPr marL="225425" indent="-225425" defTabSz="457200" eaLnBrk="1" fontAlgn="auto" hangingPunct="1">
              <a:lnSpc>
                <a:spcPct val="130000"/>
              </a:lnSpc>
              <a:spcBef>
                <a:spcPts val="0"/>
              </a:spcBef>
              <a:spcAft>
                <a:spcPts val="0"/>
              </a:spcAft>
              <a:buFont typeface="Wingdings" panose="05000000000000000000" pitchFamily="2" charset="2"/>
              <a:buChar char="n"/>
              <a:defRPr/>
            </a:pPr>
            <a:r>
              <a:rPr lang="en-US" altLang="zh-CN" sz="1800" dirty="0">
                <a:solidFill>
                  <a:prstClr val="black"/>
                </a:solidFill>
                <a:latin typeface="微软雅黑" panose="020B0503020204020204" pitchFamily="34" charset="-122"/>
                <a:ea typeface="微软雅黑" panose="020B0503020204020204" pitchFamily="34" charset="-122"/>
              </a:rPr>
              <a:t>Cavity enhancement</a:t>
            </a:r>
          </a:p>
        </p:txBody>
      </p:sp>
      <p:sp>
        <p:nvSpPr>
          <p:cNvPr id="71" name="文本框 70"/>
          <p:cNvSpPr txBox="1"/>
          <p:nvPr/>
        </p:nvSpPr>
        <p:spPr>
          <a:xfrm>
            <a:off x="9052285" y="1126552"/>
            <a:ext cx="2130549" cy="307777"/>
          </a:xfrm>
          <a:prstGeom prst="rect">
            <a:avLst/>
          </a:prstGeom>
          <a:solidFill>
            <a:srgbClr val="4472C4">
              <a:lumMod val="50000"/>
            </a:srgbClr>
          </a:solidFill>
        </p:spPr>
        <p:txBody>
          <a:bodyPr wrap="square" lIns="0" tIns="0" rIns="0" bIns="0" rtlCol="0">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Tune interactions</a:t>
            </a: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72" name="图片 71"/>
          <p:cNvPicPr>
            <a:picLocks noChangeAspect="1"/>
          </p:cNvPicPr>
          <p:nvPr/>
        </p:nvPicPr>
        <p:blipFill>
          <a:blip r:embed="rId17"/>
          <a:stretch>
            <a:fillRect/>
          </a:stretch>
        </p:blipFill>
        <p:spPr>
          <a:xfrm>
            <a:off x="9076472" y="1977008"/>
            <a:ext cx="2299637" cy="1014376"/>
          </a:xfrm>
          <a:prstGeom prst="rect">
            <a:avLst/>
          </a:prstGeom>
        </p:spPr>
      </p:pic>
      <p:pic>
        <p:nvPicPr>
          <p:cNvPr id="73" name="图片 72"/>
          <p:cNvPicPr>
            <a:picLocks noChangeAspect="1"/>
          </p:cNvPicPr>
          <p:nvPr/>
        </p:nvPicPr>
        <p:blipFill rotWithShape="1">
          <a:blip r:embed="rId18"/>
          <a:srcRect t="9949" r="13529" b="14369"/>
          <a:stretch>
            <a:fillRect/>
          </a:stretch>
        </p:blipFill>
        <p:spPr>
          <a:xfrm>
            <a:off x="9220532" y="5266110"/>
            <a:ext cx="2011516" cy="1154914"/>
          </a:xfrm>
          <a:prstGeom prst="rect">
            <a:avLst/>
          </a:prstGeom>
        </p:spPr>
      </p:pic>
      <p:sp>
        <p:nvSpPr>
          <p:cNvPr id="74" name="文本框 73"/>
          <p:cNvSpPr txBox="1"/>
          <p:nvPr/>
        </p:nvSpPr>
        <p:spPr>
          <a:xfrm>
            <a:off x="839558" y="5143485"/>
            <a:ext cx="2192370" cy="584775"/>
          </a:xfrm>
          <a:prstGeom prst="rect">
            <a:avLst/>
          </a:prstGeom>
          <a:noFill/>
        </p:spPr>
        <p:txBody>
          <a:bodyPr wrap="square" rtlCol="0">
            <a:spAutoFit/>
          </a:bodyPr>
          <a:lstStyle/>
          <a:p>
            <a:pPr algn="ctr" eaLnBrk="1" fontAlgn="auto" hangingPunct="1">
              <a:spcBef>
                <a:spcPts val="0"/>
              </a:spcBef>
              <a:spcAft>
                <a:spcPts val="0"/>
              </a:spcAft>
            </a:pPr>
            <a:r>
              <a:rPr lang="en-US" altLang="zh-CN" sz="1600" dirty="0">
                <a:solidFill>
                  <a:prstClr val="black"/>
                </a:solidFill>
                <a:latin typeface="微软雅黑" panose="020B0503020204020204" pitchFamily="34" charset="-122"/>
                <a:ea typeface="微软雅黑" panose="020B0503020204020204" pitchFamily="34" charset="-122"/>
              </a:rPr>
              <a:t>Superfluid-insulator transition</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75" name="文本框 74"/>
          <p:cNvSpPr txBox="1"/>
          <p:nvPr/>
        </p:nvSpPr>
        <p:spPr>
          <a:xfrm>
            <a:off x="3691542" y="5389216"/>
            <a:ext cx="1556718" cy="338554"/>
          </a:xfrm>
          <a:prstGeom prst="rect">
            <a:avLst/>
          </a:prstGeom>
          <a:noFill/>
        </p:spPr>
        <p:txBody>
          <a:bodyPr wrap="square" rtlCol="0">
            <a:spAutoFit/>
          </a:bodyPr>
          <a:lstStyle/>
          <a:p>
            <a:pPr algn="ctr" eaLnBrk="1" fontAlgn="auto" hangingPunct="1">
              <a:spcBef>
                <a:spcPts val="0"/>
              </a:spcBef>
              <a:spcAft>
                <a:spcPts val="0"/>
              </a:spcAft>
            </a:pPr>
            <a:r>
              <a:rPr lang="en-US" altLang="zh-CN" sz="1600" dirty="0">
                <a:solidFill>
                  <a:prstClr val="black"/>
                </a:solidFill>
                <a:latin typeface="微软雅黑" panose="020B0503020204020204" pitchFamily="34" charset="-122"/>
                <a:ea typeface="微软雅黑" panose="020B0503020204020204" pitchFamily="34" charset="-122"/>
              </a:rPr>
              <a:t>Spin model</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76" name="文本框 75"/>
          <p:cNvSpPr txBox="1"/>
          <p:nvPr/>
        </p:nvSpPr>
        <p:spPr>
          <a:xfrm>
            <a:off x="5927608" y="5389216"/>
            <a:ext cx="2332776" cy="338554"/>
          </a:xfrm>
          <a:prstGeom prst="rect">
            <a:avLst/>
          </a:prstGeom>
          <a:noFill/>
        </p:spPr>
        <p:txBody>
          <a:bodyPr wrap="square" rtlCol="0">
            <a:spAutoFit/>
          </a:bodyPr>
          <a:lstStyle/>
          <a:p>
            <a:pPr algn="ctr" eaLnBrk="1" fontAlgn="auto" hangingPunct="1">
              <a:spcBef>
                <a:spcPts val="0"/>
              </a:spcBef>
              <a:spcAft>
                <a:spcPts val="0"/>
              </a:spcAft>
            </a:pPr>
            <a:r>
              <a:rPr lang="en-US" altLang="zh-CN" sz="1600" dirty="0">
                <a:solidFill>
                  <a:prstClr val="black"/>
                </a:solidFill>
                <a:latin typeface="微软雅黑" panose="020B0503020204020204" pitchFamily="34" charset="-122"/>
                <a:ea typeface="微软雅黑" panose="020B0503020204020204" pitchFamily="34" charset="-122"/>
              </a:rPr>
              <a:t>Topological models</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80" name="矩形 49"/>
          <p:cNvSpPr>
            <a:spLocks noChangeArrowheads="1"/>
          </p:cNvSpPr>
          <p:nvPr/>
        </p:nvSpPr>
        <p:spPr bwMode="auto">
          <a:xfrm>
            <a:off x="3199412" y="5822295"/>
            <a:ext cx="2861374" cy="7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30000"/>
              </a:lnSpc>
              <a:spcBef>
                <a:spcPct val="20000"/>
              </a:spcBef>
              <a:spcAft>
                <a:spcPct val="20000"/>
              </a:spcAft>
              <a:buClr>
                <a:srgbClr val="1A525A"/>
              </a:buClr>
              <a:buFont typeface="Wingdings" panose="05000000000000000000" pitchFamily="2" charset="2"/>
              <a:buChar char=""/>
              <a:defRPr sz="2400">
                <a:solidFill>
                  <a:schemeClr val="tx2"/>
                </a:solidFill>
                <a:latin typeface="Arial" panose="020B0604020202020204" pitchFamily="34" charset="0"/>
                <a:ea typeface="宋体" panose="02010600030101010101" pitchFamily="2" charset="-122"/>
              </a:defRPr>
            </a:lvl1pPr>
            <a:lvl2pPr marL="742950" indent="-285750">
              <a:lnSpc>
                <a:spcPct val="130000"/>
              </a:lnSpc>
              <a:spcBef>
                <a:spcPct val="20000"/>
              </a:spcBef>
              <a:spcAft>
                <a:spcPct val="20000"/>
              </a:spcAft>
              <a:buClr>
                <a:srgbClr val="5F5F5F"/>
              </a:buClr>
              <a:buFont typeface="Wingdings" panose="05000000000000000000" pitchFamily="2" charset="2"/>
              <a:buChar char="p"/>
              <a:defRPr sz="1600" b="1">
                <a:solidFill>
                  <a:schemeClr val="tx2"/>
                </a:solidFill>
                <a:latin typeface="Arial" panose="020B0604020202020204" pitchFamily="34" charset="0"/>
                <a:ea typeface="宋体" panose="02010600030101010101" pitchFamily="2" charset="-122"/>
              </a:defRPr>
            </a:lvl2pPr>
            <a:lvl3pPr marL="1143000" indent="-228600">
              <a:lnSpc>
                <a:spcPct val="130000"/>
              </a:lnSpc>
              <a:spcBef>
                <a:spcPct val="20000"/>
              </a:spcBef>
              <a:spcAft>
                <a:spcPct val="20000"/>
              </a:spcAft>
              <a:buClr>
                <a:srgbClr val="C0C0C0"/>
              </a:buClr>
              <a:buFont typeface="Wingdings" panose="05000000000000000000" pitchFamily="2" charset="2"/>
              <a:buChar char="§"/>
              <a:defRPr sz="1600" b="1">
                <a:solidFill>
                  <a:schemeClr val="tx2"/>
                </a:solidFill>
                <a:latin typeface="Arial" panose="020B0604020202020204" pitchFamily="34" charset="0"/>
                <a:ea typeface="宋体" panose="02010600030101010101" pitchFamily="2" charset="-122"/>
              </a:defRPr>
            </a:lvl3pPr>
            <a:lvl4pPr marL="1600200" indent="-228600">
              <a:lnSpc>
                <a:spcPct val="130000"/>
              </a:lnSpc>
              <a:spcBef>
                <a:spcPct val="20000"/>
              </a:spcBef>
              <a:spcAft>
                <a:spcPct val="20000"/>
              </a:spcAft>
              <a:buClr>
                <a:srgbClr val="800000"/>
              </a:buClr>
              <a:buFont typeface="Wingdings" panose="05000000000000000000" pitchFamily="2" charset="2"/>
              <a:buBlip>
                <a:blip r:embed="rId19"/>
              </a:buBlip>
              <a:defRPr sz="1600" b="1">
                <a:solidFill>
                  <a:schemeClr val="tx2"/>
                </a:solidFill>
                <a:latin typeface="Arial" panose="020B0604020202020204" pitchFamily="34" charset="0"/>
                <a:ea typeface="宋体" panose="02010600030101010101" pitchFamily="2" charset="-122"/>
              </a:defRPr>
            </a:lvl4pPr>
            <a:lvl5pPr marL="2057400" indent="-228600">
              <a:lnSpc>
                <a:spcPct val="130000"/>
              </a:lnSpc>
              <a:spcBef>
                <a:spcPct val="20000"/>
              </a:spcBef>
              <a:spcAft>
                <a:spcPct val="20000"/>
              </a:spcAft>
              <a:buClr>
                <a:srgbClr val="800000"/>
              </a:buClr>
              <a:buFont typeface="Wingdings" panose="05000000000000000000" pitchFamily="2" charset="2"/>
              <a:buBlip>
                <a:blip r:embed="rId19"/>
              </a:buBlip>
              <a:defRPr sz="1600" b="1">
                <a:solidFill>
                  <a:schemeClr val="tx2"/>
                </a:solidFill>
                <a:latin typeface="Arial" panose="020B0604020202020204" pitchFamily="34" charset="0"/>
                <a:ea typeface="宋体" panose="02010600030101010101" pitchFamily="2" charset="-122"/>
              </a:defRPr>
            </a:lvl5pPr>
            <a:lvl6pPr marL="2514600" indent="-228600" eaLnBrk="0" fontAlgn="base" hangingPunct="0">
              <a:lnSpc>
                <a:spcPct val="130000"/>
              </a:lnSpc>
              <a:spcBef>
                <a:spcPct val="20000"/>
              </a:spcBef>
              <a:spcAft>
                <a:spcPct val="20000"/>
              </a:spcAft>
              <a:buClr>
                <a:srgbClr val="800000"/>
              </a:buClr>
              <a:buFont typeface="Wingdings" panose="05000000000000000000" pitchFamily="2" charset="2"/>
              <a:buBlip>
                <a:blip r:embed="rId19"/>
              </a:buBlip>
              <a:defRPr sz="1600" b="1">
                <a:solidFill>
                  <a:schemeClr val="tx2"/>
                </a:solidFill>
                <a:latin typeface="Arial" panose="020B0604020202020204" pitchFamily="34" charset="0"/>
                <a:ea typeface="宋体" panose="02010600030101010101" pitchFamily="2" charset="-122"/>
              </a:defRPr>
            </a:lvl6pPr>
            <a:lvl7pPr marL="2971800" indent="-228600" eaLnBrk="0" fontAlgn="base" hangingPunct="0">
              <a:lnSpc>
                <a:spcPct val="130000"/>
              </a:lnSpc>
              <a:spcBef>
                <a:spcPct val="20000"/>
              </a:spcBef>
              <a:spcAft>
                <a:spcPct val="20000"/>
              </a:spcAft>
              <a:buClr>
                <a:srgbClr val="800000"/>
              </a:buClr>
              <a:buFont typeface="Wingdings" panose="05000000000000000000" pitchFamily="2" charset="2"/>
              <a:buBlip>
                <a:blip r:embed="rId19"/>
              </a:buBlip>
              <a:defRPr sz="1600" b="1">
                <a:solidFill>
                  <a:schemeClr val="tx2"/>
                </a:solidFill>
                <a:latin typeface="Arial" panose="020B0604020202020204" pitchFamily="34" charset="0"/>
                <a:ea typeface="宋体" panose="02010600030101010101" pitchFamily="2" charset="-122"/>
              </a:defRPr>
            </a:lvl7pPr>
            <a:lvl8pPr marL="3429000" indent="-228600" eaLnBrk="0" fontAlgn="base" hangingPunct="0">
              <a:lnSpc>
                <a:spcPct val="130000"/>
              </a:lnSpc>
              <a:spcBef>
                <a:spcPct val="20000"/>
              </a:spcBef>
              <a:spcAft>
                <a:spcPct val="20000"/>
              </a:spcAft>
              <a:buClr>
                <a:srgbClr val="800000"/>
              </a:buClr>
              <a:buFont typeface="Wingdings" panose="05000000000000000000" pitchFamily="2" charset="2"/>
              <a:buBlip>
                <a:blip r:embed="rId19"/>
              </a:buBlip>
              <a:defRPr sz="1600" b="1">
                <a:solidFill>
                  <a:schemeClr val="tx2"/>
                </a:solidFill>
                <a:latin typeface="Arial" panose="020B0604020202020204" pitchFamily="34" charset="0"/>
                <a:ea typeface="宋体" panose="02010600030101010101" pitchFamily="2" charset="-122"/>
              </a:defRPr>
            </a:lvl8pPr>
            <a:lvl9pPr marL="3886200" indent="-228600" eaLnBrk="0" fontAlgn="base" hangingPunct="0">
              <a:lnSpc>
                <a:spcPct val="130000"/>
              </a:lnSpc>
              <a:spcBef>
                <a:spcPct val="20000"/>
              </a:spcBef>
              <a:spcAft>
                <a:spcPct val="20000"/>
              </a:spcAft>
              <a:buClr>
                <a:srgbClr val="800000"/>
              </a:buClr>
              <a:buFont typeface="Wingdings" panose="05000000000000000000" pitchFamily="2" charset="2"/>
              <a:buBlip>
                <a:blip r:embed="rId19"/>
              </a:buBlip>
              <a:defRPr sz="1600" b="1">
                <a:solidFill>
                  <a:schemeClr val="tx2"/>
                </a:solidFill>
                <a:latin typeface="Arial" panose="020B0604020202020204" pitchFamily="34" charset="0"/>
                <a:ea typeface="宋体" panose="02010600030101010101" pitchFamily="2" charset="-122"/>
              </a:defRPr>
            </a:lvl9pPr>
          </a:lstStyle>
          <a:p>
            <a:pPr>
              <a:lnSpc>
                <a:spcPct val="120000"/>
              </a:lnSpc>
              <a:spcBef>
                <a:spcPct val="0"/>
              </a:spcBef>
              <a:spcAft>
                <a:spcPct val="0"/>
              </a:spcAft>
              <a:buClrTx/>
              <a:buNone/>
            </a:pPr>
            <a:r>
              <a:rPr lang="en-US"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Dai </a:t>
            </a:r>
            <a:r>
              <a:rPr lang="en-US" altLang="zh-CN" sz="1150" i="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et al.</a:t>
            </a:r>
            <a:r>
              <a:rPr lang="en-US"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Nat.</a:t>
            </a:r>
            <a:r>
              <a:rPr lang="zh-CN" altLang="en-US"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Phys. </a:t>
            </a:r>
            <a:r>
              <a:rPr lang="en-US" altLang="zh-CN" sz="1150" b="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12</a:t>
            </a:r>
            <a:r>
              <a:rPr lang="en-US"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783 (2016);</a:t>
            </a:r>
            <a:endParaRPr lang="zh-CN" altLang="en-US"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a:p>
            <a:pPr>
              <a:lnSpc>
                <a:spcPct val="120000"/>
              </a:lnSpc>
              <a:spcBef>
                <a:spcPct val="0"/>
              </a:spcBef>
              <a:spcAft>
                <a:spcPct val="0"/>
              </a:spcAft>
              <a:buClrTx/>
              <a:buNone/>
            </a:pPr>
            <a:r>
              <a:rPr lang="fr-FR"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Trotzky </a:t>
            </a:r>
            <a:r>
              <a:rPr lang="fr-FR" altLang="zh-CN" sz="1150" i="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et al</a:t>
            </a:r>
            <a:r>
              <a:rPr lang="fr-FR"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Science </a:t>
            </a:r>
            <a:r>
              <a:rPr lang="fr-FR" altLang="zh-CN" sz="1150" b="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319</a:t>
            </a:r>
            <a:r>
              <a:rPr lang="fr-FR"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295 (2008); </a:t>
            </a:r>
          </a:p>
          <a:p>
            <a:pPr>
              <a:lnSpc>
                <a:spcPct val="120000"/>
              </a:lnSpc>
              <a:spcBef>
                <a:spcPct val="0"/>
              </a:spcBef>
              <a:spcAft>
                <a:spcPct val="0"/>
              </a:spcAft>
              <a:buClrTx/>
              <a:buNone/>
            </a:pPr>
            <a:r>
              <a:rPr lang="fr-FR"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Duan </a:t>
            </a:r>
            <a:r>
              <a:rPr lang="fr-FR" altLang="zh-CN" sz="1150" i="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et al</a:t>
            </a:r>
            <a:r>
              <a:rPr lang="fr-FR"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PRL </a:t>
            </a:r>
            <a:r>
              <a:rPr lang="fr-FR" altLang="zh-CN" sz="1150" b="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91</a:t>
            </a:r>
            <a:r>
              <a:rPr lang="fr-FR"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090402 (2003).</a:t>
            </a:r>
            <a:endParaRPr lang="zh-CN" altLang="en-US"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6" name="矩形 49"/>
          <p:cNvSpPr>
            <a:spLocks noChangeArrowheads="1"/>
          </p:cNvSpPr>
          <p:nvPr/>
        </p:nvSpPr>
        <p:spPr bwMode="auto">
          <a:xfrm>
            <a:off x="5903869" y="5822295"/>
            <a:ext cx="2861374" cy="73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30000"/>
              </a:lnSpc>
              <a:spcBef>
                <a:spcPct val="20000"/>
              </a:spcBef>
              <a:spcAft>
                <a:spcPct val="20000"/>
              </a:spcAft>
              <a:buClr>
                <a:srgbClr val="1A525A"/>
              </a:buClr>
              <a:buFont typeface="Wingdings" panose="05000000000000000000" pitchFamily="2" charset="2"/>
              <a:buChar char=""/>
              <a:defRPr sz="2400">
                <a:solidFill>
                  <a:schemeClr val="tx2"/>
                </a:solidFill>
                <a:latin typeface="Arial" panose="020B0604020202020204" pitchFamily="34" charset="0"/>
                <a:ea typeface="宋体" panose="02010600030101010101" pitchFamily="2" charset="-122"/>
              </a:defRPr>
            </a:lvl1pPr>
            <a:lvl2pPr marL="742950" indent="-285750">
              <a:lnSpc>
                <a:spcPct val="130000"/>
              </a:lnSpc>
              <a:spcBef>
                <a:spcPct val="20000"/>
              </a:spcBef>
              <a:spcAft>
                <a:spcPct val="20000"/>
              </a:spcAft>
              <a:buClr>
                <a:srgbClr val="5F5F5F"/>
              </a:buClr>
              <a:buFont typeface="Wingdings" panose="05000000000000000000" pitchFamily="2" charset="2"/>
              <a:buChar char="p"/>
              <a:defRPr sz="1600" b="1">
                <a:solidFill>
                  <a:schemeClr val="tx2"/>
                </a:solidFill>
                <a:latin typeface="Arial" panose="020B0604020202020204" pitchFamily="34" charset="0"/>
                <a:ea typeface="宋体" panose="02010600030101010101" pitchFamily="2" charset="-122"/>
              </a:defRPr>
            </a:lvl2pPr>
            <a:lvl3pPr marL="1143000" indent="-228600">
              <a:lnSpc>
                <a:spcPct val="130000"/>
              </a:lnSpc>
              <a:spcBef>
                <a:spcPct val="20000"/>
              </a:spcBef>
              <a:spcAft>
                <a:spcPct val="20000"/>
              </a:spcAft>
              <a:buClr>
                <a:srgbClr val="C0C0C0"/>
              </a:buClr>
              <a:buFont typeface="Wingdings" panose="05000000000000000000" pitchFamily="2" charset="2"/>
              <a:buChar char="§"/>
              <a:defRPr sz="1600" b="1">
                <a:solidFill>
                  <a:schemeClr val="tx2"/>
                </a:solidFill>
                <a:latin typeface="Arial" panose="020B0604020202020204" pitchFamily="34" charset="0"/>
                <a:ea typeface="宋体" panose="02010600030101010101" pitchFamily="2" charset="-122"/>
              </a:defRPr>
            </a:lvl3pPr>
            <a:lvl4pPr marL="1600200" indent="-228600">
              <a:lnSpc>
                <a:spcPct val="130000"/>
              </a:lnSpc>
              <a:spcBef>
                <a:spcPct val="20000"/>
              </a:spcBef>
              <a:spcAft>
                <a:spcPct val="20000"/>
              </a:spcAft>
              <a:buClr>
                <a:srgbClr val="800000"/>
              </a:buClr>
              <a:buFont typeface="Wingdings" panose="05000000000000000000" pitchFamily="2" charset="2"/>
              <a:buBlip>
                <a:blip r:embed="rId19"/>
              </a:buBlip>
              <a:defRPr sz="1600" b="1">
                <a:solidFill>
                  <a:schemeClr val="tx2"/>
                </a:solidFill>
                <a:latin typeface="Arial" panose="020B0604020202020204" pitchFamily="34" charset="0"/>
                <a:ea typeface="宋体" panose="02010600030101010101" pitchFamily="2" charset="-122"/>
              </a:defRPr>
            </a:lvl4pPr>
            <a:lvl5pPr marL="2057400" indent="-228600">
              <a:lnSpc>
                <a:spcPct val="130000"/>
              </a:lnSpc>
              <a:spcBef>
                <a:spcPct val="20000"/>
              </a:spcBef>
              <a:spcAft>
                <a:spcPct val="20000"/>
              </a:spcAft>
              <a:buClr>
                <a:srgbClr val="800000"/>
              </a:buClr>
              <a:buFont typeface="Wingdings" panose="05000000000000000000" pitchFamily="2" charset="2"/>
              <a:buBlip>
                <a:blip r:embed="rId19"/>
              </a:buBlip>
              <a:defRPr sz="1600" b="1">
                <a:solidFill>
                  <a:schemeClr val="tx2"/>
                </a:solidFill>
                <a:latin typeface="Arial" panose="020B0604020202020204" pitchFamily="34" charset="0"/>
                <a:ea typeface="宋体" panose="02010600030101010101" pitchFamily="2" charset="-122"/>
              </a:defRPr>
            </a:lvl5pPr>
            <a:lvl6pPr marL="2514600" indent="-228600" eaLnBrk="0" fontAlgn="base" hangingPunct="0">
              <a:lnSpc>
                <a:spcPct val="130000"/>
              </a:lnSpc>
              <a:spcBef>
                <a:spcPct val="20000"/>
              </a:spcBef>
              <a:spcAft>
                <a:spcPct val="20000"/>
              </a:spcAft>
              <a:buClr>
                <a:srgbClr val="800000"/>
              </a:buClr>
              <a:buFont typeface="Wingdings" panose="05000000000000000000" pitchFamily="2" charset="2"/>
              <a:buBlip>
                <a:blip r:embed="rId19"/>
              </a:buBlip>
              <a:defRPr sz="1600" b="1">
                <a:solidFill>
                  <a:schemeClr val="tx2"/>
                </a:solidFill>
                <a:latin typeface="Arial" panose="020B0604020202020204" pitchFamily="34" charset="0"/>
                <a:ea typeface="宋体" panose="02010600030101010101" pitchFamily="2" charset="-122"/>
              </a:defRPr>
            </a:lvl6pPr>
            <a:lvl7pPr marL="2971800" indent="-228600" eaLnBrk="0" fontAlgn="base" hangingPunct="0">
              <a:lnSpc>
                <a:spcPct val="130000"/>
              </a:lnSpc>
              <a:spcBef>
                <a:spcPct val="20000"/>
              </a:spcBef>
              <a:spcAft>
                <a:spcPct val="20000"/>
              </a:spcAft>
              <a:buClr>
                <a:srgbClr val="800000"/>
              </a:buClr>
              <a:buFont typeface="Wingdings" panose="05000000000000000000" pitchFamily="2" charset="2"/>
              <a:buBlip>
                <a:blip r:embed="rId19"/>
              </a:buBlip>
              <a:defRPr sz="1600" b="1">
                <a:solidFill>
                  <a:schemeClr val="tx2"/>
                </a:solidFill>
                <a:latin typeface="Arial" panose="020B0604020202020204" pitchFamily="34" charset="0"/>
                <a:ea typeface="宋体" panose="02010600030101010101" pitchFamily="2" charset="-122"/>
              </a:defRPr>
            </a:lvl7pPr>
            <a:lvl8pPr marL="3429000" indent="-228600" eaLnBrk="0" fontAlgn="base" hangingPunct="0">
              <a:lnSpc>
                <a:spcPct val="130000"/>
              </a:lnSpc>
              <a:spcBef>
                <a:spcPct val="20000"/>
              </a:spcBef>
              <a:spcAft>
                <a:spcPct val="20000"/>
              </a:spcAft>
              <a:buClr>
                <a:srgbClr val="800000"/>
              </a:buClr>
              <a:buFont typeface="Wingdings" panose="05000000000000000000" pitchFamily="2" charset="2"/>
              <a:buBlip>
                <a:blip r:embed="rId19"/>
              </a:buBlip>
              <a:defRPr sz="1600" b="1">
                <a:solidFill>
                  <a:schemeClr val="tx2"/>
                </a:solidFill>
                <a:latin typeface="Arial" panose="020B0604020202020204" pitchFamily="34" charset="0"/>
                <a:ea typeface="宋体" panose="02010600030101010101" pitchFamily="2" charset="-122"/>
              </a:defRPr>
            </a:lvl8pPr>
            <a:lvl9pPr marL="3886200" indent="-228600" eaLnBrk="0" fontAlgn="base" hangingPunct="0">
              <a:lnSpc>
                <a:spcPct val="130000"/>
              </a:lnSpc>
              <a:spcBef>
                <a:spcPct val="20000"/>
              </a:spcBef>
              <a:spcAft>
                <a:spcPct val="20000"/>
              </a:spcAft>
              <a:buClr>
                <a:srgbClr val="800000"/>
              </a:buClr>
              <a:buFont typeface="Wingdings" panose="05000000000000000000" pitchFamily="2" charset="2"/>
              <a:buBlip>
                <a:blip r:embed="rId19"/>
              </a:buBlip>
              <a:defRPr sz="1600" b="1">
                <a:solidFill>
                  <a:schemeClr val="tx2"/>
                </a:solidFill>
                <a:latin typeface="Arial" panose="020B0604020202020204" pitchFamily="34" charset="0"/>
                <a:ea typeface="宋体" panose="02010600030101010101" pitchFamily="2" charset="-122"/>
              </a:defRPr>
            </a:lvl9pPr>
          </a:lstStyle>
          <a:p>
            <a:pPr algn="just">
              <a:lnSpc>
                <a:spcPct val="120000"/>
              </a:lnSpc>
              <a:spcBef>
                <a:spcPct val="0"/>
              </a:spcBef>
              <a:spcAft>
                <a:spcPct val="0"/>
              </a:spcAft>
              <a:buClrTx/>
              <a:buNone/>
            </a:pPr>
            <a:r>
              <a:rPr lang="da-DK"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Dai </a:t>
            </a:r>
            <a:r>
              <a:rPr lang="da-DK" altLang="zh-CN" sz="1150" i="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et al</a:t>
            </a:r>
            <a:r>
              <a:rPr lang="da-DK"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Nat.Phys.</a:t>
            </a:r>
            <a:r>
              <a:rPr lang="da-DK" altLang="zh-CN" sz="1150" b="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13</a:t>
            </a:r>
            <a:r>
              <a:rPr lang="da-DK"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1195 (2017)</a:t>
            </a:r>
          </a:p>
          <a:p>
            <a:pPr algn="just">
              <a:lnSpc>
                <a:spcPct val="120000"/>
              </a:lnSpc>
              <a:spcBef>
                <a:spcPct val="0"/>
              </a:spcBef>
              <a:spcAft>
                <a:spcPct val="0"/>
              </a:spcAft>
              <a:buClrTx/>
              <a:buNone/>
            </a:pPr>
            <a:r>
              <a:rPr lang="da-DK"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Paredes </a:t>
            </a:r>
            <a:r>
              <a:rPr lang="da-DK" altLang="zh-CN" sz="1150" i="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et al</a:t>
            </a:r>
            <a:r>
              <a:rPr lang="da-DK"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PRA </a:t>
            </a:r>
            <a:r>
              <a:rPr lang="da-DK" altLang="zh-CN" sz="1150" b="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77</a:t>
            </a:r>
            <a:r>
              <a:rPr lang="da-DK"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,023603 (2008) </a:t>
            </a:r>
          </a:p>
          <a:p>
            <a:pPr algn="just">
              <a:lnSpc>
                <a:spcPct val="120000"/>
              </a:lnSpc>
              <a:spcBef>
                <a:spcPct val="0"/>
              </a:spcBef>
              <a:spcAft>
                <a:spcPct val="0"/>
              </a:spcAft>
              <a:buClrTx/>
              <a:buNone/>
            </a:pPr>
            <a:r>
              <a:rPr lang="da-DK"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Büchler </a:t>
            </a:r>
            <a:r>
              <a:rPr lang="da-DK" altLang="zh-CN" sz="1150" i="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et al</a:t>
            </a:r>
            <a:r>
              <a:rPr lang="da-DK"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PRL </a:t>
            </a:r>
            <a:r>
              <a:rPr lang="da-DK" altLang="zh-CN" sz="1150" b="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95</a:t>
            </a:r>
            <a:r>
              <a:rPr lang="da-DK"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040402 (2003)</a:t>
            </a:r>
            <a:endParaRPr lang="zh-CN" altLang="en-US"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7" name="矩形 49"/>
          <p:cNvSpPr>
            <a:spLocks noChangeArrowheads="1"/>
          </p:cNvSpPr>
          <p:nvPr/>
        </p:nvSpPr>
        <p:spPr bwMode="auto">
          <a:xfrm>
            <a:off x="631393" y="5822295"/>
            <a:ext cx="2861374" cy="73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30000"/>
              </a:lnSpc>
              <a:spcBef>
                <a:spcPct val="20000"/>
              </a:spcBef>
              <a:spcAft>
                <a:spcPct val="20000"/>
              </a:spcAft>
              <a:buClr>
                <a:srgbClr val="1A525A"/>
              </a:buClr>
              <a:buFont typeface="Wingdings" panose="05000000000000000000" pitchFamily="2" charset="2"/>
              <a:buChar char=""/>
              <a:defRPr sz="2400">
                <a:solidFill>
                  <a:schemeClr val="tx2"/>
                </a:solidFill>
                <a:latin typeface="Arial" panose="020B0604020202020204" pitchFamily="34" charset="0"/>
                <a:ea typeface="宋体" panose="02010600030101010101" pitchFamily="2" charset="-122"/>
              </a:defRPr>
            </a:lvl1pPr>
            <a:lvl2pPr marL="742950" indent="-285750">
              <a:lnSpc>
                <a:spcPct val="130000"/>
              </a:lnSpc>
              <a:spcBef>
                <a:spcPct val="20000"/>
              </a:spcBef>
              <a:spcAft>
                <a:spcPct val="20000"/>
              </a:spcAft>
              <a:buClr>
                <a:srgbClr val="5F5F5F"/>
              </a:buClr>
              <a:buFont typeface="Wingdings" panose="05000000000000000000" pitchFamily="2" charset="2"/>
              <a:buChar char="p"/>
              <a:defRPr sz="1600" b="1">
                <a:solidFill>
                  <a:schemeClr val="tx2"/>
                </a:solidFill>
                <a:latin typeface="Arial" panose="020B0604020202020204" pitchFamily="34" charset="0"/>
                <a:ea typeface="宋体" panose="02010600030101010101" pitchFamily="2" charset="-122"/>
              </a:defRPr>
            </a:lvl2pPr>
            <a:lvl3pPr marL="1143000" indent="-228600">
              <a:lnSpc>
                <a:spcPct val="130000"/>
              </a:lnSpc>
              <a:spcBef>
                <a:spcPct val="20000"/>
              </a:spcBef>
              <a:spcAft>
                <a:spcPct val="20000"/>
              </a:spcAft>
              <a:buClr>
                <a:srgbClr val="C0C0C0"/>
              </a:buClr>
              <a:buFont typeface="Wingdings" panose="05000000000000000000" pitchFamily="2" charset="2"/>
              <a:buChar char="§"/>
              <a:defRPr sz="1600" b="1">
                <a:solidFill>
                  <a:schemeClr val="tx2"/>
                </a:solidFill>
                <a:latin typeface="Arial" panose="020B0604020202020204" pitchFamily="34" charset="0"/>
                <a:ea typeface="宋体" panose="02010600030101010101" pitchFamily="2" charset="-122"/>
              </a:defRPr>
            </a:lvl3pPr>
            <a:lvl4pPr marL="1600200" indent="-228600">
              <a:lnSpc>
                <a:spcPct val="130000"/>
              </a:lnSpc>
              <a:spcBef>
                <a:spcPct val="20000"/>
              </a:spcBef>
              <a:spcAft>
                <a:spcPct val="20000"/>
              </a:spcAft>
              <a:buClr>
                <a:srgbClr val="800000"/>
              </a:buClr>
              <a:buFont typeface="Wingdings" panose="05000000000000000000" pitchFamily="2" charset="2"/>
              <a:buBlip>
                <a:blip r:embed="rId19"/>
              </a:buBlip>
              <a:defRPr sz="1600" b="1">
                <a:solidFill>
                  <a:schemeClr val="tx2"/>
                </a:solidFill>
                <a:latin typeface="Arial" panose="020B0604020202020204" pitchFamily="34" charset="0"/>
                <a:ea typeface="宋体" panose="02010600030101010101" pitchFamily="2" charset="-122"/>
              </a:defRPr>
            </a:lvl4pPr>
            <a:lvl5pPr marL="2057400" indent="-228600">
              <a:lnSpc>
                <a:spcPct val="130000"/>
              </a:lnSpc>
              <a:spcBef>
                <a:spcPct val="20000"/>
              </a:spcBef>
              <a:spcAft>
                <a:spcPct val="20000"/>
              </a:spcAft>
              <a:buClr>
                <a:srgbClr val="800000"/>
              </a:buClr>
              <a:buFont typeface="Wingdings" panose="05000000000000000000" pitchFamily="2" charset="2"/>
              <a:buBlip>
                <a:blip r:embed="rId19"/>
              </a:buBlip>
              <a:defRPr sz="1600" b="1">
                <a:solidFill>
                  <a:schemeClr val="tx2"/>
                </a:solidFill>
                <a:latin typeface="Arial" panose="020B0604020202020204" pitchFamily="34" charset="0"/>
                <a:ea typeface="宋体" panose="02010600030101010101" pitchFamily="2" charset="-122"/>
              </a:defRPr>
            </a:lvl5pPr>
            <a:lvl6pPr marL="2514600" indent="-228600" eaLnBrk="0" fontAlgn="base" hangingPunct="0">
              <a:lnSpc>
                <a:spcPct val="130000"/>
              </a:lnSpc>
              <a:spcBef>
                <a:spcPct val="20000"/>
              </a:spcBef>
              <a:spcAft>
                <a:spcPct val="20000"/>
              </a:spcAft>
              <a:buClr>
                <a:srgbClr val="800000"/>
              </a:buClr>
              <a:buFont typeface="Wingdings" panose="05000000000000000000" pitchFamily="2" charset="2"/>
              <a:buBlip>
                <a:blip r:embed="rId19"/>
              </a:buBlip>
              <a:defRPr sz="1600" b="1">
                <a:solidFill>
                  <a:schemeClr val="tx2"/>
                </a:solidFill>
                <a:latin typeface="Arial" panose="020B0604020202020204" pitchFamily="34" charset="0"/>
                <a:ea typeface="宋体" panose="02010600030101010101" pitchFamily="2" charset="-122"/>
              </a:defRPr>
            </a:lvl6pPr>
            <a:lvl7pPr marL="2971800" indent="-228600" eaLnBrk="0" fontAlgn="base" hangingPunct="0">
              <a:lnSpc>
                <a:spcPct val="130000"/>
              </a:lnSpc>
              <a:spcBef>
                <a:spcPct val="20000"/>
              </a:spcBef>
              <a:spcAft>
                <a:spcPct val="20000"/>
              </a:spcAft>
              <a:buClr>
                <a:srgbClr val="800000"/>
              </a:buClr>
              <a:buFont typeface="Wingdings" panose="05000000000000000000" pitchFamily="2" charset="2"/>
              <a:buBlip>
                <a:blip r:embed="rId19"/>
              </a:buBlip>
              <a:defRPr sz="1600" b="1">
                <a:solidFill>
                  <a:schemeClr val="tx2"/>
                </a:solidFill>
                <a:latin typeface="Arial" panose="020B0604020202020204" pitchFamily="34" charset="0"/>
                <a:ea typeface="宋体" panose="02010600030101010101" pitchFamily="2" charset="-122"/>
              </a:defRPr>
            </a:lvl7pPr>
            <a:lvl8pPr marL="3429000" indent="-228600" eaLnBrk="0" fontAlgn="base" hangingPunct="0">
              <a:lnSpc>
                <a:spcPct val="130000"/>
              </a:lnSpc>
              <a:spcBef>
                <a:spcPct val="20000"/>
              </a:spcBef>
              <a:spcAft>
                <a:spcPct val="20000"/>
              </a:spcAft>
              <a:buClr>
                <a:srgbClr val="800000"/>
              </a:buClr>
              <a:buFont typeface="Wingdings" panose="05000000000000000000" pitchFamily="2" charset="2"/>
              <a:buBlip>
                <a:blip r:embed="rId19"/>
              </a:buBlip>
              <a:defRPr sz="1600" b="1">
                <a:solidFill>
                  <a:schemeClr val="tx2"/>
                </a:solidFill>
                <a:latin typeface="Arial" panose="020B0604020202020204" pitchFamily="34" charset="0"/>
                <a:ea typeface="宋体" panose="02010600030101010101" pitchFamily="2" charset="-122"/>
              </a:defRPr>
            </a:lvl8pPr>
            <a:lvl9pPr marL="3886200" indent="-228600" eaLnBrk="0" fontAlgn="base" hangingPunct="0">
              <a:lnSpc>
                <a:spcPct val="130000"/>
              </a:lnSpc>
              <a:spcBef>
                <a:spcPct val="20000"/>
              </a:spcBef>
              <a:spcAft>
                <a:spcPct val="20000"/>
              </a:spcAft>
              <a:buClr>
                <a:srgbClr val="800000"/>
              </a:buClr>
              <a:buFont typeface="Wingdings" panose="05000000000000000000" pitchFamily="2" charset="2"/>
              <a:buBlip>
                <a:blip r:embed="rId19"/>
              </a:buBlip>
              <a:defRPr sz="1600" b="1">
                <a:solidFill>
                  <a:schemeClr val="tx2"/>
                </a:solidFill>
                <a:latin typeface="Arial" panose="020B0604020202020204" pitchFamily="34" charset="0"/>
                <a:ea typeface="宋体" panose="02010600030101010101" pitchFamily="2" charset="-122"/>
              </a:defRPr>
            </a:lvl9pPr>
          </a:lstStyle>
          <a:p>
            <a:pPr>
              <a:lnSpc>
                <a:spcPct val="120000"/>
              </a:lnSpc>
              <a:spcBef>
                <a:spcPct val="0"/>
              </a:spcBef>
              <a:spcAft>
                <a:spcPct val="0"/>
              </a:spcAft>
              <a:buClrTx/>
              <a:buNone/>
            </a:pPr>
            <a:r>
              <a:rPr lang="fr-FR"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Greiner </a:t>
            </a:r>
            <a:r>
              <a:rPr lang="fr-FR" altLang="zh-CN" sz="1150" i="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et al.</a:t>
            </a:r>
            <a:r>
              <a:rPr lang="fr-FR"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Nature </a:t>
            </a:r>
            <a:r>
              <a:rPr lang="fr-FR" altLang="zh-CN" sz="1150" b="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415</a:t>
            </a:r>
            <a:r>
              <a:rPr lang="fr-FR"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39 (2002);</a:t>
            </a:r>
          </a:p>
          <a:p>
            <a:pPr>
              <a:lnSpc>
                <a:spcPct val="120000"/>
              </a:lnSpc>
              <a:spcBef>
                <a:spcPct val="0"/>
              </a:spcBef>
              <a:spcAft>
                <a:spcPct val="0"/>
              </a:spcAft>
              <a:buClrTx/>
              <a:buNone/>
            </a:pPr>
            <a:r>
              <a:rPr lang="fr-FR"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Jaksch </a:t>
            </a:r>
            <a:r>
              <a:rPr lang="fr-FR" altLang="zh-CN" sz="1150" i="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et al.</a:t>
            </a:r>
            <a:r>
              <a:rPr lang="fr-FR"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PRL </a:t>
            </a:r>
            <a:r>
              <a:rPr lang="fr-FR" altLang="zh-CN" sz="1150" b="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81</a:t>
            </a:r>
            <a:r>
              <a:rPr lang="fr-FR"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3108 (1998);</a:t>
            </a:r>
          </a:p>
          <a:p>
            <a:pPr>
              <a:lnSpc>
                <a:spcPct val="120000"/>
              </a:lnSpc>
              <a:spcBef>
                <a:spcPct val="0"/>
              </a:spcBef>
              <a:spcAft>
                <a:spcPct val="0"/>
              </a:spcAft>
              <a:buClrTx/>
              <a:buNone/>
            </a:pPr>
            <a:r>
              <a:rPr lang="fr-FR"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Fisher </a:t>
            </a:r>
            <a:r>
              <a:rPr lang="fr-FR" altLang="zh-CN" sz="1150" i="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et al.</a:t>
            </a:r>
            <a:r>
              <a:rPr lang="fr-FR"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PRB </a:t>
            </a:r>
            <a:r>
              <a:rPr lang="fr-FR" altLang="zh-CN" sz="1150" b="1"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40</a:t>
            </a:r>
            <a:r>
              <a:rPr lang="fr-FR" altLang="zh-CN"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 546 (1989).</a:t>
            </a:r>
            <a:endParaRPr lang="zh-CN" altLang="en-US" sz="1150" dirty="0">
              <a:solidFill>
                <a:srgbClr val="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标题 1"/>
          <p:cNvSpPr txBox="1"/>
          <p:nvPr/>
        </p:nvSpPr>
        <p:spPr bwMode="auto">
          <a:xfrm>
            <a:off x="133350" y="117476"/>
            <a:ext cx="904698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Tool box for quantum simulation</a:t>
            </a:r>
            <a:endParaRPr lang="zh-CN" altLang="en-US" sz="3300" kern="0" dirty="0">
              <a:cs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61" grpId="0"/>
      <p:bldP spid="62" grpId="0"/>
      <p:bldP spid="64" grpId="0"/>
      <p:bldP spid="65" grpId="0"/>
      <p:bldP spid="67" grpId="0"/>
      <p:bldP spid="68" grpId="0" animBg="1"/>
      <p:bldP spid="69" grpId="0"/>
      <p:bldP spid="70" grpId="0"/>
      <p:bldP spid="71" grpId="0" animBg="1"/>
      <p:bldP spid="74" grpId="0"/>
      <p:bldP spid="75" grpId="0"/>
      <p:bldP spid="76" grpId="0"/>
      <p:bldP spid="80" grpId="0"/>
      <p:bldP spid="86" grpId="0"/>
      <p:bldP spid="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776346" y="-161353"/>
            <a:ext cx="9477692" cy="1600200"/>
          </a:xfrm>
        </p:spPr>
        <p:txBody>
          <a:bodyPr/>
          <a:lstStyle/>
          <a:p>
            <a:r>
              <a:rPr lang="en-US" altLang="zh-CN" dirty="0"/>
              <a:t>6-2. </a:t>
            </a:r>
            <a:r>
              <a:rPr lang="zh-CN" altLang="en-US" dirty="0"/>
              <a:t>哈密顿量组成</a:t>
            </a:r>
          </a:p>
        </p:txBody>
      </p:sp>
      <mc:AlternateContent xmlns:mc="http://schemas.openxmlformats.org/markup-compatibility/2006" xmlns:a14="http://schemas.microsoft.com/office/drawing/2010/main">
        <mc:Choice Requires="a14">
          <p:sp>
            <p:nvSpPr>
              <p:cNvPr id="8" name="文本框 7"/>
              <p:cNvSpPr txBox="1"/>
              <p:nvPr/>
            </p:nvSpPr>
            <p:spPr>
              <a:xfrm>
                <a:off x="1297106" y="1202811"/>
                <a:ext cx="3537250" cy="369332"/>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𝐻</m:t>
                      </m:r>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𝐻</m:t>
                          </m:r>
                        </m:e>
                        <m: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𝐸</m:t>
                          </m:r>
                        </m:sub>
                      </m:s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𝐻</m:t>
                          </m:r>
                        </m:e>
                        <m: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𝐵</m:t>
                          </m:r>
                        </m:sub>
                      </m:s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𝐻</m:t>
                          </m:r>
                        </m:e>
                        <m: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𝑀</m:t>
                          </m:r>
                        </m:sub>
                      </m:s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sSub>
                        <m:sSub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𝐻</m:t>
                          </m:r>
                        </m:e>
                        <m: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𝑖𝑛𝑡</m:t>
                          </m:r>
                        </m:sub>
                      </m:sSub>
                    </m:oMath>
                  </m:oMathPara>
                </a14:m>
                <a:endParaRPr kumimoji="0" lang="zh-CN" altLang="en-US" sz="2400" b="0" i="0" u="none" strike="noStrike" kern="0" cap="none" spc="0" normalizeH="0" baseline="0" noProof="0" dirty="0">
                  <a:ln>
                    <a:noFill/>
                  </a:ln>
                  <a:solidFill>
                    <a:prstClr val="black"/>
                  </a:solidFill>
                  <a:effectLst/>
                  <a:uLnTx/>
                  <a:uFillTx/>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1297106" y="1202811"/>
                <a:ext cx="3537250" cy="369332"/>
              </a:xfrm>
              <a:prstGeom prst="rect">
                <a:avLst/>
              </a:prstGeom>
              <a:blipFill rotWithShape="1">
                <a:blip r:embed="rId3"/>
                <a:stretch>
                  <a:fillRect l="-12" t="-33" r="-787" b="14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p:cNvSpPr txBox="1"/>
              <p:nvPr/>
            </p:nvSpPr>
            <p:spPr>
              <a:xfrm>
                <a:off x="1297106" y="1843444"/>
                <a:ext cx="1849288" cy="796052"/>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sSub>
                        <m:sSub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𝐻</m:t>
                          </m:r>
                        </m:e>
                        <m:sub>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𝐸</m:t>
                          </m:r>
                        </m:sub>
                      </m:sSub>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m:t>
                      </m:r>
                      <m:f>
                        <m:f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fPr>
                        <m:num>
                          <m:sSup>
                            <m:sSup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𝑔</m:t>
                              </m:r>
                            </m:e>
                            <m:sup>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2</m:t>
                              </m:r>
                            </m:sup>
                          </m:sSup>
                        </m:num>
                        <m:den>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2</m:t>
                          </m:r>
                        </m:den>
                      </m:f>
                      <m:nary>
                        <m:naryPr>
                          <m:chr m:val="∑"/>
                          <m:supHide m:val="on"/>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naryPr>
                        <m:sub>
                          <m:r>
                            <m:rPr>
                              <m:brk m:alnAt="7"/>
                            </m:rPr>
                            <a:rPr kumimoji="0" lang="en-US" altLang="zh-CN" sz="2000" b="1" i="0" u="none" strike="noStrike" kern="0" cap="none" spc="0" normalizeH="0" baseline="0" noProof="0" smtClean="0">
                              <a:ln>
                                <a:noFill/>
                              </a:ln>
                              <a:solidFill>
                                <a:prstClr val="black"/>
                              </a:solidFill>
                              <a:effectLst/>
                              <a:uLnTx/>
                              <a:uFillTx/>
                              <a:latin typeface="Cambria Math" panose="02040503050406030204" pitchFamily="18" charset="0"/>
                            </a:rPr>
                            <m:t>𝐧</m:t>
                          </m:r>
                          <m:r>
                            <m:rPr>
                              <m:brk m:alnAt="7"/>
                            </m:r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𝑘</m:t>
                          </m:r>
                        </m:sub>
                        <m:sup/>
                        <m:e>
                          <m:sSubSup>
                            <m:sSubSup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altLang="zh-CN" sz="2000" b="1" i="0" u="none" strike="noStrike" kern="0" cap="none" spc="0" normalizeH="0" baseline="0" noProof="0" smtClean="0">
                                  <a:ln>
                                    <a:noFill/>
                                  </a:ln>
                                  <a:solidFill>
                                    <a:prstClr val="black"/>
                                  </a:solidFill>
                                  <a:effectLst/>
                                  <a:uLnTx/>
                                  <a:uFillTx/>
                                  <a:latin typeface="Cambria Math" panose="02040503050406030204" pitchFamily="18" charset="0"/>
                                </a:rPr>
                                <m:t>𝐋</m:t>
                              </m:r>
                            </m:e>
                            <m:sub>
                              <m:r>
                                <a:rPr kumimoji="0" lang="en-US" altLang="zh-CN" sz="2000" b="1" i="0" u="none" strike="noStrike" kern="0" cap="none" spc="0" normalizeH="0" baseline="0" noProof="0" smtClean="0">
                                  <a:ln>
                                    <a:noFill/>
                                  </a:ln>
                                  <a:solidFill>
                                    <a:prstClr val="black"/>
                                  </a:solidFill>
                                  <a:effectLst/>
                                  <a:uLnTx/>
                                  <a:uFillTx/>
                                  <a:latin typeface="Cambria Math" panose="02040503050406030204" pitchFamily="18" charset="0"/>
                                </a:rPr>
                                <m:t>𝐧</m:t>
                              </m:r>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𝑘</m:t>
                              </m:r>
                            </m:sub>
                            <m:sup>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2</m:t>
                              </m:r>
                            </m:sup>
                          </m:sSubSup>
                        </m:e>
                      </m:nary>
                    </m:oMath>
                  </m:oMathPara>
                </a14:m>
                <a:endParaRPr kumimoji="0" lang="zh-CN" altLang="en-US" sz="2000" b="0" i="0" u="none" strike="noStrike" kern="0" cap="none" spc="0" normalizeH="0" baseline="0" noProof="0" dirty="0">
                  <a:ln>
                    <a:noFill/>
                  </a:ln>
                  <a:solidFill>
                    <a:prstClr val="black"/>
                  </a:solidFill>
                  <a:effectLst/>
                  <a:uLnTx/>
                  <a:uFillTx/>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1297106" y="1843444"/>
                <a:ext cx="1849288" cy="796052"/>
              </a:xfrm>
              <a:prstGeom prst="rect">
                <a:avLst/>
              </a:prstGeom>
              <a:blipFill rotWithShape="1">
                <a:blip r:embed="rId4"/>
                <a:stretch>
                  <a:fillRect l="-24" t="-5" r="-414" b="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p:cNvSpPr txBox="1"/>
              <p:nvPr/>
            </p:nvSpPr>
            <p:spPr>
              <a:xfrm>
                <a:off x="1297106" y="2910797"/>
                <a:ext cx="4842736" cy="784382"/>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sSub>
                        <m:sSub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𝐻</m:t>
                          </m:r>
                        </m:e>
                        <m:sub>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𝐵</m:t>
                          </m:r>
                        </m:sub>
                      </m:sSub>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m:t>
                      </m:r>
                      <m:f>
                        <m:f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fPr>
                        <m:num>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1</m:t>
                          </m:r>
                        </m:num>
                        <m:den>
                          <m:sSup>
                            <m:sSup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𝑔</m:t>
                              </m:r>
                            </m:e>
                            <m:sup>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2</m:t>
                              </m:r>
                            </m:sup>
                          </m:sSup>
                        </m:den>
                      </m:f>
                      <m:nary>
                        <m:naryPr>
                          <m:chr m:val="∑"/>
                          <m:supHide m:val="on"/>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naryPr>
                        <m:sub>
                          <m:r>
                            <m:rPr>
                              <m:sty m:val="p"/>
                              <m:brk m:alnAt="7"/>
                            </m:rPr>
                            <a:rPr kumimoji="0" lang="en-US" altLang="zh-CN" sz="2000" b="0" i="0" u="none" strike="noStrike" kern="0" cap="none" spc="0" normalizeH="0" baseline="0" noProof="0" smtClean="0">
                              <a:ln>
                                <a:noFill/>
                              </a:ln>
                              <a:solidFill>
                                <a:prstClr val="black"/>
                              </a:solidFill>
                              <a:effectLst/>
                              <a:uLnTx/>
                              <a:uFillTx/>
                              <a:latin typeface="Cambria Math" panose="02040503050406030204" pitchFamily="18" charset="0"/>
                            </a:rPr>
                            <m:t>p</m:t>
                          </m:r>
                          <m:r>
                            <m:rPr>
                              <m:sty m:val="p"/>
                            </m:rPr>
                            <a:rPr kumimoji="0" lang="en-US" altLang="zh-CN" sz="2000" b="0" i="0" u="none" strike="noStrike" kern="0" cap="none" spc="0" normalizeH="0" baseline="0" noProof="0" smtClean="0">
                              <a:ln>
                                <a:noFill/>
                              </a:ln>
                              <a:solidFill>
                                <a:prstClr val="black"/>
                              </a:solidFill>
                              <a:effectLst/>
                              <a:uLnTx/>
                              <a:uFillTx/>
                              <a:latin typeface="Cambria Math" panose="02040503050406030204" pitchFamily="18" charset="0"/>
                            </a:rPr>
                            <m:t>laquettes</m:t>
                          </m:r>
                        </m:sub>
                        <m:sup/>
                        <m:e>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m:t>
                          </m:r>
                          <m:r>
                            <m:rPr>
                              <m:sty m:val="p"/>
                            </m:rPr>
                            <a:rPr kumimoji="0" lang="en-US" altLang="zh-CN" sz="2000" b="0" i="0" u="none" strike="noStrike" kern="0" cap="none" spc="0" normalizeH="0" baseline="0" noProof="0" smtClean="0">
                              <a:ln>
                                <a:noFill/>
                              </a:ln>
                              <a:solidFill>
                                <a:prstClr val="black"/>
                              </a:solidFill>
                              <a:effectLst/>
                              <a:uLnTx/>
                              <a:uFillTx/>
                              <a:latin typeface="Cambria Math" panose="02040503050406030204" pitchFamily="18" charset="0"/>
                            </a:rPr>
                            <m:t>Tr</m:t>
                          </m:r>
                          <m:d>
                            <m:d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dPr>
                            <m:e>
                              <m:sSub>
                                <m:sSub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𝑈</m:t>
                                  </m:r>
                                </m:e>
                                <m:sub>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1</m:t>
                                  </m:r>
                                </m:sub>
                              </m:sSub>
                              <m:sSub>
                                <m:sSub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𝑈</m:t>
                                  </m:r>
                                </m:e>
                                <m:sub>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2</m:t>
                                  </m:r>
                                </m:sub>
                              </m:sSub>
                              <m:sSubSup>
                                <m:sSubSup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𝑈</m:t>
                                  </m:r>
                                </m:e>
                                <m:sub>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3</m:t>
                                  </m:r>
                                </m:sub>
                                <m:sup>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up>
                              </m:sSubSup>
                              <m:sSubSup>
                                <m:sSubSup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𝑈</m:t>
                                  </m:r>
                                </m:e>
                                <m:sub>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4</m:t>
                                  </m:r>
                                </m:sub>
                                <m:sup>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up>
                              </m:sSubSup>
                            </m:e>
                          </m:d>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h</m:t>
                          </m:r>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𝑐</m:t>
                          </m:r>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m:t>
                          </m:r>
                        </m:e>
                      </m:nary>
                    </m:oMath>
                  </m:oMathPara>
                </a14:m>
                <a:endParaRPr kumimoji="0" lang="zh-CN" altLang="en-US" sz="2000" b="0" i="0" u="none" strike="noStrike" kern="0" cap="none" spc="0" normalizeH="0" baseline="0" noProof="0" dirty="0">
                  <a:ln>
                    <a:noFill/>
                  </a:ln>
                  <a:solidFill>
                    <a:prstClr val="black"/>
                  </a:solidFill>
                  <a:effectLst/>
                  <a:uLnTx/>
                  <a:uFillTx/>
                </a:endParaRPr>
              </a:p>
            </p:txBody>
          </p:sp>
        </mc:Choice>
        <mc:Fallback xmlns="">
          <p:sp>
            <p:nvSpPr>
              <p:cNvPr id="12" name="文本框 11"/>
              <p:cNvSpPr txBox="1">
                <a:spLocks noRot="1" noChangeAspect="1" noMove="1" noResize="1" noEditPoints="1" noAdjustHandles="1" noChangeArrowheads="1" noChangeShapeType="1" noTextEdit="1"/>
              </p:cNvSpPr>
              <p:nvPr/>
            </p:nvSpPr>
            <p:spPr>
              <a:xfrm>
                <a:off x="1297106" y="2910797"/>
                <a:ext cx="4842736" cy="784382"/>
              </a:xfrm>
              <a:prstGeom prst="rect">
                <a:avLst/>
              </a:prstGeom>
              <a:blipFill rotWithShape="1">
                <a:blip r:embed="rId5"/>
                <a:stretch>
                  <a:fillRect l="-9" t="-75" r="1" b="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p:cNvSpPr txBox="1"/>
              <p:nvPr/>
            </p:nvSpPr>
            <p:spPr>
              <a:xfrm>
                <a:off x="1297106" y="3966480"/>
                <a:ext cx="1981376" cy="77046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sSub>
                        <m:sSub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𝐻</m:t>
                          </m:r>
                        </m:e>
                        <m:sub>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𝑀</m:t>
                          </m:r>
                        </m:sub>
                      </m:sSub>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m:t>
                      </m:r>
                      <m:nary>
                        <m:naryPr>
                          <m:chr m:val="∑"/>
                          <m:supHide m:val="on"/>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naryPr>
                        <m:sub>
                          <m:r>
                            <m:rPr>
                              <m:brk m:alnAt="7"/>
                            </m:rPr>
                            <a:rPr kumimoji="0" lang="en-US" altLang="zh-CN" sz="2000" b="1" i="0" u="none" strike="noStrike" kern="0" cap="none" spc="0" normalizeH="0" baseline="0" noProof="0" smtClean="0">
                              <a:ln>
                                <a:noFill/>
                              </a:ln>
                              <a:solidFill>
                                <a:prstClr val="black"/>
                              </a:solidFill>
                              <a:effectLst/>
                              <a:uLnTx/>
                              <a:uFillTx/>
                              <a:latin typeface="Cambria Math" panose="02040503050406030204" pitchFamily="18" charset="0"/>
                            </a:rPr>
                            <m:t>𝐧</m:t>
                          </m:r>
                          <m:r>
                            <m:rPr>
                              <m:brk m:alnAt="7"/>
                            </m:r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𝑘</m:t>
                          </m:r>
                        </m:sub>
                        <m:sup/>
                        <m:e>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𝑀</m:t>
                          </m:r>
                          <m:sSubSup>
                            <m:sSubSup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zh-CN" altLang="en-US" sz="2000" b="0" i="1" u="none" strike="noStrike" kern="0" cap="none" spc="0" normalizeH="0" baseline="0" noProof="0" smtClean="0">
                                  <a:ln>
                                    <a:noFill/>
                                  </a:ln>
                                  <a:solidFill>
                                    <a:prstClr val="black"/>
                                  </a:solidFill>
                                  <a:effectLst/>
                                  <a:uLnTx/>
                                  <a:uFillTx/>
                                  <a:latin typeface="Cambria Math" panose="02040503050406030204" pitchFamily="18" charset="0"/>
                                </a:rPr>
                                <m:t>𝜓</m:t>
                              </m:r>
                            </m:e>
                            <m:sub>
                              <m:r>
                                <a:rPr kumimoji="0" lang="en-US" altLang="zh-CN" sz="2000" b="1" i="0" u="none" strike="noStrike" kern="0" cap="none" spc="0" normalizeH="0" baseline="0" noProof="0" smtClean="0">
                                  <a:ln>
                                    <a:noFill/>
                                  </a:ln>
                                  <a:solidFill>
                                    <a:prstClr val="black"/>
                                  </a:solidFill>
                                  <a:effectLst/>
                                  <a:uLnTx/>
                                  <a:uFillTx/>
                                  <a:latin typeface="Cambria Math" panose="02040503050406030204" pitchFamily="18" charset="0"/>
                                </a:rPr>
                                <m:t>𝐧</m:t>
                              </m:r>
                            </m:sub>
                            <m:sup>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up>
                          </m:sSubSup>
                          <m:sSub>
                            <m:sSub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zh-CN" altLang="en-US" sz="2000" b="0" i="1" u="none" strike="noStrike" kern="0" cap="none" spc="0" normalizeH="0" baseline="0" noProof="0" smtClean="0">
                                  <a:ln>
                                    <a:noFill/>
                                  </a:ln>
                                  <a:solidFill>
                                    <a:prstClr val="black"/>
                                  </a:solidFill>
                                  <a:effectLst/>
                                  <a:uLnTx/>
                                  <a:uFillTx/>
                                  <a:latin typeface="Cambria Math" panose="02040503050406030204" pitchFamily="18" charset="0"/>
                                </a:rPr>
                                <m:t>𝜓</m:t>
                              </m:r>
                            </m:e>
                            <m:sub>
                              <m:r>
                                <a:rPr kumimoji="0" lang="en-US" altLang="zh-CN" sz="2000" b="1" i="0" u="none" strike="noStrike" kern="0" cap="none" spc="0" normalizeH="0" baseline="0" noProof="0" smtClean="0">
                                  <a:ln>
                                    <a:noFill/>
                                  </a:ln>
                                  <a:solidFill>
                                    <a:prstClr val="black"/>
                                  </a:solidFill>
                                  <a:effectLst/>
                                  <a:uLnTx/>
                                  <a:uFillTx/>
                                  <a:latin typeface="Cambria Math" panose="02040503050406030204" pitchFamily="18" charset="0"/>
                                </a:rPr>
                                <m:t>𝐧</m:t>
                              </m:r>
                            </m:sub>
                          </m:sSub>
                        </m:e>
                      </m:nary>
                    </m:oMath>
                  </m:oMathPara>
                </a14:m>
                <a:endParaRPr kumimoji="0" lang="zh-CN" altLang="en-US" sz="2000" b="0" i="0" u="none" strike="noStrike" kern="0" cap="none" spc="0" normalizeH="0" baseline="0" noProof="0" dirty="0">
                  <a:ln>
                    <a:noFill/>
                  </a:ln>
                  <a:solidFill>
                    <a:prstClr val="black"/>
                  </a:solidFill>
                  <a:effectLst/>
                  <a:uLnTx/>
                  <a:uFillTx/>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1297106" y="3966480"/>
                <a:ext cx="1981376" cy="770467"/>
              </a:xfrm>
              <a:prstGeom prst="rect">
                <a:avLst/>
              </a:prstGeom>
              <a:blipFill rotWithShape="1">
                <a:blip r:embed="rId6"/>
                <a:stretch>
                  <a:fillRect l="-22" t="-35" r="-418" b="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p:cNvSpPr txBox="1"/>
              <p:nvPr/>
            </p:nvSpPr>
            <p:spPr>
              <a:xfrm>
                <a:off x="1297106" y="5008248"/>
                <a:ext cx="3685432" cy="770467"/>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sSub>
                        <m:sSub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𝐻</m:t>
                          </m:r>
                        </m:e>
                        <m:sub>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𝑖𝑛𝑡</m:t>
                          </m:r>
                        </m:sub>
                      </m:sSub>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zh-CN" altLang="en-US" sz="2000" b="0" i="1" u="none" strike="noStrike" kern="0" cap="none" spc="0" normalizeH="0" baseline="0" noProof="0" smtClean="0">
                          <a:ln>
                            <a:noFill/>
                          </a:ln>
                          <a:solidFill>
                            <a:prstClr val="black"/>
                          </a:solidFill>
                          <a:effectLst/>
                          <a:uLnTx/>
                          <a:uFillTx/>
                          <a:latin typeface="Cambria Math" panose="02040503050406030204" pitchFamily="18" charset="0"/>
                        </a:rPr>
                        <m:t>𝜖</m:t>
                      </m:r>
                      <m:nary>
                        <m:naryPr>
                          <m:chr m:val="∑"/>
                          <m:supHide m:val="on"/>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naryPr>
                        <m:sub>
                          <m:r>
                            <m:rPr>
                              <m:brk m:alnAt="7"/>
                            </m:rPr>
                            <a:rPr kumimoji="0" lang="en-US" altLang="zh-CN" sz="2000" b="1" i="0" u="none" strike="noStrike" kern="0" cap="none" spc="0" normalizeH="0" baseline="0" noProof="0" smtClean="0">
                              <a:ln>
                                <a:noFill/>
                              </a:ln>
                              <a:solidFill>
                                <a:prstClr val="black"/>
                              </a:solidFill>
                              <a:effectLst/>
                              <a:uLnTx/>
                              <a:uFillTx/>
                              <a:latin typeface="Cambria Math" panose="02040503050406030204" pitchFamily="18" charset="0"/>
                            </a:rPr>
                            <m:t>𝐧</m:t>
                          </m:r>
                          <m:r>
                            <m:rPr>
                              <m:brk m:alnAt="7"/>
                            </m:r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𝑘</m:t>
                          </m:r>
                        </m:sub>
                        <m:sup/>
                        <m:e>
                          <m:d>
                            <m:d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dPr>
                            <m:e>
                              <m:sSubSup>
                                <m:sSubSup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sSubSupPr>
                                <m:e>
                                  <m:r>
                                    <a:rPr kumimoji="0" lang="zh-CN" altLang="en-US" sz="2000" b="0" i="1" u="none" strike="noStrike" kern="0" cap="none" spc="0" normalizeH="0" baseline="0" noProof="0" smtClean="0">
                                      <a:ln>
                                        <a:noFill/>
                                      </a:ln>
                                      <a:solidFill>
                                        <a:prstClr val="black"/>
                                      </a:solidFill>
                                      <a:effectLst/>
                                      <a:uLnTx/>
                                      <a:uFillTx/>
                                      <a:latin typeface="Cambria Math" panose="02040503050406030204" pitchFamily="18" charset="0"/>
                                    </a:rPr>
                                    <m:t>𝜓</m:t>
                                  </m:r>
                                </m:e>
                                <m:sub>
                                  <m:r>
                                    <a:rPr kumimoji="0" lang="en-US" altLang="zh-CN" sz="2000" b="1" i="0" u="none" strike="noStrike" kern="0" cap="none" spc="0" normalizeH="0" baseline="0" noProof="0" smtClean="0">
                                      <a:ln>
                                        <a:noFill/>
                                      </a:ln>
                                      <a:solidFill>
                                        <a:prstClr val="black"/>
                                      </a:solidFill>
                                      <a:effectLst/>
                                      <a:uLnTx/>
                                      <a:uFillTx/>
                                      <a:latin typeface="Cambria Math" panose="02040503050406030204" pitchFamily="18" charset="0"/>
                                    </a:rPr>
                                    <m:t>𝐧</m:t>
                                  </m:r>
                                </m:sub>
                                <m:sup>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up>
                              </m:sSubSup>
                              <m:sSub>
                                <m:sSub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𝑈</m:t>
                                  </m:r>
                                </m:e>
                                <m:sub>
                                  <m:r>
                                    <a:rPr kumimoji="0" lang="en-US" altLang="zh-CN" sz="2000" b="1" i="0" u="none" strike="noStrike" kern="0" cap="none" spc="0" normalizeH="0" baseline="0" noProof="0" smtClean="0">
                                      <a:ln>
                                        <a:noFill/>
                                      </a:ln>
                                      <a:solidFill>
                                        <a:prstClr val="black"/>
                                      </a:solidFill>
                                      <a:effectLst/>
                                      <a:uLnTx/>
                                      <a:uFillTx/>
                                      <a:latin typeface="Cambria Math" panose="02040503050406030204" pitchFamily="18" charset="0"/>
                                    </a:rPr>
                                    <m:t>𝐧</m:t>
                                  </m:r>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𝑘</m:t>
                                  </m:r>
                                </m:sub>
                              </m:sSub>
                              <m:sSub>
                                <m:sSubPr>
                                  <m:ctrlP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zh-CN" altLang="en-US" sz="2000" b="0" i="1" u="none" strike="noStrike" kern="0" cap="none" spc="0" normalizeH="0" baseline="0" noProof="0" smtClean="0">
                                      <a:ln>
                                        <a:noFill/>
                                      </a:ln>
                                      <a:solidFill>
                                        <a:prstClr val="black"/>
                                      </a:solidFill>
                                      <a:effectLst/>
                                      <a:uLnTx/>
                                      <a:uFillTx/>
                                      <a:latin typeface="Cambria Math" panose="02040503050406030204" pitchFamily="18" charset="0"/>
                                    </a:rPr>
                                    <m:t>𝜓</m:t>
                                  </m:r>
                                </m:e>
                                <m:sub>
                                  <m:r>
                                    <a:rPr kumimoji="0" lang="en-US" altLang="zh-CN" sz="2000" b="1" i="0" u="none" strike="noStrike" kern="0" cap="none" spc="0" normalizeH="0" baseline="0" noProof="0" smtClean="0">
                                      <a:ln>
                                        <a:noFill/>
                                      </a:ln>
                                      <a:solidFill>
                                        <a:prstClr val="black"/>
                                      </a:solidFill>
                                      <a:effectLst/>
                                      <a:uLnTx/>
                                      <a:uFillTx/>
                                      <a:latin typeface="Cambria Math" panose="02040503050406030204" pitchFamily="18" charset="0"/>
                                    </a:rPr>
                                    <m:t>𝐧</m:t>
                                  </m:r>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m:t>
                                  </m:r>
                                  <m:acc>
                                    <m:accPr>
                                      <m:chr m:val="̂"/>
                                      <m:ctrlPr>
                                        <a:rPr kumimoji="0" lang="en-US" altLang="zh-CN" sz="2000" b="1"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zh-CN" sz="2000" b="1" i="0" u="none" strike="noStrike" kern="0" cap="none" spc="0" normalizeH="0" baseline="0" noProof="0" smtClean="0">
                                          <a:ln>
                                            <a:noFill/>
                                          </a:ln>
                                          <a:solidFill>
                                            <a:prstClr val="black"/>
                                          </a:solidFill>
                                          <a:effectLst/>
                                          <a:uLnTx/>
                                          <a:uFillTx/>
                                          <a:latin typeface="Cambria Math" panose="02040503050406030204" pitchFamily="18" charset="0"/>
                                        </a:rPr>
                                        <m:t>𝐤</m:t>
                                      </m:r>
                                    </m:e>
                                  </m:acc>
                                </m:sub>
                              </m:sSub>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h</m:t>
                              </m:r>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𝑐</m:t>
                              </m:r>
                              <m:r>
                                <a:rPr kumimoji="0" lang="en-US" altLang="zh-CN" sz="2000" b="0" i="1" u="none" strike="noStrike" kern="0" cap="none" spc="0" normalizeH="0" baseline="0" noProof="0" smtClean="0">
                                  <a:ln>
                                    <a:noFill/>
                                  </a:ln>
                                  <a:solidFill>
                                    <a:prstClr val="black"/>
                                  </a:solidFill>
                                  <a:effectLst/>
                                  <a:uLnTx/>
                                  <a:uFillTx/>
                                  <a:latin typeface="Cambria Math" panose="02040503050406030204" pitchFamily="18" charset="0"/>
                                </a:rPr>
                                <m:t>.</m:t>
                              </m:r>
                            </m:e>
                          </m:d>
                        </m:e>
                      </m:nary>
                    </m:oMath>
                  </m:oMathPara>
                </a14:m>
                <a:endParaRPr kumimoji="0" lang="zh-CN" altLang="en-US" sz="2000" b="0" i="0" u="none" strike="noStrike" kern="0" cap="none" spc="0" normalizeH="0" baseline="0" noProof="0" dirty="0">
                  <a:ln>
                    <a:noFill/>
                  </a:ln>
                  <a:solidFill>
                    <a:prstClr val="black"/>
                  </a:solidFill>
                  <a:effectLst/>
                  <a:uLnTx/>
                  <a:uFillTx/>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1297106" y="5008248"/>
                <a:ext cx="3685432" cy="770467"/>
              </a:xfrm>
              <a:prstGeom prst="rect">
                <a:avLst/>
              </a:prstGeom>
              <a:blipFill rotWithShape="1">
                <a:blip r:embed="rId7"/>
                <a:stretch>
                  <a:fillRect l="-12" r="9" b="28"/>
                </a:stretch>
              </a:blipFill>
            </p:spPr>
            <p:txBody>
              <a:bodyPr/>
              <a:lstStyle/>
              <a:p>
                <a:r>
                  <a:rPr lang="zh-CN" altLang="en-US">
                    <a:noFill/>
                  </a:rPr>
                  <a:t> </a:t>
                </a:r>
              </a:p>
            </p:txBody>
          </p:sp>
        </mc:Fallback>
      </mc:AlternateContent>
      <p:pic>
        <p:nvPicPr>
          <p:cNvPr id="15" name="图片 14"/>
          <p:cNvPicPr>
            <a:picLocks noChangeAspect="1"/>
          </p:cNvPicPr>
          <p:nvPr/>
        </p:nvPicPr>
        <p:blipFill>
          <a:blip r:embed="rId8"/>
          <a:stretch>
            <a:fillRect/>
          </a:stretch>
        </p:blipFill>
        <p:spPr>
          <a:xfrm>
            <a:off x="7423150" y="1350821"/>
            <a:ext cx="3521822" cy="3343592"/>
          </a:xfrm>
          <a:prstGeom prst="rect">
            <a:avLst/>
          </a:prstGeom>
        </p:spPr>
      </p:pic>
      <p:sp>
        <p:nvSpPr>
          <p:cNvPr id="16" name="箭头: 下 15"/>
          <p:cNvSpPr/>
          <p:nvPr/>
        </p:nvSpPr>
        <p:spPr>
          <a:xfrm rot="2298765">
            <a:off x="9254308" y="802660"/>
            <a:ext cx="264160" cy="553720"/>
          </a:xfrm>
          <a:prstGeom prst="downArrow">
            <a:avLst/>
          </a:prstGeom>
          <a:solidFill>
            <a:srgbClr val="ED7D31"/>
          </a:solidFill>
          <a:ln>
            <a:solidFill>
              <a:sysClr val="windowText" lastClr="000000"/>
            </a:solidFill>
          </a:ln>
        </p:spPr>
        <p:txBody>
          <a:bodyPr wrap="square" rtlCol="0" anchor="ctr">
            <a:spAutoFit/>
          </a:bodyPr>
          <a:lstStyle/>
          <a:p>
            <a:pPr marL="457200" marR="0" lvl="0" indent="-457200" algn="ctr" defTabSz="914400" eaLnBrk="1" fontAlgn="auto" latinLnBrk="0" hangingPunct="1">
              <a:lnSpc>
                <a:spcPct val="100000"/>
              </a:lnSpc>
              <a:spcBef>
                <a:spcPts val="0"/>
              </a:spcBef>
              <a:spcAft>
                <a:spcPts val="0"/>
              </a:spcAft>
              <a:buClr>
                <a:srgbClr val="C00000"/>
              </a:buClr>
              <a:buSzTx/>
              <a:buFont typeface="Wingdings" panose="05000000000000000000" pitchFamily="2" charset="2"/>
              <a:buChar char="Ø"/>
              <a:defRPr/>
            </a:pPr>
            <a:endParaRPr kumimoji="0" lang="zh-CN" altLang="en-US" sz="2800" b="0" i="0" u="none" strike="noStrike" kern="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endParaRPr>
          </a:p>
        </p:txBody>
      </p:sp>
      <p:sp>
        <p:nvSpPr>
          <p:cNvPr id="17" name="矩形 16"/>
          <p:cNvSpPr/>
          <p:nvPr/>
        </p:nvSpPr>
        <p:spPr>
          <a:xfrm rot="2731528">
            <a:off x="8620181" y="2458737"/>
            <a:ext cx="1127760" cy="1127760"/>
          </a:xfrm>
          <a:prstGeom prst="rect">
            <a:avLst/>
          </a:prstGeom>
          <a:ln w="76200">
            <a:solidFill>
              <a:srgbClr val="70AD47">
                <a:alpha val="67000"/>
              </a:srgbClr>
            </a:solidFill>
          </a:ln>
        </p:spPr>
        <p:txBody>
          <a:bodyPr wrap="square" rtlCol="0" anchor="ctr">
            <a:spAutoFit/>
          </a:bodyPr>
          <a:lstStyle/>
          <a:p>
            <a:pPr marL="457200" marR="0" lvl="0" indent="-457200" algn="ctr" defTabSz="914400" eaLnBrk="1" fontAlgn="auto" latinLnBrk="0" hangingPunct="1">
              <a:lnSpc>
                <a:spcPct val="100000"/>
              </a:lnSpc>
              <a:spcBef>
                <a:spcPts val="0"/>
              </a:spcBef>
              <a:spcAft>
                <a:spcPts val="0"/>
              </a:spcAft>
              <a:buClr>
                <a:srgbClr val="C00000"/>
              </a:buClr>
              <a:buSzTx/>
              <a:buFont typeface="Wingdings" panose="05000000000000000000" pitchFamily="2" charset="2"/>
              <a:buChar char="Ø"/>
              <a:defRPr/>
            </a:pPr>
            <a:endParaRPr kumimoji="0" lang="zh-CN" altLang="en-US" sz="2800" b="0" i="0" u="none" strike="noStrike" kern="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endParaRPr>
          </a:p>
        </p:txBody>
      </p:sp>
      <p:sp>
        <p:nvSpPr>
          <p:cNvPr id="18" name="箭头: 下 17"/>
          <p:cNvSpPr/>
          <p:nvPr/>
        </p:nvSpPr>
        <p:spPr>
          <a:xfrm rot="2298765">
            <a:off x="8758803" y="788753"/>
            <a:ext cx="264160" cy="553720"/>
          </a:xfrm>
          <a:prstGeom prst="downArrow">
            <a:avLst/>
          </a:prstGeom>
          <a:solidFill>
            <a:srgbClr val="ED7D31"/>
          </a:solidFill>
          <a:ln>
            <a:solidFill>
              <a:sysClr val="windowText" lastClr="000000"/>
            </a:solidFill>
          </a:ln>
        </p:spPr>
        <p:txBody>
          <a:bodyPr wrap="square" rtlCol="0" anchor="ctr">
            <a:spAutoFit/>
          </a:bodyPr>
          <a:lstStyle/>
          <a:p>
            <a:pPr marL="457200" marR="0" lvl="0" indent="-457200" algn="ctr" defTabSz="914400" eaLnBrk="1" fontAlgn="auto" latinLnBrk="0" hangingPunct="1">
              <a:lnSpc>
                <a:spcPct val="100000"/>
              </a:lnSpc>
              <a:spcBef>
                <a:spcPts val="0"/>
              </a:spcBef>
              <a:spcAft>
                <a:spcPts val="0"/>
              </a:spcAft>
              <a:buClr>
                <a:srgbClr val="C00000"/>
              </a:buClr>
              <a:buSzTx/>
              <a:buFont typeface="Wingdings" panose="05000000000000000000" pitchFamily="2" charset="2"/>
              <a:buChar char="Ø"/>
              <a:defRPr/>
            </a:pPr>
            <a:endParaRPr kumimoji="0" lang="zh-CN" altLang="en-US" sz="2800" b="0" i="0" u="none" strike="noStrike" kern="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endParaRPr>
          </a:p>
        </p:txBody>
      </p:sp>
      <p:sp>
        <p:nvSpPr>
          <p:cNvPr id="19" name="椭圆 18"/>
          <p:cNvSpPr/>
          <p:nvPr/>
        </p:nvSpPr>
        <p:spPr>
          <a:xfrm>
            <a:off x="8389470" y="2262561"/>
            <a:ext cx="1553378" cy="421395"/>
          </a:xfrm>
          <a:prstGeom prst="ellipse">
            <a:avLst/>
          </a:prstGeom>
          <a:ln w="76200">
            <a:solidFill>
              <a:srgbClr val="70AD47"/>
            </a:solidFill>
          </a:ln>
        </p:spPr>
        <p:txBody>
          <a:bodyPr wrap="square" rtlCol="0" anchor="ctr">
            <a:spAutoFit/>
          </a:bodyPr>
          <a:lstStyle/>
          <a:p>
            <a:pPr marL="457200" marR="0" lvl="0" indent="-457200" algn="ctr" defTabSz="914400" eaLnBrk="1" fontAlgn="auto" latinLnBrk="0" hangingPunct="1">
              <a:lnSpc>
                <a:spcPct val="100000"/>
              </a:lnSpc>
              <a:spcBef>
                <a:spcPts val="0"/>
              </a:spcBef>
              <a:spcAft>
                <a:spcPts val="0"/>
              </a:spcAft>
              <a:buClr>
                <a:srgbClr val="C00000"/>
              </a:buClr>
              <a:buSzTx/>
              <a:buFont typeface="Wingdings" panose="05000000000000000000" pitchFamily="2" charset="2"/>
              <a:buChar char="Ø"/>
              <a:defRPr/>
            </a:pPr>
            <a:endParaRPr kumimoji="0" lang="zh-CN" altLang="en-US" sz="2800" b="0" i="0" u="none" strike="noStrike" kern="0" cap="none" spc="0" normalizeH="0" baseline="0" noProof="0" dirty="0">
              <a:ln>
                <a:noFill/>
              </a:ln>
              <a:solidFill>
                <a:prstClr val="black"/>
              </a:solidFill>
              <a:effectLst/>
              <a:uLnTx/>
              <a:uFillTx/>
              <a:latin typeface="华文中宋" panose="02010600040101010101" pitchFamily="2" charset="-122"/>
              <a:ea typeface="华文中宋" panose="02010600040101010101" pitchFamily="2" charset="-122"/>
            </a:endParaRPr>
          </a:p>
        </p:txBody>
      </p:sp>
      <p:sp>
        <p:nvSpPr>
          <p:cNvPr id="20" name="文本框 19"/>
          <p:cNvSpPr txBox="1"/>
          <p:nvPr/>
        </p:nvSpPr>
        <p:spPr>
          <a:xfrm>
            <a:off x="9533965" y="5622780"/>
            <a:ext cx="1924896" cy="292709"/>
          </a:xfrm>
          <a:prstGeom prst="rect">
            <a:avLst/>
          </a:prstGeom>
          <a:noFill/>
        </p:spPr>
        <p:txBody>
          <a:bodyPr wrap="square">
            <a:spAutoFit/>
          </a:bodyPr>
          <a:lstStyle/>
          <a:p>
            <a:pPr eaLnBrk="1" fontAlgn="auto" hangingPunct="1">
              <a:lnSpc>
                <a:spcPct val="70000"/>
              </a:lnSpc>
              <a:spcBef>
                <a:spcPts val="0"/>
              </a:spcBef>
              <a:spcAft>
                <a:spcPts val="0"/>
              </a:spcAft>
            </a:pPr>
            <a:r>
              <a:rPr lang="en-US" altLang="zh-CN" sz="1800" b="1" dirty="0">
                <a:solidFill>
                  <a:prstClr val="black"/>
                </a:solidFill>
                <a:latin typeface="微软雅黑" panose="020B0503020204020204" pitchFamily="34" charset="-122"/>
                <a:ea typeface="微软雅黑" panose="020B0503020204020204" pitchFamily="34" charset="-122"/>
              </a:rPr>
              <a:t>Wilson Loop</a:t>
            </a:r>
          </a:p>
        </p:txBody>
      </p:sp>
      <p:pic>
        <p:nvPicPr>
          <p:cNvPr id="22" name="图片 21"/>
          <p:cNvPicPr>
            <a:picLocks noChangeAspect="1"/>
          </p:cNvPicPr>
          <p:nvPr/>
        </p:nvPicPr>
        <p:blipFill>
          <a:blip r:embed="rId9"/>
          <a:stretch>
            <a:fillRect/>
          </a:stretch>
        </p:blipFill>
        <p:spPr>
          <a:xfrm>
            <a:off x="7500969" y="5278740"/>
            <a:ext cx="1389914" cy="1406138"/>
          </a:xfrm>
          <a:prstGeom prst="rect">
            <a:avLst/>
          </a:prstGeom>
        </p:spPr>
      </p:pic>
      <p:pic>
        <p:nvPicPr>
          <p:cNvPr id="23" name="图片 22"/>
          <p:cNvPicPr>
            <a:picLocks noChangeAspect="1"/>
          </p:cNvPicPr>
          <p:nvPr/>
        </p:nvPicPr>
        <p:blipFill>
          <a:blip r:embed="rId10"/>
          <a:stretch>
            <a:fillRect/>
          </a:stretch>
        </p:blipFill>
        <p:spPr>
          <a:xfrm>
            <a:off x="6909261" y="4724209"/>
            <a:ext cx="4549599" cy="615485"/>
          </a:xfrm>
          <a:prstGeom prst="rect">
            <a:avLst/>
          </a:prstGeom>
        </p:spPr>
      </p:pic>
      <p:sp>
        <p:nvSpPr>
          <p:cNvPr id="25" name="文本占位符 10"/>
          <p:cNvSpPr txBox="1"/>
          <p:nvPr/>
        </p:nvSpPr>
        <p:spPr>
          <a:xfrm>
            <a:off x="1297106" y="6050016"/>
            <a:ext cx="4491853" cy="452166"/>
          </a:xfrm>
          <a:prstGeom prst="rect">
            <a:avLst/>
          </a:prstGeom>
          <a:solidFill>
            <a:srgbClr val="ED7D31">
              <a:lumMod val="50000"/>
            </a:srgbClr>
          </a:solidFill>
          <a:ln w="6350" cap="flat" cmpd="sng" algn="ctr">
            <a:solidFill>
              <a:srgbClr val="ED7D31">
                <a:lumMod val="50000"/>
              </a:srgbClr>
            </a:solidFill>
            <a:prstDash val="solid"/>
            <a:miter lim="800000"/>
          </a:ln>
          <a:effectLst/>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sz="1800" dirty="0">
                <a:solidFill>
                  <a:prstClr val="white"/>
                </a:solidFill>
                <a:latin typeface="微软雅黑" panose="020B0503020204020204" pitchFamily="34" charset="-122"/>
                <a:ea typeface="微软雅黑" panose="020B0503020204020204" pitchFamily="34" charset="-122"/>
              </a:rPr>
              <a:t>Strongly correlated many-body system</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 name="标题 1"/>
          <p:cNvSpPr txBox="1"/>
          <p:nvPr/>
        </p:nvSpPr>
        <p:spPr bwMode="auto">
          <a:xfrm>
            <a:off x="133351" y="117476"/>
            <a:ext cx="10712281"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The Hamiltonian of 2D LGT</a:t>
            </a:r>
            <a:endParaRPr lang="zh-CN" altLang="en-US" sz="3300" kern="0" dirty="0">
              <a:cs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8"/>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animBg="1"/>
      <p:bldP spid="16" grpId="1" animBg="1"/>
      <p:bldP spid="17" grpId="0" animBg="1"/>
      <p:bldP spid="17" grpId="1" animBg="1"/>
      <p:bldP spid="18" grpId="0" animBg="1"/>
      <p:bldP spid="18" grpId="1" animBg="1"/>
      <p:bldP spid="19" grpId="0" animBg="1"/>
      <p:bldP spid="20" grpId="0"/>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形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34041" y="1644848"/>
            <a:ext cx="3274346" cy="2160000"/>
          </a:xfrm>
          <a:prstGeom prst="rect">
            <a:avLst/>
          </a:prstGeom>
        </p:spPr>
      </p:pic>
      <p:pic>
        <p:nvPicPr>
          <p:cNvPr id="7" name="Picture 6"/>
          <p:cNvPicPr>
            <a:picLocks noChangeAspect="1"/>
          </p:cNvPicPr>
          <p:nvPr/>
        </p:nvPicPr>
        <p:blipFill>
          <a:blip r:embed="rId3"/>
          <a:stretch>
            <a:fillRect/>
          </a:stretch>
        </p:blipFill>
        <p:spPr>
          <a:xfrm>
            <a:off x="4608568" y="1428848"/>
            <a:ext cx="4601303" cy="2592000"/>
          </a:xfrm>
          <a:prstGeom prst="rect">
            <a:avLst/>
          </a:prstGeom>
        </p:spPr>
      </p:pic>
      <p:sp>
        <p:nvSpPr>
          <p:cNvPr id="8" name="矩形 9"/>
          <p:cNvSpPr/>
          <p:nvPr/>
        </p:nvSpPr>
        <p:spPr>
          <a:xfrm>
            <a:off x="9386530" y="1474062"/>
            <a:ext cx="2040835" cy="707886"/>
          </a:xfrm>
          <a:prstGeom prst="rect">
            <a:avLst/>
          </a:prstGeom>
          <a:no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1"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Arial" panose="020B0604020202020204" pitchFamily="34" charset="0"/>
              </a:rPr>
              <a:t>Matter-gauge interaction</a:t>
            </a:r>
            <a:endParaRPr kumimoji="0" lang="en-US" altLang="zh-CN" sz="18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endParaRPr>
          </a:p>
        </p:txBody>
      </p:sp>
      <p:sp>
        <p:nvSpPr>
          <p:cNvPr id="9" name="Rounded Rectangle 8"/>
          <p:cNvSpPr/>
          <p:nvPr/>
        </p:nvSpPr>
        <p:spPr>
          <a:xfrm>
            <a:off x="5878594" y="1428848"/>
            <a:ext cx="3375129" cy="804596"/>
          </a:xfrm>
          <a:prstGeom prst="roundRect">
            <a:avLst/>
          </a:prstGeom>
          <a:noFill/>
          <a:ln w="28575" cap="flat" cmpd="sng" algn="ctr">
            <a:solidFill>
              <a:srgbClr val="00B0F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Rounded Rectangle 9"/>
          <p:cNvSpPr/>
          <p:nvPr/>
        </p:nvSpPr>
        <p:spPr>
          <a:xfrm>
            <a:off x="5880928" y="2314557"/>
            <a:ext cx="1477218" cy="804596"/>
          </a:xfrm>
          <a:prstGeom prst="roundRect">
            <a:avLst/>
          </a:prstGeom>
          <a:noFill/>
          <a:ln w="28575" cap="flat" cmpd="sng" algn="ctr">
            <a:solidFill>
              <a:srgbClr val="ED7D31">
                <a:lumMod val="7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Rounded Rectangle 10"/>
          <p:cNvSpPr/>
          <p:nvPr/>
        </p:nvSpPr>
        <p:spPr>
          <a:xfrm>
            <a:off x="5871969" y="3196663"/>
            <a:ext cx="2686983" cy="804596"/>
          </a:xfrm>
          <a:prstGeom prst="roundRect">
            <a:avLst/>
          </a:prstGeom>
          <a:noFill/>
          <a:ln w="28575" cap="flat" cmpd="sng" algn="ctr">
            <a:solidFill>
              <a:srgbClr val="44546A">
                <a:lumMod val="7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矩形 9"/>
          <p:cNvSpPr/>
          <p:nvPr/>
        </p:nvSpPr>
        <p:spPr>
          <a:xfrm>
            <a:off x="9159133" y="3403316"/>
            <a:ext cx="2247212" cy="369332"/>
          </a:xfrm>
          <a:prstGeom prst="rect">
            <a:avLst/>
          </a:prstGeom>
          <a:no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1" i="0" u="none" strike="noStrike" kern="0" cap="none" spc="0" normalizeH="0" baseline="0" noProof="0" dirty="0">
                <a:ln>
                  <a:noFill/>
                </a:ln>
                <a:solidFill>
                  <a:srgbClr val="44546A">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electric field</a:t>
            </a:r>
          </a:p>
        </p:txBody>
      </p:sp>
      <p:sp>
        <p:nvSpPr>
          <p:cNvPr id="13" name="矩形 9"/>
          <p:cNvSpPr/>
          <p:nvPr/>
        </p:nvSpPr>
        <p:spPr>
          <a:xfrm>
            <a:off x="9249900" y="2519175"/>
            <a:ext cx="1845113" cy="400110"/>
          </a:xfrm>
          <a:prstGeom prst="rect">
            <a:avLst/>
          </a:prstGeom>
          <a:no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1" i="0" u="none" strike="noStrike" kern="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Mass term</a:t>
            </a:r>
          </a:p>
        </p:txBody>
      </p:sp>
      <mc:AlternateContent xmlns:mc="http://schemas.openxmlformats.org/markup-compatibility/2006" xmlns:a14="http://schemas.microsoft.com/office/drawing/2010/main">
        <mc:Choice Requires="a14">
          <p:sp>
            <p:nvSpPr>
              <p:cNvPr id="19" name="标题 8"/>
              <p:cNvSpPr txBox="1"/>
              <p:nvPr/>
            </p:nvSpPr>
            <p:spPr>
              <a:xfrm>
                <a:off x="803549" y="4486858"/>
                <a:ext cx="6759932" cy="40011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457200" indent="-457200" fontAlgn="auto">
                  <a:lnSpc>
                    <a:spcPct val="150000"/>
                  </a:lnSpc>
                  <a:spcAft>
                    <a:spcPts val="0"/>
                  </a:spcAft>
                  <a:buFont typeface="Wingdings" panose="05000000000000000000" pitchFamily="2" charset="2"/>
                  <a:buChar char="n"/>
                  <a:defRPr/>
                </a:pPr>
                <a:r>
                  <a:rPr kumimoji="0" lang="en-US" altLang="zh-CN" sz="18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Arial" panose="020B0604020202020204" pitchFamily="34" charset="0"/>
                  </a:rPr>
                  <a:t>Coleman</a:t>
                </a:r>
                <a:r>
                  <a:rPr kumimoji="0" lang="en-US" altLang="zh-CN" sz="18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18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Arial" panose="020B0604020202020204" pitchFamily="34" charset="0"/>
                  </a:rPr>
                  <a:t>s phase transition at topological angle </a:t>
                </a:r>
                <a14:m>
                  <m:oMath xmlns:m="http://schemas.openxmlformats.org/officeDocument/2006/math">
                    <m:r>
                      <a:rPr kumimoji="0" lang="zh-CN" altLang="en-US" sz="18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微软雅黑" panose="020B0503020204020204" pitchFamily="34" charset="-122"/>
                        <a:cs typeface="Arial" panose="020B0604020202020204" pitchFamily="34" charset="0"/>
                      </a:rPr>
                      <m:t>𝜃</m:t>
                    </m:r>
                    <m:r>
                      <a:rPr kumimoji="0" lang="en-US" altLang="zh-CN" sz="18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微软雅黑" panose="020B0503020204020204" pitchFamily="34" charset="-122"/>
                        <a:cs typeface="Arial" panose="020B0604020202020204" pitchFamily="34" charset="0"/>
                      </a:rPr>
                      <m:t>=</m:t>
                    </m:r>
                    <m:r>
                      <a:rPr kumimoji="0" lang="zh-CN" altLang="en-US" sz="18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微软雅黑" panose="020B0503020204020204" pitchFamily="34" charset="-122"/>
                        <a:cs typeface="Arial" panose="020B0604020202020204" pitchFamily="34" charset="0"/>
                      </a:rPr>
                      <m:t>𝜋</m:t>
                    </m:r>
                  </m:oMath>
                </a14:m>
                <a:endParaRPr kumimoji="0" lang="en-US" altLang="zh-CN" sz="1800" b="0" i="0" u="none" strike="noStrike" kern="1200" cap="none" spc="0" normalizeH="0" baseline="0" noProof="0" dirty="0">
                  <a:ln>
                    <a:noFill/>
                  </a:ln>
                  <a:solidFill>
                    <a:sysClr val="windowText" lastClr="00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19" name="标题 8"/>
              <p:cNvSpPr txBox="1">
                <a:spLocks noRot="1" noChangeAspect="1" noMove="1" noResize="1" noEditPoints="1" noAdjustHandles="1" noChangeArrowheads="1" noChangeShapeType="1" noTextEdit="1"/>
              </p:cNvSpPr>
              <p:nvPr/>
            </p:nvSpPr>
            <p:spPr>
              <a:xfrm>
                <a:off x="803549" y="4486858"/>
                <a:ext cx="6759932" cy="400110"/>
              </a:xfrm>
              <a:prstGeom prst="rect">
                <a:avLst/>
              </a:prstGeom>
              <a:blipFill rotWithShape="1">
                <a:blip r:embed="rId4"/>
                <a:stretch>
                  <a:fillRect l="-4" t="-14271" r="9" b="2"/>
                </a:stretch>
              </a:blipFill>
            </p:spPr>
            <p:txBody>
              <a:bodyPr/>
              <a:lstStyle/>
              <a:p>
                <a:r>
                  <a:rPr lang="zh-CN" altLang="en-US">
                    <a:noFill/>
                  </a:rPr>
                  <a:t> </a:t>
                </a:r>
              </a:p>
            </p:txBody>
          </p:sp>
        </mc:Fallback>
      </mc:AlternateContent>
      <p:sp>
        <p:nvSpPr>
          <p:cNvPr id="26" name="标题 8"/>
          <p:cNvSpPr txBox="1"/>
          <p:nvPr/>
        </p:nvSpPr>
        <p:spPr>
          <a:xfrm>
            <a:off x="803548" y="4898257"/>
            <a:ext cx="6759932" cy="40011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457200" indent="-457200" fontAlgn="auto">
              <a:lnSpc>
                <a:spcPct val="150000"/>
              </a:lnSpc>
              <a:spcAft>
                <a:spcPts val="0"/>
              </a:spcAft>
              <a:buFont typeface="Wingdings" panose="05000000000000000000" pitchFamily="2" charset="2"/>
              <a:buChar char="n"/>
              <a:defRPr/>
            </a:pPr>
            <a:r>
              <a:rPr kumimoji="0" lang="en-US" altLang="zh-CN" sz="18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Arial" panose="020B0604020202020204" pitchFamily="34" charset="0"/>
              </a:rPr>
              <a:t>Thermalization dynamics of a gauge theory</a:t>
            </a:r>
          </a:p>
        </p:txBody>
      </p:sp>
      <p:sp>
        <p:nvSpPr>
          <p:cNvPr id="27" name="标题 8"/>
          <p:cNvSpPr txBox="1"/>
          <p:nvPr/>
        </p:nvSpPr>
        <p:spPr>
          <a:xfrm>
            <a:off x="803549" y="5308525"/>
            <a:ext cx="6759932" cy="40011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457200" indent="-457200" fontAlgn="auto">
              <a:lnSpc>
                <a:spcPct val="150000"/>
              </a:lnSpc>
              <a:spcAft>
                <a:spcPts val="0"/>
              </a:spcAft>
              <a:buFont typeface="Wingdings" panose="05000000000000000000" pitchFamily="2" charset="2"/>
              <a:buChar char="n"/>
              <a:defRPr/>
            </a:pPr>
            <a:r>
              <a:rPr kumimoji="0" lang="en-US" altLang="zh-CN" sz="18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Arial" panose="020B0604020202020204" pitchFamily="34" charset="0"/>
              </a:rPr>
              <a:t>Confinement</a:t>
            </a:r>
            <a:r>
              <a:rPr kumimoji="0" lang="en-US" altLang="zh-CN" sz="1800" b="0" i="0" u="none" strike="noStrike" kern="1200" cap="none" spc="0" normalizeH="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Arial" panose="020B0604020202020204" pitchFamily="34" charset="0"/>
              </a:rPr>
              <a:t> and deconfinement</a:t>
            </a:r>
            <a:endParaRPr kumimoji="0" lang="en-US" altLang="zh-CN" sz="18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2" name="组合 31"/>
          <p:cNvGrpSpPr/>
          <p:nvPr/>
        </p:nvGrpSpPr>
        <p:grpSpPr>
          <a:xfrm>
            <a:off x="1247460" y="2759387"/>
            <a:ext cx="1853022" cy="369332"/>
            <a:chOff x="1247460" y="2759387"/>
            <a:chExt cx="1853022" cy="369332"/>
          </a:xfrm>
        </p:grpSpPr>
        <p:cxnSp>
          <p:nvCxnSpPr>
            <p:cNvPr id="21" name="直接箭头连接符 20"/>
            <p:cNvCxnSpPr/>
            <p:nvPr/>
          </p:nvCxnSpPr>
          <p:spPr bwMode="auto">
            <a:xfrm>
              <a:off x="1247460" y="2775326"/>
              <a:ext cx="1853022" cy="0"/>
            </a:xfrm>
            <a:prstGeom prst="straightConnector1">
              <a:avLst/>
            </a:prstGeom>
            <a:ln>
              <a:solidFill>
                <a:srgbClr val="7030A0"/>
              </a:solidFill>
              <a:tailEnd type="triangle"/>
            </a:ln>
          </p:spPr>
          <p:style>
            <a:lnRef idx="3">
              <a:schemeClr val="accent1"/>
            </a:lnRef>
            <a:fillRef idx="0">
              <a:schemeClr val="accent1"/>
            </a:fillRef>
            <a:effectRef idx="2">
              <a:schemeClr val="accent1"/>
            </a:effectRef>
            <a:fontRef idx="minor">
              <a:schemeClr val="tx1"/>
            </a:fontRef>
          </p:style>
        </p:cxnSp>
        <p:sp>
          <p:nvSpPr>
            <p:cNvPr id="30" name="文本框 29"/>
            <p:cNvSpPr txBox="1"/>
            <p:nvPr/>
          </p:nvSpPr>
          <p:spPr>
            <a:xfrm>
              <a:off x="1415343" y="2759387"/>
              <a:ext cx="764953" cy="369332"/>
            </a:xfrm>
            <a:prstGeom prst="rect">
              <a:avLst/>
            </a:prstGeom>
            <a:noFill/>
          </p:spPr>
          <p:txBody>
            <a:bodyPr wrap="none" rtlCol="0">
              <a:spAutoFit/>
            </a:bodyPr>
            <a:lstStyle/>
            <a:p>
              <a:r>
                <a:rPr lang="en-US" altLang="zh-CN" sz="1800" dirty="0">
                  <a:solidFill>
                    <a:srgbClr val="7030A0"/>
                  </a:solidFill>
                  <a:latin typeface="微软雅黑" panose="020B0503020204020204" pitchFamily="34" charset="-122"/>
                  <a:ea typeface="微软雅黑" panose="020B0503020204020204" pitchFamily="34" charset="-122"/>
                </a:rPr>
                <a:t>ramp</a:t>
              </a:r>
              <a:endParaRPr lang="zh-CN" altLang="en-US" sz="1800" dirty="0">
                <a:solidFill>
                  <a:srgbClr val="7030A0"/>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790774" y="2090737"/>
            <a:ext cx="1395308" cy="684588"/>
            <a:chOff x="790774" y="2090737"/>
            <a:chExt cx="1395308" cy="684588"/>
          </a:xfrm>
        </p:grpSpPr>
        <p:sp>
          <p:nvSpPr>
            <p:cNvPr id="28" name="箭头: 右弧形 27"/>
            <p:cNvSpPr/>
            <p:nvPr/>
          </p:nvSpPr>
          <p:spPr>
            <a:xfrm rot="16200000">
              <a:off x="1324927" y="1914171"/>
              <a:ext cx="327001" cy="1395308"/>
            </a:xfrm>
            <a:prstGeom prst="curvedLeftArrow">
              <a:avLst/>
            </a:prstGeom>
            <a:solidFill>
              <a:srgbClr val="7030A0"/>
            </a:solidFill>
            <a:ln>
              <a:solidFill>
                <a:srgbClr val="7030A0"/>
              </a:solidFill>
            </a:ln>
          </p:spPr>
          <p:txBody>
            <a:bodyPr wrap="square" rtlCol="0" anchor="ctr">
              <a:spAutoFit/>
            </a:bodyPr>
            <a:lstStyle/>
            <a:p>
              <a:pPr algn="ctr"/>
              <a:endParaRPr lang="zh-CN" altLang="en-US" sz="2000" dirty="0">
                <a:solidFill>
                  <a:srgbClr val="CC3300"/>
                </a:solidFill>
                <a:latin typeface="+mj-lt"/>
              </a:endParaRPr>
            </a:p>
          </p:txBody>
        </p:sp>
        <p:sp>
          <p:nvSpPr>
            <p:cNvPr id="31" name="文本框 30"/>
            <p:cNvSpPr txBox="1"/>
            <p:nvPr/>
          </p:nvSpPr>
          <p:spPr>
            <a:xfrm>
              <a:off x="964890" y="2090737"/>
              <a:ext cx="1007007" cy="369332"/>
            </a:xfrm>
            <a:prstGeom prst="rect">
              <a:avLst/>
            </a:prstGeom>
            <a:noFill/>
            <a:ln>
              <a:noFill/>
            </a:ln>
          </p:spPr>
          <p:txBody>
            <a:bodyPr wrap="none" rtlCol="0">
              <a:spAutoFit/>
            </a:bodyPr>
            <a:lstStyle/>
            <a:p>
              <a:r>
                <a:rPr lang="en-US" altLang="zh-CN" sz="1800" dirty="0">
                  <a:solidFill>
                    <a:srgbClr val="7030A0"/>
                  </a:solidFill>
                  <a:latin typeface="微软雅黑" panose="020B0503020204020204" pitchFamily="34" charset="-122"/>
                  <a:ea typeface="微软雅黑" panose="020B0503020204020204" pitchFamily="34" charset="-122"/>
                </a:rPr>
                <a:t>quench</a:t>
              </a:r>
              <a:endParaRPr lang="zh-CN" altLang="en-US" sz="1800" dirty="0">
                <a:solidFill>
                  <a:srgbClr val="7030A0"/>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435922" y="1146541"/>
            <a:ext cx="4356945" cy="1716189"/>
            <a:chOff x="435922" y="1146541"/>
            <a:chExt cx="4356945" cy="1716189"/>
          </a:xfrm>
        </p:grpSpPr>
        <p:sp>
          <p:nvSpPr>
            <p:cNvPr id="34" name="星形: 五角 33"/>
            <p:cNvSpPr/>
            <p:nvPr/>
          </p:nvSpPr>
          <p:spPr>
            <a:xfrm>
              <a:off x="2614395" y="2634130"/>
              <a:ext cx="228600" cy="228600"/>
            </a:xfrm>
            <a:prstGeom prst="star5">
              <a:avLst/>
            </a:prstGeom>
            <a:solidFill>
              <a:srgbClr val="7030A0"/>
            </a:solidFill>
            <a:ln>
              <a:solidFill>
                <a:srgbClr val="7030A0"/>
              </a:solidFill>
            </a:ln>
          </p:spPr>
          <p:txBody>
            <a:bodyPr wrap="square" rtlCol="0" anchor="ctr">
              <a:spAutoFit/>
            </a:bodyPr>
            <a:lstStyle/>
            <a:p>
              <a:pPr algn="ctr"/>
              <a:endParaRPr lang="zh-CN" altLang="en-US" sz="2000" dirty="0">
                <a:solidFill>
                  <a:srgbClr val="CC3300"/>
                </a:solidFill>
                <a:latin typeface="+mj-lt"/>
              </a:endParaRPr>
            </a:p>
          </p:txBody>
        </p:sp>
        <p:sp>
          <p:nvSpPr>
            <p:cNvPr id="35" name="星形: 五角 34"/>
            <p:cNvSpPr/>
            <p:nvPr/>
          </p:nvSpPr>
          <p:spPr>
            <a:xfrm>
              <a:off x="1220403" y="2634130"/>
              <a:ext cx="228600" cy="228600"/>
            </a:xfrm>
            <a:prstGeom prst="star5">
              <a:avLst/>
            </a:prstGeom>
            <a:solidFill>
              <a:srgbClr val="7030A0"/>
            </a:solidFill>
            <a:ln>
              <a:solidFill>
                <a:srgbClr val="7030A0"/>
              </a:solidFill>
            </a:ln>
          </p:spPr>
          <p:txBody>
            <a:bodyPr wrap="square" rtlCol="0" anchor="ctr">
              <a:spAutoFit/>
            </a:bodyPr>
            <a:lstStyle/>
            <a:p>
              <a:pPr algn="ctr"/>
              <a:endParaRPr lang="zh-CN" altLang="en-US" sz="2000" dirty="0">
                <a:solidFill>
                  <a:srgbClr val="CC3300"/>
                </a:solidFill>
                <a:latin typeface="+mj-lt"/>
              </a:endParaRPr>
            </a:p>
          </p:txBody>
        </p:sp>
        <p:sp>
          <p:nvSpPr>
            <p:cNvPr id="36" name="星形: 五角 35"/>
            <p:cNvSpPr/>
            <p:nvPr/>
          </p:nvSpPr>
          <p:spPr>
            <a:xfrm>
              <a:off x="2676900" y="2153133"/>
              <a:ext cx="228600" cy="228600"/>
            </a:xfrm>
            <a:prstGeom prst="star5">
              <a:avLst/>
            </a:prstGeom>
            <a:solidFill>
              <a:srgbClr val="7030A0"/>
            </a:solidFill>
            <a:ln>
              <a:solidFill>
                <a:srgbClr val="7030A0"/>
              </a:solidFill>
            </a:ln>
          </p:spPr>
          <p:txBody>
            <a:bodyPr wrap="square" rtlCol="0" anchor="ctr">
              <a:spAutoFit/>
            </a:bodyPr>
            <a:lstStyle/>
            <a:p>
              <a:pPr algn="ctr"/>
              <a:endParaRPr lang="zh-CN" altLang="en-US" sz="2000" dirty="0">
                <a:solidFill>
                  <a:srgbClr val="CC3300"/>
                </a:solidFill>
                <a:latin typeface="+mj-lt"/>
              </a:endParaRPr>
            </a:p>
          </p:txBody>
        </p:sp>
        <p:sp>
          <p:nvSpPr>
            <p:cNvPr id="37" name="文本框 36"/>
            <p:cNvSpPr txBox="1"/>
            <p:nvPr/>
          </p:nvSpPr>
          <p:spPr>
            <a:xfrm>
              <a:off x="435922" y="1146541"/>
              <a:ext cx="4356945" cy="369332"/>
            </a:xfrm>
            <a:prstGeom prst="rect">
              <a:avLst/>
            </a:prstGeom>
            <a:noFill/>
          </p:spPr>
          <p:txBody>
            <a:bodyPr wrap="square" rtlCol="0">
              <a:spAutoFit/>
            </a:bodyPr>
            <a:lstStyle/>
            <a:p>
              <a:r>
                <a:rPr lang="en-US" altLang="zh-CN" sz="1800" dirty="0">
                  <a:solidFill>
                    <a:srgbClr val="7030A0"/>
                  </a:solidFill>
                  <a:latin typeface="微软雅黑" panose="020B0503020204020204" pitchFamily="34" charset="-122"/>
                  <a:ea typeface="微软雅黑" panose="020B0503020204020204" pitchFamily="34" charset="-122"/>
                </a:rPr>
                <a:t>Dynamics of particle-antiparticle pair</a:t>
              </a:r>
              <a:endParaRPr lang="zh-CN" altLang="en-US" sz="1800" dirty="0">
                <a:solidFill>
                  <a:srgbClr val="7030A0"/>
                </a:solidFill>
                <a:latin typeface="微软雅黑" panose="020B0503020204020204" pitchFamily="34" charset="-122"/>
                <a:ea typeface="微软雅黑" panose="020B0503020204020204" pitchFamily="34" charset="-122"/>
              </a:endParaRPr>
            </a:p>
          </p:txBody>
        </p:sp>
      </p:grpSp>
      <p:sp>
        <p:nvSpPr>
          <p:cNvPr id="39" name="文本框 38"/>
          <p:cNvSpPr txBox="1"/>
          <p:nvPr/>
        </p:nvSpPr>
        <p:spPr>
          <a:xfrm>
            <a:off x="7756787" y="5042144"/>
            <a:ext cx="3670578" cy="1453860"/>
          </a:xfrm>
          <a:prstGeom prst="rect">
            <a:avLst/>
          </a:prstGeom>
          <a:solidFill>
            <a:srgbClr val="FFFF00"/>
          </a:solidFill>
        </p:spPr>
        <p:txBody>
          <a:bodyPr wrap="square">
            <a:spAutoFit/>
          </a:bodyPr>
          <a:lstStyle/>
          <a:p>
            <a:pPr lvl="0">
              <a:lnSpc>
                <a:spcPct val="120000"/>
              </a:lnSpc>
              <a:defRPr/>
            </a:pPr>
            <a:r>
              <a:rPr lang="en-US" altLang="zh-CN" sz="15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Yang </a:t>
            </a:r>
            <a:r>
              <a:rPr lang="en-US" altLang="zh-CN" sz="1500" i="1"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500" i="1"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5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Nature </a:t>
            </a:r>
            <a:r>
              <a:rPr lang="en-US" altLang="zh-CN" sz="1500" b="1"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587</a:t>
            </a:r>
            <a:r>
              <a:rPr lang="en-US" altLang="zh-CN" sz="15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5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5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392 (2020).</a:t>
            </a:r>
          </a:p>
          <a:p>
            <a:pPr lvl="0">
              <a:lnSpc>
                <a:spcPct val="120000"/>
              </a:lnSpc>
              <a:defRPr/>
            </a:pPr>
            <a:r>
              <a:rPr lang="fr-FR" altLang="zh-CN" sz="15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Zhou </a:t>
            </a:r>
            <a:r>
              <a:rPr lang="fr-FR" altLang="zh-CN" sz="1500" i="1"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a:t>
            </a:r>
            <a:r>
              <a:rPr lang="fr-FR" altLang="zh-CN" sz="15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 Science </a:t>
            </a:r>
            <a:r>
              <a:rPr lang="fr-FR" altLang="zh-CN" sz="1500" b="1"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377</a:t>
            </a:r>
            <a:r>
              <a:rPr lang="fr-FR" altLang="zh-CN" sz="15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 311 (2022). </a:t>
            </a:r>
          </a:p>
          <a:p>
            <a:pPr>
              <a:lnSpc>
                <a:spcPct val="120000"/>
              </a:lnSpc>
            </a:pPr>
            <a:r>
              <a:rPr lang="en-US" altLang="zh-CN" sz="15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Zhang </a:t>
            </a:r>
            <a:r>
              <a:rPr lang="en-US" altLang="zh-CN" sz="1500" i="1"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 Nat. Phys. </a:t>
            </a:r>
            <a:r>
              <a:rPr lang="en-US" altLang="zh-CN" sz="1500" b="1"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21</a:t>
            </a:r>
            <a:r>
              <a:rPr lang="en-US" altLang="zh-CN" sz="15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 155 (2025).</a:t>
            </a:r>
          </a:p>
          <a:p>
            <a:pPr>
              <a:lnSpc>
                <a:spcPct val="120000"/>
              </a:lnSpc>
            </a:pP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Liu </a:t>
            </a:r>
            <a:r>
              <a:rPr lang="en-US" altLang="zh-CN" sz="1500" i="1"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 </a:t>
            </a:r>
            <a:r>
              <a:rPr lang="en-US" altLang="zh-CN" sz="1500" dirty="0">
                <a:highlight>
                  <a:srgbClr val="FFFF00"/>
                </a:highlight>
                <a:latin typeface="微软雅黑" panose="020B0503020204020204" pitchFamily="34" charset="-122"/>
                <a:ea typeface="微软雅黑" panose="020B0503020204020204" pitchFamily="34" charset="-122"/>
                <a:cs typeface="Arial" panose="020B0604020202020204" pitchFamily="34" charset="0"/>
              </a:rPr>
              <a:t>PRL </a:t>
            </a:r>
            <a:r>
              <a:rPr lang="en-US" altLang="zh-CN" sz="1500" b="1" dirty="0">
                <a:highlight>
                  <a:srgbClr val="FFFF00"/>
                </a:highlight>
                <a:latin typeface="微软雅黑" panose="020B0503020204020204" pitchFamily="34" charset="-122"/>
                <a:ea typeface="微软雅黑" panose="020B0503020204020204" pitchFamily="34" charset="-122"/>
                <a:cs typeface="Arial" panose="020B0604020202020204" pitchFamily="34" charset="0"/>
              </a:rPr>
              <a:t>135</a:t>
            </a:r>
            <a:r>
              <a:rPr lang="en-US" altLang="zh-CN" sz="1500" dirty="0">
                <a:highlight>
                  <a:srgbClr val="FFFF00"/>
                </a:highlight>
                <a:latin typeface="微软雅黑" panose="020B0503020204020204" pitchFamily="34" charset="-122"/>
                <a:ea typeface="微软雅黑" panose="020B0503020204020204" pitchFamily="34" charset="-122"/>
                <a:cs typeface="Arial" panose="020B0604020202020204" pitchFamily="34" charset="0"/>
              </a:rPr>
              <a:t>, 101902</a:t>
            </a:r>
            <a:r>
              <a:rPr lang="en-US" altLang="zh-CN" sz="1500" dirty="0">
                <a:solidFill>
                  <a:srgbClr val="FF0000"/>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 </a:t>
            </a: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(2025).</a:t>
            </a:r>
            <a:endParaRPr lang="en-US" altLang="zh-CN" sz="1500" dirty="0">
              <a:solidFill>
                <a:srgbClr val="FF0000"/>
              </a:solidFill>
              <a:highlight>
                <a:srgbClr val="FFFF00"/>
              </a:highlight>
              <a:latin typeface="微软雅黑" panose="020B0503020204020204" pitchFamily="34" charset="-122"/>
              <a:ea typeface="微软雅黑" panose="020B0503020204020204" pitchFamily="34" charset="-122"/>
              <a:cs typeface="Arial" panose="020B0604020202020204" pitchFamily="34" charset="0"/>
            </a:endParaRPr>
          </a:p>
          <a:p>
            <a:pPr>
              <a:lnSpc>
                <a:spcPct val="120000"/>
              </a:lnSpc>
            </a:pPr>
            <a:r>
              <a:rPr lang="en-US" altLang="zh-CN" sz="1500" dirty="0">
                <a:solidFill>
                  <a:prstClr val="black"/>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Zhu </a:t>
            </a:r>
            <a:r>
              <a:rPr lang="en-US" altLang="zh-CN" sz="1500" i="1" dirty="0">
                <a:solidFill>
                  <a:prstClr val="black"/>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solidFill>
                  <a:prstClr val="black"/>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 </a:t>
            </a:r>
            <a:r>
              <a:rPr lang="en-US" altLang="zh-CN" sz="1500" dirty="0">
                <a:solidFill>
                  <a:srgbClr val="222222"/>
                </a:solidFill>
                <a:highlight>
                  <a:srgbClr val="FFFF00"/>
                </a:highlight>
                <a:latin typeface="微软雅黑" panose="020B0503020204020204" pitchFamily="34" charset="-122"/>
                <a:ea typeface="微软雅黑" panose="020B0503020204020204" pitchFamily="34" charset="-122"/>
              </a:rPr>
              <a:t>arXiv:2411.12565 (2024).</a:t>
            </a:r>
            <a:endParaRPr lang="zh-CN" altLang="en-US" sz="1500" dirty="0">
              <a:highlight>
                <a:srgbClr val="FFFF00"/>
              </a:highlight>
              <a:latin typeface="微软雅黑" panose="020B0503020204020204" pitchFamily="34" charset="-122"/>
              <a:ea typeface="微软雅黑" panose="020B0503020204020204" pitchFamily="34" charset="-122"/>
            </a:endParaRPr>
          </a:p>
        </p:txBody>
      </p:sp>
      <p:sp>
        <p:nvSpPr>
          <p:cNvPr id="2" name="标题 1"/>
          <p:cNvSpPr txBox="1"/>
          <p:nvPr/>
        </p:nvSpPr>
        <p:spPr bwMode="auto">
          <a:xfrm>
            <a:off x="133350" y="117476"/>
            <a:ext cx="904698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(1+1)d QED, U(1) LGT</a:t>
            </a:r>
            <a:endParaRPr lang="zh-CN" altLang="en-US" sz="3300" kern="0" dirty="0">
              <a:cs typeface="Calibri" panose="020F0502020204030204" pitchFamily="34" charset="0"/>
            </a:endParaRPr>
          </a:p>
        </p:txBody>
      </p:sp>
      <p:sp>
        <p:nvSpPr>
          <p:cNvPr id="3" name="标题 8"/>
          <p:cNvSpPr txBox="1"/>
          <p:nvPr/>
        </p:nvSpPr>
        <p:spPr>
          <a:xfrm>
            <a:off x="814180" y="5713951"/>
            <a:ext cx="6759932" cy="40011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457200" indent="-457200" fontAlgn="auto">
              <a:lnSpc>
                <a:spcPct val="150000"/>
              </a:lnSpc>
              <a:spcAft>
                <a:spcPts val="0"/>
              </a:spcAft>
              <a:buFont typeface="Wingdings" panose="05000000000000000000" pitchFamily="2" charset="2"/>
              <a:buChar char="n"/>
              <a:defRPr/>
            </a:pPr>
            <a:r>
              <a:rPr lang="en-US" altLang="zh-CN" sz="1800"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rPr>
              <a:t>String breaking and false vacuum decay</a:t>
            </a:r>
            <a:endParaRPr kumimoji="0" lang="en-US" altLang="zh-CN" sz="18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heckerboard(across)">
                                      <p:cBhvr>
                                        <p:cTn id="28" dur="500"/>
                                        <p:tgtEl>
                                          <p:spTgt spid="11"/>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heckerboard(across)">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heckerboard(across)">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2"/>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33"/>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p:bldP spid="13" grpId="0"/>
      <p:bldP spid="19" grpId="0"/>
      <p:bldP spid="26" grpId="0"/>
      <p:bldP spid="27" grpId="0"/>
      <p:bldP spid="39"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idx="4294967295"/>
          </p:nvPr>
        </p:nvSpPr>
        <p:spPr>
          <a:xfrm>
            <a:off x="133351" y="117476"/>
            <a:ext cx="7413625" cy="477837"/>
          </a:xfrm>
        </p:spPr>
        <p:txBody>
          <a:bodyPr/>
          <a:lstStyle/>
          <a:p>
            <a:r>
              <a:rPr lang="en-US" altLang="zh-CN" sz="3300" b="0" dirty="0">
                <a:cs typeface="Arial" panose="020B0604020202020204" pitchFamily="34" charset="0"/>
              </a:rPr>
              <a:t>Outline</a:t>
            </a:r>
            <a:endParaRPr lang="zh-CN" altLang="en-US" sz="3300" b="0" dirty="0">
              <a:cs typeface="Arial" panose="020B0604020202020204" pitchFamily="34" charset="0"/>
            </a:endParaRPr>
          </a:p>
        </p:txBody>
      </p:sp>
      <p:sp>
        <p:nvSpPr>
          <p:cNvPr id="6" name="文本框 5"/>
          <p:cNvSpPr txBox="1"/>
          <p:nvPr/>
        </p:nvSpPr>
        <p:spPr>
          <a:xfrm>
            <a:off x="927780" y="2426562"/>
            <a:ext cx="10711226" cy="600164"/>
          </a:xfrm>
          <a:prstGeom prst="rect">
            <a:avLst/>
          </a:prstGeom>
          <a:noFill/>
        </p:spPr>
        <p:txBody>
          <a:bodyPr wrap="square" rtlCol="0">
            <a:spAutoFit/>
          </a:bodyPr>
          <a:lstStyle/>
          <a:p>
            <a:pPr marL="571500" indent="-571500">
              <a:buClr>
                <a:srgbClr val="C00000"/>
              </a:buClr>
              <a:buSzPct val="80000"/>
              <a:buFont typeface="Wingdings" panose="05000000000000000000" pitchFamily="2" charset="2"/>
              <a:buChar char="p"/>
            </a:pPr>
            <a:r>
              <a:rPr lang="en-US" altLang="zh-CN" sz="33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3300" b="1" dirty="0">
                <a:latin typeface="微软雅黑" panose="020B0503020204020204" pitchFamily="34" charset="-122"/>
                <a:ea typeface="微软雅黑" panose="020B0503020204020204" pitchFamily="34" charset="-122"/>
              </a:rPr>
              <a:t>Simulating U(1)</a:t>
            </a:r>
            <a:r>
              <a:rPr lang="zh-CN" altLang="en-US" sz="3300" b="1" dirty="0">
                <a:latin typeface="微软雅黑" panose="020B0503020204020204" pitchFamily="34" charset="-122"/>
                <a:ea typeface="微软雅黑" panose="020B0503020204020204" pitchFamily="34" charset="-122"/>
              </a:rPr>
              <a:t> </a:t>
            </a:r>
            <a:r>
              <a:rPr lang="en-US" altLang="zh-CN" sz="3300" b="1" dirty="0">
                <a:latin typeface="微软雅黑" panose="020B0503020204020204" pitchFamily="34" charset="-122"/>
                <a:ea typeface="微软雅黑" panose="020B0503020204020204" pitchFamily="34" charset="-122"/>
              </a:rPr>
              <a:t>LGT</a:t>
            </a:r>
            <a:r>
              <a:rPr lang="zh-CN" altLang="en-US" sz="3300" b="1" dirty="0">
                <a:latin typeface="微软雅黑" panose="020B0503020204020204" pitchFamily="34" charset="-122"/>
                <a:ea typeface="微软雅黑" panose="020B0503020204020204" pitchFamily="34" charset="-122"/>
              </a:rPr>
              <a:t> </a:t>
            </a:r>
            <a:r>
              <a:rPr lang="en-US" altLang="zh-CN" sz="3300" b="1" dirty="0">
                <a:latin typeface="微软雅黑" panose="020B0503020204020204" pitchFamily="34" charset="-122"/>
                <a:ea typeface="微软雅黑" panose="020B0503020204020204" pitchFamily="34" charset="-122"/>
              </a:rPr>
              <a:t>with ultracold atoms</a:t>
            </a:r>
            <a:endParaRPr lang="zh-CN" altLang="en-US" sz="3300" b="1" dirty="0">
              <a:latin typeface="微软雅黑" panose="020B0503020204020204" pitchFamily="34" charset="-122"/>
              <a:ea typeface="微软雅黑" panose="020B0503020204020204" pitchFamily="34" charset="-122"/>
            </a:endParaRPr>
          </a:p>
        </p:txBody>
      </p:sp>
      <p:sp>
        <p:nvSpPr>
          <p:cNvPr id="8" name="文本框 7"/>
          <p:cNvSpPr txBox="1"/>
          <p:nvPr/>
        </p:nvSpPr>
        <p:spPr>
          <a:xfrm>
            <a:off x="927780" y="3357190"/>
            <a:ext cx="11024734" cy="600164"/>
          </a:xfrm>
          <a:prstGeom prst="rect">
            <a:avLst/>
          </a:prstGeom>
          <a:noFill/>
        </p:spPr>
        <p:txBody>
          <a:bodyPr wrap="square" rtlCol="0">
            <a:spAutoFit/>
          </a:bodyPr>
          <a:lstStyle/>
          <a:p>
            <a:pPr marL="571500" indent="-571500" algn="just">
              <a:buSzPct val="80000"/>
              <a:buFont typeface="Wingdings" panose="05000000000000000000" pitchFamily="2" charset="2"/>
              <a:buChar char="n"/>
            </a:pPr>
            <a:r>
              <a:rPr lang="en-US" altLang="zh-CN" sz="3300" dirty="0">
                <a:latin typeface="微软雅黑" panose="020B0503020204020204" pitchFamily="34" charset="-122"/>
                <a:ea typeface="微软雅黑" panose="020B0503020204020204" pitchFamily="34" charset="-122"/>
              </a:rPr>
              <a:t> Microscopic dynamics of LGT</a:t>
            </a:r>
            <a:endParaRPr lang="zh-CN" altLang="en-US" sz="330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927780" y="1495934"/>
            <a:ext cx="10433108" cy="600164"/>
          </a:xfrm>
          <a:prstGeom prst="rect">
            <a:avLst/>
          </a:prstGeom>
          <a:noFill/>
        </p:spPr>
        <p:txBody>
          <a:bodyPr wrap="square" rtlCol="0">
            <a:spAutoFit/>
          </a:bodyPr>
          <a:lstStyle/>
          <a:p>
            <a:pPr marL="571500" indent="-571500" algn="just">
              <a:buClr>
                <a:schemeClr val="tx2"/>
              </a:buClr>
              <a:buSzPct val="80000"/>
              <a:buFont typeface="Wingdings" panose="05000000000000000000" pitchFamily="2" charset="2"/>
              <a:buChar char="n"/>
            </a:pPr>
            <a:r>
              <a:rPr lang="en-US" altLang="zh-CN" sz="3300" dirty="0">
                <a:solidFill>
                  <a:srgbClr val="FF0000"/>
                </a:solidFill>
                <a:latin typeface="微软雅黑" panose="020B0503020204020204" pitchFamily="34" charset="-122"/>
                <a:ea typeface="微软雅黑" panose="020B0503020204020204" pitchFamily="34" charset="-122"/>
              </a:rPr>
              <a:t> </a:t>
            </a:r>
            <a:r>
              <a:rPr lang="en-US" altLang="zh-CN" sz="3300" dirty="0">
                <a:latin typeface="微软雅黑" panose="020B0503020204020204" pitchFamily="34" charset="-122"/>
                <a:ea typeface="微软雅黑" panose="020B0503020204020204" pitchFamily="34" charset="-122"/>
              </a:rPr>
              <a:t>Motivation on simulating LGT</a:t>
            </a:r>
            <a:endParaRPr lang="zh-CN" altLang="en-US" sz="33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927780" y="4287818"/>
            <a:ext cx="7269975" cy="600164"/>
          </a:xfrm>
          <a:prstGeom prst="rect">
            <a:avLst/>
          </a:prstGeom>
          <a:noFill/>
        </p:spPr>
        <p:txBody>
          <a:bodyPr wrap="square" rtlCol="0">
            <a:spAutoFit/>
          </a:bodyPr>
          <a:lstStyle/>
          <a:p>
            <a:pPr marL="571500" indent="-571500">
              <a:buSzPct val="80000"/>
              <a:buFont typeface="Wingdings" panose="05000000000000000000" pitchFamily="2" charset="2"/>
              <a:buChar char="n"/>
            </a:pPr>
            <a:r>
              <a:rPr lang="en-US" altLang="zh-CN" sz="3300" dirty="0">
                <a:latin typeface="微软雅黑" panose="020B0503020204020204" pitchFamily="34" charset="-122"/>
                <a:ea typeface="微软雅黑" panose="020B0503020204020204" pitchFamily="34" charset="-122"/>
              </a:rPr>
              <a:t> Conclusion and outlook</a:t>
            </a:r>
            <a:endParaRPr lang="zh-CN" altLang="en-US" sz="33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2"/>
          <a:stretch>
            <a:fillRect/>
          </a:stretch>
        </p:blipFill>
        <p:spPr>
          <a:xfrm>
            <a:off x="2616200" y="1267251"/>
            <a:ext cx="6678614" cy="4642921"/>
          </a:xfrm>
          <a:prstGeom prst="rect">
            <a:avLst/>
          </a:prstGeom>
          <a:solidFill>
            <a:srgbClr val="FFFFFF"/>
          </a:solidFill>
          <a:ln>
            <a:solidFill>
              <a:srgbClr val="FFFFFF"/>
            </a:solidFill>
          </a:ln>
        </p:spPr>
      </p:pic>
      <p:pic>
        <p:nvPicPr>
          <p:cNvPr id="24" name="图片 23"/>
          <p:cNvPicPr>
            <a:picLocks noChangeAspect="1"/>
          </p:cNvPicPr>
          <p:nvPr/>
        </p:nvPicPr>
        <p:blipFill rotWithShape="1">
          <a:blip r:embed="rId3" cstate="print">
            <a:extLst>
              <a:ext uri="{28A0092B-C50C-407E-A947-70E740481C1C}">
                <a14:useLocalDpi xmlns:a14="http://schemas.microsoft.com/office/drawing/2010/main" val="0"/>
              </a:ext>
            </a:extLst>
          </a:blip>
          <a:srcRect t="19061" b="14874"/>
          <a:stretch>
            <a:fillRect/>
          </a:stretch>
        </p:blipFill>
        <p:spPr>
          <a:xfrm>
            <a:off x="276604" y="835550"/>
            <a:ext cx="2656493" cy="3509999"/>
          </a:xfrm>
          <a:prstGeom prst="rect">
            <a:avLst/>
          </a:prstGeom>
        </p:spPr>
      </p:pic>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t="11481" b="33611"/>
          <a:stretch>
            <a:fillRect/>
          </a:stretch>
        </p:blipFill>
        <p:spPr>
          <a:xfrm>
            <a:off x="270254" y="4205188"/>
            <a:ext cx="2658723" cy="2919672"/>
          </a:xfrm>
          <a:prstGeom prst="rect">
            <a:avLst/>
          </a:prstGeom>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0319" y="4205188"/>
            <a:ext cx="4097221" cy="2310704"/>
          </a:xfrm>
          <a:prstGeom prst="rect">
            <a:avLst/>
          </a:prstGeom>
        </p:spPr>
      </p:pic>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34" y="1309541"/>
            <a:ext cx="3968766" cy="2238260"/>
          </a:xfrm>
          <a:prstGeom prst="rect">
            <a:avLst/>
          </a:prstGeom>
        </p:spPr>
      </p:pic>
      <p:sp>
        <p:nvSpPr>
          <p:cNvPr id="28" name="文本框 27"/>
          <p:cNvSpPr txBox="1"/>
          <p:nvPr/>
        </p:nvSpPr>
        <p:spPr>
          <a:xfrm>
            <a:off x="2899129" y="1700659"/>
            <a:ext cx="1625110" cy="369332"/>
          </a:xfrm>
          <a:prstGeom prst="rect">
            <a:avLst/>
          </a:prstGeom>
          <a:noFill/>
        </p:spPr>
        <p:txBody>
          <a:bodyPr wrap="square" rtlCol="0">
            <a:spAutoFit/>
          </a:bodyPr>
          <a:lstStyle/>
          <a:p>
            <a:pPr eaLnBrk="1" fontAlgn="auto" hangingPunct="1">
              <a:spcBef>
                <a:spcPts val="0"/>
              </a:spcBef>
              <a:spcAft>
                <a:spcPts val="0"/>
              </a:spcAft>
            </a:pPr>
            <a:r>
              <a:rPr lang="en-US" altLang="zh-CN" sz="1800" dirty="0">
                <a:solidFill>
                  <a:prstClr val="black"/>
                </a:solidFill>
                <a:latin typeface="Calibri" panose="020F0502020204030204"/>
                <a:ea typeface="等线" panose="02010600030101010101" charset="-122"/>
              </a:rPr>
              <a:t>Ion Pump</a:t>
            </a:r>
            <a:endParaRPr lang="zh-CN" altLang="en-US" sz="1800" dirty="0">
              <a:solidFill>
                <a:prstClr val="black"/>
              </a:solidFill>
              <a:latin typeface="Calibri" panose="020F0502020204030204"/>
              <a:ea typeface="等线" panose="02010600030101010101" charset="-122"/>
            </a:endParaRPr>
          </a:p>
        </p:txBody>
      </p:sp>
      <p:sp>
        <p:nvSpPr>
          <p:cNvPr id="29" name="文本框 28"/>
          <p:cNvSpPr txBox="1"/>
          <p:nvPr/>
        </p:nvSpPr>
        <p:spPr>
          <a:xfrm>
            <a:off x="7038335" y="1700659"/>
            <a:ext cx="1625110" cy="369332"/>
          </a:xfrm>
          <a:prstGeom prst="rect">
            <a:avLst/>
          </a:prstGeom>
          <a:noFill/>
        </p:spPr>
        <p:txBody>
          <a:bodyPr wrap="square" rtlCol="0">
            <a:spAutoFit/>
          </a:bodyPr>
          <a:lstStyle/>
          <a:p>
            <a:pPr eaLnBrk="1" fontAlgn="auto" hangingPunct="1">
              <a:spcBef>
                <a:spcPts val="0"/>
              </a:spcBef>
              <a:spcAft>
                <a:spcPts val="0"/>
              </a:spcAft>
            </a:pPr>
            <a:r>
              <a:rPr lang="en-US" altLang="zh-CN" sz="1800" dirty="0">
                <a:solidFill>
                  <a:prstClr val="black"/>
                </a:solidFill>
                <a:latin typeface="Calibri" panose="020F0502020204030204"/>
                <a:ea typeface="等线" panose="02010600030101010101" charset="-122"/>
              </a:rPr>
              <a:t>Ion Pump</a:t>
            </a:r>
            <a:endParaRPr lang="zh-CN" altLang="en-US" sz="1800" dirty="0">
              <a:solidFill>
                <a:prstClr val="black"/>
              </a:solidFill>
              <a:latin typeface="Calibri" panose="020F0502020204030204"/>
              <a:ea typeface="等线" panose="02010600030101010101" charset="-122"/>
            </a:endParaRPr>
          </a:p>
        </p:txBody>
      </p:sp>
      <p:sp>
        <p:nvSpPr>
          <p:cNvPr id="30" name="文本框 29"/>
          <p:cNvSpPr txBox="1"/>
          <p:nvPr/>
        </p:nvSpPr>
        <p:spPr>
          <a:xfrm>
            <a:off x="8183258" y="5476705"/>
            <a:ext cx="1302938" cy="369332"/>
          </a:xfrm>
          <a:prstGeom prst="rect">
            <a:avLst/>
          </a:prstGeom>
          <a:noFill/>
        </p:spPr>
        <p:txBody>
          <a:bodyPr wrap="square" rtlCol="0">
            <a:spAutoFit/>
          </a:bodyPr>
          <a:lstStyle/>
          <a:p>
            <a:pPr eaLnBrk="1" fontAlgn="auto" hangingPunct="1">
              <a:spcBef>
                <a:spcPts val="0"/>
              </a:spcBef>
              <a:spcAft>
                <a:spcPts val="0"/>
              </a:spcAft>
            </a:pPr>
            <a:r>
              <a:rPr lang="en-US" altLang="zh-CN" sz="1800" dirty="0">
                <a:solidFill>
                  <a:prstClr val="black"/>
                </a:solidFill>
                <a:latin typeface="Calibri" panose="020F0502020204030204"/>
                <a:ea typeface="等线" panose="02010600030101010101" charset="-122"/>
              </a:rPr>
              <a:t>2D MOT</a:t>
            </a:r>
            <a:endParaRPr lang="zh-CN" altLang="en-US" sz="1800" dirty="0">
              <a:solidFill>
                <a:prstClr val="black"/>
              </a:solidFill>
              <a:latin typeface="Calibri" panose="020F0502020204030204"/>
              <a:ea typeface="等线" panose="02010600030101010101" charset="-122"/>
            </a:endParaRPr>
          </a:p>
        </p:txBody>
      </p:sp>
      <p:sp>
        <p:nvSpPr>
          <p:cNvPr id="31" name="文本框 30"/>
          <p:cNvSpPr txBox="1"/>
          <p:nvPr/>
        </p:nvSpPr>
        <p:spPr>
          <a:xfrm>
            <a:off x="5517446" y="3193528"/>
            <a:ext cx="1302938" cy="369332"/>
          </a:xfrm>
          <a:prstGeom prst="rect">
            <a:avLst/>
          </a:prstGeom>
          <a:noFill/>
        </p:spPr>
        <p:txBody>
          <a:bodyPr wrap="square" rtlCol="0">
            <a:spAutoFit/>
          </a:bodyPr>
          <a:lstStyle/>
          <a:p>
            <a:pPr eaLnBrk="1" fontAlgn="auto" hangingPunct="1">
              <a:spcBef>
                <a:spcPts val="0"/>
              </a:spcBef>
              <a:spcAft>
                <a:spcPts val="0"/>
              </a:spcAft>
            </a:pPr>
            <a:r>
              <a:rPr lang="en-US" altLang="zh-CN" sz="1800" dirty="0">
                <a:solidFill>
                  <a:prstClr val="black"/>
                </a:solidFill>
                <a:latin typeface="Calibri" panose="020F0502020204030204"/>
                <a:ea typeface="等线" panose="02010600030101010101" charset="-122"/>
              </a:rPr>
              <a:t>3D MOT</a:t>
            </a:r>
            <a:endParaRPr lang="zh-CN" altLang="en-US" sz="1800" dirty="0">
              <a:solidFill>
                <a:prstClr val="black"/>
              </a:solidFill>
              <a:latin typeface="Calibri" panose="020F0502020204030204"/>
              <a:ea typeface="等线" panose="02010600030101010101" charset="-122"/>
            </a:endParaRPr>
          </a:p>
        </p:txBody>
      </p:sp>
      <p:sp>
        <p:nvSpPr>
          <p:cNvPr id="32" name="文本框 31"/>
          <p:cNvSpPr txBox="1"/>
          <p:nvPr/>
        </p:nvSpPr>
        <p:spPr>
          <a:xfrm>
            <a:off x="4579358" y="5873598"/>
            <a:ext cx="1302938" cy="646331"/>
          </a:xfrm>
          <a:prstGeom prst="rect">
            <a:avLst/>
          </a:prstGeom>
          <a:noFill/>
        </p:spPr>
        <p:txBody>
          <a:bodyPr wrap="square" rtlCol="0">
            <a:spAutoFit/>
          </a:bodyPr>
          <a:lstStyle/>
          <a:p>
            <a:pPr eaLnBrk="1" fontAlgn="auto" hangingPunct="1">
              <a:spcBef>
                <a:spcPts val="0"/>
              </a:spcBef>
              <a:spcAft>
                <a:spcPts val="0"/>
              </a:spcAft>
            </a:pPr>
            <a:r>
              <a:rPr lang="en-US" altLang="zh-CN" sz="1800" dirty="0">
                <a:solidFill>
                  <a:prstClr val="black"/>
                </a:solidFill>
                <a:latin typeface="Calibri" panose="020F0502020204030204"/>
                <a:ea typeface="等线" panose="02010600030101010101" charset="-122"/>
              </a:rPr>
              <a:t>Science Chamber</a:t>
            </a:r>
            <a:endParaRPr lang="zh-CN" altLang="en-US" sz="1800" dirty="0">
              <a:solidFill>
                <a:prstClr val="black"/>
              </a:solidFill>
              <a:latin typeface="Calibri" panose="020F0502020204030204"/>
              <a:ea typeface="等线" panose="02010600030101010101" charset="-122"/>
            </a:endParaRPr>
          </a:p>
        </p:txBody>
      </p:sp>
      <p:grpSp>
        <p:nvGrpSpPr>
          <p:cNvPr id="33" name="组合 32"/>
          <p:cNvGrpSpPr/>
          <p:nvPr/>
        </p:nvGrpSpPr>
        <p:grpSpPr>
          <a:xfrm>
            <a:off x="2015730" y="899796"/>
            <a:ext cx="7951103" cy="5595674"/>
            <a:chOff x="509896" y="748405"/>
            <a:chExt cx="7951103" cy="5595674"/>
          </a:xfrm>
        </p:grpSpPr>
        <p:sp>
          <p:nvSpPr>
            <p:cNvPr id="34" name="矩形 33"/>
            <p:cNvSpPr/>
            <p:nvPr/>
          </p:nvSpPr>
          <p:spPr bwMode="auto">
            <a:xfrm>
              <a:off x="509896" y="748405"/>
              <a:ext cx="7951103" cy="400110"/>
            </a:xfrm>
            <a:prstGeom prst="rect">
              <a:avLst/>
            </a:prstGeom>
            <a:solidFill>
              <a:srgbClr val="FFFFFF"/>
            </a:solidFill>
            <a:ln>
              <a:noFill/>
            </a:ln>
            <a:effectLst/>
          </p:spPr>
          <p:txBody>
            <a:bodyPr vert="horz" wrap="square" lIns="91440" tIns="45720" rIns="91440" bIns="45720" numCol="1" rtlCol="0" anchor="t" anchorCtr="0" compatLnSpc="1">
              <a:spAutoFit/>
            </a:bodyPr>
            <a:lstStyle/>
            <a:p>
              <a:pPr eaLnBrk="1" hangingPunct="1">
                <a:spcBef>
                  <a:spcPct val="50000"/>
                </a:spcBef>
              </a:pPr>
              <a:endParaRPr lang="zh-CN" altLang="en-US">
                <a:solidFill>
                  <a:srgbClr val="44546A"/>
                </a:solidFill>
                <a:latin typeface="Arial" panose="020B0604020202020204" pitchFamily="34" charset="0"/>
                <a:ea typeface="宋体" panose="02010600030101010101" pitchFamily="2" charset="-122"/>
              </a:endParaRPr>
            </a:p>
          </p:txBody>
        </p:sp>
        <p:pic>
          <p:nvPicPr>
            <p:cNvPr id="35" name="图片 34"/>
            <p:cNvPicPr>
              <a:picLocks noChangeAspect="1"/>
            </p:cNvPicPr>
            <p:nvPr/>
          </p:nvPicPr>
          <p:blipFill>
            <a:blip r:embed="rId7"/>
            <a:stretch>
              <a:fillRect/>
            </a:stretch>
          </p:blipFill>
          <p:spPr>
            <a:xfrm>
              <a:off x="1449906" y="839290"/>
              <a:ext cx="5631932" cy="5504789"/>
            </a:xfrm>
            <a:prstGeom prst="rect">
              <a:avLst/>
            </a:prstGeom>
            <a:ln>
              <a:noFill/>
            </a:ln>
            <a:effectLst>
              <a:outerShdw blurRad="292100" dist="139700" dir="2700000" algn="tl" rotWithShape="0">
                <a:srgbClr val="333333">
                  <a:alpha val="65000"/>
                </a:srgbClr>
              </a:outerShdw>
            </a:effectLst>
          </p:spPr>
        </p:pic>
      </p:grpSp>
      <p:grpSp>
        <p:nvGrpSpPr>
          <p:cNvPr id="36" name="组合 35"/>
          <p:cNvGrpSpPr/>
          <p:nvPr/>
        </p:nvGrpSpPr>
        <p:grpSpPr>
          <a:xfrm>
            <a:off x="6350" y="990680"/>
            <a:ext cx="12192000" cy="5529249"/>
            <a:chOff x="-1505834" y="839289"/>
            <a:chExt cx="12192000" cy="5529249"/>
          </a:xfrm>
        </p:grpSpPr>
        <p:sp>
          <p:nvSpPr>
            <p:cNvPr id="37" name="矩形 36"/>
            <p:cNvSpPr/>
            <p:nvPr/>
          </p:nvSpPr>
          <p:spPr bwMode="auto">
            <a:xfrm>
              <a:off x="-1427111" y="839289"/>
              <a:ext cx="12102467" cy="1765305"/>
            </a:xfrm>
            <a:prstGeom prst="rect">
              <a:avLst/>
            </a:prstGeom>
            <a:solidFill>
              <a:srgbClr val="FFFFFF">
                <a:alpha val="85000"/>
              </a:srgbClr>
            </a:solidFill>
            <a:ln>
              <a:noFill/>
            </a:ln>
            <a:effectLst/>
          </p:spPr>
          <p:txBody>
            <a:bodyPr vert="horz" wrap="square" lIns="91440" tIns="45720" rIns="91440" bIns="45720" numCol="1" rtlCol="0" anchor="t" anchorCtr="0" compatLnSpc="1">
              <a:spAutoFit/>
            </a:bodyPr>
            <a:lstStyle/>
            <a:p>
              <a:pPr eaLnBrk="1" hangingPunct="1">
                <a:spcBef>
                  <a:spcPct val="50000"/>
                </a:spcBef>
              </a:pPr>
              <a:endParaRPr lang="zh-CN" altLang="en-US">
                <a:solidFill>
                  <a:srgbClr val="44546A"/>
                </a:solidFill>
                <a:latin typeface="Arial" panose="020B0604020202020204" pitchFamily="34" charset="0"/>
                <a:ea typeface="宋体" panose="02010600030101010101" pitchFamily="2" charset="-122"/>
              </a:endParaRPr>
            </a:p>
          </p:txBody>
        </p:sp>
        <p:sp>
          <p:nvSpPr>
            <p:cNvPr id="38" name="椭圆 37"/>
            <p:cNvSpPr/>
            <p:nvPr/>
          </p:nvSpPr>
          <p:spPr bwMode="auto">
            <a:xfrm>
              <a:off x="3652836" y="2704792"/>
              <a:ext cx="1214438" cy="562630"/>
            </a:xfrm>
            <a:prstGeom prst="ellipse">
              <a:avLst/>
            </a:prstGeom>
            <a:noFill/>
            <a:ln w="254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spAutoFit/>
            </a:bodyPr>
            <a:lstStyle/>
            <a:p>
              <a:pPr eaLnBrk="1" hangingPunct="1">
                <a:spcBef>
                  <a:spcPct val="50000"/>
                </a:spcBef>
              </a:pPr>
              <a:endParaRPr lang="zh-CN" altLang="en-US">
                <a:solidFill>
                  <a:srgbClr val="44546A"/>
                </a:solidFill>
                <a:latin typeface="Arial" panose="020B0604020202020204" pitchFamily="34" charset="0"/>
                <a:ea typeface="宋体" panose="02010600030101010101" pitchFamily="2" charset="-122"/>
              </a:endParaRPr>
            </a:p>
          </p:txBody>
        </p:sp>
        <p:sp>
          <p:nvSpPr>
            <p:cNvPr id="39" name="矩形 38"/>
            <p:cNvSpPr/>
            <p:nvPr/>
          </p:nvSpPr>
          <p:spPr bwMode="auto">
            <a:xfrm>
              <a:off x="-1505834" y="3305978"/>
              <a:ext cx="12192000" cy="3062560"/>
            </a:xfrm>
            <a:prstGeom prst="rect">
              <a:avLst/>
            </a:prstGeom>
            <a:solidFill>
              <a:srgbClr val="FFFFFF">
                <a:alpha val="85000"/>
              </a:srgbClr>
            </a:solidFill>
            <a:ln>
              <a:noFill/>
            </a:ln>
            <a:effectLst/>
          </p:spPr>
          <p:txBody>
            <a:bodyPr vert="horz" wrap="square" lIns="91440" tIns="45720" rIns="91440" bIns="45720" numCol="1" rtlCol="0" anchor="t" anchorCtr="0" compatLnSpc="1">
              <a:spAutoFit/>
            </a:bodyPr>
            <a:lstStyle/>
            <a:p>
              <a:pPr eaLnBrk="1" hangingPunct="1">
                <a:spcBef>
                  <a:spcPct val="50000"/>
                </a:spcBef>
              </a:pPr>
              <a:endParaRPr lang="zh-CN" altLang="en-US">
                <a:solidFill>
                  <a:srgbClr val="44546A"/>
                </a:solidFill>
                <a:latin typeface="Arial" panose="020B0604020202020204" pitchFamily="34" charset="0"/>
                <a:ea typeface="宋体" panose="02010600030101010101" pitchFamily="2" charset="-122"/>
              </a:endParaRPr>
            </a:p>
          </p:txBody>
        </p:sp>
      </p:grpSp>
      <p:pic>
        <p:nvPicPr>
          <p:cNvPr id="40" name="Content Placeholder 4"/>
          <p:cNvPicPr>
            <a:picLocks noChangeAspect="1"/>
          </p:cNvPicPr>
          <p:nvPr/>
        </p:nvPicPr>
        <p:blipFill>
          <a:blip r:embed="rId8"/>
          <a:stretch>
            <a:fillRect/>
          </a:stretch>
        </p:blipFill>
        <p:spPr>
          <a:xfrm>
            <a:off x="4319963" y="4243584"/>
            <a:ext cx="2565000" cy="2565000"/>
          </a:xfrm>
          <a:prstGeom prst="rect">
            <a:avLst/>
          </a:prstGeom>
        </p:spPr>
      </p:pic>
      <p:pic>
        <p:nvPicPr>
          <p:cNvPr id="41" name="Picture 7"/>
          <p:cNvPicPr>
            <a:picLocks noChangeAspect="1"/>
          </p:cNvPicPr>
          <p:nvPr/>
        </p:nvPicPr>
        <p:blipFill>
          <a:blip r:embed="rId9"/>
          <a:stretch>
            <a:fillRect/>
          </a:stretch>
        </p:blipFill>
        <p:spPr>
          <a:xfrm>
            <a:off x="6856416" y="4257873"/>
            <a:ext cx="2561794" cy="2545948"/>
          </a:xfrm>
          <a:prstGeom prst="rect">
            <a:avLst/>
          </a:prstGeom>
        </p:spPr>
      </p:pic>
      <p:sp>
        <p:nvSpPr>
          <p:cNvPr id="3" name="文本框 2"/>
          <p:cNvSpPr txBox="1"/>
          <p:nvPr/>
        </p:nvSpPr>
        <p:spPr>
          <a:xfrm>
            <a:off x="5581996" y="3054927"/>
            <a:ext cx="914400" cy="914400"/>
          </a:xfrm>
          <a:prstGeom prst="rect">
            <a:avLst/>
          </a:prstGeom>
          <a:noFill/>
        </p:spPr>
        <p:txBody>
          <a:bodyPr wrap="square" rtlCol="0">
            <a:spAutoFit/>
          </a:bodyPr>
          <a:lstStyle/>
          <a:p>
            <a:endParaRPr lang="zh-CN" altLang="en-US" dirty="0"/>
          </a:p>
        </p:txBody>
      </p:sp>
      <p:sp>
        <p:nvSpPr>
          <p:cNvPr id="4" name="文本框 3"/>
          <p:cNvSpPr txBox="1"/>
          <p:nvPr/>
        </p:nvSpPr>
        <p:spPr>
          <a:xfrm>
            <a:off x="6073439" y="4406870"/>
            <a:ext cx="707204" cy="400110"/>
          </a:xfrm>
          <a:prstGeom prst="rect">
            <a:avLst/>
          </a:prstGeom>
          <a:noFill/>
        </p:spPr>
        <p:txBody>
          <a:bodyPr wrap="square" rtlCol="0">
            <a:spAutoFit/>
          </a:bodyPr>
          <a:lstStyle/>
          <a:p>
            <a:r>
              <a:rPr lang="en-US" altLang="zh-CN" baseline="30000" dirty="0">
                <a:solidFill>
                  <a:srgbClr val="FFFF00"/>
                </a:solidFill>
              </a:rPr>
              <a:t>87</a:t>
            </a:r>
            <a:r>
              <a:rPr lang="en-US" altLang="zh-CN" dirty="0">
                <a:solidFill>
                  <a:srgbClr val="FFFF00"/>
                </a:solidFill>
              </a:rPr>
              <a:t>Rb</a:t>
            </a:r>
            <a:endParaRPr lang="zh-CN" altLang="en-US" dirty="0">
              <a:solidFill>
                <a:srgbClr val="FFFF00"/>
              </a:solidFill>
            </a:endParaRPr>
          </a:p>
        </p:txBody>
      </p:sp>
      <p:sp>
        <p:nvSpPr>
          <p:cNvPr id="5" name="文本框 4"/>
          <p:cNvSpPr txBox="1"/>
          <p:nvPr/>
        </p:nvSpPr>
        <p:spPr>
          <a:xfrm>
            <a:off x="7731555" y="958100"/>
            <a:ext cx="856117" cy="461665"/>
          </a:xfrm>
          <a:prstGeom prst="rect">
            <a:avLst/>
          </a:prstGeom>
          <a:noFill/>
        </p:spPr>
        <p:txBody>
          <a:bodyPr wrap="square" rtlCol="0">
            <a:spAutoFit/>
          </a:bodyPr>
          <a:lstStyle/>
          <a:p>
            <a:r>
              <a:rPr lang="en-US" altLang="zh-CN" sz="2400" baseline="30000" dirty="0"/>
              <a:t>87</a:t>
            </a:r>
            <a:r>
              <a:rPr lang="en-US" altLang="zh-CN" sz="2400" dirty="0"/>
              <a:t>Rb</a:t>
            </a:r>
            <a:endParaRPr lang="zh-CN" altLang="en-US" sz="2400" dirty="0"/>
          </a:p>
        </p:txBody>
      </p:sp>
      <p:sp>
        <p:nvSpPr>
          <p:cNvPr id="6" name="标题 1"/>
          <p:cNvSpPr txBox="1"/>
          <p:nvPr/>
        </p:nvSpPr>
        <p:spPr bwMode="auto">
          <a:xfrm>
            <a:off x="133351" y="117476"/>
            <a:ext cx="74136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Experimental setup</a:t>
            </a:r>
            <a:endParaRPr lang="zh-CN" altLang="en-US" sz="3300" kern="0" dirty="0">
              <a:cs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9"/>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249"/>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9"/>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bwMode="auto">
          <a:xfrm>
            <a:off x="133351" y="117476"/>
            <a:ext cx="74136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Experimental setup</a:t>
            </a:r>
            <a:endParaRPr lang="zh-CN" altLang="en-US" sz="3300" kern="0" dirty="0">
              <a:cs typeface="Calibri" panose="020F0502020204030204" pitchFamily="34" charset="0"/>
            </a:endParaRPr>
          </a:p>
        </p:txBody>
      </p:sp>
      <p:pic>
        <p:nvPicPr>
          <p:cNvPr id="2" name="Picture 4" descr="A diagram of a machin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3421" y="1283516"/>
            <a:ext cx="9465158" cy="5371101"/>
          </a:xfrm>
          <a:prstGeom prst="rect">
            <a:avLst/>
          </a:prstGeom>
        </p:spPr>
      </p:pic>
      <p:sp>
        <p:nvSpPr>
          <p:cNvPr id="7" name="矩形 6"/>
          <p:cNvSpPr/>
          <p:nvPr/>
        </p:nvSpPr>
        <p:spPr>
          <a:xfrm>
            <a:off x="337020" y="933741"/>
            <a:ext cx="4970044"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228600" marR="0" lvl="0" indent="-228600" algn="l" defTabSz="914400" rtl="0" eaLnBrk="1" fontAlgn="auto" latinLnBrk="0" hangingPunct="1">
              <a:lnSpc>
                <a:spcPct val="100000"/>
              </a:lnSpc>
              <a:spcBef>
                <a:spcPts val="0"/>
              </a:spcBef>
              <a:spcAft>
                <a:spcPts val="0"/>
              </a:spcAft>
              <a:buClr>
                <a:srgbClr val="C00000"/>
              </a:buClr>
              <a:buSzPct val="80000"/>
              <a:buFont typeface="Wingdings" panose="05000000000000000000" pitchFamily="2" charset="2"/>
              <a:buChar char="n"/>
              <a:defRPr/>
            </a:pP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Optics </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around the </a:t>
            </a: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Science Chamber</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776346" y="-161353"/>
            <a:ext cx="9477692" cy="1600200"/>
          </a:xfrm>
        </p:spPr>
        <p:txBody>
          <a:bodyPr/>
          <a:lstStyle/>
          <a:p>
            <a:r>
              <a:rPr lang="en-US" altLang="zh-CN" dirty="0"/>
              <a:t>6-2. </a:t>
            </a:r>
            <a:r>
              <a:rPr lang="zh-CN" altLang="en-US" dirty="0"/>
              <a:t>哈密顿量组成</a:t>
            </a:r>
          </a:p>
        </p:txBody>
      </p:sp>
      <p:sp>
        <p:nvSpPr>
          <p:cNvPr id="8" name="矩形 7"/>
          <p:cNvSpPr/>
          <p:nvPr/>
        </p:nvSpPr>
        <p:spPr>
          <a:xfrm>
            <a:off x="935236" y="1158764"/>
            <a:ext cx="207764" cy="205216"/>
          </a:xfrm>
          <a:prstGeom prst="rect">
            <a:avLst/>
          </a:prstGeom>
          <a:solidFill>
            <a:srgbClr val="FFFFFF"/>
          </a:solidFill>
        </p:spPr>
        <p:txBody>
          <a:bodyPr wrap="square" rtlCol="0" anchor="ctr">
            <a:spAutoFit/>
          </a:bodyPr>
          <a:lstStyle/>
          <a:p>
            <a:pPr algn="ctr"/>
            <a:endParaRPr lang="zh-CN" altLang="en-US" sz="2000" dirty="0">
              <a:solidFill>
                <a:srgbClr val="CC3300"/>
              </a:solidFill>
              <a:latin typeface="+mj-lt"/>
            </a:endParaRPr>
          </a:p>
        </p:txBody>
      </p:sp>
      <p:pic>
        <p:nvPicPr>
          <p:cNvPr id="3" name="Picture 3" descr="A picture containing text&#10;&#10;Description automatically generated"/>
          <p:cNvPicPr>
            <a:picLocks noChangeAspect="1"/>
          </p:cNvPicPr>
          <p:nvPr/>
        </p:nvPicPr>
        <p:blipFill>
          <a:blip r:embed="rId3"/>
          <a:stretch>
            <a:fillRect/>
          </a:stretch>
        </p:blipFill>
        <p:spPr>
          <a:xfrm>
            <a:off x="6431175" y="2474226"/>
            <a:ext cx="3578090" cy="715618"/>
          </a:xfrm>
          <a:prstGeom prst="rect">
            <a:avLst/>
          </a:prstGeom>
        </p:spPr>
      </p:pic>
      <p:pic>
        <p:nvPicPr>
          <p:cNvPr id="4" name="Picture 6"/>
          <p:cNvPicPr>
            <a:picLocks noChangeAspect="1"/>
          </p:cNvPicPr>
          <p:nvPr/>
        </p:nvPicPr>
        <p:blipFill>
          <a:blip r:embed="rId4"/>
          <a:srcRect/>
          <a:stretch>
            <a:fillRect/>
          </a:stretch>
        </p:blipFill>
        <p:spPr>
          <a:xfrm>
            <a:off x="1161337" y="1528193"/>
            <a:ext cx="4592741" cy="2864853"/>
          </a:xfrm>
          <a:prstGeom prst="rect">
            <a:avLst/>
          </a:prstGeom>
        </p:spPr>
      </p:pic>
      <p:pic>
        <p:nvPicPr>
          <p:cNvPr id="6" name="Picture 8" descr="A close-up of a circuit board&#10;&#10;Description automatically generated"/>
          <p:cNvPicPr>
            <a:picLocks noChangeAspect="1"/>
          </p:cNvPicPr>
          <p:nvPr/>
        </p:nvPicPr>
        <p:blipFill>
          <a:blip r:embed="rId5"/>
          <a:stretch>
            <a:fillRect/>
          </a:stretch>
        </p:blipFill>
        <p:spPr>
          <a:xfrm>
            <a:off x="9531535" y="1028932"/>
            <a:ext cx="1681857" cy="1302083"/>
          </a:xfrm>
          <a:prstGeom prst="rect">
            <a:avLst/>
          </a:prstGeom>
        </p:spPr>
      </p:pic>
      <p:sp>
        <p:nvSpPr>
          <p:cNvPr id="7" name="TextBox 10"/>
          <p:cNvSpPr txBox="1"/>
          <p:nvPr/>
        </p:nvSpPr>
        <p:spPr>
          <a:xfrm>
            <a:off x="1752580" y="4971983"/>
            <a:ext cx="3578302" cy="707886"/>
          </a:xfrm>
          <a:prstGeom prst="rect">
            <a:avLst/>
          </a:prstGeom>
          <a:noFill/>
          <a:ln>
            <a:noFill/>
          </a:ln>
        </p:spPr>
        <p:txBody>
          <a:bodyPr wrap="square" rtlCol="0">
            <a:spAutoFit/>
          </a:bodyPr>
          <a:lstStyle/>
          <a:p>
            <a:pPr marL="228600" indent="-228600" eaLnBrk="1" fontAlgn="auto" hangingPunct="1">
              <a:spcBef>
                <a:spcPts val="0"/>
              </a:spcBef>
              <a:spcAft>
                <a:spcPts val="0"/>
              </a:spcAft>
              <a:buFont typeface="Wingdings" panose="05000000000000000000" pitchFamily="2" charset="2"/>
              <a:buChar char="Ø"/>
            </a:pPr>
            <a:r>
              <a:rPr lang="en-US" dirty="0">
                <a:solidFill>
                  <a:prstClr val="black"/>
                </a:solidFill>
                <a:latin typeface="微软雅黑" panose="020B0503020204020204" pitchFamily="34" charset="-122"/>
                <a:ea typeface="微软雅黑" panose="020B0503020204020204" pitchFamily="34" charset="-122"/>
              </a:rPr>
              <a:t>Pattern-</a:t>
            </a:r>
            <a:r>
              <a:rPr lang="en-US" b="1" dirty="0">
                <a:solidFill>
                  <a:prstClr val="black"/>
                </a:solidFill>
                <a:latin typeface="微软雅黑" panose="020B0503020204020204" pitchFamily="34" charset="-122"/>
                <a:ea typeface="微软雅黑" panose="020B0503020204020204" pitchFamily="34" charset="-122"/>
              </a:rPr>
              <a:t>programmable</a:t>
            </a:r>
            <a:r>
              <a:rPr lang="en-US" dirty="0">
                <a:solidFill>
                  <a:prstClr val="black"/>
                </a:solidFill>
                <a:latin typeface="微软雅黑" panose="020B0503020204020204" pitchFamily="34" charset="-122"/>
                <a:ea typeface="微软雅黑" panose="020B0503020204020204" pitchFamily="34" charset="-122"/>
              </a:rPr>
              <a:t> site-resolved </a:t>
            </a:r>
            <a:r>
              <a:rPr lang="en-US" b="1" dirty="0">
                <a:solidFill>
                  <a:prstClr val="black"/>
                </a:solidFill>
                <a:latin typeface="微软雅黑" panose="020B0503020204020204" pitchFamily="34" charset="-122"/>
                <a:ea typeface="微软雅黑" panose="020B0503020204020204" pitchFamily="34" charset="-122"/>
              </a:rPr>
              <a:t>addressing</a:t>
            </a:r>
          </a:p>
        </p:txBody>
      </p:sp>
      <p:sp>
        <p:nvSpPr>
          <p:cNvPr id="10" name="TextBox 10"/>
          <p:cNvSpPr txBox="1"/>
          <p:nvPr/>
        </p:nvSpPr>
        <p:spPr>
          <a:xfrm>
            <a:off x="6261728" y="5101041"/>
            <a:ext cx="4273434" cy="400110"/>
          </a:xfrm>
          <a:prstGeom prst="rect">
            <a:avLst/>
          </a:prstGeom>
          <a:noFill/>
          <a:ln>
            <a:noFill/>
          </a:ln>
        </p:spPr>
        <p:txBody>
          <a:bodyPr wrap="square" rtlCol="0">
            <a:spAutoFit/>
          </a:bodyPr>
          <a:lstStyle/>
          <a:p>
            <a:pPr marL="228600" indent="-228600" eaLnBrk="1" fontAlgn="auto" hangingPunct="1">
              <a:spcBef>
                <a:spcPts val="0"/>
              </a:spcBef>
              <a:spcAft>
                <a:spcPts val="0"/>
              </a:spcAft>
              <a:buFont typeface="Wingdings" panose="05000000000000000000" pitchFamily="2" charset="2"/>
              <a:buChar char="Ø"/>
            </a:pPr>
            <a:r>
              <a:rPr lang="en-US" dirty="0">
                <a:solidFill>
                  <a:prstClr val="black"/>
                </a:solidFill>
                <a:latin typeface="微软雅黑" panose="020B0503020204020204" pitchFamily="34" charset="-122"/>
                <a:ea typeface="微软雅黑" panose="020B0503020204020204" pitchFamily="34" charset="-122"/>
              </a:rPr>
              <a:t>Arbitrary potential </a:t>
            </a:r>
            <a:r>
              <a:rPr lang="en-US" b="1" dirty="0">
                <a:solidFill>
                  <a:prstClr val="black"/>
                </a:solidFill>
                <a:latin typeface="微软雅黑" panose="020B0503020204020204" pitchFamily="34" charset="-122"/>
                <a:ea typeface="微软雅黑" panose="020B0503020204020204" pitchFamily="34" charset="-122"/>
              </a:rPr>
              <a:t>engineering</a:t>
            </a:r>
          </a:p>
        </p:txBody>
      </p:sp>
      <mc:AlternateContent xmlns:mc="http://schemas.openxmlformats.org/markup-compatibility/2006" xmlns:a14="http://schemas.microsoft.com/office/drawing/2010/main">
        <mc:Choice Requires="a14">
          <p:sp>
            <p:nvSpPr>
              <p:cNvPr id="11" name="TextBox 10"/>
              <p:cNvSpPr txBox="1"/>
              <p:nvPr/>
            </p:nvSpPr>
            <p:spPr>
              <a:xfrm>
                <a:off x="1784786" y="4296087"/>
                <a:ext cx="3513890" cy="400110"/>
              </a:xfrm>
              <a:prstGeom prst="rect">
                <a:avLst/>
              </a:prstGeom>
              <a:noFill/>
              <a:ln>
                <a:noFill/>
              </a:ln>
            </p:spPr>
            <p:txBody>
              <a:bodyPr wrap="square" rtlCol="0">
                <a:spAutoFit/>
              </a:bodyPr>
              <a:lstStyle/>
              <a:p>
                <a:pPr eaLnBrk="1" fontAlgn="auto" hangingPunct="1">
                  <a:spcBef>
                    <a:spcPts val="0"/>
                  </a:spcBef>
                  <a:spcAft>
                    <a:spcPts val="0"/>
                  </a:spcAft>
                </a:pPr>
                <a14:m>
                  <m:oMath xmlns:m="http://schemas.openxmlformats.org/officeDocument/2006/math">
                    <m:r>
                      <a:rPr lang="en-US" i="1" smtClean="0">
                        <a:solidFill>
                          <a:prstClr val="black"/>
                        </a:solidFill>
                        <a:latin typeface="Cambria Math" panose="02040503050406030204" pitchFamily="18" charset="0"/>
                        <a:ea typeface="微软雅黑" panose="020B0503020204020204" pitchFamily="34" charset="-122"/>
                      </a:rPr>
                      <m:t>𝜆</m:t>
                    </m:r>
                    <m:r>
                      <a:rPr lang="en-US" i="1" smtClean="0">
                        <a:solidFill>
                          <a:prstClr val="black"/>
                        </a:solidFill>
                        <a:latin typeface="Cambria Math" panose="02040503050406030204" pitchFamily="18" charset="0"/>
                        <a:ea typeface="微软雅黑" panose="020B0503020204020204" pitchFamily="34" charset="-122"/>
                      </a:rPr>
                      <m:t>=787.55 </m:t>
                    </m:r>
                    <m:r>
                      <m:rPr>
                        <m:sty m:val="p"/>
                      </m:rPr>
                      <a:rPr lang="en-US" i="1" smtClean="0">
                        <a:solidFill>
                          <a:prstClr val="black"/>
                        </a:solidFill>
                        <a:latin typeface="Cambria Math" panose="02040503050406030204" pitchFamily="18" charset="0"/>
                        <a:ea typeface="微软雅黑" panose="020B0503020204020204" pitchFamily="34" charset="-122"/>
                      </a:rPr>
                      <m:t>nm</m:t>
                    </m:r>
                    <m:r>
                      <a:rPr lang="en-US" i="1" smtClean="0">
                        <a:solidFill>
                          <a:prstClr val="black"/>
                        </a:solidFill>
                        <a:latin typeface="Cambria Math" panose="02040503050406030204" pitchFamily="18" charset="0"/>
                        <a:ea typeface="微软雅黑" panose="020B0503020204020204" pitchFamily="34" charset="-122"/>
                      </a:rPr>
                      <m:t>, </m:t>
                    </m:r>
                    <m:sSup>
                      <m:sSupPr>
                        <m:ctrlPr>
                          <a:rPr lang="en-US" i="1" smtClean="0">
                            <a:solidFill>
                              <a:prstClr val="black"/>
                            </a:solidFill>
                            <a:latin typeface="Cambria Math" panose="02040503050406030204" pitchFamily="18" charset="0"/>
                            <a:ea typeface="微软雅黑" panose="020B0503020204020204" pitchFamily="34" charset="-122"/>
                          </a:rPr>
                        </m:ctrlPr>
                      </m:sSupPr>
                      <m:e>
                        <m:r>
                          <a:rPr lang="en-US" i="1" smtClean="0">
                            <a:solidFill>
                              <a:prstClr val="black"/>
                            </a:solidFill>
                            <a:latin typeface="Cambria Math" panose="02040503050406030204" pitchFamily="18" charset="0"/>
                            <a:ea typeface="微软雅黑" panose="020B0503020204020204" pitchFamily="34" charset="-122"/>
                          </a:rPr>
                          <m:t>𝜎</m:t>
                        </m:r>
                      </m:e>
                      <m:sup>
                        <m:r>
                          <a:rPr lang="en-US" i="1" smtClean="0">
                            <a:solidFill>
                              <a:prstClr val="black"/>
                            </a:solidFill>
                            <a:latin typeface="Cambria Math" panose="02040503050406030204" pitchFamily="18" charset="0"/>
                            <a:ea typeface="微软雅黑" panose="020B0503020204020204" pitchFamily="34" charset="-122"/>
                          </a:rPr>
                          <m:t>−</m:t>
                        </m:r>
                      </m:sup>
                    </m:sSup>
                  </m:oMath>
                </a14:m>
                <a:r>
                  <a:rPr lang="en-US" dirty="0">
                    <a:solidFill>
                      <a:prstClr val="black"/>
                    </a:solidFill>
                    <a:latin typeface="微软雅黑" panose="020B0503020204020204" pitchFamily="34" charset="-122"/>
                    <a:ea typeface="微软雅黑" panose="020B0503020204020204" pitchFamily="34" charset="-122"/>
                  </a:rPr>
                  <a:t>-polarized</a:t>
                </a:r>
              </a:p>
            </p:txBody>
          </p:sp>
        </mc:Choice>
        <mc:Fallback xmlns="">
          <p:sp>
            <p:nvSpPr>
              <p:cNvPr id="11" name="TextBox 10"/>
              <p:cNvSpPr txBox="1">
                <a:spLocks noRot="1" noChangeAspect="1" noMove="1" noResize="1" noEditPoints="1" noAdjustHandles="1" noChangeArrowheads="1" noChangeShapeType="1" noTextEdit="1"/>
              </p:cNvSpPr>
              <p:nvPr/>
            </p:nvSpPr>
            <p:spPr>
              <a:xfrm>
                <a:off x="1784786" y="4296087"/>
                <a:ext cx="3513890" cy="400110"/>
              </a:xfrm>
              <a:prstGeom prst="rect">
                <a:avLst/>
              </a:prstGeom>
              <a:blipFill rotWithShape="1">
                <a:blip r:embed="rId6"/>
                <a:stretch>
                  <a:fillRect l="-12" t="-78" r="7" b="93"/>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TextBox 10"/>
              <p:cNvSpPr txBox="1"/>
              <p:nvPr/>
            </p:nvSpPr>
            <p:spPr>
              <a:xfrm>
                <a:off x="7080366" y="3374073"/>
                <a:ext cx="2324001" cy="369332"/>
              </a:xfrm>
              <a:prstGeom prst="rect">
                <a:avLst/>
              </a:prstGeom>
              <a:noFill/>
              <a:ln>
                <a:noFill/>
              </a:ln>
            </p:spPr>
            <p:txBody>
              <a:bodyPr wrap="square"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sz="1800" i="1" smtClean="0">
                          <a:solidFill>
                            <a:prstClr val="black"/>
                          </a:solidFill>
                          <a:latin typeface="Cambria Math" panose="02040503050406030204" pitchFamily="18" charset="0"/>
                          <a:ea typeface="微软雅黑" panose="020B0503020204020204" pitchFamily="34" charset="-122"/>
                        </a:rPr>
                        <m:t>𝜆</m:t>
                      </m:r>
                      <m:r>
                        <a:rPr lang="en-US" sz="1800" i="1" smtClean="0">
                          <a:solidFill>
                            <a:prstClr val="black"/>
                          </a:solidFill>
                          <a:latin typeface="Cambria Math" panose="02040503050406030204" pitchFamily="18" charset="0"/>
                          <a:ea typeface="微软雅黑" panose="020B0503020204020204" pitchFamily="34" charset="-122"/>
                        </a:rPr>
                        <m:t>=750 </m:t>
                      </m:r>
                      <m:r>
                        <m:rPr>
                          <m:sty m:val="p"/>
                        </m:rPr>
                        <a:rPr lang="en-US" sz="1800" i="1" smtClean="0">
                          <a:solidFill>
                            <a:prstClr val="black"/>
                          </a:solidFill>
                          <a:latin typeface="Cambria Math" panose="02040503050406030204" pitchFamily="18" charset="0"/>
                          <a:ea typeface="微软雅黑" panose="020B0503020204020204" pitchFamily="34" charset="-122"/>
                        </a:rPr>
                        <m:t>nm</m:t>
                      </m:r>
                    </m:oMath>
                  </m:oMathPara>
                </a14:m>
                <a:endParaRPr lang="en-US" sz="1800" dirty="0">
                  <a:solidFill>
                    <a:prstClr val="black"/>
                  </a:solidFill>
                  <a:latin typeface="微软雅黑" panose="020B0503020204020204" pitchFamily="34" charset="-122"/>
                  <a:ea typeface="微软雅黑" panose="020B0503020204020204" pitchFamily="34" charset="-122"/>
                </a:endParaRPr>
              </a:p>
            </p:txBody>
          </p:sp>
        </mc:Choice>
        <mc:Fallback xmlns="">
          <p:sp>
            <p:nvSpPr>
              <p:cNvPr id="12" name="TextBox 10"/>
              <p:cNvSpPr txBox="1">
                <a:spLocks noRot="1" noChangeAspect="1" noMove="1" noResize="1" noEditPoints="1" noAdjustHandles="1" noChangeArrowheads="1" noChangeShapeType="1" noTextEdit="1"/>
              </p:cNvSpPr>
              <p:nvPr/>
            </p:nvSpPr>
            <p:spPr>
              <a:xfrm>
                <a:off x="7080366" y="3374073"/>
                <a:ext cx="2324001" cy="369332"/>
              </a:xfrm>
              <a:prstGeom prst="rect">
                <a:avLst/>
              </a:prstGeom>
              <a:blipFill rotWithShape="1">
                <a:blip r:embed="rId7"/>
                <a:stretch>
                  <a:fillRect l="-5" t="-86" r="1" b="22"/>
                </a:stretch>
              </a:blipFill>
              <a:ln>
                <a:noFill/>
              </a:ln>
            </p:spPr>
            <p:txBody>
              <a:bodyPr/>
              <a:lstStyle/>
              <a:p>
                <a:r>
                  <a:rPr lang="zh-CN" altLang="en-US">
                    <a:noFill/>
                  </a:rPr>
                  <a:t> </a:t>
                </a:r>
              </a:p>
            </p:txBody>
          </p:sp>
        </mc:Fallback>
      </mc:AlternateContent>
      <p:sp>
        <p:nvSpPr>
          <p:cNvPr id="2" name="标题 1"/>
          <p:cNvSpPr txBox="1"/>
          <p:nvPr/>
        </p:nvSpPr>
        <p:spPr bwMode="auto">
          <a:xfrm>
            <a:off x="133351" y="117476"/>
            <a:ext cx="1109378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Tailoring the pattern of atoms</a:t>
            </a:r>
            <a:endParaRPr lang="zh-CN" altLang="en-US" sz="3300" kern="0" dirty="0">
              <a:cs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a:xfrm>
            <a:off x="1776346" y="-161353"/>
            <a:ext cx="9477692" cy="1600200"/>
          </a:xfrm>
        </p:spPr>
        <p:txBody>
          <a:bodyPr/>
          <a:lstStyle/>
          <a:p>
            <a:r>
              <a:rPr lang="en-US" altLang="zh-CN" dirty="0"/>
              <a:t>6-2. </a:t>
            </a:r>
            <a:r>
              <a:rPr lang="zh-CN" altLang="en-US" dirty="0"/>
              <a:t>哈密顿量组成</a:t>
            </a:r>
          </a:p>
        </p:txBody>
      </p:sp>
      <p:pic>
        <p:nvPicPr>
          <p:cNvPr id="5" name="内容占位符 8"/>
          <p:cNvPicPr>
            <a:picLocks noGrp="1" noChangeAspect="1"/>
          </p:cNvPicPr>
          <p:nvPr>
            <p:ph idx="1"/>
          </p:nvPr>
        </p:nvPicPr>
        <p:blipFill rotWithShape="1">
          <a:blip r:embed="rId3"/>
          <a:srcRect t="2755" b="665"/>
          <a:stretch>
            <a:fillRect/>
          </a:stretch>
        </p:blipFill>
        <p:spPr>
          <a:xfrm>
            <a:off x="937962" y="936104"/>
            <a:ext cx="10179630" cy="5345555"/>
          </a:xfrm>
        </p:spPr>
      </p:pic>
      <p:sp>
        <p:nvSpPr>
          <p:cNvPr id="14" name="文本框 13"/>
          <p:cNvSpPr txBox="1"/>
          <p:nvPr/>
        </p:nvSpPr>
        <p:spPr>
          <a:xfrm>
            <a:off x="7549038" y="6281659"/>
            <a:ext cx="3977435" cy="323165"/>
          </a:xfrm>
          <a:prstGeom prst="rect">
            <a:avLst/>
          </a:prstGeom>
          <a:noFill/>
        </p:spPr>
        <p:txBody>
          <a:bodyPr wrap="square">
            <a:spAutoFit/>
          </a:bodyPr>
          <a:lstStyle/>
          <a:p>
            <a:r>
              <a:rPr lang="en-US" altLang="zh-CN" sz="1500" dirty="0">
                <a:latin typeface="微软雅黑" panose="020B0503020204020204" pitchFamily="34" charset="-122"/>
                <a:ea typeface="微软雅黑" panose="020B0503020204020204" pitchFamily="34" charset="-122"/>
                <a:cs typeface="Arial" panose="020B0604020202020204" pitchFamily="34" charset="0"/>
              </a:rPr>
              <a:t>Zheng </a:t>
            </a:r>
            <a:r>
              <a:rPr lang="en-US" altLang="zh-CN" sz="1500" i="1" dirty="0">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latin typeface="微软雅黑" panose="020B0503020204020204" pitchFamily="34" charset="-122"/>
                <a:ea typeface="微软雅黑" panose="020B0503020204020204" pitchFamily="34" charset="-122"/>
                <a:cs typeface="Arial" panose="020B0604020202020204" pitchFamily="34" charset="0"/>
              </a:rPr>
              <a:t>., </a:t>
            </a:r>
            <a:r>
              <a:rPr lang="en-US" altLang="zh-CN" sz="1500" i="0" strike="noStrike" dirty="0">
                <a:effectLst/>
                <a:latin typeface="微软雅黑" panose="020B0503020204020204" pitchFamily="34" charset="-122"/>
                <a:ea typeface="微软雅黑" panose="020B0503020204020204" pitchFamily="34" charset="-122"/>
                <a:cs typeface="Arial" panose="020B0604020202020204" pitchFamily="34" charset="0"/>
              </a:rPr>
              <a:t>arXiv:2210.08556 (2022).</a:t>
            </a:r>
            <a:endParaRPr lang="zh-CN" altLang="en-US" sz="15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标题 1"/>
          <p:cNvSpPr txBox="1"/>
          <p:nvPr/>
        </p:nvSpPr>
        <p:spPr bwMode="auto">
          <a:xfrm>
            <a:off x="133351" y="117476"/>
            <a:ext cx="1109378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Number resolved detection</a:t>
            </a:r>
            <a:endParaRPr lang="zh-CN" altLang="en-US" sz="3300" kern="0" dirty="0">
              <a:cs typeface="Calibri" panose="020F0502020204030204" pitchFamily="34" charset="0"/>
            </a:endParaRPr>
          </a:p>
        </p:txBody>
      </p:sp>
      <p:sp>
        <p:nvSpPr>
          <p:cNvPr id="3" name="Rectangle 2"/>
          <p:cNvSpPr/>
          <p:nvPr/>
        </p:nvSpPr>
        <p:spPr>
          <a:xfrm>
            <a:off x="937962" y="782300"/>
            <a:ext cx="244885" cy="400110"/>
          </a:xfrm>
          <a:prstGeom prst="rect">
            <a:avLst/>
          </a:prstGeom>
          <a:solidFill>
            <a:srgbClr val="FFFFFF"/>
          </a:solidFill>
          <a:ln>
            <a:solidFill>
              <a:srgbClr val="FFFFFF"/>
            </a:solidFill>
          </a:ln>
        </p:spPr>
        <p:txBody>
          <a:bodyPr wrap="square" rtlCol="0" anchor="ctr">
            <a:spAutoFit/>
          </a:bodyPr>
          <a:lstStyle/>
          <a:p>
            <a:pPr algn="ctr"/>
            <a:endParaRPr lang="en-US" sz="2000" dirty="0">
              <a:solidFill>
                <a:srgbClr val="CC3300"/>
              </a:solidFill>
              <a:latin typeface="+mj-lt"/>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8" name="组合 507"/>
          <p:cNvGrpSpPr/>
          <p:nvPr/>
        </p:nvGrpSpPr>
        <p:grpSpPr>
          <a:xfrm>
            <a:off x="1406517" y="1703666"/>
            <a:ext cx="1712409" cy="1647509"/>
            <a:chOff x="1414612" y="1750177"/>
            <a:chExt cx="2160240" cy="2117990"/>
          </a:xfrm>
        </p:grpSpPr>
        <p:grpSp>
          <p:nvGrpSpPr>
            <p:cNvPr id="509" name="组合 508"/>
            <p:cNvGrpSpPr/>
            <p:nvPr/>
          </p:nvGrpSpPr>
          <p:grpSpPr>
            <a:xfrm>
              <a:off x="1414612" y="1922197"/>
              <a:ext cx="2160240" cy="1772196"/>
              <a:chOff x="971600" y="2016844"/>
              <a:chExt cx="2160240" cy="1476164"/>
            </a:xfrm>
          </p:grpSpPr>
          <p:cxnSp>
            <p:nvCxnSpPr>
              <p:cNvPr id="616" name="直接连接符 615"/>
              <p:cNvCxnSpPr/>
              <p:nvPr/>
            </p:nvCxnSpPr>
            <p:spPr>
              <a:xfrm>
                <a:off x="971600" y="2016844"/>
                <a:ext cx="2160240" cy="0"/>
              </a:xfrm>
              <a:prstGeom prst="line">
                <a:avLst/>
              </a:prstGeom>
              <a:noFill/>
              <a:ln w="19050" cap="flat" cmpd="sng" algn="ctr">
                <a:solidFill>
                  <a:srgbClr val="4F81BD">
                    <a:shade val="95000"/>
                    <a:satMod val="105000"/>
                  </a:srgbClr>
                </a:solidFill>
                <a:prstDash val="solid"/>
              </a:ln>
              <a:effectLst/>
            </p:spPr>
          </p:cxnSp>
          <p:cxnSp>
            <p:nvCxnSpPr>
              <p:cNvPr id="617" name="直接连接符 616"/>
              <p:cNvCxnSpPr/>
              <p:nvPr/>
            </p:nvCxnSpPr>
            <p:spPr>
              <a:xfrm>
                <a:off x="971600" y="2180862"/>
                <a:ext cx="2160240" cy="0"/>
              </a:xfrm>
              <a:prstGeom prst="line">
                <a:avLst/>
              </a:prstGeom>
              <a:noFill/>
              <a:ln w="19050" cap="flat" cmpd="sng" algn="ctr">
                <a:solidFill>
                  <a:srgbClr val="4F81BD">
                    <a:shade val="95000"/>
                    <a:satMod val="105000"/>
                  </a:srgbClr>
                </a:solidFill>
                <a:prstDash val="solid"/>
              </a:ln>
              <a:effectLst/>
            </p:spPr>
          </p:cxnSp>
          <p:cxnSp>
            <p:nvCxnSpPr>
              <p:cNvPr id="618" name="直接连接符 617"/>
              <p:cNvCxnSpPr/>
              <p:nvPr/>
            </p:nvCxnSpPr>
            <p:spPr>
              <a:xfrm>
                <a:off x="971600" y="2344880"/>
                <a:ext cx="2160240" cy="0"/>
              </a:xfrm>
              <a:prstGeom prst="line">
                <a:avLst/>
              </a:prstGeom>
              <a:noFill/>
              <a:ln w="19050" cap="flat" cmpd="sng" algn="ctr">
                <a:solidFill>
                  <a:srgbClr val="4F81BD">
                    <a:shade val="95000"/>
                    <a:satMod val="105000"/>
                  </a:srgbClr>
                </a:solidFill>
                <a:prstDash val="solid"/>
              </a:ln>
              <a:effectLst/>
            </p:spPr>
          </p:cxnSp>
          <p:cxnSp>
            <p:nvCxnSpPr>
              <p:cNvPr id="619" name="直接连接符 618"/>
              <p:cNvCxnSpPr/>
              <p:nvPr/>
            </p:nvCxnSpPr>
            <p:spPr>
              <a:xfrm>
                <a:off x="971600" y="2508898"/>
                <a:ext cx="2160240" cy="0"/>
              </a:xfrm>
              <a:prstGeom prst="line">
                <a:avLst/>
              </a:prstGeom>
              <a:noFill/>
              <a:ln w="19050" cap="flat" cmpd="sng" algn="ctr">
                <a:solidFill>
                  <a:srgbClr val="4F81BD">
                    <a:shade val="95000"/>
                    <a:satMod val="105000"/>
                  </a:srgbClr>
                </a:solidFill>
                <a:prstDash val="solid"/>
              </a:ln>
              <a:effectLst/>
            </p:spPr>
          </p:cxnSp>
          <p:cxnSp>
            <p:nvCxnSpPr>
              <p:cNvPr id="620" name="直接连接符 619"/>
              <p:cNvCxnSpPr/>
              <p:nvPr/>
            </p:nvCxnSpPr>
            <p:spPr>
              <a:xfrm>
                <a:off x="971600" y="2672916"/>
                <a:ext cx="2160240" cy="0"/>
              </a:xfrm>
              <a:prstGeom prst="line">
                <a:avLst/>
              </a:prstGeom>
              <a:noFill/>
              <a:ln w="19050" cap="flat" cmpd="sng" algn="ctr">
                <a:solidFill>
                  <a:srgbClr val="4F81BD">
                    <a:shade val="95000"/>
                    <a:satMod val="105000"/>
                  </a:srgbClr>
                </a:solidFill>
                <a:prstDash val="solid"/>
              </a:ln>
              <a:effectLst/>
            </p:spPr>
          </p:cxnSp>
          <p:cxnSp>
            <p:nvCxnSpPr>
              <p:cNvPr id="621" name="直接连接符 620"/>
              <p:cNvCxnSpPr/>
              <p:nvPr/>
            </p:nvCxnSpPr>
            <p:spPr>
              <a:xfrm>
                <a:off x="971600" y="2836934"/>
                <a:ext cx="2160240" cy="0"/>
              </a:xfrm>
              <a:prstGeom prst="line">
                <a:avLst/>
              </a:prstGeom>
              <a:noFill/>
              <a:ln w="19050" cap="flat" cmpd="sng" algn="ctr">
                <a:solidFill>
                  <a:srgbClr val="4F81BD">
                    <a:shade val="95000"/>
                    <a:satMod val="105000"/>
                  </a:srgbClr>
                </a:solidFill>
                <a:prstDash val="solid"/>
              </a:ln>
              <a:effectLst/>
            </p:spPr>
          </p:cxnSp>
          <p:cxnSp>
            <p:nvCxnSpPr>
              <p:cNvPr id="622" name="直接连接符 621"/>
              <p:cNvCxnSpPr/>
              <p:nvPr/>
            </p:nvCxnSpPr>
            <p:spPr>
              <a:xfrm>
                <a:off x="971600" y="3000952"/>
                <a:ext cx="2160240" cy="0"/>
              </a:xfrm>
              <a:prstGeom prst="line">
                <a:avLst/>
              </a:prstGeom>
              <a:noFill/>
              <a:ln w="19050" cap="flat" cmpd="sng" algn="ctr">
                <a:solidFill>
                  <a:srgbClr val="4F81BD">
                    <a:shade val="95000"/>
                    <a:satMod val="105000"/>
                  </a:srgbClr>
                </a:solidFill>
                <a:prstDash val="solid"/>
              </a:ln>
              <a:effectLst/>
            </p:spPr>
          </p:cxnSp>
          <p:cxnSp>
            <p:nvCxnSpPr>
              <p:cNvPr id="623" name="直接连接符 622"/>
              <p:cNvCxnSpPr/>
              <p:nvPr/>
            </p:nvCxnSpPr>
            <p:spPr>
              <a:xfrm>
                <a:off x="971600" y="3164970"/>
                <a:ext cx="2160240" cy="0"/>
              </a:xfrm>
              <a:prstGeom prst="line">
                <a:avLst/>
              </a:prstGeom>
              <a:noFill/>
              <a:ln w="19050" cap="flat" cmpd="sng" algn="ctr">
                <a:solidFill>
                  <a:srgbClr val="4F81BD">
                    <a:shade val="95000"/>
                    <a:satMod val="105000"/>
                  </a:srgbClr>
                </a:solidFill>
                <a:prstDash val="solid"/>
              </a:ln>
              <a:effectLst/>
            </p:spPr>
          </p:cxnSp>
          <p:cxnSp>
            <p:nvCxnSpPr>
              <p:cNvPr id="624" name="直接连接符 623"/>
              <p:cNvCxnSpPr/>
              <p:nvPr/>
            </p:nvCxnSpPr>
            <p:spPr>
              <a:xfrm>
                <a:off x="971600" y="3328988"/>
                <a:ext cx="2160240" cy="0"/>
              </a:xfrm>
              <a:prstGeom prst="line">
                <a:avLst/>
              </a:prstGeom>
              <a:noFill/>
              <a:ln w="19050" cap="flat" cmpd="sng" algn="ctr">
                <a:solidFill>
                  <a:srgbClr val="4F81BD">
                    <a:shade val="95000"/>
                    <a:satMod val="105000"/>
                  </a:srgbClr>
                </a:solidFill>
                <a:prstDash val="solid"/>
              </a:ln>
              <a:effectLst/>
            </p:spPr>
          </p:cxnSp>
          <p:cxnSp>
            <p:nvCxnSpPr>
              <p:cNvPr id="625" name="直接连接符 624"/>
              <p:cNvCxnSpPr/>
              <p:nvPr/>
            </p:nvCxnSpPr>
            <p:spPr>
              <a:xfrm>
                <a:off x="971600" y="3493008"/>
                <a:ext cx="2160240" cy="0"/>
              </a:xfrm>
              <a:prstGeom prst="line">
                <a:avLst/>
              </a:prstGeom>
              <a:noFill/>
              <a:ln w="19050" cap="flat" cmpd="sng" algn="ctr">
                <a:solidFill>
                  <a:srgbClr val="4F81BD">
                    <a:shade val="95000"/>
                    <a:satMod val="105000"/>
                  </a:srgbClr>
                </a:solidFill>
                <a:prstDash val="solid"/>
              </a:ln>
              <a:effectLst/>
            </p:spPr>
          </p:cxnSp>
        </p:grpSp>
        <p:grpSp>
          <p:nvGrpSpPr>
            <p:cNvPr id="510" name="组合 509"/>
            <p:cNvGrpSpPr/>
            <p:nvPr/>
          </p:nvGrpSpPr>
          <p:grpSpPr>
            <a:xfrm rot="5400000">
              <a:off x="1403969" y="1940840"/>
              <a:ext cx="2117990" cy="1736664"/>
              <a:chOff x="971600" y="2016844"/>
              <a:chExt cx="2160240" cy="1476164"/>
            </a:xfrm>
          </p:grpSpPr>
          <p:cxnSp>
            <p:nvCxnSpPr>
              <p:cNvPr id="606" name="直接连接符 605"/>
              <p:cNvCxnSpPr/>
              <p:nvPr/>
            </p:nvCxnSpPr>
            <p:spPr>
              <a:xfrm>
                <a:off x="971600" y="2016844"/>
                <a:ext cx="2160240" cy="0"/>
              </a:xfrm>
              <a:prstGeom prst="line">
                <a:avLst/>
              </a:prstGeom>
              <a:noFill/>
              <a:ln w="19050" cap="flat" cmpd="sng" algn="ctr">
                <a:solidFill>
                  <a:srgbClr val="4F81BD">
                    <a:shade val="95000"/>
                    <a:satMod val="105000"/>
                  </a:srgbClr>
                </a:solidFill>
                <a:prstDash val="solid"/>
              </a:ln>
              <a:effectLst/>
            </p:spPr>
          </p:cxnSp>
          <p:cxnSp>
            <p:nvCxnSpPr>
              <p:cNvPr id="607" name="直接连接符 606"/>
              <p:cNvCxnSpPr/>
              <p:nvPr/>
            </p:nvCxnSpPr>
            <p:spPr>
              <a:xfrm>
                <a:off x="971600" y="2180862"/>
                <a:ext cx="2160240" cy="0"/>
              </a:xfrm>
              <a:prstGeom prst="line">
                <a:avLst/>
              </a:prstGeom>
              <a:noFill/>
              <a:ln w="19050" cap="flat" cmpd="sng" algn="ctr">
                <a:solidFill>
                  <a:srgbClr val="4F81BD">
                    <a:shade val="95000"/>
                    <a:satMod val="105000"/>
                  </a:srgbClr>
                </a:solidFill>
                <a:prstDash val="solid"/>
              </a:ln>
              <a:effectLst/>
            </p:spPr>
          </p:cxnSp>
          <p:cxnSp>
            <p:nvCxnSpPr>
              <p:cNvPr id="608" name="直接连接符 607"/>
              <p:cNvCxnSpPr/>
              <p:nvPr/>
            </p:nvCxnSpPr>
            <p:spPr>
              <a:xfrm>
                <a:off x="971600" y="2344880"/>
                <a:ext cx="2160240" cy="0"/>
              </a:xfrm>
              <a:prstGeom prst="line">
                <a:avLst/>
              </a:prstGeom>
              <a:noFill/>
              <a:ln w="19050" cap="flat" cmpd="sng" algn="ctr">
                <a:solidFill>
                  <a:srgbClr val="4F81BD">
                    <a:shade val="95000"/>
                    <a:satMod val="105000"/>
                  </a:srgbClr>
                </a:solidFill>
                <a:prstDash val="solid"/>
              </a:ln>
              <a:effectLst/>
            </p:spPr>
          </p:cxnSp>
          <p:cxnSp>
            <p:nvCxnSpPr>
              <p:cNvPr id="609" name="直接连接符 608"/>
              <p:cNvCxnSpPr/>
              <p:nvPr/>
            </p:nvCxnSpPr>
            <p:spPr>
              <a:xfrm>
                <a:off x="971600" y="2508898"/>
                <a:ext cx="2160240" cy="0"/>
              </a:xfrm>
              <a:prstGeom prst="line">
                <a:avLst/>
              </a:prstGeom>
              <a:noFill/>
              <a:ln w="19050" cap="flat" cmpd="sng" algn="ctr">
                <a:solidFill>
                  <a:srgbClr val="4F81BD">
                    <a:shade val="95000"/>
                    <a:satMod val="105000"/>
                  </a:srgbClr>
                </a:solidFill>
                <a:prstDash val="solid"/>
              </a:ln>
              <a:effectLst/>
            </p:spPr>
          </p:cxnSp>
          <p:cxnSp>
            <p:nvCxnSpPr>
              <p:cNvPr id="610" name="直接连接符 609"/>
              <p:cNvCxnSpPr/>
              <p:nvPr/>
            </p:nvCxnSpPr>
            <p:spPr>
              <a:xfrm>
                <a:off x="971600" y="2672916"/>
                <a:ext cx="2160240" cy="0"/>
              </a:xfrm>
              <a:prstGeom prst="line">
                <a:avLst/>
              </a:prstGeom>
              <a:noFill/>
              <a:ln w="19050" cap="flat" cmpd="sng" algn="ctr">
                <a:solidFill>
                  <a:srgbClr val="4F81BD">
                    <a:shade val="95000"/>
                    <a:satMod val="105000"/>
                  </a:srgbClr>
                </a:solidFill>
                <a:prstDash val="solid"/>
              </a:ln>
              <a:effectLst/>
            </p:spPr>
          </p:cxnSp>
          <p:cxnSp>
            <p:nvCxnSpPr>
              <p:cNvPr id="611" name="直接连接符 610"/>
              <p:cNvCxnSpPr/>
              <p:nvPr/>
            </p:nvCxnSpPr>
            <p:spPr>
              <a:xfrm>
                <a:off x="971600" y="2836934"/>
                <a:ext cx="2160240" cy="0"/>
              </a:xfrm>
              <a:prstGeom prst="line">
                <a:avLst/>
              </a:prstGeom>
              <a:noFill/>
              <a:ln w="19050" cap="flat" cmpd="sng" algn="ctr">
                <a:solidFill>
                  <a:srgbClr val="4F81BD">
                    <a:shade val="95000"/>
                    <a:satMod val="105000"/>
                  </a:srgbClr>
                </a:solidFill>
                <a:prstDash val="solid"/>
              </a:ln>
              <a:effectLst/>
            </p:spPr>
          </p:cxnSp>
          <p:cxnSp>
            <p:nvCxnSpPr>
              <p:cNvPr id="612" name="直接连接符 611"/>
              <p:cNvCxnSpPr/>
              <p:nvPr/>
            </p:nvCxnSpPr>
            <p:spPr>
              <a:xfrm>
                <a:off x="971600" y="3000952"/>
                <a:ext cx="2160240" cy="0"/>
              </a:xfrm>
              <a:prstGeom prst="line">
                <a:avLst/>
              </a:prstGeom>
              <a:noFill/>
              <a:ln w="19050" cap="flat" cmpd="sng" algn="ctr">
                <a:solidFill>
                  <a:srgbClr val="4F81BD">
                    <a:shade val="95000"/>
                    <a:satMod val="105000"/>
                  </a:srgbClr>
                </a:solidFill>
                <a:prstDash val="solid"/>
              </a:ln>
              <a:effectLst/>
            </p:spPr>
          </p:cxnSp>
          <p:cxnSp>
            <p:nvCxnSpPr>
              <p:cNvPr id="613" name="直接连接符 612"/>
              <p:cNvCxnSpPr/>
              <p:nvPr/>
            </p:nvCxnSpPr>
            <p:spPr>
              <a:xfrm>
                <a:off x="971600" y="3164970"/>
                <a:ext cx="2160240" cy="0"/>
              </a:xfrm>
              <a:prstGeom prst="line">
                <a:avLst/>
              </a:prstGeom>
              <a:noFill/>
              <a:ln w="19050" cap="flat" cmpd="sng" algn="ctr">
                <a:solidFill>
                  <a:srgbClr val="4F81BD">
                    <a:shade val="95000"/>
                    <a:satMod val="105000"/>
                  </a:srgbClr>
                </a:solidFill>
                <a:prstDash val="solid"/>
              </a:ln>
              <a:effectLst/>
            </p:spPr>
          </p:cxnSp>
          <p:cxnSp>
            <p:nvCxnSpPr>
              <p:cNvPr id="614" name="直接连接符 613"/>
              <p:cNvCxnSpPr/>
              <p:nvPr/>
            </p:nvCxnSpPr>
            <p:spPr>
              <a:xfrm>
                <a:off x="971600" y="3328988"/>
                <a:ext cx="2160240" cy="0"/>
              </a:xfrm>
              <a:prstGeom prst="line">
                <a:avLst/>
              </a:prstGeom>
              <a:noFill/>
              <a:ln w="19050" cap="flat" cmpd="sng" algn="ctr">
                <a:solidFill>
                  <a:srgbClr val="4F81BD">
                    <a:shade val="95000"/>
                    <a:satMod val="105000"/>
                  </a:srgbClr>
                </a:solidFill>
                <a:prstDash val="solid"/>
              </a:ln>
              <a:effectLst/>
            </p:spPr>
          </p:cxnSp>
          <p:cxnSp>
            <p:nvCxnSpPr>
              <p:cNvPr id="615" name="直接连接符 614"/>
              <p:cNvCxnSpPr/>
              <p:nvPr/>
            </p:nvCxnSpPr>
            <p:spPr>
              <a:xfrm>
                <a:off x="971600" y="3493008"/>
                <a:ext cx="2160240" cy="0"/>
              </a:xfrm>
              <a:prstGeom prst="line">
                <a:avLst/>
              </a:prstGeom>
              <a:noFill/>
              <a:ln w="19050" cap="flat" cmpd="sng" algn="ctr">
                <a:solidFill>
                  <a:srgbClr val="4F81BD">
                    <a:shade val="95000"/>
                    <a:satMod val="105000"/>
                  </a:srgbClr>
                </a:solidFill>
                <a:prstDash val="solid"/>
              </a:ln>
              <a:effectLst/>
            </p:spPr>
          </p:cxnSp>
        </p:grpSp>
        <p:sp>
          <p:nvSpPr>
            <p:cNvPr id="511" name="椭圆 510"/>
            <p:cNvSpPr/>
            <p:nvPr/>
          </p:nvSpPr>
          <p:spPr>
            <a:xfrm>
              <a:off x="1522624" y="1845721"/>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12" name="椭圆 511"/>
            <p:cNvSpPr/>
            <p:nvPr/>
          </p:nvSpPr>
          <p:spPr>
            <a:xfrm>
              <a:off x="1714579" y="1845721"/>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13" name="椭圆 512"/>
            <p:cNvSpPr/>
            <p:nvPr/>
          </p:nvSpPr>
          <p:spPr>
            <a:xfrm>
              <a:off x="1906534" y="1845721"/>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14" name="椭圆 513"/>
            <p:cNvSpPr/>
            <p:nvPr/>
          </p:nvSpPr>
          <p:spPr>
            <a:xfrm>
              <a:off x="2098489" y="1845721"/>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15" name="椭圆 514"/>
            <p:cNvSpPr/>
            <p:nvPr/>
          </p:nvSpPr>
          <p:spPr>
            <a:xfrm>
              <a:off x="2290444" y="1845721"/>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16" name="椭圆 515"/>
            <p:cNvSpPr/>
            <p:nvPr/>
          </p:nvSpPr>
          <p:spPr>
            <a:xfrm>
              <a:off x="2482399" y="1845721"/>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17" name="椭圆 516"/>
            <p:cNvSpPr/>
            <p:nvPr/>
          </p:nvSpPr>
          <p:spPr>
            <a:xfrm>
              <a:off x="2674354" y="1845721"/>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18" name="椭圆 517"/>
            <p:cNvSpPr/>
            <p:nvPr/>
          </p:nvSpPr>
          <p:spPr>
            <a:xfrm>
              <a:off x="2866309" y="1845721"/>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19" name="椭圆 518"/>
            <p:cNvSpPr/>
            <p:nvPr/>
          </p:nvSpPr>
          <p:spPr>
            <a:xfrm>
              <a:off x="3058264" y="1845721"/>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20" name="椭圆 519"/>
            <p:cNvSpPr/>
            <p:nvPr/>
          </p:nvSpPr>
          <p:spPr>
            <a:xfrm>
              <a:off x="3250219" y="1845721"/>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21" name="椭圆 520"/>
            <p:cNvSpPr/>
            <p:nvPr/>
          </p:nvSpPr>
          <p:spPr>
            <a:xfrm>
              <a:off x="1532145" y="2036896"/>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22" name="椭圆 521"/>
            <p:cNvSpPr/>
            <p:nvPr/>
          </p:nvSpPr>
          <p:spPr>
            <a:xfrm>
              <a:off x="1724100" y="2036896"/>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23" name="椭圆 522"/>
            <p:cNvSpPr/>
            <p:nvPr/>
          </p:nvSpPr>
          <p:spPr>
            <a:xfrm>
              <a:off x="1916055" y="2036896"/>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24" name="椭圆 523"/>
            <p:cNvSpPr/>
            <p:nvPr/>
          </p:nvSpPr>
          <p:spPr>
            <a:xfrm>
              <a:off x="2108010" y="2036896"/>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25" name="椭圆 524"/>
            <p:cNvSpPr/>
            <p:nvPr/>
          </p:nvSpPr>
          <p:spPr>
            <a:xfrm>
              <a:off x="2299965" y="2036896"/>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26" name="椭圆 525"/>
            <p:cNvSpPr/>
            <p:nvPr/>
          </p:nvSpPr>
          <p:spPr>
            <a:xfrm>
              <a:off x="2491920" y="2036896"/>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27" name="椭圆 526"/>
            <p:cNvSpPr/>
            <p:nvPr/>
          </p:nvSpPr>
          <p:spPr>
            <a:xfrm>
              <a:off x="2683875" y="2036896"/>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28" name="椭圆 527"/>
            <p:cNvSpPr/>
            <p:nvPr/>
          </p:nvSpPr>
          <p:spPr>
            <a:xfrm>
              <a:off x="3067785" y="2036896"/>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29" name="椭圆 528"/>
            <p:cNvSpPr/>
            <p:nvPr/>
          </p:nvSpPr>
          <p:spPr>
            <a:xfrm>
              <a:off x="3259740" y="2036896"/>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30" name="椭圆 529"/>
            <p:cNvSpPr/>
            <p:nvPr/>
          </p:nvSpPr>
          <p:spPr>
            <a:xfrm>
              <a:off x="1527875" y="225056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31" name="椭圆 530"/>
            <p:cNvSpPr/>
            <p:nvPr/>
          </p:nvSpPr>
          <p:spPr>
            <a:xfrm>
              <a:off x="1719830" y="225056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32" name="椭圆 531"/>
            <p:cNvSpPr/>
            <p:nvPr/>
          </p:nvSpPr>
          <p:spPr>
            <a:xfrm>
              <a:off x="2103740" y="225056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33" name="椭圆 532"/>
            <p:cNvSpPr/>
            <p:nvPr/>
          </p:nvSpPr>
          <p:spPr>
            <a:xfrm>
              <a:off x="2295695" y="225056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34" name="椭圆 533"/>
            <p:cNvSpPr/>
            <p:nvPr/>
          </p:nvSpPr>
          <p:spPr>
            <a:xfrm>
              <a:off x="2487650" y="225056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35" name="椭圆 534"/>
            <p:cNvSpPr/>
            <p:nvPr/>
          </p:nvSpPr>
          <p:spPr>
            <a:xfrm>
              <a:off x="2679605" y="225056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36" name="椭圆 535"/>
            <p:cNvSpPr/>
            <p:nvPr/>
          </p:nvSpPr>
          <p:spPr>
            <a:xfrm>
              <a:off x="2871560" y="225056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37" name="椭圆 536"/>
            <p:cNvSpPr/>
            <p:nvPr/>
          </p:nvSpPr>
          <p:spPr>
            <a:xfrm>
              <a:off x="3063515" y="225056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38" name="椭圆 537"/>
            <p:cNvSpPr/>
            <p:nvPr/>
          </p:nvSpPr>
          <p:spPr>
            <a:xfrm>
              <a:off x="3255470" y="225056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39" name="椭圆 538"/>
            <p:cNvSpPr/>
            <p:nvPr/>
          </p:nvSpPr>
          <p:spPr>
            <a:xfrm>
              <a:off x="1522164" y="244746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40" name="椭圆 539"/>
            <p:cNvSpPr/>
            <p:nvPr/>
          </p:nvSpPr>
          <p:spPr>
            <a:xfrm>
              <a:off x="1714119" y="244746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41" name="椭圆 540"/>
            <p:cNvSpPr/>
            <p:nvPr/>
          </p:nvSpPr>
          <p:spPr>
            <a:xfrm>
              <a:off x="1906074" y="244746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42" name="椭圆 541"/>
            <p:cNvSpPr/>
            <p:nvPr/>
          </p:nvSpPr>
          <p:spPr>
            <a:xfrm>
              <a:off x="2098029" y="244746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43" name="椭圆 542"/>
            <p:cNvSpPr/>
            <p:nvPr/>
          </p:nvSpPr>
          <p:spPr>
            <a:xfrm>
              <a:off x="2289984" y="244746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44" name="椭圆 543"/>
            <p:cNvSpPr/>
            <p:nvPr/>
          </p:nvSpPr>
          <p:spPr>
            <a:xfrm>
              <a:off x="2673894" y="244746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45" name="椭圆 544"/>
            <p:cNvSpPr/>
            <p:nvPr/>
          </p:nvSpPr>
          <p:spPr>
            <a:xfrm>
              <a:off x="2865849" y="244746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46" name="椭圆 545"/>
            <p:cNvSpPr/>
            <p:nvPr/>
          </p:nvSpPr>
          <p:spPr>
            <a:xfrm>
              <a:off x="3057804" y="244746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47" name="椭圆 546"/>
            <p:cNvSpPr/>
            <p:nvPr/>
          </p:nvSpPr>
          <p:spPr>
            <a:xfrm>
              <a:off x="3249759" y="244746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48" name="椭圆 547"/>
            <p:cNvSpPr/>
            <p:nvPr/>
          </p:nvSpPr>
          <p:spPr>
            <a:xfrm>
              <a:off x="1530138" y="26424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49" name="椭圆 548"/>
            <p:cNvSpPr/>
            <p:nvPr/>
          </p:nvSpPr>
          <p:spPr>
            <a:xfrm>
              <a:off x="1722093" y="26424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50" name="椭圆 549"/>
            <p:cNvSpPr/>
            <p:nvPr/>
          </p:nvSpPr>
          <p:spPr>
            <a:xfrm>
              <a:off x="1914048" y="26424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51" name="椭圆 550"/>
            <p:cNvSpPr/>
            <p:nvPr/>
          </p:nvSpPr>
          <p:spPr>
            <a:xfrm>
              <a:off x="2106003" y="26424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52" name="椭圆 551"/>
            <p:cNvSpPr/>
            <p:nvPr/>
          </p:nvSpPr>
          <p:spPr>
            <a:xfrm>
              <a:off x="2297958" y="26424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53" name="椭圆 552"/>
            <p:cNvSpPr/>
            <p:nvPr/>
          </p:nvSpPr>
          <p:spPr>
            <a:xfrm>
              <a:off x="2489913" y="26424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55" name="椭圆 554"/>
            <p:cNvSpPr/>
            <p:nvPr/>
          </p:nvSpPr>
          <p:spPr>
            <a:xfrm>
              <a:off x="2873823" y="26424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56" name="椭圆 555"/>
            <p:cNvSpPr/>
            <p:nvPr/>
          </p:nvSpPr>
          <p:spPr>
            <a:xfrm>
              <a:off x="3065778" y="26424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57" name="椭圆 556"/>
            <p:cNvSpPr/>
            <p:nvPr/>
          </p:nvSpPr>
          <p:spPr>
            <a:xfrm>
              <a:off x="3257733" y="26424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58" name="椭圆 557"/>
            <p:cNvSpPr/>
            <p:nvPr/>
          </p:nvSpPr>
          <p:spPr>
            <a:xfrm>
              <a:off x="1539659" y="2833614"/>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60" name="椭圆 559"/>
            <p:cNvSpPr/>
            <p:nvPr/>
          </p:nvSpPr>
          <p:spPr>
            <a:xfrm>
              <a:off x="1923569" y="2833614"/>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61" name="椭圆 560"/>
            <p:cNvSpPr/>
            <p:nvPr/>
          </p:nvSpPr>
          <p:spPr>
            <a:xfrm>
              <a:off x="2115524" y="2833614"/>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62" name="椭圆 561"/>
            <p:cNvSpPr/>
            <p:nvPr/>
          </p:nvSpPr>
          <p:spPr>
            <a:xfrm>
              <a:off x="2307479" y="2833614"/>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63" name="椭圆 562"/>
            <p:cNvSpPr/>
            <p:nvPr/>
          </p:nvSpPr>
          <p:spPr>
            <a:xfrm>
              <a:off x="2499434" y="2833614"/>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64" name="椭圆 563"/>
            <p:cNvSpPr/>
            <p:nvPr/>
          </p:nvSpPr>
          <p:spPr>
            <a:xfrm>
              <a:off x="2691389" y="2833614"/>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65" name="椭圆 564"/>
            <p:cNvSpPr/>
            <p:nvPr/>
          </p:nvSpPr>
          <p:spPr>
            <a:xfrm>
              <a:off x="2883344" y="2833614"/>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66" name="椭圆 565"/>
            <p:cNvSpPr/>
            <p:nvPr/>
          </p:nvSpPr>
          <p:spPr>
            <a:xfrm>
              <a:off x="3075299" y="2833614"/>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67" name="椭圆 566"/>
            <p:cNvSpPr/>
            <p:nvPr/>
          </p:nvSpPr>
          <p:spPr>
            <a:xfrm>
              <a:off x="3267254" y="2833614"/>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68" name="椭圆 567"/>
            <p:cNvSpPr/>
            <p:nvPr/>
          </p:nvSpPr>
          <p:spPr>
            <a:xfrm>
              <a:off x="1535389" y="304727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69" name="椭圆 568"/>
            <p:cNvSpPr/>
            <p:nvPr/>
          </p:nvSpPr>
          <p:spPr>
            <a:xfrm>
              <a:off x="1727344" y="304727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70" name="椭圆 569"/>
            <p:cNvSpPr/>
            <p:nvPr/>
          </p:nvSpPr>
          <p:spPr>
            <a:xfrm>
              <a:off x="1919299" y="304727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71" name="椭圆 570"/>
            <p:cNvSpPr/>
            <p:nvPr/>
          </p:nvSpPr>
          <p:spPr>
            <a:xfrm>
              <a:off x="2303209" y="304727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72" name="椭圆 571"/>
            <p:cNvSpPr/>
            <p:nvPr/>
          </p:nvSpPr>
          <p:spPr>
            <a:xfrm>
              <a:off x="2495164" y="304727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73" name="椭圆 572"/>
            <p:cNvSpPr/>
            <p:nvPr/>
          </p:nvSpPr>
          <p:spPr>
            <a:xfrm>
              <a:off x="2687119" y="304727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74" name="椭圆 573"/>
            <p:cNvSpPr/>
            <p:nvPr/>
          </p:nvSpPr>
          <p:spPr>
            <a:xfrm>
              <a:off x="2879074" y="304727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75" name="椭圆 574"/>
            <p:cNvSpPr/>
            <p:nvPr/>
          </p:nvSpPr>
          <p:spPr>
            <a:xfrm>
              <a:off x="3071029" y="304727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76" name="椭圆 575"/>
            <p:cNvSpPr/>
            <p:nvPr/>
          </p:nvSpPr>
          <p:spPr>
            <a:xfrm>
              <a:off x="3262984" y="304727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77" name="椭圆 576"/>
            <p:cNvSpPr/>
            <p:nvPr/>
          </p:nvSpPr>
          <p:spPr>
            <a:xfrm>
              <a:off x="1529678" y="324418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78" name="椭圆 577"/>
            <p:cNvSpPr/>
            <p:nvPr/>
          </p:nvSpPr>
          <p:spPr>
            <a:xfrm>
              <a:off x="1721633" y="324418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79" name="椭圆 578"/>
            <p:cNvSpPr/>
            <p:nvPr/>
          </p:nvSpPr>
          <p:spPr>
            <a:xfrm>
              <a:off x="1913588" y="324418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80" name="椭圆 579"/>
            <p:cNvSpPr/>
            <p:nvPr/>
          </p:nvSpPr>
          <p:spPr>
            <a:xfrm>
              <a:off x="2105543" y="324418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81" name="椭圆 580"/>
            <p:cNvSpPr/>
            <p:nvPr/>
          </p:nvSpPr>
          <p:spPr>
            <a:xfrm>
              <a:off x="2297498" y="324418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82" name="椭圆 581"/>
            <p:cNvSpPr/>
            <p:nvPr/>
          </p:nvSpPr>
          <p:spPr>
            <a:xfrm>
              <a:off x="2489453" y="324418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83" name="椭圆 582"/>
            <p:cNvSpPr/>
            <p:nvPr/>
          </p:nvSpPr>
          <p:spPr>
            <a:xfrm>
              <a:off x="2681408" y="324418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84" name="椭圆 583"/>
            <p:cNvSpPr/>
            <p:nvPr/>
          </p:nvSpPr>
          <p:spPr>
            <a:xfrm>
              <a:off x="3065318" y="324418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85" name="椭圆 584"/>
            <p:cNvSpPr/>
            <p:nvPr/>
          </p:nvSpPr>
          <p:spPr>
            <a:xfrm>
              <a:off x="3257273" y="324418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86" name="椭圆 585"/>
            <p:cNvSpPr/>
            <p:nvPr/>
          </p:nvSpPr>
          <p:spPr>
            <a:xfrm>
              <a:off x="1524192" y="3429033"/>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87" name="椭圆 586"/>
            <p:cNvSpPr/>
            <p:nvPr/>
          </p:nvSpPr>
          <p:spPr>
            <a:xfrm>
              <a:off x="1716147" y="3429033"/>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89" name="椭圆 588"/>
            <p:cNvSpPr/>
            <p:nvPr/>
          </p:nvSpPr>
          <p:spPr>
            <a:xfrm>
              <a:off x="2100057" y="3429033"/>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90" name="椭圆 589"/>
            <p:cNvSpPr/>
            <p:nvPr/>
          </p:nvSpPr>
          <p:spPr>
            <a:xfrm>
              <a:off x="2292012" y="3429033"/>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91" name="椭圆 590"/>
            <p:cNvSpPr/>
            <p:nvPr/>
          </p:nvSpPr>
          <p:spPr>
            <a:xfrm>
              <a:off x="2483967" y="3429033"/>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93" name="椭圆 592"/>
            <p:cNvSpPr/>
            <p:nvPr/>
          </p:nvSpPr>
          <p:spPr>
            <a:xfrm>
              <a:off x="2867877" y="3429033"/>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94" name="椭圆 593"/>
            <p:cNvSpPr/>
            <p:nvPr/>
          </p:nvSpPr>
          <p:spPr>
            <a:xfrm>
              <a:off x="3059832" y="3429033"/>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95" name="椭圆 594"/>
            <p:cNvSpPr/>
            <p:nvPr/>
          </p:nvSpPr>
          <p:spPr>
            <a:xfrm>
              <a:off x="3251787" y="3429033"/>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96" name="椭圆 595"/>
            <p:cNvSpPr/>
            <p:nvPr/>
          </p:nvSpPr>
          <p:spPr>
            <a:xfrm>
              <a:off x="1518481" y="362594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97" name="椭圆 596"/>
            <p:cNvSpPr/>
            <p:nvPr/>
          </p:nvSpPr>
          <p:spPr>
            <a:xfrm>
              <a:off x="1710436" y="362594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98" name="椭圆 597"/>
            <p:cNvSpPr/>
            <p:nvPr/>
          </p:nvSpPr>
          <p:spPr>
            <a:xfrm>
              <a:off x="1902391" y="362594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599" name="椭圆 598"/>
            <p:cNvSpPr/>
            <p:nvPr/>
          </p:nvSpPr>
          <p:spPr>
            <a:xfrm>
              <a:off x="2094346" y="362594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00" name="椭圆 599"/>
            <p:cNvSpPr/>
            <p:nvPr/>
          </p:nvSpPr>
          <p:spPr>
            <a:xfrm>
              <a:off x="2286301" y="362594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01" name="椭圆 600"/>
            <p:cNvSpPr/>
            <p:nvPr/>
          </p:nvSpPr>
          <p:spPr>
            <a:xfrm>
              <a:off x="2478256" y="362594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02" name="椭圆 601"/>
            <p:cNvSpPr/>
            <p:nvPr/>
          </p:nvSpPr>
          <p:spPr>
            <a:xfrm>
              <a:off x="2670211" y="362594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03" name="椭圆 602"/>
            <p:cNvSpPr/>
            <p:nvPr/>
          </p:nvSpPr>
          <p:spPr>
            <a:xfrm>
              <a:off x="2862166" y="362594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04" name="椭圆 603"/>
            <p:cNvSpPr/>
            <p:nvPr/>
          </p:nvSpPr>
          <p:spPr>
            <a:xfrm>
              <a:off x="3054121" y="362594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05" name="椭圆 604"/>
            <p:cNvSpPr/>
            <p:nvPr/>
          </p:nvSpPr>
          <p:spPr>
            <a:xfrm>
              <a:off x="3246076" y="362594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grpSp>
      <p:grpSp>
        <p:nvGrpSpPr>
          <p:cNvPr id="626" name="组合 625"/>
          <p:cNvGrpSpPr/>
          <p:nvPr/>
        </p:nvGrpSpPr>
        <p:grpSpPr>
          <a:xfrm>
            <a:off x="1410244" y="4026386"/>
            <a:ext cx="1712409" cy="1647509"/>
            <a:chOff x="5199851" y="1734383"/>
            <a:chExt cx="2160240" cy="2117990"/>
          </a:xfrm>
        </p:grpSpPr>
        <p:grpSp>
          <p:nvGrpSpPr>
            <p:cNvPr id="627" name="组合 626"/>
            <p:cNvGrpSpPr/>
            <p:nvPr/>
          </p:nvGrpSpPr>
          <p:grpSpPr>
            <a:xfrm>
              <a:off x="5199851" y="1906403"/>
              <a:ext cx="2160240" cy="1772196"/>
              <a:chOff x="971600" y="2016844"/>
              <a:chExt cx="2160240" cy="1476164"/>
            </a:xfrm>
          </p:grpSpPr>
          <p:cxnSp>
            <p:nvCxnSpPr>
              <p:cNvPr id="739" name="直接连接符 738"/>
              <p:cNvCxnSpPr/>
              <p:nvPr/>
            </p:nvCxnSpPr>
            <p:spPr>
              <a:xfrm>
                <a:off x="971600" y="2016844"/>
                <a:ext cx="2160240" cy="0"/>
              </a:xfrm>
              <a:prstGeom prst="line">
                <a:avLst/>
              </a:prstGeom>
              <a:noFill/>
              <a:ln w="19050" cap="flat" cmpd="sng" algn="ctr">
                <a:solidFill>
                  <a:srgbClr val="4F81BD">
                    <a:shade val="95000"/>
                    <a:satMod val="105000"/>
                  </a:srgbClr>
                </a:solidFill>
                <a:prstDash val="solid"/>
              </a:ln>
              <a:effectLst/>
            </p:spPr>
          </p:cxnSp>
          <p:cxnSp>
            <p:nvCxnSpPr>
              <p:cNvPr id="740" name="直接连接符 739"/>
              <p:cNvCxnSpPr/>
              <p:nvPr/>
            </p:nvCxnSpPr>
            <p:spPr>
              <a:xfrm>
                <a:off x="971600" y="2180862"/>
                <a:ext cx="2160240" cy="0"/>
              </a:xfrm>
              <a:prstGeom prst="line">
                <a:avLst/>
              </a:prstGeom>
              <a:noFill/>
              <a:ln w="19050" cap="flat" cmpd="sng" algn="ctr">
                <a:solidFill>
                  <a:srgbClr val="4F81BD">
                    <a:shade val="95000"/>
                    <a:satMod val="105000"/>
                  </a:srgbClr>
                </a:solidFill>
                <a:prstDash val="solid"/>
              </a:ln>
              <a:effectLst/>
            </p:spPr>
          </p:cxnSp>
          <p:cxnSp>
            <p:nvCxnSpPr>
              <p:cNvPr id="741" name="直接连接符 740"/>
              <p:cNvCxnSpPr/>
              <p:nvPr/>
            </p:nvCxnSpPr>
            <p:spPr>
              <a:xfrm>
                <a:off x="971600" y="2344880"/>
                <a:ext cx="2160240" cy="0"/>
              </a:xfrm>
              <a:prstGeom prst="line">
                <a:avLst/>
              </a:prstGeom>
              <a:noFill/>
              <a:ln w="19050" cap="flat" cmpd="sng" algn="ctr">
                <a:solidFill>
                  <a:srgbClr val="4F81BD">
                    <a:shade val="95000"/>
                    <a:satMod val="105000"/>
                  </a:srgbClr>
                </a:solidFill>
                <a:prstDash val="solid"/>
              </a:ln>
              <a:effectLst/>
            </p:spPr>
          </p:cxnSp>
          <p:cxnSp>
            <p:nvCxnSpPr>
              <p:cNvPr id="742" name="直接连接符 741"/>
              <p:cNvCxnSpPr/>
              <p:nvPr/>
            </p:nvCxnSpPr>
            <p:spPr>
              <a:xfrm>
                <a:off x="971600" y="2508898"/>
                <a:ext cx="2160240" cy="0"/>
              </a:xfrm>
              <a:prstGeom prst="line">
                <a:avLst/>
              </a:prstGeom>
              <a:noFill/>
              <a:ln w="19050" cap="flat" cmpd="sng" algn="ctr">
                <a:solidFill>
                  <a:srgbClr val="4F81BD">
                    <a:shade val="95000"/>
                    <a:satMod val="105000"/>
                  </a:srgbClr>
                </a:solidFill>
                <a:prstDash val="solid"/>
              </a:ln>
              <a:effectLst/>
            </p:spPr>
          </p:cxnSp>
          <p:cxnSp>
            <p:nvCxnSpPr>
              <p:cNvPr id="743" name="直接连接符 742"/>
              <p:cNvCxnSpPr/>
              <p:nvPr/>
            </p:nvCxnSpPr>
            <p:spPr>
              <a:xfrm>
                <a:off x="971600" y="2672916"/>
                <a:ext cx="2160240" cy="0"/>
              </a:xfrm>
              <a:prstGeom prst="line">
                <a:avLst/>
              </a:prstGeom>
              <a:noFill/>
              <a:ln w="19050" cap="flat" cmpd="sng" algn="ctr">
                <a:solidFill>
                  <a:srgbClr val="4F81BD">
                    <a:shade val="95000"/>
                    <a:satMod val="105000"/>
                  </a:srgbClr>
                </a:solidFill>
                <a:prstDash val="solid"/>
              </a:ln>
              <a:effectLst/>
            </p:spPr>
          </p:cxnSp>
          <p:cxnSp>
            <p:nvCxnSpPr>
              <p:cNvPr id="744" name="直接连接符 743"/>
              <p:cNvCxnSpPr/>
              <p:nvPr/>
            </p:nvCxnSpPr>
            <p:spPr>
              <a:xfrm>
                <a:off x="971600" y="2836934"/>
                <a:ext cx="2160240" cy="0"/>
              </a:xfrm>
              <a:prstGeom prst="line">
                <a:avLst/>
              </a:prstGeom>
              <a:noFill/>
              <a:ln w="19050" cap="flat" cmpd="sng" algn="ctr">
                <a:solidFill>
                  <a:srgbClr val="4F81BD">
                    <a:shade val="95000"/>
                    <a:satMod val="105000"/>
                  </a:srgbClr>
                </a:solidFill>
                <a:prstDash val="solid"/>
              </a:ln>
              <a:effectLst/>
            </p:spPr>
          </p:cxnSp>
          <p:cxnSp>
            <p:nvCxnSpPr>
              <p:cNvPr id="745" name="直接连接符 744"/>
              <p:cNvCxnSpPr/>
              <p:nvPr/>
            </p:nvCxnSpPr>
            <p:spPr>
              <a:xfrm>
                <a:off x="971600" y="3000952"/>
                <a:ext cx="2160240" cy="0"/>
              </a:xfrm>
              <a:prstGeom prst="line">
                <a:avLst/>
              </a:prstGeom>
              <a:noFill/>
              <a:ln w="19050" cap="flat" cmpd="sng" algn="ctr">
                <a:solidFill>
                  <a:srgbClr val="4F81BD">
                    <a:shade val="95000"/>
                    <a:satMod val="105000"/>
                  </a:srgbClr>
                </a:solidFill>
                <a:prstDash val="solid"/>
              </a:ln>
              <a:effectLst/>
            </p:spPr>
          </p:cxnSp>
          <p:cxnSp>
            <p:nvCxnSpPr>
              <p:cNvPr id="746" name="直接连接符 745"/>
              <p:cNvCxnSpPr/>
              <p:nvPr/>
            </p:nvCxnSpPr>
            <p:spPr>
              <a:xfrm>
                <a:off x="971600" y="3164970"/>
                <a:ext cx="2160240" cy="0"/>
              </a:xfrm>
              <a:prstGeom prst="line">
                <a:avLst/>
              </a:prstGeom>
              <a:noFill/>
              <a:ln w="19050" cap="flat" cmpd="sng" algn="ctr">
                <a:solidFill>
                  <a:srgbClr val="4F81BD">
                    <a:shade val="95000"/>
                    <a:satMod val="105000"/>
                  </a:srgbClr>
                </a:solidFill>
                <a:prstDash val="solid"/>
              </a:ln>
              <a:effectLst/>
            </p:spPr>
          </p:cxnSp>
          <p:cxnSp>
            <p:nvCxnSpPr>
              <p:cNvPr id="747" name="直接连接符 746"/>
              <p:cNvCxnSpPr/>
              <p:nvPr/>
            </p:nvCxnSpPr>
            <p:spPr>
              <a:xfrm>
                <a:off x="971600" y="3328988"/>
                <a:ext cx="2160240" cy="0"/>
              </a:xfrm>
              <a:prstGeom prst="line">
                <a:avLst/>
              </a:prstGeom>
              <a:noFill/>
              <a:ln w="19050" cap="flat" cmpd="sng" algn="ctr">
                <a:solidFill>
                  <a:srgbClr val="4F81BD">
                    <a:shade val="95000"/>
                    <a:satMod val="105000"/>
                  </a:srgbClr>
                </a:solidFill>
                <a:prstDash val="solid"/>
              </a:ln>
              <a:effectLst/>
            </p:spPr>
          </p:cxnSp>
          <p:cxnSp>
            <p:nvCxnSpPr>
              <p:cNvPr id="748" name="直接连接符 747"/>
              <p:cNvCxnSpPr/>
              <p:nvPr/>
            </p:nvCxnSpPr>
            <p:spPr>
              <a:xfrm>
                <a:off x="971600" y="3493008"/>
                <a:ext cx="2160240" cy="0"/>
              </a:xfrm>
              <a:prstGeom prst="line">
                <a:avLst/>
              </a:prstGeom>
              <a:noFill/>
              <a:ln w="19050" cap="flat" cmpd="sng" algn="ctr">
                <a:solidFill>
                  <a:srgbClr val="4F81BD">
                    <a:shade val="95000"/>
                    <a:satMod val="105000"/>
                  </a:srgbClr>
                </a:solidFill>
                <a:prstDash val="solid"/>
              </a:ln>
              <a:effectLst/>
            </p:spPr>
          </p:cxnSp>
        </p:grpSp>
        <p:grpSp>
          <p:nvGrpSpPr>
            <p:cNvPr id="628" name="组合 627"/>
            <p:cNvGrpSpPr/>
            <p:nvPr/>
          </p:nvGrpSpPr>
          <p:grpSpPr>
            <a:xfrm rot="5400000">
              <a:off x="5189208" y="1925046"/>
              <a:ext cx="2117990" cy="1736664"/>
              <a:chOff x="971600" y="2016844"/>
              <a:chExt cx="2160240" cy="1476164"/>
            </a:xfrm>
          </p:grpSpPr>
          <p:cxnSp>
            <p:nvCxnSpPr>
              <p:cNvPr id="729" name="直接连接符 728"/>
              <p:cNvCxnSpPr/>
              <p:nvPr/>
            </p:nvCxnSpPr>
            <p:spPr>
              <a:xfrm>
                <a:off x="971600" y="2016844"/>
                <a:ext cx="2160240" cy="0"/>
              </a:xfrm>
              <a:prstGeom prst="line">
                <a:avLst/>
              </a:prstGeom>
              <a:noFill/>
              <a:ln w="19050" cap="flat" cmpd="sng" algn="ctr">
                <a:solidFill>
                  <a:srgbClr val="4F81BD">
                    <a:shade val="95000"/>
                    <a:satMod val="105000"/>
                  </a:srgbClr>
                </a:solidFill>
                <a:prstDash val="solid"/>
              </a:ln>
              <a:effectLst/>
            </p:spPr>
          </p:cxnSp>
          <p:cxnSp>
            <p:nvCxnSpPr>
              <p:cNvPr id="730" name="直接连接符 729"/>
              <p:cNvCxnSpPr/>
              <p:nvPr/>
            </p:nvCxnSpPr>
            <p:spPr>
              <a:xfrm>
                <a:off x="971600" y="2180862"/>
                <a:ext cx="2160240" cy="0"/>
              </a:xfrm>
              <a:prstGeom prst="line">
                <a:avLst/>
              </a:prstGeom>
              <a:noFill/>
              <a:ln w="19050" cap="flat" cmpd="sng" algn="ctr">
                <a:solidFill>
                  <a:srgbClr val="4F81BD">
                    <a:shade val="95000"/>
                    <a:satMod val="105000"/>
                  </a:srgbClr>
                </a:solidFill>
                <a:prstDash val="solid"/>
              </a:ln>
              <a:effectLst/>
            </p:spPr>
          </p:cxnSp>
          <p:cxnSp>
            <p:nvCxnSpPr>
              <p:cNvPr id="731" name="直接连接符 730"/>
              <p:cNvCxnSpPr/>
              <p:nvPr/>
            </p:nvCxnSpPr>
            <p:spPr>
              <a:xfrm>
                <a:off x="971600" y="2344880"/>
                <a:ext cx="2160240" cy="0"/>
              </a:xfrm>
              <a:prstGeom prst="line">
                <a:avLst/>
              </a:prstGeom>
              <a:noFill/>
              <a:ln w="19050" cap="flat" cmpd="sng" algn="ctr">
                <a:solidFill>
                  <a:srgbClr val="4F81BD">
                    <a:shade val="95000"/>
                    <a:satMod val="105000"/>
                  </a:srgbClr>
                </a:solidFill>
                <a:prstDash val="solid"/>
              </a:ln>
              <a:effectLst/>
            </p:spPr>
          </p:cxnSp>
          <p:cxnSp>
            <p:nvCxnSpPr>
              <p:cNvPr id="732" name="直接连接符 731"/>
              <p:cNvCxnSpPr/>
              <p:nvPr/>
            </p:nvCxnSpPr>
            <p:spPr>
              <a:xfrm>
                <a:off x="971600" y="2508898"/>
                <a:ext cx="2160240" cy="0"/>
              </a:xfrm>
              <a:prstGeom prst="line">
                <a:avLst/>
              </a:prstGeom>
              <a:noFill/>
              <a:ln w="19050" cap="flat" cmpd="sng" algn="ctr">
                <a:solidFill>
                  <a:srgbClr val="4F81BD">
                    <a:shade val="95000"/>
                    <a:satMod val="105000"/>
                  </a:srgbClr>
                </a:solidFill>
                <a:prstDash val="solid"/>
              </a:ln>
              <a:effectLst/>
            </p:spPr>
          </p:cxnSp>
          <p:cxnSp>
            <p:nvCxnSpPr>
              <p:cNvPr id="733" name="直接连接符 732"/>
              <p:cNvCxnSpPr/>
              <p:nvPr/>
            </p:nvCxnSpPr>
            <p:spPr>
              <a:xfrm>
                <a:off x="971600" y="2672916"/>
                <a:ext cx="2160240" cy="0"/>
              </a:xfrm>
              <a:prstGeom prst="line">
                <a:avLst/>
              </a:prstGeom>
              <a:noFill/>
              <a:ln w="19050" cap="flat" cmpd="sng" algn="ctr">
                <a:solidFill>
                  <a:srgbClr val="4F81BD">
                    <a:shade val="95000"/>
                    <a:satMod val="105000"/>
                  </a:srgbClr>
                </a:solidFill>
                <a:prstDash val="solid"/>
              </a:ln>
              <a:effectLst/>
            </p:spPr>
          </p:cxnSp>
          <p:cxnSp>
            <p:nvCxnSpPr>
              <p:cNvPr id="734" name="直接连接符 733"/>
              <p:cNvCxnSpPr/>
              <p:nvPr/>
            </p:nvCxnSpPr>
            <p:spPr>
              <a:xfrm>
                <a:off x="971600" y="2836934"/>
                <a:ext cx="2160240" cy="0"/>
              </a:xfrm>
              <a:prstGeom prst="line">
                <a:avLst/>
              </a:prstGeom>
              <a:noFill/>
              <a:ln w="19050" cap="flat" cmpd="sng" algn="ctr">
                <a:solidFill>
                  <a:srgbClr val="4F81BD">
                    <a:shade val="95000"/>
                    <a:satMod val="105000"/>
                  </a:srgbClr>
                </a:solidFill>
                <a:prstDash val="solid"/>
              </a:ln>
              <a:effectLst/>
            </p:spPr>
          </p:cxnSp>
          <p:cxnSp>
            <p:nvCxnSpPr>
              <p:cNvPr id="735" name="直接连接符 734"/>
              <p:cNvCxnSpPr/>
              <p:nvPr/>
            </p:nvCxnSpPr>
            <p:spPr>
              <a:xfrm>
                <a:off x="971600" y="3000952"/>
                <a:ext cx="2160240" cy="0"/>
              </a:xfrm>
              <a:prstGeom prst="line">
                <a:avLst/>
              </a:prstGeom>
              <a:noFill/>
              <a:ln w="19050" cap="flat" cmpd="sng" algn="ctr">
                <a:solidFill>
                  <a:srgbClr val="4F81BD">
                    <a:shade val="95000"/>
                    <a:satMod val="105000"/>
                  </a:srgbClr>
                </a:solidFill>
                <a:prstDash val="solid"/>
              </a:ln>
              <a:effectLst/>
            </p:spPr>
          </p:cxnSp>
          <p:cxnSp>
            <p:nvCxnSpPr>
              <p:cNvPr id="736" name="直接连接符 735"/>
              <p:cNvCxnSpPr/>
              <p:nvPr/>
            </p:nvCxnSpPr>
            <p:spPr>
              <a:xfrm>
                <a:off x="971600" y="3164970"/>
                <a:ext cx="2160240" cy="0"/>
              </a:xfrm>
              <a:prstGeom prst="line">
                <a:avLst/>
              </a:prstGeom>
              <a:noFill/>
              <a:ln w="19050" cap="flat" cmpd="sng" algn="ctr">
                <a:solidFill>
                  <a:srgbClr val="4F81BD">
                    <a:shade val="95000"/>
                    <a:satMod val="105000"/>
                  </a:srgbClr>
                </a:solidFill>
                <a:prstDash val="solid"/>
              </a:ln>
              <a:effectLst/>
            </p:spPr>
          </p:cxnSp>
          <p:cxnSp>
            <p:nvCxnSpPr>
              <p:cNvPr id="737" name="直接连接符 736"/>
              <p:cNvCxnSpPr/>
              <p:nvPr/>
            </p:nvCxnSpPr>
            <p:spPr>
              <a:xfrm>
                <a:off x="971600" y="3328988"/>
                <a:ext cx="2160240" cy="0"/>
              </a:xfrm>
              <a:prstGeom prst="line">
                <a:avLst/>
              </a:prstGeom>
              <a:noFill/>
              <a:ln w="19050" cap="flat" cmpd="sng" algn="ctr">
                <a:solidFill>
                  <a:srgbClr val="4F81BD">
                    <a:shade val="95000"/>
                    <a:satMod val="105000"/>
                  </a:srgbClr>
                </a:solidFill>
                <a:prstDash val="solid"/>
              </a:ln>
              <a:effectLst/>
            </p:spPr>
          </p:cxnSp>
          <p:cxnSp>
            <p:nvCxnSpPr>
              <p:cNvPr id="738" name="直接连接符 737"/>
              <p:cNvCxnSpPr/>
              <p:nvPr/>
            </p:nvCxnSpPr>
            <p:spPr>
              <a:xfrm>
                <a:off x="971600" y="3493008"/>
                <a:ext cx="2160240" cy="0"/>
              </a:xfrm>
              <a:prstGeom prst="line">
                <a:avLst/>
              </a:prstGeom>
              <a:noFill/>
              <a:ln w="19050" cap="flat" cmpd="sng" algn="ctr">
                <a:solidFill>
                  <a:srgbClr val="4F81BD">
                    <a:shade val="95000"/>
                    <a:satMod val="105000"/>
                  </a:srgbClr>
                </a:solidFill>
                <a:prstDash val="solid"/>
              </a:ln>
              <a:effectLst/>
            </p:spPr>
          </p:cxnSp>
        </p:grpSp>
        <p:sp>
          <p:nvSpPr>
            <p:cNvPr id="629" name="椭圆 628"/>
            <p:cNvSpPr/>
            <p:nvPr/>
          </p:nvSpPr>
          <p:spPr>
            <a:xfrm>
              <a:off x="5307863" y="182992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30" name="椭圆 629"/>
            <p:cNvSpPr/>
            <p:nvPr/>
          </p:nvSpPr>
          <p:spPr>
            <a:xfrm>
              <a:off x="5499818" y="182992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31" name="椭圆 630"/>
            <p:cNvSpPr/>
            <p:nvPr/>
          </p:nvSpPr>
          <p:spPr>
            <a:xfrm>
              <a:off x="5691773" y="182992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32" name="椭圆 631"/>
            <p:cNvSpPr/>
            <p:nvPr/>
          </p:nvSpPr>
          <p:spPr>
            <a:xfrm>
              <a:off x="5883728" y="182992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33" name="椭圆 632"/>
            <p:cNvSpPr/>
            <p:nvPr/>
          </p:nvSpPr>
          <p:spPr>
            <a:xfrm>
              <a:off x="6075683" y="182992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34" name="椭圆 633"/>
            <p:cNvSpPr/>
            <p:nvPr/>
          </p:nvSpPr>
          <p:spPr>
            <a:xfrm>
              <a:off x="6267638" y="182992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35" name="椭圆 634"/>
            <p:cNvSpPr/>
            <p:nvPr/>
          </p:nvSpPr>
          <p:spPr>
            <a:xfrm>
              <a:off x="6459593" y="182992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36" name="椭圆 635"/>
            <p:cNvSpPr/>
            <p:nvPr/>
          </p:nvSpPr>
          <p:spPr>
            <a:xfrm>
              <a:off x="6651548" y="182992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37" name="椭圆 636"/>
            <p:cNvSpPr/>
            <p:nvPr/>
          </p:nvSpPr>
          <p:spPr>
            <a:xfrm>
              <a:off x="6843503" y="182992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38" name="椭圆 637"/>
            <p:cNvSpPr/>
            <p:nvPr/>
          </p:nvSpPr>
          <p:spPr>
            <a:xfrm>
              <a:off x="7035458" y="182992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39" name="椭圆 638"/>
            <p:cNvSpPr/>
            <p:nvPr/>
          </p:nvSpPr>
          <p:spPr>
            <a:xfrm>
              <a:off x="5317384" y="202110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40" name="椭圆 639"/>
            <p:cNvSpPr/>
            <p:nvPr/>
          </p:nvSpPr>
          <p:spPr>
            <a:xfrm>
              <a:off x="5509339" y="202110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41" name="椭圆 640"/>
            <p:cNvSpPr/>
            <p:nvPr/>
          </p:nvSpPr>
          <p:spPr>
            <a:xfrm>
              <a:off x="5701294" y="202110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42" name="椭圆 641"/>
            <p:cNvSpPr/>
            <p:nvPr/>
          </p:nvSpPr>
          <p:spPr>
            <a:xfrm>
              <a:off x="5893249" y="202110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43" name="椭圆 642"/>
            <p:cNvSpPr/>
            <p:nvPr/>
          </p:nvSpPr>
          <p:spPr>
            <a:xfrm>
              <a:off x="6085204" y="202110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44" name="椭圆 643"/>
            <p:cNvSpPr/>
            <p:nvPr/>
          </p:nvSpPr>
          <p:spPr>
            <a:xfrm>
              <a:off x="6277159" y="202110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45" name="椭圆 644"/>
            <p:cNvSpPr/>
            <p:nvPr/>
          </p:nvSpPr>
          <p:spPr>
            <a:xfrm>
              <a:off x="6469114" y="202110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46" name="椭圆 645"/>
            <p:cNvSpPr/>
            <p:nvPr/>
          </p:nvSpPr>
          <p:spPr>
            <a:xfrm>
              <a:off x="6661069" y="202110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47" name="椭圆 646"/>
            <p:cNvSpPr/>
            <p:nvPr/>
          </p:nvSpPr>
          <p:spPr>
            <a:xfrm>
              <a:off x="6853024" y="202110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48" name="椭圆 647"/>
            <p:cNvSpPr/>
            <p:nvPr/>
          </p:nvSpPr>
          <p:spPr>
            <a:xfrm>
              <a:off x="7044979" y="2021102"/>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49" name="椭圆 648"/>
            <p:cNvSpPr/>
            <p:nvPr/>
          </p:nvSpPr>
          <p:spPr>
            <a:xfrm>
              <a:off x="5313114" y="2234766"/>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50" name="椭圆 649"/>
            <p:cNvSpPr/>
            <p:nvPr/>
          </p:nvSpPr>
          <p:spPr>
            <a:xfrm>
              <a:off x="5505069" y="2234766"/>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51" name="椭圆 650"/>
            <p:cNvSpPr/>
            <p:nvPr/>
          </p:nvSpPr>
          <p:spPr>
            <a:xfrm>
              <a:off x="5888979" y="2234766"/>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52" name="椭圆 651"/>
            <p:cNvSpPr/>
            <p:nvPr/>
          </p:nvSpPr>
          <p:spPr>
            <a:xfrm>
              <a:off x="6080934" y="2234766"/>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53" name="椭圆 652"/>
            <p:cNvSpPr/>
            <p:nvPr/>
          </p:nvSpPr>
          <p:spPr>
            <a:xfrm>
              <a:off x="6272889" y="2234766"/>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54" name="椭圆 653"/>
            <p:cNvSpPr/>
            <p:nvPr/>
          </p:nvSpPr>
          <p:spPr>
            <a:xfrm>
              <a:off x="6464844" y="2234766"/>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55" name="椭圆 654"/>
            <p:cNvSpPr/>
            <p:nvPr/>
          </p:nvSpPr>
          <p:spPr>
            <a:xfrm>
              <a:off x="6656799" y="2234766"/>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56" name="椭圆 655"/>
            <p:cNvSpPr/>
            <p:nvPr/>
          </p:nvSpPr>
          <p:spPr>
            <a:xfrm>
              <a:off x="6848754" y="2234766"/>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57" name="椭圆 656"/>
            <p:cNvSpPr/>
            <p:nvPr/>
          </p:nvSpPr>
          <p:spPr>
            <a:xfrm>
              <a:off x="7040709" y="2234766"/>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58" name="椭圆 657"/>
            <p:cNvSpPr/>
            <p:nvPr/>
          </p:nvSpPr>
          <p:spPr>
            <a:xfrm>
              <a:off x="5307403" y="243167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59" name="椭圆 658"/>
            <p:cNvSpPr/>
            <p:nvPr/>
          </p:nvSpPr>
          <p:spPr>
            <a:xfrm>
              <a:off x="5499358" y="243167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60" name="椭圆 659"/>
            <p:cNvSpPr/>
            <p:nvPr/>
          </p:nvSpPr>
          <p:spPr>
            <a:xfrm>
              <a:off x="5691313" y="243167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61" name="椭圆 660"/>
            <p:cNvSpPr/>
            <p:nvPr/>
          </p:nvSpPr>
          <p:spPr>
            <a:xfrm>
              <a:off x="5883268" y="243167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62" name="椭圆 661"/>
            <p:cNvSpPr/>
            <p:nvPr/>
          </p:nvSpPr>
          <p:spPr>
            <a:xfrm>
              <a:off x="6075223" y="243167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63" name="椭圆 662"/>
            <p:cNvSpPr/>
            <p:nvPr/>
          </p:nvSpPr>
          <p:spPr>
            <a:xfrm>
              <a:off x="6459133" y="243167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64" name="椭圆 663"/>
            <p:cNvSpPr/>
            <p:nvPr/>
          </p:nvSpPr>
          <p:spPr>
            <a:xfrm>
              <a:off x="6651088" y="243167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65" name="椭圆 664"/>
            <p:cNvSpPr/>
            <p:nvPr/>
          </p:nvSpPr>
          <p:spPr>
            <a:xfrm>
              <a:off x="6843043" y="243167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66" name="椭圆 665"/>
            <p:cNvSpPr/>
            <p:nvPr/>
          </p:nvSpPr>
          <p:spPr>
            <a:xfrm>
              <a:off x="7034998" y="243167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67" name="椭圆 666"/>
            <p:cNvSpPr/>
            <p:nvPr/>
          </p:nvSpPr>
          <p:spPr>
            <a:xfrm>
              <a:off x="5315377" y="262664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68" name="椭圆 667"/>
            <p:cNvSpPr/>
            <p:nvPr/>
          </p:nvSpPr>
          <p:spPr>
            <a:xfrm>
              <a:off x="5507332" y="262664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69" name="椭圆 668"/>
            <p:cNvSpPr/>
            <p:nvPr/>
          </p:nvSpPr>
          <p:spPr>
            <a:xfrm>
              <a:off x="5699287" y="262664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70" name="椭圆 669"/>
            <p:cNvSpPr/>
            <p:nvPr/>
          </p:nvSpPr>
          <p:spPr>
            <a:xfrm>
              <a:off x="5891242" y="262664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71" name="椭圆 670"/>
            <p:cNvSpPr/>
            <p:nvPr/>
          </p:nvSpPr>
          <p:spPr>
            <a:xfrm>
              <a:off x="6083197" y="262664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72" name="椭圆 671"/>
            <p:cNvSpPr/>
            <p:nvPr/>
          </p:nvSpPr>
          <p:spPr>
            <a:xfrm>
              <a:off x="6275152" y="262664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73" name="椭圆 672"/>
            <p:cNvSpPr/>
            <p:nvPr/>
          </p:nvSpPr>
          <p:spPr>
            <a:xfrm>
              <a:off x="6467107" y="262664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74" name="椭圆 673"/>
            <p:cNvSpPr/>
            <p:nvPr/>
          </p:nvSpPr>
          <p:spPr>
            <a:xfrm>
              <a:off x="6659062" y="262664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75" name="椭圆 674"/>
            <p:cNvSpPr/>
            <p:nvPr/>
          </p:nvSpPr>
          <p:spPr>
            <a:xfrm>
              <a:off x="6851017" y="262664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76" name="椭圆 675"/>
            <p:cNvSpPr/>
            <p:nvPr/>
          </p:nvSpPr>
          <p:spPr>
            <a:xfrm>
              <a:off x="7042972" y="262664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77" name="椭圆 676"/>
            <p:cNvSpPr/>
            <p:nvPr/>
          </p:nvSpPr>
          <p:spPr>
            <a:xfrm>
              <a:off x="5324898" y="281782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78" name="椭圆 677"/>
            <p:cNvSpPr/>
            <p:nvPr/>
          </p:nvSpPr>
          <p:spPr>
            <a:xfrm>
              <a:off x="5516853" y="281782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79" name="椭圆 678"/>
            <p:cNvSpPr/>
            <p:nvPr/>
          </p:nvSpPr>
          <p:spPr>
            <a:xfrm>
              <a:off x="5708808" y="281782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80" name="椭圆 679"/>
            <p:cNvSpPr/>
            <p:nvPr/>
          </p:nvSpPr>
          <p:spPr>
            <a:xfrm>
              <a:off x="5900763" y="281782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81" name="椭圆 680"/>
            <p:cNvSpPr/>
            <p:nvPr/>
          </p:nvSpPr>
          <p:spPr>
            <a:xfrm>
              <a:off x="6092718" y="281782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82" name="椭圆 681"/>
            <p:cNvSpPr/>
            <p:nvPr/>
          </p:nvSpPr>
          <p:spPr>
            <a:xfrm>
              <a:off x="6284673" y="281782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83" name="椭圆 682"/>
            <p:cNvSpPr/>
            <p:nvPr/>
          </p:nvSpPr>
          <p:spPr>
            <a:xfrm>
              <a:off x="6476628" y="281782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84" name="椭圆 683"/>
            <p:cNvSpPr/>
            <p:nvPr/>
          </p:nvSpPr>
          <p:spPr>
            <a:xfrm>
              <a:off x="6668583" y="281782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85" name="椭圆 684"/>
            <p:cNvSpPr/>
            <p:nvPr/>
          </p:nvSpPr>
          <p:spPr>
            <a:xfrm>
              <a:off x="6860538" y="281782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86" name="椭圆 685"/>
            <p:cNvSpPr/>
            <p:nvPr/>
          </p:nvSpPr>
          <p:spPr>
            <a:xfrm>
              <a:off x="7052493" y="2817820"/>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87" name="椭圆 686"/>
            <p:cNvSpPr/>
            <p:nvPr/>
          </p:nvSpPr>
          <p:spPr>
            <a:xfrm>
              <a:off x="5320628" y="3031484"/>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88" name="椭圆 687"/>
            <p:cNvSpPr/>
            <p:nvPr/>
          </p:nvSpPr>
          <p:spPr>
            <a:xfrm>
              <a:off x="5512583" y="3031484"/>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89" name="椭圆 688"/>
            <p:cNvSpPr/>
            <p:nvPr/>
          </p:nvSpPr>
          <p:spPr>
            <a:xfrm>
              <a:off x="5704538" y="3031484"/>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90" name="椭圆 689"/>
            <p:cNvSpPr/>
            <p:nvPr/>
          </p:nvSpPr>
          <p:spPr>
            <a:xfrm>
              <a:off x="6088448" y="3031484"/>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91" name="椭圆 690"/>
            <p:cNvSpPr/>
            <p:nvPr/>
          </p:nvSpPr>
          <p:spPr>
            <a:xfrm>
              <a:off x="6280403" y="3031484"/>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92" name="椭圆 691"/>
            <p:cNvSpPr/>
            <p:nvPr/>
          </p:nvSpPr>
          <p:spPr>
            <a:xfrm>
              <a:off x="6472358" y="3031484"/>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93" name="椭圆 692"/>
            <p:cNvSpPr/>
            <p:nvPr/>
          </p:nvSpPr>
          <p:spPr>
            <a:xfrm>
              <a:off x="6664313" y="3031484"/>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94" name="椭圆 693"/>
            <p:cNvSpPr/>
            <p:nvPr/>
          </p:nvSpPr>
          <p:spPr>
            <a:xfrm>
              <a:off x="6856268" y="3031484"/>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95" name="椭圆 694"/>
            <p:cNvSpPr/>
            <p:nvPr/>
          </p:nvSpPr>
          <p:spPr>
            <a:xfrm>
              <a:off x="7048223" y="3031484"/>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96" name="椭圆 695"/>
            <p:cNvSpPr/>
            <p:nvPr/>
          </p:nvSpPr>
          <p:spPr>
            <a:xfrm>
              <a:off x="5314917" y="3228393"/>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97" name="椭圆 696"/>
            <p:cNvSpPr/>
            <p:nvPr/>
          </p:nvSpPr>
          <p:spPr>
            <a:xfrm>
              <a:off x="5506872" y="3228393"/>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98" name="椭圆 697"/>
            <p:cNvSpPr/>
            <p:nvPr/>
          </p:nvSpPr>
          <p:spPr>
            <a:xfrm>
              <a:off x="5698827" y="3228393"/>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699" name="椭圆 698"/>
            <p:cNvSpPr/>
            <p:nvPr/>
          </p:nvSpPr>
          <p:spPr>
            <a:xfrm>
              <a:off x="5890782" y="3228393"/>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00" name="椭圆 699"/>
            <p:cNvSpPr/>
            <p:nvPr/>
          </p:nvSpPr>
          <p:spPr>
            <a:xfrm>
              <a:off x="6082737" y="3228393"/>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01" name="椭圆 700"/>
            <p:cNvSpPr/>
            <p:nvPr/>
          </p:nvSpPr>
          <p:spPr>
            <a:xfrm>
              <a:off x="6274692" y="3228393"/>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02" name="椭圆 701"/>
            <p:cNvSpPr/>
            <p:nvPr/>
          </p:nvSpPr>
          <p:spPr>
            <a:xfrm>
              <a:off x="6466647" y="3228393"/>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03" name="椭圆 702"/>
            <p:cNvSpPr/>
            <p:nvPr/>
          </p:nvSpPr>
          <p:spPr>
            <a:xfrm>
              <a:off x="6850557" y="3228393"/>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04" name="椭圆 703"/>
            <p:cNvSpPr/>
            <p:nvPr/>
          </p:nvSpPr>
          <p:spPr>
            <a:xfrm>
              <a:off x="7042512" y="3228393"/>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05" name="椭圆 704"/>
            <p:cNvSpPr/>
            <p:nvPr/>
          </p:nvSpPr>
          <p:spPr>
            <a:xfrm>
              <a:off x="5309431" y="34132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06" name="椭圆 705"/>
            <p:cNvSpPr/>
            <p:nvPr/>
          </p:nvSpPr>
          <p:spPr>
            <a:xfrm>
              <a:off x="5501386" y="34132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07" name="椭圆 706"/>
            <p:cNvSpPr/>
            <p:nvPr/>
          </p:nvSpPr>
          <p:spPr>
            <a:xfrm>
              <a:off x="5693341" y="34132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08" name="椭圆 707"/>
            <p:cNvSpPr/>
            <p:nvPr/>
          </p:nvSpPr>
          <p:spPr>
            <a:xfrm>
              <a:off x="5885296" y="34132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09" name="椭圆 708"/>
            <p:cNvSpPr/>
            <p:nvPr/>
          </p:nvSpPr>
          <p:spPr>
            <a:xfrm>
              <a:off x="6077251" y="34132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10" name="椭圆 709"/>
            <p:cNvSpPr/>
            <p:nvPr/>
          </p:nvSpPr>
          <p:spPr>
            <a:xfrm>
              <a:off x="6269206" y="34132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11" name="椭圆 710"/>
            <p:cNvSpPr/>
            <p:nvPr/>
          </p:nvSpPr>
          <p:spPr>
            <a:xfrm>
              <a:off x="6461161" y="34132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12" name="椭圆 711"/>
            <p:cNvSpPr/>
            <p:nvPr/>
          </p:nvSpPr>
          <p:spPr>
            <a:xfrm>
              <a:off x="6653116" y="34132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13" name="椭圆 712"/>
            <p:cNvSpPr/>
            <p:nvPr/>
          </p:nvSpPr>
          <p:spPr>
            <a:xfrm>
              <a:off x="6845071" y="34132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14" name="椭圆 713"/>
            <p:cNvSpPr/>
            <p:nvPr/>
          </p:nvSpPr>
          <p:spPr>
            <a:xfrm>
              <a:off x="7037026" y="3413239"/>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15" name="椭圆 714"/>
            <p:cNvSpPr/>
            <p:nvPr/>
          </p:nvSpPr>
          <p:spPr>
            <a:xfrm>
              <a:off x="5303720" y="361014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16" name="椭圆 715"/>
            <p:cNvSpPr/>
            <p:nvPr/>
          </p:nvSpPr>
          <p:spPr>
            <a:xfrm>
              <a:off x="5495675" y="361014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17" name="椭圆 716"/>
            <p:cNvSpPr/>
            <p:nvPr/>
          </p:nvSpPr>
          <p:spPr>
            <a:xfrm>
              <a:off x="5687630" y="361014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18" name="椭圆 717"/>
            <p:cNvSpPr/>
            <p:nvPr/>
          </p:nvSpPr>
          <p:spPr>
            <a:xfrm>
              <a:off x="5879585" y="361014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19" name="椭圆 718"/>
            <p:cNvSpPr/>
            <p:nvPr/>
          </p:nvSpPr>
          <p:spPr>
            <a:xfrm>
              <a:off x="6071540" y="361014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20" name="椭圆 719"/>
            <p:cNvSpPr/>
            <p:nvPr/>
          </p:nvSpPr>
          <p:spPr>
            <a:xfrm>
              <a:off x="6263495" y="361014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21" name="椭圆 720"/>
            <p:cNvSpPr/>
            <p:nvPr/>
          </p:nvSpPr>
          <p:spPr>
            <a:xfrm>
              <a:off x="6455450" y="361014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22" name="椭圆 721"/>
            <p:cNvSpPr/>
            <p:nvPr/>
          </p:nvSpPr>
          <p:spPr>
            <a:xfrm>
              <a:off x="6647405" y="361014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23" name="椭圆 722"/>
            <p:cNvSpPr/>
            <p:nvPr/>
          </p:nvSpPr>
          <p:spPr>
            <a:xfrm>
              <a:off x="6839360" y="361014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24" name="椭圆 723"/>
            <p:cNvSpPr/>
            <p:nvPr/>
          </p:nvSpPr>
          <p:spPr>
            <a:xfrm>
              <a:off x="7031315" y="3610148"/>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25" name="椭圆 724"/>
            <p:cNvSpPr/>
            <p:nvPr/>
          </p:nvSpPr>
          <p:spPr>
            <a:xfrm>
              <a:off x="5700776" y="2223597"/>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26" name="椭圆 725"/>
            <p:cNvSpPr/>
            <p:nvPr/>
          </p:nvSpPr>
          <p:spPr>
            <a:xfrm>
              <a:off x="6267367" y="243167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27" name="椭圆 726"/>
            <p:cNvSpPr/>
            <p:nvPr/>
          </p:nvSpPr>
          <p:spPr>
            <a:xfrm>
              <a:off x="5903177" y="3020005"/>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28" name="椭圆 727"/>
            <p:cNvSpPr/>
            <p:nvPr/>
          </p:nvSpPr>
          <p:spPr>
            <a:xfrm>
              <a:off x="6441775" y="3414951"/>
              <a:ext cx="144016"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252" name="椭圆 251"/>
            <p:cNvSpPr/>
            <p:nvPr/>
          </p:nvSpPr>
          <p:spPr>
            <a:xfrm>
              <a:off x="6661111" y="3214609"/>
              <a:ext cx="144017" cy="144016"/>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grpSp>
      <p:sp>
        <p:nvSpPr>
          <p:cNvPr id="749" name="右箭头 748"/>
          <p:cNvSpPr/>
          <p:nvPr/>
        </p:nvSpPr>
        <p:spPr>
          <a:xfrm rot="5400000">
            <a:off x="2013932" y="3619804"/>
            <a:ext cx="471457" cy="215108"/>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algn="ctr" eaLnBrk="1" fontAlgn="auto" hangingPunct="1">
              <a:spcBef>
                <a:spcPts val="0"/>
              </a:spcBef>
              <a:spcAft>
                <a:spcPts val="0"/>
              </a:spcAft>
              <a:defRPr/>
            </a:pPr>
            <a:endParaRPr lang="zh-CN" altLang="en-US" sz="1800" kern="0">
              <a:solidFill>
                <a:prstClr val="white"/>
              </a:solidFill>
              <a:latin typeface="Calibri" panose="020F0502020204030204"/>
            </a:endParaRPr>
          </a:p>
        </p:txBody>
      </p:sp>
      <p:sp>
        <p:nvSpPr>
          <p:cNvPr id="757" name="矩形 756"/>
          <p:cNvSpPr/>
          <p:nvPr/>
        </p:nvSpPr>
        <p:spPr>
          <a:xfrm>
            <a:off x="202717" y="984318"/>
            <a:ext cx="8152671" cy="375809"/>
          </a:xfrm>
          <a:prstGeom prst="rect">
            <a:avLst/>
          </a:prstGeom>
        </p:spPr>
        <p:txBody>
          <a:bodyPr wrap="square">
            <a:spAutoFit/>
          </a:bodyPr>
          <a:lstStyle/>
          <a:p>
            <a:pPr marL="614680" indent="-342900" eaLnBrk="1" fontAlgn="auto" hangingPunct="1">
              <a:lnSpc>
                <a:spcPct val="110000"/>
              </a:lnSpc>
              <a:spcBef>
                <a:spcPts val="0"/>
              </a:spcBef>
              <a:spcAft>
                <a:spcPts val="0"/>
              </a:spcAft>
              <a:buClr>
                <a:srgbClr val="CC3300"/>
              </a:buClr>
              <a:buFont typeface="Wingdings 3" panose="05040102010807070707" pitchFamily="18" charset="2"/>
              <a:buChar char=""/>
            </a:pPr>
            <a:r>
              <a:rPr lang="en-US" altLang="zh-CN" sz="1800" b="1" dirty="0">
                <a:solidFill>
                  <a:prstClr val="black"/>
                </a:solidFill>
                <a:latin typeface="微软雅黑" panose="020B0503020204020204" pitchFamily="34" charset="-122"/>
                <a:ea typeface="微软雅黑" panose="020B0503020204020204" pitchFamily="34" charset="-122"/>
              </a:rPr>
              <a:t>Challenge</a:t>
            </a:r>
            <a:r>
              <a:rPr lang="en-US" altLang="zh-CN" sz="1800" dirty="0">
                <a:solidFill>
                  <a:prstClr val="black"/>
                </a:solidFill>
                <a:latin typeface="微软雅黑" panose="020B0503020204020204" pitchFamily="34" charset="-122"/>
                <a:ea typeface="微软雅黑" panose="020B0503020204020204" pitchFamily="34" charset="-122"/>
              </a:rPr>
              <a:t>: remove defects, cool the atoms in lattices</a:t>
            </a:r>
            <a:endParaRPr lang="zh-CN" altLang="en-US" sz="1800" dirty="0">
              <a:solidFill>
                <a:srgbClr val="FF0000"/>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2" name="矩形 1"/>
              <p:cNvSpPr/>
              <p:nvPr/>
            </p:nvSpPr>
            <p:spPr>
              <a:xfrm>
                <a:off x="852049" y="5949521"/>
                <a:ext cx="5243951" cy="646331"/>
              </a:xfrm>
              <a:prstGeom prst="rect">
                <a:avLst/>
              </a:prstGeom>
            </p:spPr>
            <p:txBody>
              <a:bodyPr wrap="square">
                <a:spAutoFit/>
              </a:bodyPr>
              <a:lstStyle/>
              <a:p>
                <a:pPr eaLnBrk="1" fontAlgn="auto" hangingPunct="1">
                  <a:spcBef>
                    <a:spcPts val="0"/>
                  </a:spcBef>
                  <a:spcAft>
                    <a:spcPts val="0"/>
                  </a:spcAft>
                  <a:defRPr/>
                </a:pPr>
                <a:r>
                  <a:rPr lang="en-US" altLang="zh-CN" sz="1800" dirty="0">
                    <a:solidFill>
                      <a:srgbClr val="993300"/>
                    </a:solidFill>
                    <a:latin typeface="微软雅黑" panose="020B0503020204020204" pitchFamily="34" charset="-122"/>
                    <a:ea typeface="微软雅黑" panose="020B0503020204020204" pitchFamily="34" charset="-122"/>
                    <a:cs typeface="Arial" panose="020B0604020202020204" pitchFamily="34" charset="0"/>
                  </a:rPr>
                  <a:t>Entropy </a:t>
                </a:r>
                <a14:m>
                  <m:oMath xmlns:m="http://schemas.openxmlformats.org/officeDocument/2006/math">
                    <m:r>
                      <a:rPr lang="en-US" altLang="zh-CN" sz="1800" b="0" i="1" dirty="0" smtClean="0">
                        <a:solidFill>
                          <a:srgbClr val="993300"/>
                        </a:solidFill>
                        <a:latin typeface="Cambria Math" panose="02040503050406030204" pitchFamily="18" charset="0"/>
                        <a:ea typeface="Cambria Math" panose="02040503050406030204" pitchFamily="18" charset="0"/>
                        <a:cs typeface="Arial" panose="020B0604020202020204" pitchFamily="34" charset="0"/>
                      </a:rPr>
                      <m:t>→</m:t>
                    </m:r>
                    <m:r>
                      <a:rPr lang="en-US" altLang="zh-CN" sz="1800" b="0" i="0" dirty="0" smtClean="0">
                        <a:solidFill>
                          <a:srgbClr val="993300"/>
                        </a:solidFill>
                        <a:latin typeface="Cambria Math" panose="02040503050406030204" pitchFamily="18" charset="0"/>
                        <a:ea typeface="微软雅黑 Light" panose="020B0502040204020203" pitchFamily="34" charset="-122"/>
                        <a:cs typeface="Arial" panose="020B0604020202020204" pitchFamily="34" charset="0"/>
                      </a:rPr>
                      <m:t>0.0019 </m:t>
                    </m:r>
                    <m:sSub>
                      <m:sSubPr>
                        <m:ctrlPr>
                          <a:rPr lang="en-US" altLang="zh-CN" sz="1800" i="1" dirty="0" smtClean="0">
                            <a:solidFill>
                              <a:srgbClr val="993300"/>
                            </a:solidFill>
                            <a:latin typeface="Cambria Math" panose="02040503050406030204" pitchFamily="18" charset="0"/>
                            <a:ea typeface="微软雅黑 Light" panose="020B0502040204020203" pitchFamily="34" charset="-122"/>
                            <a:cs typeface="Arial" panose="020B0604020202020204" pitchFamily="34" charset="0"/>
                          </a:rPr>
                        </m:ctrlPr>
                      </m:sSubPr>
                      <m:e>
                        <m:r>
                          <a:rPr lang="en-US" altLang="zh-CN" sz="1800" i="1" dirty="0" smtClean="0">
                            <a:solidFill>
                              <a:srgbClr val="993300"/>
                            </a:solidFill>
                            <a:latin typeface="Cambria Math" panose="02040503050406030204" pitchFamily="18" charset="0"/>
                            <a:ea typeface="微软雅黑 Light" panose="020B0502040204020203" pitchFamily="34" charset="-122"/>
                            <a:cs typeface="Arial" panose="020B0604020202020204" pitchFamily="34" charset="0"/>
                          </a:rPr>
                          <m:t>𝑘</m:t>
                        </m:r>
                      </m:e>
                      <m:sub>
                        <m:r>
                          <a:rPr lang="en-US" altLang="zh-CN" sz="1800" i="1" dirty="0" smtClean="0">
                            <a:solidFill>
                              <a:srgbClr val="993300"/>
                            </a:solidFill>
                            <a:latin typeface="Cambria Math" panose="02040503050406030204" pitchFamily="18" charset="0"/>
                            <a:ea typeface="微软雅黑 Light" panose="020B0502040204020203" pitchFamily="34" charset="-122"/>
                            <a:cs typeface="Arial" panose="020B0604020202020204" pitchFamily="34" charset="0"/>
                          </a:rPr>
                          <m:t>𝐵</m:t>
                        </m:r>
                      </m:sub>
                    </m:sSub>
                    <m:r>
                      <a:rPr lang="en-US" altLang="zh-CN" sz="1800" b="0" i="1" dirty="0" smtClean="0">
                        <a:solidFill>
                          <a:srgbClr val="993300"/>
                        </a:solidFill>
                        <a:latin typeface="Cambria Math" panose="02040503050406030204" pitchFamily="18" charset="0"/>
                        <a:ea typeface="微软雅黑 Light" panose="020B0502040204020203" pitchFamily="34" charset="-122"/>
                        <a:cs typeface="Arial" panose="020B0604020202020204" pitchFamily="34" charset="0"/>
                      </a:rPr>
                      <m:t>/</m:t>
                    </m:r>
                    <m:r>
                      <a:rPr lang="en-US" altLang="zh-CN" sz="1800" b="0" i="1" dirty="0" smtClean="0">
                        <a:solidFill>
                          <a:srgbClr val="993300"/>
                        </a:solidFill>
                        <a:latin typeface="Cambria Math" panose="02040503050406030204" pitchFamily="18" charset="0"/>
                        <a:ea typeface="微软雅黑 Light" panose="020B0502040204020203" pitchFamily="34" charset="-122"/>
                        <a:cs typeface="Arial" panose="020B0604020202020204" pitchFamily="34" charset="0"/>
                      </a:rPr>
                      <m:t>𝑁</m:t>
                    </m:r>
                  </m:oMath>
                </a14:m>
                <a:r>
                  <a:rPr lang="en-US" altLang="zh-CN" sz="1800" dirty="0">
                    <a:solidFill>
                      <a:srgbClr val="993300"/>
                    </a:solidFill>
                    <a:latin typeface="微软雅黑" panose="020B0503020204020204" pitchFamily="34" charset="-122"/>
                    <a:ea typeface="微软雅黑" panose="020B0503020204020204" pitchFamily="34" charset="-122"/>
                    <a:cs typeface="Arial" panose="020B0604020202020204" pitchFamily="34" charset="0"/>
                  </a:rPr>
                  <a:t>, </a:t>
                </a:r>
                <a14:m>
                  <m:oMath xmlns:m="http://schemas.openxmlformats.org/officeDocument/2006/math">
                    <m:r>
                      <a:rPr lang="en-US" altLang="zh-CN" sz="1800" b="0" i="1" smtClean="0">
                        <a:solidFill>
                          <a:srgbClr val="993300"/>
                        </a:solidFill>
                        <a:latin typeface="Cambria Math" panose="02040503050406030204" pitchFamily="18" charset="0"/>
                        <a:ea typeface="微软雅黑" panose="020B0503020204020204" pitchFamily="34" charset="-122"/>
                        <a:cs typeface="Arial" panose="020B0604020202020204" pitchFamily="34" charset="0"/>
                      </a:rPr>
                      <m:t>60</m:t>
                    </m:r>
                  </m:oMath>
                </a14:m>
                <a:r>
                  <a:rPr lang="en-US" altLang="zh-CN" sz="1800" dirty="0">
                    <a:solidFill>
                      <a:srgbClr val="993300"/>
                    </a:solidFill>
                    <a:latin typeface="微软雅黑" panose="020B0503020204020204" pitchFamily="34" charset="-122"/>
                    <a:ea typeface="微软雅黑" panose="020B0503020204020204" pitchFamily="34" charset="-122"/>
                    <a:cs typeface="Arial" panose="020B0604020202020204" pitchFamily="34" charset="0"/>
                  </a:rPr>
                  <a:t> times reduction</a:t>
                </a:r>
                <a:br>
                  <a:rPr lang="en-US" altLang="zh-CN" sz="1800" dirty="0">
                    <a:solidFill>
                      <a:srgbClr val="993300"/>
                    </a:solidFill>
                    <a:latin typeface="微软雅黑" panose="020B0503020204020204" pitchFamily="34" charset="-122"/>
                    <a:ea typeface="微软雅黑" panose="020B0503020204020204" pitchFamily="34" charset="-122"/>
                    <a:cs typeface="Arial" panose="020B0604020202020204" pitchFamily="34" charset="0"/>
                  </a:rPr>
                </a:br>
                <a:r>
                  <a:rPr lang="en-US" altLang="zh-CN" sz="1800" dirty="0">
                    <a:solidFill>
                      <a:srgbClr val="993300"/>
                    </a:solidFill>
                    <a:latin typeface="微软雅黑" panose="020B0503020204020204" pitchFamily="34" charset="-122"/>
                    <a:ea typeface="微软雅黑" panose="020B0503020204020204" pitchFamily="34" charset="-122"/>
                    <a:cs typeface="Arial" panose="020B0604020202020204" pitchFamily="34" charset="0"/>
                  </a:rPr>
                  <a:t>Defects: </a:t>
                </a:r>
                <a14:m>
                  <m:oMath xmlns:m="http://schemas.openxmlformats.org/officeDocument/2006/math">
                    <m:r>
                      <a:rPr lang="en-US" altLang="zh-CN" sz="1800" b="0" i="1" smtClean="0">
                        <a:solidFill>
                          <a:srgbClr val="993300"/>
                        </a:solidFill>
                        <a:latin typeface="Cambria Math" panose="02040503050406030204" pitchFamily="18" charset="0"/>
                        <a:ea typeface="微软雅黑" panose="020B0503020204020204" pitchFamily="34" charset="-122"/>
                        <a:cs typeface="Arial" panose="020B0604020202020204" pitchFamily="34" charset="0"/>
                      </a:rPr>
                      <m:t>10%</m:t>
                    </m:r>
                    <m:r>
                      <a:rPr lang="en-US" altLang="zh-CN" sz="1800" b="0" i="1" smtClean="0">
                        <a:solidFill>
                          <a:srgbClr val="993300"/>
                        </a:solidFill>
                        <a:latin typeface="Cambria Math" panose="02040503050406030204" pitchFamily="18" charset="0"/>
                        <a:ea typeface="Cambria Math" panose="02040503050406030204" pitchFamily="18" charset="0"/>
                        <a:cs typeface="Arial" panose="020B0604020202020204" pitchFamily="34" charset="0"/>
                      </a:rPr>
                      <m:t>→0.1%</m:t>
                    </m:r>
                  </m:oMath>
                </a14:m>
                <a:r>
                  <a:rPr lang="en-US" altLang="zh-CN" sz="1800" dirty="0">
                    <a:solidFill>
                      <a:srgbClr val="993300"/>
                    </a:solidFill>
                    <a:latin typeface="微软雅黑" panose="020B0503020204020204" pitchFamily="34" charset="-122"/>
                    <a:ea typeface="微软雅黑" panose="020B0503020204020204" pitchFamily="34" charset="-122"/>
                    <a:cs typeface="Arial" panose="020B0604020202020204" pitchFamily="34" charset="0"/>
                  </a:rPr>
                  <a:t>, ~</a:t>
                </a:r>
                <a14:m>
                  <m:oMath xmlns:m="http://schemas.openxmlformats.org/officeDocument/2006/math">
                    <m:sSup>
                      <m:sSupPr>
                        <m:ctrlPr>
                          <a:rPr lang="en-US" altLang="zh-CN" sz="1800" i="1" smtClean="0">
                            <a:solidFill>
                              <a:srgbClr val="993300"/>
                            </a:solidFill>
                            <a:latin typeface="Cambria Math" panose="02040503050406030204" pitchFamily="18" charset="0"/>
                            <a:ea typeface="微软雅黑 Light" panose="020B0502040204020203" pitchFamily="34" charset="-122"/>
                            <a:cs typeface="Arial" panose="020B0604020202020204" pitchFamily="34" charset="0"/>
                          </a:rPr>
                        </m:ctrlPr>
                      </m:sSupPr>
                      <m:e>
                        <m:r>
                          <a:rPr lang="en-US" altLang="zh-CN" sz="1800" b="0" i="1" smtClean="0">
                            <a:solidFill>
                              <a:srgbClr val="993300"/>
                            </a:solidFill>
                            <a:latin typeface="Cambria Math" panose="02040503050406030204" pitchFamily="18" charset="0"/>
                            <a:ea typeface="微软雅黑 Light" panose="020B0502040204020203" pitchFamily="34" charset="-122"/>
                            <a:cs typeface="Arial" panose="020B0604020202020204" pitchFamily="34" charset="0"/>
                          </a:rPr>
                          <m:t>10</m:t>
                        </m:r>
                      </m:e>
                      <m:sup>
                        <m:r>
                          <a:rPr lang="en-US" altLang="zh-CN" sz="1800" b="0" i="1" smtClean="0">
                            <a:solidFill>
                              <a:srgbClr val="993300"/>
                            </a:solidFill>
                            <a:latin typeface="Cambria Math" panose="02040503050406030204" pitchFamily="18" charset="0"/>
                            <a:ea typeface="微软雅黑 Light" panose="020B0502040204020203" pitchFamily="34" charset="-122"/>
                            <a:cs typeface="Arial" panose="020B0604020202020204" pitchFamily="34" charset="0"/>
                          </a:rPr>
                          <m:t>4</m:t>
                        </m:r>
                      </m:sup>
                    </m:sSup>
                  </m:oMath>
                </a14:m>
                <a:r>
                  <a:rPr lang="zh-CN" altLang="en-US" sz="1800" dirty="0">
                    <a:solidFill>
                      <a:srgbClr val="993300"/>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800" dirty="0">
                    <a:solidFill>
                      <a:srgbClr val="993300"/>
                    </a:solidFill>
                    <a:latin typeface="微软雅黑" panose="020B0503020204020204" pitchFamily="34" charset="-122"/>
                    <a:ea typeface="微软雅黑" panose="020B0503020204020204" pitchFamily="34" charset="-122"/>
                    <a:cs typeface="Arial" panose="020B0604020202020204" pitchFamily="34" charset="0"/>
                  </a:rPr>
                  <a:t>sites</a:t>
                </a:r>
                <a:endParaRPr lang="zh-CN" altLang="en-US" sz="1800" dirty="0">
                  <a:solidFill>
                    <a:srgbClr val="993300"/>
                  </a:solidFill>
                  <a:latin typeface="微软雅黑" panose="020B0503020204020204" pitchFamily="34" charset="-122"/>
                  <a:ea typeface="微软雅黑" panose="020B0503020204020204" pitchFamily="34" charset="-122"/>
                  <a:cs typeface="Arial" panose="020B0604020202020204" pitchFamily="34"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852049" y="5949521"/>
                <a:ext cx="5243951" cy="646331"/>
              </a:xfrm>
              <a:prstGeom prst="rect">
                <a:avLst/>
              </a:prstGeom>
              <a:blipFill rotWithShape="1">
                <a:blip r:embed="rId5"/>
                <a:stretch>
                  <a:fillRect l="-10" t="-32" b="17"/>
                </a:stretch>
              </a:blipFill>
            </p:spPr>
            <p:txBody>
              <a:bodyPr/>
              <a:lstStyle/>
              <a:p>
                <a:r>
                  <a:rPr lang="zh-CN" altLang="en-US">
                    <a:noFill/>
                  </a:rPr>
                  <a:t> </a:t>
                </a:r>
              </a:p>
            </p:txBody>
          </p:sp>
        </mc:Fallback>
      </mc:AlternateContent>
      <p:pic>
        <p:nvPicPr>
          <p:cNvPr id="6" name="cooling-trim-mut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321644" y="1731256"/>
            <a:ext cx="7009136" cy="3942639"/>
          </a:xfrm>
          <a:prstGeom prst="rect">
            <a:avLst/>
          </a:prstGeom>
        </p:spPr>
      </p:pic>
      <p:sp>
        <p:nvSpPr>
          <p:cNvPr id="5" name="文本框 4"/>
          <p:cNvSpPr txBox="1"/>
          <p:nvPr/>
        </p:nvSpPr>
        <p:spPr>
          <a:xfrm>
            <a:off x="7505542" y="5940882"/>
            <a:ext cx="3879020" cy="323165"/>
          </a:xfrm>
          <a:prstGeom prst="rect">
            <a:avLst/>
          </a:prstGeom>
          <a:solidFill>
            <a:srgbClr val="FFFF00"/>
          </a:solidFill>
        </p:spPr>
        <p:txBody>
          <a:bodyPr wrap="square" rtlCol="0">
            <a:spAutoFit/>
          </a:bodyPr>
          <a:lstStyle/>
          <a:p>
            <a:r>
              <a:rPr lang="en-US" altLang="zh-CN" sz="1500" dirty="0">
                <a:latin typeface="微软雅黑" panose="020B0503020204020204" pitchFamily="34" charset="-122"/>
                <a:ea typeface="微软雅黑" panose="020B0503020204020204" pitchFamily="34" charset="-122"/>
              </a:rPr>
              <a:t>B. Yang </a:t>
            </a:r>
            <a:r>
              <a:rPr lang="en-US" altLang="zh-CN" sz="1500" i="1" dirty="0">
                <a:latin typeface="微软雅黑" panose="020B0503020204020204" pitchFamily="34" charset="-122"/>
                <a:ea typeface="微软雅黑" panose="020B0503020204020204" pitchFamily="34" charset="-122"/>
              </a:rPr>
              <a:t>et al.</a:t>
            </a:r>
            <a:r>
              <a:rPr lang="en-US" altLang="zh-CN" sz="1500" dirty="0">
                <a:latin typeface="微软雅黑" panose="020B0503020204020204" pitchFamily="34" charset="-122"/>
                <a:ea typeface="微软雅黑" panose="020B0503020204020204" pitchFamily="34" charset="-122"/>
              </a:rPr>
              <a:t>, Science </a:t>
            </a:r>
            <a:r>
              <a:rPr lang="en-US" altLang="zh-CN" sz="1500" b="1" dirty="0">
                <a:latin typeface="微软雅黑" panose="020B0503020204020204" pitchFamily="34" charset="-122"/>
                <a:ea typeface="微软雅黑" panose="020B0503020204020204" pitchFamily="34" charset="-122"/>
              </a:rPr>
              <a:t>369</a:t>
            </a:r>
            <a:r>
              <a:rPr lang="en-US" altLang="zh-CN" sz="1500" dirty="0">
                <a:latin typeface="微软雅黑" panose="020B0503020204020204" pitchFamily="34" charset="-122"/>
                <a:ea typeface="微软雅黑" panose="020B0503020204020204" pitchFamily="34" charset="-122"/>
              </a:rPr>
              <a:t>, 550 (2020).</a:t>
            </a:r>
            <a:endParaRPr lang="zh-CN" altLang="en-US" sz="1500" dirty="0">
              <a:latin typeface="微软雅黑" panose="020B0503020204020204" pitchFamily="34" charset="-122"/>
              <a:ea typeface="微软雅黑" panose="020B0503020204020204" pitchFamily="34" charset="-122"/>
            </a:endParaRPr>
          </a:p>
        </p:txBody>
      </p:sp>
      <p:sp>
        <p:nvSpPr>
          <p:cNvPr id="4" name="矩形 4"/>
          <p:cNvSpPr/>
          <p:nvPr/>
        </p:nvSpPr>
        <p:spPr>
          <a:xfrm>
            <a:off x="7505542" y="6249988"/>
            <a:ext cx="3879020" cy="345864"/>
          </a:xfrm>
          <a:prstGeom prst="rect">
            <a:avLst/>
          </a:prstGeom>
          <a:solidFill>
            <a:srgbClr val="FFFF00"/>
          </a:solidFill>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lang="en-US" altLang="zh-CN" sz="1500" dirty="0">
                <a:highlight>
                  <a:srgbClr val="FFFF00"/>
                </a:highlight>
                <a:latin typeface="微软雅黑" panose="020B0503020204020204" pitchFamily="34" charset="-122"/>
                <a:ea typeface="微软雅黑" panose="020B0503020204020204" pitchFamily="34" charset="-122"/>
              </a:rPr>
              <a:t>Zhang </a:t>
            </a:r>
            <a:r>
              <a:rPr lang="en-US" altLang="zh-CN" sz="1500" i="1" dirty="0">
                <a:highlight>
                  <a:srgbClr val="FFFF00"/>
                </a:highlight>
                <a:latin typeface="微软雅黑" panose="020B0503020204020204" pitchFamily="34" charset="-122"/>
                <a:ea typeface="微软雅黑" panose="020B0503020204020204" pitchFamily="34" charset="-122"/>
              </a:rPr>
              <a:t>et al</a:t>
            </a:r>
            <a:r>
              <a:rPr lang="en-US" altLang="zh-CN" sz="1500" dirty="0">
                <a:highlight>
                  <a:srgbClr val="FFFF00"/>
                </a:highlight>
                <a:latin typeface="微软雅黑" panose="020B0503020204020204" pitchFamily="34" charset="-122"/>
                <a:ea typeface="微软雅黑" panose="020B0503020204020204" pitchFamily="34" charset="-122"/>
              </a:rPr>
              <a:t>., PRL </a:t>
            </a:r>
            <a:r>
              <a:rPr lang="en-US" altLang="zh-CN" sz="1500" b="1" dirty="0">
                <a:highlight>
                  <a:srgbClr val="FFFF00"/>
                </a:highlight>
                <a:latin typeface="微软雅黑" panose="020B0503020204020204" pitchFamily="34" charset="-122"/>
                <a:ea typeface="微软雅黑" panose="020B0503020204020204" pitchFamily="34" charset="-122"/>
              </a:rPr>
              <a:t>131</a:t>
            </a:r>
            <a:r>
              <a:rPr lang="en-US" altLang="zh-CN" sz="1500" dirty="0">
                <a:highlight>
                  <a:srgbClr val="FFFF00"/>
                </a:highlight>
                <a:latin typeface="微软雅黑" panose="020B0503020204020204" pitchFamily="34" charset="-122"/>
                <a:ea typeface="微软雅黑" panose="020B0503020204020204" pitchFamily="34" charset="-122"/>
              </a:rPr>
              <a:t>, 073401 (2023).</a:t>
            </a:r>
            <a:endParaRPr lang="zh-CN" altLang="en-US" sz="1500" dirty="0">
              <a:highlight>
                <a:srgbClr val="FFFF00"/>
              </a:highlight>
              <a:latin typeface="微软雅黑" panose="020B0503020204020204" pitchFamily="34" charset="-122"/>
              <a:ea typeface="微软雅黑" panose="020B0503020204020204" pitchFamily="34" charset="-122"/>
            </a:endParaRPr>
          </a:p>
        </p:txBody>
      </p:sp>
      <p:sp>
        <p:nvSpPr>
          <p:cNvPr id="3" name="标题 1"/>
          <p:cNvSpPr txBox="1"/>
          <p:nvPr/>
        </p:nvSpPr>
        <p:spPr bwMode="auto">
          <a:xfrm>
            <a:off x="133351" y="117476"/>
            <a:ext cx="1109378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Staggered-immersion cooling in the lattice</a:t>
            </a:r>
            <a:endParaRPr lang="zh-CN" altLang="en-US" sz="3300" kern="0" dirty="0">
              <a:cs typeface="Calibri" panose="020F0502020204030204"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0" mute="1">
                <p:cTn id="12"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本框 3"/>
              <p:cNvSpPr txBox="1"/>
              <p:nvPr/>
            </p:nvSpPr>
            <p:spPr>
              <a:xfrm>
                <a:off x="1106215" y="3250882"/>
                <a:ext cx="9860135" cy="896207"/>
              </a:xfrm>
              <a:prstGeom prst="rect">
                <a:avLst/>
              </a:prstGeom>
              <a:noFill/>
              <a:ln w="28575">
                <a:solidFill>
                  <a:srgbClr val="ED7D31">
                    <a:lumMod val="75000"/>
                  </a:srgbClr>
                </a:solidFill>
              </a:ln>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sSub>
                        <m:sSub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acc>
                            <m:accPr>
                              <m:chr m:val="̂"/>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𝐻</m:t>
                              </m:r>
                            </m:e>
                          </m:acc>
                        </m:e>
                        <m:sub>
                          <m:r>
                            <m:rPr>
                              <m:sty m:val="p"/>
                            </m:rPr>
                            <a:rPr kumimoji="0" lang="en-US" altLang="zh-CN" sz="2400" b="0" i="0" u="none" strike="noStrike" kern="0" cap="none" spc="0" normalizeH="0" baseline="0" noProof="0" smtClean="0">
                              <a:ln>
                                <a:noFill/>
                              </a:ln>
                              <a:solidFill>
                                <a:prstClr val="black"/>
                              </a:solidFill>
                              <a:effectLst/>
                              <a:uLnTx/>
                              <a:uFillTx/>
                              <a:latin typeface="Cambria Math" panose="02040503050406030204" pitchFamily="18" charset="0"/>
                            </a:rPr>
                            <m:t>QED</m:t>
                          </m:r>
                        </m:sub>
                      </m:s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f>
                        <m:f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fPr>
                        <m:num>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𝑎</m:t>
                          </m:r>
                        </m:num>
                        <m:den>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2</m:t>
                          </m:r>
                        </m:den>
                      </m:f>
                      <m:nary>
                        <m:naryPr>
                          <m:chr m:val="∑"/>
                          <m:supHide m:val="on"/>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naryPr>
                        <m:sub>
                          <m:r>
                            <m:rPr>
                              <m:brk m:alnAt="7"/>
                            </m:r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𝑙</m:t>
                          </m:r>
                        </m:sub>
                        <m:sup/>
                        <m:e>
                          <m:d>
                            <m:d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dPr>
                            <m:e>
                              <m:sSubSup>
                                <m:sSubSup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acc>
                                    <m:accPr>
                                      <m:chr m:val="̂"/>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𝐸</m:t>
                                      </m:r>
                                    </m:e>
                                  </m:acc>
                                </m:e>
                                <m: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𝑙</m:t>
                                  </m:r>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𝑙</m:t>
                                  </m:r>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+1</m:t>
                                  </m:r>
                                </m:sub>
                                <m:sup>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2</m:t>
                                  </m:r>
                                </m:sup>
                              </m:sSubSup>
                            </m:e>
                          </m:d>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f>
                            <m:f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fPr>
                            <m:num>
                              <m:r>
                                <m:rPr>
                                  <m:nor/>
                                </m:rPr>
                                <a:rPr kumimoji="0" lang="en-US" altLang="zh-CN" sz="2400" b="0" i="0" u="none" strike="noStrike" kern="0" cap="none" spc="0" normalizeH="0" baseline="0" noProof="0" smtClean="0">
                                  <a:ln>
                                    <a:noFill/>
                                  </a:ln>
                                  <a:solidFill>
                                    <a:prstClr val="black"/>
                                  </a:solidFill>
                                  <a:effectLst/>
                                  <a:uLnTx/>
                                  <a:uFillTx/>
                                  <a:latin typeface="Cambria Math" panose="02040503050406030204" pitchFamily="18" charset="0"/>
                                  <a:ea typeface="等线" panose="02010600030101010101" charset="-122"/>
                                </a:rPr>
                                <m:t>i</m:t>
                              </m:r>
                            </m:num>
                            <m:den>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2</m:t>
                              </m:r>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𝑎</m:t>
                              </m:r>
                            </m:den>
                          </m:f>
                          <m:nary>
                            <m:naryPr>
                              <m:chr m:val="∑"/>
                              <m:supHide m:val="on"/>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naryPr>
                            <m: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𝑙</m:t>
                              </m:r>
                            </m:sub>
                            <m:sup/>
                            <m:e>
                              <m:r>
                                <m:rPr>
                                  <m:lit/>
                                </m:r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 </m:t>
                              </m:r>
                              <m:sSubSup>
                                <m:sSubSup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acc>
                                    <m:accPr>
                                      <m:chr m:val="̂"/>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𝜓</m:t>
                                      </m:r>
                                    </m:e>
                                  </m:acc>
                                </m:e>
                                <m: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𝑙</m:t>
                                  </m:r>
                                </m:sub>
                                <m:sup>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acc>
                                    <m:accPr>
                                      <m:chr m:val="̂"/>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𝑈</m:t>
                                      </m:r>
                                    </m:e>
                                  </m:acc>
                                </m:e>
                                <m: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𝑙</m:t>
                                  </m:r>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𝑙</m:t>
                                  </m:r>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+1</m:t>
                                  </m:r>
                                </m:sub>
                              </m:s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acc>
                                    <m:accPr>
                                      <m:chr m:val="̂"/>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𝜓</m:t>
                                      </m:r>
                                    </m:e>
                                  </m:acc>
                                </m:e>
                                <m: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𝑙</m:t>
                                  </m:r>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+1</m:t>
                                  </m:r>
                                </m:sub>
                              </m:s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r>
                                <m:rPr>
                                  <m:nor/>
                                </m:rPr>
                                <a:rPr kumimoji="0" lang="en-US" altLang="zh-CN" sz="2400" b="0" i="0" u="none" strike="noStrike" kern="0" cap="none" spc="0" normalizeH="0" baseline="0" noProof="0" smtClean="0">
                                  <a:ln>
                                    <a:noFill/>
                                  </a:ln>
                                  <a:solidFill>
                                    <a:prstClr val="black"/>
                                  </a:solidFill>
                                  <a:effectLst/>
                                  <a:uLnTx/>
                                  <a:uFillTx/>
                                  <a:latin typeface="Cambria Math" panose="02040503050406030204" pitchFamily="18" charset="0"/>
                                  <a:ea typeface="等线" panose="02010600030101010101" charset="-122"/>
                                </a:rPr>
                                <m:t>H</m:t>
                              </m:r>
                              <m:r>
                                <m:rPr>
                                  <m:nor/>
                                </m:rPr>
                                <a:rPr kumimoji="0" lang="en-US" altLang="zh-CN" sz="2400" b="0" i="0" u="none" strike="noStrike" kern="0" cap="none" spc="0" normalizeH="0" baseline="0" noProof="0" smtClean="0">
                                  <a:ln>
                                    <a:noFill/>
                                  </a:ln>
                                  <a:solidFill>
                                    <a:prstClr val="black"/>
                                  </a:solidFill>
                                  <a:effectLst/>
                                  <a:uLnTx/>
                                  <a:uFillTx/>
                                  <a:latin typeface="Cambria Math" panose="02040503050406030204" pitchFamily="18" charset="0"/>
                                  <a:ea typeface="等线" panose="02010600030101010101" charset="-122"/>
                                </a:rPr>
                                <m:t>.</m:t>
                              </m:r>
                              <m:r>
                                <m:rPr>
                                  <m:nor/>
                                </m:rPr>
                                <a:rPr kumimoji="0" lang="en-US" altLang="zh-CN" sz="2400" b="0" i="0" u="none" strike="noStrike" kern="0" cap="none" spc="0" normalizeH="0" baseline="0" noProof="0" smtClean="0">
                                  <a:ln>
                                    <a:noFill/>
                                  </a:ln>
                                  <a:solidFill>
                                    <a:prstClr val="black"/>
                                  </a:solidFill>
                                  <a:effectLst/>
                                  <a:uLnTx/>
                                  <a:uFillTx/>
                                  <a:latin typeface="Cambria Math" panose="02040503050406030204" pitchFamily="18" charset="0"/>
                                  <a:ea typeface="等线" panose="02010600030101010101" charset="-122"/>
                                </a:rPr>
                                <m:t>c</m:t>
                              </m:r>
                              <m:r>
                                <m:rPr>
                                  <m:nor/>
                                </m:rPr>
                                <a:rPr kumimoji="0" lang="en-US" altLang="zh-CN" sz="2400" b="0" i="0" u="none" strike="noStrike" kern="0" cap="none" spc="0" normalizeH="0" baseline="0" noProof="0" smtClean="0">
                                  <a:ln>
                                    <a:noFill/>
                                  </a:ln>
                                  <a:solidFill>
                                    <a:prstClr val="black"/>
                                  </a:solidFill>
                                  <a:effectLst/>
                                  <a:uLnTx/>
                                  <a:uFillTx/>
                                  <a:latin typeface="Cambria Math" panose="02040503050406030204" pitchFamily="18" charset="0"/>
                                  <a:ea typeface="等线" panose="02010600030101010101" charset="-122"/>
                                </a:rPr>
                                <m:t>.</m:t>
                              </m:r>
                              <m:r>
                                <m:rPr>
                                  <m:lit/>
                                </m:r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e>
                          </m:nary>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f>
                            <m:f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fPr>
                            <m:num>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𝑎</m:t>
                              </m:r>
                            </m:num>
                            <m:den>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2</m:t>
                              </m:r>
                            </m:den>
                          </m:f>
                          <m:nary>
                            <m:naryPr>
                              <m:chr m:val="∑"/>
                              <m:supHide m:val="on"/>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naryPr>
                            <m: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𝑙</m:t>
                              </m:r>
                            </m:sub>
                            <m:sup/>
                            <m:e>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𝑚</m:t>
                              </m:r>
                              <m:sSup>
                                <m:sSup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(−1)</m:t>
                                  </m:r>
                                </m:e>
                                <m:sup>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𝑙</m:t>
                                  </m:r>
                                </m:sup>
                              </m:sSup>
                              <m:sSubSup>
                                <m:sSubSup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sSubSupPr>
                                <m:e>
                                  <m:acc>
                                    <m:accPr>
                                      <m:chr m:val="̂"/>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zh-CN" altLang="en-US" sz="2400" b="0" i="1" u="none" strike="noStrike" kern="0" cap="none" spc="0" normalizeH="0" baseline="0" noProof="0" smtClean="0">
                                          <a:ln>
                                            <a:noFill/>
                                          </a:ln>
                                          <a:solidFill>
                                            <a:prstClr val="black"/>
                                          </a:solidFill>
                                          <a:effectLst/>
                                          <a:uLnTx/>
                                          <a:uFillTx/>
                                          <a:latin typeface="Cambria Math" panose="02040503050406030204" pitchFamily="18" charset="0"/>
                                        </a:rPr>
                                        <m:t>𝜓</m:t>
                                      </m:r>
                                    </m:e>
                                  </m:acc>
                                </m:e>
                                <m: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𝑙</m:t>
                                  </m:r>
                                </m:sub>
                                <m:sup>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m:t>
                                  </m:r>
                                </m:sup>
                              </m:sSubSup>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sSubPr>
                                <m:e>
                                  <m:acc>
                                    <m:accPr>
                                      <m:chr m:val="̂"/>
                                      <m:ctrlP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𝜓</m:t>
                                      </m:r>
                                    </m:e>
                                  </m:acc>
                                </m:e>
                                <m:sub>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𝑙</m:t>
                                  </m:r>
                                </m:sub>
                              </m:sSub>
                            </m:e>
                          </m:nary>
                        </m:e>
                      </m:nary>
                      <m:r>
                        <a:rPr kumimoji="0" lang="en-US" altLang="zh-CN" sz="2400" b="0" i="1" u="none" strike="noStrike" kern="0" cap="none" spc="0" normalizeH="0" baseline="0" noProof="0" smtClean="0">
                          <a:ln>
                            <a:noFill/>
                          </a:ln>
                          <a:solidFill>
                            <a:prstClr val="black"/>
                          </a:solidFill>
                          <a:effectLst/>
                          <a:uLnTx/>
                          <a:uFillTx/>
                          <a:latin typeface="Cambria Math" panose="02040503050406030204" pitchFamily="18" charset="0"/>
                        </a:rPr>
                        <m:t> </m:t>
                      </m:r>
                    </m:oMath>
                  </m:oMathPara>
                </a14:m>
                <a:endParaRPr kumimoji="0" lang="zh-CN" altLang="en-US" sz="24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1106215" y="3250882"/>
                <a:ext cx="9860135" cy="896207"/>
              </a:xfrm>
              <a:prstGeom prst="rect">
                <a:avLst/>
              </a:prstGeom>
              <a:blipFill rotWithShape="1">
                <a:blip r:embed="rId3"/>
                <a:stretch>
                  <a:fillRect l="-149" t="-1665" r="-993" b="-1570"/>
                </a:stretch>
              </a:blipFill>
              <a:ln w="28575">
                <a:solidFill>
                  <a:srgbClr val="ED7D31">
                    <a:lumMod val="75000"/>
                  </a:srgbClr>
                </a:solidFill>
              </a:ln>
            </p:spPr>
            <p:txBody>
              <a:bodyPr/>
              <a:lstStyle/>
              <a:p>
                <a:r>
                  <a:rPr lang="zh-CN" altLang="en-US">
                    <a:noFill/>
                  </a:rPr>
                  <a:t> </a:t>
                </a:r>
              </a:p>
            </p:txBody>
          </p:sp>
        </mc:Fallback>
      </mc:AlternateContent>
      <p:pic>
        <p:nvPicPr>
          <p:cNvPr id="8" name="图片 7"/>
          <p:cNvPicPr>
            <a:picLocks noChangeAspect="1"/>
          </p:cNvPicPr>
          <p:nvPr/>
        </p:nvPicPr>
        <p:blipFill>
          <a:blip r:embed="rId4"/>
          <a:stretch>
            <a:fillRect/>
          </a:stretch>
        </p:blipFill>
        <p:spPr>
          <a:xfrm>
            <a:off x="3199565" y="941385"/>
            <a:ext cx="6315827" cy="1572907"/>
          </a:xfrm>
          <a:prstGeom prst="rect">
            <a:avLst/>
          </a:prstGeom>
        </p:spPr>
      </p:pic>
      <mc:AlternateContent xmlns:mc="http://schemas.openxmlformats.org/markup-compatibility/2006" xmlns:a14="http://schemas.microsoft.com/office/drawing/2010/main">
        <mc:Choice Requires="a14">
          <p:sp>
            <p:nvSpPr>
              <p:cNvPr id="9" name="文本框 8"/>
              <p:cNvSpPr txBox="1"/>
              <p:nvPr/>
            </p:nvSpPr>
            <p:spPr>
              <a:xfrm>
                <a:off x="5779008" y="5283956"/>
                <a:ext cx="1998009" cy="369332"/>
              </a:xfrm>
              <a:prstGeom prst="rect">
                <a:avLst/>
              </a:prstGeom>
              <a:noFill/>
            </p:spPr>
            <p:txBody>
              <a:bodyPr wrap="square" rtlCol="0">
                <a:spAutoFit/>
              </a:bodyPr>
              <a:lstStyle/>
              <a:p>
                <a:pPr algn="ctr" eaLnBrk="1" fontAlgn="auto" hangingPunct="1">
                  <a:spcBef>
                    <a:spcPts val="0"/>
                  </a:spcBef>
                  <a:spcAft>
                    <a:spcPts val="0"/>
                  </a:spcAft>
                </a:pPr>
                <a:r>
                  <a:rPr lang="en-US" altLang="zh-CN" sz="1800">
                    <a:solidFill>
                      <a:prstClr val="black"/>
                    </a:solidFill>
                    <a:ea typeface="微软雅黑" panose="020B0503020204020204" pitchFamily="34" charset="-122"/>
                    <a:cs typeface="Arial" panose="020B0604020202020204" pitchFamily="34" charset="0"/>
                  </a:rPr>
                  <a:t>A</a:t>
                </a:r>
                <a:r>
                  <a:rPr lang="en-US" altLang="zh-CN" sz="1800" b="0">
                    <a:solidFill>
                      <a:prstClr val="black"/>
                    </a:solidFill>
                    <a:ea typeface="微软雅黑" panose="020B0503020204020204" pitchFamily="34" charset="-122"/>
                    <a:cs typeface="Arial" panose="020B0604020202020204" pitchFamily="34" charset="0"/>
                  </a:rPr>
                  <a:t>long </a:t>
                </a:r>
                <a14:m>
                  <m:oMath xmlns:m="http://schemas.openxmlformats.org/officeDocument/2006/math">
                    <m:r>
                      <a:rPr lang="en-US" altLang="zh-CN" sz="1800" b="1" i="1" dirty="0" smtClean="0">
                        <a:solidFill>
                          <a:prstClr val="black"/>
                        </a:solidFill>
                        <a:latin typeface="Cambria Math" panose="02040503050406030204" pitchFamily="18" charset="0"/>
                        <a:ea typeface="微软雅黑" panose="020B0503020204020204" pitchFamily="34" charset="-122"/>
                        <a:cs typeface="Arial" panose="020B0604020202020204" pitchFamily="34" charset="0"/>
                      </a:rPr>
                      <m:t>𝜽</m:t>
                    </m:r>
                    <m:r>
                      <a:rPr lang="en-US" altLang="zh-CN" sz="1800" b="1" i="1" dirty="0" smtClean="0">
                        <a:solidFill>
                          <a:prstClr val="black"/>
                        </a:solidFill>
                        <a:latin typeface="Cambria Math" panose="02040503050406030204" pitchFamily="18" charset="0"/>
                        <a:ea typeface="微软雅黑" panose="020B0503020204020204" pitchFamily="34" charset="-122"/>
                        <a:cs typeface="Arial" panose="020B0604020202020204" pitchFamily="34" charset="0"/>
                      </a:rPr>
                      <m:t>=</m:t>
                    </m:r>
                    <m:r>
                      <a:rPr lang="en-US" altLang="zh-CN" sz="1800" b="1" i="1" dirty="0" smtClean="0">
                        <a:solidFill>
                          <a:prstClr val="black"/>
                        </a:solidFill>
                        <a:latin typeface="Cambria Math" panose="02040503050406030204" pitchFamily="18" charset="0"/>
                        <a:ea typeface="微软雅黑" panose="020B0503020204020204" pitchFamily="34" charset="-122"/>
                        <a:cs typeface="Arial" panose="020B0604020202020204" pitchFamily="34" charset="0"/>
                      </a:rPr>
                      <m:t>𝝅</m:t>
                    </m:r>
                  </m:oMath>
                </a14:m>
                <a:r>
                  <a:rPr lang="en-US" altLang="zh-CN" sz="180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180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5779008" y="5283956"/>
                <a:ext cx="1998009" cy="369332"/>
              </a:xfrm>
              <a:prstGeom prst="rect">
                <a:avLst/>
              </a:prstGeom>
              <a:blipFill rotWithShape="1">
                <a:blip r:embed="rId5"/>
                <a:stretch>
                  <a:fillRect l="-25" t="-33" r="9" b="140"/>
                </a:stretch>
              </a:blipFill>
            </p:spPr>
            <p:txBody>
              <a:bodyPr/>
              <a:lstStyle/>
              <a:p>
                <a:r>
                  <a:rPr lang="zh-CN" altLang="en-US">
                    <a:noFill/>
                  </a:rPr>
                  <a:t> </a:t>
                </a:r>
              </a:p>
            </p:txBody>
          </p:sp>
        </mc:Fallback>
      </mc:AlternateContent>
      <p:sp>
        <p:nvSpPr>
          <p:cNvPr id="11" name="文本框 10"/>
          <p:cNvSpPr txBox="1"/>
          <p:nvPr/>
        </p:nvSpPr>
        <p:spPr>
          <a:xfrm>
            <a:off x="8902457" y="2612215"/>
            <a:ext cx="1667377" cy="400110"/>
          </a:xfrm>
          <a:prstGeom prst="rect">
            <a:avLst/>
          </a:prstGeom>
          <a:noFill/>
        </p:spPr>
        <p:txBody>
          <a:bodyPr wrap="square" rtlCol="0">
            <a:spAutoFit/>
          </a:bodyPr>
          <a:lstStyle/>
          <a:p>
            <a:pPr algn="ctr" eaLnBrk="1" fontAlgn="auto" hangingPunct="1">
              <a:spcBef>
                <a:spcPts val="0"/>
              </a:spcBef>
              <a:spcAft>
                <a:spcPts val="0"/>
              </a:spcAft>
            </a:pPr>
            <a:r>
              <a:rPr lang="en-US" altLang="zh-CN">
                <a:solidFill>
                  <a:prstClr val="black"/>
                </a:solidFill>
                <a:latin typeface="微软雅黑" panose="020B0503020204020204" pitchFamily="34" charset="-122"/>
                <a:ea typeface="微软雅黑" panose="020B0503020204020204" pitchFamily="34" charset="-122"/>
                <a:cs typeface="Arial" panose="020B0604020202020204" pitchFamily="34" charset="0"/>
              </a:rPr>
              <a:t>Matter field</a:t>
            </a:r>
            <a:endParaRPr lang="zh-CN" altLang="en-US">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文本框 11"/>
          <p:cNvSpPr txBox="1"/>
          <p:nvPr/>
        </p:nvSpPr>
        <p:spPr>
          <a:xfrm>
            <a:off x="4548111" y="2611880"/>
            <a:ext cx="3618737" cy="400110"/>
          </a:xfrm>
          <a:prstGeom prst="rect">
            <a:avLst/>
          </a:prstGeom>
          <a:noFill/>
        </p:spPr>
        <p:txBody>
          <a:bodyPr wrap="square" rtlCol="0">
            <a:spAutoFit/>
          </a:bodyPr>
          <a:lstStyle/>
          <a:p>
            <a:pPr eaLnBrk="1" fontAlgn="auto" hangingPunct="1">
              <a:spcBef>
                <a:spcPts val="0"/>
              </a:spcBef>
              <a:spcAft>
                <a:spcPts val="0"/>
              </a:spcAft>
            </a:pPr>
            <a:r>
              <a:rPr lang="en-US" altLang="zh-CN">
                <a:solidFill>
                  <a:prstClr val="black"/>
                </a:solidFill>
                <a:latin typeface="微软雅黑" panose="020B0503020204020204" pitchFamily="34" charset="-122"/>
                <a:ea typeface="微软雅黑" panose="020B0503020204020204" pitchFamily="34" charset="-122"/>
                <a:cs typeface="Arial" panose="020B0604020202020204" pitchFamily="34" charset="0"/>
              </a:rPr>
              <a:t>Matter-Gauge  interaction</a:t>
            </a:r>
            <a:endParaRPr lang="zh-CN" altLang="en-US">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13" name="直接箭头连接符 12"/>
          <p:cNvCxnSpPr>
            <a:stCxn id="11" idx="2"/>
          </p:cNvCxnSpPr>
          <p:nvPr/>
        </p:nvCxnSpPr>
        <p:spPr>
          <a:xfrm>
            <a:off x="9736146" y="3012325"/>
            <a:ext cx="290241" cy="361488"/>
          </a:xfrm>
          <a:prstGeom prst="straightConnector1">
            <a:avLst/>
          </a:prstGeom>
          <a:noFill/>
          <a:ln w="19050" cap="flat" cmpd="sng" algn="ctr">
            <a:solidFill>
              <a:srgbClr val="5B9BD5"/>
            </a:solidFill>
            <a:prstDash val="solid"/>
            <a:miter lim="800000"/>
            <a:tailEnd type="triangle"/>
          </a:ln>
          <a:effectLst/>
        </p:spPr>
      </p:cxnSp>
      <p:cxnSp>
        <p:nvCxnSpPr>
          <p:cNvPr id="14" name="直接箭头连接符 13"/>
          <p:cNvCxnSpPr>
            <a:stCxn id="12" idx="2"/>
          </p:cNvCxnSpPr>
          <p:nvPr/>
        </p:nvCxnSpPr>
        <p:spPr>
          <a:xfrm flipH="1">
            <a:off x="6149798" y="3011990"/>
            <a:ext cx="207682" cy="415001"/>
          </a:xfrm>
          <a:prstGeom prst="straightConnector1">
            <a:avLst/>
          </a:prstGeom>
          <a:noFill/>
          <a:ln w="19050" cap="flat" cmpd="sng" algn="ctr">
            <a:solidFill>
              <a:srgbClr val="5B9BD5"/>
            </a:solidFill>
            <a:prstDash val="solid"/>
            <a:miter lim="800000"/>
            <a:tailEnd type="triangle"/>
          </a:ln>
          <a:effectLst/>
        </p:spPr>
      </p:cxnSp>
      <p:sp>
        <p:nvSpPr>
          <p:cNvPr id="15" name="文本框 14"/>
          <p:cNvSpPr txBox="1"/>
          <p:nvPr/>
        </p:nvSpPr>
        <p:spPr>
          <a:xfrm>
            <a:off x="1207056" y="4457281"/>
            <a:ext cx="6117022" cy="707886"/>
          </a:xfrm>
          <a:prstGeom prst="rect">
            <a:avLst/>
          </a:prstGeom>
          <a:noFill/>
        </p:spPr>
        <p:txBody>
          <a:bodyPr wrap="square" rtlCol="0">
            <a:spAutoFit/>
          </a:bodyPr>
          <a:lstStyle/>
          <a:p>
            <a:pPr marL="342900" indent="-342900" algn="ctr" eaLnBrk="1" fontAlgn="auto" hangingPunct="1">
              <a:spcBef>
                <a:spcPts val="0"/>
              </a:spcBef>
              <a:spcAft>
                <a:spcPts val="0"/>
              </a:spcAft>
              <a:buFont typeface="Wingdings" panose="05000000000000000000" pitchFamily="2" charset="2"/>
              <a:buChar char="v"/>
            </a:pPr>
            <a:r>
              <a:rPr lang="en-US" altLang="zh-CN"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considering </a:t>
            </a:r>
            <a:r>
              <a:rPr lang="en-US" altLang="zh-CN"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spin-1/2 </a:t>
            </a:r>
            <a:r>
              <a:rPr lang="en-US" altLang="zh-CN"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truncation </a:t>
            </a:r>
          </a:p>
          <a:p>
            <a:pPr algn="ctr" eaLnBrk="1" fontAlgn="auto" hangingPunct="1">
              <a:spcBef>
                <a:spcPts val="0"/>
              </a:spcBef>
              <a:spcAft>
                <a:spcPts val="0"/>
              </a:spcAft>
            </a:pPr>
            <a:r>
              <a:rPr lang="en-US" altLang="zh-CN" b="1" dirty="0">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a:t>
            </a:r>
            <a:r>
              <a:rPr lang="en-US" altLang="zh-CN" dirty="0">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 A </a:t>
            </a:r>
            <a:r>
              <a:rPr lang="en-US" altLang="zh-CN" b="1" dirty="0">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constant </a:t>
            </a:r>
            <a:r>
              <a:rPr lang="en-US" altLang="zh-CN" dirty="0">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electric field!</a:t>
            </a:r>
            <a:endParaRPr lang="zh-CN" altLang="en-US"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23" name="直接连接符 22"/>
          <p:cNvCxnSpPr/>
          <p:nvPr/>
        </p:nvCxnSpPr>
        <p:spPr>
          <a:xfrm>
            <a:off x="5270694" y="3909562"/>
            <a:ext cx="1758209" cy="0"/>
          </a:xfrm>
          <a:prstGeom prst="line">
            <a:avLst/>
          </a:prstGeom>
          <a:noFill/>
          <a:ln w="19050" cap="flat" cmpd="sng" algn="ctr">
            <a:solidFill>
              <a:srgbClr val="5B9BD5"/>
            </a:solidFill>
            <a:prstDash val="solid"/>
            <a:miter lim="800000"/>
          </a:ln>
          <a:effectLst/>
        </p:spPr>
      </p:cxnSp>
      <p:sp>
        <p:nvSpPr>
          <p:cNvPr id="3" name="标题 1"/>
          <p:cNvSpPr txBox="1"/>
          <p:nvPr/>
        </p:nvSpPr>
        <p:spPr bwMode="auto">
          <a:xfrm>
            <a:off x="133351" y="117476"/>
            <a:ext cx="10712281"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a:cs typeface="Calibri" panose="020F0502020204030204" pitchFamily="34" charset="0"/>
              </a:rPr>
              <a:t>1D Schwinger Hamiltonian with quantum link model</a:t>
            </a:r>
            <a:endParaRPr lang="zh-CN" altLang="en-US" sz="3300" kern="0">
              <a:cs typeface="Calibri" panose="020F0502020204030204" pitchFamily="34" charset="0"/>
            </a:endParaRPr>
          </a:p>
        </p:txBody>
      </p:sp>
      <p:pic>
        <p:nvPicPr>
          <p:cNvPr id="17" name="图形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7783859" y="4431479"/>
            <a:ext cx="2521283" cy="1663224"/>
          </a:xfrm>
          <a:prstGeom prst="rect">
            <a:avLst/>
          </a:prstGeom>
        </p:spPr>
      </p:pic>
      <p:cxnSp>
        <p:nvCxnSpPr>
          <p:cNvPr id="20" name="直接箭头连接符 20"/>
          <p:cNvCxnSpPr/>
          <p:nvPr/>
        </p:nvCxnSpPr>
        <p:spPr bwMode="auto">
          <a:xfrm>
            <a:off x="7874494" y="5311224"/>
            <a:ext cx="1915718" cy="0"/>
          </a:xfrm>
          <a:prstGeom prst="straightConnector1">
            <a:avLst/>
          </a:prstGeom>
          <a:ln>
            <a:solidFill>
              <a:srgbClr val="7030A0"/>
            </a:solidFill>
            <a:tailEnd type="triangle"/>
          </a:ln>
        </p:spPr>
        <p:style>
          <a:lnRef idx="3">
            <a:schemeClr val="accent1"/>
          </a:lnRef>
          <a:fillRef idx="0">
            <a:schemeClr val="accent1"/>
          </a:fillRef>
          <a:effectRef idx="2">
            <a:schemeClr val="accent1"/>
          </a:effectRef>
          <a:fontRef idx="minor">
            <a:schemeClr val="tx1"/>
          </a:fontRef>
        </p:style>
      </p:cxnSp>
      <p:sp>
        <p:nvSpPr>
          <p:cNvPr id="25" name="Curved Up Arrow 24"/>
          <p:cNvSpPr/>
          <p:nvPr/>
        </p:nvSpPr>
        <p:spPr>
          <a:xfrm rot="303317">
            <a:off x="4949779" y="5244092"/>
            <a:ext cx="3116967" cy="461024"/>
          </a:xfrm>
          <a:prstGeom prst="curvedUpArrow">
            <a:avLst/>
          </a:prstGeom>
          <a:solidFill>
            <a:schemeClr val="tx1">
              <a:lumMod val="40000"/>
              <a:lumOff val="60000"/>
            </a:schemeClr>
          </a:solidFill>
        </p:spPr>
        <p:txBody>
          <a:bodyPr wrap="square" rtlCol="0" anchor="ctr">
            <a:spAutoFit/>
          </a:bodyPr>
          <a:lstStyle/>
          <a:p>
            <a:pPr algn="ctr"/>
            <a:endParaRPr lang="en-US" sz="2000">
              <a:solidFill>
                <a:srgbClr val="CC3300"/>
              </a:solidFill>
              <a:latin typeface="+mj-lt"/>
            </a:endParaRPr>
          </a:p>
        </p:txBody>
      </p:sp>
      <p:sp>
        <p:nvSpPr>
          <p:cNvPr id="26" name="文本框 8"/>
          <p:cNvSpPr txBox="1"/>
          <p:nvPr/>
        </p:nvSpPr>
        <p:spPr>
          <a:xfrm>
            <a:off x="2141078" y="2609267"/>
            <a:ext cx="1925137" cy="400110"/>
          </a:xfrm>
          <a:prstGeom prst="rect">
            <a:avLst/>
          </a:prstGeom>
          <a:noFill/>
        </p:spPr>
        <p:txBody>
          <a:bodyPr wrap="square" rtlCol="0">
            <a:spAutoFit/>
          </a:bodyPr>
          <a:lstStyle/>
          <a:p>
            <a:pPr algn="ctr" eaLnBrk="1" fontAlgn="auto" hangingPunct="1">
              <a:spcBef>
                <a:spcPts val="0"/>
              </a:spcBef>
              <a:spcAft>
                <a:spcPts val="0"/>
              </a:spcAft>
            </a:pPr>
            <a:r>
              <a:rPr lang="en-US" altLang="zh-CN">
                <a:solidFill>
                  <a:prstClr val="black"/>
                </a:solidFill>
                <a:latin typeface="微软雅黑" panose="020B0503020204020204" pitchFamily="34" charset="-122"/>
                <a:ea typeface="微软雅黑" panose="020B0503020204020204" pitchFamily="34" charset="-122"/>
                <a:cs typeface="Arial" panose="020B0604020202020204" pitchFamily="34" charset="0"/>
              </a:rPr>
              <a:t>Electric field</a:t>
            </a:r>
            <a:endParaRPr lang="zh-CN" altLang="en-US">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27" name="直接箭头连接符 12"/>
          <p:cNvCxnSpPr/>
          <p:nvPr/>
        </p:nvCxnSpPr>
        <p:spPr>
          <a:xfrm>
            <a:off x="3103646" y="3003181"/>
            <a:ext cx="95919" cy="370632"/>
          </a:xfrm>
          <a:prstGeom prst="straightConnector1">
            <a:avLst/>
          </a:prstGeom>
          <a:noFill/>
          <a:ln w="19050" cap="flat" cmpd="sng" algn="ctr">
            <a:solidFill>
              <a:srgbClr val="5B9BD5"/>
            </a:solidFill>
            <a:prstDash val="solid"/>
            <a:miter lim="800000"/>
            <a:tailEnd type="triangle"/>
          </a:ln>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heckerboard(across)">
                                      <p:cBhvr>
                                        <p:cTn id="15" dur="500"/>
                                        <p:tgtEl>
                                          <p:spTgt spid="25"/>
                                        </p:tgtEl>
                                      </p:cBhvr>
                                    </p:animEffect>
                                  </p:childTnLst>
                                </p:cTn>
                              </p:par>
                              <p:par>
                                <p:cTn id="16" presetID="5"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heckerboard(across)">
                                      <p:cBhvr>
                                        <p:cTn id="18" dur="500"/>
                                        <p:tgtEl>
                                          <p:spTgt spid="20"/>
                                        </p:tgtEl>
                                      </p:cBhvr>
                                    </p:animEffect>
                                  </p:childTnLst>
                                </p:cTn>
                              </p:par>
                              <p:par>
                                <p:cTn id="19" presetID="5" presetClass="entr" presetSubtype="1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heckerboard(across)">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idx="4294967295"/>
          </p:nvPr>
        </p:nvSpPr>
        <p:spPr>
          <a:xfrm>
            <a:off x="133351" y="117476"/>
            <a:ext cx="7413625" cy="477837"/>
          </a:xfrm>
        </p:spPr>
        <p:txBody>
          <a:bodyPr/>
          <a:lstStyle/>
          <a:p>
            <a:r>
              <a:rPr lang="en-US" altLang="zh-CN" sz="3300" b="0" dirty="0">
                <a:cs typeface="Arial" panose="020B0604020202020204" pitchFamily="34" charset="0"/>
              </a:rPr>
              <a:t>Outline</a:t>
            </a:r>
            <a:endParaRPr lang="zh-CN" altLang="en-US" sz="3300" b="0" dirty="0">
              <a:cs typeface="Arial" panose="020B0604020202020204" pitchFamily="34" charset="0"/>
            </a:endParaRPr>
          </a:p>
        </p:txBody>
      </p:sp>
      <p:sp>
        <p:nvSpPr>
          <p:cNvPr id="6" name="文本框 5"/>
          <p:cNvSpPr txBox="1"/>
          <p:nvPr/>
        </p:nvSpPr>
        <p:spPr>
          <a:xfrm>
            <a:off x="927780" y="1495934"/>
            <a:ext cx="10711226" cy="600164"/>
          </a:xfrm>
          <a:prstGeom prst="rect">
            <a:avLst/>
          </a:prstGeom>
          <a:noFill/>
        </p:spPr>
        <p:txBody>
          <a:bodyPr wrap="square" rtlCol="0">
            <a:spAutoFit/>
          </a:bodyPr>
          <a:lstStyle/>
          <a:p>
            <a:pPr marL="571500" indent="-571500">
              <a:buClr>
                <a:srgbClr val="C00000"/>
              </a:buClr>
              <a:buSzPct val="80000"/>
              <a:buFont typeface="Wingdings" panose="05000000000000000000" pitchFamily="2" charset="2"/>
              <a:buChar char="p"/>
            </a:pPr>
            <a:r>
              <a:rPr lang="en-US" altLang="zh-CN" sz="33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3300" b="1" dirty="0">
                <a:latin typeface="微软雅黑" panose="020B0503020204020204" pitchFamily="34" charset="-122"/>
                <a:ea typeface="微软雅黑" panose="020B0503020204020204" pitchFamily="34" charset="-122"/>
              </a:rPr>
              <a:t>Motivation on simulating LGT</a:t>
            </a:r>
            <a:endParaRPr lang="zh-CN" altLang="en-US" sz="3300" b="1" dirty="0">
              <a:latin typeface="微软雅黑" panose="020B0503020204020204" pitchFamily="34" charset="-122"/>
              <a:ea typeface="微软雅黑" panose="020B0503020204020204" pitchFamily="34" charset="-122"/>
            </a:endParaRPr>
          </a:p>
        </p:txBody>
      </p:sp>
      <p:sp>
        <p:nvSpPr>
          <p:cNvPr id="8" name="文本框 7"/>
          <p:cNvSpPr txBox="1"/>
          <p:nvPr/>
        </p:nvSpPr>
        <p:spPr>
          <a:xfrm>
            <a:off x="927780" y="3357190"/>
            <a:ext cx="11024734" cy="600164"/>
          </a:xfrm>
          <a:prstGeom prst="rect">
            <a:avLst/>
          </a:prstGeom>
          <a:noFill/>
        </p:spPr>
        <p:txBody>
          <a:bodyPr wrap="square" rtlCol="0">
            <a:spAutoFit/>
          </a:bodyPr>
          <a:lstStyle/>
          <a:p>
            <a:pPr marL="571500" indent="-571500" algn="just">
              <a:buSzPct val="80000"/>
              <a:buFont typeface="Wingdings" panose="05000000000000000000" pitchFamily="2" charset="2"/>
              <a:buChar char="n"/>
            </a:pPr>
            <a:r>
              <a:rPr lang="en-US" altLang="zh-CN" sz="3300" dirty="0">
                <a:latin typeface="微软雅黑" panose="020B0503020204020204" pitchFamily="34" charset="-122"/>
                <a:ea typeface="微软雅黑" panose="020B0503020204020204" pitchFamily="34" charset="-122"/>
              </a:rPr>
              <a:t> Microscopic dynamics of LGT</a:t>
            </a:r>
            <a:endParaRPr lang="zh-CN" altLang="en-US" sz="330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927780" y="2426562"/>
            <a:ext cx="10433108" cy="600164"/>
          </a:xfrm>
          <a:prstGeom prst="rect">
            <a:avLst/>
          </a:prstGeom>
          <a:noFill/>
        </p:spPr>
        <p:txBody>
          <a:bodyPr wrap="square" rtlCol="0">
            <a:spAutoFit/>
          </a:bodyPr>
          <a:lstStyle/>
          <a:p>
            <a:pPr marL="571500" indent="-571500" algn="just">
              <a:buClr>
                <a:schemeClr val="tx2"/>
              </a:buClr>
              <a:buSzPct val="80000"/>
              <a:buFont typeface="Wingdings" panose="05000000000000000000" pitchFamily="2" charset="2"/>
              <a:buChar char="n"/>
            </a:pPr>
            <a:r>
              <a:rPr lang="en-US" altLang="zh-CN" sz="33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3300" dirty="0">
                <a:latin typeface="微软雅黑" panose="020B0503020204020204" pitchFamily="34" charset="-122"/>
                <a:ea typeface="微软雅黑" panose="020B0503020204020204" pitchFamily="34" charset="-122"/>
              </a:rPr>
              <a:t>Simulating U(1)</a:t>
            </a:r>
            <a:r>
              <a:rPr lang="zh-CN" altLang="en-US" sz="3300" dirty="0">
                <a:latin typeface="微软雅黑" panose="020B0503020204020204" pitchFamily="34" charset="-122"/>
                <a:ea typeface="微软雅黑" panose="020B0503020204020204" pitchFamily="34" charset="-122"/>
              </a:rPr>
              <a:t> </a:t>
            </a:r>
            <a:r>
              <a:rPr lang="en-US" altLang="zh-CN" sz="3300" dirty="0">
                <a:latin typeface="微软雅黑" panose="020B0503020204020204" pitchFamily="34" charset="-122"/>
                <a:ea typeface="微软雅黑" panose="020B0503020204020204" pitchFamily="34" charset="-122"/>
              </a:rPr>
              <a:t>LGT</a:t>
            </a:r>
            <a:r>
              <a:rPr lang="zh-CN" altLang="en-US" sz="3300" dirty="0">
                <a:latin typeface="微软雅黑" panose="020B0503020204020204" pitchFamily="34" charset="-122"/>
                <a:ea typeface="微软雅黑" panose="020B0503020204020204" pitchFamily="34" charset="-122"/>
              </a:rPr>
              <a:t> </a:t>
            </a:r>
            <a:r>
              <a:rPr lang="en-US" altLang="zh-CN" sz="3300" dirty="0">
                <a:latin typeface="微软雅黑" panose="020B0503020204020204" pitchFamily="34" charset="-122"/>
                <a:ea typeface="微软雅黑" panose="020B0503020204020204" pitchFamily="34" charset="-122"/>
              </a:rPr>
              <a:t>with ultracold atoms</a:t>
            </a:r>
            <a:endParaRPr lang="zh-CN" altLang="en-US" sz="33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927780" y="4287818"/>
            <a:ext cx="7269975" cy="600164"/>
          </a:xfrm>
          <a:prstGeom prst="rect">
            <a:avLst/>
          </a:prstGeom>
          <a:noFill/>
        </p:spPr>
        <p:txBody>
          <a:bodyPr wrap="square" rtlCol="0">
            <a:spAutoFit/>
          </a:bodyPr>
          <a:lstStyle/>
          <a:p>
            <a:pPr marL="571500" indent="-571500">
              <a:buSzPct val="80000"/>
              <a:buFont typeface="Wingdings" panose="05000000000000000000" pitchFamily="2" charset="2"/>
              <a:buChar char="n"/>
            </a:pPr>
            <a:r>
              <a:rPr lang="en-US" altLang="zh-CN" sz="3300" dirty="0">
                <a:latin typeface="微软雅黑" panose="020B0503020204020204" pitchFamily="34" charset="-122"/>
                <a:ea typeface="微软雅黑" panose="020B0503020204020204" pitchFamily="34" charset="-122"/>
              </a:rPr>
              <a:t> Conclusion and outlook</a:t>
            </a:r>
            <a:endParaRPr lang="zh-CN" altLang="en-US" sz="33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30653" y="942088"/>
            <a:ext cx="3046536" cy="400110"/>
          </a:xfrm>
          <a:prstGeom prst="rect">
            <a:avLst/>
          </a:prstGeom>
        </p:spPr>
        <p:txBody>
          <a:bodyPr wrap="square">
            <a:spAutoFit/>
          </a:bodyPr>
          <a:lstStyle/>
          <a:p>
            <a:pPr eaLnBrk="1" fontAlgn="auto" hangingPunct="1">
              <a:spcBef>
                <a:spcPts val="0"/>
              </a:spcBef>
              <a:spcAft>
                <a:spcPts val="0"/>
              </a:spcAft>
            </a:pPr>
            <a:r>
              <a:rPr lang="en-US" altLang="zh-CN"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Target Hamiltonian</a:t>
            </a:r>
            <a:endParaRPr lang="zh-CN" altLang="en-US"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4" name="文本框 3"/>
              <p:cNvSpPr txBox="1"/>
              <p:nvPr/>
            </p:nvSpPr>
            <p:spPr>
              <a:xfrm>
                <a:off x="1983612" y="1550515"/>
                <a:ext cx="6685485" cy="911660"/>
              </a:xfrm>
              <a:prstGeom prst="rect">
                <a:avLst/>
              </a:prstGeom>
              <a:noFill/>
            </p:spPr>
            <p:txBody>
              <a:bodyPr wrap="none" lIns="0" tIns="0" rIns="0" bIns="0" rtlCol="0">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altLang="zh-CN" sz="2400" i="1" smtClean="0">
                              <a:solidFill>
                                <a:prstClr val="black"/>
                              </a:solidFill>
                              <a:latin typeface="Cambria Math" panose="02040503050406030204" pitchFamily="18" charset="0"/>
                            </a:rPr>
                          </m:ctrlPr>
                        </m:sSubPr>
                        <m:e>
                          <m:acc>
                            <m:accPr>
                              <m:chr m:val="̂"/>
                              <m:ctrlPr>
                                <a:rPr lang="en-US" altLang="zh-CN" sz="2400" i="1" smtClean="0">
                                  <a:solidFill>
                                    <a:prstClr val="black"/>
                                  </a:solidFill>
                                  <a:latin typeface="Cambria Math" panose="02040503050406030204" pitchFamily="18" charset="0"/>
                                </a:rPr>
                              </m:ctrlPr>
                            </m:accPr>
                            <m:e>
                              <m:r>
                                <a:rPr lang="en-US" altLang="zh-CN" sz="2400" i="1" smtClean="0">
                                  <a:solidFill>
                                    <a:prstClr val="black"/>
                                  </a:solidFill>
                                  <a:latin typeface="Cambria Math" panose="02040503050406030204" pitchFamily="18" charset="0"/>
                                </a:rPr>
                                <m:t>𝐻</m:t>
                              </m:r>
                            </m:e>
                          </m:acc>
                        </m:e>
                        <m:sub>
                          <m:r>
                            <m:rPr>
                              <m:sty m:val="p"/>
                            </m:rPr>
                            <a:rPr lang="en-US" altLang="zh-CN" sz="2400" b="0" i="0" smtClean="0">
                              <a:solidFill>
                                <a:prstClr val="black"/>
                              </a:solidFill>
                              <a:latin typeface="Cambria Math" panose="02040503050406030204" pitchFamily="18" charset="0"/>
                            </a:rPr>
                            <m:t>LGT</m:t>
                          </m:r>
                        </m:sub>
                      </m:sSub>
                      <m:r>
                        <a:rPr lang="en-US" altLang="zh-CN" sz="2400" i="1" smtClean="0">
                          <a:solidFill>
                            <a:prstClr val="black"/>
                          </a:solidFill>
                          <a:latin typeface="Cambria Math" panose="02040503050406030204" pitchFamily="18" charset="0"/>
                        </a:rPr>
                        <m:t>=</m:t>
                      </m:r>
                      <m:nary>
                        <m:naryPr>
                          <m:chr m:val="∑"/>
                          <m:supHide m:val="on"/>
                          <m:ctrlPr>
                            <a:rPr lang="en-US" altLang="zh-CN" sz="2400" i="1" smtClean="0">
                              <a:solidFill>
                                <a:prstClr val="black"/>
                              </a:solidFill>
                              <a:latin typeface="Cambria Math" panose="02040503050406030204" pitchFamily="18" charset="0"/>
                            </a:rPr>
                          </m:ctrlPr>
                        </m:naryPr>
                        <m:sub>
                          <m:r>
                            <m:rPr>
                              <m:brk m:alnAt="7"/>
                            </m:rPr>
                            <a:rPr lang="en-US" altLang="zh-CN" sz="2400" i="1" smtClean="0">
                              <a:solidFill>
                                <a:prstClr val="black"/>
                              </a:solidFill>
                              <a:latin typeface="Cambria Math" panose="02040503050406030204" pitchFamily="18" charset="0"/>
                            </a:rPr>
                            <m:t>𝑙</m:t>
                          </m:r>
                        </m:sub>
                        <m:sup/>
                        <m:e>
                          <m:r>
                            <m:rPr>
                              <m:lit/>
                            </m:rPr>
                            <a:rPr lang="en-US" altLang="zh-CN" sz="2400" i="1" smtClean="0">
                              <a:solidFill>
                                <a:prstClr val="black"/>
                              </a:solidFill>
                              <a:latin typeface="Cambria Math" panose="02040503050406030204" pitchFamily="18" charset="0"/>
                            </a:rPr>
                            <m:t>[</m:t>
                          </m:r>
                          <m:r>
                            <a:rPr lang="en-US" altLang="zh-CN" sz="2400" i="1" smtClean="0">
                              <a:solidFill>
                                <a:prstClr val="black"/>
                              </a:solidFill>
                              <a:latin typeface="Cambria Math" panose="02040503050406030204" pitchFamily="18" charset="0"/>
                            </a:rPr>
                            <m:t>−</m:t>
                          </m:r>
                          <m:f>
                            <m:fPr>
                              <m:ctrlPr>
                                <a:rPr lang="en-US" altLang="zh-CN" sz="2400" i="1">
                                  <a:solidFill>
                                    <a:prstClr val="black"/>
                                  </a:solidFill>
                                  <a:latin typeface="Cambria Math" panose="02040503050406030204" pitchFamily="18" charset="0"/>
                                </a:rPr>
                              </m:ctrlPr>
                            </m:fPr>
                            <m:num>
                              <m:r>
                                <m:rPr>
                                  <m:sty m:val="p"/>
                                </m:rPr>
                                <a:rPr lang="en-US" altLang="zh-CN" sz="2400">
                                  <a:solidFill>
                                    <a:prstClr val="black"/>
                                  </a:solidFill>
                                  <a:latin typeface="Cambria Math" panose="02040503050406030204" pitchFamily="18" charset="0"/>
                                </a:rPr>
                                <m:t>i</m:t>
                              </m:r>
                              <m:acc>
                                <m:accPr>
                                  <m:chr m:val="̃"/>
                                  <m:ctrlPr>
                                    <a:rPr lang="en-US" altLang="zh-CN" sz="2400" i="1">
                                      <a:solidFill>
                                        <a:prstClr val="black"/>
                                      </a:solidFill>
                                      <a:latin typeface="Cambria Math" panose="02040503050406030204" pitchFamily="18" charset="0"/>
                                    </a:rPr>
                                  </m:ctrlPr>
                                </m:accPr>
                                <m:e>
                                  <m:r>
                                    <a:rPr lang="en-US" altLang="zh-CN" sz="2400" i="1">
                                      <a:solidFill>
                                        <a:prstClr val="black"/>
                                      </a:solidFill>
                                      <a:latin typeface="Cambria Math" panose="02040503050406030204" pitchFamily="18" charset="0"/>
                                    </a:rPr>
                                    <m:t>𝑡</m:t>
                                  </m:r>
                                </m:e>
                              </m:acc>
                            </m:num>
                            <m:den>
                              <m:r>
                                <a:rPr lang="en-US" altLang="zh-CN" sz="2400" i="1">
                                  <a:solidFill>
                                    <a:prstClr val="black"/>
                                  </a:solidFill>
                                  <a:latin typeface="Cambria Math" panose="02040503050406030204" pitchFamily="18" charset="0"/>
                                </a:rPr>
                                <m:t>2</m:t>
                              </m:r>
                            </m:den>
                          </m:f>
                          <m:d>
                            <m:dPr>
                              <m:ctrlPr>
                                <a:rPr lang="en-US" altLang="zh-CN" sz="2400" i="1" smtClean="0">
                                  <a:solidFill>
                                    <a:prstClr val="black"/>
                                  </a:solidFill>
                                  <a:latin typeface="Cambria Math" panose="02040503050406030204" pitchFamily="18" charset="0"/>
                                </a:rPr>
                              </m:ctrlPr>
                            </m:dPr>
                            <m:e>
                              <m:sSub>
                                <m:sSubPr>
                                  <m:ctrlPr>
                                    <a:rPr lang="en-US" altLang="zh-CN" sz="2400" i="1">
                                      <a:solidFill>
                                        <a:prstClr val="black"/>
                                      </a:solidFill>
                                      <a:latin typeface="Cambria Math" panose="02040503050406030204" pitchFamily="18" charset="0"/>
                                    </a:rPr>
                                  </m:ctrlPr>
                                </m:sSubPr>
                                <m:e>
                                  <m:acc>
                                    <m:accPr>
                                      <m:chr m:val="̂"/>
                                      <m:ctrlPr>
                                        <a:rPr lang="en-US" altLang="zh-CN" sz="2400" i="1">
                                          <a:solidFill>
                                            <a:prstClr val="black"/>
                                          </a:solidFill>
                                          <a:latin typeface="Cambria Math" panose="02040503050406030204" pitchFamily="18" charset="0"/>
                                        </a:rPr>
                                      </m:ctrlPr>
                                    </m:accPr>
                                    <m:e>
                                      <m:r>
                                        <a:rPr lang="en-US" altLang="zh-CN" sz="2400" i="1">
                                          <a:solidFill>
                                            <a:prstClr val="black"/>
                                          </a:solidFill>
                                          <a:latin typeface="Cambria Math" panose="02040503050406030204" pitchFamily="18" charset="0"/>
                                        </a:rPr>
                                        <m:t>𝜓</m:t>
                                      </m:r>
                                    </m:e>
                                  </m:acc>
                                </m:e>
                                <m:sub>
                                  <m:r>
                                    <a:rPr lang="en-US" altLang="zh-CN" sz="2400" i="1">
                                      <a:solidFill>
                                        <a:prstClr val="black"/>
                                      </a:solidFill>
                                      <a:latin typeface="Cambria Math" panose="02040503050406030204" pitchFamily="18" charset="0"/>
                                    </a:rPr>
                                    <m:t>𝑙</m:t>
                                  </m:r>
                                </m:sub>
                              </m:sSub>
                              <m:sSubSup>
                                <m:sSubSupPr>
                                  <m:ctrlPr>
                                    <a:rPr lang="en-US" altLang="zh-CN" sz="2400" i="1" smtClean="0">
                                      <a:solidFill>
                                        <a:prstClr val="black"/>
                                      </a:solidFill>
                                      <a:latin typeface="Cambria Math" panose="02040503050406030204" pitchFamily="18" charset="0"/>
                                    </a:rPr>
                                  </m:ctrlPr>
                                </m:sSubSupPr>
                                <m:e>
                                  <m:acc>
                                    <m:accPr>
                                      <m:chr m:val="̂"/>
                                      <m:ctrlPr>
                                        <a:rPr lang="en-US" altLang="zh-CN" sz="2400" i="1">
                                          <a:solidFill>
                                            <a:prstClr val="black"/>
                                          </a:solidFill>
                                          <a:latin typeface="Cambria Math" panose="02040503050406030204" pitchFamily="18" charset="0"/>
                                        </a:rPr>
                                      </m:ctrlPr>
                                    </m:accPr>
                                    <m:e>
                                      <m:r>
                                        <a:rPr lang="en-US" altLang="zh-CN" sz="2400" i="1" smtClean="0">
                                          <a:solidFill>
                                            <a:prstClr val="black"/>
                                          </a:solidFill>
                                          <a:latin typeface="Cambria Math" panose="02040503050406030204" pitchFamily="18" charset="0"/>
                                        </a:rPr>
                                        <m:t>𝑈</m:t>
                                      </m:r>
                                    </m:e>
                                  </m:acc>
                                </m:e>
                                <m:sub>
                                  <m:r>
                                    <a:rPr lang="en-US" altLang="zh-CN" sz="2400" i="1">
                                      <a:solidFill>
                                        <a:prstClr val="black"/>
                                      </a:solidFill>
                                      <a:latin typeface="Cambria Math" panose="02040503050406030204" pitchFamily="18" charset="0"/>
                                    </a:rPr>
                                    <m:t>𝑙</m:t>
                                  </m:r>
                                  <m:r>
                                    <a:rPr lang="en-US" altLang="zh-CN" sz="2400" i="1">
                                      <a:solidFill>
                                        <a:prstClr val="black"/>
                                      </a:solidFill>
                                      <a:latin typeface="Cambria Math" panose="02040503050406030204" pitchFamily="18" charset="0"/>
                                    </a:rPr>
                                    <m:t>,</m:t>
                                  </m:r>
                                  <m:r>
                                    <a:rPr lang="en-US" altLang="zh-CN" sz="2400" i="1">
                                      <a:solidFill>
                                        <a:prstClr val="black"/>
                                      </a:solidFill>
                                      <a:latin typeface="Cambria Math" panose="02040503050406030204" pitchFamily="18" charset="0"/>
                                    </a:rPr>
                                    <m:t>𝑙</m:t>
                                  </m:r>
                                  <m:r>
                                    <a:rPr lang="en-US" altLang="zh-CN" sz="2400" i="1">
                                      <a:solidFill>
                                        <a:prstClr val="black"/>
                                      </a:solidFill>
                                      <a:latin typeface="Cambria Math" panose="02040503050406030204" pitchFamily="18" charset="0"/>
                                    </a:rPr>
                                    <m:t>+1</m:t>
                                  </m:r>
                                </m:sub>
                                <m:sup>
                                  <m:r>
                                    <a:rPr lang="en-US" altLang="zh-CN" sz="2400" i="1">
                                      <a:solidFill>
                                        <a:prstClr val="black"/>
                                      </a:solidFill>
                                      <a:latin typeface="Cambria Math" panose="02040503050406030204" pitchFamily="18" charset="0"/>
                                      <a:ea typeface="Cambria Math" panose="02040503050406030204" pitchFamily="18" charset="0"/>
                                    </a:rPr>
                                    <m:t>†</m:t>
                                  </m:r>
                                </m:sup>
                              </m:sSubSup>
                              <m:r>
                                <a:rPr lang="en-US" altLang="zh-CN" sz="2400" i="1">
                                  <a:solidFill>
                                    <a:prstClr val="black"/>
                                  </a:solidFill>
                                  <a:latin typeface="Cambria Math" panose="02040503050406030204" pitchFamily="18" charset="0"/>
                                </a:rPr>
                                <m:t> </m:t>
                              </m:r>
                              <m:sSub>
                                <m:sSubPr>
                                  <m:ctrlPr>
                                    <a:rPr lang="en-US" altLang="zh-CN" sz="2400" i="1">
                                      <a:solidFill>
                                        <a:prstClr val="black"/>
                                      </a:solidFill>
                                      <a:latin typeface="Cambria Math" panose="02040503050406030204" pitchFamily="18" charset="0"/>
                                    </a:rPr>
                                  </m:ctrlPr>
                                </m:sSubPr>
                                <m:e>
                                  <m:acc>
                                    <m:accPr>
                                      <m:chr m:val="̂"/>
                                      <m:ctrlPr>
                                        <a:rPr lang="en-US" altLang="zh-CN" sz="2400" i="1">
                                          <a:solidFill>
                                            <a:prstClr val="black"/>
                                          </a:solidFill>
                                          <a:latin typeface="Cambria Math" panose="02040503050406030204" pitchFamily="18" charset="0"/>
                                        </a:rPr>
                                      </m:ctrlPr>
                                    </m:accPr>
                                    <m:e>
                                      <m:r>
                                        <a:rPr lang="en-US" altLang="zh-CN" sz="2400" i="1">
                                          <a:solidFill>
                                            <a:prstClr val="black"/>
                                          </a:solidFill>
                                          <a:latin typeface="Cambria Math" panose="02040503050406030204" pitchFamily="18" charset="0"/>
                                        </a:rPr>
                                        <m:t>𝜓</m:t>
                                      </m:r>
                                    </m:e>
                                  </m:acc>
                                </m:e>
                                <m:sub>
                                  <m:r>
                                    <a:rPr lang="en-US" altLang="zh-CN" sz="2400" i="1">
                                      <a:solidFill>
                                        <a:prstClr val="black"/>
                                      </a:solidFill>
                                      <a:latin typeface="Cambria Math" panose="02040503050406030204" pitchFamily="18" charset="0"/>
                                    </a:rPr>
                                    <m:t>𝑙</m:t>
                                  </m:r>
                                  <m:r>
                                    <a:rPr lang="en-US" altLang="zh-CN" sz="2400" i="1">
                                      <a:solidFill>
                                        <a:prstClr val="black"/>
                                      </a:solidFill>
                                      <a:latin typeface="Cambria Math" panose="02040503050406030204" pitchFamily="18" charset="0"/>
                                    </a:rPr>
                                    <m:t>+1</m:t>
                                  </m:r>
                                </m:sub>
                              </m:sSub>
                              <m:r>
                                <a:rPr lang="en-US" altLang="zh-CN" sz="2400" i="1" smtClean="0">
                                  <a:solidFill>
                                    <a:prstClr val="black"/>
                                  </a:solidFill>
                                  <a:latin typeface="Cambria Math" panose="02040503050406030204" pitchFamily="18" charset="0"/>
                                </a:rPr>
                                <m:t>−</m:t>
                              </m:r>
                              <m:r>
                                <m:rPr>
                                  <m:sty m:val="p"/>
                                </m:rPr>
                                <a:rPr lang="en-US" altLang="zh-CN" sz="2400">
                                  <a:solidFill>
                                    <a:prstClr val="black"/>
                                  </a:solidFill>
                                  <a:latin typeface="Cambria Math" panose="02040503050406030204" pitchFamily="18" charset="0"/>
                                </a:rPr>
                                <m:t>H</m:t>
                              </m:r>
                              <m:r>
                                <a:rPr lang="en-US" altLang="zh-CN" sz="2400">
                                  <a:solidFill>
                                    <a:prstClr val="black"/>
                                  </a:solidFill>
                                  <a:latin typeface="Cambria Math" panose="02040503050406030204" pitchFamily="18" charset="0"/>
                                </a:rPr>
                                <m:t>.</m:t>
                              </m:r>
                              <m:r>
                                <m:rPr>
                                  <m:sty m:val="p"/>
                                </m:rPr>
                                <a:rPr lang="en-US" altLang="zh-CN" sz="2400">
                                  <a:solidFill>
                                    <a:prstClr val="black"/>
                                  </a:solidFill>
                                  <a:latin typeface="Cambria Math" panose="02040503050406030204" pitchFamily="18" charset="0"/>
                                </a:rPr>
                                <m:t>c</m:t>
                              </m:r>
                              <m:r>
                                <a:rPr lang="en-US" altLang="zh-CN" sz="2400">
                                  <a:solidFill>
                                    <a:prstClr val="black"/>
                                  </a:solidFill>
                                  <a:latin typeface="Cambria Math" panose="02040503050406030204" pitchFamily="18" charset="0"/>
                                </a:rPr>
                                <m:t>.</m:t>
                              </m:r>
                            </m:e>
                          </m:d>
                          <m:r>
                            <a:rPr lang="en-US" altLang="zh-CN" sz="2400" i="1" smtClean="0">
                              <a:solidFill>
                                <a:prstClr val="black"/>
                              </a:solidFill>
                              <a:latin typeface="Cambria Math" panose="02040503050406030204" pitchFamily="18" charset="0"/>
                            </a:rPr>
                            <m:t>+</m:t>
                          </m:r>
                          <m:r>
                            <a:rPr lang="en-US" altLang="zh-CN" sz="2400" i="1">
                              <a:solidFill>
                                <a:prstClr val="black"/>
                              </a:solidFill>
                              <a:latin typeface="Cambria Math" panose="02040503050406030204" pitchFamily="18" charset="0"/>
                            </a:rPr>
                            <m:t>𝑚</m:t>
                          </m:r>
                          <m:sSubSup>
                            <m:sSubSupPr>
                              <m:ctrlPr>
                                <a:rPr lang="en-US" altLang="zh-CN" sz="2400" i="1">
                                  <a:solidFill>
                                    <a:prstClr val="black"/>
                                  </a:solidFill>
                                  <a:latin typeface="Cambria Math" panose="02040503050406030204" pitchFamily="18" charset="0"/>
                                </a:rPr>
                              </m:ctrlPr>
                            </m:sSubSupPr>
                            <m:e>
                              <m:acc>
                                <m:accPr>
                                  <m:chr m:val="̂"/>
                                  <m:ctrlPr>
                                    <a:rPr lang="en-US" altLang="zh-CN" sz="2400" i="1">
                                      <a:solidFill>
                                        <a:prstClr val="black"/>
                                      </a:solidFill>
                                      <a:latin typeface="Cambria Math" panose="02040503050406030204" pitchFamily="18" charset="0"/>
                                    </a:rPr>
                                  </m:ctrlPr>
                                </m:accPr>
                                <m:e>
                                  <m:r>
                                    <a:rPr lang="zh-CN" altLang="en-US" sz="2400" i="1">
                                      <a:solidFill>
                                        <a:prstClr val="black"/>
                                      </a:solidFill>
                                      <a:latin typeface="Cambria Math" panose="02040503050406030204" pitchFamily="18" charset="0"/>
                                    </a:rPr>
                                    <m:t>𝜓</m:t>
                                  </m:r>
                                </m:e>
                              </m:acc>
                            </m:e>
                            <m:sub>
                              <m:r>
                                <a:rPr lang="en-US" altLang="zh-CN" sz="2400" i="1">
                                  <a:solidFill>
                                    <a:prstClr val="black"/>
                                  </a:solidFill>
                                  <a:latin typeface="Cambria Math" panose="02040503050406030204" pitchFamily="18" charset="0"/>
                                </a:rPr>
                                <m:t>𝑙</m:t>
                              </m:r>
                            </m:sub>
                            <m:sup>
                              <m:r>
                                <a:rPr lang="en-US" altLang="zh-CN" sz="2400" i="1">
                                  <a:solidFill>
                                    <a:prstClr val="black"/>
                                  </a:solidFill>
                                  <a:latin typeface="Cambria Math" panose="02040503050406030204" pitchFamily="18" charset="0"/>
                                </a:rPr>
                                <m:t>†</m:t>
                              </m:r>
                            </m:sup>
                          </m:sSubSup>
                          <m:sSub>
                            <m:sSubPr>
                              <m:ctrlPr>
                                <a:rPr lang="en-US" altLang="zh-CN" sz="2400" i="1">
                                  <a:solidFill>
                                    <a:prstClr val="black"/>
                                  </a:solidFill>
                                  <a:latin typeface="Cambria Math" panose="02040503050406030204" pitchFamily="18" charset="0"/>
                                </a:rPr>
                              </m:ctrlPr>
                            </m:sSubPr>
                            <m:e>
                              <m:acc>
                                <m:accPr>
                                  <m:chr m:val="̂"/>
                                  <m:ctrlPr>
                                    <a:rPr lang="en-US" altLang="zh-CN" sz="2400" i="1">
                                      <a:solidFill>
                                        <a:prstClr val="black"/>
                                      </a:solidFill>
                                      <a:latin typeface="Cambria Math" panose="02040503050406030204" pitchFamily="18" charset="0"/>
                                    </a:rPr>
                                  </m:ctrlPr>
                                </m:accPr>
                                <m:e>
                                  <m:r>
                                    <a:rPr lang="en-US" altLang="zh-CN" sz="2400" i="1">
                                      <a:solidFill>
                                        <a:prstClr val="black"/>
                                      </a:solidFill>
                                      <a:latin typeface="Cambria Math" panose="02040503050406030204" pitchFamily="18" charset="0"/>
                                    </a:rPr>
                                    <m:t>𝜓</m:t>
                                  </m:r>
                                </m:e>
                              </m:acc>
                            </m:e>
                            <m:sub>
                              <m:r>
                                <a:rPr lang="en-US" altLang="zh-CN" sz="2400" i="1">
                                  <a:solidFill>
                                    <a:prstClr val="black"/>
                                  </a:solidFill>
                                  <a:latin typeface="Cambria Math" panose="02040503050406030204" pitchFamily="18" charset="0"/>
                                </a:rPr>
                                <m:t>𝑙</m:t>
                              </m:r>
                            </m:sub>
                          </m:sSub>
                          <m:r>
                            <a:rPr lang="en-US" altLang="zh-CN" sz="2400" b="0" i="1" smtClean="0">
                              <a:solidFill>
                                <a:prstClr val="black"/>
                              </a:solidFill>
                              <a:latin typeface="Cambria Math" panose="02040503050406030204" pitchFamily="18" charset="0"/>
                            </a:rPr>
                            <m:t>] </m:t>
                          </m:r>
                        </m:e>
                      </m:nary>
                      <m:r>
                        <a:rPr lang="en-US" altLang="zh-CN" sz="2400" i="1" smtClean="0">
                          <a:solidFill>
                            <a:prstClr val="black"/>
                          </a:solidFill>
                          <a:latin typeface="Cambria Math" panose="02040503050406030204" pitchFamily="18" charset="0"/>
                        </a:rPr>
                        <m:t> </m:t>
                      </m:r>
                    </m:oMath>
                  </m:oMathPara>
                </a14:m>
                <a:endParaRPr lang="zh-CN" altLang="en-US" sz="2400" dirty="0">
                  <a:solidFill>
                    <a:prstClr val="black"/>
                  </a:solidFill>
                  <a:latin typeface="等线" panose="02010600030101010101" charset="-122"/>
                  <a:ea typeface="等线" panose="02010600030101010101" charset="-122"/>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1983612" y="1550515"/>
                <a:ext cx="6685485" cy="911660"/>
              </a:xfrm>
              <a:prstGeom prst="rect">
                <a:avLst/>
              </a:prstGeom>
              <a:blipFill rotWithShape="1">
                <a:blip r:embed="rId3"/>
                <a:stretch>
                  <a:fillRect l="-8" t="-53" r="-1785" b="31"/>
                </a:stretch>
              </a:blipFill>
            </p:spPr>
            <p:txBody>
              <a:bodyPr/>
              <a:lstStyle/>
              <a:p>
                <a:r>
                  <a:rPr lang="zh-CN" altLang="en-US">
                    <a:noFill/>
                  </a:rPr>
                  <a:t> </a:t>
                </a:r>
              </a:p>
            </p:txBody>
          </p:sp>
        </mc:Fallback>
      </mc:AlternateContent>
      <p:sp>
        <p:nvSpPr>
          <p:cNvPr id="5" name="文本框 4"/>
          <p:cNvSpPr txBox="1"/>
          <p:nvPr/>
        </p:nvSpPr>
        <p:spPr>
          <a:xfrm>
            <a:off x="6778820" y="977600"/>
            <a:ext cx="2754952" cy="369332"/>
          </a:xfrm>
          <a:prstGeom prst="rect">
            <a:avLst/>
          </a:prstGeom>
          <a:noFill/>
        </p:spPr>
        <p:txBody>
          <a:bodyPr wrap="square" rtlCol="0">
            <a:spAutoFit/>
          </a:bodyPr>
          <a:lstStyle/>
          <a:p>
            <a:pPr algn="ctr" eaLnBrk="1" fontAlgn="auto" hangingPunct="1">
              <a:spcBef>
                <a:spcPts val="0"/>
              </a:spcBef>
              <a:spcAft>
                <a:spcPts val="0"/>
              </a:spcAft>
            </a:pPr>
            <a:r>
              <a:rPr lang="en-US" altLang="zh-CN" sz="1800" dirty="0">
                <a:latin typeface="微软雅黑" panose="020B0503020204020204" pitchFamily="34" charset="-122"/>
                <a:ea typeface="微软雅黑" panose="020B0503020204020204" pitchFamily="34" charset="-122"/>
                <a:cs typeface="Arial" panose="020B0604020202020204" pitchFamily="34" charset="0"/>
              </a:rPr>
              <a:t>Matter field, fermionic</a:t>
            </a:r>
            <a:endParaRPr lang="zh-CN" altLang="en-US" sz="1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文本框 5"/>
          <p:cNvSpPr txBox="1"/>
          <p:nvPr/>
        </p:nvSpPr>
        <p:spPr>
          <a:xfrm>
            <a:off x="4277789" y="977600"/>
            <a:ext cx="1484555" cy="369332"/>
          </a:xfrm>
          <a:prstGeom prst="rect">
            <a:avLst/>
          </a:prstGeom>
          <a:noFill/>
        </p:spPr>
        <p:txBody>
          <a:bodyPr wrap="square" rtlCol="0">
            <a:spAutoFit/>
          </a:bodyPr>
          <a:lstStyle/>
          <a:p>
            <a:pPr algn="ctr" eaLnBrk="1" fontAlgn="auto" hangingPunct="1">
              <a:spcBef>
                <a:spcPts val="0"/>
              </a:spcBef>
              <a:spcAft>
                <a:spcPts val="0"/>
              </a:spcAft>
            </a:pPr>
            <a:r>
              <a:rPr lang="en-US" altLang="zh-CN" sz="1800" dirty="0">
                <a:latin typeface="微软雅黑" panose="020B0503020204020204" pitchFamily="34" charset="-122"/>
                <a:ea typeface="微软雅黑" panose="020B0503020204020204" pitchFamily="34" charset="-122"/>
                <a:cs typeface="Arial" panose="020B0604020202020204" pitchFamily="34" charset="0"/>
              </a:rPr>
              <a:t>Gauge field</a:t>
            </a:r>
            <a:endParaRPr lang="zh-CN" altLang="en-US" sz="1800" dirty="0">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7" name="直接箭头连接符 6"/>
          <p:cNvCxnSpPr>
            <a:stCxn id="6" idx="2"/>
          </p:cNvCxnSpPr>
          <p:nvPr/>
        </p:nvCxnSpPr>
        <p:spPr>
          <a:xfrm flipH="1">
            <a:off x="4772641" y="1346932"/>
            <a:ext cx="247426" cy="378668"/>
          </a:xfrm>
          <a:prstGeom prst="straightConnector1">
            <a:avLst/>
          </a:prstGeom>
          <a:noFill/>
          <a:ln w="19050" cap="flat" cmpd="sng" algn="ctr">
            <a:solidFill>
              <a:schemeClr val="tx1">
                <a:lumMod val="65000"/>
                <a:lumOff val="35000"/>
              </a:schemeClr>
            </a:solidFill>
            <a:prstDash val="solid"/>
            <a:miter lim="800000"/>
            <a:tailEnd type="triangle"/>
          </a:ln>
          <a:effectLst/>
        </p:spPr>
      </p:cxnSp>
      <p:cxnSp>
        <p:nvCxnSpPr>
          <p:cNvPr id="8" name="直接箭头连接符 7"/>
          <p:cNvCxnSpPr>
            <a:stCxn id="5" idx="2"/>
          </p:cNvCxnSpPr>
          <p:nvPr/>
        </p:nvCxnSpPr>
        <p:spPr>
          <a:xfrm flipH="1">
            <a:off x="7892249" y="1346932"/>
            <a:ext cx="264047" cy="378668"/>
          </a:xfrm>
          <a:prstGeom prst="straightConnector1">
            <a:avLst/>
          </a:prstGeom>
          <a:noFill/>
          <a:ln w="19050" cap="flat" cmpd="sng" algn="ctr">
            <a:solidFill>
              <a:schemeClr val="tx1">
                <a:lumMod val="65000"/>
                <a:lumOff val="35000"/>
              </a:schemeClr>
            </a:solidFill>
            <a:prstDash val="solid"/>
            <a:miter lim="800000"/>
            <a:tailEnd type="triangle"/>
          </a:ln>
          <a:effectLst/>
        </p:spPr>
      </p:cxnSp>
      <p:cxnSp>
        <p:nvCxnSpPr>
          <p:cNvPr id="9" name="直接连接符 8"/>
          <p:cNvCxnSpPr/>
          <p:nvPr/>
        </p:nvCxnSpPr>
        <p:spPr>
          <a:xfrm flipV="1">
            <a:off x="4315700" y="2248870"/>
            <a:ext cx="1608269" cy="5379"/>
          </a:xfrm>
          <a:prstGeom prst="line">
            <a:avLst/>
          </a:prstGeom>
          <a:noFill/>
          <a:ln w="19050" cap="flat" cmpd="sng" algn="ctr">
            <a:solidFill>
              <a:srgbClr val="002060"/>
            </a:solidFill>
            <a:prstDash val="solid"/>
            <a:miter lim="800000"/>
          </a:ln>
          <a:effectLst/>
        </p:spPr>
      </p:cxnSp>
      <p:sp>
        <p:nvSpPr>
          <p:cNvPr id="10" name="文本框 9"/>
          <p:cNvSpPr txBox="1"/>
          <p:nvPr/>
        </p:nvSpPr>
        <p:spPr>
          <a:xfrm>
            <a:off x="4067610" y="2219807"/>
            <a:ext cx="3308863" cy="369332"/>
          </a:xfrm>
          <a:prstGeom prst="rect">
            <a:avLst/>
          </a:prstGeom>
          <a:noFill/>
        </p:spPr>
        <p:txBody>
          <a:bodyPr wrap="square" rtlCol="0">
            <a:spAutoFit/>
          </a:bodyPr>
          <a:lstStyle/>
          <a:p>
            <a:pPr eaLnBrk="1" fontAlgn="auto" hangingPunct="1">
              <a:spcBef>
                <a:spcPts val="0"/>
              </a:spcBef>
              <a:spcAft>
                <a:spcPts val="0"/>
              </a:spcAft>
            </a:pPr>
            <a:r>
              <a:rPr lang="en-US" altLang="zh-CN" sz="1800" dirty="0">
                <a:latin typeface="微软雅黑" panose="020B0503020204020204" pitchFamily="34" charset="-122"/>
                <a:ea typeface="微软雅黑" panose="020B0503020204020204" pitchFamily="34" charset="-122"/>
                <a:cs typeface="Arial" panose="020B0604020202020204" pitchFamily="34" charset="0"/>
              </a:rPr>
              <a:t>Matter-Gauge interaction</a:t>
            </a:r>
            <a:endParaRPr lang="zh-CN" altLang="en-US" sz="1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 10"/>
          <p:cNvSpPr/>
          <p:nvPr/>
        </p:nvSpPr>
        <p:spPr>
          <a:xfrm>
            <a:off x="1473972" y="1482839"/>
            <a:ext cx="7563702" cy="1156485"/>
          </a:xfrm>
          <a:prstGeom prst="rect">
            <a:avLst/>
          </a:prstGeom>
          <a:noFill/>
          <a:ln w="28575" cap="flat" cmpd="sng" algn="ctr">
            <a:solidFill>
              <a:srgbClr val="C00000"/>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等线" panose="02010600030101010101" charset="-122"/>
              <a:ea typeface="等线" panose="02010600030101010101"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12" name="文本框 11"/>
              <p:cNvSpPr txBox="1"/>
              <p:nvPr/>
            </p:nvSpPr>
            <p:spPr>
              <a:xfrm>
                <a:off x="1492280" y="5064036"/>
                <a:ext cx="7030450" cy="911660"/>
              </a:xfrm>
              <a:prstGeom prst="rect">
                <a:avLst/>
              </a:prstGeom>
              <a:noFill/>
            </p:spPr>
            <p:txBody>
              <a:bodyPr wrap="none" lIns="0" tIns="0" rIns="0" bIns="0" rtlCol="0">
                <a:spAutoFit/>
              </a:bodyPr>
              <a:lstStyle/>
              <a:p>
                <a:pPr eaLnBrk="1" fontAlgn="auto" hangingPunct="1">
                  <a:spcBef>
                    <a:spcPts val="0"/>
                  </a:spcBef>
                  <a:spcAft>
                    <a:spcPts val="0"/>
                  </a:spcAft>
                </a:pPr>
                <a14:m>
                  <m:oMathPara xmlns:m="http://schemas.openxmlformats.org/officeDocument/2006/math">
                    <m:oMathParaPr>
                      <m:jc m:val="center"/>
                    </m:oMathParaPr>
                    <m:oMath xmlns:m="http://schemas.openxmlformats.org/officeDocument/2006/math">
                      <m:sSub>
                        <m:sSubPr>
                          <m:ctrlPr>
                            <a:rPr lang="en-US" altLang="zh-CN" sz="2400" i="1" smtClean="0">
                              <a:solidFill>
                                <a:prstClr val="black"/>
                              </a:solidFill>
                              <a:latin typeface="Cambria Math" panose="02040503050406030204" pitchFamily="18" charset="0"/>
                            </a:rPr>
                          </m:ctrlPr>
                        </m:sSubPr>
                        <m:e>
                          <m:acc>
                            <m:accPr>
                              <m:chr m:val="̂"/>
                              <m:ctrlPr>
                                <a:rPr lang="en-US" altLang="zh-CN" sz="2400" i="1" smtClean="0">
                                  <a:solidFill>
                                    <a:prstClr val="black"/>
                                  </a:solidFill>
                                  <a:latin typeface="Cambria Math" panose="02040503050406030204" pitchFamily="18" charset="0"/>
                                </a:rPr>
                              </m:ctrlPr>
                            </m:accPr>
                            <m:e>
                              <m:r>
                                <a:rPr lang="en-US" altLang="zh-CN" sz="2400" i="1" smtClean="0">
                                  <a:solidFill>
                                    <a:prstClr val="black"/>
                                  </a:solidFill>
                                  <a:latin typeface="Cambria Math" panose="02040503050406030204" pitchFamily="18" charset="0"/>
                                </a:rPr>
                                <m:t>𝐻</m:t>
                              </m:r>
                            </m:e>
                          </m:acc>
                        </m:e>
                        <m:sub>
                          <m:r>
                            <m:rPr>
                              <m:sty m:val="p"/>
                            </m:rPr>
                            <a:rPr lang="en-US" altLang="zh-CN" sz="2400" b="0" i="0" smtClean="0">
                              <a:solidFill>
                                <a:prstClr val="black"/>
                              </a:solidFill>
                              <a:latin typeface="Cambria Math" panose="02040503050406030204" pitchFamily="18" charset="0"/>
                            </a:rPr>
                            <m:t>LGT</m:t>
                          </m:r>
                        </m:sub>
                      </m:sSub>
                      <m:r>
                        <a:rPr lang="en-US" altLang="zh-CN" sz="2400" i="1" smtClean="0">
                          <a:solidFill>
                            <a:prstClr val="black"/>
                          </a:solidFill>
                          <a:latin typeface="Cambria Math" panose="02040503050406030204" pitchFamily="18" charset="0"/>
                        </a:rPr>
                        <m:t>=</m:t>
                      </m:r>
                      <m:nary>
                        <m:naryPr>
                          <m:chr m:val="∑"/>
                          <m:supHide m:val="on"/>
                          <m:ctrlPr>
                            <a:rPr lang="en-US" altLang="zh-CN" sz="2400" i="1" smtClean="0">
                              <a:solidFill>
                                <a:prstClr val="black"/>
                              </a:solidFill>
                              <a:latin typeface="Cambria Math" panose="02040503050406030204" pitchFamily="18" charset="0"/>
                            </a:rPr>
                          </m:ctrlPr>
                        </m:naryPr>
                        <m:sub>
                          <m:r>
                            <m:rPr>
                              <m:brk m:alnAt="7"/>
                            </m:rPr>
                            <a:rPr lang="en-US" altLang="zh-CN" sz="2400" i="1" smtClean="0">
                              <a:solidFill>
                                <a:prstClr val="black"/>
                              </a:solidFill>
                              <a:latin typeface="Cambria Math" panose="02040503050406030204" pitchFamily="18" charset="0"/>
                            </a:rPr>
                            <m:t>𝑙</m:t>
                          </m:r>
                        </m:sub>
                        <m:sup/>
                        <m:e>
                          <m:r>
                            <a:rPr lang="en-US" altLang="zh-CN" sz="2400" i="1" smtClean="0">
                              <a:solidFill>
                                <a:prstClr val="black"/>
                              </a:solidFill>
                              <a:latin typeface="Cambria Math" panose="02040503050406030204" pitchFamily="18" charset="0"/>
                            </a:rPr>
                            <m:t>[</m:t>
                          </m:r>
                          <m:f>
                            <m:fPr>
                              <m:ctrlPr>
                                <a:rPr lang="en-US" altLang="zh-CN" sz="2400" i="1">
                                  <a:solidFill>
                                    <a:prstClr val="black"/>
                                  </a:solidFill>
                                  <a:latin typeface="Cambria Math" panose="02040503050406030204" pitchFamily="18" charset="0"/>
                                </a:rPr>
                              </m:ctrlPr>
                            </m:fPr>
                            <m:num>
                              <m:acc>
                                <m:accPr>
                                  <m:chr m:val="̃"/>
                                  <m:ctrlPr>
                                    <a:rPr lang="en-US" altLang="zh-CN" sz="2400" i="1">
                                      <a:solidFill>
                                        <a:prstClr val="black"/>
                                      </a:solidFill>
                                      <a:latin typeface="Cambria Math" panose="02040503050406030204" pitchFamily="18" charset="0"/>
                                    </a:rPr>
                                  </m:ctrlPr>
                                </m:accPr>
                                <m:e>
                                  <m:r>
                                    <a:rPr lang="en-US" altLang="zh-CN" sz="2400" i="1">
                                      <a:solidFill>
                                        <a:prstClr val="black"/>
                                      </a:solidFill>
                                      <a:latin typeface="Cambria Math" panose="02040503050406030204" pitchFamily="18" charset="0"/>
                                    </a:rPr>
                                    <m:t>𝑡</m:t>
                                  </m:r>
                                </m:e>
                              </m:acc>
                            </m:num>
                            <m:den>
                              <m:r>
                                <a:rPr lang="en-US" altLang="zh-CN" sz="2400" i="1">
                                  <a:solidFill>
                                    <a:prstClr val="black"/>
                                  </a:solidFill>
                                  <a:latin typeface="Cambria Math" panose="02040503050406030204" pitchFamily="18" charset="0"/>
                                </a:rPr>
                                <m:t>2</m:t>
                              </m:r>
                              <m:r>
                                <a:rPr lang="en-US" altLang="zh-CN" sz="2400" i="1" smtClean="0">
                                  <a:solidFill>
                                    <a:prstClr val="black"/>
                                  </a:solidFill>
                                  <a:latin typeface="Cambria Math" panose="02040503050406030204" pitchFamily="18" charset="0"/>
                                </a:rPr>
                                <m:t>√2</m:t>
                              </m:r>
                            </m:den>
                          </m:f>
                          <m:d>
                            <m:dPr>
                              <m:ctrlPr>
                                <a:rPr lang="en-US" altLang="zh-CN" sz="2400" i="1" smtClean="0">
                                  <a:solidFill>
                                    <a:prstClr val="black"/>
                                  </a:solidFill>
                                  <a:latin typeface="Cambria Math" panose="02040503050406030204" pitchFamily="18" charset="0"/>
                                </a:rPr>
                              </m:ctrlPr>
                            </m:dPr>
                            <m:e>
                              <m:sSub>
                                <m:sSubPr>
                                  <m:ctrlPr>
                                    <a:rPr lang="en-US" altLang="zh-CN" sz="2400" i="1">
                                      <a:solidFill>
                                        <a:prstClr val="black"/>
                                      </a:solidFill>
                                      <a:latin typeface="Cambria Math" panose="02040503050406030204" pitchFamily="18" charset="0"/>
                                    </a:rPr>
                                  </m:ctrlPr>
                                </m:sSubPr>
                                <m:e>
                                  <m:acc>
                                    <m:accPr>
                                      <m:chr m:val="̂"/>
                                      <m:ctrlPr>
                                        <a:rPr lang="en-US" altLang="zh-CN" sz="2400" i="1">
                                          <a:solidFill>
                                            <a:prstClr val="black"/>
                                          </a:solidFill>
                                          <a:latin typeface="Cambria Math" panose="02040503050406030204" pitchFamily="18" charset="0"/>
                                        </a:rPr>
                                      </m:ctrlPr>
                                    </m:accPr>
                                    <m:e>
                                      <m:r>
                                        <m:rPr>
                                          <m:sty m:val="p"/>
                                        </m:rPr>
                                        <a:rPr lang="en-US" altLang="zh-CN" sz="2400" i="1">
                                          <a:solidFill>
                                            <a:prstClr val="black"/>
                                          </a:solidFill>
                                          <a:latin typeface="Cambria Math" panose="02040503050406030204" pitchFamily="18" charset="0"/>
                                        </a:rPr>
                                        <m:t>a</m:t>
                                      </m:r>
                                    </m:e>
                                  </m:acc>
                                </m:e>
                                <m:sub>
                                  <m:r>
                                    <a:rPr lang="en-US" altLang="zh-CN" sz="2400" i="1">
                                      <a:solidFill>
                                        <a:prstClr val="black"/>
                                      </a:solidFill>
                                      <a:latin typeface="Cambria Math" panose="02040503050406030204" pitchFamily="18" charset="0"/>
                                    </a:rPr>
                                    <m:t>𝑙</m:t>
                                  </m:r>
                                </m:sub>
                              </m:sSub>
                              <m:sSup>
                                <m:sSupPr>
                                  <m:ctrlPr>
                                    <a:rPr lang="en-US" altLang="zh-CN" sz="2400" i="1" smtClean="0">
                                      <a:solidFill>
                                        <a:prstClr val="black"/>
                                      </a:solidFill>
                                      <a:latin typeface="Cambria Math" panose="02040503050406030204" pitchFamily="18" charset="0"/>
                                    </a:rPr>
                                  </m:ctrlPr>
                                </m:sSupPr>
                                <m:e>
                                  <m:d>
                                    <m:dPr>
                                      <m:ctrlPr>
                                        <a:rPr lang="en-US" altLang="zh-CN" sz="2400" i="1" smtClean="0">
                                          <a:solidFill>
                                            <a:prstClr val="black"/>
                                          </a:solidFill>
                                          <a:latin typeface="Cambria Math" panose="02040503050406030204" pitchFamily="18" charset="0"/>
                                        </a:rPr>
                                      </m:ctrlPr>
                                    </m:dPr>
                                    <m:e>
                                      <m:sSubSup>
                                        <m:sSubSupPr>
                                          <m:ctrlPr>
                                            <a:rPr lang="en-US" altLang="zh-CN" sz="2400" i="1" smtClean="0">
                                              <a:solidFill>
                                                <a:prstClr val="black"/>
                                              </a:solidFill>
                                              <a:latin typeface="Cambria Math" panose="02040503050406030204" pitchFamily="18" charset="0"/>
                                            </a:rPr>
                                          </m:ctrlPr>
                                        </m:sSubSupPr>
                                        <m:e>
                                          <m:acc>
                                            <m:accPr>
                                              <m:chr m:val="̂"/>
                                              <m:ctrlPr>
                                                <a:rPr lang="en-US" altLang="zh-CN" sz="2400" i="1">
                                                  <a:solidFill>
                                                    <a:prstClr val="black"/>
                                                  </a:solidFill>
                                                  <a:latin typeface="Cambria Math" panose="02040503050406030204" pitchFamily="18" charset="0"/>
                                                </a:rPr>
                                              </m:ctrlPr>
                                            </m:accPr>
                                            <m:e>
                                              <m:r>
                                                <a:rPr lang="en-US" altLang="zh-CN" sz="2400" i="1" smtClean="0">
                                                  <a:solidFill>
                                                    <a:prstClr val="black"/>
                                                  </a:solidFill>
                                                  <a:latin typeface="Cambria Math" panose="02040503050406030204" pitchFamily="18" charset="0"/>
                                                </a:rPr>
                                                <m:t>𝑑</m:t>
                                              </m:r>
                                            </m:e>
                                          </m:acc>
                                        </m:e>
                                        <m:sub>
                                          <m:r>
                                            <a:rPr lang="en-US" altLang="zh-CN" sz="2400" i="1">
                                              <a:solidFill>
                                                <a:prstClr val="black"/>
                                              </a:solidFill>
                                              <a:latin typeface="Cambria Math" panose="02040503050406030204" pitchFamily="18" charset="0"/>
                                            </a:rPr>
                                            <m:t>𝑙</m:t>
                                          </m:r>
                                          <m:r>
                                            <a:rPr lang="en-US" altLang="zh-CN" sz="2400" i="1">
                                              <a:solidFill>
                                                <a:prstClr val="black"/>
                                              </a:solidFill>
                                              <a:latin typeface="Cambria Math" panose="02040503050406030204" pitchFamily="18" charset="0"/>
                                            </a:rPr>
                                            <m:t>,</m:t>
                                          </m:r>
                                          <m:r>
                                            <a:rPr lang="en-US" altLang="zh-CN" sz="2400" i="1">
                                              <a:solidFill>
                                                <a:prstClr val="black"/>
                                              </a:solidFill>
                                              <a:latin typeface="Cambria Math" panose="02040503050406030204" pitchFamily="18" charset="0"/>
                                            </a:rPr>
                                            <m:t>𝑙</m:t>
                                          </m:r>
                                          <m:r>
                                            <a:rPr lang="en-US" altLang="zh-CN" sz="2400" i="1">
                                              <a:solidFill>
                                                <a:prstClr val="black"/>
                                              </a:solidFill>
                                              <a:latin typeface="Cambria Math" panose="02040503050406030204" pitchFamily="18" charset="0"/>
                                            </a:rPr>
                                            <m:t>+1</m:t>
                                          </m:r>
                                        </m:sub>
                                        <m:sup>
                                          <m:r>
                                            <a:rPr lang="en-US" altLang="zh-CN" sz="2400" i="1" smtClean="0">
                                              <a:solidFill>
                                                <a:prstClr val="black"/>
                                              </a:solidFill>
                                              <a:latin typeface="Cambria Math" panose="02040503050406030204" pitchFamily="18" charset="0"/>
                                              <a:ea typeface="Cambria Math" panose="02040503050406030204" pitchFamily="18" charset="0"/>
                                            </a:rPr>
                                            <m:t>†</m:t>
                                          </m:r>
                                        </m:sup>
                                      </m:sSubSup>
                                    </m:e>
                                  </m:d>
                                </m:e>
                                <m:sup>
                                  <m:r>
                                    <a:rPr lang="en-US" altLang="zh-CN" sz="2400" i="1" smtClean="0">
                                      <a:solidFill>
                                        <a:prstClr val="black"/>
                                      </a:solidFill>
                                      <a:latin typeface="Cambria Math" panose="02040503050406030204" pitchFamily="18" charset="0"/>
                                    </a:rPr>
                                    <m:t>2</m:t>
                                  </m:r>
                                </m:sup>
                              </m:sSup>
                              <m:r>
                                <a:rPr lang="en-US" altLang="zh-CN" sz="2400" i="1">
                                  <a:solidFill>
                                    <a:prstClr val="black"/>
                                  </a:solidFill>
                                  <a:latin typeface="Cambria Math" panose="02040503050406030204" pitchFamily="18" charset="0"/>
                                </a:rPr>
                                <m:t> </m:t>
                              </m:r>
                              <m:sSub>
                                <m:sSubPr>
                                  <m:ctrlPr>
                                    <a:rPr lang="en-US" altLang="zh-CN" sz="2400" i="1">
                                      <a:solidFill>
                                        <a:prstClr val="black"/>
                                      </a:solidFill>
                                      <a:latin typeface="Cambria Math" panose="02040503050406030204" pitchFamily="18" charset="0"/>
                                    </a:rPr>
                                  </m:ctrlPr>
                                </m:sSubPr>
                                <m:e>
                                  <m:acc>
                                    <m:accPr>
                                      <m:chr m:val="̂"/>
                                      <m:ctrlPr>
                                        <a:rPr lang="en-US" altLang="zh-CN" sz="2400" i="1">
                                          <a:solidFill>
                                            <a:prstClr val="black"/>
                                          </a:solidFill>
                                          <a:latin typeface="Cambria Math" panose="02040503050406030204" pitchFamily="18" charset="0"/>
                                        </a:rPr>
                                      </m:ctrlPr>
                                    </m:accPr>
                                    <m:e>
                                      <m:r>
                                        <a:rPr lang="en-US" altLang="zh-CN" sz="2400" i="1" smtClean="0">
                                          <a:solidFill>
                                            <a:prstClr val="black"/>
                                          </a:solidFill>
                                          <a:latin typeface="Cambria Math" panose="02040503050406030204" pitchFamily="18" charset="0"/>
                                        </a:rPr>
                                        <m:t>𝑎</m:t>
                                      </m:r>
                                    </m:e>
                                  </m:acc>
                                </m:e>
                                <m:sub>
                                  <m:r>
                                    <a:rPr lang="en-US" altLang="zh-CN" sz="2400" i="1">
                                      <a:solidFill>
                                        <a:prstClr val="black"/>
                                      </a:solidFill>
                                      <a:latin typeface="Cambria Math" panose="02040503050406030204" pitchFamily="18" charset="0"/>
                                    </a:rPr>
                                    <m:t>𝑙</m:t>
                                  </m:r>
                                  <m:r>
                                    <a:rPr lang="en-US" altLang="zh-CN" sz="2400" i="1">
                                      <a:solidFill>
                                        <a:prstClr val="black"/>
                                      </a:solidFill>
                                      <a:latin typeface="Cambria Math" panose="02040503050406030204" pitchFamily="18" charset="0"/>
                                    </a:rPr>
                                    <m:t>+1</m:t>
                                  </m:r>
                                </m:sub>
                              </m:sSub>
                              <m:r>
                                <a:rPr lang="en-US" altLang="zh-CN" sz="2400" i="1" smtClean="0">
                                  <a:solidFill>
                                    <a:prstClr val="black"/>
                                  </a:solidFill>
                                  <a:latin typeface="Cambria Math" panose="02040503050406030204" pitchFamily="18" charset="0"/>
                                </a:rPr>
                                <m:t>+</m:t>
                              </m:r>
                              <m:r>
                                <m:rPr>
                                  <m:sty m:val="p"/>
                                </m:rPr>
                                <a:rPr lang="en-US" altLang="zh-CN" sz="2400">
                                  <a:solidFill>
                                    <a:prstClr val="black"/>
                                  </a:solidFill>
                                  <a:latin typeface="Cambria Math" panose="02040503050406030204" pitchFamily="18" charset="0"/>
                                </a:rPr>
                                <m:t>H</m:t>
                              </m:r>
                              <m:r>
                                <a:rPr lang="en-US" altLang="zh-CN" sz="2400">
                                  <a:solidFill>
                                    <a:prstClr val="black"/>
                                  </a:solidFill>
                                  <a:latin typeface="Cambria Math" panose="02040503050406030204" pitchFamily="18" charset="0"/>
                                </a:rPr>
                                <m:t>.</m:t>
                              </m:r>
                              <m:r>
                                <m:rPr>
                                  <m:sty m:val="p"/>
                                </m:rPr>
                                <a:rPr lang="en-US" altLang="zh-CN" sz="2400">
                                  <a:solidFill>
                                    <a:prstClr val="black"/>
                                  </a:solidFill>
                                  <a:latin typeface="Cambria Math" panose="02040503050406030204" pitchFamily="18" charset="0"/>
                                </a:rPr>
                                <m:t>c</m:t>
                              </m:r>
                              <m:r>
                                <a:rPr lang="en-US" altLang="zh-CN" sz="2400">
                                  <a:solidFill>
                                    <a:prstClr val="black"/>
                                  </a:solidFill>
                                  <a:latin typeface="Cambria Math" panose="02040503050406030204" pitchFamily="18" charset="0"/>
                                </a:rPr>
                                <m:t>.</m:t>
                              </m:r>
                            </m:e>
                          </m:d>
                          <m:r>
                            <a:rPr lang="en-US" altLang="zh-CN" sz="2400" i="1" smtClean="0">
                              <a:solidFill>
                                <a:prstClr val="black"/>
                              </a:solidFill>
                              <a:latin typeface="Cambria Math" panose="02040503050406030204" pitchFamily="18" charset="0"/>
                            </a:rPr>
                            <m:t>+</m:t>
                          </m:r>
                          <m:r>
                            <a:rPr lang="en-US" altLang="zh-CN" sz="2400" i="1">
                              <a:solidFill>
                                <a:prstClr val="black"/>
                              </a:solidFill>
                              <a:latin typeface="Cambria Math" panose="02040503050406030204" pitchFamily="18" charset="0"/>
                            </a:rPr>
                            <m:t>𝑚</m:t>
                          </m:r>
                          <m:sSubSup>
                            <m:sSubSupPr>
                              <m:ctrlPr>
                                <a:rPr lang="en-US" altLang="zh-CN" sz="2400" i="1">
                                  <a:solidFill>
                                    <a:prstClr val="black"/>
                                  </a:solidFill>
                                  <a:latin typeface="Cambria Math" panose="02040503050406030204" pitchFamily="18" charset="0"/>
                                </a:rPr>
                              </m:ctrlPr>
                            </m:sSubSupPr>
                            <m:e>
                              <m:acc>
                                <m:accPr>
                                  <m:chr m:val="̂"/>
                                  <m:ctrlPr>
                                    <a:rPr lang="en-US" altLang="zh-CN" sz="2400" i="1">
                                      <a:solidFill>
                                        <a:prstClr val="black"/>
                                      </a:solidFill>
                                      <a:latin typeface="Cambria Math" panose="02040503050406030204" pitchFamily="18" charset="0"/>
                                    </a:rPr>
                                  </m:ctrlPr>
                                </m:accPr>
                                <m:e>
                                  <m:r>
                                    <a:rPr lang="en-US" altLang="zh-CN" sz="2400" i="1" smtClean="0">
                                      <a:solidFill>
                                        <a:prstClr val="black"/>
                                      </a:solidFill>
                                      <a:latin typeface="Cambria Math" panose="02040503050406030204" pitchFamily="18" charset="0"/>
                                    </a:rPr>
                                    <m:t>𝑎</m:t>
                                  </m:r>
                                </m:e>
                              </m:acc>
                            </m:e>
                            <m:sub>
                              <m:r>
                                <a:rPr lang="en-US" altLang="zh-CN" sz="2400" i="1">
                                  <a:solidFill>
                                    <a:prstClr val="black"/>
                                  </a:solidFill>
                                  <a:latin typeface="Cambria Math" panose="02040503050406030204" pitchFamily="18" charset="0"/>
                                </a:rPr>
                                <m:t>𝑙</m:t>
                              </m:r>
                            </m:sub>
                            <m:sup>
                              <m:r>
                                <a:rPr lang="en-US" altLang="zh-CN" sz="2400" i="1">
                                  <a:solidFill>
                                    <a:prstClr val="black"/>
                                  </a:solidFill>
                                  <a:latin typeface="Cambria Math" panose="02040503050406030204" pitchFamily="18" charset="0"/>
                                </a:rPr>
                                <m:t>†</m:t>
                              </m:r>
                            </m:sup>
                          </m:sSubSup>
                          <m:sSub>
                            <m:sSubPr>
                              <m:ctrlPr>
                                <a:rPr lang="en-US" altLang="zh-CN" sz="2400" i="1">
                                  <a:solidFill>
                                    <a:prstClr val="black"/>
                                  </a:solidFill>
                                  <a:latin typeface="Cambria Math" panose="02040503050406030204" pitchFamily="18" charset="0"/>
                                </a:rPr>
                              </m:ctrlPr>
                            </m:sSubPr>
                            <m:e>
                              <m:acc>
                                <m:accPr>
                                  <m:chr m:val="̂"/>
                                  <m:ctrlPr>
                                    <a:rPr lang="en-US" altLang="zh-CN" sz="2400" i="1">
                                      <a:solidFill>
                                        <a:prstClr val="black"/>
                                      </a:solidFill>
                                      <a:latin typeface="Cambria Math" panose="02040503050406030204" pitchFamily="18" charset="0"/>
                                    </a:rPr>
                                  </m:ctrlPr>
                                </m:accPr>
                                <m:e>
                                  <m:r>
                                    <a:rPr lang="en-US" altLang="zh-CN" sz="2400" i="1" smtClean="0">
                                      <a:solidFill>
                                        <a:prstClr val="black"/>
                                      </a:solidFill>
                                      <a:latin typeface="Cambria Math" panose="02040503050406030204" pitchFamily="18" charset="0"/>
                                    </a:rPr>
                                    <m:t>𝑎</m:t>
                                  </m:r>
                                </m:e>
                              </m:acc>
                            </m:e>
                            <m:sub>
                              <m:r>
                                <a:rPr lang="en-US" altLang="zh-CN" sz="2400" i="1">
                                  <a:solidFill>
                                    <a:prstClr val="black"/>
                                  </a:solidFill>
                                  <a:latin typeface="Cambria Math" panose="02040503050406030204" pitchFamily="18" charset="0"/>
                                </a:rPr>
                                <m:t>𝑙</m:t>
                              </m:r>
                            </m:sub>
                          </m:sSub>
                          <m:r>
                            <m:rPr>
                              <m:lit/>
                            </m:rPr>
                            <a:rPr lang="en-US" altLang="zh-CN" sz="2400" i="1" smtClean="0">
                              <a:solidFill>
                                <a:prstClr val="black"/>
                              </a:solidFill>
                              <a:latin typeface="Cambria Math" panose="02040503050406030204" pitchFamily="18" charset="0"/>
                            </a:rPr>
                            <m:t>]</m:t>
                          </m:r>
                          <m:r>
                            <a:rPr lang="en-US" altLang="zh-CN" sz="2400" i="1" smtClean="0">
                              <a:solidFill>
                                <a:prstClr val="black"/>
                              </a:solidFill>
                              <a:latin typeface="Cambria Math" panose="02040503050406030204" pitchFamily="18" charset="0"/>
                            </a:rPr>
                            <m:t> </m:t>
                          </m:r>
                        </m:e>
                      </m:nary>
                      <m:r>
                        <a:rPr lang="en-US" altLang="zh-CN" sz="2400" i="1" smtClean="0">
                          <a:solidFill>
                            <a:prstClr val="black"/>
                          </a:solidFill>
                          <a:latin typeface="Cambria Math" panose="02040503050406030204" pitchFamily="18" charset="0"/>
                        </a:rPr>
                        <m:t> </m:t>
                      </m:r>
                    </m:oMath>
                  </m:oMathPara>
                </a14:m>
                <a:endParaRPr lang="zh-CN" altLang="en-US" sz="2400" dirty="0">
                  <a:solidFill>
                    <a:prstClr val="black"/>
                  </a:solidFill>
                  <a:latin typeface="等线" panose="02010600030101010101" charset="-122"/>
                  <a:ea typeface="等线" panose="02010600030101010101" charset="-122"/>
                </a:endParaRPr>
              </a:p>
            </p:txBody>
          </p:sp>
        </mc:Choice>
        <mc:Fallback xmlns="">
          <p:sp>
            <p:nvSpPr>
              <p:cNvPr id="12" name="文本框 11"/>
              <p:cNvSpPr txBox="1">
                <a:spLocks noRot="1" noChangeAspect="1" noMove="1" noResize="1" noEditPoints="1" noAdjustHandles="1" noChangeArrowheads="1" noChangeShapeType="1" noTextEdit="1"/>
              </p:cNvSpPr>
              <p:nvPr/>
            </p:nvSpPr>
            <p:spPr>
              <a:xfrm>
                <a:off x="1492280" y="5064036"/>
                <a:ext cx="7030450" cy="911660"/>
              </a:xfrm>
              <a:prstGeom prst="rect">
                <a:avLst/>
              </a:prstGeom>
              <a:blipFill rotWithShape="1">
                <a:blip r:embed="rId4"/>
                <a:stretch>
                  <a:fillRect t="-60" r="-843" b="38"/>
                </a:stretch>
              </a:blipFill>
            </p:spPr>
            <p:txBody>
              <a:bodyPr/>
              <a:lstStyle/>
              <a:p>
                <a:r>
                  <a:rPr lang="zh-CN" altLang="en-US">
                    <a:noFill/>
                  </a:rPr>
                  <a:t> </a:t>
                </a:r>
              </a:p>
            </p:txBody>
          </p:sp>
        </mc:Fallback>
      </mc:AlternateContent>
      <p:sp>
        <p:nvSpPr>
          <p:cNvPr id="13" name="矩形 12"/>
          <p:cNvSpPr/>
          <p:nvPr/>
        </p:nvSpPr>
        <p:spPr>
          <a:xfrm>
            <a:off x="1473971" y="4996495"/>
            <a:ext cx="7030450" cy="1034822"/>
          </a:xfrm>
          <a:prstGeom prst="rect">
            <a:avLst/>
          </a:prstGeom>
          <a:noFill/>
          <a:ln w="28575" cap="flat" cmpd="sng" algn="ctr">
            <a:solidFill>
              <a:srgbClr val="C00000"/>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等线" panose="02010600030101010101" charset="-122"/>
              <a:ea typeface="等线" panose="02010600030101010101" charset="-122"/>
              <a:cs typeface="Arial" panose="020B0604020202020204" pitchFamily="34" charset="0"/>
            </a:endParaRPr>
          </a:p>
        </p:txBody>
      </p:sp>
      <p:sp>
        <p:nvSpPr>
          <p:cNvPr id="14" name="下箭头 13"/>
          <p:cNvSpPr/>
          <p:nvPr/>
        </p:nvSpPr>
        <p:spPr>
          <a:xfrm>
            <a:off x="3677905" y="3224545"/>
            <a:ext cx="257237" cy="977973"/>
          </a:xfrm>
          <a:prstGeom prst="downArrow">
            <a:avLst>
              <a:gd name="adj1" fmla="val 50000"/>
              <a:gd name="adj2" fmla="val 112109"/>
            </a:avLst>
          </a:prstGeom>
          <a:solidFill>
            <a:srgbClr val="006699"/>
          </a:solidFill>
          <a:ln w="635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15" name="文本框 14"/>
          <p:cNvSpPr txBox="1"/>
          <p:nvPr/>
        </p:nvSpPr>
        <p:spPr>
          <a:xfrm>
            <a:off x="1534083" y="3234816"/>
            <a:ext cx="2189727" cy="728982"/>
          </a:xfrm>
          <a:prstGeom prst="rect">
            <a:avLst/>
          </a:prstGeom>
          <a:noFill/>
        </p:spPr>
        <p:txBody>
          <a:bodyPr wrap="square" rtlCol="0">
            <a:spAutoFit/>
          </a:bodyPr>
          <a:lstStyle/>
          <a:p>
            <a:pPr eaLnBrk="1" fontAlgn="auto" hangingPunct="1">
              <a:lnSpc>
                <a:spcPct val="120000"/>
              </a:lnSpc>
              <a:spcBef>
                <a:spcPts val="0"/>
              </a:spcBef>
              <a:spcAft>
                <a:spcPts val="0"/>
              </a:spcAft>
            </a:pPr>
            <a:r>
              <a:rPr lang="en-US" altLang="zh-CN" sz="1800" dirty="0">
                <a:solidFill>
                  <a:prstClr val="black"/>
                </a:solidFill>
                <a:latin typeface="微软雅黑" panose="020B0503020204020204" pitchFamily="34" charset="-122"/>
                <a:ea typeface="微软雅黑" panose="020B0503020204020204" pitchFamily="34" charset="-122"/>
              </a:rPr>
              <a:t>Map to the Bose-Hubbard model</a:t>
            </a:r>
            <a:endParaRPr lang="zh-CN" altLang="en-US" sz="1800" dirty="0">
              <a:solidFill>
                <a:prstClr val="black"/>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6296588" y="3284943"/>
            <a:ext cx="461665" cy="1292043"/>
            <a:chOff x="6167050" y="3913813"/>
            <a:chExt cx="461665" cy="1292043"/>
          </a:xfrm>
        </p:grpSpPr>
        <p:sp>
          <p:nvSpPr>
            <p:cNvPr id="17" name="文本框 16"/>
            <p:cNvSpPr txBox="1"/>
            <p:nvPr/>
          </p:nvSpPr>
          <p:spPr>
            <a:xfrm>
              <a:off x="6167050" y="4190193"/>
              <a:ext cx="461665" cy="1015663"/>
            </a:xfrm>
            <a:prstGeom prst="rect">
              <a:avLst/>
            </a:prstGeom>
            <a:solidFill>
              <a:srgbClr val="2D5D8A"/>
            </a:solidFill>
          </p:spPr>
          <p:txBody>
            <a:bodyPr vert="vert"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rPr>
                <a:t>gauge</a:t>
              </a:r>
              <a:endParaRPr kumimoji="0" lang="zh-CN" altLang="en-US" sz="18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endParaRPr>
            </a:p>
          </p:txBody>
        </p:sp>
        <p:cxnSp>
          <p:nvCxnSpPr>
            <p:cNvPr id="18" name="直接箭头连接符 17"/>
            <p:cNvCxnSpPr>
              <a:stCxn id="17" idx="0"/>
            </p:cNvCxnSpPr>
            <p:nvPr/>
          </p:nvCxnSpPr>
          <p:spPr>
            <a:xfrm flipV="1">
              <a:off x="6397883" y="3913813"/>
              <a:ext cx="21330" cy="276380"/>
            </a:xfrm>
            <a:prstGeom prst="straightConnector1">
              <a:avLst/>
            </a:prstGeom>
            <a:noFill/>
            <a:ln w="19050" cap="flat" cmpd="sng" algn="ctr">
              <a:solidFill>
                <a:srgbClr val="5B9BD5"/>
              </a:solidFill>
              <a:prstDash val="solid"/>
              <a:miter lim="800000"/>
              <a:tailEnd type="triangle"/>
            </a:ln>
            <a:effectLst/>
          </p:spPr>
        </p:cxnSp>
      </p:grpSp>
      <p:grpSp>
        <p:nvGrpSpPr>
          <p:cNvPr id="19" name="组合 18"/>
          <p:cNvGrpSpPr/>
          <p:nvPr/>
        </p:nvGrpSpPr>
        <p:grpSpPr>
          <a:xfrm>
            <a:off x="6788877" y="3284942"/>
            <a:ext cx="492443" cy="1282839"/>
            <a:chOff x="5621257" y="3888681"/>
            <a:chExt cx="492443" cy="1282839"/>
          </a:xfrm>
        </p:grpSpPr>
        <p:sp>
          <p:nvSpPr>
            <p:cNvPr id="20" name="文本框 19"/>
            <p:cNvSpPr txBox="1"/>
            <p:nvPr/>
          </p:nvSpPr>
          <p:spPr>
            <a:xfrm>
              <a:off x="5621257" y="4155857"/>
              <a:ext cx="492443" cy="1015663"/>
            </a:xfrm>
            <a:prstGeom prst="rect">
              <a:avLst/>
            </a:prstGeom>
            <a:solidFill>
              <a:srgbClr val="64BCD1"/>
            </a:solidFill>
          </p:spPr>
          <p:txBody>
            <a:bodyPr vert="vert"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kern="0" dirty="0">
                  <a:solidFill>
                    <a:srgbClr val="FFFFFF"/>
                  </a:solidFill>
                  <a:latin typeface="华文细黑" panose="02010600040101010101" pitchFamily="2" charset="-122"/>
                  <a:ea typeface="华文细黑" panose="02010600040101010101" pitchFamily="2" charset="-122"/>
                </a:rPr>
                <a:t>matter</a:t>
              </a:r>
              <a:endParaRPr kumimoji="0" lang="zh-CN" altLang="en-US" sz="1800" b="0" i="0" u="none" strike="noStrike" kern="0" cap="none" spc="0" normalizeH="0" baseline="0" noProof="0" dirty="0">
                <a:ln>
                  <a:noFill/>
                </a:ln>
                <a:solidFill>
                  <a:srgbClr val="FFFFFF"/>
                </a:solidFill>
                <a:effectLst/>
                <a:uLnTx/>
                <a:uFillTx/>
                <a:latin typeface="华文细黑" panose="02010600040101010101" pitchFamily="2" charset="-122"/>
                <a:ea typeface="华文细黑" panose="02010600040101010101" pitchFamily="2" charset="-122"/>
              </a:endParaRPr>
            </a:p>
          </p:txBody>
        </p:sp>
        <p:cxnSp>
          <p:nvCxnSpPr>
            <p:cNvPr id="21" name="直接箭头连接符 20"/>
            <p:cNvCxnSpPr>
              <a:stCxn id="20" idx="0"/>
            </p:cNvCxnSpPr>
            <p:nvPr/>
          </p:nvCxnSpPr>
          <p:spPr>
            <a:xfrm flipV="1">
              <a:off x="5882867" y="3888681"/>
              <a:ext cx="25825" cy="267176"/>
            </a:xfrm>
            <a:prstGeom prst="straightConnector1">
              <a:avLst/>
            </a:prstGeom>
            <a:noFill/>
            <a:ln w="19050" cap="flat" cmpd="sng" algn="ctr">
              <a:solidFill>
                <a:srgbClr val="5B9BD5"/>
              </a:solidFill>
              <a:prstDash val="solid"/>
              <a:miter lim="800000"/>
              <a:tailEnd type="triangle"/>
            </a:ln>
            <a:effectLst/>
          </p:spPr>
        </p:cxnSp>
      </p:grpSp>
      <mc:AlternateContent xmlns:mc="http://schemas.openxmlformats.org/markup-compatibility/2006" xmlns:a14="http://schemas.microsoft.com/office/drawing/2010/main">
        <mc:Choice Requires="a14">
          <p:sp>
            <p:nvSpPr>
              <p:cNvPr id="22" name="文本框 21"/>
              <p:cNvSpPr txBox="1"/>
              <p:nvPr/>
            </p:nvSpPr>
            <p:spPr>
              <a:xfrm>
                <a:off x="8696219" y="4492712"/>
                <a:ext cx="3226732" cy="1387688"/>
              </a:xfrm>
              <a:prstGeom prst="rect">
                <a:avLst/>
              </a:prstGeom>
              <a:noFill/>
            </p:spPr>
            <p:txBody>
              <a:bodyPr wrap="square" rtlCol="0">
                <a:spAutoFit/>
              </a:bodyPr>
              <a:lstStyle/>
              <a:p>
                <a:pPr marL="180975" indent="-180975" eaLnBrk="1" fontAlgn="auto" hangingPunct="1">
                  <a:spcBef>
                    <a:spcPts val="1200"/>
                  </a:spcBef>
                  <a:spcAft>
                    <a:spcPts val="0"/>
                  </a:spcAft>
                  <a:buClr>
                    <a:srgbClr val="C00000"/>
                  </a:buClr>
                  <a:buFont typeface="Arial" panose="020B0604020202020204" pitchFamily="34" charset="0"/>
                  <a:buChar char="•"/>
                </a:pPr>
                <a14:m>
                  <m:oMath xmlns:m="http://schemas.openxmlformats.org/officeDocument/2006/math">
                    <m:sSub>
                      <m:sSubPr>
                        <m:ctrlPr>
                          <a:rPr lang="en-US" altLang="zh-CN" sz="1800" i="1" dirty="0" smtClean="0">
                            <a:solidFill>
                              <a:schemeClr val="tx2"/>
                            </a:solidFill>
                            <a:latin typeface="Cambria Math" panose="02040503050406030204" pitchFamily="18" charset="0"/>
                            <a:ea typeface="华文细黑" panose="02010600040101010101" pitchFamily="2" charset="-122"/>
                          </a:rPr>
                        </m:ctrlPr>
                      </m:sSubPr>
                      <m:e>
                        <m:acc>
                          <m:accPr>
                            <m:chr m:val="̂"/>
                            <m:ctrlPr>
                              <a:rPr lang="en-US" altLang="zh-CN" sz="1800" i="1" smtClean="0">
                                <a:solidFill>
                                  <a:schemeClr val="tx2"/>
                                </a:solidFill>
                                <a:latin typeface="Cambria Math" panose="02040503050406030204" pitchFamily="18" charset="0"/>
                                <a:ea typeface="华文细黑" panose="02010600040101010101" pitchFamily="2" charset="-122"/>
                              </a:rPr>
                            </m:ctrlPr>
                          </m:accPr>
                          <m:e>
                            <m:r>
                              <a:rPr lang="en-US" altLang="zh-CN" sz="1800" i="1" smtClean="0">
                                <a:solidFill>
                                  <a:schemeClr val="tx2"/>
                                </a:solidFill>
                                <a:latin typeface="Cambria Math" panose="02040503050406030204" pitchFamily="18" charset="0"/>
                                <a:ea typeface="华文细黑" panose="02010600040101010101" pitchFamily="2" charset="-122"/>
                              </a:rPr>
                              <m:t>𝑎</m:t>
                            </m:r>
                          </m:e>
                        </m:acc>
                      </m:e>
                      <m:sub>
                        <m:r>
                          <a:rPr lang="en-US" altLang="zh-CN" sz="1800" i="1" dirty="0" smtClean="0">
                            <a:solidFill>
                              <a:schemeClr val="tx2"/>
                            </a:solidFill>
                            <a:latin typeface="Cambria Math" panose="02040503050406030204" pitchFamily="18" charset="0"/>
                            <a:ea typeface="华文细黑" panose="02010600040101010101" pitchFamily="2" charset="-122"/>
                          </a:rPr>
                          <m:t>𝑙</m:t>
                        </m:r>
                      </m:sub>
                    </m:sSub>
                  </m:oMath>
                </a14:m>
                <a:r>
                  <a:rPr lang="en-US" altLang="zh-CN" sz="1800" dirty="0">
                    <a:solidFill>
                      <a:schemeClr val="tx2"/>
                    </a:solidFill>
                    <a:latin typeface="微软雅黑" panose="020B0503020204020204" pitchFamily="34" charset="-122"/>
                    <a:ea typeface="微软雅黑" panose="020B0503020204020204" pitchFamily="34" charset="-122"/>
                  </a:rPr>
                  <a:t>: annihilation operator on matter sites</a:t>
                </a:r>
              </a:p>
              <a:p>
                <a:pPr marL="180975" indent="-180975">
                  <a:spcBef>
                    <a:spcPts val="1200"/>
                  </a:spcBef>
                  <a:buClr>
                    <a:srgbClr val="C00000"/>
                  </a:buClr>
                  <a:buFont typeface="Arial" panose="020B0604020202020204" pitchFamily="34" charset="0"/>
                  <a:buChar char="•"/>
                </a:pPr>
                <a14:m>
                  <m:oMath xmlns:m="http://schemas.openxmlformats.org/officeDocument/2006/math">
                    <m:sSub>
                      <m:sSubPr>
                        <m:ctrlPr>
                          <a:rPr lang="en-US" altLang="zh-CN" sz="1800" i="1" dirty="0">
                            <a:solidFill>
                              <a:schemeClr val="tx2"/>
                            </a:solidFill>
                            <a:latin typeface="Cambria Math" panose="02040503050406030204" pitchFamily="18" charset="0"/>
                            <a:ea typeface="华文细黑" panose="02010600040101010101" pitchFamily="2" charset="-122"/>
                          </a:rPr>
                        </m:ctrlPr>
                      </m:sSubPr>
                      <m:e>
                        <m:acc>
                          <m:accPr>
                            <m:chr m:val="̂"/>
                            <m:ctrlPr>
                              <a:rPr lang="en-US" altLang="zh-CN" sz="1800" i="1">
                                <a:solidFill>
                                  <a:schemeClr val="tx2"/>
                                </a:solidFill>
                                <a:latin typeface="Cambria Math" panose="02040503050406030204" pitchFamily="18" charset="0"/>
                                <a:ea typeface="华文细黑" panose="02010600040101010101" pitchFamily="2" charset="-122"/>
                              </a:rPr>
                            </m:ctrlPr>
                          </m:accPr>
                          <m:e>
                            <m:r>
                              <a:rPr lang="en-US" altLang="zh-CN" sz="1800" i="1" smtClean="0">
                                <a:solidFill>
                                  <a:schemeClr val="tx2"/>
                                </a:solidFill>
                                <a:latin typeface="Cambria Math" panose="02040503050406030204" pitchFamily="18" charset="0"/>
                                <a:ea typeface="华文细黑" panose="02010600040101010101" pitchFamily="2" charset="-122"/>
                              </a:rPr>
                              <m:t>𝑑</m:t>
                            </m:r>
                          </m:e>
                        </m:acc>
                      </m:e>
                      <m:sub>
                        <m:r>
                          <a:rPr lang="en-US" altLang="zh-CN" sz="1800" i="1" dirty="0">
                            <a:solidFill>
                              <a:schemeClr val="tx2"/>
                            </a:solidFill>
                            <a:latin typeface="Cambria Math" panose="02040503050406030204" pitchFamily="18" charset="0"/>
                            <a:ea typeface="华文细黑" panose="02010600040101010101" pitchFamily="2" charset="-122"/>
                          </a:rPr>
                          <m:t>𝑙</m:t>
                        </m:r>
                        <m:r>
                          <a:rPr lang="en-US" altLang="zh-CN" sz="1800" i="1" dirty="0" smtClean="0">
                            <a:solidFill>
                              <a:schemeClr val="tx2"/>
                            </a:solidFill>
                            <a:latin typeface="Cambria Math" panose="02040503050406030204" pitchFamily="18" charset="0"/>
                            <a:ea typeface="华文细黑" panose="02010600040101010101" pitchFamily="2" charset="-122"/>
                          </a:rPr>
                          <m:t>,</m:t>
                        </m:r>
                        <m:r>
                          <a:rPr lang="en-US" altLang="zh-CN" sz="1800" i="1" dirty="0" smtClean="0">
                            <a:solidFill>
                              <a:schemeClr val="tx2"/>
                            </a:solidFill>
                            <a:latin typeface="Cambria Math" panose="02040503050406030204" pitchFamily="18" charset="0"/>
                            <a:ea typeface="华文细黑" panose="02010600040101010101" pitchFamily="2" charset="-122"/>
                          </a:rPr>
                          <m:t>𝑙</m:t>
                        </m:r>
                        <m:r>
                          <a:rPr lang="en-US" altLang="zh-CN" sz="1800" i="1" dirty="0" smtClean="0">
                            <a:solidFill>
                              <a:schemeClr val="tx2"/>
                            </a:solidFill>
                            <a:latin typeface="Cambria Math" panose="02040503050406030204" pitchFamily="18" charset="0"/>
                            <a:ea typeface="华文细黑" panose="02010600040101010101" pitchFamily="2" charset="-122"/>
                          </a:rPr>
                          <m:t>+1</m:t>
                        </m:r>
                      </m:sub>
                    </m:sSub>
                  </m:oMath>
                </a14:m>
                <a:r>
                  <a:rPr lang="en-US" altLang="zh-CN" sz="1800" dirty="0">
                    <a:solidFill>
                      <a:schemeClr val="tx2"/>
                    </a:solidFill>
                    <a:latin typeface="微软雅黑" panose="020B0503020204020204" pitchFamily="34" charset="-122"/>
                    <a:ea typeface="微软雅黑" panose="020B0503020204020204" pitchFamily="34" charset="-122"/>
                  </a:rPr>
                  <a:t>: annihilation operator on gauge links</a:t>
                </a:r>
                <a:endParaRPr lang="zh-CN" altLang="en-US" sz="1800" dirty="0">
                  <a:solidFill>
                    <a:schemeClr val="tx2"/>
                  </a:solidFill>
                  <a:latin typeface="微软雅黑" panose="020B0503020204020204" pitchFamily="34" charset="-122"/>
                  <a:ea typeface="微软雅黑" panose="020B0503020204020204" pitchFamily="34" charset="-122"/>
                </a:endParaRPr>
              </a:p>
            </p:txBody>
          </p:sp>
        </mc:Choice>
        <mc:Fallback xmlns="">
          <p:sp>
            <p:nvSpPr>
              <p:cNvPr id="22" name="文本框 21"/>
              <p:cNvSpPr txBox="1">
                <a:spLocks noRot="1" noChangeAspect="1" noMove="1" noResize="1" noEditPoints="1" noAdjustHandles="1" noChangeArrowheads="1" noChangeShapeType="1" noTextEdit="1"/>
              </p:cNvSpPr>
              <p:nvPr/>
            </p:nvSpPr>
            <p:spPr>
              <a:xfrm>
                <a:off x="8696219" y="4492712"/>
                <a:ext cx="3226732" cy="1387688"/>
              </a:xfrm>
              <a:prstGeom prst="rect">
                <a:avLst/>
              </a:prstGeom>
              <a:blipFill rotWithShape="1">
                <a:blip r:embed="rId5"/>
                <a:stretch>
                  <a:fillRect l="-16" t="-6" r="6" b="22"/>
                </a:stretch>
              </a:blipFill>
            </p:spPr>
            <p:txBody>
              <a:bodyPr/>
              <a:lstStyle/>
              <a:p>
                <a:r>
                  <a:rPr lang="zh-CN" altLang="en-US">
                    <a:noFill/>
                  </a:rPr>
                  <a:t> </a:t>
                </a:r>
              </a:p>
            </p:txBody>
          </p:sp>
        </mc:Fallback>
      </mc:AlternateContent>
      <p:sp>
        <p:nvSpPr>
          <p:cNvPr id="23" name="文本框 22"/>
          <p:cNvSpPr txBox="1"/>
          <p:nvPr/>
        </p:nvSpPr>
        <p:spPr>
          <a:xfrm>
            <a:off x="7381992" y="3815826"/>
            <a:ext cx="499843" cy="477054"/>
          </a:xfrm>
          <a:prstGeom prst="rect">
            <a:avLst/>
          </a:prstGeom>
          <a:noFill/>
        </p:spPr>
        <p:txBody>
          <a:bodyPr wrap="square" rtlCol="0">
            <a:spAutoFit/>
          </a:bodyPr>
          <a:lstStyle/>
          <a:p>
            <a:pPr eaLnBrk="1" fontAlgn="auto" hangingPunct="1">
              <a:spcBef>
                <a:spcPts val="0"/>
              </a:spcBef>
              <a:spcAft>
                <a:spcPts val="0"/>
              </a:spcAft>
            </a:pPr>
            <a:r>
              <a:rPr lang="en-US" altLang="zh-CN" sz="2500" dirty="0">
                <a:solidFill>
                  <a:prstClr val="black"/>
                </a:solidFill>
                <a:latin typeface="等线" panose="02010600030101010101" charset="-122"/>
                <a:ea typeface="等线" panose="02010600030101010101" charset="-122"/>
              </a:rPr>
              <a:t>…</a:t>
            </a:r>
            <a:endParaRPr lang="zh-CN" altLang="en-US" sz="2500" dirty="0">
              <a:solidFill>
                <a:prstClr val="black"/>
              </a:solidFill>
              <a:latin typeface="等线" panose="02010600030101010101" charset="-122"/>
              <a:ea typeface="等线" panose="02010600030101010101" charset="-122"/>
            </a:endParaRPr>
          </a:p>
        </p:txBody>
      </p:sp>
      <p:sp>
        <p:nvSpPr>
          <p:cNvPr id="24" name="文本框 23"/>
          <p:cNvSpPr txBox="1"/>
          <p:nvPr/>
        </p:nvSpPr>
        <p:spPr>
          <a:xfrm>
            <a:off x="4174681" y="3835851"/>
            <a:ext cx="499843" cy="477054"/>
          </a:xfrm>
          <a:prstGeom prst="rect">
            <a:avLst/>
          </a:prstGeom>
          <a:noFill/>
        </p:spPr>
        <p:txBody>
          <a:bodyPr wrap="square" rtlCol="0">
            <a:spAutoFit/>
          </a:bodyPr>
          <a:lstStyle/>
          <a:p>
            <a:pPr eaLnBrk="1" fontAlgn="auto" hangingPunct="1">
              <a:spcBef>
                <a:spcPts val="0"/>
              </a:spcBef>
              <a:spcAft>
                <a:spcPts val="0"/>
              </a:spcAft>
            </a:pPr>
            <a:r>
              <a:rPr lang="en-US" altLang="zh-CN" sz="2500" dirty="0">
                <a:solidFill>
                  <a:prstClr val="black"/>
                </a:solidFill>
                <a:latin typeface="等线" panose="02010600030101010101" charset="-122"/>
                <a:ea typeface="等线" panose="02010600030101010101" charset="-122"/>
              </a:rPr>
              <a:t>…</a:t>
            </a:r>
            <a:endParaRPr lang="zh-CN" altLang="en-US" sz="2500" dirty="0">
              <a:solidFill>
                <a:prstClr val="black"/>
              </a:solidFill>
              <a:latin typeface="等线" panose="02010600030101010101" charset="-122"/>
              <a:ea typeface="等线" panose="02010600030101010101" charset="-122"/>
            </a:endParaRPr>
          </a:p>
        </p:txBody>
      </p:sp>
      <mc:AlternateContent xmlns:mc="http://schemas.openxmlformats.org/markup-compatibility/2006" xmlns:a14="http://schemas.microsoft.com/office/drawing/2010/main">
        <mc:Choice Requires="a14">
          <p:sp>
            <p:nvSpPr>
              <p:cNvPr id="25" name="矩形 24"/>
              <p:cNvSpPr/>
              <p:nvPr/>
            </p:nvSpPr>
            <p:spPr>
              <a:xfrm>
                <a:off x="5873705" y="4584605"/>
                <a:ext cx="326628" cy="369332"/>
              </a:xfrm>
              <a:prstGeom prst="rect">
                <a:avLst/>
              </a:prstGeom>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altLang="zh-CN" sz="1800" i="1" dirty="0" smtClean="0">
                          <a:solidFill>
                            <a:schemeClr val="tx2"/>
                          </a:solidFill>
                          <a:latin typeface="Cambria Math" panose="02040503050406030204" pitchFamily="18" charset="0"/>
                          <a:ea typeface="华文细黑" panose="02010600040101010101" pitchFamily="2" charset="-122"/>
                        </a:rPr>
                        <m:t>𝑙</m:t>
                      </m:r>
                    </m:oMath>
                  </m:oMathPara>
                </a14:m>
                <a:endParaRPr lang="zh-CN" altLang="en-US" sz="1800" dirty="0">
                  <a:solidFill>
                    <a:schemeClr val="tx2"/>
                  </a:solidFill>
                  <a:latin typeface="等线" panose="02010600030101010101" charset="-122"/>
                  <a:ea typeface="等线" panose="02010600030101010101" charset="-122"/>
                </a:endParaRPr>
              </a:p>
            </p:txBody>
          </p:sp>
        </mc:Choice>
        <mc:Fallback xmlns="">
          <p:sp>
            <p:nvSpPr>
              <p:cNvPr id="25" name="矩形 24"/>
              <p:cNvSpPr>
                <a:spLocks noRot="1" noChangeAspect="1" noMove="1" noResize="1" noEditPoints="1" noAdjustHandles="1" noChangeArrowheads="1" noChangeShapeType="1" noTextEdit="1"/>
              </p:cNvSpPr>
              <p:nvPr/>
            </p:nvSpPr>
            <p:spPr>
              <a:xfrm>
                <a:off x="5873705" y="4584605"/>
                <a:ext cx="326628" cy="369332"/>
              </a:xfrm>
              <a:prstGeom prst="rect">
                <a:avLst/>
              </a:prstGeom>
              <a:blipFill rotWithShape="1">
                <a:blip r:embed="rId6"/>
                <a:stretch>
                  <a:fillRect l="-181" t="-146" r="59" b="8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矩形 25"/>
              <p:cNvSpPr/>
              <p:nvPr/>
            </p:nvSpPr>
            <p:spPr>
              <a:xfrm>
                <a:off x="6787235" y="4551742"/>
                <a:ext cx="730585" cy="369332"/>
              </a:xfrm>
              <a:prstGeom prst="rect">
                <a:avLst/>
              </a:prstGeom>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altLang="zh-CN" sz="1800" i="1" dirty="0" smtClean="0">
                          <a:solidFill>
                            <a:schemeClr val="tx2"/>
                          </a:solidFill>
                          <a:latin typeface="Cambria Math" panose="02040503050406030204" pitchFamily="18" charset="0"/>
                          <a:ea typeface="华文细黑" panose="02010600040101010101" pitchFamily="2" charset="-122"/>
                        </a:rPr>
                        <m:t>𝑙</m:t>
                      </m:r>
                      <m:r>
                        <a:rPr lang="en-US" altLang="zh-CN" sz="1800" i="1" dirty="0" smtClean="0">
                          <a:solidFill>
                            <a:schemeClr val="tx2"/>
                          </a:solidFill>
                          <a:latin typeface="Cambria Math" panose="02040503050406030204" pitchFamily="18" charset="0"/>
                          <a:ea typeface="华文细黑" panose="02010600040101010101" pitchFamily="2" charset="-122"/>
                        </a:rPr>
                        <m:t>+1</m:t>
                      </m:r>
                    </m:oMath>
                  </m:oMathPara>
                </a14:m>
                <a:endParaRPr lang="zh-CN" altLang="en-US" sz="1800" dirty="0">
                  <a:solidFill>
                    <a:schemeClr val="tx2"/>
                  </a:solidFill>
                  <a:latin typeface="等线" panose="02010600030101010101" charset="-122"/>
                  <a:ea typeface="等线" panose="02010600030101010101" charset="-122"/>
                </a:endParaRPr>
              </a:p>
            </p:txBody>
          </p:sp>
        </mc:Choice>
        <mc:Fallback xmlns="">
          <p:sp>
            <p:nvSpPr>
              <p:cNvPr id="26" name="矩形 25"/>
              <p:cNvSpPr>
                <a:spLocks noRot="1" noChangeAspect="1" noMove="1" noResize="1" noEditPoints="1" noAdjustHandles="1" noChangeArrowheads="1" noChangeShapeType="1" noTextEdit="1"/>
              </p:cNvSpPr>
              <p:nvPr/>
            </p:nvSpPr>
            <p:spPr>
              <a:xfrm>
                <a:off x="6787235" y="4551742"/>
                <a:ext cx="730585" cy="369332"/>
              </a:xfrm>
              <a:prstGeom prst="rect">
                <a:avLst/>
              </a:prstGeom>
              <a:blipFill rotWithShape="1">
                <a:blip r:embed="rId7"/>
                <a:stretch>
                  <a:fillRect l="-49" t="-17" r="8" b="12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矩形 26"/>
              <p:cNvSpPr/>
              <p:nvPr/>
            </p:nvSpPr>
            <p:spPr>
              <a:xfrm>
                <a:off x="4648009" y="4569825"/>
                <a:ext cx="730585" cy="369332"/>
              </a:xfrm>
              <a:prstGeom prst="rect">
                <a:avLst/>
              </a:prstGeom>
            </p:spPr>
            <p:txBody>
              <a:bodyPr wrap="none">
                <a:spAutoFit/>
              </a:bodyPr>
              <a:lstStyle/>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altLang="zh-CN" sz="1800" i="1" dirty="0" smtClean="0">
                          <a:solidFill>
                            <a:schemeClr val="tx2"/>
                          </a:solidFill>
                          <a:latin typeface="Cambria Math" panose="02040503050406030204" pitchFamily="18" charset="0"/>
                          <a:ea typeface="华文细黑" panose="02010600040101010101" pitchFamily="2" charset="-122"/>
                        </a:rPr>
                        <m:t>𝑙</m:t>
                      </m:r>
                      <m:r>
                        <a:rPr lang="en-US" altLang="zh-CN" sz="1800" i="1" dirty="0" smtClean="0">
                          <a:solidFill>
                            <a:schemeClr val="tx2"/>
                          </a:solidFill>
                          <a:latin typeface="Cambria Math" panose="02040503050406030204" pitchFamily="18" charset="0"/>
                          <a:ea typeface="华文细黑" panose="02010600040101010101" pitchFamily="2" charset="-122"/>
                        </a:rPr>
                        <m:t>−1</m:t>
                      </m:r>
                    </m:oMath>
                  </m:oMathPara>
                </a14:m>
                <a:endParaRPr lang="zh-CN" altLang="en-US" sz="1800" dirty="0">
                  <a:solidFill>
                    <a:schemeClr val="tx2"/>
                  </a:solidFill>
                  <a:latin typeface="等线" panose="02010600030101010101" charset="-122"/>
                  <a:ea typeface="等线" panose="02010600030101010101" charset="-122"/>
                </a:endParaRPr>
              </a:p>
            </p:txBody>
          </p:sp>
        </mc:Choice>
        <mc:Fallback xmlns="">
          <p:sp>
            <p:nvSpPr>
              <p:cNvPr id="27" name="矩形 26"/>
              <p:cNvSpPr>
                <a:spLocks noRot="1" noChangeAspect="1" noMove="1" noResize="1" noEditPoints="1" noAdjustHandles="1" noChangeArrowheads="1" noChangeShapeType="1" noTextEdit="1"/>
              </p:cNvSpPr>
              <p:nvPr/>
            </p:nvSpPr>
            <p:spPr>
              <a:xfrm>
                <a:off x="4648009" y="4569825"/>
                <a:ext cx="730585" cy="369332"/>
              </a:xfrm>
              <a:prstGeom prst="rect">
                <a:avLst/>
              </a:prstGeom>
              <a:blipFill rotWithShape="1">
                <a:blip r:embed="rId8"/>
                <a:stretch>
                  <a:fillRect l="-61" t="-99" r="20" b="34"/>
                </a:stretch>
              </a:blipFill>
            </p:spPr>
            <p:txBody>
              <a:bodyPr/>
              <a:lstStyle/>
              <a:p>
                <a:r>
                  <a:rPr lang="zh-CN" altLang="en-US">
                    <a:noFill/>
                  </a:rPr>
                  <a:t> </a:t>
                </a:r>
              </a:p>
            </p:txBody>
          </p:sp>
        </mc:Fallback>
      </mc:AlternateContent>
      <p:pic>
        <p:nvPicPr>
          <p:cNvPr id="28" name="图片 27"/>
          <p:cNvPicPr>
            <a:picLocks noChangeAspect="1"/>
          </p:cNvPicPr>
          <p:nvPr/>
        </p:nvPicPr>
        <p:blipFill>
          <a:blip r:embed="rId9"/>
          <a:stretch>
            <a:fillRect/>
          </a:stretch>
        </p:blipFill>
        <p:spPr>
          <a:xfrm>
            <a:off x="4612504" y="2683311"/>
            <a:ext cx="2849030" cy="598840"/>
          </a:xfrm>
          <a:prstGeom prst="rect">
            <a:avLst/>
          </a:prstGeom>
        </p:spPr>
      </p:pic>
      <p:grpSp>
        <p:nvGrpSpPr>
          <p:cNvPr id="29" name="组合 28"/>
          <p:cNvGrpSpPr/>
          <p:nvPr/>
        </p:nvGrpSpPr>
        <p:grpSpPr>
          <a:xfrm>
            <a:off x="5729243" y="3291958"/>
            <a:ext cx="461665" cy="1282839"/>
            <a:chOff x="5652034" y="3888681"/>
            <a:chExt cx="461665" cy="1282839"/>
          </a:xfrm>
        </p:grpSpPr>
        <p:sp>
          <p:nvSpPr>
            <p:cNvPr id="30" name="文本框 29"/>
            <p:cNvSpPr txBox="1"/>
            <p:nvPr/>
          </p:nvSpPr>
          <p:spPr>
            <a:xfrm>
              <a:off x="5652034" y="4155857"/>
              <a:ext cx="461665" cy="1015663"/>
            </a:xfrm>
            <a:prstGeom prst="rect">
              <a:avLst/>
            </a:prstGeom>
            <a:solidFill>
              <a:srgbClr val="64BCD1"/>
            </a:solidFill>
          </p:spPr>
          <p:txBody>
            <a:bodyPr vert="vert"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rgbClr val="FFFFFF"/>
                  </a:solidFill>
                  <a:effectLst/>
                  <a:uLnTx/>
                  <a:uFillTx/>
                  <a:latin typeface="华文细黑" panose="02010600040101010101" pitchFamily="2" charset="-122"/>
                  <a:ea typeface="华文细黑" panose="02010600040101010101" pitchFamily="2" charset="-122"/>
                </a:rPr>
                <a:t>matter</a:t>
              </a:r>
              <a:endParaRPr kumimoji="0" lang="zh-CN" altLang="en-US" sz="1800" b="0" i="0" u="none" strike="noStrike" kern="0" cap="none" spc="0" normalizeH="0" baseline="0" noProof="0" dirty="0">
                <a:ln>
                  <a:noFill/>
                </a:ln>
                <a:solidFill>
                  <a:srgbClr val="FFFFFF"/>
                </a:solidFill>
                <a:effectLst/>
                <a:uLnTx/>
                <a:uFillTx/>
                <a:latin typeface="华文细黑" panose="02010600040101010101" pitchFamily="2" charset="-122"/>
                <a:ea typeface="华文细黑" panose="02010600040101010101" pitchFamily="2" charset="-122"/>
              </a:endParaRPr>
            </a:p>
          </p:txBody>
        </p:sp>
        <p:cxnSp>
          <p:nvCxnSpPr>
            <p:cNvPr id="31" name="直接箭头连接符 30"/>
            <p:cNvCxnSpPr>
              <a:stCxn id="30" idx="0"/>
            </p:cNvCxnSpPr>
            <p:nvPr/>
          </p:nvCxnSpPr>
          <p:spPr>
            <a:xfrm flipV="1">
              <a:off x="5882867" y="3888681"/>
              <a:ext cx="25825" cy="267176"/>
            </a:xfrm>
            <a:prstGeom prst="straightConnector1">
              <a:avLst/>
            </a:prstGeom>
            <a:noFill/>
            <a:ln w="19050" cap="flat" cmpd="sng" algn="ctr">
              <a:solidFill>
                <a:srgbClr val="5B9BD5"/>
              </a:solidFill>
              <a:prstDash val="solid"/>
              <a:miter lim="800000"/>
              <a:tailEnd type="triangle"/>
            </a:ln>
            <a:effectLst/>
          </p:spPr>
        </p:cxnSp>
      </p:grpSp>
      <p:grpSp>
        <p:nvGrpSpPr>
          <p:cNvPr id="32" name="组合 31"/>
          <p:cNvGrpSpPr/>
          <p:nvPr/>
        </p:nvGrpSpPr>
        <p:grpSpPr>
          <a:xfrm>
            <a:off x="5147171" y="3282754"/>
            <a:ext cx="461665" cy="1292043"/>
            <a:chOff x="6167050" y="3913813"/>
            <a:chExt cx="461665" cy="1292043"/>
          </a:xfrm>
        </p:grpSpPr>
        <p:sp>
          <p:nvSpPr>
            <p:cNvPr id="33" name="文本框 32"/>
            <p:cNvSpPr txBox="1"/>
            <p:nvPr/>
          </p:nvSpPr>
          <p:spPr>
            <a:xfrm>
              <a:off x="6167050" y="4190193"/>
              <a:ext cx="461665" cy="1015663"/>
            </a:xfrm>
            <a:prstGeom prst="rect">
              <a:avLst/>
            </a:prstGeom>
            <a:solidFill>
              <a:srgbClr val="2D5D8A"/>
            </a:solidFill>
          </p:spPr>
          <p:txBody>
            <a:bodyPr vert="vert"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rPr>
                <a:t>gauge</a:t>
              </a:r>
              <a:endParaRPr kumimoji="0" lang="zh-CN" altLang="en-US" sz="1800" b="0" i="0" u="none" strike="noStrike" kern="0" cap="none" spc="0" normalizeH="0" baseline="0" noProof="0" dirty="0">
                <a:ln>
                  <a:noFill/>
                </a:ln>
                <a:solidFill>
                  <a:prstClr val="white"/>
                </a:solidFill>
                <a:effectLst/>
                <a:uLnTx/>
                <a:uFillTx/>
                <a:latin typeface="华文细黑" panose="02010600040101010101" pitchFamily="2" charset="-122"/>
                <a:ea typeface="华文细黑" panose="02010600040101010101" pitchFamily="2" charset="-122"/>
              </a:endParaRPr>
            </a:p>
          </p:txBody>
        </p:sp>
        <p:cxnSp>
          <p:nvCxnSpPr>
            <p:cNvPr id="34" name="直接箭头连接符 33"/>
            <p:cNvCxnSpPr>
              <a:stCxn id="33" idx="0"/>
            </p:cNvCxnSpPr>
            <p:nvPr/>
          </p:nvCxnSpPr>
          <p:spPr>
            <a:xfrm flipV="1">
              <a:off x="6397883" y="3913813"/>
              <a:ext cx="21330" cy="276380"/>
            </a:xfrm>
            <a:prstGeom prst="straightConnector1">
              <a:avLst/>
            </a:prstGeom>
            <a:noFill/>
            <a:ln w="19050" cap="flat" cmpd="sng" algn="ctr">
              <a:solidFill>
                <a:srgbClr val="5B9BD5"/>
              </a:solidFill>
              <a:prstDash val="solid"/>
              <a:miter lim="800000"/>
              <a:tailEnd type="triangle"/>
            </a:ln>
            <a:effectLst/>
          </p:spPr>
        </p:cxnSp>
      </p:grpSp>
      <p:grpSp>
        <p:nvGrpSpPr>
          <p:cNvPr id="35" name="组合 34"/>
          <p:cNvGrpSpPr/>
          <p:nvPr/>
        </p:nvGrpSpPr>
        <p:grpSpPr>
          <a:xfrm>
            <a:off x="4581939" y="3268903"/>
            <a:ext cx="461665" cy="1282839"/>
            <a:chOff x="5652034" y="3888681"/>
            <a:chExt cx="461665" cy="1282839"/>
          </a:xfrm>
        </p:grpSpPr>
        <p:sp>
          <p:nvSpPr>
            <p:cNvPr id="36" name="文本框 35"/>
            <p:cNvSpPr txBox="1"/>
            <p:nvPr/>
          </p:nvSpPr>
          <p:spPr>
            <a:xfrm>
              <a:off x="5652034" y="4155857"/>
              <a:ext cx="461665" cy="1015663"/>
            </a:xfrm>
            <a:prstGeom prst="rect">
              <a:avLst/>
            </a:prstGeom>
            <a:solidFill>
              <a:srgbClr val="64BCD1"/>
            </a:solidFill>
          </p:spPr>
          <p:txBody>
            <a:bodyPr vert="vert"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rgbClr val="FFFFFF"/>
                  </a:solidFill>
                  <a:effectLst/>
                  <a:uLnTx/>
                  <a:uFillTx/>
                  <a:latin typeface="华文细黑" panose="02010600040101010101" pitchFamily="2" charset="-122"/>
                  <a:ea typeface="华文细黑" panose="02010600040101010101" pitchFamily="2" charset="-122"/>
                </a:rPr>
                <a:t>matter</a:t>
              </a:r>
              <a:endParaRPr kumimoji="0" lang="zh-CN" altLang="en-US" sz="1800" b="0" i="0" u="none" strike="noStrike" kern="0" cap="none" spc="0" normalizeH="0" baseline="0" noProof="0" dirty="0">
                <a:ln>
                  <a:noFill/>
                </a:ln>
                <a:solidFill>
                  <a:srgbClr val="FFFFFF"/>
                </a:solidFill>
                <a:effectLst/>
                <a:uLnTx/>
                <a:uFillTx/>
                <a:latin typeface="华文细黑" panose="02010600040101010101" pitchFamily="2" charset="-122"/>
                <a:ea typeface="华文细黑" panose="02010600040101010101" pitchFamily="2" charset="-122"/>
              </a:endParaRPr>
            </a:p>
          </p:txBody>
        </p:sp>
        <p:cxnSp>
          <p:nvCxnSpPr>
            <p:cNvPr id="37" name="直接箭头连接符 36"/>
            <p:cNvCxnSpPr>
              <a:stCxn id="36" idx="0"/>
            </p:cNvCxnSpPr>
            <p:nvPr/>
          </p:nvCxnSpPr>
          <p:spPr>
            <a:xfrm flipV="1">
              <a:off x="5882867" y="3888681"/>
              <a:ext cx="25825" cy="267176"/>
            </a:xfrm>
            <a:prstGeom prst="straightConnector1">
              <a:avLst/>
            </a:prstGeom>
            <a:noFill/>
            <a:ln w="19050" cap="flat" cmpd="sng" algn="ctr">
              <a:solidFill>
                <a:srgbClr val="5B9BD5"/>
              </a:solidFill>
              <a:prstDash val="solid"/>
              <a:miter lim="800000"/>
              <a:tailEnd type="triangle"/>
            </a:ln>
            <a:effectLst/>
          </p:spPr>
        </p:cxnSp>
      </p:grpSp>
      <p:sp>
        <p:nvSpPr>
          <p:cNvPr id="38" name="标题 1"/>
          <p:cNvSpPr txBox="1"/>
          <p:nvPr/>
        </p:nvSpPr>
        <p:spPr bwMode="auto">
          <a:xfrm>
            <a:off x="133351" y="117476"/>
            <a:ext cx="10712281"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Simulating 1D LGT with the Hubbard model</a:t>
            </a:r>
            <a:endParaRPr lang="zh-CN" altLang="en-US" sz="3300" kern="0" dirty="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t="7138" b="80317"/>
          <a:stretch>
            <a:fillRect/>
          </a:stretch>
        </p:blipFill>
        <p:spPr>
          <a:xfrm>
            <a:off x="-330699" y="1309037"/>
            <a:ext cx="8513687" cy="854766"/>
          </a:xfrm>
          <a:prstGeom prst="rect">
            <a:avLst/>
          </a:prstGeom>
        </p:spPr>
      </p:pic>
      <p:cxnSp>
        <p:nvCxnSpPr>
          <p:cNvPr id="8" name="直接连接符 7"/>
          <p:cNvCxnSpPr/>
          <p:nvPr/>
        </p:nvCxnSpPr>
        <p:spPr>
          <a:xfrm>
            <a:off x="659962" y="2654494"/>
            <a:ext cx="7061200" cy="0"/>
          </a:xfrm>
          <a:prstGeom prst="line">
            <a:avLst/>
          </a:prstGeom>
          <a:noFill/>
          <a:ln w="38100" cap="flat" cmpd="sng" algn="ctr">
            <a:solidFill>
              <a:srgbClr val="5B9BD5"/>
            </a:solidFill>
            <a:prstDash val="solid"/>
            <a:miter lim="800000"/>
          </a:ln>
          <a:effectLst/>
        </p:spPr>
      </p:cxnSp>
      <p:sp>
        <p:nvSpPr>
          <p:cNvPr id="9" name="椭圆 8"/>
          <p:cNvSpPr/>
          <p:nvPr/>
        </p:nvSpPr>
        <p:spPr>
          <a:xfrm>
            <a:off x="1760821" y="2556069"/>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10" name="椭圆 9"/>
          <p:cNvSpPr/>
          <p:nvPr/>
        </p:nvSpPr>
        <p:spPr>
          <a:xfrm>
            <a:off x="2832239" y="2556069"/>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11" name="椭圆 10"/>
          <p:cNvSpPr/>
          <p:nvPr/>
        </p:nvSpPr>
        <p:spPr>
          <a:xfrm>
            <a:off x="3903657" y="2556069"/>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12" name="椭圆 11"/>
          <p:cNvSpPr/>
          <p:nvPr/>
        </p:nvSpPr>
        <p:spPr>
          <a:xfrm>
            <a:off x="4975075" y="2556069"/>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13" name="椭圆 12"/>
          <p:cNvSpPr/>
          <p:nvPr/>
        </p:nvSpPr>
        <p:spPr>
          <a:xfrm>
            <a:off x="6046493" y="2556069"/>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14" name="椭圆 13"/>
          <p:cNvSpPr/>
          <p:nvPr/>
        </p:nvSpPr>
        <p:spPr>
          <a:xfrm>
            <a:off x="7117912" y="2556069"/>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29" name="矩形 28"/>
          <p:cNvSpPr/>
          <p:nvPr/>
        </p:nvSpPr>
        <p:spPr>
          <a:xfrm>
            <a:off x="1296524" y="2606045"/>
            <a:ext cx="56924" cy="102281"/>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30" name="矩形 29"/>
          <p:cNvSpPr/>
          <p:nvPr/>
        </p:nvSpPr>
        <p:spPr>
          <a:xfrm>
            <a:off x="2377654" y="2606045"/>
            <a:ext cx="56924" cy="102281"/>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31" name="矩形 30"/>
          <p:cNvSpPr/>
          <p:nvPr/>
        </p:nvSpPr>
        <p:spPr>
          <a:xfrm>
            <a:off x="3458784" y="2606045"/>
            <a:ext cx="56924" cy="102281"/>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32" name="矩形 31"/>
          <p:cNvSpPr/>
          <p:nvPr/>
        </p:nvSpPr>
        <p:spPr>
          <a:xfrm>
            <a:off x="4539914" y="2606045"/>
            <a:ext cx="56924" cy="102281"/>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33" name="矩形 32"/>
          <p:cNvSpPr/>
          <p:nvPr/>
        </p:nvSpPr>
        <p:spPr>
          <a:xfrm>
            <a:off x="5621044" y="2606045"/>
            <a:ext cx="56924" cy="102281"/>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34" name="矩形 33"/>
          <p:cNvSpPr/>
          <p:nvPr/>
        </p:nvSpPr>
        <p:spPr>
          <a:xfrm>
            <a:off x="6702174" y="2606045"/>
            <a:ext cx="56924" cy="102281"/>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40" name="矩形 39"/>
          <p:cNvSpPr/>
          <p:nvPr/>
        </p:nvSpPr>
        <p:spPr>
          <a:xfrm>
            <a:off x="8029804" y="1566622"/>
            <a:ext cx="1409360" cy="400110"/>
          </a:xfrm>
          <a:prstGeom prst="rect">
            <a:avLst/>
          </a:prstGeom>
        </p:spPr>
        <p:txBody>
          <a:bodyPr wrap="none">
            <a:spAutoFit/>
          </a:bodyPr>
          <a:lstStyle/>
          <a:p>
            <a:pPr eaLnBrk="1" fontAlgn="auto" hangingPunct="1">
              <a:spcBef>
                <a:spcPts val="0"/>
              </a:spcBef>
              <a:spcAft>
                <a:spcPts val="0"/>
              </a:spcAft>
            </a:pPr>
            <a:r>
              <a:rPr lang="en-US" altLang="zh-CN" b="1">
                <a:solidFill>
                  <a:prstClr val="black"/>
                </a:solidFill>
                <a:latin typeface="等线" panose="02010600030101010101" charset="-122"/>
                <a:ea typeface="等线" panose="02010600030101010101" charset="-122"/>
              </a:rPr>
              <a:t>|0    1     0</a:t>
            </a:r>
            <a:r>
              <a:rPr lang="en-US" altLang="zh-CN" b="1">
                <a:solidFill>
                  <a:prstClr val="black"/>
                </a:solidFill>
                <a:latin typeface="等线" panose="02010600030101010101" charset="-122"/>
                <a:ea typeface="等线" panose="02010600030101010101" charset="-122"/>
                <a:sym typeface="Symbol" panose="05050102010706020507" pitchFamily="18" charset="2"/>
              </a:rPr>
              <a:t></a:t>
            </a:r>
            <a:endParaRPr lang="zh-CN" altLang="en-US" b="1">
              <a:solidFill>
                <a:prstClr val="black"/>
              </a:solidFill>
              <a:latin typeface="等线" panose="02010600030101010101" charset="-122"/>
              <a:ea typeface="等线" panose="02010600030101010101" charset="-122"/>
            </a:endParaRPr>
          </a:p>
        </p:txBody>
      </p:sp>
      <mc:AlternateContent xmlns:mc="http://schemas.openxmlformats.org/markup-compatibility/2006" xmlns:a14="http://schemas.microsoft.com/office/drawing/2010/main">
        <mc:Choice Requires="a14">
          <p:sp>
            <p:nvSpPr>
              <p:cNvPr id="3" name="文本框 2"/>
              <p:cNvSpPr txBox="1"/>
              <p:nvPr/>
            </p:nvSpPr>
            <p:spPr>
              <a:xfrm>
                <a:off x="227203" y="773395"/>
                <a:ext cx="9141270" cy="430311"/>
              </a:xfrm>
              <a:prstGeom prst="rect">
                <a:avLst/>
              </a:prstGeom>
              <a:noFill/>
            </p:spPr>
            <p:txBody>
              <a:bodyPr wrap="square" rtlCol="0">
                <a:spAutoFit/>
              </a:bodyPr>
              <a:lstStyle/>
              <a:p>
                <a:pPr marL="342900" indent="-342900">
                  <a:lnSpc>
                    <a:spcPct val="120000"/>
                  </a:lnSpc>
                  <a:buFont typeface="Wingdings" panose="05000000000000000000" pitchFamily="2" charset="2"/>
                  <a:buChar char="n"/>
                </a:pPr>
                <a14:m>
                  <m:oMath xmlns:m="http://schemas.openxmlformats.org/officeDocument/2006/math">
                    <m:r>
                      <a:rPr lang="en-US" altLang="zh-CN" i="1" dirty="0" smtClean="0">
                        <a:solidFill>
                          <a:srgbClr val="C00000"/>
                        </a:solidFill>
                        <a:latin typeface="Cambria Math" panose="02040503050406030204" pitchFamily="18" charset="0"/>
                      </a:rPr>
                      <m:t>𝑚</m:t>
                    </m:r>
                    <m:r>
                      <a:rPr lang="en-US" altLang="zh-CN" i="1" dirty="0" smtClean="0">
                        <a:solidFill>
                          <a:srgbClr val="C00000"/>
                        </a:solidFill>
                        <a:latin typeface="Cambria Math" panose="02040503050406030204" pitchFamily="18" charset="0"/>
                        <a:ea typeface="Cambria Math" panose="02040503050406030204" pitchFamily="18" charset="0"/>
                      </a:rPr>
                      <m:t>→</m:t>
                    </m:r>
                    <m:r>
                      <a:rPr lang="en-US" altLang="zh-CN" b="0" i="1" dirty="0" smtClean="0">
                        <a:solidFill>
                          <a:srgbClr val="C00000"/>
                        </a:solidFill>
                        <a:latin typeface="Cambria Math" panose="02040503050406030204" pitchFamily="18" charset="0"/>
                        <a:ea typeface="Cambria Math" panose="02040503050406030204" pitchFamily="18" charset="0"/>
                      </a:rPr>
                      <m:t>−</m:t>
                    </m:r>
                    <m:r>
                      <a:rPr lang="en-US" altLang="zh-CN" i="1" dirty="0" smtClean="0">
                        <a:solidFill>
                          <a:srgbClr val="C00000"/>
                        </a:solidFill>
                        <a:latin typeface="Cambria Math" panose="02040503050406030204" pitchFamily="18" charset="0"/>
                        <a:ea typeface="Cambria Math" panose="02040503050406030204" pitchFamily="18" charset="0"/>
                      </a:rPr>
                      <m:t>∞</m:t>
                    </m:r>
                  </m:oMath>
                </a14:m>
                <a:r>
                  <a:rPr lang="en-US" altLang="zh-CN"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matter field dominates</a:t>
                </a:r>
                <a:r>
                  <a:rPr lang="en-US" altLang="zh-CN"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227203" y="773395"/>
                <a:ext cx="9141270" cy="430311"/>
              </a:xfrm>
              <a:prstGeom prst="rect">
                <a:avLst/>
              </a:prstGeom>
              <a:blipFill rotWithShape="1">
                <a:blip r:embed="rId4"/>
                <a:stretch>
                  <a:fillRect l="-6" t="-139" r="3" b="89"/>
                </a:stretch>
              </a:blipFill>
            </p:spPr>
            <p:txBody>
              <a:bodyPr/>
              <a:lstStyle/>
              <a:p>
                <a:r>
                  <a:rPr lang="zh-CN" altLang="en-US">
                    <a:noFill/>
                  </a:rPr>
                  <a:t> </a:t>
                </a:r>
              </a:p>
            </p:txBody>
          </p:sp>
        </mc:Fallback>
      </mc:AlternateContent>
      <p:sp>
        <p:nvSpPr>
          <p:cNvPr id="88" name="文本框 87"/>
          <p:cNvSpPr txBox="1"/>
          <p:nvPr/>
        </p:nvSpPr>
        <p:spPr>
          <a:xfrm>
            <a:off x="7993834" y="1127274"/>
            <a:ext cx="3911392" cy="338554"/>
          </a:xfrm>
          <a:prstGeom prst="rect">
            <a:avLst/>
          </a:prstGeom>
          <a:noFill/>
        </p:spPr>
        <p:txBody>
          <a:bodyPr wrap="none" rtlCol="0">
            <a:spAutoFit/>
          </a:bodyPr>
          <a:lstStyle/>
          <a:p>
            <a:r>
              <a:rPr lang="en-US" altLang="zh-CN" sz="1600">
                <a:latin typeface="微软雅黑" panose="020B0503020204020204" pitchFamily="34" charset="-122"/>
                <a:ea typeface="微软雅黑" panose="020B0503020204020204" pitchFamily="34" charset="-122"/>
                <a:cs typeface="Arial" panose="020B0604020202020204" pitchFamily="34" charset="0"/>
              </a:rPr>
              <a:t>One atom on 4n-2 site (n = 1, 2, 3, …)</a:t>
            </a:r>
            <a:endParaRPr lang="zh-CN" altLang="en-US" sz="1600">
              <a:latin typeface="微软雅黑" panose="020B0503020204020204" pitchFamily="34" charset="-122"/>
              <a:ea typeface="微软雅黑" panose="020B0503020204020204" pitchFamily="34" charset="-122"/>
              <a:cs typeface="Arial" panose="020B0604020202020204" pitchFamily="34" charset="0"/>
            </a:endParaRPr>
          </a:p>
        </p:txBody>
      </p:sp>
      <p:pic>
        <p:nvPicPr>
          <p:cNvPr id="89" name="图片 88"/>
          <p:cNvPicPr>
            <a:picLocks noChangeAspect="1"/>
          </p:cNvPicPr>
          <p:nvPr/>
        </p:nvPicPr>
        <p:blipFill rotWithShape="1">
          <a:blip r:embed="rId3"/>
          <a:srcRect l="16776" t="14907" r="65419" b="80317"/>
          <a:stretch>
            <a:fillRect/>
          </a:stretch>
        </p:blipFill>
        <p:spPr>
          <a:xfrm>
            <a:off x="10216455" y="1586711"/>
            <a:ext cx="1515835" cy="325405"/>
          </a:xfrm>
          <a:prstGeom prst="rect">
            <a:avLst/>
          </a:prstGeom>
        </p:spPr>
      </p:pic>
      <p:sp>
        <p:nvSpPr>
          <p:cNvPr id="90" name="箭头: 右 89"/>
          <p:cNvSpPr/>
          <p:nvPr/>
        </p:nvSpPr>
        <p:spPr>
          <a:xfrm>
            <a:off x="9519899" y="1562507"/>
            <a:ext cx="482138" cy="430887"/>
          </a:xfrm>
          <a:prstGeom prst="rightArrow">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文本框 90"/>
          <p:cNvSpPr txBox="1"/>
          <p:nvPr/>
        </p:nvSpPr>
        <p:spPr>
          <a:xfrm>
            <a:off x="7993834" y="2343262"/>
            <a:ext cx="3703001" cy="338554"/>
          </a:xfrm>
          <a:prstGeom prst="rect">
            <a:avLst/>
          </a:prstGeom>
          <a:noFill/>
        </p:spPr>
        <p:txBody>
          <a:bodyPr wrap="none" rtlCol="0">
            <a:spAutoFit/>
          </a:bodyPr>
          <a:lstStyle/>
          <a:p>
            <a:r>
              <a:rPr lang="en-US" altLang="zh-CN" sz="1600">
                <a:latin typeface="微软雅黑" panose="020B0503020204020204" pitchFamily="34" charset="-122"/>
                <a:ea typeface="微软雅黑" panose="020B0503020204020204" pitchFamily="34" charset="-122"/>
                <a:cs typeface="Arial" panose="020B0604020202020204" pitchFamily="34" charset="0"/>
              </a:rPr>
              <a:t>One atom on 4n site (n = 1, 2, 3, …)</a:t>
            </a:r>
            <a:endParaRPr lang="zh-CN" altLang="en-US" sz="1600">
              <a:latin typeface="微软雅黑" panose="020B0503020204020204" pitchFamily="34" charset="-122"/>
              <a:ea typeface="微软雅黑" panose="020B0503020204020204" pitchFamily="34" charset="-122"/>
              <a:cs typeface="Arial" panose="020B0604020202020204" pitchFamily="34" charset="0"/>
            </a:endParaRPr>
          </a:p>
        </p:txBody>
      </p:sp>
      <p:sp>
        <p:nvSpPr>
          <p:cNvPr id="92" name="矩形 91"/>
          <p:cNvSpPr/>
          <p:nvPr/>
        </p:nvSpPr>
        <p:spPr>
          <a:xfrm>
            <a:off x="8052817" y="2750552"/>
            <a:ext cx="1409360" cy="400110"/>
          </a:xfrm>
          <a:prstGeom prst="rect">
            <a:avLst/>
          </a:prstGeom>
        </p:spPr>
        <p:txBody>
          <a:bodyPr wrap="none">
            <a:spAutoFit/>
          </a:bodyPr>
          <a:lstStyle/>
          <a:p>
            <a:pPr eaLnBrk="1" fontAlgn="auto" hangingPunct="1">
              <a:spcBef>
                <a:spcPts val="0"/>
              </a:spcBef>
              <a:spcAft>
                <a:spcPts val="0"/>
              </a:spcAft>
            </a:pPr>
            <a:r>
              <a:rPr lang="en-US" altLang="zh-CN" b="1">
                <a:solidFill>
                  <a:prstClr val="black"/>
                </a:solidFill>
                <a:latin typeface="等线" panose="02010600030101010101" charset="-122"/>
                <a:ea typeface="等线" panose="02010600030101010101" charset="-122"/>
              </a:rPr>
              <a:t>|0    1     0</a:t>
            </a:r>
            <a:r>
              <a:rPr lang="en-US" altLang="zh-CN" b="1">
                <a:solidFill>
                  <a:prstClr val="black"/>
                </a:solidFill>
                <a:latin typeface="等线" panose="02010600030101010101" charset="-122"/>
                <a:ea typeface="等线" panose="02010600030101010101" charset="-122"/>
                <a:sym typeface="Symbol" panose="05050102010706020507" pitchFamily="18" charset="2"/>
              </a:rPr>
              <a:t></a:t>
            </a:r>
            <a:endParaRPr lang="zh-CN" altLang="en-US" b="1">
              <a:solidFill>
                <a:prstClr val="black"/>
              </a:solidFill>
              <a:latin typeface="等线" panose="02010600030101010101" charset="-122"/>
              <a:ea typeface="等线" panose="02010600030101010101" charset="-122"/>
            </a:endParaRPr>
          </a:p>
        </p:txBody>
      </p:sp>
      <p:pic>
        <p:nvPicPr>
          <p:cNvPr id="93" name="图片 92"/>
          <p:cNvPicPr>
            <a:picLocks noChangeAspect="1"/>
          </p:cNvPicPr>
          <p:nvPr/>
        </p:nvPicPr>
        <p:blipFill rotWithShape="1">
          <a:blip r:embed="rId3"/>
          <a:srcRect l="28919" t="14907" r="52917" b="80317"/>
          <a:stretch>
            <a:fillRect/>
          </a:stretch>
        </p:blipFill>
        <p:spPr>
          <a:xfrm>
            <a:off x="10211280" y="2786739"/>
            <a:ext cx="1546431" cy="325405"/>
          </a:xfrm>
          <a:prstGeom prst="rect">
            <a:avLst/>
          </a:prstGeom>
        </p:spPr>
      </p:pic>
      <p:sp>
        <p:nvSpPr>
          <p:cNvPr id="94" name="箭头: 右 93"/>
          <p:cNvSpPr/>
          <p:nvPr/>
        </p:nvSpPr>
        <p:spPr>
          <a:xfrm>
            <a:off x="9535557" y="2735163"/>
            <a:ext cx="482138" cy="430887"/>
          </a:xfrm>
          <a:prstGeom prst="rightArrow">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p:cNvSpPr/>
          <p:nvPr/>
        </p:nvSpPr>
        <p:spPr>
          <a:xfrm>
            <a:off x="7993834" y="1039199"/>
            <a:ext cx="3853651" cy="1074166"/>
          </a:xfrm>
          <a:prstGeom prst="rect">
            <a:avLst/>
          </a:prstGeom>
          <a:no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7993834" y="2255187"/>
            <a:ext cx="3879952" cy="1074155"/>
          </a:xfrm>
          <a:prstGeom prst="rect">
            <a:avLst/>
          </a:prstGeom>
          <a:no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86263" y="2808934"/>
            <a:ext cx="7306541" cy="400110"/>
          </a:xfrm>
          <a:prstGeom prst="rect">
            <a:avLst/>
          </a:prstGeom>
          <a:noFill/>
        </p:spPr>
        <p:txBody>
          <a:bodyPr wrap="square" rtlCol="0">
            <a:spAutoFit/>
          </a:bodyPr>
          <a:lstStyle/>
          <a:p>
            <a:pPr eaLnBrk="1" fontAlgn="auto" hangingPunct="1">
              <a:spcBef>
                <a:spcPts val="0"/>
              </a:spcBef>
              <a:spcAft>
                <a:spcPts val="0"/>
              </a:spcAft>
            </a:pPr>
            <a:r>
              <a:rPr lang="en-US" altLang="zh-CN" dirty="0" err="1">
                <a:solidFill>
                  <a:prstClr val="black"/>
                </a:solidFill>
                <a:ea typeface="微软雅黑" panose="020B0503020204020204" pitchFamily="34" charset="-122"/>
                <a:cs typeface="Arial" panose="020B0604020202020204" pitchFamily="34" charset="0"/>
              </a:rPr>
              <a:t>i</a:t>
            </a:r>
            <a:r>
              <a:rPr lang="en-US" altLang="zh-CN" dirty="0">
                <a:solidFill>
                  <a:prstClr val="black"/>
                </a:solidFill>
                <a:ea typeface="微软雅黑" panose="020B0503020204020204" pitchFamily="34" charset="-122"/>
                <a:cs typeface="Arial" panose="020B0604020202020204" pitchFamily="34" charset="0"/>
              </a:rPr>
              <a:t> :    1     2      3      4      5     6      7      8      9    10    11   12      </a:t>
            </a:r>
            <a:endParaRPr lang="zh-CN" altLang="en-US" dirty="0">
              <a:solidFill>
                <a:prstClr val="black"/>
              </a:solidFill>
              <a:ea typeface="微软雅黑" panose="020B0503020204020204" pitchFamily="34" charset="-122"/>
              <a:cs typeface="Arial" panose="020B0604020202020204" pitchFamily="34" charset="0"/>
            </a:endParaRPr>
          </a:p>
        </p:txBody>
      </p:sp>
      <p:sp>
        <p:nvSpPr>
          <p:cNvPr id="5" name="标题 1"/>
          <p:cNvSpPr txBox="1"/>
          <p:nvPr/>
        </p:nvSpPr>
        <p:spPr bwMode="auto">
          <a:xfrm>
            <a:off x="133351" y="117476"/>
            <a:ext cx="10712281"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a:cs typeface="Calibri" panose="020F0502020204030204" pitchFamily="34" charset="0"/>
              </a:rPr>
              <a:t>Theory-Experiment mapping</a:t>
            </a:r>
            <a:endParaRPr lang="zh-CN" altLang="en-US" sz="3300" kern="0">
              <a:cs typeface="Calibri" panose="020F0502020204030204" pitchFamily="34" charset="0"/>
            </a:endParaRPr>
          </a:p>
        </p:txBody>
      </p:sp>
      <mc:AlternateContent xmlns:mc="http://schemas.openxmlformats.org/markup-compatibility/2006" xmlns:a14="http://schemas.microsoft.com/office/drawing/2010/main">
        <mc:Choice Requires="a14">
          <p:sp>
            <p:nvSpPr>
              <p:cNvPr id="6" name="文本框 2"/>
              <p:cNvSpPr txBox="1"/>
              <p:nvPr/>
            </p:nvSpPr>
            <p:spPr>
              <a:xfrm>
                <a:off x="227203" y="3706238"/>
                <a:ext cx="10055894" cy="430311"/>
              </a:xfrm>
              <a:prstGeom prst="rect">
                <a:avLst/>
              </a:prstGeom>
              <a:noFill/>
            </p:spPr>
            <p:txBody>
              <a:bodyPr wrap="square" rtlCol="0">
                <a:spAutoFit/>
              </a:bodyPr>
              <a:lstStyle/>
              <a:p>
                <a:pPr marL="342900" indent="-342900">
                  <a:lnSpc>
                    <a:spcPct val="120000"/>
                  </a:lnSpc>
                  <a:buFont typeface="Wingdings" panose="05000000000000000000" pitchFamily="2" charset="2"/>
                  <a:buChar char="n"/>
                </a:pPr>
                <a14:m>
                  <m:oMath xmlns:m="http://schemas.openxmlformats.org/officeDocument/2006/math">
                    <m:r>
                      <a:rPr lang="en-US" altLang="zh-CN" i="1" dirty="0" smtClean="0">
                        <a:solidFill>
                          <a:schemeClr val="tx2"/>
                        </a:solidFill>
                        <a:latin typeface="Cambria Math" panose="02040503050406030204" pitchFamily="18" charset="0"/>
                      </a:rPr>
                      <m:t>𝑚</m:t>
                    </m:r>
                    <m:r>
                      <a:rPr lang="en-US" altLang="zh-CN" i="1" dirty="0" smtClean="0">
                        <a:solidFill>
                          <a:schemeClr val="tx2"/>
                        </a:solidFill>
                        <a:latin typeface="Cambria Math" panose="02040503050406030204" pitchFamily="18" charset="0"/>
                        <a:ea typeface="Cambria Math" panose="02040503050406030204" pitchFamily="18" charset="0"/>
                      </a:rPr>
                      <m:t>→∞</m:t>
                    </m:r>
                  </m:oMath>
                </a14:m>
                <a:r>
                  <a:rPr lang="en-US" altLang="zh-CN"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 matter field annihilated to gauge </a:t>
                </a:r>
                <a:r>
                  <a:rPr lang="en-US" altLang="zh-CN" dirty="0">
                    <a:latin typeface="微软雅黑" panose="020B0503020204020204" pitchFamily="34" charset="-122"/>
                    <a:ea typeface="微软雅黑" panose="020B0503020204020204" pitchFamily="34" charset="-122"/>
                    <a:cs typeface="Arial" panose="020B0604020202020204" pitchFamily="34" charset="0"/>
                  </a:rPr>
                  <a:t>field</a:t>
                </a:r>
                <a:endParaRPr lang="zh-CN" altLang="en-US" dirty="0">
                  <a:solidFill>
                    <a:schemeClr val="tx2"/>
                  </a:solidFill>
                  <a:latin typeface="微软雅黑" panose="020B0503020204020204" pitchFamily="34" charset="-122"/>
                  <a:ea typeface="微软雅黑" panose="020B0503020204020204" pitchFamily="34" charset="-122"/>
                  <a:cs typeface="Arial" panose="020B0604020202020204" pitchFamily="34" charset="0"/>
                </a:endParaRPr>
              </a:p>
            </p:txBody>
          </p:sp>
        </mc:Choice>
        <mc:Fallback xmlns="">
          <p:sp>
            <p:nvSpPr>
              <p:cNvPr id="6" name="文本框 2"/>
              <p:cNvSpPr txBox="1">
                <a:spLocks noRot="1" noChangeAspect="1" noMove="1" noResize="1" noEditPoints="1" noAdjustHandles="1" noChangeArrowheads="1" noChangeShapeType="1" noTextEdit="1"/>
              </p:cNvSpPr>
              <p:nvPr/>
            </p:nvSpPr>
            <p:spPr>
              <a:xfrm>
                <a:off x="227203" y="3706238"/>
                <a:ext cx="10055894" cy="430311"/>
              </a:xfrm>
              <a:prstGeom prst="rect">
                <a:avLst/>
              </a:prstGeom>
              <a:blipFill rotWithShape="1">
                <a:blip r:embed="rId5"/>
                <a:stretch>
                  <a:fillRect l="-5" t="-88" r="5" b="37"/>
                </a:stretch>
              </a:blipFill>
            </p:spPr>
            <p:txBody>
              <a:bodyPr/>
              <a:lstStyle/>
              <a:p>
                <a:r>
                  <a:rPr lang="zh-CN" altLang="en-US">
                    <a:noFill/>
                  </a:rPr>
                  <a:t> </a:t>
                </a:r>
              </a:p>
            </p:txBody>
          </p:sp>
        </mc:Fallback>
      </mc:AlternateContent>
      <p:pic>
        <p:nvPicPr>
          <p:cNvPr id="15" name="图片 3"/>
          <p:cNvPicPr>
            <a:picLocks noChangeAspect="1"/>
          </p:cNvPicPr>
          <p:nvPr/>
        </p:nvPicPr>
        <p:blipFill>
          <a:blip r:embed="rId6"/>
          <a:stretch>
            <a:fillRect/>
          </a:stretch>
        </p:blipFill>
        <p:spPr>
          <a:xfrm>
            <a:off x="574901" y="4474413"/>
            <a:ext cx="7184371" cy="351409"/>
          </a:xfrm>
          <a:prstGeom prst="rect">
            <a:avLst/>
          </a:prstGeom>
        </p:spPr>
      </p:pic>
      <p:pic>
        <p:nvPicPr>
          <p:cNvPr id="16" name="图片 4"/>
          <p:cNvPicPr>
            <a:picLocks noChangeAspect="1"/>
          </p:cNvPicPr>
          <p:nvPr/>
        </p:nvPicPr>
        <p:blipFill>
          <a:blip r:embed="rId7"/>
          <a:stretch>
            <a:fillRect/>
          </a:stretch>
        </p:blipFill>
        <p:spPr>
          <a:xfrm>
            <a:off x="643490" y="5629418"/>
            <a:ext cx="7184371" cy="396413"/>
          </a:xfrm>
          <a:prstGeom prst="rect">
            <a:avLst/>
          </a:prstGeom>
        </p:spPr>
      </p:pic>
      <p:sp>
        <p:nvSpPr>
          <p:cNvPr id="18" name="右大括号 6"/>
          <p:cNvSpPr/>
          <p:nvPr/>
        </p:nvSpPr>
        <p:spPr>
          <a:xfrm rot="10800000">
            <a:off x="343993" y="4529617"/>
            <a:ext cx="190500" cy="1536700"/>
          </a:xfrm>
          <a:prstGeom prst="rightBrace">
            <a:avLst>
              <a:gd name="adj1" fmla="val 128333"/>
              <a:gd name="adj2" fmla="val 49587"/>
            </a:avLst>
          </a:prstGeom>
          <a:no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cxnSp>
        <p:nvCxnSpPr>
          <p:cNvPr id="19" name="直接连接符 7"/>
          <p:cNvCxnSpPr/>
          <p:nvPr/>
        </p:nvCxnSpPr>
        <p:spPr>
          <a:xfrm>
            <a:off x="669833" y="5090950"/>
            <a:ext cx="7061200" cy="0"/>
          </a:xfrm>
          <a:prstGeom prst="line">
            <a:avLst/>
          </a:prstGeom>
          <a:noFill/>
          <a:ln w="38100" cap="flat" cmpd="sng" algn="ctr">
            <a:solidFill>
              <a:srgbClr val="5B9BD5"/>
            </a:solidFill>
            <a:prstDash val="solid"/>
            <a:miter lim="800000"/>
          </a:ln>
          <a:effectLst/>
        </p:spPr>
      </p:cxnSp>
      <p:sp>
        <p:nvSpPr>
          <p:cNvPr id="20" name="椭圆 8"/>
          <p:cNvSpPr/>
          <p:nvPr/>
        </p:nvSpPr>
        <p:spPr>
          <a:xfrm>
            <a:off x="1234983" y="4938021"/>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21" name="椭圆 11"/>
          <p:cNvSpPr/>
          <p:nvPr/>
        </p:nvSpPr>
        <p:spPr>
          <a:xfrm>
            <a:off x="3425094" y="4962347"/>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22" name="椭圆 13"/>
          <p:cNvSpPr/>
          <p:nvPr/>
        </p:nvSpPr>
        <p:spPr>
          <a:xfrm>
            <a:off x="5520655" y="4938021"/>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cxnSp>
        <p:nvCxnSpPr>
          <p:cNvPr id="23" name="直接连接符 14"/>
          <p:cNvCxnSpPr/>
          <p:nvPr/>
        </p:nvCxnSpPr>
        <p:spPr>
          <a:xfrm>
            <a:off x="687622" y="6252819"/>
            <a:ext cx="7061200" cy="0"/>
          </a:xfrm>
          <a:prstGeom prst="line">
            <a:avLst/>
          </a:prstGeom>
          <a:noFill/>
          <a:ln w="38100" cap="flat" cmpd="sng" algn="ctr">
            <a:solidFill>
              <a:srgbClr val="5B9BD5"/>
            </a:solidFill>
            <a:prstDash val="solid"/>
            <a:miter lim="800000"/>
          </a:ln>
          <a:effectLst/>
        </p:spPr>
      </p:cxnSp>
      <p:sp>
        <p:nvSpPr>
          <p:cNvPr id="24" name="椭圆 15"/>
          <p:cNvSpPr/>
          <p:nvPr/>
        </p:nvSpPr>
        <p:spPr>
          <a:xfrm>
            <a:off x="2321202" y="6262805"/>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25" name="椭圆 16"/>
          <p:cNvSpPr/>
          <p:nvPr/>
        </p:nvSpPr>
        <p:spPr>
          <a:xfrm>
            <a:off x="2324190" y="6097244"/>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26" name="椭圆 17"/>
          <p:cNvSpPr/>
          <p:nvPr/>
        </p:nvSpPr>
        <p:spPr>
          <a:xfrm>
            <a:off x="4468663" y="6278895"/>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27" name="椭圆 18"/>
          <p:cNvSpPr/>
          <p:nvPr/>
        </p:nvSpPr>
        <p:spPr>
          <a:xfrm>
            <a:off x="4467026" y="6116294"/>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28" name="椭圆 19"/>
          <p:cNvSpPr/>
          <p:nvPr/>
        </p:nvSpPr>
        <p:spPr>
          <a:xfrm>
            <a:off x="6609862" y="6255242"/>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35" name="椭圆 20"/>
          <p:cNvSpPr/>
          <p:nvPr/>
        </p:nvSpPr>
        <p:spPr>
          <a:xfrm>
            <a:off x="6609862" y="6111731"/>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36" name="矩形 21"/>
          <p:cNvSpPr/>
          <p:nvPr/>
        </p:nvSpPr>
        <p:spPr>
          <a:xfrm flipH="1">
            <a:off x="2446351" y="5016308"/>
            <a:ext cx="45719" cy="13410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37" name="矩形 22"/>
          <p:cNvSpPr/>
          <p:nvPr/>
        </p:nvSpPr>
        <p:spPr>
          <a:xfrm flipH="1">
            <a:off x="1867549" y="5016143"/>
            <a:ext cx="45719" cy="13410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38" name="矩形 23"/>
          <p:cNvSpPr/>
          <p:nvPr/>
        </p:nvSpPr>
        <p:spPr>
          <a:xfrm flipH="1">
            <a:off x="2986172" y="5016022"/>
            <a:ext cx="45719" cy="13410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39" name="矩形 27"/>
          <p:cNvSpPr/>
          <p:nvPr/>
        </p:nvSpPr>
        <p:spPr>
          <a:xfrm flipH="1">
            <a:off x="4011872" y="5016022"/>
            <a:ext cx="45719" cy="13410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41" name="矩形 28"/>
          <p:cNvSpPr/>
          <p:nvPr/>
        </p:nvSpPr>
        <p:spPr>
          <a:xfrm flipH="1">
            <a:off x="4580753" y="5003030"/>
            <a:ext cx="45719" cy="13410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42" name="矩形 29"/>
          <p:cNvSpPr/>
          <p:nvPr/>
        </p:nvSpPr>
        <p:spPr>
          <a:xfrm flipH="1">
            <a:off x="5087025" y="5005620"/>
            <a:ext cx="45719" cy="13410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43" name="矩形 30"/>
          <p:cNvSpPr/>
          <p:nvPr/>
        </p:nvSpPr>
        <p:spPr>
          <a:xfrm flipH="1">
            <a:off x="6147327" y="5033751"/>
            <a:ext cx="45719" cy="13410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44" name="矩形 31"/>
          <p:cNvSpPr/>
          <p:nvPr/>
        </p:nvSpPr>
        <p:spPr>
          <a:xfrm flipH="1">
            <a:off x="6716208" y="5020759"/>
            <a:ext cx="45719" cy="13410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45" name="矩形 32"/>
          <p:cNvSpPr/>
          <p:nvPr/>
        </p:nvSpPr>
        <p:spPr>
          <a:xfrm flipH="1">
            <a:off x="7198256" y="5023349"/>
            <a:ext cx="45719" cy="13410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46" name="矩形 33"/>
          <p:cNvSpPr/>
          <p:nvPr/>
        </p:nvSpPr>
        <p:spPr>
          <a:xfrm flipH="1">
            <a:off x="5138593" y="6192818"/>
            <a:ext cx="45719" cy="13410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47" name="矩形 34"/>
          <p:cNvSpPr/>
          <p:nvPr/>
        </p:nvSpPr>
        <p:spPr>
          <a:xfrm flipH="1">
            <a:off x="5707474" y="6179826"/>
            <a:ext cx="45719" cy="13410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48" name="矩形 35"/>
          <p:cNvSpPr/>
          <p:nvPr/>
        </p:nvSpPr>
        <p:spPr>
          <a:xfrm flipH="1">
            <a:off x="6189522" y="6182416"/>
            <a:ext cx="45719" cy="13410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49" name="矩形 36"/>
          <p:cNvSpPr/>
          <p:nvPr/>
        </p:nvSpPr>
        <p:spPr>
          <a:xfrm flipH="1">
            <a:off x="2980770" y="6181193"/>
            <a:ext cx="45719" cy="13410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50" name="矩形 37"/>
          <p:cNvSpPr/>
          <p:nvPr/>
        </p:nvSpPr>
        <p:spPr>
          <a:xfrm flipH="1">
            <a:off x="3549651" y="6168201"/>
            <a:ext cx="45719" cy="13410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51" name="矩形 38"/>
          <p:cNvSpPr/>
          <p:nvPr/>
        </p:nvSpPr>
        <p:spPr>
          <a:xfrm flipH="1">
            <a:off x="4031699" y="6170791"/>
            <a:ext cx="45719" cy="13410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52" name="矩形 39"/>
          <p:cNvSpPr/>
          <p:nvPr/>
        </p:nvSpPr>
        <p:spPr>
          <a:xfrm flipH="1">
            <a:off x="1392116" y="6192818"/>
            <a:ext cx="45719" cy="13410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53" name="矩形 40"/>
          <p:cNvSpPr/>
          <p:nvPr/>
        </p:nvSpPr>
        <p:spPr>
          <a:xfrm flipH="1">
            <a:off x="1874164" y="6195408"/>
            <a:ext cx="45719" cy="134107"/>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54" name="椭圆 43"/>
          <p:cNvSpPr/>
          <p:nvPr/>
        </p:nvSpPr>
        <p:spPr>
          <a:xfrm>
            <a:off x="1250223" y="5082801"/>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55" name="椭圆 44"/>
          <p:cNvSpPr/>
          <p:nvPr/>
        </p:nvSpPr>
        <p:spPr>
          <a:xfrm>
            <a:off x="3440334" y="5107127"/>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56" name="椭圆 45"/>
          <p:cNvSpPr/>
          <p:nvPr/>
        </p:nvSpPr>
        <p:spPr>
          <a:xfrm>
            <a:off x="5535895" y="5082801"/>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57" name="矩形 39"/>
          <p:cNvSpPr/>
          <p:nvPr/>
        </p:nvSpPr>
        <p:spPr>
          <a:xfrm>
            <a:off x="8063225" y="4760818"/>
            <a:ext cx="1409360" cy="400110"/>
          </a:xfrm>
          <a:prstGeom prst="rect">
            <a:avLst/>
          </a:prstGeom>
        </p:spPr>
        <p:txBody>
          <a:bodyPr wrap="none">
            <a:spAutoFit/>
          </a:bodyPr>
          <a:lstStyle/>
          <a:p>
            <a:pPr eaLnBrk="1" fontAlgn="auto" hangingPunct="1">
              <a:spcBef>
                <a:spcPts val="0"/>
              </a:spcBef>
              <a:spcAft>
                <a:spcPts val="0"/>
              </a:spcAft>
            </a:pPr>
            <a:r>
              <a:rPr lang="en-US" altLang="zh-CN" b="1">
                <a:solidFill>
                  <a:prstClr val="black"/>
                </a:solidFill>
                <a:latin typeface="等线" panose="02010600030101010101" charset="-122"/>
                <a:ea typeface="等线" panose="02010600030101010101" charset="-122"/>
              </a:rPr>
              <a:t>|2    0     0</a:t>
            </a:r>
            <a:r>
              <a:rPr lang="en-US" altLang="zh-CN" b="1">
                <a:solidFill>
                  <a:prstClr val="black"/>
                </a:solidFill>
                <a:latin typeface="等线" panose="02010600030101010101" charset="-122"/>
                <a:ea typeface="等线" panose="02010600030101010101" charset="-122"/>
                <a:sym typeface="Symbol" panose="05050102010706020507" pitchFamily="18" charset="2"/>
              </a:rPr>
              <a:t></a:t>
            </a:r>
            <a:endParaRPr lang="zh-CN" altLang="en-US" b="1">
              <a:solidFill>
                <a:prstClr val="black"/>
              </a:solidFill>
              <a:latin typeface="等线" panose="02010600030101010101" charset="-122"/>
              <a:ea typeface="等线" panose="02010600030101010101" charset="-122"/>
            </a:endParaRPr>
          </a:p>
        </p:txBody>
      </p:sp>
      <p:sp>
        <p:nvSpPr>
          <p:cNvPr id="58" name="文本框 87"/>
          <p:cNvSpPr txBox="1"/>
          <p:nvPr/>
        </p:nvSpPr>
        <p:spPr>
          <a:xfrm>
            <a:off x="8027255" y="4321470"/>
            <a:ext cx="3991542" cy="338554"/>
          </a:xfrm>
          <a:prstGeom prst="rect">
            <a:avLst/>
          </a:prstGeom>
          <a:noFill/>
        </p:spPr>
        <p:txBody>
          <a:bodyPr wrap="none" rtlCol="0">
            <a:spAutoFit/>
          </a:bodyPr>
          <a:lstStyle/>
          <a:p>
            <a:r>
              <a:rPr lang="en-US" altLang="zh-CN" sz="1600">
                <a:latin typeface="微软雅黑" panose="020B0503020204020204" pitchFamily="34" charset="-122"/>
                <a:ea typeface="微软雅黑" panose="020B0503020204020204" pitchFamily="34" charset="-122"/>
              </a:rPr>
              <a:t>Two atoms on 4n-3 site (n = 1, 2, 3, …)</a:t>
            </a:r>
            <a:endParaRPr lang="zh-CN" altLang="en-US" sz="1600">
              <a:latin typeface="微软雅黑" panose="020B0503020204020204" pitchFamily="34" charset="-122"/>
              <a:ea typeface="微软雅黑" panose="020B0503020204020204" pitchFamily="34" charset="-122"/>
            </a:endParaRPr>
          </a:p>
        </p:txBody>
      </p:sp>
      <p:sp>
        <p:nvSpPr>
          <p:cNvPr id="60" name="箭头: 右 89"/>
          <p:cNvSpPr/>
          <p:nvPr/>
        </p:nvSpPr>
        <p:spPr>
          <a:xfrm>
            <a:off x="9553320" y="4756703"/>
            <a:ext cx="482138" cy="430887"/>
          </a:xfrm>
          <a:prstGeom prst="rightArrow">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90"/>
          <p:cNvSpPr txBox="1"/>
          <p:nvPr/>
        </p:nvSpPr>
        <p:spPr>
          <a:xfrm>
            <a:off x="8027255" y="5537458"/>
            <a:ext cx="3991542" cy="338554"/>
          </a:xfrm>
          <a:prstGeom prst="rect">
            <a:avLst/>
          </a:prstGeom>
          <a:noFill/>
        </p:spPr>
        <p:txBody>
          <a:bodyPr wrap="none" rtlCol="0">
            <a:spAutoFit/>
          </a:bodyPr>
          <a:lstStyle/>
          <a:p>
            <a:r>
              <a:rPr lang="en-US" altLang="zh-CN" sz="1600">
                <a:latin typeface="微软雅黑" panose="020B0503020204020204" pitchFamily="34" charset="-122"/>
                <a:ea typeface="微软雅黑" panose="020B0503020204020204" pitchFamily="34" charset="-122"/>
              </a:rPr>
              <a:t>Two atoms on 4n-1 site (n = 1, 2, 3, …)</a:t>
            </a:r>
            <a:endParaRPr lang="zh-CN" altLang="en-US" sz="1600">
              <a:latin typeface="微软雅黑" panose="020B0503020204020204" pitchFamily="34" charset="-122"/>
              <a:ea typeface="微软雅黑" panose="020B0503020204020204" pitchFamily="34" charset="-122"/>
            </a:endParaRPr>
          </a:p>
        </p:txBody>
      </p:sp>
      <p:sp>
        <p:nvSpPr>
          <p:cNvPr id="62" name="矩形 91"/>
          <p:cNvSpPr/>
          <p:nvPr/>
        </p:nvSpPr>
        <p:spPr>
          <a:xfrm>
            <a:off x="8086238" y="5944748"/>
            <a:ext cx="1409360" cy="400110"/>
          </a:xfrm>
          <a:prstGeom prst="rect">
            <a:avLst/>
          </a:prstGeom>
        </p:spPr>
        <p:txBody>
          <a:bodyPr wrap="none">
            <a:spAutoFit/>
          </a:bodyPr>
          <a:lstStyle/>
          <a:p>
            <a:pPr eaLnBrk="1" fontAlgn="auto" hangingPunct="1">
              <a:spcBef>
                <a:spcPts val="0"/>
              </a:spcBef>
              <a:spcAft>
                <a:spcPts val="0"/>
              </a:spcAft>
            </a:pPr>
            <a:r>
              <a:rPr lang="en-US" altLang="zh-CN" b="1">
                <a:solidFill>
                  <a:prstClr val="black"/>
                </a:solidFill>
                <a:latin typeface="等线" panose="02010600030101010101" charset="-122"/>
                <a:ea typeface="等线" panose="02010600030101010101" charset="-122"/>
              </a:rPr>
              <a:t>|0    0     2</a:t>
            </a:r>
            <a:r>
              <a:rPr lang="en-US" altLang="zh-CN" b="1">
                <a:solidFill>
                  <a:prstClr val="black"/>
                </a:solidFill>
                <a:latin typeface="等线" panose="02010600030101010101" charset="-122"/>
                <a:ea typeface="等线" panose="02010600030101010101" charset="-122"/>
                <a:sym typeface="Symbol" panose="05050102010706020507" pitchFamily="18" charset="2"/>
              </a:rPr>
              <a:t></a:t>
            </a:r>
            <a:endParaRPr lang="zh-CN" altLang="en-US" b="1">
              <a:solidFill>
                <a:prstClr val="black"/>
              </a:solidFill>
              <a:latin typeface="等线" panose="02010600030101010101" charset="-122"/>
              <a:ea typeface="等线" panose="02010600030101010101" charset="-122"/>
            </a:endParaRPr>
          </a:p>
        </p:txBody>
      </p:sp>
      <p:sp>
        <p:nvSpPr>
          <p:cNvPr id="64" name="箭头: 右 93"/>
          <p:cNvSpPr/>
          <p:nvPr/>
        </p:nvSpPr>
        <p:spPr>
          <a:xfrm>
            <a:off x="9568978" y="5929359"/>
            <a:ext cx="482138" cy="430887"/>
          </a:xfrm>
          <a:prstGeom prst="rightArrow">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94"/>
          <p:cNvSpPr/>
          <p:nvPr/>
        </p:nvSpPr>
        <p:spPr>
          <a:xfrm>
            <a:off x="8027255" y="4233395"/>
            <a:ext cx="3853651" cy="1074166"/>
          </a:xfrm>
          <a:prstGeom prst="rect">
            <a:avLst/>
          </a:prstGeom>
          <a:no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95"/>
          <p:cNvSpPr/>
          <p:nvPr/>
        </p:nvSpPr>
        <p:spPr>
          <a:xfrm>
            <a:off x="8027255" y="5449383"/>
            <a:ext cx="3879952" cy="1074155"/>
          </a:xfrm>
          <a:prstGeom prst="rect">
            <a:avLst/>
          </a:prstGeom>
          <a:no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 name="图片 57"/>
          <p:cNvPicPr>
            <a:picLocks noChangeAspect="1"/>
          </p:cNvPicPr>
          <p:nvPr/>
        </p:nvPicPr>
        <p:blipFill rotWithShape="1">
          <a:blip r:embed="rId6"/>
          <a:srcRect l="7216" t="4249" r="71062" b="7168"/>
          <a:stretch>
            <a:fillRect/>
          </a:stretch>
        </p:blipFill>
        <p:spPr>
          <a:xfrm>
            <a:off x="10262989" y="4815445"/>
            <a:ext cx="1539752" cy="307124"/>
          </a:xfrm>
          <a:prstGeom prst="rect">
            <a:avLst/>
          </a:prstGeom>
        </p:spPr>
      </p:pic>
      <p:pic>
        <p:nvPicPr>
          <p:cNvPr id="68" name="图片 58"/>
          <p:cNvPicPr>
            <a:picLocks noChangeAspect="1"/>
          </p:cNvPicPr>
          <p:nvPr/>
        </p:nvPicPr>
        <p:blipFill rotWithShape="1">
          <a:blip r:embed="rId7"/>
          <a:srcRect l="6270" r="71923"/>
          <a:stretch>
            <a:fillRect/>
          </a:stretch>
        </p:blipFill>
        <p:spPr>
          <a:xfrm>
            <a:off x="10262989" y="5946595"/>
            <a:ext cx="1566687" cy="3964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checkerboard(across)">
                                      <p:cBhvr>
                                        <p:cTn id="7" dur="500"/>
                                        <p:tgtEl>
                                          <p:spTgt spid="9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checkerboard(across)">
                                      <p:cBhvr>
                                        <p:cTn id="10" dur="500"/>
                                        <p:tgtEl>
                                          <p:spTgt spid="8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checkerboard(across)">
                                      <p:cBhvr>
                                        <p:cTn id="13" dur="500"/>
                                        <p:tgtEl>
                                          <p:spTgt spid="4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checkerboard(across)">
                                      <p:cBhvr>
                                        <p:cTn id="16" dur="500"/>
                                        <p:tgtEl>
                                          <p:spTgt spid="90"/>
                                        </p:tgtEl>
                                      </p:cBhvr>
                                    </p:animEffect>
                                  </p:childTnLst>
                                </p:cTn>
                              </p:par>
                              <p:par>
                                <p:cTn id="17" presetID="5" presetClass="entr" presetSubtype="10"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checkerboard(across)">
                                      <p:cBhvr>
                                        <p:cTn id="19" dur="500"/>
                                        <p:tgtEl>
                                          <p:spTgt spid="8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checkerboard(across)">
                                      <p:cBhvr>
                                        <p:cTn id="22" dur="500"/>
                                        <p:tgtEl>
                                          <p:spTgt spid="96"/>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checkerboard(across)">
                                      <p:cBhvr>
                                        <p:cTn id="25" dur="500"/>
                                        <p:tgtEl>
                                          <p:spTgt spid="91"/>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92"/>
                                        </p:tgtEl>
                                        <p:attrNameLst>
                                          <p:attrName>style.visibility</p:attrName>
                                        </p:attrNameLst>
                                      </p:cBhvr>
                                      <p:to>
                                        <p:strVal val="visible"/>
                                      </p:to>
                                    </p:set>
                                    <p:animEffect transition="in" filter="checkerboard(across)">
                                      <p:cBhvr>
                                        <p:cTn id="28" dur="500"/>
                                        <p:tgtEl>
                                          <p:spTgt spid="92"/>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checkerboard(across)">
                                      <p:cBhvr>
                                        <p:cTn id="31" dur="500"/>
                                        <p:tgtEl>
                                          <p:spTgt spid="94"/>
                                        </p:tgtEl>
                                      </p:cBhvr>
                                    </p:animEffect>
                                  </p:childTnLst>
                                </p:cTn>
                              </p:par>
                              <p:par>
                                <p:cTn id="32" presetID="5" presetClass="entr" presetSubtype="10" fill="hold" nodeType="with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checkerboard(across)">
                                      <p:cBhvr>
                                        <p:cTn id="34" dur="500"/>
                                        <p:tgtEl>
                                          <p:spTgt spid="93"/>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par>
                                <p:cTn id="40" presetID="5" presetClass="entr" presetSubtype="1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checkerboard(across)">
                                      <p:cBhvr>
                                        <p:cTn id="45" dur="500"/>
                                        <p:tgtEl>
                                          <p:spTgt spid="18"/>
                                        </p:tgtEl>
                                      </p:cBhvr>
                                    </p:animEffect>
                                  </p:childTnLst>
                                </p:cTn>
                              </p:par>
                              <p:par>
                                <p:cTn id="46" presetID="5" presetClass="entr" presetSubtype="1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checkerboard(across)">
                                      <p:cBhvr>
                                        <p:cTn id="48" dur="500"/>
                                        <p:tgtEl>
                                          <p:spTgt spid="19"/>
                                        </p:tgtEl>
                                      </p:cBhvr>
                                    </p:animEffect>
                                  </p:childTnLst>
                                </p:cTn>
                              </p:par>
                              <p:par>
                                <p:cTn id="49" presetID="5" presetClass="entr" presetSubtype="1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checkerboard(across)">
                                      <p:cBhvr>
                                        <p:cTn id="51" dur="500"/>
                                        <p:tgtEl>
                                          <p:spTgt spid="20"/>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checkerboard(across)">
                                      <p:cBhvr>
                                        <p:cTn id="54" dur="500"/>
                                        <p:tgtEl>
                                          <p:spTgt spid="21"/>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checkerboard(across)">
                                      <p:cBhvr>
                                        <p:cTn id="57" dur="500"/>
                                        <p:tgtEl>
                                          <p:spTgt spid="22"/>
                                        </p:tgtEl>
                                      </p:cBhvr>
                                    </p:animEffect>
                                  </p:childTnLst>
                                </p:cTn>
                              </p:par>
                              <p:par>
                                <p:cTn id="58" presetID="5" presetClass="entr" presetSubtype="1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checkerboard(across)">
                                      <p:cBhvr>
                                        <p:cTn id="60" dur="500"/>
                                        <p:tgtEl>
                                          <p:spTgt spid="23"/>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checkerboard(across)">
                                      <p:cBhvr>
                                        <p:cTn id="63" dur="500"/>
                                        <p:tgtEl>
                                          <p:spTgt spid="24"/>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checkerboard(across)">
                                      <p:cBhvr>
                                        <p:cTn id="66" dur="500"/>
                                        <p:tgtEl>
                                          <p:spTgt spid="25"/>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checkerboard(across)">
                                      <p:cBhvr>
                                        <p:cTn id="69" dur="500"/>
                                        <p:tgtEl>
                                          <p:spTgt spid="26"/>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checkerboard(across)">
                                      <p:cBhvr>
                                        <p:cTn id="72" dur="500"/>
                                        <p:tgtEl>
                                          <p:spTgt spid="27"/>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checkerboard(across)">
                                      <p:cBhvr>
                                        <p:cTn id="75" dur="500"/>
                                        <p:tgtEl>
                                          <p:spTgt spid="28"/>
                                        </p:tgtEl>
                                      </p:cBhvr>
                                    </p:animEffect>
                                  </p:childTnLst>
                                </p:cTn>
                              </p:par>
                              <p:par>
                                <p:cTn id="76" presetID="5" presetClass="entr" presetSubtype="10" fill="hold" grpId="0"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checkerboard(across)">
                                      <p:cBhvr>
                                        <p:cTn id="78" dur="500"/>
                                        <p:tgtEl>
                                          <p:spTgt spid="35"/>
                                        </p:tgtEl>
                                      </p:cBhvr>
                                    </p:animEffect>
                                  </p:childTnLst>
                                </p:cTn>
                              </p:par>
                              <p:par>
                                <p:cTn id="79" presetID="5" presetClass="entr" presetSubtype="1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checkerboard(across)">
                                      <p:cBhvr>
                                        <p:cTn id="81" dur="500"/>
                                        <p:tgtEl>
                                          <p:spTgt spid="36"/>
                                        </p:tgtEl>
                                      </p:cBhvr>
                                    </p:animEffect>
                                  </p:childTnLst>
                                </p:cTn>
                              </p:par>
                              <p:par>
                                <p:cTn id="82" presetID="5" presetClass="entr" presetSubtype="10"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checkerboard(across)">
                                      <p:cBhvr>
                                        <p:cTn id="84" dur="500"/>
                                        <p:tgtEl>
                                          <p:spTgt spid="37"/>
                                        </p:tgtEl>
                                      </p:cBhvr>
                                    </p:animEffect>
                                  </p:childTnLst>
                                </p:cTn>
                              </p:par>
                              <p:par>
                                <p:cTn id="85" presetID="5" presetClass="entr" presetSubtype="1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checkerboard(across)">
                                      <p:cBhvr>
                                        <p:cTn id="87" dur="500"/>
                                        <p:tgtEl>
                                          <p:spTgt spid="38"/>
                                        </p:tgtEl>
                                      </p:cBhvr>
                                    </p:animEffect>
                                  </p:childTnLst>
                                </p:cTn>
                              </p:par>
                              <p:par>
                                <p:cTn id="88" presetID="5" presetClass="entr" presetSubtype="10"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checkerboard(across)">
                                      <p:cBhvr>
                                        <p:cTn id="90" dur="500"/>
                                        <p:tgtEl>
                                          <p:spTgt spid="39"/>
                                        </p:tgtEl>
                                      </p:cBhvr>
                                    </p:animEffect>
                                  </p:childTnLst>
                                </p:cTn>
                              </p:par>
                              <p:par>
                                <p:cTn id="91" presetID="5" presetClass="entr" presetSubtype="10" fill="hold" grpId="0" nodeType="with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checkerboard(across)">
                                      <p:cBhvr>
                                        <p:cTn id="93" dur="500"/>
                                        <p:tgtEl>
                                          <p:spTgt spid="41"/>
                                        </p:tgtEl>
                                      </p:cBhvr>
                                    </p:animEffect>
                                  </p:childTnLst>
                                </p:cTn>
                              </p:par>
                              <p:par>
                                <p:cTn id="94" presetID="5" presetClass="entr" presetSubtype="10" fill="hold" grpId="0"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checkerboard(across)">
                                      <p:cBhvr>
                                        <p:cTn id="96" dur="500"/>
                                        <p:tgtEl>
                                          <p:spTgt spid="42"/>
                                        </p:tgtEl>
                                      </p:cBhvr>
                                    </p:animEffect>
                                  </p:childTnLst>
                                </p:cTn>
                              </p:par>
                              <p:par>
                                <p:cTn id="97" presetID="5" presetClass="entr" presetSubtype="10" fill="hold" grpId="0" nodeType="with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checkerboard(across)">
                                      <p:cBhvr>
                                        <p:cTn id="99" dur="500"/>
                                        <p:tgtEl>
                                          <p:spTgt spid="43"/>
                                        </p:tgtEl>
                                      </p:cBhvr>
                                    </p:animEffect>
                                  </p:childTnLst>
                                </p:cTn>
                              </p:par>
                              <p:par>
                                <p:cTn id="100" presetID="5" presetClass="entr" presetSubtype="10" fill="hold" grpId="0" nodeType="with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checkerboard(across)">
                                      <p:cBhvr>
                                        <p:cTn id="102" dur="500"/>
                                        <p:tgtEl>
                                          <p:spTgt spid="44"/>
                                        </p:tgtEl>
                                      </p:cBhvr>
                                    </p:animEffect>
                                  </p:childTnLst>
                                </p:cTn>
                              </p:par>
                              <p:par>
                                <p:cTn id="103" presetID="5" presetClass="entr" presetSubtype="10" fill="hold" grpId="0" nodeType="with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checkerboard(across)">
                                      <p:cBhvr>
                                        <p:cTn id="105" dur="500"/>
                                        <p:tgtEl>
                                          <p:spTgt spid="45"/>
                                        </p:tgtEl>
                                      </p:cBhvr>
                                    </p:animEffect>
                                  </p:childTnLst>
                                </p:cTn>
                              </p:par>
                              <p:par>
                                <p:cTn id="106" presetID="5" presetClass="entr" presetSubtype="10" fill="hold" grpId="0" nodeType="with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checkerboard(across)">
                                      <p:cBhvr>
                                        <p:cTn id="108" dur="500"/>
                                        <p:tgtEl>
                                          <p:spTgt spid="46"/>
                                        </p:tgtEl>
                                      </p:cBhvr>
                                    </p:animEffect>
                                  </p:childTnLst>
                                </p:cTn>
                              </p:par>
                              <p:par>
                                <p:cTn id="109" presetID="5" presetClass="entr" presetSubtype="10"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checkerboard(across)">
                                      <p:cBhvr>
                                        <p:cTn id="111" dur="500"/>
                                        <p:tgtEl>
                                          <p:spTgt spid="47"/>
                                        </p:tgtEl>
                                      </p:cBhvr>
                                    </p:animEffect>
                                  </p:childTnLst>
                                </p:cTn>
                              </p:par>
                              <p:par>
                                <p:cTn id="112" presetID="5" presetClass="entr" presetSubtype="10" fill="hold" grpId="0" nodeType="withEffect">
                                  <p:stCondLst>
                                    <p:cond delay="0"/>
                                  </p:stCondLst>
                                  <p:childTnLst>
                                    <p:set>
                                      <p:cBhvr>
                                        <p:cTn id="113" dur="1" fill="hold">
                                          <p:stCondLst>
                                            <p:cond delay="0"/>
                                          </p:stCondLst>
                                        </p:cTn>
                                        <p:tgtEl>
                                          <p:spTgt spid="48"/>
                                        </p:tgtEl>
                                        <p:attrNameLst>
                                          <p:attrName>style.visibility</p:attrName>
                                        </p:attrNameLst>
                                      </p:cBhvr>
                                      <p:to>
                                        <p:strVal val="visible"/>
                                      </p:to>
                                    </p:set>
                                    <p:animEffect transition="in" filter="checkerboard(across)">
                                      <p:cBhvr>
                                        <p:cTn id="114" dur="500"/>
                                        <p:tgtEl>
                                          <p:spTgt spid="48"/>
                                        </p:tgtEl>
                                      </p:cBhvr>
                                    </p:animEffect>
                                  </p:childTnLst>
                                </p:cTn>
                              </p:par>
                              <p:par>
                                <p:cTn id="115" presetID="5" presetClass="entr" presetSubtype="10" fill="hold" grpId="0" nodeType="with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checkerboard(across)">
                                      <p:cBhvr>
                                        <p:cTn id="117" dur="500"/>
                                        <p:tgtEl>
                                          <p:spTgt spid="49"/>
                                        </p:tgtEl>
                                      </p:cBhvr>
                                    </p:animEffect>
                                  </p:childTnLst>
                                </p:cTn>
                              </p:par>
                              <p:par>
                                <p:cTn id="118" presetID="5" presetClass="entr" presetSubtype="10" fill="hold" grpId="0" nodeType="with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checkerboard(across)">
                                      <p:cBhvr>
                                        <p:cTn id="120" dur="500"/>
                                        <p:tgtEl>
                                          <p:spTgt spid="50"/>
                                        </p:tgtEl>
                                      </p:cBhvr>
                                    </p:animEffect>
                                  </p:childTnLst>
                                </p:cTn>
                              </p:par>
                              <p:par>
                                <p:cTn id="121" presetID="5" presetClass="entr" presetSubtype="10" fill="hold" grpId="0" nodeType="withEffect">
                                  <p:stCondLst>
                                    <p:cond delay="0"/>
                                  </p:stCondLst>
                                  <p:childTnLst>
                                    <p:set>
                                      <p:cBhvr>
                                        <p:cTn id="122" dur="1" fill="hold">
                                          <p:stCondLst>
                                            <p:cond delay="0"/>
                                          </p:stCondLst>
                                        </p:cTn>
                                        <p:tgtEl>
                                          <p:spTgt spid="51"/>
                                        </p:tgtEl>
                                        <p:attrNameLst>
                                          <p:attrName>style.visibility</p:attrName>
                                        </p:attrNameLst>
                                      </p:cBhvr>
                                      <p:to>
                                        <p:strVal val="visible"/>
                                      </p:to>
                                    </p:set>
                                    <p:animEffect transition="in" filter="checkerboard(across)">
                                      <p:cBhvr>
                                        <p:cTn id="123" dur="500"/>
                                        <p:tgtEl>
                                          <p:spTgt spid="51"/>
                                        </p:tgtEl>
                                      </p:cBhvr>
                                    </p:animEffect>
                                  </p:childTnLst>
                                </p:cTn>
                              </p:par>
                              <p:par>
                                <p:cTn id="124" presetID="5" presetClass="entr" presetSubtype="10" fill="hold" grpId="0" nodeType="withEffect">
                                  <p:stCondLst>
                                    <p:cond delay="0"/>
                                  </p:stCondLst>
                                  <p:childTnLst>
                                    <p:set>
                                      <p:cBhvr>
                                        <p:cTn id="125" dur="1" fill="hold">
                                          <p:stCondLst>
                                            <p:cond delay="0"/>
                                          </p:stCondLst>
                                        </p:cTn>
                                        <p:tgtEl>
                                          <p:spTgt spid="52"/>
                                        </p:tgtEl>
                                        <p:attrNameLst>
                                          <p:attrName>style.visibility</p:attrName>
                                        </p:attrNameLst>
                                      </p:cBhvr>
                                      <p:to>
                                        <p:strVal val="visible"/>
                                      </p:to>
                                    </p:set>
                                    <p:animEffect transition="in" filter="checkerboard(across)">
                                      <p:cBhvr>
                                        <p:cTn id="126" dur="500"/>
                                        <p:tgtEl>
                                          <p:spTgt spid="52"/>
                                        </p:tgtEl>
                                      </p:cBhvr>
                                    </p:animEffect>
                                  </p:childTnLst>
                                </p:cTn>
                              </p:par>
                              <p:par>
                                <p:cTn id="127" presetID="5" presetClass="entr" presetSubtype="10" fill="hold" grpId="0" nodeType="withEffect">
                                  <p:stCondLst>
                                    <p:cond delay="0"/>
                                  </p:stCondLst>
                                  <p:childTnLst>
                                    <p:set>
                                      <p:cBhvr>
                                        <p:cTn id="128" dur="1" fill="hold">
                                          <p:stCondLst>
                                            <p:cond delay="0"/>
                                          </p:stCondLst>
                                        </p:cTn>
                                        <p:tgtEl>
                                          <p:spTgt spid="53"/>
                                        </p:tgtEl>
                                        <p:attrNameLst>
                                          <p:attrName>style.visibility</p:attrName>
                                        </p:attrNameLst>
                                      </p:cBhvr>
                                      <p:to>
                                        <p:strVal val="visible"/>
                                      </p:to>
                                    </p:set>
                                    <p:animEffect transition="in" filter="checkerboard(across)">
                                      <p:cBhvr>
                                        <p:cTn id="129" dur="500"/>
                                        <p:tgtEl>
                                          <p:spTgt spid="53"/>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54"/>
                                        </p:tgtEl>
                                        <p:attrNameLst>
                                          <p:attrName>style.visibility</p:attrName>
                                        </p:attrNameLst>
                                      </p:cBhvr>
                                      <p:to>
                                        <p:strVal val="visible"/>
                                      </p:to>
                                    </p:set>
                                    <p:animEffect transition="in" filter="checkerboard(across)">
                                      <p:cBhvr>
                                        <p:cTn id="132" dur="500"/>
                                        <p:tgtEl>
                                          <p:spTgt spid="54"/>
                                        </p:tgtEl>
                                      </p:cBhvr>
                                    </p:animEffect>
                                  </p:childTnLst>
                                </p:cTn>
                              </p:par>
                              <p:par>
                                <p:cTn id="133" presetID="5" presetClass="entr" presetSubtype="10" fill="hold" grpId="0" nodeType="withEffect">
                                  <p:stCondLst>
                                    <p:cond delay="0"/>
                                  </p:stCondLst>
                                  <p:childTnLst>
                                    <p:set>
                                      <p:cBhvr>
                                        <p:cTn id="134" dur="1" fill="hold">
                                          <p:stCondLst>
                                            <p:cond delay="0"/>
                                          </p:stCondLst>
                                        </p:cTn>
                                        <p:tgtEl>
                                          <p:spTgt spid="55"/>
                                        </p:tgtEl>
                                        <p:attrNameLst>
                                          <p:attrName>style.visibility</p:attrName>
                                        </p:attrNameLst>
                                      </p:cBhvr>
                                      <p:to>
                                        <p:strVal val="visible"/>
                                      </p:to>
                                    </p:set>
                                    <p:animEffect transition="in" filter="checkerboard(across)">
                                      <p:cBhvr>
                                        <p:cTn id="135" dur="500"/>
                                        <p:tgtEl>
                                          <p:spTgt spid="55"/>
                                        </p:tgtEl>
                                      </p:cBhvr>
                                    </p:animEffect>
                                  </p:childTnLst>
                                </p:cTn>
                              </p:par>
                              <p:par>
                                <p:cTn id="136" presetID="5" presetClass="entr" presetSubtype="10" fill="hold" grpId="0" nodeType="withEffect">
                                  <p:stCondLst>
                                    <p:cond delay="0"/>
                                  </p:stCondLst>
                                  <p:childTnLst>
                                    <p:set>
                                      <p:cBhvr>
                                        <p:cTn id="137" dur="1" fill="hold">
                                          <p:stCondLst>
                                            <p:cond delay="0"/>
                                          </p:stCondLst>
                                        </p:cTn>
                                        <p:tgtEl>
                                          <p:spTgt spid="56"/>
                                        </p:tgtEl>
                                        <p:attrNameLst>
                                          <p:attrName>style.visibility</p:attrName>
                                        </p:attrNameLst>
                                      </p:cBhvr>
                                      <p:to>
                                        <p:strVal val="visible"/>
                                      </p:to>
                                    </p:set>
                                    <p:animEffect transition="in" filter="checkerboard(across)">
                                      <p:cBhvr>
                                        <p:cTn id="138" dur="500"/>
                                        <p:tgtEl>
                                          <p:spTgt spid="56"/>
                                        </p:tgtEl>
                                      </p:cBhvr>
                                    </p:animEffect>
                                  </p:childTnLst>
                                </p:cTn>
                              </p:par>
                              <p:par>
                                <p:cTn id="139" presetID="5" presetClass="entr" presetSubtype="10" fill="hold" grpId="0" nodeType="withEffect">
                                  <p:stCondLst>
                                    <p:cond delay="0"/>
                                  </p:stCondLst>
                                  <p:childTnLst>
                                    <p:set>
                                      <p:cBhvr>
                                        <p:cTn id="140" dur="1" fill="hold">
                                          <p:stCondLst>
                                            <p:cond delay="0"/>
                                          </p:stCondLst>
                                        </p:cTn>
                                        <p:tgtEl>
                                          <p:spTgt spid="6"/>
                                        </p:tgtEl>
                                        <p:attrNameLst>
                                          <p:attrName>style.visibility</p:attrName>
                                        </p:attrNameLst>
                                      </p:cBhvr>
                                      <p:to>
                                        <p:strVal val="visible"/>
                                      </p:to>
                                    </p:set>
                                    <p:animEffect transition="in" filter="checkerboard(across)">
                                      <p:cBhvr>
                                        <p:cTn id="141" dur="500"/>
                                        <p:tgtEl>
                                          <p:spTgt spid="6"/>
                                        </p:tgtEl>
                                      </p:cBhvr>
                                    </p:animEffect>
                                  </p:childTnLst>
                                </p:cTn>
                              </p:par>
                            </p:childTnLst>
                          </p:cTn>
                        </p:par>
                      </p:childTnLst>
                    </p:cTn>
                  </p:par>
                  <p:par>
                    <p:cTn id="142" fill="hold">
                      <p:stCondLst>
                        <p:cond delay="indefinite"/>
                      </p:stCondLst>
                      <p:childTnLst>
                        <p:par>
                          <p:cTn id="143" fill="hold">
                            <p:stCondLst>
                              <p:cond delay="0"/>
                            </p:stCondLst>
                            <p:childTnLst>
                              <p:par>
                                <p:cTn id="144" presetID="5" presetClass="entr" presetSubtype="10" fill="hold" grpId="0" nodeType="clickEffect">
                                  <p:stCondLst>
                                    <p:cond delay="0"/>
                                  </p:stCondLst>
                                  <p:childTnLst>
                                    <p:set>
                                      <p:cBhvr>
                                        <p:cTn id="145" dur="1" fill="hold">
                                          <p:stCondLst>
                                            <p:cond delay="0"/>
                                          </p:stCondLst>
                                        </p:cTn>
                                        <p:tgtEl>
                                          <p:spTgt spid="65"/>
                                        </p:tgtEl>
                                        <p:attrNameLst>
                                          <p:attrName>style.visibility</p:attrName>
                                        </p:attrNameLst>
                                      </p:cBhvr>
                                      <p:to>
                                        <p:strVal val="visible"/>
                                      </p:to>
                                    </p:set>
                                    <p:animEffect transition="in" filter="checkerboard(across)">
                                      <p:cBhvr>
                                        <p:cTn id="146" dur="500"/>
                                        <p:tgtEl>
                                          <p:spTgt spid="65"/>
                                        </p:tgtEl>
                                      </p:cBhvr>
                                    </p:animEffect>
                                  </p:childTnLst>
                                </p:cTn>
                              </p:par>
                              <p:par>
                                <p:cTn id="147" presetID="5" presetClass="entr" presetSubtype="10" fill="hold" grpId="0" nodeType="with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checkerboard(across)">
                                      <p:cBhvr>
                                        <p:cTn id="149" dur="500"/>
                                        <p:tgtEl>
                                          <p:spTgt spid="58"/>
                                        </p:tgtEl>
                                      </p:cBhvr>
                                    </p:animEffect>
                                  </p:childTnLst>
                                </p:cTn>
                              </p:par>
                              <p:par>
                                <p:cTn id="150" presetID="5" presetClass="entr" presetSubtype="10" fill="hold" grpId="0" nodeType="withEffect">
                                  <p:stCondLst>
                                    <p:cond delay="0"/>
                                  </p:stCondLst>
                                  <p:childTnLst>
                                    <p:set>
                                      <p:cBhvr>
                                        <p:cTn id="151" dur="1" fill="hold">
                                          <p:stCondLst>
                                            <p:cond delay="0"/>
                                          </p:stCondLst>
                                        </p:cTn>
                                        <p:tgtEl>
                                          <p:spTgt spid="57"/>
                                        </p:tgtEl>
                                        <p:attrNameLst>
                                          <p:attrName>style.visibility</p:attrName>
                                        </p:attrNameLst>
                                      </p:cBhvr>
                                      <p:to>
                                        <p:strVal val="visible"/>
                                      </p:to>
                                    </p:set>
                                    <p:animEffect transition="in" filter="checkerboard(across)">
                                      <p:cBhvr>
                                        <p:cTn id="152" dur="500"/>
                                        <p:tgtEl>
                                          <p:spTgt spid="57"/>
                                        </p:tgtEl>
                                      </p:cBhvr>
                                    </p:animEffect>
                                  </p:childTnLst>
                                </p:cTn>
                              </p:par>
                              <p:par>
                                <p:cTn id="153" presetID="5" presetClass="entr" presetSubtype="10" fill="hold" grpId="0" nodeType="withEffect">
                                  <p:stCondLst>
                                    <p:cond delay="0"/>
                                  </p:stCondLst>
                                  <p:childTnLst>
                                    <p:set>
                                      <p:cBhvr>
                                        <p:cTn id="154" dur="1" fill="hold">
                                          <p:stCondLst>
                                            <p:cond delay="0"/>
                                          </p:stCondLst>
                                        </p:cTn>
                                        <p:tgtEl>
                                          <p:spTgt spid="60"/>
                                        </p:tgtEl>
                                        <p:attrNameLst>
                                          <p:attrName>style.visibility</p:attrName>
                                        </p:attrNameLst>
                                      </p:cBhvr>
                                      <p:to>
                                        <p:strVal val="visible"/>
                                      </p:to>
                                    </p:set>
                                    <p:animEffect transition="in" filter="checkerboard(across)">
                                      <p:cBhvr>
                                        <p:cTn id="155" dur="500"/>
                                        <p:tgtEl>
                                          <p:spTgt spid="60"/>
                                        </p:tgtEl>
                                      </p:cBhvr>
                                    </p:animEffect>
                                  </p:childTnLst>
                                </p:cTn>
                              </p:par>
                              <p:par>
                                <p:cTn id="156" presetID="5" presetClass="entr" presetSubtype="10" fill="hold" nodeType="withEffect">
                                  <p:stCondLst>
                                    <p:cond delay="0"/>
                                  </p:stCondLst>
                                  <p:childTnLst>
                                    <p:set>
                                      <p:cBhvr>
                                        <p:cTn id="157" dur="1" fill="hold">
                                          <p:stCondLst>
                                            <p:cond delay="0"/>
                                          </p:stCondLst>
                                        </p:cTn>
                                        <p:tgtEl>
                                          <p:spTgt spid="67"/>
                                        </p:tgtEl>
                                        <p:attrNameLst>
                                          <p:attrName>style.visibility</p:attrName>
                                        </p:attrNameLst>
                                      </p:cBhvr>
                                      <p:to>
                                        <p:strVal val="visible"/>
                                      </p:to>
                                    </p:set>
                                    <p:animEffect transition="in" filter="checkerboard(across)">
                                      <p:cBhvr>
                                        <p:cTn id="158" dur="500"/>
                                        <p:tgtEl>
                                          <p:spTgt spid="67"/>
                                        </p:tgtEl>
                                      </p:cBhvr>
                                    </p:animEffect>
                                  </p:childTnLst>
                                </p:cTn>
                              </p:par>
                              <p:par>
                                <p:cTn id="159" presetID="5" presetClass="entr" presetSubtype="10" fill="hold" grpId="0" nodeType="withEffect">
                                  <p:stCondLst>
                                    <p:cond delay="0"/>
                                  </p:stCondLst>
                                  <p:childTnLst>
                                    <p:set>
                                      <p:cBhvr>
                                        <p:cTn id="160" dur="1" fill="hold">
                                          <p:stCondLst>
                                            <p:cond delay="0"/>
                                          </p:stCondLst>
                                        </p:cTn>
                                        <p:tgtEl>
                                          <p:spTgt spid="66"/>
                                        </p:tgtEl>
                                        <p:attrNameLst>
                                          <p:attrName>style.visibility</p:attrName>
                                        </p:attrNameLst>
                                      </p:cBhvr>
                                      <p:to>
                                        <p:strVal val="visible"/>
                                      </p:to>
                                    </p:set>
                                    <p:animEffect transition="in" filter="checkerboard(across)">
                                      <p:cBhvr>
                                        <p:cTn id="161" dur="500"/>
                                        <p:tgtEl>
                                          <p:spTgt spid="66"/>
                                        </p:tgtEl>
                                      </p:cBhvr>
                                    </p:animEffect>
                                  </p:childTnLst>
                                </p:cTn>
                              </p:par>
                              <p:par>
                                <p:cTn id="162" presetID="5" presetClass="entr" presetSubtype="10" fill="hold" grpId="0" nodeType="withEffect">
                                  <p:stCondLst>
                                    <p:cond delay="0"/>
                                  </p:stCondLst>
                                  <p:childTnLst>
                                    <p:set>
                                      <p:cBhvr>
                                        <p:cTn id="163" dur="1" fill="hold">
                                          <p:stCondLst>
                                            <p:cond delay="0"/>
                                          </p:stCondLst>
                                        </p:cTn>
                                        <p:tgtEl>
                                          <p:spTgt spid="61"/>
                                        </p:tgtEl>
                                        <p:attrNameLst>
                                          <p:attrName>style.visibility</p:attrName>
                                        </p:attrNameLst>
                                      </p:cBhvr>
                                      <p:to>
                                        <p:strVal val="visible"/>
                                      </p:to>
                                    </p:set>
                                    <p:animEffect transition="in" filter="checkerboard(across)">
                                      <p:cBhvr>
                                        <p:cTn id="164" dur="500"/>
                                        <p:tgtEl>
                                          <p:spTgt spid="61"/>
                                        </p:tgtEl>
                                      </p:cBhvr>
                                    </p:animEffect>
                                  </p:childTnLst>
                                </p:cTn>
                              </p:par>
                              <p:par>
                                <p:cTn id="165" presetID="5" presetClass="entr" presetSubtype="10" fill="hold" grpId="0" nodeType="withEffect">
                                  <p:stCondLst>
                                    <p:cond delay="0"/>
                                  </p:stCondLst>
                                  <p:childTnLst>
                                    <p:set>
                                      <p:cBhvr>
                                        <p:cTn id="166" dur="1" fill="hold">
                                          <p:stCondLst>
                                            <p:cond delay="0"/>
                                          </p:stCondLst>
                                        </p:cTn>
                                        <p:tgtEl>
                                          <p:spTgt spid="62"/>
                                        </p:tgtEl>
                                        <p:attrNameLst>
                                          <p:attrName>style.visibility</p:attrName>
                                        </p:attrNameLst>
                                      </p:cBhvr>
                                      <p:to>
                                        <p:strVal val="visible"/>
                                      </p:to>
                                    </p:set>
                                    <p:animEffect transition="in" filter="checkerboard(across)">
                                      <p:cBhvr>
                                        <p:cTn id="167" dur="500"/>
                                        <p:tgtEl>
                                          <p:spTgt spid="62"/>
                                        </p:tgtEl>
                                      </p:cBhvr>
                                    </p:animEffect>
                                  </p:childTnLst>
                                </p:cTn>
                              </p:par>
                              <p:par>
                                <p:cTn id="168" presetID="5" presetClass="entr" presetSubtype="10" fill="hold" grpId="0" nodeType="withEffect">
                                  <p:stCondLst>
                                    <p:cond delay="0"/>
                                  </p:stCondLst>
                                  <p:childTnLst>
                                    <p:set>
                                      <p:cBhvr>
                                        <p:cTn id="169" dur="1" fill="hold">
                                          <p:stCondLst>
                                            <p:cond delay="0"/>
                                          </p:stCondLst>
                                        </p:cTn>
                                        <p:tgtEl>
                                          <p:spTgt spid="64"/>
                                        </p:tgtEl>
                                        <p:attrNameLst>
                                          <p:attrName>style.visibility</p:attrName>
                                        </p:attrNameLst>
                                      </p:cBhvr>
                                      <p:to>
                                        <p:strVal val="visible"/>
                                      </p:to>
                                    </p:set>
                                    <p:animEffect transition="in" filter="checkerboard(across)">
                                      <p:cBhvr>
                                        <p:cTn id="170" dur="500"/>
                                        <p:tgtEl>
                                          <p:spTgt spid="64"/>
                                        </p:tgtEl>
                                      </p:cBhvr>
                                    </p:animEffect>
                                  </p:childTnLst>
                                </p:cTn>
                              </p:par>
                              <p:par>
                                <p:cTn id="171" presetID="5" presetClass="entr" presetSubtype="10" fill="hold" nodeType="withEffect">
                                  <p:stCondLst>
                                    <p:cond delay="0"/>
                                  </p:stCondLst>
                                  <p:childTnLst>
                                    <p:set>
                                      <p:cBhvr>
                                        <p:cTn id="172" dur="1" fill="hold">
                                          <p:stCondLst>
                                            <p:cond delay="0"/>
                                          </p:stCondLst>
                                        </p:cTn>
                                        <p:tgtEl>
                                          <p:spTgt spid="68"/>
                                        </p:tgtEl>
                                        <p:attrNameLst>
                                          <p:attrName>style.visibility</p:attrName>
                                        </p:attrNameLst>
                                      </p:cBhvr>
                                      <p:to>
                                        <p:strVal val="visible"/>
                                      </p:to>
                                    </p:set>
                                    <p:animEffect transition="in" filter="checkerboard(across)">
                                      <p:cBhvr>
                                        <p:cTn id="17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88" grpId="0"/>
      <p:bldP spid="90" grpId="0" animBg="1"/>
      <p:bldP spid="91" grpId="0"/>
      <p:bldP spid="92" grpId="0"/>
      <p:bldP spid="94" grpId="0" animBg="1"/>
      <p:bldP spid="95" grpId="0" animBg="1"/>
      <p:bldP spid="96" grpId="0" animBg="1"/>
      <p:bldP spid="6" grpId="0"/>
      <p:bldP spid="18" grpId="0" animBg="1"/>
      <p:bldP spid="20" grpId="0" animBg="1"/>
      <p:bldP spid="21" grpId="0" animBg="1"/>
      <p:bldP spid="22" grpId="0" animBg="1"/>
      <p:bldP spid="24" grpId="0" animBg="1"/>
      <p:bldP spid="25" grpId="0" animBg="1"/>
      <p:bldP spid="26" grpId="0" animBg="1"/>
      <p:bldP spid="27" grpId="0" animBg="1"/>
      <p:bldP spid="28" grpId="0" animBg="1"/>
      <p:bldP spid="35" grpId="0" animBg="1"/>
      <p:bldP spid="36" grpId="0" animBg="1"/>
      <p:bldP spid="37" grpId="0" animBg="1"/>
      <p:bldP spid="38" grpId="0" animBg="1"/>
      <p:bldP spid="39"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p:bldP spid="58" grpId="0"/>
      <p:bldP spid="60" grpId="0" animBg="1"/>
      <p:bldP spid="61" grpId="0"/>
      <p:bldP spid="62" grpId="0"/>
      <p:bldP spid="64" grpId="0" animBg="1"/>
      <p:bldP spid="65" grpId="0" animBg="1"/>
      <p:bldP spid="6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3"/>
          <p:cNvPicPr>
            <a:picLocks noChangeAspect="1"/>
          </p:cNvPicPr>
          <p:nvPr/>
        </p:nvPicPr>
        <p:blipFill>
          <a:blip r:embed="rId3"/>
          <a:stretch>
            <a:fillRect/>
          </a:stretch>
        </p:blipFill>
        <p:spPr>
          <a:xfrm>
            <a:off x="6538195" y="3335968"/>
            <a:ext cx="5366865" cy="2847057"/>
          </a:xfrm>
          <a:prstGeom prst="rect">
            <a:avLst/>
          </a:prstGeom>
        </p:spPr>
      </p:pic>
      <p:pic>
        <p:nvPicPr>
          <p:cNvPr id="37" name="图片 36"/>
          <p:cNvPicPr>
            <a:picLocks noChangeAspect="1"/>
          </p:cNvPicPr>
          <p:nvPr/>
        </p:nvPicPr>
        <p:blipFill>
          <a:blip r:embed="rId4"/>
          <a:stretch>
            <a:fillRect/>
          </a:stretch>
        </p:blipFill>
        <p:spPr>
          <a:xfrm>
            <a:off x="306311" y="1141288"/>
            <a:ext cx="1163414" cy="424360"/>
          </a:xfrm>
          <a:prstGeom prst="rect">
            <a:avLst/>
          </a:prstGeom>
        </p:spPr>
      </p:pic>
      <p:pic>
        <p:nvPicPr>
          <p:cNvPr id="3" name="图片 2"/>
          <p:cNvPicPr>
            <a:picLocks noChangeAspect="1"/>
          </p:cNvPicPr>
          <p:nvPr/>
        </p:nvPicPr>
        <p:blipFill>
          <a:blip r:embed="rId5"/>
          <a:stretch>
            <a:fillRect/>
          </a:stretch>
        </p:blipFill>
        <p:spPr>
          <a:xfrm>
            <a:off x="402395" y="3044905"/>
            <a:ext cx="5733181" cy="3494607"/>
          </a:xfrm>
          <a:prstGeom prst="rect">
            <a:avLst/>
          </a:prstGeom>
        </p:spPr>
      </p:pic>
      <p:pic>
        <p:nvPicPr>
          <p:cNvPr id="4" name="图片 3"/>
          <p:cNvPicPr>
            <a:picLocks noChangeAspect="1"/>
          </p:cNvPicPr>
          <p:nvPr/>
        </p:nvPicPr>
        <p:blipFill>
          <a:blip r:embed="rId6"/>
          <a:stretch>
            <a:fillRect/>
          </a:stretch>
        </p:blipFill>
        <p:spPr>
          <a:xfrm>
            <a:off x="1446575" y="2101142"/>
            <a:ext cx="6778800" cy="331571"/>
          </a:xfrm>
          <a:prstGeom prst="rect">
            <a:avLst/>
          </a:prstGeom>
        </p:spPr>
      </p:pic>
      <p:pic>
        <p:nvPicPr>
          <p:cNvPr id="5" name="图片 4"/>
          <p:cNvPicPr>
            <a:picLocks noChangeAspect="1"/>
          </p:cNvPicPr>
          <p:nvPr/>
        </p:nvPicPr>
        <p:blipFill>
          <a:blip r:embed="rId7"/>
          <a:stretch>
            <a:fillRect/>
          </a:stretch>
        </p:blipFill>
        <p:spPr>
          <a:xfrm>
            <a:off x="329461" y="1880979"/>
            <a:ext cx="1143375" cy="382740"/>
          </a:xfrm>
          <a:prstGeom prst="rect">
            <a:avLst/>
          </a:prstGeom>
        </p:spPr>
      </p:pic>
      <p:cxnSp>
        <p:nvCxnSpPr>
          <p:cNvPr id="6" name="直接连接符 5"/>
          <p:cNvCxnSpPr/>
          <p:nvPr/>
        </p:nvCxnSpPr>
        <p:spPr>
          <a:xfrm>
            <a:off x="1506848" y="1689983"/>
            <a:ext cx="6722752" cy="0"/>
          </a:xfrm>
          <a:prstGeom prst="line">
            <a:avLst/>
          </a:prstGeom>
          <a:noFill/>
          <a:ln w="28575" cap="flat" cmpd="sng" algn="ctr">
            <a:solidFill>
              <a:srgbClr val="5B9BD5"/>
            </a:solidFill>
            <a:prstDash val="solid"/>
            <a:miter lim="800000"/>
          </a:ln>
          <a:effectLst/>
        </p:spPr>
      </p:cxnSp>
      <p:sp>
        <p:nvSpPr>
          <p:cNvPr id="7" name="椭圆 6"/>
          <p:cNvSpPr/>
          <p:nvPr/>
        </p:nvSpPr>
        <p:spPr>
          <a:xfrm>
            <a:off x="2548383" y="1591558"/>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8" name="椭圆 7"/>
          <p:cNvSpPr/>
          <p:nvPr/>
        </p:nvSpPr>
        <p:spPr>
          <a:xfrm>
            <a:off x="3564231" y="1591558"/>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9" name="椭圆 8"/>
          <p:cNvSpPr/>
          <p:nvPr/>
        </p:nvSpPr>
        <p:spPr>
          <a:xfrm>
            <a:off x="4580079" y="1591558"/>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10" name="椭圆 9"/>
          <p:cNvSpPr/>
          <p:nvPr/>
        </p:nvSpPr>
        <p:spPr>
          <a:xfrm>
            <a:off x="5595927" y="1591558"/>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11" name="椭圆 10"/>
          <p:cNvSpPr/>
          <p:nvPr/>
        </p:nvSpPr>
        <p:spPr>
          <a:xfrm>
            <a:off x="6611775" y="1591558"/>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12" name="椭圆 11"/>
          <p:cNvSpPr/>
          <p:nvPr/>
        </p:nvSpPr>
        <p:spPr>
          <a:xfrm>
            <a:off x="7626470" y="1591558"/>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cxnSp>
        <p:nvCxnSpPr>
          <p:cNvPr id="13" name="直接连接符 12"/>
          <p:cNvCxnSpPr/>
          <p:nvPr/>
        </p:nvCxnSpPr>
        <p:spPr>
          <a:xfrm>
            <a:off x="1543877" y="2557576"/>
            <a:ext cx="6663210" cy="0"/>
          </a:xfrm>
          <a:prstGeom prst="line">
            <a:avLst/>
          </a:prstGeom>
          <a:noFill/>
          <a:ln w="28575" cap="flat" cmpd="sng" algn="ctr">
            <a:solidFill>
              <a:srgbClr val="5B9BD5"/>
            </a:solidFill>
            <a:prstDash val="solid"/>
            <a:miter lim="800000"/>
          </a:ln>
          <a:effectLst/>
        </p:spPr>
      </p:cxnSp>
      <p:grpSp>
        <p:nvGrpSpPr>
          <p:cNvPr id="41" name="Group 40"/>
          <p:cNvGrpSpPr/>
          <p:nvPr/>
        </p:nvGrpSpPr>
        <p:grpSpPr>
          <a:xfrm>
            <a:off x="2098151" y="2397495"/>
            <a:ext cx="179532" cy="288824"/>
            <a:chOff x="2765663" y="2472760"/>
            <a:chExt cx="179532" cy="288824"/>
          </a:xfrm>
        </p:grpSpPr>
        <p:sp>
          <p:nvSpPr>
            <p:cNvPr id="14" name="椭圆 13"/>
            <p:cNvSpPr/>
            <p:nvPr/>
          </p:nvSpPr>
          <p:spPr>
            <a:xfrm>
              <a:off x="2767395" y="2472760"/>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15" name="椭圆 14"/>
            <p:cNvSpPr/>
            <p:nvPr/>
          </p:nvSpPr>
          <p:spPr>
            <a:xfrm>
              <a:off x="2765663" y="2590134"/>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grpSp>
      <p:grpSp>
        <p:nvGrpSpPr>
          <p:cNvPr id="42" name="Group 41"/>
          <p:cNvGrpSpPr/>
          <p:nvPr/>
        </p:nvGrpSpPr>
        <p:grpSpPr>
          <a:xfrm>
            <a:off x="4118888" y="2390504"/>
            <a:ext cx="179142" cy="302807"/>
            <a:chOff x="5002501" y="2440888"/>
            <a:chExt cx="179142" cy="302807"/>
          </a:xfrm>
        </p:grpSpPr>
        <p:sp>
          <p:nvSpPr>
            <p:cNvPr id="16" name="椭圆 15"/>
            <p:cNvSpPr/>
            <p:nvPr/>
          </p:nvSpPr>
          <p:spPr>
            <a:xfrm>
              <a:off x="5002501" y="2572245"/>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17" name="椭圆 16"/>
            <p:cNvSpPr/>
            <p:nvPr/>
          </p:nvSpPr>
          <p:spPr>
            <a:xfrm>
              <a:off x="5003843" y="2440888"/>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grpSp>
      <p:grpSp>
        <p:nvGrpSpPr>
          <p:cNvPr id="43" name="Group 42"/>
          <p:cNvGrpSpPr/>
          <p:nvPr/>
        </p:nvGrpSpPr>
        <p:grpSpPr>
          <a:xfrm>
            <a:off x="6139235" y="2399846"/>
            <a:ext cx="183796" cy="284122"/>
            <a:chOff x="7053067" y="2472760"/>
            <a:chExt cx="183796" cy="284122"/>
          </a:xfrm>
        </p:grpSpPr>
        <p:sp>
          <p:nvSpPr>
            <p:cNvPr id="18" name="椭圆 17"/>
            <p:cNvSpPr/>
            <p:nvPr/>
          </p:nvSpPr>
          <p:spPr>
            <a:xfrm>
              <a:off x="7059063" y="2585432"/>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sp>
          <p:nvSpPr>
            <p:cNvPr id="19" name="椭圆 18"/>
            <p:cNvSpPr/>
            <p:nvPr/>
          </p:nvSpPr>
          <p:spPr>
            <a:xfrm>
              <a:off x="7053067" y="2472760"/>
              <a:ext cx="177800" cy="171450"/>
            </a:xfrm>
            <a:prstGeom prst="ellipse">
              <a:avLst/>
            </a:prstGeom>
            <a:solidFill>
              <a:srgbClr val="2D5D8A"/>
            </a:solidFill>
          </p:spPr>
          <p:txBody>
            <a:bodyPr rtlCol="0" anchor="ctr">
              <a:spAutoFit/>
            </a:bodyPr>
            <a:lstStyle/>
            <a:p>
              <a:pPr algn="ctr" eaLnBrk="1" fontAlgn="auto" hangingPunct="1">
                <a:spcBef>
                  <a:spcPts val="0"/>
                </a:spcBef>
                <a:spcAft>
                  <a:spcPts val="0"/>
                </a:spcAft>
              </a:pPr>
              <a:endParaRPr lang="zh-CN" altLang="en-US" sz="2400">
                <a:solidFill>
                  <a:prstClr val="black"/>
                </a:solidFill>
                <a:ea typeface="等线" panose="02010600030101010101" charset="-122"/>
                <a:cs typeface="Arial" panose="020B0604020202020204" pitchFamily="34" charset="0"/>
              </a:endParaRPr>
            </a:p>
          </p:txBody>
        </p:sp>
      </p:grpSp>
      <p:sp>
        <p:nvSpPr>
          <p:cNvPr id="20" name="矩形 19"/>
          <p:cNvSpPr/>
          <p:nvPr/>
        </p:nvSpPr>
        <p:spPr>
          <a:xfrm flipH="1">
            <a:off x="2105925" y="1612780"/>
            <a:ext cx="46868" cy="129006"/>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21" name="矩形 20"/>
          <p:cNvSpPr/>
          <p:nvPr/>
        </p:nvSpPr>
        <p:spPr>
          <a:xfrm flipH="1">
            <a:off x="3121773" y="1612780"/>
            <a:ext cx="46868" cy="129006"/>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22" name="矩形 21"/>
          <p:cNvSpPr/>
          <p:nvPr/>
        </p:nvSpPr>
        <p:spPr>
          <a:xfrm flipH="1">
            <a:off x="4137621" y="1612780"/>
            <a:ext cx="46868" cy="129006"/>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23" name="矩形 22"/>
          <p:cNvSpPr/>
          <p:nvPr/>
        </p:nvSpPr>
        <p:spPr>
          <a:xfrm flipH="1">
            <a:off x="5153469" y="1612780"/>
            <a:ext cx="46868" cy="129006"/>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24" name="矩形 23"/>
          <p:cNvSpPr/>
          <p:nvPr/>
        </p:nvSpPr>
        <p:spPr>
          <a:xfrm flipH="1">
            <a:off x="6169317" y="1612780"/>
            <a:ext cx="46868" cy="129006"/>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25" name="矩形 24"/>
          <p:cNvSpPr/>
          <p:nvPr/>
        </p:nvSpPr>
        <p:spPr>
          <a:xfrm flipH="1">
            <a:off x="7185165" y="1612780"/>
            <a:ext cx="45719" cy="129006"/>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27" name="矩形 26"/>
          <p:cNvSpPr/>
          <p:nvPr/>
        </p:nvSpPr>
        <p:spPr>
          <a:xfrm flipH="1">
            <a:off x="3166282" y="2488313"/>
            <a:ext cx="45719" cy="107189"/>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28" name="矩形 27"/>
          <p:cNvSpPr/>
          <p:nvPr/>
        </p:nvSpPr>
        <p:spPr>
          <a:xfrm flipH="1">
            <a:off x="2639687" y="2488313"/>
            <a:ext cx="45719" cy="107189"/>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29" name="矩形 28"/>
          <p:cNvSpPr/>
          <p:nvPr/>
        </p:nvSpPr>
        <p:spPr>
          <a:xfrm flipH="1">
            <a:off x="3647157" y="2488313"/>
            <a:ext cx="45719" cy="107189"/>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30" name="矩形 29"/>
          <p:cNvSpPr/>
          <p:nvPr/>
        </p:nvSpPr>
        <p:spPr>
          <a:xfrm flipH="1">
            <a:off x="4669178" y="2488313"/>
            <a:ext cx="45719" cy="107189"/>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31" name="矩形 30"/>
          <p:cNvSpPr/>
          <p:nvPr/>
        </p:nvSpPr>
        <p:spPr>
          <a:xfrm flipH="1">
            <a:off x="5195773" y="2488313"/>
            <a:ext cx="45719" cy="107189"/>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32" name="矩形 31"/>
          <p:cNvSpPr/>
          <p:nvPr/>
        </p:nvSpPr>
        <p:spPr>
          <a:xfrm flipH="1">
            <a:off x="5667504" y="2488313"/>
            <a:ext cx="45719" cy="107189"/>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33" name="矩形 32"/>
          <p:cNvSpPr/>
          <p:nvPr/>
        </p:nvSpPr>
        <p:spPr>
          <a:xfrm flipH="1">
            <a:off x="6703323" y="2488313"/>
            <a:ext cx="45719" cy="107189"/>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34" name="矩形 33"/>
          <p:cNvSpPr/>
          <p:nvPr/>
        </p:nvSpPr>
        <p:spPr>
          <a:xfrm flipH="1">
            <a:off x="7220774" y="2488313"/>
            <a:ext cx="45719" cy="107189"/>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sp>
        <p:nvSpPr>
          <p:cNvPr id="35" name="矩形 34"/>
          <p:cNvSpPr/>
          <p:nvPr/>
        </p:nvSpPr>
        <p:spPr>
          <a:xfrm flipH="1">
            <a:off x="7692510" y="2488313"/>
            <a:ext cx="45719" cy="107189"/>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pitchFamily="34" charset="0"/>
            </a:endParaRPr>
          </a:p>
        </p:txBody>
      </p:sp>
      <p:pic>
        <p:nvPicPr>
          <p:cNvPr id="36" name="图片 35"/>
          <p:cNvPicPr>
            <a:picLocks noChangeAspect="1"/>
          </p:cNvPicPr>
          <p:nvPr/>
        </p:nvPicPr>
        <p:blipFill>
          <a:blip r:embed="rId8"/>
          <a:stretch>
            <a:fillRect/>
          </a:stretch>
        </p:blipFill>
        <p:spPr>
          <a:xfrm>
            <a:off x="1446575" y="1192253"/>
            <a:ext cx="6783025" cy="358453"/>
          </a:xfrm>
          <a:prstGeom prst="rect">
            <a:avLst/>
          </a:prstGeom>
        </p:spPr>
      </p:pic>
      <p:sp>
        <p:nvSpPr>
          <p:cNvPr id="38" name="任意多边形 37"/>
          <p:cNvSpPr/>
          <p:nvPr/>
        </p:nvSpPr>
        <p:spPr>
          <a:xfrm rot="2755110">
            <a:off x="528684" y="1518648"/>
            <a:ext cx="1363881" cy="1328647"/>
          </a:xfrm>
          <a:custGeom>
            <a:avLst/>
            <a:gdLst>
              <a:gd name="connsiteX0" fmla="*/ 350118 w 1560659"/>
              <a:gd name="connsiteY0" fmla="*/ 0 h 1672936"/>
              <a:gd name="connsiteX1" fmla="*/ 12413 w 1560659"/>
              <a:gd name="connsiteY1" fmla="*/ 914400 h 1672936"/>
              <a:gd name="connsiteX2" fmla="*/ 739777 w 1560659"/>
              <a:gd name="connsiteY2" fmla="*/ 1444336 h 1672936"/>
              <a:gd name="connsiteX3" fmla="*/ 1560659 w 1560659"/>
              <a:gd name="connsiteY3" fmla="*/ 1672936 h 1672936"/>
            </a:gdLst>
            <a:ahLst/>
            <a:cxnLst>
              <a:cxn ang="0">
                <a:pos x="connsiteX0" y="connsiteY0"/>
              </a:cxn>
              <a:cxn ang="0">
                <a:pos x="connsiteX1" y="connsiteY1"/>
              </a:cxn>
              <a:cxn ang="0">
                <a:pos x="connsiteX2" y="connsiteY2"/>
              </a:cxn>
              <a:cxn ang="0">
                <a:pos x="connsiteX3" y="connsiteY3"/>
              </a:cxn>
            </a:cxnLst>
            <a:rect l="l" t="t" r="r" b="b"/>
            <a:pathLst>
              <a:path w="1560659" h="1672936">
                <a:moveTo>
                  <a:pt x="350118" y="0"/>
                </a:moveTo>
                <a:cubicBezTo>
                  <a:pt x="148794" y="336838"/>
                  <a:pt x="-52530" y="673677"/>
                  <a:pt x="12413" y="914400"/>
                </a:cubicBezTo>
                <a:cubicBezTo>
                  <a:pt x="77356" y="1155123"/>
                  <a:pt x="481736" y="1317913"/>
                  <a:pt x="739777" y="1444336"/>
                </a:cubicBezTo>
                <a:cubicBezTo>
                  <a:pt x="997818" y="1570759"/>
                  <a:pt x="1279238" y="1621847"/>
                  <a:pt x="1560659" y="1672936"/>
                </a:cubicBezTo>
              </a:path>
            </a:pathLst>
          </a:custGeom>
          <a:noFill/>
          <a:ln w="28575" cap="flat" cmpd="sng" algn="ctr">
            <a:solidFill>
              <a:srgbClr val="ED7D31"/>
            </a:solidFill>
            <a:prstDash val="solid"/>
            <a:miter lim="800000"/>
            <a:headEnd type="none" w="med" len="med"/>
            <a:tailEnd type="triangle" w="lg"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9" name="任意多边形 38"/>
          <p:cNvSpPr/>
          <p:nvPr/>
        </p:nvSpPr>
        <p:spPr>
          <a:xfrm>
            <a:off x="5198646" y="2738243"/>
            <a:ext cx="2756635" cy="690324"/>
          </a:xfrm>
          <a:custGeom>
            <a:avLst/>
            <a:gdLst>
              <a:gd name="connsiteX0" fmla="*/ 2119746 w 2119746"/>
              <a:gd name="connsiteY0" fmla="*/ 0 h 841664"/>
              <a:gd name="connsiteX1" fmla="*/ 1646959 w 2119746"/>
              <a:gd name="connsiteY1" fmla="*/ 503959 h 841664"/>
              <a:gd name="connsiteX2" fmla="*/ 0 w 2119746"/>
              <a:gd name="connsiteY2" fmla="*/ 841664 h 841664"/>
              <a:gd name="connsiteX3" fmla="*/ 0 w 2119746"/>
              <a:gd name="connsiteY3" fmla="*/ 841664 h 841664"/>
            </a:gdLst>
            <a:ahLst/>
            <a:cxnLst>
              <a:cxn ang="0">
                <a:pos x="connsiteX0" y="connsiteY0"/>
              </a:cxn>
              <a:cxn ang="0">
                <a:pos x="connsiteX1" y="connsiteY1"/>
              </a:cxn>
              <a:cxn ang="0">
                <a:pos x="connsiteX2" y="connsiteY2"/>
              </a:cxn>
              <a:cxn ang="0">
                <a:pos x="connsiteX3" y="connsiteY3"/>
              </a:cxn>
            </a:cxnLst>
            <a:rect l="l" t="t" r="r" b="b"/>
            <a:pathLst>
              <a:path w="2119746" h="841664">
                <a:moveTo>
                  <a:pt x="2119746" y="0"/>
                </a:moveTo>
                <a:cubicBezTo>
                  <a:pt x="2059998" y="181841"/>
                  <a:pt x="2000250" y="363682"/>
                  <a:pt x="1646959" y="503959"/>
                </a:cubicBezTo>
                <a:cubicBezTo>
                  <a:pt x="1293668" y="644236"/>
                  <a:pt x="0" y="841664"/>
                  <a:pt x="0" y="841664"/>
                </a:cubicBezTo>
                <a:lnTo>
                  <a:pt x="0" y="841664"/>
                </a:lnTo>
              </a:path>
            </a:pathLst>
          </a:custGeom>
          <a:noFill/>
          <a:ln w="28575" cap="flat" cmpd="sng" algn="ctr">
            <a:solidFill>
              <a:srgbClr val="4472C4"/>
            </a:solidFill>
            <a:prstDash val="solid"/>
            <a:miter lim="800000"/>
            <a:headEnd type="none" w="med" len="med"/>
            <a:tailEnd type="triangle" w="lg"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55" name="文本框 54"/>
          <p:cNvSpPr txBox="1"/>
          <p:nvPr/>
        </p:nvSpPr>
        <p:spPr>
          <a:xfrm>
            <a:off x="8409359" y="1159292"/>
            <a:ext cx="3392868" cy="1061381"/>
          </a:xfrm>
          <a:prstGeom prst="rect">
            <a:avLst/>
          </a:prstGeom>
          <a:noFill/>
        </p:spPr>
        <p:txBody>
          <a:bodyPr wrap="square" rtlCol="0">
            <a:spAutoFit/>
          </a:bodyPr>
          <a:lstStyle/>
          <a:p>
            <a:pPr marL="285750" indent="-285750">
              <a:lnSpc>
                <a:spcPct val="120000"/>
              </a:lnSpc>
              <a:buFont typeface="Wingdings" panose="05000000000000000000" pitchFamily="2" charset="2"/>
              <a:buChar char="ü"/>
            </a:pPr>
            <a:r>
              <a:rPr lang="en-US" altLang="zh-CN" sz="1800" dirty="0">
                <a:latin typeface="微软雅黑" panose="020B0503020204020204" pitchFamily="34" charset="-122"/>
                <a:ea typeface="微软雅黑" panose="020B0503020204020204" pitchFamily="34" charset="-122"/>
              </a:rPr>
              <a:t>Observed the </a:t>
            </a:r>
            <a:r>
              <a:rPr lang="en-US" altLang="zh-CN" sz="1800" b="1" dirty="0">
                <a:latin typeface="微软雅黑" panose="020B0503020204020204" pitchFamily="34" charset="-122"/>
                <a:ea typeface="微软雅黑" panose="020B0503020204020204" pitchFamily="34" charset="-122"/>
              </a:rPr>
              <a:t>Coleman phase transition </a:t>
            </a:r>
            <a:r>
              <a:rPr lang="en-US" altLang="zh-CN" sz="1800" dirty="0">
                <a:latin typeface="微软雅黑" panose="020B0503020204020204" pitchFamily="34" charset="-122"/>
                <a:ea typeface="微软雅黑" panose="020B0503020204020204" pitchFamily="34" charset="-122"/>
              </a:rPr>
              <a:t>for the first time.</a:t>
            </a:r>
          </a:p>
        </p:txBody>
      </p:sp>
      <p:sp>
        <p:nvSpPr>
          <p:cNvPr id="40" name="标题 1"/>
          <p:cNvSpPr txBox="1"/>
          <p:nvPr/>
        </p:nvSpPr>
        <p:spPr bwMode="auto">
          <a:xfrm>
            <a:off x="133351" y="117476"/>
            <a:ext cx="11342369"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a:cs typeface="Calibri" panose="020F0502020204030204" pitchFamily="34" charset="0"/>
              </a:rPr>
              <a:t>Experimental observation within a 71-site lattice chain</a:t>
            </a:r>
            <a:endParaRPr lang="zh-CN" altLang="en-US" sz="3300" kern="0">
              <a:cs typeface="Calibri" panose="020F0502020204030204" pitchFamily="34" charset="0"/>
            </a:endParaRPr>
          </a:p>
        </p:txBody>
      </p:sp>
      <p:sp>
        <p:nvSpPr>
          <p:cNvPr id="26" name="文本框 25"/>
          <p:cNvSpPr txBox="1"/>
          <p:nvPr/>
        </p:nvSpPr>
        <p:spPr>
          <a:xfrm>
            <a:off x="329461" y="830389"/>
            <a:ext cx="8256311" cy="369332"/>
          </a:xfrm>
          <a:prstGeom prst="rect">
            <a:avLst/>
          </a:prstGeom>
          <a:noFill/>
        </p:spPr>
        <p:txBody>
          <a:bodyPr wrap="square" rtlCol="0">
            <a:spAutoFit/>
          </a:bodyPr>
          <a:lstStyle/>
          <a:p>
            <a:pPr eaLnBrk="1" fontAlgn="auto" hangingPunct="1">
              <a:spcBef>
                <a:spcPts val="0"/>
              </a:spcBef>
              <a:spcAft>
                <a:spcPts val="0"/>
              </a:spcAft>
            </a:pPr>
            <a:r>
              <a:rPr lang="en-US" altLang="zh-CN" sz="1800">
                <a:solidFill>
                  <a:prstClr val="black"/>
                </a:solidFill>
                <a:latin typeface="微软雅黑" panose="020B0503020204020204" pitchFamily="34" charset="-122"/>
                <a:ea typeface="微软雅黑" panose="020B0503020204020204" pitchFamily="34" charset="-122"/>
                <a:cs typeface="Arial" panose="020B0604020202020204" pitchFamily="34" charset="0"/>
              </a:rPr>
              <a:t>Matter field </a:t>
            </a:r>
            <a:r>
              <a:rPr lang="en-US" altLang="zh-CN" sz="1800" i="1">
                <a:solidFill>
                  <a:prstClr val="black"/>
                </a:solidFill>
                <a:latin typeface="微软雅黑" panose="020B0503020204020204" pitchFamily="34" charset="-122"/>
                <a:ea typeface="微软雅黑" panose="020B0503020204020204" pitchFamily="34" charset="-122"/>
                <a:cs typeface="Arial" panose="020B0604020202020204" pitchFamily="34" charset="0"/>
              </a:rPr>
              <a:t>l </a:t>
            </a:r>
            <a:r>
              <a:rPr lang="en-US" altLang="zh-CN" sz="1800">
                <a:solidFill>
                  <a:prstClr val="black"/>
                </a:solidFill>
                <a:latin typeface="微软雅黑" panose="020B0503020204020204" pitchFamily="34" charset="-122"/>
                <a:ea typeface="微软雅黑" panose="020B0503020204020204" pitchFamily="34" charset="-122"/>
                <a:cs typeface="Arial" panose="020B0604020202020204" pitchFamily="34" charset="0"/>
              </a:rPr>
              <a:t>:         1             2             3             4            5             6      </a:t>
            </a:r>
            <a:endParaRPr lang="zh-CN" altLang="en-US" sz="180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 name="文本框 7"/>
          <p:cNvSpPr txBox="1"/>
          <p:nvPr/>
        </p:nvSpPr>
        <p:spPr>
          <a:xfrm>
            <a:off x="8360161" y="6175360"/>
            <a:ext cx="3491264" cy="345864"/>
          </a:xfrm>
          <a:prstGeom prst="rect">
            <a:avLst/>
          </a:prstGeom>
          <a:solidFill>
            <a:srgbClr val="FFFF00"/>
          </a:solidFill>
        </p:spPr>
        <p:txBody>
          <a:bodyPr wrap="square">
            <a:spAutoFit/>
          </a:bodyPr>
          <a:lstStyle/>
          <a:p>
            <a:pPr lvl="0">
              <a:lnSpc>
                <a:spcPct val="120000"/>
              </a:lnSpc>
              <a:defRPr/>
            </a:pPr>
            <a:r>
              <a:rPr lang="en-US" altLang="zh-CN" sz="1500">
                <a:solidFill>
                  <a:srgbClr val="333333"/>
                </a:solidFill>
                <a:latin typeface="微软雅黑" panose="020B0503020204020204" pitchFamily="34" charset="-122"/>
                <a:ea typeface="微软雅黑" panose="020B0503020204020204" pitchFamily="34" charset="-122"/>
                <a:cs typeface="Arial" panose="020B0604020202020204" pitchFamily="34" charset="0"/>
              </a:rPr>
              <a:t>Yang </a:t>
            </a:r>
            <a:r>
              <a:rPr lang="en-US" altLang="zh-CN" sz="1500" i="1">
                <a:solidFill>
                  <a:srgbClr val="333333"/>
                </a:solidFill>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a:solidFill>
                  <a:srgbClr val="333333"/>
                </a:solidFill>
                <a:latin typeface="微软雅黑" panose="020B0503020204020204" pitchFamily="34" charset="-122"/>
                <a:ea typeface="微软雅黑" panose="020B0503020204020204" pitchFamily="34" charset="-122"/>
                <a:cs typeface="Arial" panose="020B0604020202020204" pitchFamily="34" charset="0"/>
              </a:rPr>
              <a:t>., Nature </a:t>
            </a:r>
            <a:r>
              <a:rPr lang="en-US" altLang="zh-CN" sz="1500" b="1">
                <a:solidFill>
                  <a:srgbClr val="333333"/>
                </a:solidFill>
                <a:latin typeface="微软雅黑" panose="020B0503020204020204" pitchFamily="34" charset="-122"/>
                <a:ea typeface="微软雅黑" panose="020B0503020204020204" pitchFamily="34" charset="-122"/>
                <a:cs typeface="Arial" panose="020B0604020202020204" pitchFamily="34" charset="0"/>
              </a:rPr>
              <a:t>587</a:t>
            </a:r>
            <a:r>
              <a:rPr lang="en-US" altLang="zh-CN" sz="1500">
                <a:solidFill>
                  <a:srgbClr val="333333"/>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500">
                <a:solidFill>
                  <a:srgbClr val="333333"/>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500">
                <a:solidFill>
                  <a:srgbClr val="333333"/>
                </a:solidFill>
                <a:latin typeface="微软雅黑" panose="020B0503020204020204" pitchFamily="34" charset="-122"/>
                <a:ea typeface="微软雅黑" panose="020B0503020204020204" pitchFamily="34" charset="-122"/>
                <a:cs typeface="Arial" panose="020B0604020202020204" pitchFamily="34" charset="0"/>
              </a:rPr>
              <a:t>392 (2020).</a:t>
            </a:r>
          </a:p>
        </p:txBody>
      </p:sp>
      <p:sp>
        <p:nvSpPr>
          <p:cNvPr id="47" name="文本框 54"/>
          <p:cNvSpPr txBox="1"/>
          <p:nvPr/>
        </p:nvSpPr>
        <p:spPr>
          <a:xfrm>
            <a:off x="7870425" y="3064698"/>
            <a:ext cx="3745644" cy="396134"/>
          </a:xfrm>
          <a:prstGeom prst="rect">
            <a:avLst/>
          </a:prstGeom>
          <a:noFill/>
        </p:spPr>
        <p:txBody>
          <a:bodyPr wrap="square" rtlCol="0">
            <a:spAutoFit/>
          </a:bodyPr>
          <a:lstStyle/>
          <a:p>
            <a:pPr marL="285750" indent="-285750">
              <a:lnSpc>
                <a:spcPct val="120000"/>
              </a:lnSpc>
              <a:buFont typeface="Wingdings" panose="05000000000000000000" pitchFamily="2" charset="2"/>
              <a:buChar char="ü"/>
            </a:pPr>
            <a:r>
              <a:rPr lang="en-US" altLang="zh-CN" sz="1800" dirty="0">
                <a:latin typeface="微软雅黑" panose="020B0503020204020204" pitchFamily="34" charset="-122"/>
                <a:ea typeface="微软雅黑" panose="020B0503020204020204" pitchFamily="34" charset="-122"/>
              </a:rPr>
              <a:t>Verification of the </a:t>
            </a:r>
            <a:r>
              <a:rPr lang="en-US" altLang="zh-CN" sz="1800" b="1" dirty="0">
                <a:latin typeface="微软雅黑" panose="020B0503020204020204" pitchFamily="34" charset="-122"/>
                <a:ea typeface="微软雅黑" panose="020B0503020204020204" pitchFamily="34" charset="-122"/>
              </a:rPr>
              <a:t>Gauss</a:t>
            </a:r>
            <a:r>
              <a:rPr lang="en-US" altLang="zh-CN" sz="1800" b="1" dirty="0">
                <a:latin typeface="+mj-lt"/>
                <a:ea typeface="微软雅黑" panose="020B0503020204020204" pitchFamily="34" charset="-122"/>
              </a:rPr>
              <a:t>’ </a:t>
            </a:r>
            <a:r>
              <a:rPr lang="en-US" altLang="zh-CN" sz="1800" b="1" dirty="0">
                <a:latin typeface="微软雅黑" panose="020B0503020204020204" pitchFamily="34" charset="-122"/>
                <a:ea typeface="微软雅黑" panose="020B0503020204020204" pitchFamily="34" charset="-122"/>
              </a:rPr>
              <a:t>law</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heckerboard(across)">
                                      <p:cBhvr>
                                        <p:cTn id="7" dur="500"/>
                                        <p:tgtEl>
                                          <p:spTgt spid="3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checkerboard(across)">
                                      <p:cBhvr>
                                        <p:cTn id="10" dur="500"/>
                                        <p:tgtEl>
                                          <p:spTgt spid="39"/>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checkerboard(across)">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checkerboard(across)">
                                      <p:cBhvr>
                                        <p:cTn id="21" dur="500"/>
                                        <p:tgtEl>
                                          <p:spTgt spid="47"/>
                                        </p:tgtEl>
                                      </p:cBhvr>
                                    </p:animEffect>
                                  </p:childTnLst>
                                </p:cTn>
                              </p:par>
                              <p:par>
                                <p:cTn id="22" presetID="5"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checkerboard(across)">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55"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262533" y="6397289"/>
            <a:ext cx="2583099" cy="276999"/>
          </a:xfrm>
          <a:prstGeom prst="rect">
            <a:avLst/>
          </a:prstGeom>
        </p:spPr>
        <p:txBody>
          <a:bodyPr wrap="square">
            <a:spAutoFit/>
          </a:bodyPr>
          <a:lstStyle/>
          <a:p>
            <a:r>
              <a:rPr lang="zh-CN" altLang="en-US" sz="1200" dirty="0">
                <a:solidFill>
                  <a:srgbClr val="002060"/>
                </a:solidFill>
                <a:latin typeface="华文中宋" panose="02010600040101010101" pitchFamily="2" charset="-122"/>
                <a:ea typeface="华文中宋" panose="02010600040101010101" pitchFamily="2" charset="-122"/>
                <a:cs typeface="Times New Roman" panose="02020603050405020304" pitchFamily="18" charset="0"/>
              </a:rPr>
              <a:t>动画：梁琰、石千惠、苑震生等</a:t>
            </a:r>
            <a:endParaRPr lang="zh-CN" altLang="en-US" sz="1200" dirty="0">
              <a:solidFill>
                <a:srgbClr val="002060"/>
              </a:solidFill>
              <a:latin typeface="华文中宋" panose="02010600040101010101" pitchFamily="2" charset="-122"/>
              <a:ea typeface="华文中宋" panose="02010600040101010101" pitchFamily="2" charset="-122"/>
            </a:endParaRPr>
          </a:p>
        </p:txBody>
      </p:sp>
      <p:pic>
        <p:nvPicPr>
          <p:cNvPr id="7" name="LGT-trim-mu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924551"/>
            <a:ext cx="9144000" cy="5143500"/>
          </a:xfrm>
          <a:prstGeom prst="rect">
            <a:avLst/>
          </a:prstGeom>
        </p:spPr>
      </p:pic>
      <p:sp>
        <p:nvSpPr>
          <p:cNvPr id="3" name="标题 1"/>
          <p:cNvSpPr txBox="1"/>
          <p:nvPr/>
        </p:nvSpPr>
        <p:spPr bwMode="auto">
          <a:xfrm>
            <a:off x="133351" y="117476"/>
            <a:ext cx="10712281"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Illustration of the experiment </a:t>
            </a:r>
            <a:endParaRPr lang="zh-CN" altLang="en-US" sz="3300" kern="0" dirty="0">
              <a:cs typeface="Calibri" panose="020F0502020204030204" pitchFamily="34" charset="0"/>
            </a:endParaRPr>
          </a:p>
        </p:txBody>
      </p:sp>
      <p:sp>
        <p:nvSpPr>
          <p:cNvPr id="4" name="文本框 7"/>
          <p:cNvSpPr txBox="1"/>
          <p:nvPr/>
        </p:nvSpPr>
        <p:spPr>
          <a:xfrm>
            <a:off x="1173015" y="6311646"/>
            <a:ext cx="3491264" cy="345864"/>
          </a:xfrm>
          <a:prstGeom prst="rect">
            <a:avLst/>
          </a:prstGeom>
          <a:solidFill>
            <a:srgbClr val="FFFF00"/>
          </a:solidFill>
        </p:spPr>
        <p:txBody>
          <a:bodyPr wrap="square">
            <a:spAutoFit/>
          </a:bodyPr>
          <a:lstStyle/>
          <a:p>
            <a:pPr lvl="0">
              <a:lnSpc>
                <a:spcPct val="120000"/>
              </a:lnSpc>
              <a:defRPr/>
            </a:pPr>
            <a:r>
              <a:rPr lang="en-US" altLang="zh-CN" sz="15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Yang </a:t>
            </a:r>
            <a:r>
              <a:rPr lang="en-US" altLang="zh-CN" sz="1500" i="1"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 Nature </a:t>
            </a:r>
            <a:r>
              <a:rPr lang="en-US" altLang="zh-CN" sz="1500" b="1"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587</a:t>
            </a:r>
            <a:r>
              <a:rPr lang="en-US" altLang="zh-CN" sz="15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5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500" dirty="0">
                <a:solidFill>
                  <a:srgbClr val="333333"/>
                </a:solidFill>
                <a:latin typeface="微软雅黑" panose="020B0503020204020204" pitchFamily="34" charset="-122"/>
                <a:ea typeface="微软雅黑" panose="020B0503020204020204" pitchFamily="34" charset="-122"/>
                <a:cs typeface="Arial" panose="020B0604020202020204" pitchFamily="34" charset="0"/>
              </a:rPr>
              <a:t>392 (2020).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0" mute="1">
                <p:cTn id="12" fill="hold" display="0">
                  <p:stCondLst>
                    <p:cond delay="indefinite"/>
                  </p:stCondLst>
                </p:cTn>
                <p:tgtEl>
                  <p:spTgt spid="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idx="4294967295"/>
          </p:nvPr>
        </p:nvSpPr>
        <p:spPr>
          <a:xfrm>
            <a:off x="133351" y="117476"/>
            <a:ext cx="7413625" cy="477837"/>
          </a:xfrm>
        </p:spPr>
        <p:txBody>
          <a:bodyPr/>
          <a:lstStyle/>
          <a:p>
            <a:r>
              <a:rPr lang="en-US" altLang="zh-CN" sz="3300" b="0" dirty="0">
                <a:cs typeface="Arial" panose="020B0604020202020204" pitchFamily="34" charset="0"/>
              </a:rPr>
              <a:t>Outline</a:t>
            </a:r>
            <a:endParaRPr lang="zh-CN" altLang="en-US" sz="3300" b="0" dirty="0">
              <a:cs typeface="Arial" panose="020B0604020202020204" pitchFamily="34" charset="0"/>
            </a:endParaRPr>
          </a:p>
        </p:txBody>
      </p:sp>
      <p:sp>
        <p:nvSpPr>
          <p:cNvPr id="6" name="文本框 5"/>
          <p:cNvSpPr txBox="1"/>
          <p:nvPr/>
        </p:nvSpPr>
        <p:spPr>
          <a:xfrm>
            <a:off x="927780" y="3357190"/>
            <a:ext cx="10711226" cy="600164"/>
          </a:xfrm>
          <a:prstGeom prst="rect">
            <a:avLst/>
          </a:prstGeom>
          <a:noFill/>
        </p:spPr>
        <p:txBody>
          <a:bodyPr wrap="square" rtlCol="0">
            <a:spAutoFit/>
          </a:bodyPr>
          <a:lstStyle/>
          <a:p>
            <a:pPr marL="571500" indent="-571500">
              <a:buClr>
                <a:srgbClr val="C00000"/>
              </a:buClr>
              <a:buSzPct val="80000"/>
              <a:buFont typeface="Wingdings" panose="05000000000000000000" pitchFamily="2" charset="2"/>
              <a:buChar char="p"/>
            </a:pPr>
            <a:r>
              <a:rPr lang="en-US" altLang="zh-CN" sz="33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3300" b="1" dirty="0">
                <a:latin typeface="微软雅黑" panose="020B0503020204020204" pitchFamily="34" charset="-122"/>
                <a:ea typeface="微软雅黑" panose="020B0503020204020204" pitchFamily="34" charset="-122"/>
              </a:rPr>
              <a:t>Microscopic dynamics of LGT</a:t>
            </a:r>
            <a:endParaRPr lang="zh-CN" altLang="en-US" sz="3300" b="1" dirty="0">
              <a:latin typeface="微软雅黑" panose="020B0503020204020204" pitchFamily="34" charset="-122"/>
              <a:ea typeface="微软雅黑" panose="020B0503020204020204" pitchFamily="34" charset="-122"/>
            </a:endParaRPr>
          </a:p>
        </p:txBody>
      </p:sp>
      <p:sp>
        <p:nvSpPr>
          <p:cNvPr id="8" name="文本框 7"/>
          <p:cNvSpPr txBox="1"/>
          <p:nvPr/>
        </p:nvSpPr>
        <p:spPr>
          <a:xfrm>
            <a:off x="927780" y="2426562"/>
            <a:ext cx="11024734" cy="600164"/>
          </a:xfrm>
          <a:prstGeom prst="rect">
            <a:avLst/>
          </a:prstGeom>
          <a:noFill/>
        </p:spPr>
        <p:txBody>
          <a:bodyPr wrap="square" rtlCol="0">
            <a:spAutoFit/>
          </a:bodyPr>
          <a:lstStyle/>
          <a:p>
            <a:pPr marL="571500" indent="-571500" algn="just">
              <a:buSzPct val="80000"/>
              <a:buFont typeface="Wingdings" panose="05000000000000000000" pitchFamily="2" charset="2"/>
              <a:buChar char="n"/>
            </a:pPr>
            <a:r>
              <a:rPr lang="en-US" altLang="zh-CN" sz="3300" dirty="0">
                <a:latin typeface="微软雅黑" panose="020B0503020204020204" pitchFamily="34" charset="-122"/>
                <a:ea typeface="微软雅黑" panose="020B0503020204020204" pitchFamily="34" charset="-122"/>
              </a:rPr>
              <a:t> Simulating U(1)</a:t>
            </a:r>
            <a:r>
              <a:rPr lang="zh-CN" altLang="en-US" sz="3300" dirty="0">
                <a:latin typeface="微软雅黑" panose="020B0503020204020204" pitchFamily="34" charset="-122"/>
                <a:ea typeface="微软雅黑" panose="020B0503020204020204" pitchFamily="34" charset="-122"/>
              </a:rPr>
              <a:t> </a:t>
            </a:r>
            <a:r>
              <a:rPr lang="en-US" altLang="zh-CN" sz="3300" dirty="0">
                <a:latin typeface="微软雅黑" panose="020B0503020204020204" pitchFamily="34" charset="-122"/>
                <a:ea typeface="微软雅黑" panose="020B0503020204020204" pitchFamily="34" charset="-122"/>
              </a:rPr>
              <a:t>LGT</a:t>
            </a:r>
            <a:r>
              <a:rPr lang="zh-CN" altLang="en-US" sz="3300" dirty="0">
                <a:latin typeface="微软雅黑" panose="020B0503020204020204" pitchFamily="34" charset="-122"/>
                <a:ea typeface="微软雅黑" panose="020B0503020204020204" pitchFamily="34" charset="-122"/>
              </a:rPr>
              <a:t> </a:t>
            </a:r>
            <a:r>
              <a:rPr lang="en-US" altLang="zh-CN" sz="3300" dirty="0">
                <a:latin typeface="微软雅黑" panose="020B0503020204020204" pitchFamily="34" charset="-122"/>
                <a:ea typeface="微软雅黑" panose="020B0503020204020204" pitchFamily="34" charset="-122"/>
              </a:rPr>
              <a:t>with ultracold atoms</a:t>
            </a:r>
            <a:endParaRPr lang="zh-CN" altLang="en-US" sz="330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927780" y="1495934"/>
            <a:ext cx="10433108" cy="600164"/>
          </a:xfrm>
          <a:prstGeom prst="rect">
            <a:avLst/>
          </a:prstGeom>
          <a:noFill/>
        </p:spPr>
        <p:txBody>
          <a:bodyPr wrap="square" rtlCol="0">
            <a:spAutoFit/>
          </a:bodyPr>
          <a:lstStyle/>
          <a:p>
            <a:pPr marL="571500" indent="-571500" algn="just">
              <a:buClr>
                <a:schemeClr val="tx2"/>
              </a:buClr>
              <a:buSzPct val="80000"/>
              <a:buFont typeface="Wingdings" panose="05000000000000000000" pitchFamily="2" charset="2"/>
              <a:buChar char="n"/>
            </a:pPr>
            <a:r>
              <a:rPr lang="en-US" altLang="zh-CN" sz="3300" dirty="0">
                <a:solidFill>
                  <a:srgbClr val="FF0000"/>
                </a:solidFill>
                <a:latin typeface="微软雅黑" panose="020B0503020204020204" pitchFamily="34" charset="-122"/>
                <a:ea typeface="微软雅黑" panose="020B0503020204020204" pitchFamily="34" charset="-122"/>
              </a:rPr>
              <a:t> </a:t>
            </a:r>
            <a:r>
              <a:rPr lang="en-US" altLang="zh-CN" sz="3300" dirty="0">
                <a:latin typeface="微软雅黑" panose="020B0503020204020204" pitchFamily="34" charset="-122"/>
                <a:ea typeface="微软雅黑" panose="020B0503020204020204" pitchFamily="34" charset="-122"/>
              </a:rPr>
              <a:t>Motivation on simulating LGT</a:t>
            </a:r>
            <a:endParaRPr lang="zh-CN" altLang="en-US" sz="33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927780" y="4287818"/>
            <a:ext cx="7269975" cy="600164"/>
          </a:xfrm>
          <a:prstGeom prst="rect">
            <a:avLst/>
          </a:prstGeom>
          <a:noFill/>
        </p:spPr>
        <p:txBody>
          <a:bodyPr wrap="square" rtlCol="0">
            <a:spAutoFit/>
          </a:bodyPr>
          <a:lstStyle/>
          <a:p>
            <a:pPr marL="571500" indent="-571500">
              <a:buSzPct val="80000"/>
              <a:buFont typeface="Wingdings" panose="05000000000000000000" pitchFamily="2" charset="2"/>
              <a:buChar char="n"/>
            </a:pPr>
            <a:r>
              <a:rPr lang="en-US" altLang="zh-CN" sz="3300" dirty="0">
                <a:latin typeface="微软雅黑" panose="020B0503020204020204" pitchFamily="34" charset="-122"/>
                <a:ea typeface="微软雅黑" panose="020B0503020204020204" pitchFamily="34" charset="-122"/>
              </a:rPr>
              <a:t> Conclusion and outlook</a:t>
            </a:r>
            <a:endParaRPr lang="zh-CN" altLang="en-US" sz="33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597936" y="2191415"/>
            <a:ext cx="4601303" cy="2592000"/>
          </a:xfrm>
          <a:prstGeom prst="rect">
            <a:avLst/>
          </a:prstGeom>
        </p:spPr>
      </p:pic>
      <p:sp>
        <p:nvSpPr>
          <p:cNvPr id="8" name="矩形 9"/>
          <p:cNvSpPr/>
          <p:nvPr/>
        </p:nvSpPr>
        <p:spPr>
          <a:xfrm>
            <a:off x="9262200" y="2236629"/>
            <a:ext cx="2040835" cy="707886"/>
          </a:xfrm>
          <a:prstGeom prst="rect">
            <a:avLst/>
          </a:prstGeom>
          <a:no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1" i="0" u="none" strike="noStrike" kern="0" cap="none" spc="0" normalizeH="0" baseline="0" noProof="0">
                <a:ln>
                  <a:noFill/>
                </a:ln>
                <a:solidFill>
                  <a:srgbClr val="00B0F0"/>
                </a:solidFill>
                <a:effectLst/>
                <a:uLnTx/>
                <a:uFillTx/>
                <a:latin typeface="微软雅黑" panose="020B0503020204020204" pitchFamily="34" charset="-122"/>
                <a:ea typeface="微软雅黑" panose="020B0503020204020204" pitchFamily="34" charset="-122"/>
                <a:cs typeface="Arial" panose="020B0604020202020204" pitchFamily="34" charset="0"/>
              </a:rPr>
              <a:t>Matter-gauge interaction</a:t>
            </a:r>
            <a:endParaRPr kumimoji="0" lang="en-US" altLang="zh-CN" sz="1800" b="0" i="0" u="none" strike="noStrike" kern="0" cap="none" spc="0" normalizeH="0" baseline="0" noProof="0">
              <a:ln>
                <a:noFill/>
              </a:ln>
              <a:solidFill>
                <a:srgbClr val="00B0F0"/>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endParaRPr>
          </a:p>
        </p:txBody>
      </p:sp>
      <p:sp>
        <p:nvSpPr>
          <p:cNvPr id="9" name="Rounded Rectangle 8"/>
          <p:cNvSpPr/>
          <p:nvPr/>
        </p:nvSpPr>
        <p:spPr>
          <a:xfrm>
            <a:off x="5867962" y="2191415"/>
            <a:ext cx="3375129" cy="804596"/>
          </a:xfrm>
          <a:prstGeom prst="roundRect">
            <a:avLst/>
          </a:prstGeom>
          <a:noFill/>
          <a:ln w="28575" cap="flat" cmpd="sng" algn="ctr">
            <a:solidFill>
              <a:srgbClr val="00B0F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Rounded Rectangle 9"/>
          <p:cNvSpPr/>
          <p:nvPr/>
        </p:nvSpPr>
        <p:spPr>
          <a:xfrm>
            <a:off x="5870296" y="3077124"/>
            <a:ext cx="1477218" cy="804596"/>
          </a:xfrm>
          <a:prstGeom prst="roundRect">
            <a:avLst/>
          </a:prstGeom>
          <a:noFill/>
          <a:ln w="28575" cap="flat" cmpd="sng" algn="ctr">
            <a:solidFill>
              <a:srgbClr val="ED7D31">
                <a:lumMod val="7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Rounded Rectangle 10"/>
          <p:cNvSpPr/>
          <p:nvPr/>
        </p:nvSpPr>
        <p:spPr>
          <a:xfrm>
            <a:off x="5861337" y="3959230"/>
            <a:ext cx="2686983" cy="804596"/>
          </a:xfrm>
          <a:prstGeom prst="roundRect">
            <a:avLst/>
          </a:prstGeom>
          <a:noFill/>
          <a:ln w="28575" cap="flat" cmpd="sng" algn="ctr">
            <a:solidFill>
              <a:srgbClr val="44546A">
                <a:lumMod val="7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矩形 9"/>
          <p:cNvSpPr/>
          <p:nvPr/>
        </p:nvSpPr>
        <p:spPr>
          <a:xfrm>
            <a:off x="9159011" y="3996606"/>
            <a:ext cx="2247212" cy="707886"/>
          </a:xfrm>
          <a:prstGeom prst="rect">
            <a:avLst/>
          </a:prstGeom>
          <a:no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1" i="0" u="none" strike="noStrike" kern="0" cap="none" spc="0" normalizeH="0" baseline="0" noProof="0">
                <a:ln>
                  <a:noFill/>
                </a:ln>
                <a:solidFill>
                  <a:srgbClr val="44546A">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Dynamical electric field</a:t>
            </a:r>
          </a:p>
        </p:txBody>
      </p:sp>
      <p:sp>
        <p:nvSpPr>
          <p:cNvPr id="13" name="矩形 9"/>
          <p:cNvSpPr/>
          <p:nvPr/>
        </p:nvSpPr>
        <p:spPr>
          <a:xfrm>
            <a:off x="9360061" y="3281742"/>
            <a:ext cx="1845113" cy="400110"/>
          </a:xfrm>
          <a:prstGeom prst="rect">
            <a:avLst/>
          </a:prstGeom>
          <a:no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1" i="0" u="none" strike="noStrike" kern="0" cap="none" spc="0" normalizeH="0" baseline="0" noProof="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Mass term</a:t>
            </a:r>
          </a:p>
        </p:txBody>
      </p:sp>
      <p:sp>
        <p:nvSpPr>
          <p:cNvPr id="2" name="标题 1"/>
          <p:cNvSpPr txBox="1"/>
          <p:nvPr/>
        </p:nvSpPr>
        <p:spPr bwMode="auto">
          <a:xfrm>
            <a:off x="133350" y="117476"/>
            <a:ext cx="10117074"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a:cs typeface="Calibri" panose="020F0502020204030204" pitchFamily="34" charset="0"/>
              </a:rPr>
              <a:t>U(1) LGT, (1+1)D QED</a:t>
            </a:r>
            <a:endParaRPr lang="zh-CN" altLang="en-US" sz="3300" kern="0">
              <a:cs typeface="Calibri" panose="020F0502020204030204" pitchFamily="34" charset="0"/>
            </a:endParaRPr>
          </a:p>
        </p:txBody>
      </p:sp>
      <p:sp>
        <p:nvSpPr>
          <p:cNvPr id="3" name="文本框 2"/>
          <p:cNvSpPr txBox="1"/>
          <p:nvPr/>
        </p:nvSpPr>
        <p:spPr>
          <a:xfrm>
            <a:off x="472498" y="1018282"/>
            <a:ext cx="10055894" cy="430311"/>
          </a:xfrm>
          <a:prstGeom prst="rect">
            <a:avLst/>
          </a:prstGeom>
          <a:noFill/>
        </p:spPr>
        <p:txBody>
          <a:bodyPr wrap="square" rtlCol="0">
            <a:spAutoFit/>
          </a:bodyPr>
          <a:lstStyle/>
          <a:p>
            <a:pPr marL="342900" indent="-342900">
              <a:lnSpc>
                <a:spcPct val="120000"/>
              </a:lnSpc>
              <a:buFont typeface="Wingdings" panose="05000000000000000000" pitchFamily="2" charset="2"/>
              <a:buChar char="v"/>
            </a:pPr>
            <a:r>
              <a:rPr lang="en-US" altLang="zh-CN"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Recall</a:t>
            </a:r>
            <a:r>
              <a:rPr lang="en-US" altLang="zh-CN"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 the Phase </a:t>
            </a:r>
            <a:r>
              <a:rPr lang="en-US" altLang="zh-CN" dirty="0">
                <a:latin typeface="微软雅黑" panose="020B0503020204020204" pitchFamily="34" charset="-122"/>
                <a:ea typeface="微软雅黑" panose="020B0503020204020204" pitchFamily="34" charset="-122"/>
                <a:cs typeface="Arial" panose="020B0604020202020204" pitchFamily="34" charset="0"/>
              </a:rPr>
              <a:t>D</a:t>
            </a:r>
            <a:r>
              <a:rPr lang="en-US" altLang="zh-CN"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iagram and Hamiltonian of U(1) LGT, (1+1)D QED </a:t>
            </a:r>
            <a:endParaRPr lang="zh-CN" altLang="en-US" dirty="0">
              <a:solidFill>
                <a:schemeClr val="tx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矩形 4"/>
          <p:cNvSpPr/>
          <p:nvPr/>
        </p:nvSpPr>
        <p:spPr>
          <a:xfrm>
            <a:off x="3635816" y="5754359"/>
            <a:ext cx="5029386" cy="553998"/>
          </a:xfrm>
          <a:prstGeom prst="rect">
            <a:avLst/>
          </a:prstGeom>
        </p:spPr>
        <p:txBody>
          <a:bodyPr wrap="square">
            <a:spAutoFit/>
          </a:bodyPr>
          <a:lstStyle/>
          <a:p>
            <a:pPr eaLnBrk="1" fontAlgn="auto" hangingPunct="1">
              <a:spcBef>
                <a:spcPts val="0"/>
              </a:spcBef>
              <a:spcAft>
                <a:spcPts val="0"/>
              </a:spcAft>
            </a:pPr>
            <a:r>
              <a:rPr lang="en-US" altLang="zh-CN" sz="15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J. Halimeh </a:t>
            </a:r>
            <a:r>
              <a:rPr lang="en-US" altLang="zh-CN" sz="1500" i="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PRX Quantum </a:t>
            </a:r>
            <a:r>
              <a:rPr lang="en-US" altLang="zh-CN" sz="15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r>
              <a:rPr lang="en-US" altLang="zh-CN" sz="15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040316 (2022). </a:t>
            </a:r>
          </a:p>
          <a:p>
            <a:pPr eaLnBrk="1" fontAlgn="auto" hangingPunct="1">
              <a:spcBef>
                <a:spcPts val="0"/>
              </a:spcBef>
              <a:spcAft>
                <a:spcPts val="0"/>
              </a:spcAft>
            </a:pPr>
            <a:r>
              <a:rPr lang="en-US" altLang="zh-CN" sz="15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Y.-T. Cheng </a:t>
            </a:r>
            <a:r>
              <a:rPr lang="en-US" altLang="zh-CN" sz="1500" i="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PRX Quantum </a:t>
            </a:r>
            <a:r>
              <a:rPr lang="en-US" altLang="zh-CN" sz="15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a:t>
            </a:r>
            <a:r>
              <a:rPr lang="en-US" altLang="zh-CN" sz="15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040317 (2022). </a:t>
            </a:r>
            <a:endParaRPr lang="zh-CN" altLang="en-US" sz="15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形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96077" y="2247140"/>
            <a:ext cx="3274346" cy="2160000"/>
          </a:xfrm>
          <a:prstGeom prst="rect">
            <a:avLst/>
          </a:prstGeom>
        </p:spPr>
      </p:pic>
      <mc:AlternateContent xmlns:mc="http://schemas.openxmlformats.org/markup-compatibility/2006" xmlns:a14="http://schemas.microsoft.com/office/drawing/2010/main">
        <mc:Choice Requires="a14">
          <p:sp>
            <p:nvSpPr>
              <p:cNvPr id="14" name="矩形 4"/>
              <p:cNvSpPr/>
              <p:nvPr/>
            </p:nvSpPr>
            <p:spPr>
              <a:xfrm>
                <a:off x="911244" y="4407140"/>
                <a:ext cx="2416883" cy="923330"/>
              </a:xfrm>
              <a:prstGeom prst="rect">
                <a:avLst/>
              </a:prstGeom>
            </p:spPr>
            <p:txBody>
              <a:bodyPr wrap="square">
                <a:spAutoFit/>
              </a:bodyPr>
              <a:lstStyle/>
              <a:p>
                <a:pPr eaLnBrk="1" fontAlgn="auto" hangingPunct="1">
                  <a:spcBef>
                    <a:spcPts val="0"/>
                  </a:spcBef>
                  <a:spcAft>
                    <a:spcPts val="0"/>
                  </a:spcAft>
                </a:pPr>
                <a:r>
                  <a:rPr lang="en-US" altLang="zh-CN" sz="1800">
                    <a:solidFill>
                      <a:prstClr val="black"/>
                    </a:solidFill>
                    <a:latin typeface="微软雅黑" panose="020B0503020204020204" pitchFamily="34" charset="-122"/>
                    <a:ea typeface="微软雅黑" panose="020B0503020204020204" pitchFamily="34" charset="-122"/>
                    <a:cs typeface="Arial" panose="020B0604020202020204" pitchFamily="34" charset="0"/>
                  </a:rPr>
                  <a:t>Where,</a:t>
                </a:r>
                <a:r>
                  <a:rPr lang="zh-CN" altLang="en-US" sz="180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14:m>
                  <m:oMath xmlns:m="http://schemas.openxmlformats.org/officeDocument/2006/math">
                    <m:r>
                      <a:rPr lang="en-US" altLang="zh-CN" sz="1800" i="1" smtClean="0">
                        <a:solidFill>
                          <a:prstClr val="black"/>
                        </a:solidFill>
                        <a:latin typeface="Cambria Math" panose="02040503050406030204" pitchFamily="18" charset="0"/>
                        <a:ea typeface="微软雅黑" panose="020B0503020204020204" pitchFamily="34" charset="-122"/>
                        <a:cs typeface="Arial" panose="020B0604020202020204" pitchFamily="34" charset="0"/>
                      </a:rPr>
                      <m:t>𝜅</m:t>
                    </m:r>
                    <m:r>
                      <a:rPr lang="en-US" altLang="zh-CN" sz="1800" i="1" smtClean="0">
                        <a:solidFill>
                          <a:prstClr val="black"/>
                        </a:solidFill>
                        <a:latin typeface="Cambria Math" panose="02040503050406030204" pitchFamily="18" charset="0"/>
                        <a:ea typeface="微软雅黑" panose="020B0503020204020204" pitchFamily="34" charset="-122"/>
                        <a:cs typeface="Arial" panose="020B0604020202020204" pitchFamily="34" charset="0"/>
                      </a:rPr>
                      <m:t>=1</m:t>
                    </m:r>
                  </m:oMath>
                </a14:m>
                <a:r>
                  <a:rPr lang="en-US" altLang="zh-CN" sz="180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p>
              <a:p>
                <a:pPr eaLnBrk="1" fontAlgn="auto" hangingPunct="1">
                  <a:spcBef>
                    <a:spcPts val="0"/>
                  </a:spcBef>
                  <a:spcAft>
                    <a:spcPts val="0"/>
                  </a:spcAft>
                </a:pPr>
                <a:r>
                  <a:rPr lang="en-US" altLang="zh-CN" sz="1800">
                    <a:solidFill>
                      <a:prstClr val="black"/>
                    </a:solidFill>
                    <a:latin typeface="微软雅黑" panose="020B0503020204020204" pitchFamily="34" charset="-122"/>
                    <a:ea typeface="微软雅黑" panose="020B0503020204020204" pitchFamily="34" charset="-122"/>
                    <a:cs typeface="Arial" panose="020B0604020202020204" pitchFamily="34" charset="0"/>
                  </a:rPr>
                  <a:t>Horizontal -- </a:t>
                </a:r>
                <a14:m>
                  <m:oMath xmlns:m="http://schemas.openxmlformats.org/officeDocument/2006/math">
                    <m:r>
                      <a:rPr lang="en-US" altLang="zh-CN" sz="1800" i="1" smtClean="0">
                        <a:solidFill>
                          <a:prstClr val="black"/>
                        </a:solidFill>
                        <a:latin typeface="Cambria Math" panose="02040503050406030204" pitchFamily="18" charset="0"/>
                        <a:ea typeface="微软雅黑" panose="020B0503020204020204" pitchFamily="34" charset="-122"/>
                        <a:cs typeface="Arial" panose="020B0604020202020204" pitchFamily="34" charset="0"/>
                      </a:rPr>
                      <m:t>𝑚</m:t>
                    </m:r>
                    <m:r>
                      <a:rPr lang="en-US" altLang="zh-CN" sz="1800" i="1" smtClean="0">
                        <a:solidFill>
                          <a:prstClr val="black"/>
                        </a:solidFill>
                        <a:latin typeface="Cambria Math" panose="02040503050406030204" pitchFamily="18" charset="0"/>
                        <a:ea typeface="微软雅黑" panose="020B0503020204020204" pitchFamily="34" charset="-122"/>
                        <a:cs typeface="Arial" panose="020B0604020202020204" pitchFamily="34" charset="0"/>
                      </a:rPr>
                      <m:t>/</m:t>
                    </m:r>
                    <m:r>
                      <a:rPr lang="en-US" altLang="zh-CN" sz="1800" i="1" smtClean="0">
                        <a:solidFill>
                          <a:prstClr val="black"/>
                        </a:solidFill>
                        <a:latin typeface="Cambria Math" panose="02040503050406030204" pitchFamily="18" charset="0"/>
                        <a:ea typeface="微软雅黑" panose="020B0503020204020204" pitchFamily="34" charset="-122"/>
                        <a:cs typeface="Arial" panose="020B0604020202020204" pitchFamily="34" charset="0"/>
                      </a:rPr>
                      <m:t>𝜅</m:t>
                    </m:r>
                  </m:oMath>
                </a14:m>
                <a:r>
                  <a:rPr lang="en-US" altLang="zh-CN" sz="180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p>
              <a:p>
                <a:pPr eaLnBrk="1" fontAlgn="auto" hangingPunct="1">
                  <a:spcBef>
                    <a:spcPts val="0"/>
                  </a:spcBef>
                  <a:spcAft>
                    <a:spcPts val="0"/>
                  </a:spcAft>
                </a:pPr>
                <a:r>
                  <a:rPr lang="en-US" altLang="zh-CN" sz="1800">
                    <a:solidFill>
                      <a:prstClr val="black"/>
                    </a:solidFill>
                    <a:latin typeface="微软雅黑" panose="020B0503020204020204" pitchFamily="34" charset="-122"/>
                    <a:ea typeface="微软雅黑" panose="020B0503020204020204" pitchFamily="34" charset="-122"/>
                    <a:cs typeface="Arial" panose="020B0604020202020204" pitchFamily="34" charset="0"/>
                  </a:rPr>
                  <a:t>Radial -- </a:t>
                </a:r>
                <a14:m>
                  <m:oMath xmlns:m="http://schemas.openxmlformats.org/officeDocument/2006/math">
                    <m:r>
                      <a:rPr lang="en-US" altLang="zh-CN" sz="18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altLang="zh-CN" sz="1800" i="1" smtClean="0">
                        <a:solidFill>
                          <a:prstClr val="black"/>
                        </a:solidFill>
                        <a:latin typeface="Cambria Math" panose="02040503050406030204" pitchFamily="18" charset="0"/>
                        <a:ea typeface="微软雅黑" panose="020B0503020204020204" pitchFamily="34" charset="-122"/>
                        <a:cs typeface="Arial" panose="020B0604020202020204" pitchFamily="34" charset="0"/>
                      </a:rPr>
                      <m:t>𝜒</m:t>
                    </m:r>
                    <m:r>
                      <a:rPr lang="en-US" altLang="zh-CN" sz="1800" i="1" smtClean="0">
                        <a:solidFill>
                          <a:prstClr val="black"/>
                        </a:solidFill>
                        <a:latin typeface="Cambria Math" panose="02040503050406030204" pitchFamily="18" charset="0"/>
                        <a:ea typeface="微软雅黑" panose="020B0503020204020204" pitchFamily="34" charset="-122"/>
                        <a:cs typeface="Arial" panose="020B0604020202020204" pitchFamily="34" charset="0"/>
                      </a:rPr>
                      <m:t>/</m:t>
                    </m:r>
                    <m:r>
                      <a:rPr lang="en-US" altLang="zh-CN" sz="1800" i="1" smtClean="0">
                        <a:solidFill>
                          <a:prstClr val="black"/>
                        </a:solidFill>
                        <a:latin typeface="Cambria Math" panose="02040503050406030204" pitchFamily="18" charset="0"/>
                        <a:ea typeface="微软雅黑" panose="020B0503020204020204" pitchFamily="34" charset="-122"/>
                        <a:cs typeface="Arial" panose="020B0604020202020204" pitchFamily="34" charset="0"/>
                      </a:rPr>
                      <m:t>𝜅</m:t>
                    </m:r>
                  </m:oMath>
                </a14:m>
                <a:r>
                  <a:rPr lang="en-US" altLang="zh-CN" sz="180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p>
            </p:txBody>
          </p:sp>
        </mc:Choice>
        <mc:Fallback xmlns="">
          <p:sp>
            <p:nvSpPr>
              <p:cNvPr id="14" name="矩形 4"/>
              <p:cNvSpPr>
                <a:spLocks noRot="1" noChangeAspect="1" noMove="1" noResize="1" noEditPoints="1" noAdjustHandles="1" noChangeArrowheads="1" noChangeShapeType="1" noTextEdit="1"/>
              </p:cNvSpPr>
              <p:nvPr/>
            </p:nvSpPr>
            <p:spPr>
              <a:xfrm>
                <a:off x="911244" y="4407140"/>
                <a:ext cx="2416883" cy="923330"/>
              </a:xfrm>
              <a:prstGeom prst="rect">
                <a:avLst/>
              </a:prstGeom>
              <a:blipFill rotWithShape="1">
                <a:blip r:embed="rId4"/>
                <a:stretch>
                  <a:fillRect l="-1" t="-26" r="4" b="30"/>
                </a:stretch>
              </a:blipFill>
            </p:spPr>
            <p:txBody>
              <a:bodyPr/>
              <a:lstStyle/>
              <a:p>
                <a:r>
                  <a:rPr lang="zh-CN" altLang="en-US">
                    <a:noFill/>
                  </a:rPr>
                  <a:t> </a:t>
                </a:r>
              </a:p>
            </p:txBody>
          </p:sp>
        </mc:Fallback>
      </mc:AlternateContent>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7433052" y="1383790"/>
            <a:ext cx="3973298" cy="2340435"/>
          </a:xfrm>
          <a:prstGeom prst="rect">
            <a:avLst/>
          </a:prstGeom>
        </p:spPr>
      </p:pic>
      <p:pic>
        <p:nvPicPr>
          <p:cNvPr id="18" name="Picture 17" descr="A black background with red circles and white rectangles&#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4795" y="3962806"/>
            <a:ext cx="2961000" cy="1026000"/>
          </a:xfrm>
          <a:prstGeom prst="rect">
            <a:avLst/>
          </a:prstGeom>
        </p:spPr>
      </p:pic>
      <p:pic>
        <p:nvPicPr>
          <p:cNvPr id="20" name="Picture 19"/>
          <p:cNvPicPr>
            <a:picLocks noChangeAspect="1"/>
          </p:cNvPicPr>
          <p:nvPr/>
        </p:nvPicPr>
        <p:blipFill>
          <a:blip r:embed="rId5"/>
          <a:stretch>
            <a:fillRect/>
          </a:stretch>
        </p:blipFill>
        <p:spPr>
          <a:xfrm>
            <a:off x="8014795" y="5205039"/>
            <a:ext cx="2227200" cy="345600"/>
          </a:xfrm>
          <a:prstGeom prst="rect">
            <a:avLst/>
          </a:prstGeom>
        </p:spPr>
      </p:pic>
      <p:sp>
        <p:nvSpPr>
          <p:cNvPr id="21" name="Left Brace 20"/>
          <p:cNvSpPr/>
          <p:nvPr/>
        </p:nvSpPr>
        <p:spPr>
          <a:xfrm>
            <a:off x="7641019" y="4319235"/>
            <a:ext cx="189186" cy="1210384"/>
          </a:xfrm>
          <a:prstGeom prst="leftBrac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10600030101010101" charset="-122"/>
              <a:ea typeface="+mn-ea"/>
              <a:cs typeface="+mn-cs"/>
            </a:endParaRPr>
          </a:p>
        </p:txBody>
      </p:sp>
      <p:sp>
        <p:nvSpPr>
          <p:cNvPr id="3" name="标题 1"/>
          <p:cNvSpPr txBox="1"/>
          <p:nvPr/>
        </p:nvSpPr>
        <p:spPr bwMode="auto">
          <a:xfrm>
            <a:off x="133351" y="117476"/>
            <a:ext cx="10712281"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Mapping from BHM to QLM, a U(1) LGT</a:t>
            </a:r>
            <a:endParaRPr lang="zh-CN" altLang="en-US" sz="3300" kern="0" dirty="0">
              <a:cs typeface="Calibri" panose="020F0502020204030204" pitchFamily="34" charset="0"/>
            </a:endParaRPr>
          </a:p>
        </p:txBody>
      </p:sp>
      <p:sp>
        <p:nvSpPr>
          <p:cNvPr id="2" name="矩形 1"/>
          <p:cNvSpPr/>
          <p:nvPr/>
        </p:nvSpPr>
        <p:spPr>
          <a:xfrm>
            <a:off x="4540566" y="5969553"/>
            <a:ext cx="4411662" cy="622863"/>
          </a:xfrm>
          <a:prstGeom prst="rect">
            <a:avLst/>
          </a:prstGeom>
          <a:solidFill>
            <a:srgbClr val="FFFF00"/>
          </a:solidFill>
        </p:spPr>
        <p:txBody>
          <a:bodyPr wrap="square">
            <a:spAutoFit/>
          </a:bodyPr>
          <a:lstStyle/>
          <a:p>
            <a:pPr eaLnBrk="1" fontAlgn="auto" hangingPunct="1">
              <a:lnSpc>
                <a:spcPct val="120000"/>
              </a:lnSpc>
              <a:spcBef>
                <a:spcPts val="0"/>
              </a:spcBef>
              <a:spcAft>
                <a:spcPts val="0"/>
              </a:spcAft>
              <a:defRPr/>
            </a:pPr>
            <a:r>
              <a:rPr lang="en-US" altLang="zh-CN" sz="15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Su </a:t>
            </a:r>
            <a:r>
              <a:rPr lang="en-US" altLang="zh-CN" sz="1500" i="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Phys. Rev. Research </a:t>
            </a:r>
            <a:r>
              <a:rPr lang="en-US" altLang="zh-CN" sz="15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5</a:t>
            </a:r>
            <a:r>
              <a:rPr lang="en-US" altLang="zh-CN" sz="15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023010 (2023).</a:t>
            </a:r>
          </a:p>
          <a:p>
            <a:pPr eaLnBrk="1" fontAlgn="auto" hangingPunct="1">
              <a:lnSpc>
                <a:spcPct val="120000"/>
              </a:lnSpc>
              <a:spcBef>
                <a:spcPts val="0"/>
              </a:spcBef>
              <a:spcAft>
                <a:spcPts val="0"/>
              </a:spcAft>
              <a:defRPr/>
            </a:pPr>
            <a:r>
              <a:rPr lang="en-US" altLang="zh-CN" sz="15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Zhang </a:t>
            </a:r>
            <a:r>
              <a:rPr lang="en-US" altLang="zh-CN" sz="1500" i="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Nat. Phys. </a:t>
            </a:r>
            <a:r>
              <a:rPr lang="en-US" altLang="zh-CN" sz="1500" b="1"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21, </a:t>
            </a: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155 (2025).</a:t>
            </a:r>
            <a:endParaRPr lang="zh-CN" altLang="en-US" sz="15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4" name="矩形 3"/>
              <p:cNvSpPr/>
              <p:nvPr/>
            </p:nvSpPr>
            <p:spPr>
              <a:xfrm>
                <a:off x="520316" y="952515"/>
                <a:ext cx="6226081" cy="707886"/>
              </a:xfrm>
              <a:prstGeom prst="rect">
                <a:avLst/>
              </a:prstGeom>
              <a:solidFill>
                <a:sysClr val="window" lastClr="FFFFFF"/>
              </a:solidFill>
              <a:ln w="12700" cap="flat" cmpd="sng" algn="ctr">
                <a:noFill/>
                <a:prstDash val="solid"/>
                <a:miter lim="800000"/>
              </a:ln>
              <a:effectLst/>
            </p:spPr>
            <p:txBody>
              <a:bodyPr wrap="square" rtlCol="0" anchor="ctr">
                <a:spAutoFit/>
              </a:bodyPr>
              <a:lstStyle/>
              <a:p>
                <a:pPr marL="357505" marR="0" lvl="0" indent="-357505" defTabSz="914400" eaLnBrk="1" fontAlgn="auto" latinLnBrk="0" hangingPunct="1">
                  <a:lnSpc>
                    <a:spcPct val="100000"/>
                  </a:lnSpc>
                  <a:spcBef>
                    <a:spcPts val="0"/>
                  </a:spcBef>
                  <a:spcAft>
                    <a:spcPts val="0"/>
                  </a:spcAft>
                  <a:buClr>
                    <a:srgbClr val="C00000"/>
                  </a:buClr>
                  <a:buSzPct val="80000"/>
                  <a:buFont typeface="Wingdings" panose="05000000000000000000" pitchFamily="2" charset="2"/>
                  <a:buChar char="n"/>
                  <a:defRPr/>
                </a:pPr>
                <a:r>
                  <a:rPr lang="en-US" altLang="zh-CN" kern="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Implementing</a:t>
                </a:r>
                <a:r>
                  <a:rPr kumimoji="0" lang="en-US" altLang="zh-CN"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a </a:t>
                </a:r>
                <a:r>
                  <a:rPr kumimoji="0" lang="en-US" altLang="zh-CN"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tunable </a:t>
                </a:r>
                <a14:m>
                  <m:oMath xmlns:m="http://schemas.openxmlformats.org/officeDocument/2006/math">
                    <m:r>
                      <a:rPr kumimoji="0" lang="en-US" altLang="zh-CN" b="1" i="1" u="none" strike="noStrike" kern="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𝜽</m:t>
                    </m:r>
                  </m:oMath>
                </a14:m>
                <a:r>
                  <a:rPr kumimoji="0" lang="en-US" altLang="zh-CN"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–angle term </a:t>
                </a:r>
                <a:r>
                  <a:rPr kumimoji="0" lang="en-US" altLang="zh-CN"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in a tilted Bose-Hubbard quantum simulator</a:t>
                </a:r>
              </a:p>
            </p:txBody>
          </p:sp>
        </mc:Choice>
        <mc:Fallback xmlns="">
          <p:sp>
            <p:nvSpPr>
              <p:cNvPr id="4" name="矩形 3"/>
              <p:cNvSpPr>
                <a:spLocks noRot="1" noChangeAspect="1" noMove="1" noResize="1" noEditPoints="1" noAdjustHandles="1" noChangeArrowheads="1" noChangeShapeType="1" noTextEdit="1"/>
              </p:cNvSpPr>
              <p:nvPr/>
            </p:nvSpPr>
            <p:spPr>
              <a:xfrm>
                <a:off x="520316" y="952515"/>
                <a:ext cx="6226081" cy="707886"/>
              </a:xfrm>
              <a:prstGeom prst="rect">
                <a:avLst/>
              </a:prstGeom>
              <a:blipFill rotWithShape="1">
                <a:blip r:embed="rId6"/>
                <a:stretch>
                  <a:fillRect l="-4" t="-2" r="3" b="72"/>
                </a:stretch>
              </a:blipFill>
              <a:ln w="12700" cap="flat" cmpd="sng" algn="ctr">
                <a:noFill/>
                <a:prstDash val="solid"/>
                <a:miter lim="800000"/>
              </a:ln>
              <a:effectLst/>
            </p:spPr>
            <p:txBody>
              <a:bodyPr/>
              <a:lstStyle/>
              <a:p>
                <a:r>
                  <a:rPr lang="zh-CN" altLang="en-US">
                    <a:noFill/>
                  </a:rPr>
                  <a:t> </a:t>
                </a:r>
              </a:p>
            </p:txBody>
          </p:sp>
        </mc:Fallback>
      </mc:AlternateContent>
      <p:grpSp>
        <p:nvGrpSpPr>
          <p:cNvPr id="7" name="Group 6"/>
          <p:cNvGrpSpPr/>
          <p:nvPr/>
        </p:nvGrpSpPr>
        <p:grpSpPr>
          <a:xfrm>
            <a:off x="450364" y="2284225"/>
            <a:ext cx="5986849" cy="2880000"/>
            <a:chOff x="193233" y="2318734"/>
            <a:chExt cx="5986849" cy="2880000"/>
          </a:xfrm>
        </p:grpSpPr>
        <p:pic>
          <p:nvPicPr>
            <p:cNvPr id="8" name="Picture 7" descr="A screenshot of a computer&#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351" y="2318734"/>
              <a:ext cx="5899731" cy="2880000"/>
            </a:xfrm>
            <a:prstGeom prst="rect">
              <a:avLst/>
            </a:prstGeom>
          </p:spPr>
        </p:pic>
        <p:sp>
          <p:nvSpPr>
            <p:cNvPr id="9" name="矩形 3"/>
            <p:cNvSpPr/>
            <p:nvPr/>
          </p:nvSpPr>
          <p:spPr>
            <a:xfrm>
              <a:off x="193233" y="3301296"/>
              <a:ext cx="1120559"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r>
                <a:rPr kumimoji="0" lang="en-US" altLang="zh-CN"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BHM</a:t>
              </a:r>
              <a:endParaRPr kumimoji="0" lang="en-US" altLang="zh-CN"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3"/>
            <p:cNvSpPr/>
            <p:nvPr/>
          </p:nvSpPr>
          <p:spPr>
            <a:xfrm>
              <a:off x="193233" y="4049960"/>
              <a:ext cx="1120559"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r>
                <a:rPr kumimoji="0" lang="en-US" altLang="zh-CN"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QLM</a:t>
              </a:r>
              <a:endParaRPr kumimoji="0" lang="en-US" altLang="zh-CN"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heckerboard(across)">
                                      <p:cBhvr>
                                        <p:cTn id="12" dur="500"/>
                                        <p:tgtEl>
                                          <p:spTgt spid="18"/>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heckerboard(across)">
                                      <p:cBhvr>
                                        <p:cTn id="15" dur="500"/>
                                        <p:tgtEl>
                                          <p:spTgt spid="21"/>
                                        </p:tgtEl>
                                      </p:cBhvr>
                                    </p:animEffect>
                                  </p:childTnLst>
                                </p:cTn>
                              </p:par>
                              <p:par>
                                <p:cTn id="16" presetID="5"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heckerboard(across)">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diagram of a diagram of a diagram&#10;&#10;Description automatically generated with medium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7340" y="2003091"/>
            <a:ext cx="5359641" cy="1800000"/>
          </a:xfrm>
          <a:prstGeom prst="rect">
            <a:avLst/>
          </a:prstGeom>
        </p:spPr>
      </p:pic>
      <p:sp>
        <p:nvSpPr>
          <p:cNvPr id="5" name="Rounded Rectangle 7"/>
          <p:cNvSpPr/>
          <p:nvPr/>
        </p:nvSpPr>
        <p:spPr>
          <a:xfrm>
            <a:off x="6539706" y="2427474"/>
            <a:ext cx="2448911" cy="1124606"/>
          </a:xfrm>
          <a:prstGeom prst="roundRect">
            <a:avLst/>
          </a:prstGeom>
          <a:noFill/>
          <a:ln w="19050" cap="flat" cmpd="sng" algn="ctr">
            <a:solidFill>
              <a:srgbClr val="44546A">
                <a:lumMod val="7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Rounded Rectangle 10"/>
          <p:cNvSpPr/>
          <p:nvPr/>
        </p:nvSpPr>
        <p:spPr>
          <a:xfrm>
            <a:off x="9455134" y="2427474"/>
            <a:ext cx="2557491" cy="1124606"/>
          </a:xfrm>
          <a:prstGeom prst="roundRect">
            <a:avLst/>
          </a:prstGeom>
          <a:noFill/>
          <a:ln w="19050" cap="flat" cmpd="sng" algn="ctr">
            <a:solidFill>
              <a:srgbClr val="44546A">
                <a:lumMod val="7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7" name="矩形 3"/>
              <p:cNvSpPr/>
              <p:nvPr/>
            </p:nvSpPr>
            <p:spPr>
              <a:xfrm>
                <a:off x="10200210" y="4552785"/>
                <a:ext cx="1521372" cy="715089"/>
              </a:xfrm>
              <a:prstGeom prst="roundRect">
                <a:avLst/>
              </a:prstGeom>
              <a:solidFill>
                <a:srgbClr val="44546A">
                  <a:lumMod val="20000"/>
                  <a:lumOff val="80000"/>
                </a:srgbClr>
              </a:solid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
                    <a:srgbClr val="C00000"/>
                  </a:buClr>
                  <a:buSzPct val="80000"/>
                  <a:buFontTx/>
                  <a:buNone/>
                  <a:defRPr/>
                </a:pPr>
                <a14:m>
                  <m:oMath xmlns:m="http://schemas.openxmlformats.org/officeDocument/2006/math">
                    <m:r>
                      <a:rPr kumimoji="0" lang="en-US" altLang="zh-CN" sz="1800" b="1" i="1" u="none" strike="noStrike" kern="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𝜽</m:t>
                    </m:r>
                  </m:oMath>
                </a14:m>
                <a:r>
                  <a:rPr kumimoji="0" lang="en-US" altLang="zh-CN" sz="1800" b="1"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–angle </a:t>
                </a:r>
                <a:r>
                  <a:rPr kumimoji="0" lang="en-US" altLang="zh-CN"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term </a:t>
                </a:r>
                <a:r>
                  <a:rPr kumimoji="0" lang="en-US" altLang="zh-CN" sz="1800" b="1" i="0" u="none" strike="noStrike" kern="0" cap="none" spc="0" normalizeH="0" baseline="0" noProof="0">
                    <a:ln>
                      <a:noFill/>
                    </a:ln>
                    <a:solidFill>
                      <a:prstClr val="black"/>
                    </a:solidFill>
                    <a:effectLst/>
                    <a:uLnTx/>
                    <a:uFillTx/>
                    <a:latin typeface="等线" panose="02010600030101010101" charset="-122"/>
                    <a:ea typeface="微软雅黑" panose="020B0503020204020204" pitchFamily="34" charset="-122"/>
                    <a:cs typeface="Arial" panose="020B0604020202020204" pitchFamily="34" charset="0"/>
                  </a:rPr>
                  <a:t>(QLM)</a:t>
                </a:r>
              </a:p>
            </p:txBody>
          </p:sp>
        </mc:Choice>
        <mc:Fallback xmlns="">
          <p:sp>
            <p:nvSpPr>
              <p:cNvPr id="7" name="矩形 3"/>
              <p:cNvSpPr>
                <a:spLocks noRot="1" noChangeAspect="1" noMove="1" noResize="1" noEditPoints="1" noAdjustHandles="1" noChangeArrowheads="1" noChangeShapeType="1" noTextEdit="1"/>
              </p:cNvSpPr>
              <p:nvPr/>
            </p:nvSpPr>
            <p:spPr>
              <a:xfrm>
                <a:off x="10200210" y="4552785"/>
                <a:ext cx="1521372" cy="715089"/>
              </a:xfrm>
              <a:prstGeom prst="roundRect">
                <a:avLst/>
              </a:prstGeom>
              <a:blipFill rotWithShape="1">
                <a:blip r:embed="rId3"/>
                <a:stretch>
                  <a:fillRect l="-13" t="-66" r="8" b="77"/>
                </a:stretch>
              </a:blipFill>
              <a:ln w="12700" cap="flat" cmpd="sng" algn="ctr">
                <a:noFill/>
                <a:prstDash val="solid"/>
                <a:miter lim="800000"/>
              </a:ln>
              <a:effectLst/>
            </p:spPr>
            <p:txBody>
              <a:bodyPr/>
              <a:lstStyle/>
              <a:p>
                <a:r>
                  <a:rPr lang="zh-CN" altLang="en-US">
                    <a:noFill/>
                  </a:rPr>
                  <a:t> </a:t>
                </a:r>
              </a:p>
            </p:txBody>
          </p:sp>
        </mc:Fallback>
      </mc:AlternateContent>
      <p:sp>
        <p:nvSpPr>
          <p:cNvPr id="8" name="矩形 3"/>
          <p:cNvSpPr/>
          <p:nvPr/>
        </p:nvSpPr>
        <p:spPr>
          <a:xfrm>
            <a:off x="6849113" y="4552786"/>
            <a:ext cx="2080617" cy="715089"/>
          </a:xfrm>
          <a:prstGeom prst="roundRect">
            <a:avLst/>
          </a:prstGeom>
          <a:solidFill>
            <a:srgbClr val="44546A">
              <a:lumMod val="20000"/>
              <a:lumOff val="80000"/>
            </a:srgbClr>
          </a:solid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Staggered </a:t>
            </a:r>
            <a:r>
              <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potential (BHM</a:t>
            </a:r>
            <a:r>
              <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a:t>
            </a:r>
          </a:p>
        </p:txBody>
      </p:sp>
      <p:sp>
        <p:nvSpPr>
          <p:cNvPr id="9" name="Up-Down Arrow 12"/>
          <p:cNvSpPr/>
          <p:nvPr/>
        </p:nvSpPr>
        <p:spPr>
          <a:xfrm rot="5400000">
            <a:off x="9426577" y="4582478"/>
            <a:ext cx="276784" cy="655703"/>
          </a:xfrm>
          <a:prstGeom prst="upDownArrow">
            <a:avLst/>
          </a:prstGeom>
          <a:solidFill>
            <a:sysClr val="window" lastClr="FFFFFF"/>
          </a:solidFill>
          <a:ln w="12700" cap="flat" cmpd="sng" algn="ctr">
            <a:solidFill>
              <a:srgbClr val="44546A">
                <a:lumMod val="7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标题 1"/>
          <p:cNvSpPr txBox="1"/>
          <p:nvPr/>
        </p:nvSpPr>
        <p:spPr bwMode="auto">
          <a:xfrm>
            <a:off x="133351" y="117476"/>
            <a:ext cx="10712281"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Mapping from BHM to QLM, a U(1) LGT</a:t>
            </a:r>
            <a:endParaRPr lang="zh-CN" altLang="en-US" sz="3300" kern="0" dirty="0">
              <a:cs typeface="Calibri" panose="020F0502020204030204" pitchFamily="34" charset="0"/>
            </a:endParaRPr>
          </a:p>
        </p:txBody>
      </p:sp>
      <p:grpSp>
        <p:nvGrpSpPr>
          <p:cNvPr id="18" name="Group 17"/>
          <p:cNvGrpSpPr/>
          <p:nvPr/>
        </p:nvGrpSpPr>
        <p:grpSpPr>
          <a:xfrm>
            <a:off x="450364" y="2284225"/>
            <a:ext cx="5986849" cy="2880000"/>
            <a:chOff x="193233" y="2318734"/>
            <a:chExt cx="5986849" cy="2880000"/>
          </a:xfrm>
        </p:grpSpPr>
        <p:pic>
          <p:nvPicPr>
            <p:cNvPr id="19" name="Picture 18" descr="A screenshot of a computer&#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351" y="2318734"/>
              <a:ext cx="5899731" cy="2880000"/>
            </a:xfrm>
            <a:prstGeom prst="rect">
              <a:avLst/>
            </a:prstGeom>
          </p:spPr>
        </p:pic>
        <p:sp>
          <p:nvSpPr>
            <p:cNvPr id="20" name="矩形 3"/>
            <p:cNvSpPr/>
            <p:nvPr/>
          </p:nvSpPr>
          <p:spPr>
            <a:xfrm>
              <a:off x="193233" y="3301296"/>
              <a:ext cx="1120559"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r>
                <a:rPr kumimoji="0" lang="en-US" altLang="zh-CN"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BHM</a:t>
              </a:r>
              <a:endParaRPr kumimoji="0" lang="en-US" altLang="zh-CN"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矩形 3"/>
            <p:cNvSpPr/>
            <p:nvPr/>
          </p:nvSpPr>
          <p:spPr>
            <a:xfrm>
              <a:off x="193233" y="4049960"/>
              <a:ext cx="1120559" cy="40011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r>
                <a:rPr kumimoji="0" lang="en-US" altLang="zh-CN" sz="20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QLM</a:t>
              </a:r>
              <a:endParaRPr kumimoji="0" lang="en-US" altLang="zh-CN"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2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33312" y="4975662"/>
            <a:ext cx="5699504" cy="733269"/>
          </a:xfrm>
          <a:prstGeom prst="rect">
            <a:avLst/>
          </a:prstGeom>
        </p:spPr>
      </p:pic>
      <p:sp>
        <p:nvSpPr>
          <p:cNvPr id="4" name="矩形 3"/>
          <p:cNvSpPr/>
          <p:nvPr/>
        </p:nvSpPr>
        <p:spPr>
          <a:xfrm>
            <a:off x="509256" y="1277814"/>
            <a:ext cx="9623286" cy="430887"/>
          </a:xfrm>
          <a:prstGeom prst="rect">
            <a:avLst/>
          </a:prstGeom>
          <a:noFill/>
          <a:ln w="12700" cap="flat" cmpd="sng" algn="ctr">
            <a:noFill/>
            <a:prstDash val="solid"/>
            <a:miter lim="800000"/>
          </a:ln>
          <a:effectLst/>
        </p:spPr>
        <p:txBody>
          <a:bodyPr wrap="square" rtlCol="0" anchor="ctr">
            <a:spAutoFit/>
          </a:bodyPr>
          <a:lstStyle/>
          <a:p>
            <a:pPr marL="228600" marR="0" lvl="0" indent="-228600" defTabSz="914400" eaLnBrk="1" fontAlgn="auto" latinLnBrk="0" hangingPunct="1">
              <a:lnSpc>
                <a:spcPct val="100000"/>
              </a:lnSpc>
              <a:spcBef>
                <a:spcPts val="0"/>
              </a:spcBef>
              <a:spcAft>
                <a:spcPts val="0"/>
              </a:spcAft>
              <a:buClr>
                <a:srgbClr val="C00000"/>
              </a:buClr>
              <a:buSzPct val="80000"/>
              <a:buFont typeface="Wingdings" panose="05000000000000000000" pitchFamily="2" charset="2"/>
              <a:buChar char="n"/>
              <a:defRPr/>
            </a:pPr>
            <a:r>
              <a:rPr kumimoji="0" lang="en-US" altLang="zh-CN" sz="2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Target</a:t>
            </a:r>
            <a:r>
              <a:rPr kumimoji="0" lang="en-US" altLang="zh-CN" sz="22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initial state</a:t>
            </a:r>
            <a:r>
              <a:rPr kumimoji="0" lang="en-US" altLang="zh-CN" sz="2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creating a particle-antiparticle pair</a:t>
            </a:r>
          </a:p>
        </p:txBody>
      </p:sp>
      <p:pic>
        <p:nvPicPr>
          <p:cNvPr id="5" name="图形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10513" y="2016089"/>
            <a:ext cx="3195580" cy="2108040"/>
          </a:xfrm>
          <a:prstGeom prst="rect">
            <a:avLst/>
          </a:prstGeom>
        </p:spPr>
      </p:pic>
      <mc:AlternateContent xmlns:mc="http://schemas.openxmlformats.org/markup-compatibility/2006" xmlns:a14="http://schemas.microsoft.com/office/drawing/2010/main">
        <mc:Choice Requires="a14">
          <p:sp>
            <p:nvSpPr>
              <p:cNvPr id="6" name="矩形 3"/>
              <p:cNvSpPr/>
              <p:nvPr/>
            </p:nvSpPr>
            <p:spPr>
              <a:xfrm>
                <a:off x="4373216" y="2037507"/>
                <a:ext cx="6162262" cy="430887"/>
              </a:xfrm>
              <a:prstGeom prst="rect">
                <a:avLst/>
              </a:prstGeom>
              <a:noFill/>
              <a:ln w="12700" cap="flat" cmpd="sng" algn="ctr">
                <a:noFill/>
                <a:prstDash val="solid"/>
                <a:miter lim="800000"/>
              </a:ln>
              <a:effectLst/>
            </p:spPr>
            <p:txBody>
              <a:bodyPr wrap="square" rtlCol="0" anchor="ctr">
                <a:spAutoFit/>
              </a:bodyPr>
              <a:lstStyle/>
              <a:p>
                <a:pPr marL="228600" marR="0" lvl="0" indent="-228600" defTabSz="914400" eaLnBrk="1" fontAlgn="auto" latinLnBrk="0" hangingPunct="1">
                  <a:lnSpc>
                    <a:spcPct val="100000"/>
                  </a:lnSpc>
                  <a:spcBef>
                    <a:spcPts val="0"/>
                  </a:spcBef>
                  <a:spcAft>
                    <a:spcPts val="0"/>
                  </a:spcAft>
                  <a:buClr>
                    <a:srgbClr val="C00000"/>
                  </a:buClr>
                  <a:buSzPct val="80000"/>
                  <a:buFont typeface="Wingdings" panose="05000000000000000000" pitchFamily="2" charset="2"/>
                  <a:buChar char="Ø"/>
                  <a:defRPr/>
                </a:pPr>
                <a:r>
                  <a:rPr kumimoji="0" lang="en-US" altLang="zh-CN" sz="2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Ground state @ </a:t>
                </a:r>
                <a14:m>
                  <m:oMath xmlns:m="http://schemas.openxmlformats.org/officeDocument/2006/math">
                    <m:r>
                      <a:rPr kumimoji="0" lang="en-US" altLang="zh-CN" sz="2200" b="1" i="1" u="none" strike="noStrike" kern="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𝒎</m:t>
                    </m:r>
                    <m:r>
                      <a:rPr kumimoji="0" lang="en-US" altLang="zh-CN" sz="2200" b="1" i="1" u="none" strike="noStrike" kern="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m:t>
                    </m:r>
                  </m:oMath>
                </a14:m>
                <a:r>
                  <a:rPr kumimoji="0" lang="en-US" altLang="zh-CN" sz="2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 </a:t>
                </a:r>
                <a:r>
                  <a:rPr kumimoji="0" lang="en-US" altLang="zh-CN" sz="2200" b="1" i="0" u="none" strike="noStrike" kern="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Vacuum state</a:t>
                </a:r>
              </a:p>
            </p:txBody>
          </p:sp>
        </mc:Choice>
        <mc:Fallback xmlns="">
          <p:sp>
            <p:nvSpPr>
              <p:cNvPr id="6" name="矩形 3"/>
              <p:cNvSpPr>
                <a:spLocks noRot="1" noChangeAspect="1" noMove="1" noResize="1" noEditPoints="1" noAdjustHandles="1" noChangeArrowheads="1" noChangeShapeType="1" noTextEdit="1"/>
              </p:cNvSpPr>
              <p:nvPr/>
            </p:nvSpPr>
            <p:spPr>
              <a:xfrm>
                <a:off x="4373216" y="2037507"/>
                <a:ext cx="6162262" cy="430887"/>
              </a:xfrm>
              <a:prstGeom prst="rect">
                <a:avLst/>
              </a:prstGeom>
              <a:blipFill rotWithShape="1">
                <a:blip r:embed="rId5"/>
                <a:stretch>
                  <a:fillRect l="-10" t="-99" r="3" b="35"/>
                </a:stretch>
              </a:blipFill>
              <a:ln w="12700" cap="flat" cmpd="sng" algn="ctr">
                <a:noFill/>
                <a:prstDash val="solid"/>
                <a:miter lim="800000"/>
              </a:ln>
              <a:effectLst/>
            </p:spPr>
            <p:txBody>
              <a:bodyPr/>
              <a:lstStyle/>
              <a:p>
                <a:r>
                  <a:rPr lang="zh-CN" altLang="en-US">
                    <a:noFill/>
                  </a:rPr>
                  <a:t> </a:t>
                </a:r>
              </a:p>
            </p:txBody>
          </p:sp>
        </mc:Fallback>
      </mc:AlternateContent>
      <p:sp>
        <p:nvSpPr>
          <p:cNvPr id="7" name="矩形 3"/>
          <p:cNvSpPr/>
          <p:nvPr/>
        </p:nvSpPr>
        <p:spPr>
          <a:xfrm>
            <a:off x="4373216" y="4436702"/>
            <a:ext cx="6162262" cy="430887"/>
          </a:xfrm>
          <a:prstGeom prst="rect">
            <a:avLst/>
          </a:prstGeom>
          <a:noFill/>
          <a:ln w="12700" cap="flat" cmpd="sng" algn="ctr">
            <a:noFill/>
            <a:prstDash val="solid"/>
            <a:miter lim="800000"/>
          </a:ln>
          <a:effectLst/>
        </p:spPr>
        <p:txBody>
          <a:bodyPr wrap="square" rtlCol="0" anchor="ctr">
            <a:spAutoFit/>
          </a:bodyPr>
          <a:lstStyle/>
          <a:p>
            <a:pPr marL="228600" marR="0" lvl="0" indent="-228600" defTabSz="914400" eaLnBrk="1" fontAlgn="auto" latinLnBrk="0" hangingPunct="1">
              <a:lnSpc>
                <a:spcPct val="100000"/>
              </a:lnSpc>
              <a:spcBef>
                <a:spcPts val="0"/>
              </a:spcBef>
              <a:spcAft>
                <a:spcPts val="0"/>
              </a:spcAft>
              <a:buClr>
                <a:srgbClr val="C00000"/>
              </a:buClr>
              <a:buSzPct val="80000"/>
              <a:buFont typeface="Wingdings" panose="05000000000000000000" pitchFamily="2" charset="2"/>
              <a:buChar char="Ø"/>
              <a:defRPr/>
            </a:pPr>
            <a:r>
              <a:rPr kumimoji="0" lang="en-US" altLang="zh-CN" sz="2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Target initial state</a:t>
            </a:r>
            <a:endParaRPr kumimoji="0" lang="en-US" altLang="zh-CN" sz="22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Down Arrow 27"/>
          <p:cNvSpPr/>
          <p:nvPr/>
        </p:nvSpPr>
        <p:spPr>
          <a:xfrm>
            <a:off x="7692886" y="3667991"/>
            <a:ext cx="496957" cy="709077"/>
          </a:xfrm>
          <a:prstGeom prst="downArrow">
            <a:avLst/>
          </a:prstGeom>
          <a:solidFill>
            <a:srgbClr val="5B9BD5">
              <a:lumMod val="40000"/>
              <a:lumOff val="60000"/>
            </a:srgbClr>
          </a:solidFill>
          <a:ln w="12700" cap="flat" cmpd="sng" algn="ctr">
            <a:solidFill>
              <a:srgbClr val="006699"/>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9" name="Group 30"/>
          <p:cNvGrpSpPr/>
          <p:nvPr/>
        </p:nvGrpSpPr>
        <p:grpSpPr>
          <a:xfrm>
            <a:off x="4808582" y="2573367"/>
            <a:ext cx="6484726" cy="821610"/>
            <a:chOff x="4035540" y="2334375"/>
            <a:chExt cx="7257768" cy="945629"/>
          </a:xfrm>
        </p:grpSpPr>
        <p:pic>
          <p:nvPicPr>
            <p:cNvPr id="10" name="Picture 23" descr="A diagram of a wave&#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6665" y="2334375"/>
              <a:ext cx="6446643" cy="945629"/>
            </a:xfrm>
            <a:prstGeom prst="rect">
              <a:avLst/>
            </a:prstGeom>
          </p:spPr>
        </p:pic>
        <p:sp>
          <p:nvSpPr>
            <p:cNvPr id="11" name="矩形 3"/>
            <p:cNvSpPr/>
            <p:nvPr/>
          </p:nvSpPr>
          <p:spPr>
            <a:xfrm>
              <a:off x="4035540" y="2460234"/>
              <a:ext cx="925343" cy="400110"/>
            </a:xfrm>
            <a:prstGeom prst="rect">
              <a:avLst/>
            </a:prstGeom>
            <a:noFill/>
            <a:ln w="12700" cap="flat" cmpd="sng" algn="ctr">
              <a:noFill/>
              <a:prstDash val="solid"/>
              <a:miter lim="800000"/>
            </a:ln>
            <a:effectLst/>
          </p:spPr>
          <p:txBody>
            <a:bodyPr wrap="square" rtlCol="0" anchor="ctr">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1"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BHM</a:t>
              </a:r>
              <a:endParaRPr kumimoji="0" lang="en-US" altLang="zh-CN" sz="1800" b="1" i="0" u="none" strike="noStrike" kern="0" cap="none" spc="0" normalizeH="0" baseline="0" noProof="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矩形 3"/>
            <p:cNvSpPr/>
            <p:nvPr/>
          </p:nvSpPr>
          <p:spPr>
            <a:xfrm>
              <a:off x="4035540" y="2879894"/>
              <a:ext cx="925343" cy="400110"/>
            </a:xfrm>
            <a:prstGeom prst="rect">
              <a:avLst/>
            </a:prstGeom>
            <a:noFill/>
            <a:ln w="12700" cap="flat" cmpd="sng" algn="ctr">
              <a:noFill/>
              <a:prstDash val="solid"/>
              <a:miter lim="800000"/>
            </a:ln>
            <a:effectLst/>
          </p:spPr>
          <p:txBody>
            <a:bodyPr wrap="square" rtlCol="0" anchor="ctr">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1"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QLM</a:t>
              </a:r>
              <a:endParaRPr kumimoji="0" lang="en-US" altLang="zh-CN" sz="1800" b="1" i="0" u="none" strike="noStrike" kern="0" cap="none" spc="0" normalizeH="0" baseline="0" noProof="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矩形 3"/>
              <p:cNvSpPr/>
              <p:nvPr/>
            </p:nvSpPr>
            <p:spPr>
              <a:xfrm>
                <a:off x="1336788" y="4366898"/>
                <a:ext cx="1943029" cy="476726"/>
              </a:xfrm>
              <a:prstGeom prst="roundRect">
                <a:avLst/>
              </a:prstGeom>
              <a:noFill/>
              <a:ln w="12700" cap="flat" cmpd="sng" algn="ctr">
                <a:noFill/>
                <a:prstDash val="solid"/>
                <a:miter lim="800000"/>
              </a:ln>
              <a:effectLst/>
            </p:spPr>
            <p:txBody>
              <a:bodyPr wrap="square" rtlCol="0" anchor="ctr">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r>
                  <a:rPr kumimoji="0" lang="en-US" altLang="zh-CN" sz="2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When  </a:t>
                </a:r>
                <a14:m>
                  <m:oMath xmlns:m="http://schemas.openxmlformats.org/officeDocument/2006/math">
                    <m:r>
                      <a:rPr kumimoji="0" lang="en-US" altLang="zh-CN" sz="2200" b="0" i="1" u="none" strike="noStrike" kern="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𝑚</m:t>
                    </m:r>
                    <m:r>
                      <a:rPr kumimoji="0" lang="en-US" altLang="zh-CN" sz="2200" b="0" i="1" u="none" strike="noStrike" kern="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&gt;</m:t>
                    </m:r>
                    <m:r>
                      <a:rPr kumimoji="0" lang="en-US" altLang="zh-CN" sz="2200" b="0" i="1" u="none" strike="noStrike" kern="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0</m:t>
                    </m:r>
                  </m:oMath>
                </a14:m>
                <a:endParaRPr kumimoji="0" lang="en-US" altLang="zh-CN" sz="22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mc:Choice>
        <mc:Fallback xmlns="">
          <p:sp>
            <p:nvSpPr>
              <p:cNvPr id="13" name="矩形 3"/>
              <p:cNvSpPr>
                <a:spLocks noRot="1" noChangeAspect="1" noMove="1" noResize="1" noEditPoints="1" noAdjustHandles="1" noChangeArrowheads="1" noChangeShapeType="1" noTextEdit="1"/>
              </p:cNvSpPr>
              <p:nvPr/>
            </p:nvSpPr>
            <p:spPr>
              <a:xfrm>
                <a:off x="1336788" y="4366898"/>
                <a:ext cx="1943029" cy="476726"/>
              </a:xfrm>
              <a:prstGeom prst="roundRect">
                <a:avLst/>
              </a:prstGeom>
              <a:blipFill rotWithShape="1">
                <a:blip r:embed="rId7"/>
                <a:stretch>
                  <a:fillRect l="-6" t="-1" r="2" b="100"/>
                </a:stretch>
              </a:blipFill>
              <a:ln w="12700" cap="flat" cmpd="sng" algn="ctr">
                <a:noFill/>
                <a:prstDash val="solid"/>
                <a:miter lim="800000"/>
              </a:ln>
              <a:effectLst/>
            </p:spPr>
            <p:txBody>
              <a:bodyPr/>
              <a:lstStyle/>
              <a:p>
                <a:r>
                  <a:rPr lang="zh-CN" altLang="en-US">
                    <a:noFill/>
                  </a:rPr>
                  <a:t> </a:t>
                </a:r>
              </a:p>
            </p:txBody>
          </p:sp>
        </mc:Fallback>
      </mc:AlternateContent>
      <p:sp>
        <p:nvSpPr>
          <p:cNvPr id="15" name="Rounded Rectangle 7"/>
          <p:cNvSpPr/>
          <p:nvPr/>
        </p:nvSpPr>
        <p:spPr>
          <a:xfrm>
            <a:off x="2069494" y="2977685"/>
            <a:ext cx="1380107" cy="267591"/>
          </a:xfrm>
          <a:prstGeom prst="roundRect">
            <a:avLst/>
          </a:prstGeom>
          <a:noFill/>
          <a:ln w="28575" cap="flat" cmpd="sng" algn="ctr">
            <a:solidFill>
              <a:srgbClr val="FF0000"/>
            </a:solidFill>
            <a:prstDash val="sysDash"/>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标题 1"/>
          <p:cNvSpPr txBox="1"/>
          <p:nvPr/>
        </p:nvSpPr>
        <p:spPr bwMode="auto">
          <a:xfrm>
            <a:off x="133351" y="117476"/>
            <a:ext cx="10712281"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Dynamics of particle-antiparticle pair</a:t>
            </a:r>
            <a:endParaRPr lang="zh-CN" altLang="en-US" sz="3300" kern="0" dirty="0">
              <a:cs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par>
                                <p:cTn id="19" presetID="5"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2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89933" y="5695866"/>
            <a:ext cx="5596364" cy="720000"/>
          </a:xfrm>
          <a:prstGeom prst="rect">
            <a:avLst/>
          </a:prstGeom>
        </p:spPr>
      </p:pic>
      <p:pic>
        <p:nvPicPr>
          <p:cNvPr id="5" name="Picture 15" descr="A grid with blue balls&#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180" y="3328109"/>
            <a:ext cx="4811958" cy="2160000"/>
          </a:xfrm>
          <a:prstGeom prst="rect">
            <a:avLst/>
          </a:prstGeom>
        </p:spPr>
      </p:pic>
      <p:pic>
        <p:nvPicPr>
          <p:cNvPr id="6"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1" y="1037451"/>
            <a:ext cx="4811958" cy="2160000"/>
          </a:xfrm>
          <a:prstGeom prst="rect">
            <a:avLst/>
          </a:prstGeom>
        </p:spPr>
      </p:pic>
      <p:pic>
        <p:nvPicPr>
          <p:cNvPr id="7"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5094" y="972618"/>
            <a:ext cx="4811958" cy="2160000"/>
          </a:xfrm>
          <a:prstGeom prst="rect">
            <a:avLst/>
          </a:prstGeom>
        </p:spPr>
      </p:pic>
      <p:pic>
        <p:nvPicPr>
          <p:cNvPr id="8"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2086" y="3328329"/>
            <a:ext cx="4811958" cy="2160000"/>
          </a:xfrm>
          <a:prstGeom prst="rect">
            <a:avLst/>
          </a:prstGeom>
        </p:spPr>
      </p:pic>
      <p:sp>
        <p:nvSpPr>
          <p:cNvPr id="9" name="Rounded Rectangle 8"/>
          <p:cNvSpPr/>
          <p:nvPr/>
        </p:nvSpPr>
        <p:spPr>
          <a:xfrm>
            <a:off x="817180" y="4395077"/>
            <a:ext cx="4112172" cy="555295"/>
          </a:xfrm>
          <a:prstGeom prst="roundRect">
            <a:avLst/>
          </a:prstGeom>
          <a:noFill/>
          <a:ln w="28575" cap="flat" cmpd="sng" algn="ctr">
            <a:solidFill>
              <a:srgbClr val="FF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Rounded Rectangle 9"/>
          <p:cNvSpPr/>
          <p:nvPr/>
        </p:nvSpPr>
        <p:spPr>
          <a:xfrm>
            <a:off x="838200" y="3583946"/>
            <a:ext cx="4112172" cy="555295"/>
          </a:xfrm>
          <a:prstGeom prst="roundRect">
            <a:avLst/>
          </a:prstGeom>
          <a:noFill/>
          <a:ln w="28575" cap="flat" cmpd="sng" algn="ctr">
            <a:solidFill>
              <a:srgbClr val="FF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Curved Right Arrow 10"/>
          <p:cNvSpPr/>
          <p:nvPr/>
        </p:nvSpPr>
        <p:spPr>
          <a:xfrm rot="20320652">
            <a:off x="551156" y="4230854"/>
            <a:ext cx="583409" cy="2090993"/>
          </a:xfrm>
          <a:prstGeom prst="curvedRightArrow">
            <a:avLst/>
          </a:prstGeom>
          <a:solidFill>
            <a:srgbClr val="ED7D31">
              <a:lumMod val="40000"/>
              <a:lumOff val="60000"/>
            </a:srgbClr>
          </a:solidFill>
          <a:ln w="19050" cap="flat" cmpd="sng" algn="ctr">
            <a:solidFill>
              <a:srgbClr val="ED7D31">
                <a:lumMod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Notched Right Arrow 26"/>
          <p:cNvSpPr/>
          <p:nvPr/>
        </p:nvSpPr>
        <p:spPr>
          <a:xfrm>
            <a:off x="5420139" y="1840187"/>
            <a:ext cx="675861" cy="430887"/>
          </a:xfrm>
          <a:prstGeom prst="notchedRightArrow">
            <a:avLst>
              <a:gd name="adj1" fmla="val 50000"/>
              <a:gd name="adj2" fmla="val 50000"/>
            </a:avLst>
          </a:prstGeom>
          <a:solidFill>
            <a:srgbClr val="44546A">
              <a:lumMod val="20000"/>
              <a:lumOff val="80000"/>
            </a:srgbClr>
          </a:solidFill>
          <a:ln w="19050" cap="flat" cmpd="sng" algn="ctr">
            <a:solidFill>
              <a:srgbClr val="E7E6E6">
                <a:lumMod val="2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Notched Right Arrow 27"/>
          <p:cNvSpPr/>
          <p:nvPr/>
        </p:nvSpPr>
        <p:spPr>
          <a:xfrm rot="10800000">
            <a:off x="5420139" y="4179633"/>
            <a:ext cx="675861" cy="430887"/>
          </a:xfrm>
          <a:prstGeom prst="notchedRightArrow">
            <a:avLst>
              <a:gd name="adj1" fmla="val 50000"/>
              <a:gd name="adj2" fmla="val 50000"/>
            </a:avLst>
          </a:prstGeom>
          <a:solidFill>
            <a:srgbClr val="44546A">
              <a:lumMod val="20000"/>
              <a:lumOff val="80000"/>
            </a:srgbClr>
          </a:solidFill>
          <a:ln w="19050" cap="flat" cmpd="sng" algn="ctr">
            <a:solidFill>
              <a:srgbClr val="E7E6E6">
                <a:lumMod val="25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Curved Left Arrow 28"/>
          <p:cNvSpPr/>
          <p:nvPr/>
        </p:nvSpPr>
        <p:spPr>
          <a:xfrm>
            <a:off x="10677938" y="2158385"/>
            <a:ext cx="728869" cy="2339447"/>
          </a:xfrm>
          <a:prstGeom prst="curvedLeftArrow">
            <a:avLst/>
          </a:prstGeom>
          <a:solidFill>
            <a:sysClr val="window" lastClr="FFFFFF"/>
          </a:solidFill>
          <a:ln w="19050" cap="flat" cmpd="sng" algn="ctr">
            <a:solidFill>
              <a:srgbClr val="44546A"/>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标题 1"/>
          <p:cNvSpPr txBox="1"/>
          <p:nvPr/>
        </p:nvSpPr>
        <p:spPr bwMode="auto">
          <a:xfrm>
            <a:off x="133351" y="117476"/>
            <a:ext cx="10712281"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Creating a particle-antiparticle pair!</a:t>
            </a:r>
            <a:endParaRPr lang="zh-CN" altLang="en-US" sz="3300" kern="0" dirty="0">
              <a:cs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par>
                                <p:cTn id="24" presetID="5"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heckerboard(across)">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heckerboard(across)">
                                      <p:cBhvr>
                                        <p:cTn id="31" dur="500"/>
                                        <p:tgtEl>
                                          <p:spTgt spid="10"/>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heckerboard(across)">
                                      <p:cBhvr>
                                        <p:cTn id="34" dur="500"/>
                                        <p:tgtEl>
                                          <p:spTgt spid="9"/>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par>
                                <p:cTn id="38" presetID="5" presetClass="entr" presetSubtype="1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checkerboard(across)">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670" y="2122952"/>
            <a:ext cx="5897222" cy="3983348"/>
          </a:xfrm>
          <a:prstGeom prst="rect">
            <a:avLst/>
          </a:prstGeom>
        </p:spPr>
      </p:pic>
      <p:sp>
        <p:nvSpPr>
          <p:cNvPr id="47106" name="标题 1"/>
          <p:cNvSpPr>
            <a:spLocks noGrp="1"/>
          </p:cNvSpPr>
          <p:nvPr>
            <p:ph type="title" idx="4294967295"/>
          </p:nvPr>
        </p:nvSpPr>
        <p:spPr>
          <a:xfrm>
            <a:off x="152945" y="132035"/>
            <a:ext cx="9180388" cy="477837"/>
          </a:xfrm>
        </p:spPr>
        <p:txBody>
          <a:bodyPr/>
          <a:lstStyle/>
          <a:p>
            <a:r>
              <a:rPr lang="en-US" altLang="zh-CN" sz="3300" dirty="0">
                <a:cs typeface="Calibri" panose="020F0502020204030204" pitchFamily="34" charset="0"/>
              </a:rPr>
              <a:t>Gauge theory</a:t>
            </a:r>
            <a:endParaRPr lang="zh-CN" altLang="en-US" sz="3300" dirty="0">
              <a:cs typeface="Calibri" panose="020F0502020204030204" pitchFamily="34" charset="0"/>
            </a:endParaRPr>
          </a:p>
        </p:txBody>
      </p:sp>
      <p:sp>
        <p:nvSpPr>
          <p:cNvPr id="23" name="标题 8"/>
          <p:cNvSpPr txBox="1"/>
          <p:nvPr/>
        </p:nvSpPr>
        <p:spPr>
          <a:xfrm>
            <a:off x="497380" y="543387"/>
            <a:ext cx="10657570" cy="124471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457200" indent="-457200" fontAlgn="auto">
              <a:lnSpc>
                <a:spcPct val="150000"/>
              </a:lnSpc>
              <a:spcAft>
                <a:spcPts val="0"/>
              </a:spcAft>
              <a:buFont typeface="Wingdings" panose="05000000000000000000" pitchFamily="2" charset="2"/>
              <a:buChar char="n"/>
              <a:defRPr/>
            </a:pPr>
            <a:r>
              <a:rPr kumimoji="0" lang="en-US" altLang="zh-CN" sz="20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Arial" panose="020B0604020202020204" pitchFamily="34" charset="0"/>
              </a:rPr>
              <a:t>The </a:t>
            </a:r>
            <a:r>
              <a:rPr lang="en-US" altLang="zh-CN" sz="2000"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rPr>
              <a:t>Standard Model is </a:t>
            </a:r>
            <a:r>
              <a:rPr kumimoji="0" lang="en-US" altLang="zh-CN" sz="20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Arial" panose="020B0604020202020204" pitchFamily="34" charset="0"/>
              </a:rPr>
              <a:t>a gauge </a:t>
            </a:r>
            <a:r>
              <a:rPr lang="en-US" altLang="zh-CN" sz="2000"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rPr>
              <a:t>theory with a gauge symmetry, </a:t>
            </a:r>
            <a:r>
              <a:rPr lang="en-US" altLang="zh-CN" sz="2000"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sym typeface="+mn-ea"/>
              </a:rPr>
              <a:t>U(1)</a:t>
            </a:r>
            <a:r>
              <a:rPr kumimoji="0" lang="en-US" altLang="zh-CN" sz="20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lang="en-US" altLang="zh-CN" sz="200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Arial" panose="020B0604020202020204" pitchFamily="34" charset="0"/>
                <a:sym typeface="+mn-ea"/>
              </a:rPr>
              <a:t>SU(2)</a:t>
            </a:r>
            <a:r>
              <a:rPr lang="en-US" altLang="zh-CN" sz="2000"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sym typeface="+mn-ea"/>
              </a:rPr>
              <a:t>×</a:t>
            </a:r>
            <a:r>
              <a:rPr kumimoji="0" lang="en-US" altLang="zh-CN" sz="20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Arial" panose="020B0604020202020204" pitchFamily="34" charset="0"/>
              </a:rPr>
              <a:t>SU(3) </a:t>
            </a:r>
          </a:p>
          <a:p>
            <a:pPr marL="457200" indent="-457200" fontAlgn="auto">
              <a:lnSpc>
                <a:spcPct val="150000"/>
              </a:lnSpc>
              <a:spcAft>
                <a:spcPts val="0"/>
              </a:spcAft>
              <a:buFont typeface="Wingdings" panose="05000000000000000000" pitchFamily="2" charset="2"/>
              <a:buChar char="n"/>
              <a:defRPr/>
            </a:pPr>
            <a:r>
              <a:rPr lang="en-US" altLang="zh-CN" sz="200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Arial" panose="020B0604020202020204" pitchFamily="34" charset="0"/>
                <a:sym typeface="+mn-ea"/>
              </a:rPr>
              <a:t>Fundamental interactions: </a:t>
            </a:r>
            <a:r>
              <a:rPr lang="en-US" altLang="zh-CN" sz="2000" b="1"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Arial" panose="020B0604020202020204" pitchFamily="34" charset="0"/>
                <a:sym typeface="+mn-ea"/>
              </a:rPr>
              <a:t>electromagnetic, </a:t>
            </a:r>
            <a:r>
              <a:rPr lang="en-US" altLang="zh-CN" sz="2000" b="1"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sym typeface="+mn-ea"/>
              </a:rPr>
              <a:t>weak, </a:t>
            </a:r>
            <a:r>
              <a:rPr lang="en-US" altLang="zh-CN" sz="200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Arial" panose="020B0604020202020204" pitchFamily="34" charset="0"/>
                <a:sym typeface="+mn-ea"/>
              </a:rPr>
              <a:t>and </a:t>
            </a:r>
            <a:r>
              <a:rPr lang="en-US" altLang="zh-CN" sz="2000" b="1"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sym typeface="+mn-ea"/>
              </a:rPr>
              <a:t>strong </a:t>
            </a:r>
            <a:r>
              <a:rPr lang="en-US" altLang="zh-CN" sz="2000"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sym typeface="+mn-ea"/>
              </a:rPr>
              <a:t>interactions</a:t>
            </a:r>
            <a:endParaRPr lang="en-US" altLang="zh-CN" sz="200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24" name="文本占位符 10"/>
          <p:cNvSpPr txBox="1"/>
          <p:nvPr/>
        </p:nvSpPr>
        <p:spPr>
          <a:xfrm>
            <a:off x="7640084" y="2719446"/>
            <a:ext cx="2895109" cy="3193295"/>
          </a:xfrm>
          <a:prstGeom prst="rect">
            <a:avLst/>
          </a:prstGeom>
          <a:noFill/>
          <a:ln>
            <a:solidFill>
              <a:srgbClr val="333F50"/>
            </a:solid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 Fermions </a:t>
            </a:r>
          </a:p>
          <a:p>
            <a:pPr marL="0" marR="0" lvl="0" indent="0" algn="l" defTabSz="914400" rtl="0" eaLnBrk="1" fontAlgn="auto" latinLnBrk="0" hangingPunct="1">
              <a:lnSpc>
                <a:spcPct val="70000"/>
              </a:lnSpc>
              <a:spcBef>
                <a:spcPts val="1000"/>
              </a:spcBef>
              <a:spcAft>
                <a:spcPts val="0"/>
              </a:spcAft>
              <a:buClrTx/>
              <a:buSzTx/>
              <a:buFont typeface="Arial" panose="020B0604020202020204" pitchFamily="34" charset="0"/>
              <a:buNone/>
              <a:defRPr/>
            </a:pPr>
            <a:r>
              <a:rPr kumimoji="0" lang="zh-CN" altLang="en-US"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    </a:t>
            </a:r>
            <a:r>
              <a:rPr lang="en-US" altLang="zh-CN" dirty="0">
                <a:solidFill>
                  <a:sysClr val="windowText" lastClr="000000"/>
                </a:solidFill>
                <a:latin typeface="微软雅黑" panose="020B0503020204020204" pitchFamily="34" charset="-122"/>
                <a:ea typeface="微软雅黑" panose="020B0503020204020204" pitchFamily="34" charset="-122"/>
              </a:rPr>
              <a:t>matter particles</a:t>
            </a:r>
            <a:endParaRPr kumimoji="0" lang="en-US" altLang="zh-CN"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70000"/>
              </a:lnSpc>
              <a:spcBef>
                <a:spcPts val="1000"/>
              </a:spcBef>
              <a:spcAft>
                <a:spcPts val="0"/>
              </a:spcAft>
              <a:buClrTx/>
              <a:buSzTx/>
              <a:buFont typeface="Arial" panose="020B0604020202020204" pitchFamily="34" charset="0"/>
              <a:buNone/>
              <a:defRPr/>
            </a:pPr>
            <a:r>
              <a:rPr kumimoji="0" lang="zh-CN" altLang="en-US"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    </a:t>
            </a:r>
            <a:r>
              <a:rPr kumimoji="0" lang="en-US" altLang="zh-CN"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spin: half integers</a:t>
            </a:r>
          </a:p>
          <a:p>
            <a:pPr marL="0" marR="0" lvl="0" indent="0" algn="l" defTabSz="914400" rtl="0" eaLnBrk="1" fontAlgn="auto" latinLnBrk="0" hangingPunct="1">
              <a:lnSpc>
                <a:spcPct val="70000"/>
              </a:lnSpc>
              <a:spcBef>
                <a:spcPts val="1000"/>
              </a:spcBef>
              <a:spcAft>
                <a:spcPts val="0"/>
              </a:spcAft>
              <a:buClrTx/>
              <a:buSzTx/>
              <a:buFont typeface="Arial" panose="020B0604020202020204" pitchFamily="34" charset="0"/>
              <a:buNone/>
              <a:defRPr/>
            </a:pPr>
            <a:r>
              <a:rPr kumimoji="0" lang="zh-CN" altLang="en-US"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    </a:t>
            </a:r>
            <a:r>
              <a:rPr kumimoji="0" lang="en-US" altLang="zh-CN"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Pauli exclusion</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 Gauge Bosons</a:t>
            </a:r>
          </a:p>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defRPr/>
            </a:pPr>
            <a:r>
              <a:rPr kumimoji="0" lang="zh-CN" altLang="en-US"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    </a:t>
            </a:r>
            <a:r>
              <a:rPr kumimoji="0" lang="en-US" altLang="zh-CN"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mediate interactions</a:t>
            </a:r>
          </a:p>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defRPr/>
            </a:pPr>
            <a:r>
              <a:rPr lang="en-US" altLang="zh-CN" dirty="0">
                <a:solidFill>
                  <a:sysClr val="windowText" lastClr="000000"/>
                </a:solidFill>
                <a:latin typeface="微软雅黑" panose="020B0503020204020204" pitchFamily="34" charset="-122"/>
                <a:ea typeface="微软雅黑" panose="020B0503020204020204" pitchFamily="34" charset="-122"/>
              </a:rPr>
              <a:t>    spin: integers</a:t>
            </a:r>
            <a:endParaRPr kumimoji="0" lang="en-US" altLang="zh-CN"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 Higgs Bosons</a:t>
            </a:r>
          </a:p>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defRPr/>
            </a:pPr>
            <a:r>
              <a:rPr kumimoji="0" lang="zh-CN" altLang="en-US"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    </a:t>
            </a:r>
            <a:r>
              <a:rPr lang="en-US" altLang="zh-CN" noProof="0" dirty="0">
                <a:solidFill>
                  <a:sysClr val="windowText" lastClr="000000"/>
                </a:solidFill>
                <a:latin typeface="微软雅黑" panose="020B0503020204020204" pitchFamily="34" charset="-122"/>
                <a:ea typeface="微软雅黑" panose="020B0503020204020204" pitchFamily="34" charset="-122"/>
              </a:rPr>
              <a:t>gives mass to particles</a:t>
            </a:r>
            <a:endParaRPr kumimoji="0" lang="zh-CN" altLang="en-US"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30" name="文本框 29"/>
          <p:cNvSpPr txBox="1"/>
          <p:nvPr/>
        </p:nvSpPr>
        <p:spPr>
          <a:xfrm>
            <a:off x="7640084" y="2319336"/>
            <a:ext cx="2895109" cy="400110"/>
          </a:xfrm>
          <a:prstGeom prst="rect">
            <a:avLst/>
          </a:prstGeom>
          <a:solidFill>
            <a:srgbClr val="333F50"/>
          </a:solidFill>
        </p:spPr>
        <p:txBody>
          <a:bodyPr wrap="square" anchor="ctr">
            <a:spAutoFit/>
          </a:bodyPr>
          <a:lstStyle/>
          <a:p>
            <a:pPr algn="ctr" eaLnBrk="1" fontAlgn="auto" hangingPunct="1">
              <a:spcBef>
                <a:spcPts val="0"/>
              </a:spcBef>
              <a:spcAft>
                <a:spcPts val="0"/>
              </a:spcAft>
            </a:pPr>
            <a:r>
              <a:rPr lang="en-US" altLang="zh-CN" b="1" dirty="0">
                <a:solidFill>
                  <a:prstClr val="white"/>
                </a:solidFill>
                <a:latin typeface="微软雅黑" panose="020B0503020204020204" pitchFamily="34" charset="-122"/>
                <a:ea typeface="微软雅黑" panose="020B0503020204020204" pitchFamily="34" charset="-122"/>
              </a:rPr>
              <a:t>Elementary particles</a:t>
            </a:r>
            <a:endParaRPr lang="zh-CN" altLang="en-US" b="1" dirty="0">
              <a:solidFill>
                <a:prstClr val="white"/>
              </a:solidFill>
              <a:latin typeface="微软雅黑" panose="020B0503020204020204" pitchFamily="34" charset="-122"/>
              <a:ea typeface="微软雅黑" panose="020B0503020204020204" pitchFamily="34" charset="-122"/>
            </a:endParaRPr>
          </a:p>
        </p:txBody>
      </p:sp>
      <p:sp>
        <p:nvSpPr>
          <p:cNvPr id="31" name="矩形 30"/>
          <p:cNvSpPr/>
          <p:nvPr/>
        </p:nvSpPr>
        <p:spPr>
          <a:xfrm>
            <a:off x="1672759" y="2446337"/>
            <a:ext cx="2191522" cy="3078759"/>
          </a:xfrm>
          <a:prstGeom prst="rect">
            <a:avLst/>
          </a:prstGeom>
          <a:noFill/>
          <a:ln w="38100" cap="flat" cmpd="sng" algn="ctr">
            <a:solidFill>
              <a:srgbClr val="006699"/>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2" name="矩形 31"/>
          <p:cNvSpPr/>
          <p:nvPr/>
        </p:nvSpPr>
        <p:spPr>
          <a:xfrm>
            <a:off x="3998156" y="2446337"/>
            <a:ext cx="1712767" cy="3078759"/>
          </a:xfrm>
          <a:prstGeom prst="rect">
            <a:avLst/>
          </a:prstGeom>
          <a:noFill/>
          <a:ln w="38100" cap="flat" cmpd="sng" algn="ctr">
            <a:solidFill>
              <a:srgbClr val="006699"/>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3" name="矩形 32"/>
          <p:cNvSpPr/>
          <p:nvPr/>
        </p:nvSpPr>
        <p:spPr>
          <a:xfrm>
            <a:off x="5801900" y="2446336"/>
            <a:ext cx="706547" cy="1016467"/>
          </a:xfrm>
          <a:prstGeom prst="rect">
            <a:avLst/>
          </a:prstGeom>
          <a:noFill/>
          <a:ln w="38100" cap="flat" cmpd="sng" algn="ctr">
            <a:solidFill>
              <a:srgbClr val="006699"/>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P spid="30" grpId="0" animBg="1"/>
      <p:bldP spid="31" grpId="0" animBg="1"/>
      <p:bldP spid="32" grpId="0" animBg="1"/>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26085" y="1176041"/>
            <a:ext cx="11216943" cy="4806259"/>
          </a:xfrm>
          <a:prstGeom prst="rect">
            <a:avLst/>
          </a:prstGeom>
        </p:spPr>
      </p:pic>
      <p:sp>
        <p:nvSpPr>
          <p:cNvPr id="4" name="Rectangle 13"/>
          <p:cNvSpPr/>
          <p:nvPr/>
        </p:nvSpPr>
        <p:spPr>
          <a:xfrm>
            <a:off x="5990897" y="1103586"/>
            <a:ext cx="5701466" cy="4948462"/>
          </a:xfrm>
          <a:prstGeom prst="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Rectangle 14"/>
          <p:cNvSpPr/>
          <p:nvPr/>
        </p:nvSpPr>
        <p:spPr>
          <a:xfrm>
            <a:off x="210207" y="1103586"/>
            <a:ext cx="430924" cy="3237186"/>
          </a:xfrm>
          <a:prstGeom prst="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6" name="矩形 9"/>
              <p:cNvSpPr/>
              <p:nvPr/>
            </p:nvSpPr>
            <p:spPr>
              <a:xfrm>
                <a:off x="499637" y="6007036"/>
                <a:ext cx="2569384" cy="715089"/>
              </a:xfrm>
              <a:prstGeom prst="roundRect">
                <a:avLst/>
              </a:prstGeom>
              <a:solidFill>
                <a:srgbClr val="A5A5A5">
                  <a:lumMod val="20000"/>
                  <a:lumOff val="80000"/>
                </a:srgbClr>
              </a:solid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1"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Ballistic</a:t>
                </a:r>
                <a:r>
                  <a:rPr kumimoji="0" lang="en-US" altLang="zh-CN"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propagation  @ </a:t>
                </a:r>
                <a14:m>
                  <m:oMath xmlns:m="http://schemas.openxmlformats.org/officeDocument/2006/math">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𝜃</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𝜋</m:t>
                    </m:r>
                  </m:oMath>
                </a14:m>
                <a:r>
                  <a:rPr kumimoji="0" lang="en-US" altLang="zh-CN"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a:t>
                </a:r>
                <a:endParaRPr kumimoji="0" lang="en-US" altLang="zh-CN"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endParaRPr>
              </a:p>
            </p:txBody>
          </p:sp>
        </mc:Choice>
        <mc:Fallback xmlns="">
          <p:sp>
            <p:nvSpPr>
              <p:cNvPr id="6" name="矩形 9"/>
              <p:cNvSpPr>
                <a:spLocks noRot="1" noChangeAspect="1" noMove="1" noResize="1" noEditPoints="1" noAdjustHandles="1" noChangeArrowheads="1" noChangeShapeType="1" noTextEdit="1"/>
              </p:cNvSpPr>
              <p:nvPr/>
            </p:nvSpPr>
            <p:spPr>
              <a:xfrm>
                <a:off x="499637" y="6007036"/>
                <a:ext cx="2569384" cy="715089"/>
              </a:xfrm>
              <a:prstGeom prst="roundRect">
                <a:avLst/>
              </a:prstGeom>
              <a:blipFill rotWithShape="1">
                <a:blip r:embed="rId3"/>
                <a:stretch>
                  <a:fillRect l="-21" t="-80" r="3" b="2"/>
                </a:stretch>
              </a:blipFill>
              <a:ln w="12700" cap="flat" cmpd="sng" algn="ctr">
                <a:noFill/>
                <a:prstDash val="solid"/>
                <a:miter lim="800000"/>
              </a:ln>
              <a:effectLst/>
            </p:spPr>
            <p:txBody>
              <a:bodyPr/>
              <a:lstStyle/>
              <a:p>
                <a:r>
                  <a:rPr lang="zh-CN" altLang="en-US">
                    <a:noFill/>
                  </a:rPr>
                  <a:t> </a:t>
                </a:r>
              </a:p>
            </p:txBody>
          </p:sp>
        </mc:Fallback>
      </mc:AlternateContent>
      <p:sp>
        <p:nvSpPr>
          <p:cNvPr id="7" name="Right Arrow 1"/>
          <p:cNvSpPr/>
          <p:nvPr/>
        </p:nvSpPr>
        <p:spPr>
          <a:xfrm>
            <a:off x="3954390" y="6182017"/>
            <a:ext cx="638630" cy="365125"/>
          </a:xfrm>
          <a:prstGeom prst="rightArrow">
            <a:avLst/>
          </a:prstGeom>
          <a:solidFill>
            <a:srgbClr val="44546A">
              <a:lumMod val="20000"/>
              <a:lumOff val="80000"/>
            </a:srgbClr>
          </a:solidFill>
          <a:ln w="12700" cap="flat" cmpd="sng" algn="ctr">
            <a:solidFill>
              <a:srgbClr val="44546A">
                <a:lumMod val="75000"/>
              </a:srgbClr>
            </a:solidFill>
            <a:prstDash val="solid"/>
            <a:miter lim="800000"/>
          </a:ln>
          <a:effectLst/>
        </p:spPr>
        <p:txBody>
          <a:bodyPr rot="0" spcFirstLastPara="0" vert="horz" wrap="square" lIns="91440" tIns="45720" rIns="91440" bIns="45720" numCol="1" spcCol="0" rtlCol="0" fromWordArt="0" anchor="ctr" anchorCtr="0" forceAA="0" compatLnSpc="1">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endParaRPr kumimoji="0" 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643167" y="3390247"/>
                <a:ext cx="519373" cy="307777"/>
              </a:xfrm>
              <a:prstGeom prst="rect">
                <a:avLst/>
              </a:prstGeom>
              <a:noFill/>
            </p:spPr>
            <p:txBody>
              <a:bodyPr wrap="none" lIns="0" tIns="0" rIns="0" bIns="0" rtlCol="0">
                <a:spAutoFit/>
              </a:bodyPr>
              <a:lstStyle/>
              <a:p>
                <a:pPr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r>
                        <a:rPr lang="en-US" b="1" i="1" smtClean="0">
                          <a:solidFill>
                            <a:prstClr val="black"/>
                          </a:solidFill>
                          <a:latin typeface="Cambria Math" panose="02040503050406030204" pitchFamily="18" charset="0"/>
                          <a:ea typeface="+mn-ea"/>
                        </a:rPr>
                        <m:t>𝝌</m:t>
                      </m:r>
                      <m:r>
                        <a:rPr lang="en-US" b="1" i="1" smtClean="0">
                          <a:solidFill>
                            <a:prstClr val="black"/>
                          </a:solidFill>
                          <a:latin typeface="Cambria Math" panose="02040503050406030204" pitchFamily="18" charset="0"/>
                          <a:ea typeface="+mn-ea"/>
                        </a:rPr>
                        <m:t>/</m:t>
                      </m:r>
                      <m:r>
                        <a:rPr lang="en-US" b="1" i="1" smtClean="0">
                          <a:solidFill>
                            <a:prstClr val="black"/>
                          </a:solidFill>
                          <a:latin typeface="Cambria Math" panose="02040503050406030204" pitchFamily="18" charset="0"/>
                          <a:ea typeface="+mn-ea"/>
                        </a:rPr>
                        <m:t>𝜿</m:t>
                      </m:r>
                    </m:oMath>
                  </m:oMathPara>
                </a14:m>
                <a:endParaRPr lang="en-US" b="1" dirty="0">
                  <a:solidFill>
                    <a:prstClr val="black"/>
                  </a:solidFill>
                  <a:latin typeface="等线" panose="02010600030101010101" charset="-122"/>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43167" y="3390247"/>
                <a:ext cx="519373" cy="307777"/>
              </a:xfrm>
              <a:prstGeom prst="rect">
                <a:avLst/>
              </a:prstGeom>
              <a:blipFill rotWithShape="1">
                <a:blip r:embed="rId4"/>
                <a:stretch>
                  <a:fillRect l="-105" t="-200" r="-17145" b="1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标题 1"/>
              <p:cNvSpPr txBox="1"/>
              <p:nvPr/>
            </p:nvSpPr>
            <p:spPr bwMode="auto">
              <a:xfrm>
                <a:off x="133351" y="117476"/>
                <a:ext cx="10712281" cy="4778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Real time dynamics vs. </a:t>
                </a:r>
                <a14:m>
                  <m:oMath xmlns:m="http://schemas.openxmlformats.org/officeDocument/2006/math">
                    <m:r>
                      <a:rPr lang="zh-CN" altLang="en-US" sz="3300" i="1" kern="0" smtClean="0">
                        <a:latin typeface="Cambria Math" panose="02040503050406030204" pitchFamily="18" charset="0"/>
                        <a:cs typeface="Calibri" panose="020F0502020204030204" pitchFamily="34" charset="0"/>
                      </a:rPr>
                      <m:t>𝜃</m:t>
                    </m:r>
                  </m:oMath>
                </a14:m>
                <a:r>
                  <a:rPr lang="en-US" altLang="zh-CN" sz="3300" kern="0" dirty="0">
                    <a:cs typeface="Calibri" panose="020F0502020204030204" pitchFamily="34" charset="0"/>
                  </a:rPr>
                  <a:t>-angle (</a:t>
                </a:r>
                <a14:m>
                  <m:oMath xmlns:m="http://schemas.openxmlformats.org/officeDocument/2006/math">
                    <m:r>
                      <a:rPr lang="en-US" altLang="zh-CN" sz="3300" b="0" i="1" kern="0" smtClean="0">
                        <a:latin typeface="Cambria Math" panose="02040503050406030204" pitchFamily="18" charset="0"/>
                        <a:cs typeface="Calibri" panose="020F0502020204030204" pitchFamily="34" charset="0"/>
                      </a:rPr>
                      <m:t>𝑚</m:t>
                    </m:r>
                    <m:r>
                      <a:rPr lang="en-US" altLang="zh-CN" sz="3300" b="0" i="1" kern="0" smtClean="0">
                        <a:latin typeface="Cambria Math" panose="02040503050406030204" pitchFamily="18" charset="0"/>
                        <a:cs typeface="Calibri" panose="020F0502020204030204" pitchFamily="34" charset="0"/>
                      </a:rPr>
                      <m:t>=4</m:t>
                    </m:r>
                    <m:r>
                      <a:rPr lang="en-US" altLang="zh-CN" i="1" smtClean="0">
                        <a:solidFill>
                          <a:srgbClr val="FFFFFF"/>
                        </a:solidFill>
                        <a:latin typeface="Cambria Math" panose="02040503050406030204" pitchFamily="18" charset="0"/>
                        <a:ea typeface="微软雅黑" panose="020B0503020204020204" pitchFamily="34" charset="-122"/>
                        <a:cs typeface="Arial" panose="020B0604020202020204" pitchFamily="34" charset="0"/>
                      </a:rPr>
                      <m:t>𝜅</m:t>
                    </m:r>
                    <m:r>
                      <a:rPr lang="en-US" altLang="zh-CN" sz="3300" i="1" kern="0">
                        <a:latin typeface="Cambria Math" panose="02040503050406030204" pitchFamily="18" charset="0"/>
                        <a:cs typeface="Calibri" panose="020F0502020204030204" pitchFamily="34" charset="0"/>
                      </a:rPr>
                      <m:t>&gt;</m:t>
                    </m:r>
                    <m:r>
                      <a:rPr lang="en-US" altLang="zh-CN" sz="3300" b="0" i="1" kern="0" smtClean="0">
                        <a:latin typeface="Cambria Math" panose="02040503050406030204" pitchFamily="18" charset="0"/>
                        <a:cs typeface="Calibri" panose="020F0502020204030204" pitchFamily="34" charset="0"/>
                      </a:rPr>
                      <m:t>0</m:t>
                    </m:r>
                  </m:oMath>
                </a14:m>
                <a:r>
                  <a:rPr lang="en-US" altLang="zh-CN" sz="3300" kern="0" dirty="0">
                    <a:cs typeface="Calibri" panose="020F0502020204030204" pitchFamily="34" charset="0"/>
                  </a:rPr>
                  <a:t>)</a:t>
                </a:r>
                <a:endParaRPr lang="zh-CN" altLang="en-US" sz="3300" kern="0" dirty="0">
                  <a:cs typeface="Calibri" panose="020F0502020204030204" pitchFamily="34" charset="0"/>
                </a:endParaRPr>
              </a:p>
            </p:txBody>
          </p:sp>
        </mc:Choice>
        <mc:Fallback xmlns="">
          <p:sp>
            <p:nvSpPr>
              <p:cNvPr id="9" name="标题 1"/>
              <p:cNvSpPr txBox="1">
                <a:spLocks noRot="1" noChangeAspect="1" noMove="1" noResize="1" noEditPoints="1" noAdjustHandles="1" noChangeArrowheads="1" noChangeShapeType="1" noTextEdit="1"/>
              </p:cNvSpPr>
              <p:nvPr/>
            </p:nvSpPr>
            <p:spPr bwMode="auto">
              <a:xfrm>
                <a:off x="133351" y="117476"/>
                <a:ext cx="10712281" cy="477837"/>
              </a:xfrm>
              <a:prstGeom prst="rect">
                <a:avLst/>
              </a:prstGeom>
              <a:blipFill rotWithShape="1">
                <a:blip r:embed="rId5"/>
                <a:stretch>
                  <a:fillRect t="-21528" r="4" b="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 name="文本框 1"/>
          <p:cNvSpPr txBox="1"/>
          <p:nvPr/>
        </p:nvSpPr>
        <p:spPr>
          <a:xfrm>
            <a:off x="210207" y="867304"/>
            <a:ext cx="2025596" cy="400110"/>
          </a:xfrm>
          <a:prstGeom prst="rect">
            <a:avLst/>
          </a:prstGeom>
          <a:noFill/>
        </p:spPr>
        <p:txBody>
          <a:bodyPr wrap="square" rtlCol="0">
            <a:spAutoFit/>
          </a:bodyPr>
          <a:lstStyle/>
          <a:p>
            <a:r>
              <a:rPr lang="en-US" altLang="zh-CN" dirty="0">
                <a:solidFill>
                  <a:srgbClr val="006699"/>
                </a:solidFill>
              </a:rPr>
              <a:t>Atom density</a:t>
            </a:r>
            <a:endParaRPr lang="zh-CN" altLang="en-US" dirty="0">
              <a:solidFill>
                <a:srgbClr val="006699"/>
              </a:solidFill>
            </a:endParaRPr>
          </a:p>
        </p:txBody>
      </p:sp>
      <p:sp>
        <p:nvSpPr>
          <p:cNvPr id="10" name="文本框 9"/>
          <p:cNvSpPr txBox="1"/>
          <p:nvPr/>
        </p:nvSpPr>
        <p:spPr>
          <a:xfrm>
            <a:off x="210207" y="3603550"/>
            <a:ext cx="2485146" cy="400110"/>
          </a:xfrm>
          <a:prstGeom prst="rect">
            <a:avLst/>
          </a:prstGeom>
          <a:noFill/>
        </p:spPr>
        <p:txBody>
          <a:bodyPr wrap="square" rtlCol="0">
            <a:spAutoFit/>
          </a:bodyPr>
          <a:lstStyle/>
          <a:p>
            <a:r>
              <a:rPr lang="en-US" altLang="zh-CN" dirty="0">
                <a:solidFill>
                  <a:srgbClr val="006699"/>
                </a:solidFill>
              </a:rPr>
              <a:t>2-point correlation</a:t>
            </a:r>
            <a:endParaRPr lang="zh-CN" altLang="en-US" dirty="0">
              <a:solidFill>
                <a:srgbClr val="006699"/>
              </a:solidFill>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26085" y="1176041"/>
            <a:ext cx="11216943" cy="4806259"/>
          </a:xfrm>
          <a:prstGeom prst="rect">
            <a:avLst/>
          </a:prstGeom>
        </p:spPr>
      </p:pic>
      <p:sp>
        <p:nvSpPr>
          <p:cNvPr id="4" name="Rectangle 13"/>
          <p:cNvSpPr/>
          <p:nvPr/>
        </p:nvSpPr>
        <p:spPr>
          <a:xfrm>
            <a:off x="9427778" y="1103586"/>
            <a:ext cx="2264583" cy="4948462"/>
          </a:xfrm>
          <a:prstGeom prst="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Rectangle 14"/>
          <p:cNvSpPr/>
          <p:nvPr/>
        </p:nvSpPr>
        <p:spPr>
          <a:xfrm>
            <a:off x="210207" y="1103586"/>
            <a:ext cx="430924" cy="3237186"/>
          </a:xfrm>
          <a:prstGeom prst="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6" name="矩形 9"/>
              <p:cNvSpPr/>
              <p:nvPr/>
            </p:nvSpPr>
            <p:spPr>
              <a:xfrm>
                <a:off x="499637" y="6007036"/>
                <a:ext cx="2569384" cy="715089"/>
              </a:xfrm>
              <a:prstGeom prst="roundRect">
                <a:avLst/>
              </a:prstGeom>
              <a:solidFill>
                <a:srgbClr val="A5A5A5">
                  <a:lumMod val="20000"/>
                  <a:lumOff val="80000"/>
                </a:srgbClr>
              </a:solid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Ballistic</a:t>
                </a:r>
                <a:r>
                  <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propagation  @ </a:t>
                </a:r>
                <a14:m>
                  <m:oMath xmlns:m="http://schemas.openxmlformats.org/officeDocument/2006/math">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𝜃</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𝜋</m:t>
                    </m:r>
                  </m:oMath>
                </a14:m>
                <a:r>
                  <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a:t>
                </a:r>
                <a:endPar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endParaRPr>
              </a:p>
            </p:txBody>
          </p:sp>
        </mc:Choice>
        <mc:Fallback xmlns="">
          <p:sp>
            <p:nvSpPr>
              <p:cNvPr id="6" name="矩形 9"/>
              <p:cNvSpPr>
                <a:spLocks noRot="1" noChangeAspect="1" noMove="1" noResize="1" noEditPoints="1" noAdjustHandles="1" noChangeArrowheads="1" noChangeShapeType="1" noTextEdit="1"/>
              </p:cNvSpPr>
              <p:nvPr/>
            </p:nvSpPr>
            <p:spPr>
              <a:xfrm>
                <a:off x="499637" y="6007036"/>
                <a:ext cx="2569384" cy="715089"/>
              </a:xfrm>
              <a:prstGeom prst="roundRect">
                <a:avLst/>
              </a:prstGeom>
              <a:blipFill rotWithShape="1">
                <a:blip r:embed="rId3"/>
                <a:stretch>
                  <a:fillRect l="-21" t="-80" r="3" b="2"/>
                </a:stretch>
              </a:blipFill>
              <a:ln w="12700" cap="flat" cmpd="sng" algn="ctr">
                <a:noFill/>
                <a:prstDash val="solid"/>
                <a:miter lim="800000"/>
              </a:ln>
              <a:effectLst/>
            </p:spPr>
            <p:txBody>
              <a:bodyPr/>
              <a:lstStyle/>
              <a:p>
                <a:r>
                  <a:rPr lang="zh-CN" altLang="en-US">
                    <a:noFill/>
                  </a:rPr>
                  <a:t> </a:t>
                </a:r>
              </a:p>
            </p:txBody>
          </p:sp>
        </mc:Fallback>
      </mc:AlternateContent>
      <p:sp>
        <p:nvSpPr>
          <p:cNvPr id="7" name="Right Arrow 7"/>
          <p:cNvSpPr/>
          <p:nvPr/>
        </p:nvSpPr>
        <p:spPr>
          <a:xfrm>
            <a:off x="4742662" y="6204906"/>
            <a:ext cx="775266" cy="342236"/>
          </a:xfrm>
          <a:prstGeom prst="rightArrow">
            <a:avLst/>
          </a:prstGeom>
          <a:solidFill>
            <a:srgbClr val="44546A">
              <a:lumMod val="20000"/>
              <a:lumOff val="80000"/>
            </a:srgbClr>
          </a:solidFill>
          <a:ln w="12700" cap="flat" cmpd="sng" algn="ctr">
            <a:solidFill>
              <a:srgbClr val="44546A">
                <a:lumMod val="75000"/>
              </a:srgbClr>
            </a:solidFill>
            <a:prstDash val="solid"/>
            <a:miter lim="800000"/>
          </a:ln>
          <a:effectLst/>
        </p:spPr>
        <p:txBody>
          <a:bodyPr rot="0" spcFirstLastPara="0" vert="horz" wrap="square" lIns="91440" tIns="45720" rIns="91440" bIns="45720" numCol="1" spcCol="0" rtlCol="0" fromWordArt="0" anchor="ctr" anchorCtr="0" forceAA="0" compatLnSpc="1">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endParaRPr kumimoji="0" 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6"/>
              <p:cNvSpPr txBox="1"/>
              <p:nvPr/>
            </p:nvSpPr>
            <p:spPr>
              <a:xfrm>
                <a:off x="643167" y="3390247"/>
                <a:ext cx="519373" cy="307777"/>
              </a:xfrm>
              <a:prstGeom prst="rect">
                <a:avLst/>
              </a:prstGeom>
              <a:noFill/>
            </p:spPr>
            <p:txBody>
              <a:bodyPr wrap="none" lIns="0" tIns="0" rIns="0" bIns="0" rtlCol="0">
                <a:spAutoFit/>
              </a:bodyPr>
              <a:lstStyle/>
              <a:p>
                <a:pPr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r>
                        <a:rPr lang="en-US" b="1" i="1" smtClean="0">
                          <a:solidFill>
                            <a:prstClr val="black"/>
                          </a:solidFill>
                          <a:latin typeface="Cambria Math" panose="02040503050406030204" pitchFamily="18" charset="0"/>
                          <a:ea typeface="+mn-ea"/>
                        </a:rPr>
                        <m:t>𝝌</m:t>
                      </m:r>
                      <m:r>
                        <a:rPr lang="en-US" b="1" i="1" smtClean="0">
                          <a:solidFill>
                            <a:prstClr val="black"/>
                          </a:solidFill>
                          <a:latin typeface="Cambria Math" panose="02040503050406030204" pitchFamily="18" charset="0"/>
                          <a:ea typeface="+mn-ea"/>
                        </a:rPr>
                        <m:t>/</m:t>
                      </m:r>
                      <m:r>
                        <a:rPr lang="en-US" b="1" i="1" smtClean="0">
                          <a:solidFill>
                            <a:prstClr val="black"/>
                          </a:solidFill>
                          <a:latin typeface="Cambria Math" panose="02040503050406030204" pitchFamily="18" charset="0"/>
                          <a:ea typeface="+mn-ea"/>
                        </a:rPr>
                        <m:t>𝜿</m:t>
                      </m:r>
                    </m:oMath>
                  </m:oMathPara>
                </a14:m>
                <a:endParaRPr lang="en-US" b="1" dirty="0">
                  <a:solidFill>
                    <a:prstClr val="black"/>
                  </a:solidFill>
                  <a:latin typeface="等线" panose="02010600030101010101" charset="-122"/>
                </a:endParaRPr>
              </a:p>
            </p:txBody>
          </p:sp>
        </mc:Choice>
        <mc:Fallback xmlns="">
          <p:sp>
            <p:nvSpPr>
              <p:cNvPr id="8" name="TextBox 6"/>
              <p:cNvSpPr txBox="1">
                <a:spLocks noRot="1" noChangeAspect="1" noMove="1" noResize="1" noEditPoints="1" noAdjustHandles="1" noChangeArrowheads="1" noChangeShapeType="1" noTextEdit="1"/>
              </p:cNvSpPr>
              <p:nvPr/>
            </p:nvSpPr>
            <p:spPr>
              <a:xfrm>
                <a:off x="643167" y="3390247"/>
                <a:ext cx="519373" cy="307777"/>
              </a:xfrm>
              <a:prstGeom prst="rect">
                <a:avLst/>
              </a:prstGeom>
              <a:blipFill rotWithShape="1">
                <a:blip r:embed="rId4"/>
                <a:stretch>
                  <a:fillRect l="-105" t="-200" r="-17145" b="1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标题 1"/>
              <p:cNvSpPr txBox="1"/>
              <p:nvPr/>
            </p:nvSpPr>
            <p:spPr bwMode="auto">
              <a:xfrm>
                <a:off x="133351" y="117476"/>
                <a:ext cx="10712281" cy="4778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Real time dynamics vs. </a:t>
                </a:r>
                <a14:m>
                  <m:oMath xmlns:m="http://schemas.openxmlformats.org/officeDocument/2006/math">
                    <m:r>
                      <a:rPr lang="zh-CN" altLang="en-US" sz="3300" i="1" kern="0" smtClean="0">
                        <a:latin typeface="Cambria Math" panose="02040503050406030204" pitchFamily="18" charset="0"/>
                        <a:cs typeface="Calibri" panose="020F0502020204030204" pitchFamily="34" charset="0"/>
                      </a:rPr>
                      <m:t>𝜃</m:t>
                    </m:r>
                  </m:oMath>
                </a14:m>
                <a:r>
                  <a:rPr lang="en-US" altLang="zh-CN" sz="3300" kern="0" dirty="0">
                    <a:cs typeface="Calibri" panose="020F0502020204030204" pitchFamily="34" charset="0"/>
                  </a:rPr>
                  <a:t>-angle (</a:t>
                </a:r>
                <a14:m>
                  <m:oMath xmlns:m="http://schemas.openxmlformats.org/officeDocument/2006/math">
                    <m:r>
                      <a:rPr lang="en-US" altLang="zh-CN" sz="3300" i="1" kern="0">
                        <a:latin typeface="Cambria Math" panose="02040503050406030204" pitchFamily="18" charset="0"/>
                        <a:cs typeface="Calibri" panose="020F0502020204030204" pitchFamily="34" charset="0"/>
                      </a:rPr>
                      <m:t>𝑚</m:t>
                    </m:r>
                    <m:r>
                      <a:rPr lang="en-US" altLang="zh-CN" sz="3300" i="1" kern="0">
                        <a:latin typeface="Cambria Math" panose="02040503050406030204" pitchFamily="18" charset="0"/>
                        <a:cs typeface="Calibri" panose="020F0502020204030204" pitchFamily="34" charset="0"/>
                      </a:rPr>
                      <m:t>=4</m:t>
                    </m:r>
                    <m:r>
                      <a:rPr lang="en-US" altLang="zh-CN" sz="3200" i="1">
                        <a:latin typeface="Cambria Math" panose="02040503050406030204" pitchFamily="18" charset="0"/>
                        <a:ea typeface="微软雅黑" panose="020B0503020204020204" pitchFamily="34" charset="-122"/>
                        <a:cs typeface="Arial" panose="020B0604020202020204" pitchFamily="34" charset="0"/>
                      </a:rPr>
                      <m:t>𝜅</m:t>
                    </m:r>
                    <m:r>
                      <a:rPr lang="en-US" altLang="zh-CN" sz="3300" i="1" kern="0">
                        <a:latin typeface="Cambria Math" panose="02040503050406030204" pitchFamily="18" charset="0"/>
                        <a:cs typeface="Calibri" panose="020F0502020204030204" pitchFamily="34" charset="0"/>
                      </a:rPr>
                      <m:t>&gt;0</m:t>
                    </m:r>
                  </m:oMath>
                </a14:m>
                <a:r>
                  <a:rPr lang="en-US" altLang="zh-CN" sz="3300" kern="0" dirty="0">
                    <a:cs typeface="Calibri" panose="020F0502020204030204" pitchFamily="34" charset="0"/>
                  </a:rPr>
                  <a:t>)</a:t>
                </a:r>
                <a:endParaRPr lang="zh-CN" altLang="en-US" sz="3300" kern="0" dirty="0">
                  <a:cs typeface="Calibri" panose="020F0502020204030204" pitchFamily="34" charset="0"/>
                </a:endParaRPr>
              </a:p>
            </p:txBody>
          </p:sp>
        </mc:Choice>
        <mc:Fallback xmlns="">
          <p:sp>
            <p:nvSpPr>
              <p:cNvPr id="2" name="标题 1"/>
              <p:cNvSpPr txBox="1">
                <a:spLocks noRot="1" noChangeAspect="1" noMove="1" noResize="1" noEditPoints="1" noAdjustHandles="1" noChangeArrowheads="1" noChangeShapeType="1" noTextEdit="1"/>
              </p:cNvSpPr>
              <p:nvPr/>
            </p:nvSpPr>
            <p:spPr bwMode="auto">
              <a:xfrm>
                <a:off x="133351" y="117476"/>
                <a:ext cx="10712281" cy="477837"/>
              </a:xfrm>
              <a:prstGeom prst="rect">
                <a:avLst/>
              </a:prstGeom>
              <a:blipFill rotWithShape="1">
                <a:blip r:embed="rId5"/>
                <a:stretch>
                  <a:fillRect t="-21528" r="4" b="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9" name="文本框 8"/>
          <p:cNvSpPr txBox="1"/>
          <p:nvPr/>
        </p:nvSpPr>
        <p:spPr>
          <a:xfrm>
            <a:off x="210207" y="867304"/>
            <a:ext cx="2025596" cy="400110"/>
          </a:xfrm>
          <a:prstGeom prst="rect">
            <a:avLst/>
          </a:prstGeom>
          <a:noFill/>
        </p:spPr>
        <p:txBody>
          <a:bodyPr wrap="square" rtlCol="0">
            <a:spAutoFit/>
          </a:bodyPr>
          <a:lstStyle/>
          <a:p>
            <a:r>
              <a:rPr lang="en-US" altLang="zh-CN" dirty="0">
                <a:solidFill>
                  <a:srgbClr val="006699"/>
                </a:solidFill>
              </a:rPr>
              <a:t>Atom density</a:t>
            </a:r>
            <a:endParaRPr lang="zh-CN" altLang="en-US" dirty="0">
              <a:solidFill>
                <a:srgbClr val="006699"/>
              </a:solidFill>
            </a:endParaRPr>
          </a:p>
        </p:txBody>
      </p:sp>
      <p:sp>
        <p:nvSpPr>
          <p:cNvPr id="10" name="文本框 9"/>
          <p:cNvSpPr txBox="1"/>
          <p:nvPr/>
        </p:nvSpPr>
        <p:spPr>
          <a:xfrm>
            <a:off x="210207" y="3603550"/>
            <a:ext cx="2485146" cy="400110"/>
          </a:xfrm>
          <a:prstGeom prst="rect">
            <a:avLst/>
          </a:prstGeom>
          <a:noFill/>
        </p:spPr>
        <p:txBody>
          <a:bodyPr wrap="square" rtlCol="0">
            <a:spAutoFit/>
          </a:bodyPr>
          <a:lstStyle/>
          <a:p>
            <a:r>
              <a:rPr lang="en-US" altLang="zh-CN" dirty="0">
                <a:solidFill>
                  <a:srgbClr val="006699"/>
                </a:solidFill>
              </a:rPr>
              <a:t>2-point correlation</a:t>
            </a:r>
            <a:endParaRPr lang="zh-CN" altLang="en-US" dirty="0">
              <a:solidFill>
                <a:srgbClr val="006699"/>
              </a:solidFill>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26085" y="1176041"/>
            <a:ext cx="11216943" cy="4806259"/>
          </a:xfrm>
          <a:prstGeom prst="rect">
            <a:avLst/>
          </a:prstGeom>
        </p:spPr>
      </p:pic>
      <p:sp>
        <p:nvSpPr>
          <p:cNvPr id="13" name="Rectangle 14"/>
          <p:cNvSpPr/>
          <p:nvPr/>
        </p:nvSpPr>
        <p:spPr>
          <a:xfrm>
            <a:off x="210207" y="1103586"/>
            <a:ext cx="430924" cy="3237186"/>
          </a:xfrm>
          <a:prstGeom prst="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14" name="矩形 9"/>
              <p:cNvSpPr/>
              <p:nvPr/>
            </p:nvSpPr>
            <p:spPr>
              <a:xfrm>
                <a:off x="499637" y="6007036"/>
                <a:ext cx="2569384" cy="715089"/>
              </a:xfrm>
              <a:prstGeom prst="roundRect">
                <a:avLst/>
              </a:prstGeom>
              <a:solidFill>
                <a:srgbClr val="A5A5A5">
                  <a:lumMod val="20000"/>
                  <a:lumOff val="80000"/>
                </a:srgbClr>
              </a:solid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Ballistic</a:t>
                </a:r>
                <a:r>
                  <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propagation  @ </a:t>
                </a:r>
                <a14:m>
                  <m:oMath xmlns:m="http://schemas.openxmlformats.org/officeDocument/2006/math">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𝜃</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m:t>
                    </m:r>
                    <m:r>
                      <a:rPr kumimoji="0" lang="en-US" altLang="zh-CN" sz="1800" b="0" i="1" u="none" strike="noStrike" kern="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𝜋</m:t>
                    </m:r>
                  </m:oMath>
                </a14:m>
                <a:r>
                  <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a:t>
                </a:r>
                <a:endPar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endParaRPr>
              </a:p>
            </p:txBody>
          </p:sp>
        </mc:Choice>
        <mc:Fallback xmlns="">
          <p:sp>
            <p:nvSpPr>
              <p:cNvPr id="14" name="矩形 9"/>
              <p:cNvSpPr>
                <a:spLocks noRot="1" noChangeAspect="1" noMove="1" noResize="1" noEditPoints="1" noAdjustHandles="1" noChangeArrowheads="1" noChangeShapeType="1" noTextEdit="1"/>
              </p:cNvSpPr>
              <p:nvPr/>
            </p:nvSpPr>
            <p:spPr>
              <a:xfrm>
                <a:off x="499637" y="6007036"/>
                <a:ext cx="2569384" cy="715089"/>
              </a:xfrm>
              <a:prstGeom prst="roundRect">
                <a:avLst/>
              </a:prstGeom>
              <a:blipFill rotWithShape="1">
                <a:blip r:embed="rId3"/>
                <a:stretch>
                  <a:fillRect l="-21" t="-80" r="3" b="2"/>
                </a:stretch>
              </a:blipFill>
              <a:ln w="12700" cap="flat" cmpd="sng" algn="ctr">
                <a:noFill/>
                <a:prstDash val="solid"/>
                <a:miter lim="8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矩形 9"/>
              <p:cNvSpPr/>
              <p:nvPr/>
            </p:nvSpPr>
            <p:spPr>
              <a:xfrm>
                <a:off x="7461240" y="6007036"/>
                <a:ext cx="3151708" cy="715089"/>
              </a:xfrm>
              <a:prstGeom prst="roundRect">
                <a:avLst/>
              </a:prstGeom>
              <a:solidFill>
                <a:srgbClr val="E7E6E6"/>
              </a:solidFill>
              <a:ln w="12700" cap="flat" cmpd="sng" algn="ctr">
                <a:noFill/>
                <a:prstDash val="solid"/>
                <a:miter lim="800000"/>
              </a:ln>
              <a:effectLst/>
            </p:spPr>
            <p:txBody>
              <a:bodyPr wrap="square" rtlCol="0" anchor="ctr">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C00000"/>
                  </a:buClr>
                  <a:buSzPct val="80000"/>
                  <a:buFontTx/>
                  <a:buNone/>
                  <a:defRPr/>
                </a:pPr>
                <a:r>
                  <a:rPr kumimoji="0" lang="en-US" altLang="zh-CN" sz="1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Constrained</a:t>
                </a:r>
                <a:r>
                  <a:rPr kumimoji="0" lang="en-US" altLang="zh-CN"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propagation  (</a:t>
                </a:r>
                <a14:m>
                  <m:oMath xmlns:m="http://schemas.openxmlformats.org/officeDocument/2006/math">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𝜃</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𝜋</m:t>
                    </m:r>
                  </m:oMath>
                </a14:m>
                <a:r>
                  <a:rPr kumimoji="0" lang="en-US" altLang="zh-CN"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a:t>
                </a:r>
                <a:endParaRPr kumimoji="0" lang="en-US" altLang="zh-CN"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endParaRPr>
              </a:p>
            </p:txBody>
          </p:sp>
        </mc:Choice>
        <mc:Fallback xmlns="">
          <p:sp>
            <p:nvSpPr>
              <p:cNvPr id="15" name="矩形 9"/>
              <p:cNvSpPr>
                <a:spLocks noRot="1" noChangeAspect="1" noMove="1" noResize="1" noEditPoints="1" noAdjustHandles="1" noChangeArrowheads="1" noChangeShapeType="1" noTextEdit="1"/>
              </p:cNvSpPr>
              <p:nvPr/>
            </p:nvSpPr>
            <p:spPr>
              <a:xfrm>
                <a:off x="7461240" y="6007036"/>
                <a:ext cx="3151708" cy="715089"/>
              </a:xfrm>
              <a:prstGeom prst="roundRect">
                <a:avLst/>
              </a:prstGeom>
              <a:blipFill rotWithShape="1">
                <a:blip r:embed="rId4"/>
                <a:stretch>
                  <a:fillRect l="-20" t="-80" r="6" b="2"/>
                </a:stretch>
              </a:blipFill>
              <a:ln w="12700" cap="flat" cmpd="sng" algn="ctr">
                <a:noFill/>
                <a:prstDash val="solid"/>
                <a:miter lim="800000"/>
              </a:ln>
              <a:effectLst/>
            </p:spPr>
            <p:txBody>
              <a:bodyPr/>
              <a:lstStyle/>
              <a:p>
                <a:r>
                  <a:rPr lang="zh-CN" altLang="en-US">
                    <a:noFill/>
                  </a:rPr>
                  <a:t> </a:t>
                </a:r>
              </a:p>
            </p:txBody>
          </p:sp>
        </mc:Fallback>
      </mc:AlternateContent>
      <p:sp>
        <p:nvSpPr>
          <p:cNvPr id="16" name="Right Arrow 7"/>
          <p:cNvSpPr/>
          <p:nvPr/>
        </p:nvSpPr>
        <p:spPr>
          <a:xfrm>
            <a:off x="4730761" y="6193462"/>
            <a:ext cx="1234267" cy="342236"/>
          </a:xfrm>
          <a:prstGeom prst="rightArrow">
            <a:avLst/>
          </a:prstGeom>
          <a:solidFill>
            <a:srgbClr val="44546A">
              <a:lumMod val="20000"/>
              <a:lumOff val="80000"/>
            </a:srgbClr>
          </a:solidFill>
          <a:ln w="12700" cap="flat" cmpd="sng" algn="ctr">
            <a:solidFill>
              <a:srgbClr val="44546A">
                <a:lumMod val="75000"/>
              </a:srgbClr>
            </a:solidFill>
            <a:prstDash val="solid"/>
            <a:miter lim="800000"/>
          </a:ln>
          <a:effectLst/>
        </p:spPr>
        <p:txBody>
          <a:bodyPr rot="0" spcFirstLastPara="0" vert="horz" wrap="square" lIns="91440" tIns="45720" rIns="91440" bIns="45720" numCol="1" spcCol="0" rtlCol="0" fromWordArt="0" anchor="ctr" anchorCtr="0" forceAA="0" compatLnSpc="1">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endParaRPr kumimoji="0" 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8"/>
              <p:cNvSpPr txBox="1"/>
              <p:nvPr/>
            </p:nvSpPr>
            <p:spPr>
              <a:xfrm>
                <a:off x="643167" y="3390247"/>
                <a:ext cx="519373" cy="307777"/>
              </a:xfrm>
              <a:prstGeom prst="rect">
                <a:avLst/>
              </a:prstGeom>
              <a:noFill/>
            </p:spPr>
            <p:txBody>
              <a:bodyPr wrap="none" lIns="0" tIns="0" rIns="0" bIns="0" rtlCol="0">
                <a:spAutoFit/>
              </a:bodyPr>
              <a:lstStyle/>
              <a:p>
                <a:pPr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r>
                        <a:rPr lang="en-US" b="1" i="1" smtClean="0">
                          <a:solidFill>
                            <a:prstClr val="black"/>
                          </a:solidFill>
                          <a:latin typeface="Cambria Math" panose="02040503050406030204" pitchFamily="18" charset="0"/>
                          <a:ea typeface="+mn-ea"/>
                        </a:rPr>
                        <m:t>𝝌</m:t>
                      </m:r>
                      <m:r>
                        <a:rPr lang="en-US" b="1" i="1" smtClean="0">
                          <a:solidFill>
                            <a:prstClr val="black"/>
                          </a:solidFill>
                          <a:latin typeface="Cambria Math" panose="02040503050406030204" pitchFamily="18" charset="0"/>
                          <a:ea typeface="+mn-ea"/>
                        </a:rPr>
                        <m:t>/</m:t>
                      </m:r>
                      <m:r>
                        <a:rPr lang="en-US" b="1" i="1" smtClean="0">
                          <a:solidFill>
                            <a:prstClr val="black"/>
                          </a:solidFill>
                          <a:latin typeface="Cambria Math" panose="02040503050406030204" pitchFamily="18" charset="0"/>
                          <a:ea typeface="+mn-ea"/>
                        </a:rPr>
                        <m:t>𝜿</m:t>
                      </m:r>
                    </m:oMath>
                  </m:oMathPara>
                </a14:m>
                <a:endParaRPr lang="en-US" b="1" dirty="0">
                  <a:solidFill>
                    <a:prstClr val="black"/>
                  </a:solidFill>
                  <a:latin typeface="等线" panose="02010600030101010101" charset="-122"/>
                </a:endParaRPr>
              </a:p>
            </p:txBody>
          </p:sp>
        </mc:Choice>
        <mc:Fallback xmlns="">
          <p:sp>
            <p:nvSpPr>
              <p:cNvPr id="19" name="TextBox 8"/>
              <p:cNvSpPr txBox="1">
                <a:spLocks noRot="1" noChangeAspect="1" noMove="1" noResize="1" noEditPoints="1" noAdjustHandles="1" noChangeArrowheads="1" noChangeShapeType="1" noTextEdit="1"/>
              </p:cNvSpPr>
              <p:nvPr/>
            </p:nvSpPr>
            <p:spPr>
              <a:xfrm>
                <a:off x="643167" y="3390247"/>
                <a:ext cx="519373" cy="307777"/>
              </a:xfrm>
              <a:prstGeom prst="rect">
                <a:avLst/>
              </a:prstGeom>
              <a:blipFill rotWithShape="1">
                <a:blip r:embed="rId5"/>
                <a:stretch>
                  <a:fillRect l="-105" t="-200" r="-17145" b="1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标题 1"/>
              <p:cNvSpPr txBox="1"/>
              <p:nvPr/>
            </p:nvSpPr>
            <p:spPr bwMode="auto">
              <a:xfrm>
                <a:off x="133351" y="117476"/>
                <a:ext cx="10712281" cy="4778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Real time dynamics vs. </a:t>
                </a:r>
                <a14:m>
                  <m:oMath xmlns:m="http://schemas.openxmlformats.org/officeDocument/2006/math">
                    <m:r>
                      <a:rPr lang="zh-CN" altLang="en-US" sz="3300" i="1" kern="0" smtClean="0">
                        <a:latin typeface="Cambria Math" panose="02040503050406030204" pitchFamily="18" charset="0"/>
                        <a:cs typeface="Calibri" panose="020F0502020204030204" pitchFamily="34" charset="0"/>
                      </a:rPr>
                      <m:t>𝜃</m:t>
                    </m:r>
                  </m:oMath>
                </a14:m>
                <a:r>
                  <a:rPr lang="en-US" altLang="zh-CN" sz="3300" kern="0" dirty="0">
                    <a:cs typeface="Calibri" panose="020F0502020204030204" pitchFamily="34" charset="0"/>
                  </a:rPr>
                  <a:t>-angle (</a:t>
                </a:r>
                <a14:m>
                  <m:oMath xmlns:m="http://schemas.openxmlformats.org/officeDocument/2006/math">
                    <m:r>
                      <a:rPr lang="en-US" altLang="zh-CN" sz="3300" i="1" kern="0">
                        <a:latin typeface="Cambria Math" panose="02040503050406030204" pitchFamily="18" charset="0"/>
                        <a:cs typeface="Calibri" panose="020F0502020204030204" pitchFamily="34" charset="0"/>
                      </a:rPr>
                      <m:t>𝑚</m:t>
                    </m:r>
                    <m:r>
                      <a:rPr lang="en-US" altLang="zh-CN" sz="3300" i="1" kern="0">
                        <a:latin typeface="Cambria Math" panose="02040503050406030204" pitchFamily="18" charset="0"/>
                        <a:cs typeface="Calibri" panose="020F0502020204030204" pitchFamily="34" charset="0"/>
                      </a:rPr>
                      <m:t>=4</m:t>
                    </m:r>
                    <m:r>
                      <a:rPr lang="en-US" altLang="zh-CN" sz="3200" i="1">
                        <a:latin typeface="Cambria Math" panose="02040503050406030204" pitchFamily="18" charset="0"/>
                        <a:ea typeface="微软雅黑" panose="020B0503020204020204" pitchFamily="34" charset="-122"/>
                        <a:cs typeface="Arial" panose="020B0604020202020204" pitchFamily="34" charset="0"/>
                      </a:rPr>
                      <m:t>𝜅</m:t>
                    </m:r>
                    <m:r>
                      <a:rPr lang="en-US" altLang="zh-CN" sz="3300" i="1" kern="0">
                        <a:latin typeface="Cambria Math" panose="02040503050406030204" pitchFamily="18" charset="0"/>
                        <a:cs typeface="Calibri" panose="020F0502020204030204" pitchFamily="34" charset="0"/>
                      </a:rPr>
                      <m:t>&gt;0</m:t>
                    </m:r>
                  </m:oMath>
                </a14:m>
                <a:r>
                  <a:rPr lang="en-US" altLang="zh-CN" sz="3300" kern="0" dirty="0">
                    <a:cs typeface="Calibri" panose="020F0502020204030204" pitchFamily="34" charset="0"/>
                  </a:rPr>
                  <a:t>)</a:t>
                </a:r>
                <a:endParaRPr lang="zh-CN" altLang="en-US" sz="3300" kern="0" dirty="0">
                  <a:cs typeface="Calibri" panose="020F0502020204030204" pitchFamily="34" charset="0"/>
                </a:endParaRPr>
              </a:p>
            </p:txBody>
          </p:sp>
        </mc:Choice>
        <mc:Fallback xmlns="">
          <p:sp>
            <p:nvSpPr>
              <p:cNvPr id="2" name="标题 1"/>
              <p:cNvSpPr txBox="1">
                <a:spLocks noRot="1" noChangeAspect="1" noMove="1" noResize="1" noEditPoints="1" noAdjustHandles="1" noChangeArrowheads="1" noChangeShapeType="1" noTextEdit="1"/>
              </p:cNvSpPr>
              <p:nvPr/>
            </p:nvSpPr>
            <p:spPr bwMode="auto">
              <a:xfrm>
                <a:off x="133351" y="117476"/>
                <a:ext cx="10712281" cy="477837"/>
              </a:xfrm>
              <a:prstGeom prst="rect">
                <a:avLst/>
              </a:prstGeom>
              <a:blipFill rotWithShape="1">
                <a:blip r:embed="rId6"/>
                <a:stretch>
                  <a:fillRect t="-21528" r="4" b="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3" name="文本框 2"/>
          <p:cNvSpPr txBox="1"/>
          <p:nvPr/>
        </p:nvSpPr>
        <p:spPr>
          <a:xfrm>
            <a:off x="210207" y="867304"/>
            <a:ext cx="2025596" cy="400110"/>
          </a:xfrm>
          <a:prstGeom prst="rect">
            <a:avLst/>
          </a:prstGeom>
          <a:noFill/>
        </p:spPr>
        <p:txBody>
          <a:bodyPr wrap="square" rtlCol="0">
            <a:spAutoFit/>
          </a:bodyPr>
          <a:lstStyle/>
          <a:p>
            <a:r>
              <a:rPr lang="en-US" altLang="zh-CN" dirty="0">
                <a:solidFill>
                  <a:srgbClr val="006699"/>
                </a:solidFill>
              </a:rPr>
              <a:t>Atom density</a:t>
            </a:r>
            <a:endParaRPr lang="zh-CN" altLang="en-US" dirty="0">
              <a:solidFill>
                <a:srgbClr val="006699"/>
              </a:solidFill>
            </a:endParaRPr>
          </a:p>
        </p:txBody>
      </p:sp>
      <p:sp>
        <p:nvSpPr>
          <p:cNvPr id="4" name="文本框 3"/>
          <p:cNvSpPr txBox="1"/>
          <p:nvPr/>
        </p:nvSpPr>
        <p:spPr>
          <a:xfrm>
            <a:off x="210207" y="3603550"/>
            <a:ext cx="2485146" cy="400110"/>
          </a:xfrm>
          <a:prstGeom prst="rect">
            <a:avLst/>
          </a:prstGeom>
          <a:noFill/>
        </p:spPr>
        <p:txBody>
          <a:bodyPr wrap="square" rtlCol="0">
            <a:spAutoFit/>
          </a:bodyPr>
          <a:lstStyle/>
          <a:p>
            <a:r>
              <a:rPr lang="en-US" altLang="zh-CN" dirty="0">
                <a:solidFill>
                  <a:srgbClr val="006699"/>
                </a:solidFill>
              </a:rPr>
              <a:t>2-point correlation</a:t>
            </a:r>
            <a:endParaRPr lang="zh-CN" altLang="en-US" dirty="0">
              <a:solidFill>
                <a:srgbClr val="00669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5789053" y="1461"/>
            <a:ext cx="5631205" cy="784830"/>
          </a:xfrm>
          <a:prstGeom prst="rect">
            <a:avLst/>
          </a:prstGeom>
          <a:solidFill>
            <a:srgbClr val="FFFFFF"/>
          </a:solidFill>
        </p:spPr>
        <p:txBody>
          <a:bodyPr wrap="square" rtlCol="0" anchor="ctr">
            <a:spAutoFit/>
          </a:bodyPr>
          <a:lstStyle/>
          <a:p>
            <a:pPr algn="ctr"/>
            <a:endParaRPr lang="zh-CN" altLang="en-US" sz="2000" dirty="0">
              <a:solidFill>
                <a:srgbClr val="CC3300"/>
              </a:solidFill>
              <a:latin typeface="+mj-lt"/>
            </a:endParaRPr>
          </a:p>
        </p:txBody>
      </p:sp>
      <p:pic>
        <p:nvPicPr>
          <p:cNvPr id="2" name="图片 4" descr="形状&#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7525" y="1804002"/>
            <a:ext cx="4291300" cy="3240000"/>
          </a:xfrm>
          <a:prstGeom prst="rect">
            <a:avLst/>
          </a:prstGeom>
        </p:spPr>
      </p:pic>
      <p:pic>
        <p:nvPicPr>
          <p:cNvPr id="3" name="图片 6" descr="图片包含 直方图&#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2103" y="1804002"/>
            <a:ext cx="4291300" cy="3240000"/>
          </a:xfrm>
          <a:prstGeom prst="rect">
            <a:avLst/>
          </a:prstGeom>
        </p:spPr>
      </p:pic>
      <p:pic>
        <p:nvPicPr>
          <p:cNvPr id="4" name="图片 16"/>
          <p:cNvPicPr>
            <a:picLocks noChangeAspect="1"/>
          </p:cNvPicPr>
          <p:nvPr/>
        </p:nvPicPr>
        <p:blipFill>
          <a:blip r:embed="rId4"/>
          <a:stretch>
            <a:fillRect/>
          </a:stretch>
        </p:blipFill>
        <p:spPr>
          <a:xfrm>
            <a:off x="1540220" y="962248"/>
            <a:ext cx="3426787" cy="756000"/>
          </a:xfrm>
          <a:prstGeom prst="rect">
            <a:avLst/>
          </a:prstGeom>
        </p:spPr>
      </p:pic>
      <p:pic>
        <p:nvPicPr>
          <p:cNvPr id="5" name="图片 18"/>
          <p:cNvPicPr>
            <a:picLocks noChangeAspect="1"/>
          </p:cNvPicPr>
          <p:nvPr/>
        </p:nvPicPr>
        <p:blipFill>
          <a:blip r:embed="rId5"/>
          <a:stretch>
            <a:fillRect/>
          </a:stretch>
        </p:blipFill>
        <p:spPr>
          <a:xfrm>
            <a:off x="7501205" y="962101"/>
            <a:ext cx="3488754" cy="756000"/>
          </a:xfrm>
          <a:prstGeom prst="rect">
            <a:avLst/>
          </a:prstGeom>
        </p:spPr>
      </p:pic>
      <p:sp>
        <p:nvSpPr>
          <p:cNvPr id="6" name="Oval 7"/>
          <p:cNvSpPr/>
          <p:nvPr/>
        </p:nvSpPr>
        <p:spPr>
          <a:xfrm>
            <a:off x="1540220" y="1874282"/>
            <a:ext cx="375338" cy="587141"/>
          </a:xfrm>
          <a:prstGeom prst="ellipse">
            <a:avLst/>
          </a:prstGeom>
          <a:noFill/>
          <a:ln w="38100" cap="flat" cmpd="sng" algn="ctr">
            <a:solidFill>
              <a:srgbClr val="4472C4"/>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7" name="Straight Arrow Connector 9"/>
          <p:cNvCxnSpPr/>
          <p:nvPr/>
        </p:nvCxnSpPr>
        <p:spPr>
          <a:xfrm flipH="1" flipV="1">
            <a:off x="1727889" y="2586621"/>
            <a:ext cx="187669" cy="2551411"/>
          </a:xfrm>
          <a:prstGeom prst="straightConnector1">
            <a:avLst/>
          </a:prstGeom>
          <a:noFill/>
          <a:ln w="38100" cap="flat" cmpd="sng" algn="ctr">
            <a:solidFill>
              <a:srgbClr val="4472C4"/>
            </a:solidFill>
            <a:prstDash val="solid"/>
            <a:miter lim="800000"/>
            <a:tailEnd type="triangle"/>
          </a:ln>
          <a:effectLst/>
        </p:spPr>
      </p:cxnSp>
      <p:sp>
        <p:nvSpPr>
          <p:cNvPr id="8" name="Oval 13"/>
          <p:cNvSpPr/>
          <p:nvPr/>
        </p:nvSpPr>
        <p:spPr>
          <a:xfrm>
            <a:off x="7677270" y="1920216"/>
            <a:ext cx="375338" cy="587141"/>
          </a:xfrm>
          <a:prstGeom prst="ellipse">
            <a:avLst/>
          </a:prstGeom>
          <a:noFill/>
          <a:ln w="38100" cap="flat" cmpd="sng" algn="ctr">
            <a:solidFill>
              <a:srgbClr val="4472C4"/>
            </a:solidFill>
            <a:prstDash val="solid"/>
            <a:miter lim="800000"/>
          </a:ln>
          <a:effectLst/>
        </p:spPr>
        <p:txBody>
          <a:bodyPr rot="0" spcFirstLastPara="0" vert="horz" wrap="square" lIns="91440" tIns="45720" rIns="91440" bIns="45720" numCol="1" spcCol="0" rtlCol="0" fromWordArt="0" anchor="ctr" anchorCtr="0" forceAA="0" compatLnSpc="1">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endParaRPr kumimoji="0" lang="en-US" sz="20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9" name="矩形 9"/>
              <p:cNvSpPr/>
              <p:nvPr/>
            </p:nvSpPr>
            <p:spPr>
              <a:xfrm>
                <a:off x="1677262" y="5293617"/>
                <a:ext cx="3289746" cy="1200329"/>
              </a:xfrm>
              <a:prstGeom prst="rect">
                <a:avLst/>
              </a:prstGeom>
              <a:noFill/>
              <a:ln w="19050" cap="flat" cmpd="sng" algn="ctr">
                <a:solidFill>
                  <a:srgbClr val="4472C4">
                    <a:lumMod val="75000"/>
                  </a:srgbClr>
                </a:solidFill>
                <a:prstDash val="solid"/>
                <a:miter lim="800000"/>
              </a:ln>
              <a:effectLst/>
            </p:spPr>
            <p:txBody>
              <a:bodyPr wrap="square" rtlCol="0" anchor="ctr">
                <a:spAutoFit/>
              </a:bodyPr>
              <a:lstStyle/>
              <a:p>
                <a:pPr marL="342900" marR="0" lvl="0" indent="-342900" defTabSz="914400" eaLnBrk="1" fontAlgn="auto" latinLnBrk="0" hangingPunct="1">
                  <a:lnSpc>
                    <a:spcPct val="100000"/>
                  </a:lnSpc>
                  <a:spcBef>
                    <a:spcPts val="0"/>
                  </a:spcBef>
                  <a:spcAft>
                    <a:spcPts val="0"/>
                  </a:spcAft>
                  <a:buClr>
                    <a:srgbClr val="C00000"/>
                  </a:buClr>
                  <a:buSzPct val="80000"/>
                  <a:buFont typeface="Wingdings" panose="05000000000000000000" pitchFamily="2" charset="2"/>
                  <a:buChar char="Ø"/>
                  <a:defRPr/>
                </a:pPr>
                <a14:m>
                  <m:oMath xmlns:m="http://schemas.openxmlformats.org/officeDocument/2006/math">
                    <m:r>
                      <a:rPr kumimoji="1" lang="en-US" altLang="zh-CN" sz="1800" b="0" i="1" u="none" strike="noStrike" kern="0" cap="none" spc="300" normalizeH="0" baseline="0" noProof="0" smtClean="0">
                        <a:ln>
                          <a:noFill/>
                        </a:ln>
                        <a:solidFill>
                          <a:srgbClr val="4472C4">
                            <a:lumMod val="75000"/>
                          </a:srgbClr>
                        </a:solidFill>
                        <a:effectLst/>
                        <a:uLnTx/>
                        <a:uFillTx/>
                        <a:latin typeface="Cambria Math" panose="02040503050406030204" pitchFamily="18" charset="0"/>
                        <a:ea typeface="微软雅黑" panose="020B0503020204020204" pitchFamily="34" charset="-122"/>
                        <a:cs typeface="+mn-cs"/>
                      </a:rPr>
                      <m:t>𝜃</m:t>
                    </m:r>
                    <m:r>
                      <a:rPr kumimoji="1" lang="en-US" altLang="zh-CN" sz="1800" b="0" i="1" u="none" strike="noStrike" kern="0" cap="none" spc="300" normalizeH="0" baseline="0" noProof="0" smtClean="0">
                        <a:ln>
                          <a:noFill/>
                        </a:ln>
                        <a:solidFill>
                          <a:srgbClr val="4472C4">
                            <a:lumMod val="75000"/>
                          </a:srgbClr>
                        </a:solidFill>
                        <a:effectLst/>
                        <a:uLnTx/>
                        <a:uFillTx/>
                        <a:latin typeface="Cambria Math" panose="02040503050406030204" pitchFamily="18" charset="0"/>
                        <a:ea typeface="微软雅黑" panose="020B0503020204020204" pitchFamily="34" charset="-122"/>
                        <a:cs typeface="+mn-cs"/>
                      </a:rPr>
                      <m:t>=</m:t>
                    </m:r>
                    <m:r>
                      <a:rPr kumimoji="1" lang="en-US" altLang="zh-CN" sz="1800" b="0" i="1" u="none" strike="noStrike" kern="0" cap="none" spc="300" normalizeH="0" baseline="0" noProof="0" smtClean="0">
                        <a:ln>
                          <a:noFill/>
                        </a:ln>
                        <a:solidFill>
                          <a:srgbClr val="4472C4">
                            <a:lumMod val="75000"/>
                          </a:srgbClr>
                        </a:solidFill>
                        <a:effectLst/>
                        <a:uLnTx/>
                        <a:uFillTx/>
                        <a:latin typeface="Cambria Math" panose="02040503050406030204" pitchFamily="18" charset="0"/>
                        <a:ea typeface="微软雅黑" panose="020B0503020204020204" pitchFamily="34" charset="-122"/>
                        <a:cs typeface="+mn-cs"/>
                      </a:rPr>
                      <m:t>𝜋</m:t>
                    </m:r>
                    <m:d>
                      <m:dPr>
                        <m:ctrlPr>
                          <a:rPr kumimoji="1" lang="en-US" altLang="zh-CN" sz="1800" b="0" i="1" u="none" strike="noStrike" kern="0" cap="none" spc="300" normalizeH="0" baseline="0" noProof="0" smtClean="0">
                            <a:ln>
                              <a:noFill/>
                            </a:ln>
                            <a:solidFill>
                              <a:srgbClr val="4472C4">
                                <a:lumMod val="75000"/>
                              </a:srgbClr>
                            </a:solidFill>
                            <a:effectLst/>
                            <a:uLnTx/>
                            <a:uFillTx/>
                            <a:latin typeface="Cambria Math" panose="02040503050406030204" pitchFamily="18" charset="0"/>
                            <a:ea typeface="微软雅黑" panose="020B0503020204020204" pitchFamily="34" charset="-122"/>
                            <a:cs typeface="+mn-cs"/>
                          </a:rPr>
                        </m:ctrlPr>
                      </m:dPr>
                      <m:e>
                        <m:r>
                          <a:rPr kumimoji="1" lang="en-US" altLang="zh-CN" sz="1800" b="0" i="1" u="none" strike="noStrike" kern="0" cap="none" spc="300" normalizeH="0" baseline="0" noProof="0" smtClean="0">
                            <a:ln>
                              <a:noFill/>
                            </a:ln>
                            <a:solidFill>
                              <a:srgbClr val="4472C4">
                                <a:lumMod val="75000"/>
                              </a:srgbClr>
                            </a:solidFill>
                            <a:effectLst/>
                            <a:uLnTx/>
                            <a:uFillTx/>
                            <a:latin typeface="Cambria Math" panose="02040503050406030204" pitchFamily="18" charset="0"/>
                            <a:ea typeface="微软雅黑" panose="020B0503020204020204" pitchFamily="34" charset="-122"/>
                            <a:cs typeface="+mn-cs"/>
                          </a:rPr>
                          <m:t>𝜒</m:t>
                        </m:r>
                        <m:r>
                          <a:rPr kumimoji="1" lang="en-US" altLang="zh-CN" sz="1800" b="0" i="1" u="none" strike="noStrike" kern="0" cap="none" spc="300" normalizeH="0" baseline="0" noProof="0" smtClean="0">
                            <a:ln>
                              <a:noFill/>
                            </a:ln>
                            <a:solidFill>
                              <a:srgbClr val="4472C4">
                                <a:lumMod val="75000"/>
                              </a:srgbClr>
                            </a:solidFill>
                            <a:effectLst/>
                            <a:uLnTx/>
                            <a:uFillTx/>
                            <a:latin typeface="Cambria Math" panose="02040503050406030204" pitchFamily="18" charset="0"/>
                            <a:ea typeface="微软雅黑" panose="020B0503020204020204" pitchFamily="34" charset="-122"/>
                            <a:cs typeface="+mn-cs"/>
                          </a:rPr>
                          <m:t>=0</m:t>
                        </m:r>
                      </m:e>
                    </m:d>
                  </m:oMath>
                </a14:m>
                <a:r>
                  <a:rPr kumimoji="0" lang="en-US" altLang="zh-CN" sz="1800" b="0" i="0" u="none" strike="noStrike" kern="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a:t>
                </a:r>
              </a:p>
              <a:p>
                <a:pPr marL="0" marR="0" lvl="0" indent="0"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0" i="0" u="none" strike="noStrike" kern="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particle-antiparticle pair </a:t>
                </a:r>
              </a:p>
              <a:p>
                <a:pPr marL="0" marR="0" lvl="0" indent="0"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1" i="0" u="none" strike="noStrike" kern="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ballistic (free)</a:t>
                </a:r>
                <a:r>
                  <a:rPr kumimoji="0" lang="en-US" altLang="zh-CN" sz="1800" b="0" i="0" u="none" strike="noStrike" kern="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 propagation</a:t>
                </a:r>
              </a:p>
              <a:p>
                <a:pPr marL="0" marR="0" lvl="0" indent="0"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0" i="0" u="none" strike="noStrike" kern="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 </a:t>
                </a:r>
                <a:r>
                  <a:rPr kumimoji="0" lang="en-US" altLang="zh-CN" sz="1800" b="1" i="0" u="none" strike="noStrike" kern="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Deconfined</a:t>
                </a:r>
                <a:r>
                  <a:rPr kumimoji="0" lang="en-US" altLang="zh-CN" sz="1800" b="0" i="0" u="none" strike="noStrike" kern="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 phase</a:t>
                </a:r>
                <a:r>
                  <a:rPr kumimoji="0" lang="en-US" altLang="zh-CN" sz="1800" b="0" i="0" u="none" strike="noStrike" kern="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         </a:t>
                </a:r>
                <a:endParaRPr kumimoji="0" lang="en-US" altLang="zh-CN" sz="1800" b="0" i="0" u="none" strike="noStrike" kern="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endParaRPr>
              </a:p>
            </p:txBody>
          </p:sp>
        </mc:Choice>
        <mc:Fallback xmlns="">
          <p:sp>
            <p:nvSpPr>
              <p:cNvPr id="9" name="矩形 9"/>
              <p:cNvSpPr>
                <a:spLocks noRot="1" noChangeAspect="1" noMove="1" noResize="1" noEditPoints="1" noAdjustHandles="1" noChangeArrowheads="1" noChangeShapeType="1" noTextEdit="1"/>
              </p:cNvSpPr>
              <p:nvPr/>
            </p:nvSpPr>
            <p:spPr>
              <a:xfrm>
                <a:off x="1677262" y="5293617"/>
                <a:ext cx="3289746" cy="1200329"/>
              </a:xfrm>
              <a:prstGeom prst="rect">
                <a:avLst/>
              </a:prstGeom>
              <a:blipFill rotWithShape="1">
                <a:blip r:embed="rId6"/>
                <a:stretch>
                  <a:fillRect l="-296" t="-815" r="-288" b="-757"/>
                </a:stretch>
              </a:blipFill>
              <a:ln w="19050" cap="flat" cmpd="sng" algn="ctr">
                <a:solidFill>
                  <a:srgbClr val="4472C4">
                    <a:lumMod val="75000"/>
                  </a:srgbClr>
                </a:solidFill>
                <a:prstDash val="solid"/>
                <a:miter lim="800000"/>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7581013" y="5293616"/>
                <a:ext cx="3169417" cy="1200329"/>
              </a:xfrm>
              <a:prstGeom prst="rect">
                <a:avLst/>
              </a:prstGeom>
              <a:noFill/>
              <a:ln w="19050" cap="flat" cmpd="sng" algn="ctr">
                <a:solidFill>
                  <a:srgbClr val="ED7D31">
                    <a:lumMod val="75000"/>
                  </a:srgbClr>
                </a:solidFill>
                <a:prstDash val="solid"/>
                <a:miter lim="800000"/>
              </a:ln>
              <a:effectLst/>
            </p:spPr>
            <p:txBody>
              <a:bodyPr wrap="square" rtlCol="0" anchor="ctr">
                <a:spAutoFit/>
              </a:bodyPr>
              <a:lstStyle/>
              <a:p>
                <a:pPr marL="342900" marR="0" lvl="0" indent="-342900" defTabSz="914400" eaLnBrk="1" fontAlgn="auto" latinLnBrk="0" hangingPunct="1">
                  <a:lnSpc>
                    <a:spcPct val="100000"/>
                  </a:lnSpc>
                  <a:spcBef>
                    <a:spcPts val="0"/>
                  </a:spcBef>
                  <a:spcAft>
                    <a:spcPts val="0"/>
                  </a:spcAft>
                  <a:buClr>
                    <a:srgbClr val="C00000"/>
                  </a:buClr>
                  <a:buSzPct val="80000"/>
                  <a:buFont typeface="Wingdings" panose="05000000000000000000" pitchFamily="2" charset="2"/>
                  <a:buChar char="Ø"/>
                  <a:defRPr/>
                </a:pPr>
                <a14:m>
                  <m:oMath xmlns:m="http://schemas.openxmlformats.org/officeDocument/2006/math">
                    <m:r>
                      <a:rPr kumimoji="1" lang="en-US" altLang="zh-CN" sz="1800" b="0" i="1" u="none" strike="noStrike" kern="0" cap="none" spc="300" normalizeH="0" baseline="0" noProof="0" smtClean="0">
                        <a:ln>
                          <a:noFill/>
                        </a:ln>
                        <a:solidFill>
                          <a:srgbClr val="ED7D31">
                            <a:lumMod val="75000"/>
                          </a:srgbClr>
                        </a:solidFill>
                        <a:effectLst/>
                        <a:uLnTx/>
                        <a:uFillTx/>
                        <a:latin typeface="Cambria Math" panose="02040503050406030204" pitchFamily="18" charset="0"/>
                        <a:ea typeface="微软雅黑" panose="020B0503020204020204" pitchFamily="34" charset="-122"/>
                        <a:cs typeface="+mn-cs"/>
                      </a:rPr>
                      <m:t>𝜃</m:t>
                    </m:r>
                    <m:r>
                      <a:rPr kumimoji="1" lang="en-US" altLang="zh-CN" sz="1800" b="0" i="1" u="none" strike="noStrike" kern="0" cap="none" spc="300" normalizeH="0" baseline="0" noProof="0" smtClean="0">
                        <a:ln>
                          <a:noFill/>
                        </a:ln>
                        <a:solidFill>
                          <a:srgbClr val="ED7D31">
                            <a:lumMod val="75000"/>
                          </a:srgbClr>
                        </a:solidFill>
                        <a:effectLst/>
                        <a:uLnTx/>
                        <a:uFillTx/>
                        <a:latin typeface="Cambria Math" panose="02040503050406030204" pitchFamily="18" charset="0"/>
                        <a:ea typeface="微软雅黑" panose="020B0503020204020204" pitchFamily="34" charset="-122"/>
                        <a:cs typeface="+mn-cs"/>
                      </a:rPr>
                      <m:t>≠</m:t>
                    </m:r>
                    <m:r>
                      <a:rPr kumimoji="1" lang="en-US" altLang="zh-CN" sz="1800" b="0" i="1" u="none" strike="noStrike" kern="0" cap="none" spc="300" normalizeH="0" baseline="0" noProof="0" smtClean="0">
                        <a:ln>
                          <a:noFill/>
                        </a:ln>
                        <a:solidFill>
                          <a:srgbClr val="ED7D31">
                            <a:lumMod val="75000"/>
                          </a:srgbClr>
                        </a:solidFill>
                        <a:effectLst/>
                        <a:uLnTx/>
                        <a:uFillTx/>
                        <a:latin typeface="Cambria Math" panose="02040503050406030204" pitchFamily="18" charset="0"/>
                        <a:ea typeface="微软雅黑" panose="020B0503020204020204" pitchFamily="34" charset="-122"/>
                        <a:cs typeface="+mn-cs"/>
                      </a:rPr>
                      <m:t>𝜋</m:t>
                    </m:r>
                    <m:r>
                      <a:rPr kumimoji="1" lang="en-US" altLang="zh-CN" sz="1800" b="0" i="1" u="none" strike="noStrike" kern="0" cap="none" spc="300" normalizeH="0" baseline="0" noProof="0" smtClean="0">
                        <a:ln>
                          <a:noFill/>
                        </a:ln>
                        <a:solidFill>
                          <a:srgbClr val="ED7D31">
                            <a:lumMod val="75000"/>
                          </a:srgbClr>
                        </a:solidFill>
                        <a:effectLst/>
                        <a:uLnTx/>
                        <a:uFillTx/>
                        <a:latin typeface="Cambria Math" panose="02040503050406030204" pitchFamily="18" charset="0"/>
                        <a:ea typeface="微软雅黑" panose="020B0503020204020204" pitchFamily="34" charset="-122"/>
                        <a:cs typeface="+mn-cs"/>
                      </a:rPr>
                      <m:t>(</m:t>
                    </m:r>
                    <m:r>
                      <a:rPr kumimoji="1" lang="en-US" altLang="zh-CN" sz="1800" b="0" i="1" u="none" strike="noStrike" kern="0" cap="none" spc="300" normalizeH="0" baseline="0" noProof="0" smtClean="0">
                        <a:ln>
                          <a:noFill/>
                        </a:ln>
                        <a:solidFill>
                          <a:srgbClr val="ED7D31">
                            <a:lumMod val="75000"/>
                          </a:srgbClr>
                        </a:solidFill>
                        <a:effectLst/>
                        <a:uLnTx/>
                        <a:uFillTx/>
                        <a:latin typeface="Cambria Math" panose="02040503050406030204" pitchFamily="18" charset="0"/>
                        <a:ea typeface="微软雅黑" panose="020B0503020204020204" pitchFamily="34" charset="-122"/>
                        <a:cs typeface="+mn-cs"/>
                      </a:rPr>
                      <m:t>𝜒</m:t>
                    </m:r>
                    <m:r>
                      <a:rPr kumimoji="1" lang="en-US" altLang="zh-CN" sz="1800" b="0" i="1" u="none" strike="noStrike" kern="0" cap="none" spc="300" normalizeH="0" baseline="0" noProof="0" smtClean="0">
                        <a:ln>
                          <a:noFill/>
                        </a:ln>
                        <a:solidFill>
                          <a:srgbClr val="ED7D31">
                            <a:lumMod val="75000"/>
                          </a:srgbClr>
                        </a:solidFill>
                        <a:effectLst/>
                        <a:uLnTx/>
                        <a:uFillTx/>
                        <a:latin typeface="Cambria Math" panose="02040503050406030204" pitchFamily="18" charset="0"/>
                        <a:ea typeface="微软雅黑" panose="020B0503020204020204" pitchFamily="34" charset="-122"/>
                        <a:cs typeface="+mn-cs"/>
                      </a:rPr>
                      <m:t>≠0)</m:t>
                    </m:r>
                  </m:oMath>
                </a14:m>
                <a:r>
                  <a:rPr kumimoji="0" lang="en-US" altLang="zh-CN" sz="1800" b="0" i="0" u="none" strike="noStrike" kern="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 </a:t>
                </a:r>
              </a:p>
              <a:p>
                <a:pPr marL="0" marR="0" lvl="0" indent="0"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0" i="0" u="none" strike="noStrike" kern="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particle-antiparticle pair </a:t>
                </a:r>
                <a:r>
                  <a:rPr kumimoji="0" lang="en-US" altLang="zh-CN" sz="1800" b="1" i="0" u="none" strike="noStrike" kern="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constrained </a:t>
                </a:r>
                <a:r>
                  <a:rPr kumimoji="0" lang="en-US" altLang="zh-CN" sz="1800" b="0" i="0" u="none" strike="noStrike" kern="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propagation</a:t>
                </a:r>
              </a:p>
              <a:p>
                <a:pPr marL="0" marR="0" lvl="0" indent="0"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0" i="0" u="none" strike="noStrike" kern="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 </a:t>
                </a:r>
                <a:r>
                  <a:rPr kumimoji="0" lang="en-US" altLang="zh-CN" sz="1800" b="1" i="0" u="none" strike="noStrike" kern="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Confined</a:t>
                </a:r>
                <a:r>
                  <a:rPr kumimoji="0" lang="en-US" altLang="zh-CN" sz="1800" b="0" i="0" u="none" strike="noStrike" kern="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 phase</a:t>
                </a:r>
                <a:r>
                  <a:rPr kumimoji="0" lang="en-US" altLang="zh-CN" sz="1800" b="0" i="0" u="none" strike="noStrike" kern="0" cap="none" spc="0" normalizeH="0" baseline="0" noProof="0" dirty="0">
                    <a:ln>
                      <a:noFill/>
                    </a:ln>
                    <a:solidFill>
                      <a:srgbClr val="ED7D31">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1800" b="0" i="0" u="none" strike="noStrike" kern="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       </a:t>
                </a:r>
                <a:endParaRPr kumimoji="0" lang="en-US" altLang="zh-CN" sz="1800" b="0" i="0" u="none" strike="noStrike" kern="0" cap="none" spc="0" normalizeH="0" baseline="0" noProof="0" dirty="0">
                  <a:ln>
                    <a:noFill/>
                  </a:ln>
                  <a:solidFill>
                    <a:srgbClr val="4472C4">
                      <a:lumMod val="75000"/>
                    </a:srgbClr>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endParaRPr>
              </a:p>
            </p:txBody>
          </p:sp>
        </mc:Choice>
        <mc:Fallback xmlns="">
          <p:sp>
            <p:nvSpPr>
              <p:cNvPr id="10" name="矩形 9"/>
              <p:cNvSpPr>
                <a:spLocks noRot="1" noChangeAspect="1" noMove="1" noResize="1" noEditPoints="1" noAdjustHandles="1" noChangeArrowheads="1" noChangeShapeType="1" noTextEdit="1"/>
              </p:cNvSpPr>
              <p:nvPr/>
            </p:nvSpPr>
            <p:spPr>
              <a:xfrm>
                <a:off x="7581013" y="5293616"/>
                <a:ext cx="3169417" cy="1200329"/>
              </a:xfrm>
              <a:prstGeom prst="rect">
                <a:avLst/>
              </a:prstGeom>
              <a:blipFill rotWithShape="1">
                <a:blip r:embed="rId7"/>
                <a:stretch>
                  <a:fillRect l="-313" t="-815" r="-284" b="-757"/>
                </a:stretch>
              </a:blipFill>
              <a:ln w="19050" cap="flat" cmpd="sng" algn="ctr">
                <a:solidFill>
                  <a:srgbClr val="ED7D31">
                    <a:lumMod val="75000"/>
                  </a:srgbClr>
                </a:solidFill>
                <a:prstDash val="solid"/>
                <a:miter lim="800000"/>
              </a:ln>
              <a:effectLst/>
            </p:spPr>
            <p:txBody>
              <a:bodyPr/>
              <a:lstStyle/>
              <a:p>
                <a:r>
                  <a:rPr lang="zh-CN" altLang="en-US">
                    <a:noFill/>
                  </a:rPr>
                  <a:t> </a:t>
                </a:r>
              </a:p>
            </p:txBody>
          </p:sp>
        </mc:Fallback>
      </mc:AlternateContent>
      <p:sp>
        <p:nvSpPr>
          <p:cNvPr id="11" name="Rounded Rectangle 24"/>
          <p:cNvSpPr/>
          <p:nvPr/>
        </p:nvSpPr>
        <p:spPr>
          <a:xfrm>
            <a:off x="1964667" y="1892617"/>
            <a:ext cx="2350946" cy="536708"/>
          </a:xfrm>
          <a:prstGeom prst="roundRect">
            <a:avLst/>
          </a:prstGeom>
          <a:noFill/>
          <a:ln w="38100" cap="flat" cmpd="sng" algn="ctr">
            <a:solidFill>
              <a:srgbClr val="ED7D3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Rounded Rectangle 25"/>
          <p:cNvSpPr/>
          <p:nvPr/>
        </p:nvSpPr>
        <p:spPr>
          <a:xfrm>
            <a:off x="8101554" y="1906243"/>
            <a:ext cx="2288056" cy="536708"/>
          </a:xfrm>
          <a:prstGeom prst="roundRect">
            <a:avLst/>
          </a:prstGeom>
          <a:noFill/>
          <a:ln w="38100" cap="flat" cmpd="sng" algn="ctr">
            <a:solidFill>
              <a:srgbClr val="ED7D31"/>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spAutoFit/>
          </a:bodyPr>
          <a:lstStyle/>
          <a:p>
            <a:pPr marL="0" marR="0" lvl="0" indent="0" defTabSz="914400" eaLnBrk="1" fontAlgn="auto" latinLnBrk="0" hangingPunct="1">
              <a:lnSpc>
                <a:spcPct val="100000"/>
              </a:lnSpc>
              <a:spcBef>
                <a:spcPts val="0"/>
              </a:spcBef>
              <a:spcAft>
                <a:spcPts val="0"/>
              </a:spcAft>
              <a:buClr>
                <a:srgbClr val="C00000"/>
              </a:buClr>
              <a:buSzPct val="80000"/>
              <a:buFontTx/>
              <a:buNone/>
              <a:defRPr/>
            </a:pPr>
            <a:endParaRPr kumimoji="0" 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13" name="Straight Arrow Connector 26"/>
          <p:cNvCxnSpPr/>
          <p:nvPr/>
        </p:nvCxnSpPr>
        <p:spPr>
          <a:xfrm flipV="1">
            <a:off x="7952509" y="2626798"/>
            <a:ext cx="658091" cy="2511234"/>
          </a:xfrm>
          <a:prstGeom prst="straightConnector1">
            <a:avLst/>
          </a:prstGeom>
          <a:noFill/>
          <a:ln w="38100" cap="flat" cmpd="sng" algn="ctr">
            <a:solidFill>
              <a:srgbClr val="ED7D31"/>
            </a:solidFill>
            <a:prstDash val="solid"/>
            <a:miter lim="800000"/>
            <a:tailEnd type="triangle"/>
          </a:ln>
          <a:effectLst/>
        </p:spPr>
      </p:cxnSp>
      <p:cxnSp>
        <p:nvCxnSpPr>
          <p:cNvPr id="14" name="Straight Arrow Connector 28"/>
          <p:cNvCxnSpPr/>
          <p:nvPr/>
        </p:nvCxnSpPr>
        <p:spPr>
          <a:xfrm flipV="1">
            <a:off x="4967007" y="2640682"/>
            <a:ext cx="2701027" cy="2497350"/>
          </a:xfrm>
          <a:prstGeom prst="straightConnector1">
            <a:avLst/>
          </a:prstGeom>
          <a:noFill/>
          <a:ln w="38100" cap="flat" cmpd="sng" algn="ctr">
            <a:solidFill>
              <a:srgbClr val="4472C4"/>
            </a:solidFill>
            <a:prstDash val="solid"/>
            <a:miter lim="800000"/>
            <a:tailEnd type="triangle"/>
          </a:ln>
          <a:effectLst/>
        </p:spPr>
      </p:cxnSp>
      <p:cxnSp>
        <p:nvCxnSpPr>
          <p:cNvPr id="15" name="Straight Arrow Connector 32"/>
          <p:cNvCxnSpPr/>
          <p:nvPr/>
        </p:nvCxnSpPr>
        <p:spPr>
          <a:xfrm flipH="1" flipV="1">
            <a:off x="4441677" y="2419558"/>
            <a:ext cx="3186647" cy="2811661"/>
          </a:xfrm>
          <a:prstGeom prst="straightConnector1">
            <a:avLst/>
          </a:prstGeom>
          <a:noFill/>
          <a:ln w="38100" cap="flat" cmpd="sng" algn="ctr">
            <a:solidFill>
              <a:srgbClr val="ED7D31"/>
            </a:solidFill>
            <a:prstDash val="solid"/>
            <a:miter lim="800000"/>
            <a:tailEnd type="triangle"/>
          </a:ln>
          <a:effectLst/>
        </p:spPr>
      </p:cxnSp>
      <p:pic>
        <p:nvPicPr>
          <p:cNvPr id="17" name="图形 20"/>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6961" y="213540"/>
            <a:ext cx="5036728" cy="648000"/>
          </a:xfrm>
          <a:prstGeom prst="rect">
            <a:avLst/>
          </a:prstGeom>
        </p:spPr>
      </p:pic>
      <mc:AlternateContent xmlns:mc="http://schemas.openxmlformats.org/markup-compatibility/2006" xmlns:a14="http://schemas.microsoft.com/office/drawing/2010/main">
        <mc:Choice Requires="a14">
          <p:sp>
            <p:nvSpPr>
              <p:cNvPr id="19" name="标题 1"/>
              <p:cNvSpPr txBox="1"/>
              <p:nvPr/>
            </p:nvSpPr>
            <p:spPr bwMode="auto">
              <a:xfrm>
                <a:off x="133351" y="117476"/>
                <a:ext cx="10712281" cy="4778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More observables (</a:t>
                </a:r>
                <a14:m>
                  <m:oMath xmlns:m="http://schemas.openxmlformats.org/officeDocument/2006/math">
                    <m:r>
                      <a:rPr lang="en-US" altLang="zh-CN" sz="3300" b="0" i="1" kern="0" smtClean="0">
                        <a:latin typeface="Cambria Math" panose="02040503050406030204" pitchFamily="18" charset="0"/>
                        <a:cs typeface="Calibri" panose="020F0502020204030204" pitchFamily="34" charset="0"/>
                      </a:rPr>
                      <m:t>𝑚</m:t>
                    </m:r>
                    <m:r>
                      <a:rPr lang="en-US" altLang="zh-CN" sz="3300" b="0" i="1" kern="0" smtClean="0">
                        <a:latin typeface="Cambria Math" panose="02040503050406030204" pitchFamily="18" charset="0"/>
                        <a:cs typeface="Calibri" panose="020F0502020204030204" pitchFamily="34" charset="0"/>
                      </a:rPr>
                      <m:t>&gt;0</m:t>
                    </m:r>
                  </m:oMath>
                </a14:m>
                <a:r>
                  <a:rPr lang="en-US" altLang="zh-CN" sz="3300" kern="0" dirty="0">
                    <a:cs typeface="Calibri" panose="020F0502020204030204" pitchFamily="34" charset="0"/>
                  </a:rPr>
                  <a:t>)</a:t>
                </a:r>
                <a:endParaRPr lang="zh-CN" altLang="en-US" sz="3300" kern="0" dirty="0">
                  <a:cs typeface="Calibri" panose="020F0502020204030204" pitchFamily="34" charset="0"/>
                </a:endParaRPr>
              </a:p>
            </p:txBody>
          </p:sp>
        </mc:Choice>
        <mc:Fallback xmlns="">
          <p:sp>
            <p:nvSpPr>
              <p:cNvPr id="19" name="标题 1"/>
              <p:cNvSpPr txBox="1">
                <a:spLocks noRot="1" noChangeAspect="1" noMove="1" noResize="1" noEditPoints="1" noAdjustHandles="1" noChangeArrowheads="1" noChangeShapeType="1" noTextEdit="1"/>
              </p:cNvSpPr>
              <p:nvPr/>
            </p:nvSpPr>
            <p:spPr bwMode="auto">
              <a:xfrm>
                <a:off x="133351" y="117476"/>
                <a:ext cx="10712281" cy="477837"/>
              </a:xfrm>
              <a:prstGeom prst="rect">
                <a:avLst/>
              </a:prstGeom>
              <a:blipFill rotWithShape="1">
                <a:blip r:embed="rId10"/>
                <a:stretch>
                  <a:fillRect t="-21528" r="4" b="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par>
                                <p:cTn id="16" presetID="5"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par>
                                <p:cTn id="30" presetID="5" presetClass="entr" presetSubtype="1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heckerboard(across)">
                                      <p:cBhvr>
                                        <p:cTn id="32" dur="500"/>
                                        <p:tgtEl>
                                          <p:spTgt spid="14"/>
                                        </p:tgtEl>
                                      </p:cBhvr>
                                    </p:animEffect>
                                  </p:childTnLst>
                                </p:cTn>
                              </p:par>
                              <p:par>
                                <p:cTn id="33" presetID="5" presetClass="entr" presetSubtype="10" fill="hold" grpId="0" nodeType="withEffect">
                                  <p:stCondLst>
                                    <p:cond delay="500"/>
                                  </p:stCondLst>
                                  <p:childTnLst>
                                    <p:set>
                                      <p:cBhvr>
                                        <p:cTn id="34" dur="1" fill="hold">
                                          <p:stCondLst>
                                            <p:cond delay="0"/>
                                          </p:stCondLst>
                                        </p:cTn>
                                        <p:tgtEl>
                                          <p:spTgt spid="9"/>
                                        </p:tgtEl>
                                        <p:attrNameLst>
                                          <p:attrName>style.visibility</p:attrName>
                                        </p:attrNameLst>
                                      </p:cBhvr>
                                      <p:to>
                                        <p:strVal val="visible"/>
                                      </p:to>
                                    </p:set>
                                    <p:animEffect transition="in" filter="checkerboard(across)">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heckerboard(across)">
                                      <p:cBhvr>
                                        <p:cTn id="43" dur="500"/>
                                        <p:tgtEl>
                                          <p:spTgt spid="12"/>
                                        </p:tgtEl>
                                      </p:cBhvr>
                                    </p:animEffect>
                                  </p:childTnLst>
                                </p:cTn>
                              </p:par>
                              <p:par>
                                <p:cTn id="44" presetID="5" presetClass="entr" presetSubtype="1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heckerboard(across)">
                                      <p:cBhvr>
                                        <p:cTn id="46" dur="500"/>
                                        <p:tgtEl>
                                          <p:spTgt spid="13"/>
                                        </p:tgtEl>
                                      </p:cBhvr>
                                    </p:animEffect>
                                  </p:childTnLst>
                                </p:cTn>
                              </p:par>
                              <p:par>
                                <p:cTn id="47" presetID="5" presetClass="entr" presetSubtype="1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checkerboard(across)">
                                      <p:cBhvr>
                                        <p:cTn id="49" dur="500"/>
                                        <p:tgtEl>
                                          <p:spTgt spid="15"/>
                                        </p:tgtEl>
                                      </p:cBhvr>
                                    </p:animEffect>
                                  </p:childTnLst>
                                </p:cTn>
                              </p:par>
                              <p:par>
                                <p:cTn id="50" presetID="5" presetClass="entr" presetSubtype="10" fill="hold" grpId="0" nodeType="withEffect">
                                  <p:stCondLst>
                                    <p:cond delay="500"/>
                                  </p:stCondLst>
                                  <p:childTnLst>
                                    <p:set>
                                      <p:cBhvr>
                                        <p:cTn id="51" dur="1" fill="hold">
                                          <p:stCondLst>
                                            <p:cond delay="0"/>
                                          </p:stCondLst>
                                        </p:cTn>
                                        <p:tgtEl>
                                          <p:spTgt spid="10"/>
                                        </p:tgtEl>
                                        <p:attrNameLst>
                                          <p:attrName>style.visibility</p:attrName>
                                        </p:attrNameLst>
                                      </p:cBhvr>
                                      <p:to>
                                        <p:strVal val="visible"/>
                                      </p:to>
                                    </p:set>
                                    <p:animEffect transition="in" filter="checkerboard(across)">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p:cNvSpPr txBox="1"/>
          <p:nvPr/>
        </p:nvSpPr>
        <p:spPr bwMode="auto">
          <a:xfrm>
            <a:off x="133351" y="117476"/>
            <a:ext cx="10712281"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In-situ observation of the deconfined dynamics</a:t>
            </a:r>
            <a:endParaRPr lang="zh-CN" altLang="en-US" sz="3300" kern="0" dirty="0">
              <a:cs typeface="Calibri" panose="020F0502020204030204" pitchFamily="34" charset="0"/>
            </a:endParaRPr>
          </a:p>
        </p:txBody>
      </p:sp>
      <p:pic>
        <p:nvPicPr>
          <p:cNvPr id="13" name="Conf_Evo_V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0821" y="1697063"/>
            <a:ext cx="9152067" cy="4521216"/>
          </a:xfrm>
          <a:prstGeom prst="rect">
            <a:avLst/>
          </a:prstGeom>
        </p:spPr>
      </p:pic>
      <p:pic>
        <p:nvPicPr>
          <p:cNvPr id="14" name="图形 20"/>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3252" y="939349"/>
            <a:ext cx="4477091" cy="576000"/>
          </a:xfrm>
          <a:prstGeom prst="rect">
            <a:avLst/>
          </a:prstGeom>
        </p:spPr>
      </p:pic>
      <p:sp>
        <p:nvSpPr>
          <p:cNvPr id="3" name="矩形 4"/>
          <p:cNvSpPr/>
          <p:nvPr/>
        </p:nvSpPr>
        <p:spPr>
          <a:xfrm>
            <a:off x="757614" y="6100762"/>
            <a:ext cx="3727184" cy="345864"/>
          </a:xfrm>
          <a:prstGeom prst="rect">
            <a:avLst/>
          </a:prstGeom>
          <a:solidFill>
            <a:srgbClr val="FFFF00"/>
          </a:solidFill>
        </p:spPr>
        <p:txBody>
          <a:bodyPr wrap="square">
            <a:sp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en-US" altLang="zh-CN" sz="15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Zhang </a:t>
            </a:r>
            <a:r>
              <a:rPr kumimoji="0" lang="en-US" altLang="zh-CN" sz="15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et al</a:t>
            </a:r>
            <a:r>
              <a:rPr kumimoji="0" lang="en-US" altLang="zh-CN" sz="15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Nat. Phys. </a:t>
            </a:r>
            <a:r>
              <a:rPr lang="en-US" altLang="zh-CN" sz="1500" b="1"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21, </a:t>
            </a: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155 (2025).</a:t>
            </a:r>
            <a:endParaRPr kumimoji="0" lang="zh-CN" altLang="en-US" sz="15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mute="1">
                <p:cTn id="12" fill="hold" display="0">
                  <p:stCondLst>
                    <p:cond delay="indefinite"/>
                  </p:stCondLst>
                </p:cTn>
                <p:tgtEl>
                  <p:spTgt spid="1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058218" y="1559992"/>
            <a:ext cx="4513225" cy="1553942"/>
          </a:xfrm>
          <a:prstGeom prst="rect">
            <a:avLst/>
          </a:prstGeom>
        </p:spPr>
      </p:pic>
      <p:sp>
        <p:nvSpPr>
          <p:cNvPr id="38" name="标题 1"/>
          <p:cNvSpPr txBox="1"/>
          <p:nvPr/>
        </p:nvSpPr>
        <p:spPr bwMode="auto">
          <a:xfrm>
            <a:off x="133351" y="117476"/>
            <a:ext cx="10712281"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String breaking mechanism</a:t>
            </a:r>
            <a:endParaRPr lang="zh-CN" altLang="en-US" sz="3300" kern="0" dirty="0">
              <a:cs typeface="Calibri" panose="020F0502020204030204" pitchFamily="34" charset="0"/>
            </a:endParaRPr>
          </a:p>
        </p:txBody>
      </p:sp>
      <p:sp>
        <p:nvSpPr>
          <p:cNvPr id="50" name="矩形 49"/>
          <p:cNvSpPr/>
          <p:nvPr/>
        </p:nvSpPr>
        <p:spPr>
          <a:xfrm>
            <a:off x="430603" y="942088"/>
            <a:ext cx="3046536" cy="400110"/>
          </a:xfrm>
          <a:prstGeom prst="rect">
            <a:avLst/>
          </a:prstGeom>
        </p:spPr>
        <p:txBody>
          <a:bodyPr wrap="square">
            <a:spAutoFit/>
          </a:bodyPr>
          <a:lstStyle/>
          <a:p>
            <a:pPr eaLnBrk="1" fontAlgn="auto" hangingPunct="1">
              <a:spcBef>
                <a:spcPts val="0"/>
              </a:spcBef>
              <a:spcAft>
                <a:spcPts val="0"/>
              </a:spcAft>
            </a:pPr>
            <a:r>
              <a:rPr lang="en-US" altLang="zh-CN"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Target Hamiltonian</a:t>
            </a:r>
            <a:endParaRPr lang="zh-CN" altLang="en-US"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 10"/>
          <p:cNvSpPr/>
          <p:nvPr/>
        </p:nvSpPr>
        <p:spPr>
          <a:xfrm>
            <a:off x="430603" y="3625778"/>
            <a:ext cx="3046536" cy="400110"/>
          </a:xfrm>
          <a:prstGeom prst="rect">
            <a:avLst/>
          </a:prstGeom>
        </p:spPr>
        <p:txBody>
          <a:bodyPr wrap="square">
            <a:spAutoFit/>
          </a:bodyPr>
          <a:lstStyle/>
          <a:p>
            <a:pPr eaLnBrk="1" fontAlgn="auto" hangingPunct="1">
              <a:spcBef>
                <a:spcPts val="0"/>
              </a:spcBef>
              <a:spcAft>
                <a:spcPts val="0"/>
              </a:spcAft>
            </a:pPr>
            <a:r>
              <a:rPr lang="en-US" altLang="zh-CN"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Adiabatic evolution</a:t>
            </a:r>
            <a:endParaRPr lang="zh-CN" altLang="en-US"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 name="矩形 16"/>
          <p:cNvSpPr/>
          <p:nvPr/>
        </p:nvSpPr>
        <p:spPr>
          <a:xfrm>
            <a:off x="6096000" y="948144"/>
            <a:ext cx="3046536" cy="400110"/>
          </a:xfrm>
          <a:prstGeom prst="rect">
            <a:avLst/>
          </a:prstGeom>
        </p:spPr>
        <p:txBody>
          <a:bodyPr wrap="square">
            <a:spAutoFit/>
          </a:bodyPr>
          <a:lstStyle/>
          <a:p>
            <a:pPr eaLnBrk="1" fontAlgn="auto" hangingPunct="1">
              <a:spcBef>
                <a:spcPts val="0"/>
              </a:spcBef>
              <a:spcAft>
                <a:spcPts val="0"/>
              </a:spcAft>
            </a:pPr>
            <a:r>
              <a:rPr lang="en-US" altLang="zh-CN"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String breaking</a:t>
            </a:r>
            <a:endParaRPr lang="zh-CN" altLang="en-US"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矩形 4"/>
          <p:cNvSpPr/>
          <p:nvPr/>
        </p:nvSpPr>
        <p:spPr>
          <a:xfrm>
            <a:off x="8489983" y="6394660"/>
            <a:ext cx="3702017" cy="345864"/>
          </a:xfrm>
          <a:prstGeom prst="rect">
            <a:avLst/>
          </a:prstGeom>
          <a:solidFill>
            <a:srgbClr val="FFFF00"/>
          </a:solidFill>
        </p:spPr>
        <p:txBody>
          <a:bodyPr wrap="square">
            <a:spAutoFit/>
          </a:bodyPr>
          <a:lstStyle/>
          <a:p>
            <a:pPr eaLnBrk="1" fontAlgn="auto" hangingPunct="1">
              <a:lnSpc>
                <a:spcPct val="120000"/>
              </a:lnSpc>
              <a:spcBef>
                <a:spcPts val="0"/>
              </a:spcBef>
              <a:spcAft>
                <a:spcPts val="0"/>
              </a:spcAft>
              <a:defRPr/>
            </a:pPr>
            <a:r>
              <a:rPr kumimoji="0" lang="en-US" altLang="zh-CN" sz="15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Liu </a:t>
            </a:r>
            <a:r>
              <a:rPr kumimoji="0" lang="en-US" altLang="zh-CN" sz="1500" b="0" i="1"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et al</a:t>
            </a:r>
            <a:r>
              <a:rPr kumimoji="0" lang="en-US" altLang="zh-CN" sz="15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 </a:t>
            </a:r>
            <a:r>
              <a:rPr lang="en-US" altLang="zh-CN" sz="1500" dirty="0">
                <a:highlight>
                  <a:srgbClr val="FFFF00"/>
                </a:highlight>
                <a:latin typeface="微软雅黑" panose="020B0503020204020204" pitchFamily="34" charset="-122"/>
                <a:ea typeface="微软雅黑" panose="020B0503020204020204" pitchFamily="34" charset="-122"/>
                <a:cs typeface="Arial" panose="020B0604020202020204" pitchFamily="34" charset="0"/>
              </a:rPr>
              <a:t>PRL </a:t>
            </a:r>
            <a:r>
              <a:rPr lang="en-US" altLang="zh-CN" sz="1500" b="1" dirty="0">
                <a:highlight>
                  <a:srgbClr val="FFFF00"/>
                </a:highlight>
                <a:latin typeface="微软雅黑" panose="020B0503020204020204" pitchFamily="34" charset="-122"/>
                <a:ea typeface="微软雅黑" panose="020B0503020204020204" pitchFamily="34" charset="-122"/>
                <a:cs typeface="Arial" panose="020B0604020202020204" pitchFamily="34" charset="0"/>
              </a:rPr>
              <a:t>135</a:t>
            </a:r>
            <a:r>
              <a:rPr lang="en-US" altLang="zh-CN" sz="1500" dirty="0">
                <a:highlight>
                  <a:srgbClr val="FFFF00"/>
                </a:highlight>
                <a:latin typeface="微软雅黑" panose="020B0503020204020204" pitchFamily="34" charset="-122"/>
                <a:ea typeface="微软雅黑" panose="020B0503020204020204" pitchFamily="34" charset="-122"/>
                <a:cs typeface="Arial" panose="020B0604020202020204" pitchFamily="34" charset="0"/>
              </a:rPr>
              <a:t>, 101902 (2025).</a:t>
            </a:r>
          </a:p>
        </p:txBody>
      </p:sp>
      <p:sp>
        <p:nvSpPr>
          <p:cNvPr id="19" name="矩形 3"/>
          <p:cNvSpPr/>
          <p:nvPr/>
        </p:nvSpPr>
        <p:spPr>
          <a:xfrm>
            <a:off x="5242143" y="5319687"/>
            <a:ext cx="1120559" cy="33855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BHM</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3"/>
          <p:cNvSpPr/>
          <p:nvPr/>
        </p:nvSpPr>
        <p:spPr>
          <a:xfrm>
            <a:off x="5242143" y="4867142"/>
            <a:ext cx="1120559" cy="33855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
                <a:srgbClr val="C00000"/>
              </a:buClr>
              <a:buSzPct val="80000"/>
              <a:buFontTx/>
              <a:buNone/>
              <a:defRPr/>
            </a:pP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QLM</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2702" y="1569090"/>
            <a:ext cx="4904874" cy="2748910"/>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2536" y="4836364"/>
            <a:ext cx="2792011" cy="905091"/>
          </a:xfrm>
          <a:prstGeom prst="rect">
            <a:avLst/>
          </a:prstGeom>
        </p:spPr>
      </p:pic>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0870" y="4836365"/>
            <a:ext cx="2794269" cy="905091"/>
          </a:xfrm>
          <a:prstGeom prst="rect">
            <a:avLst/>
          </a:prstGeom>
        </p:spPr>
      </p:pic>
      <p:sp>
        <p:nvSpPr>
          <p:cNvPr id="29" name="矩形 9"/>
          <p:cNvSpPr/>
          <p:nvPr/>
        </p:nvSpPr>
        <p:spPr>
          <a:xfrm>
            <a:off x="6510684" y="5834381"/>
            <a:ext cx="2040835" cy="369332"/>
          </a:xfrm>
          <a:prstGeom prst="rect">
            <a:avLst/>
          </a:prstGeom>
          <a:no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1" i="0" u="none" strike="noStrike" kern="0" cap="none" spc="0" normalizeH="0" baseline="0" noProof="0" dirty="0">
                <a:ln>
                  <a:noFill/>
                </a:ln>
                <a:solidFill>
                  <a:srgbClr val="82CAEC"/>
                </a:solidFill>
                <a:effectLst/>
                <a:uLnTx/>
                <a:uFillTx/>
                <a:latin typeface="微软雅黑" panose="020B0503020204020204" pitchFamily="34" charset="-122"/>
                <a:ea typeface="微软雅黑" panose="020B0503020204020204" pitchFamily="34" charset="-122"/>
                <a:cs typeface="Arial" panose="020B0604020202020204" pitchFamily="34" charset="0"/>
              </a:rPr>
              <a:t>string state</a:t>
            </a:r>
            <a:endParaRPr kumimoji="0" lang="en-US" altLang="zh-CN" sz="1800" b="0" i="0" u="none" strike="noStrike" kern="0" cap="none" spc="0" normalizeH="0" baseline="0" noProof="0" dirty="0">
              <a:ln>
                <a:noFill/>
              </a:ln>
              <a:solidFill>
                <a:srgbClr val="82CAEC"/>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endParaRPr>
          </a:p>
        </p:txBody>
      </p:sp>
      <p:sp>
        <p:nvSpPr>
          <p:cNvPr id="30" name="矩形 9"/>
          <p:cNvSpPr/>
          <p:nvPr/>
        </p:nvSpPr>
        <p:spPr>
          <a:xfrm>
            <a:off x="9451170" y="5834381"/>
            <a:ext cx="2483377" cy="369332"/>
          </a:xfrm>
          <a:prstGeom prst="rect">
            <a:avLst/>
          </a:prstGeom>
          <a:no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1" i="0" u="none" strike="noStrike" kern="0" cap="none" spc="0" normalizeH="0" baseline="0" noProof="0" dirty="0">
                <a:ln>
                  <a:noFill/>
                </a:ln>
                <a:solidFill>
                  <a:srgbClr val="EF6671"/>
                </a:solidFill>
                <a:effectLst/>
                <a:uLnTx/>
                <a:uFillTx/>
                <a:latin typeface="微软雅黑" panose="020B0503020204020204" pitchFamily="34" charset="-122"/>
                <a:ea typeface="微软雅黑" panose="020B0503020204020204" pitchFamily="34" charset="-122"/>
                <a:cs typeface="Arial" panose="020B0604020202020204" pitchFamily="34" charset="0"/>
              </a:rPr>
              <a:t>broken-string state</a:t>
            </a:r>
            <a:endParaRPr kumimoji="0" lang="en-US" altLang="zh-CN" sz="1800" b="0" i="0" u="none" strike="noStrike" kern="0" cap="none" spc="0" normalizeH="0" baseline="0" noProof="0" dirty="0">
              <a:ln>
                <a:noFill/>
              </a:ln>
              <a:solidFill>
                <a:srgbClr val="EF6671"/>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endParaRPr>
          </a:p>
        </p:txBody>
      </p:sp>
      <p:pic>
        <p:nvPicPr>
          <p:cNvPr id="28" name="图片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4233" y="3917756"/>
            <a:ext cx="3190464" cy="2742306"/>
          </a:xfrm>
          <a:prstGeom prst="rect">
            <a:avLst/>
          </a:prstGeom>
        </p:spPr>
      </p:pic>
      <p:cxnSp>
        <p:nvCxnSpPr>
          <p:cNvPr id="34" name="直接连接符 33"/>
          <p:cNvCxnSpPr/>
          <p:nvPr/>
        </p:nvCxnSpPr>
        <p:spPr>
          <a:xfrm flipV="1">
            <a:off x="2019068" y="2344832"/>
            <a:ext cx="3382665" cy="1"/>
          </a:xfrm>
          <a:prstGeom prst="line">
            <a:avLst/>
          </a:prstGeom>
          <a:noFill/>
          <a:ln w="19050" cap="flat" cmpd="sng" algn="ctr">
            <a:solidFill>
              <a:srgbClr val="D78B3D"/>
            </a:solidFill>
            <a:prstDash val="solid"/>
            <a:miter lim="800000"/>
          </a:ln>
          <a:effectLst/>
        </p:spPr>
      </p:cxnSp>
      <p:cxnSp>
        <p:nvCxnSpPr>
          <p:cNvPr id="36" name="直接连接符 35"/>
          <p:cNvCxnSpPr/>
          <p:nvPr/>
        </p:nvCxnSpPr>
        <p:spPr>
          <a:xfrm>
            <a:off x="1840739" y="3021328"/>
            <a:ext cx="1438909" cy="12466"/>
          </a:xfrm>
          <a:prstGeom prst="line">
            <a:avLst/>
          </a:prstGeom>
          <a:noFill/>
          <a:ln w="19050" cap="flat" cmpd="sng" algn="ctr">
            <a:solidFill>
              <a:srgbClr val="0070C0"/>
            </a:solidFill>
            <a:prstDash val="solid"/>
            <a:miter lim="800000"/>
          </a:ln>
          <a:effectLst/>
        </p:spPr>
      </p:cxnSp>
      <p:cxnSp>
        <p:nvCxnSpPr>
          <p:cNvPr id="40" name="直接连接符 39"/>
          <p:cNvCxnSpPr/>
          <p:nvPr/>
        </p:nvCxnSpPr>
        <p:spPr>
          <a:xfrm>
            <a:off x="3655467" y="3021328"/>
            <a:ext cx="2080700" cy="18026"/>
          </a:xfrm>
          <a:prstGeom prst="line">
            <a:avLst/>
          </a:prstGeom>
          <a:noFill/>
          <a:ln w="19050" cap="flat" cmpd="sng" algn="ctr">
            <a:solidFill>
              <a:srgbClr val="00B050"/>
            </a:solidFill>
            <a:prstDash val="solid"/>
            <a:miter lim="800000"/>
          </a:ln>
          <a:effectLst/>
        </p:spPr>
      </p:cxnSp>
      <p:sp>
        <p:nvSpPr>
          <p:cNvPr id="41" name="矩形 9"/>
          <p:cNvSpPr/>
          <p:nvPr/>
        </p:nvSpPr>
        <p:spPr>
          <a:xfrm>
            <a:off x="1499431" y="3057245"/>
            <a:ext cx="2040835" cy="369332"/>
          </a:xfrm>
          <a:prstGeom prst="rect">
            <a:avLst/>
          </a:prstGeom>
          <a:no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
                <a:srgbClr val="C00000"/>
              </a:buClr>
              <a:buSzPct val="80000"/>
              <a:buFontTx/>
              <a:buNone/>
              <a:defRPr/>
            </a:pPr>
            <a:r>
              <a:rPr lang="en-US" altLang="zh-CN" sz="1800" b="1" kern="0"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r</a:t>
            </a:r>
            <a:r>
              <a:rPr kumimoji="0" lang="en-US" altLang="zh-CN" sz="1800" b="1" i="0" u="none" strike="noStrike" kern="0" cap="none" spc="0" normalizeH="0" baseline="0" noProof="0" dirty="0" err="1">
                <a:ln>
                  <a:noFill/>
                </a:ln>
                <a:solidFill>
                  <a:srgbClr val="0070C0"/>
                </a:solidFill>
                <a:effectLst/>
                <a:uLnTx/>
                <a:uFillTx/>
                <a:latin typeface="微软雅黑" panose="020B0503020204020204" pitchFamily="34" charset="-122"/>
                <a:ea typeface="微软雅黑" panose="020B0503020204020204" pitchFamily="34" charset="-122"/>
                <a:cs typeface="Arial" panose="020B0604020202020204" pitchFamily="34" charset="0"/>
              </a:rPr>
              <a:t>est</a:t>
            </a:r>
            <a:r>
              <a:rPr kumimoji="0" lang="en-US" altLang="zh-CN"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panose="020B0604020202020204" pitchFamily="34" charset="0"/>
              </a:rPr>
              <a:t> mass</a:t>
            </a:r>
            <a:endParaRPr kumimoji="0" lang="en-US" altLang="zh-CN" sz="1800" b="0"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endParaRPr>
          </a:p>
        </p:txBody>
      </p:sp>
      <p:sp>
        <p:nvSpPr>
          <p:cNvPr id="42" name="矩形 9"/>
          <p:cNvSpPr/>
          <p:nvPr/>
        </p:nvSpPr>
        <p:spPr>
          <a:xfrm>
            <a:off x="3569530" y="3057245"/>
            <a:ext cx="2040835" cy="369332"/>
          </a:xfrm>
          <a:prstGeom prst="rect">
            <a:avLst/>
          </a:prstGeom>
          <a:no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
                <a:srgbClr val="C00000"/>
              </a:buClr>
              <a:buSzPct val="80000"/>
              <a:buFontTx/>
              <a:buNone/>
              <a:defRPr/>
            </a:pPr>
            <a:r>
              <a:rPr kumimoji="0" lang="en-US" altLang="zh-CN" sz="1800" b="1" i="0" u="none" strike="noStrike" kern="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Arial" panose="020B0604020202020204" pitchFamily="34" charset="0"/>
              </a:rPr>
              <a:t>string tension</a:t>
            </a:r>
            <a:endParaRPr kumimoji="0" lang="en-US" altLang="zh-CN" sz="1800" b="0" i="0" u="none" strike="noStrike" kern="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endParaRPr>
          </a:p>
        </p:txBody>
      </p:sp>
      <p:sp>
        <p:nvSpPr>
          <p:cNvPr id="43" name="文本框 42"/>
          <p:cNvSpPr txBox="1"/>
          <p:nvPr/>
        </p:nvSpPr>
        <p:spPr>
          <a:xfrm>
            <a:off x="2262580" y="1324137"/>
            <a:ext cx="3308863" cy="369332"/>
          </a:xfrm>
          <a:prstGeom prst="rect">
            <a:avLst/>
          </a:prstGeom>
          <a:noFill/>
        </p:spPr>
        <p:txBody>
          <a:bodyPr wrap="square" rtlCol="0">
            <a:spAutoFit/>
          </a:bodyPr>
          <a:lstStyle/>
          <a:p>
            <a:pPr algn="ctr" eaLnBrk="1" fontAlgn="auto" hangingPunct="1">
              <a:spcBef>
                <a:spcPts val="0"/>
              </a:spcBef>
              <a:spcAft>
                <a:spcPts val="0"/>
              </a:spcAft>
              <a:buClr>
                <a:srgbClr val="C00000"/>
              </a:buClr>
              <a:buSzPct val="80000"/>
              <a:defRPr/>
            </a:pPr>
            <a:r>
              <a:rPr lang="en-US" altLang="zh-CN" sz="1800" b="1" kern="0" dirty="0">
                <a:solidFill>
                  <a:schemeClr val="accent6">
                    <a:lumMod val="75000"/>
                  </a:schemeClr>
                </a:solidFill>
                <a:latin typeface="微软雅黑" panose="020B0503020204020204" pitchFamily="34" charset="-122"/>
                <a:ea typeface="微软雅黑" panose="020B0503020204020204" pitchFamily="34" charset="-122"/>
                <a:cs typeface="Arial" panose="020B0604020202020204" pitchFamily="34" charset="0"/>
              </a:rPr>
              <a:t>matter-gauge interaction</a:t>
            </a:r>
            <a:endParaRPr lang="zh-CN" altLang="en-US" sz="1800" b="1" kern="0" dirty="0">
              <a:solidFill>
                <a:schemeClr val="accent6">
                  <a:lumMod val="7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10"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par>
                                <p:cTn id="63" presetID="10"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1" grpId="0"/>
      <p:bldP spid="17" grpId="0"/>
      <p:bldP spid="18" grpId="0" animBg="1"/>
      <p:bldP spid="19" grpId="0"/>
      <p:bldP spid="20" grpId="0"/>
      <p:bldP spid="29" grpId="0"/>
      <p:bldP spid="30" grpId="0"/>
      <p:bldP spid="41" grpId="0"/>
      <p:bldP spid="42" grpId="0"/>
      <p:bldP spid="4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标题 1"/>
          <p:cNvSpPr txBox="1"/>
          <p:nvPr/>
        </p:nvSpPr>
        <p:spPr bwMode="auto">
          <a:xfrm>
            <a:off x="133351" y="117476"/>
            <a:ext cx="10712281"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String breaking mechanism</a:t>
            </a:r>
            <a:endParaRPr lang="zh-CN" altLang="en-US" sz="3300" kern="0" dirty="0">
              <a:cs typeface="Calibri" panose="020F0502020204030204" pitchFamily="34" charset="0"/>
            </a:endParaRPr>
          </a:p>
        </p:txBody>
      </p:sp>
      <p:sp>
        <p:nvSpPr>
          <p:cNvPr id="50" name="矩形 49"/>
          <p:cNvSpPr/>
          <p:nvPr/>
        </p:nvSpPr>
        <p:spPr>
          <a:xfrm>
            <a:off x="133351" y="833404"/>
            <a:ext cx="8205398" cy="400110"/>
          </a:xfrm>
          <a:prstGeom prst="rect">
            <a:avLst/>
          </a:prstGeom>
        </p:spPr>
        <p:txBody>
          <a:bodyPr wrap="square">
            <a:spAutoFit/>
          </a:bodyPr>
          <a:lstStyle/>
          <a:p>
            <a:pPr eaLnBrk="1" fontAlgn="auto" hangingPunct="1">
              <a:spcBef>
                <a:spcPts val="0"/>
              </a:spcBef>
              <a:spcAft>
                <a:spcPts val="0"/>
              </a:spcAft>
            </a:pPr>
            <a:r>
              <a:rPr lang="en-US" altLang="zh-CN"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Mechanism of string breaking and inversion</a:t>
            </a:r>
            <a:endParaRPr lang="zh-CN" altLang="en-US" b="1"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矩形 9"/>
          <p:cNvSpPr/>
          <p:nvPr/>
        </p:nvSpPr>
        <p:spPr>
          <a:xfrm>
            <a:off x="3728409" y="5991313"/>
            <a:ext cx="2690060" cy="715089"/>
          </a:xfrm>
          <a:prstGeom prst="roundRect">
            <a:avLst/>
          </a:prstGeom>
          <a:solidFill>
            <a:srgbClr val="FCD3A1"/>
          </a:solid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
                <a:srgbClr val="C00000"/>
              </a:buClr>
              <a:buSzPct val="80000"/>
              <a:buFontTx/>
              <a:buNone/>
              <a:defRPr/>
            </a:pPr>
            <a:r>
              <a:rPr lang="en-US" altLang="zh-CN" sz="1800" b="1" kern="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String inversion</a:t>
            </a:r>
          </a:p>
          <a:p>
            <a:pPr algn="ctr" eaLnBrk="1" fontAlgn="auto" hangingPunct="1">
              <a:spcBef>
                <a:spcPts val="0"/>
              </a:spcBef>
              <a:spcAft>
                <a:spcPts val="0"/>
              </a:spcAft>
              <a:buClr>
                <a:srgbClr val="C00000"/>
              </a:buClr>
              <a:buSzPct val="80000"/>
              <a:defRPr/>
            </a:pPr>
            <a:r>
              <a:rPr lang="en-US" altLang="zh-CN" sz="1800" b="1" kern="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(odd-sized systems)</a:t>
            </a:r>
            <a:endPar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829101" y="5991313"/>
            <a:ext cx="2690060" cy="715089"/>
          </a:xfrm>
          <a:prstGeom prst="roundRect">
            <a:avLst/>
          </a:prstGeom>
          <a:solidFill>
            <a:srgbClr val="B8D3D2"/>
          </a:solidFill>
          <a:ln w="12700" cap="flat" cmpd="sng" algn="ctr">
            <a:no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
                <a:srgbClr val="C00000"/>
              </a:buClr>
              <a:buSzPct val="80000"/>
              <a:buFontTx/>
              <a:buNone/>
              <a:defRPr/>
            </a:pPr>
            <a:r>
              <a:rPr lang="en-US" altLang="zh-CN" sz="1800" b="1" kern="0" dirty="0">
                <a:solidFill>
                  <a:prstClr val="black"/>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String breaking</a:t>
            </a:r>
          </a:p>
          <a:p>
            <a:pPr algn="ctr" eaLnBrk="1" fontAlgn="auto" hangingPunct="1">
              <a:spcBef>
                <a:spcPts val="0"/>
              </a:spcBef>
              <a:spcAft>
                <a:spcPts val="0"/>
              </a:spcAft>
              <a:buClr>
                <a:srgbClr val="C00000"/>
              </a:buClr>
              <a:buSzPct val="80000"/>
              <a:defRPr/>
            </a:pPr>
            <a:r>
              <a:rPr lang="en-US" altLang="zh-CN" sz="1800" b="1" kern="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(even-sized systems)</a:t>
            </a:r>
            <a:endPar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矩形 11"/>
          <p:cNvSpPr/>
          <p:nvPr/>
        </p:nvSpPr>
        <p:spPr>
          <a:xfrm>
            <a:off x="8401049" y="6051013"/>
            <a:ext cx="2059171" cy="634341"/>
          </a:xfrm>
          <a:prstGeom prst="rect">
            <a:avLst/>
          </a:prstGeom>
          <a:noFill/>
          <a:ln w="28575" cap="flat" cmpd="sng" algn="ctr">
            <a:solidFill>
              <a:srgbClr val="C00000"/>
            </a:solidFill>
            <a:prstDash val="solid"/>
            <a:miter lim="800000"/>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prstClr val="black"/>
              </a:solidFill>
              <a:effectLst/>
              <a:uLnTx/>
              <a:uFillTx/>
              <a:latin typeface="等线" panose="02010600030101010101" charset="-122"/>
              <a:ea typeface="等线" panose="02010600030101010101" charset="-122"/>
              <a:cs typeface="Arial" panose="020B0604020202020204" pitchFamily="34" charset="0"/>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7167" y="1099022"/>
            <a:ext cx="4437048" cy="4854692"/>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573" y="1286278"/>
            <a:ext cx="5514990" cy="4675877"/>
          </a:xfrm>
          <a:prstGeom prst="rect">
            <a:avLst/>
          </a:prstGeom>
        </p:spPr>
      </p:pic>
      <p:pic>
        <p:nvPicPr>
          <p:cNvPr id="3" name="图片 2"/>
          <p:cNvPicPr>
            <a:picLocks noChangeAspect="1"/>
          </p:cNvPicPr>
          <p:nvPr/>
        </p:nvPicPr>
        <p:blipFill>
          <a:blip r:embed="rId5"/>
          <a:stretch>
            <a:fillRect/>
          </a:stretch>
        </p:blipFill>
        <p:spPr>
          <a:xfrm>
            <a:off x="8641406" y="6074322"/>
            <a:ext cx="1578457" cy="5877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文本框 8"/>
              <p:cNvSpPr txBox="1"/>
              <p:nvPr/>
            </p:nvSpPr>
            <p:spPr>
              <a:xfrm>
                <a:off x="341663" y="795629"/>
                <a:ext cx="7845405" cy="721288"/>
              </a:xfrm>
              <a:prstGeom prst="rect">
                <a:avLst/>
              </a:prstGeom>
              <a:noFill/>
            </p:spPr>
            <p:txBody>
              <a:bodyPr wrap="square" rtlCol="0">
                <a:spAutoFit/>
              </a:bodyPr>
              <a:lstStyle/>
              <a:p>
                <a:pPr marL="285750" indent="-285750">
                  <a:buFont typeface="Wingdings" panose="05000000000000000000" pitchFamily="2" charset="2"/>
                  <a:buChar char=""/>
                </a:pPr>
                <a:r>
                  <a:rPr lang="en-US" altLang="zh-CN" dirty="0">
                    <a:solidFill>
                      <a:schemeClr val="tx2"/>
                    </a:solidFill>
                    <a:latin typeface="微软雅黑" panose="020B0503020204020204" pitchFamily="34" charset="-122"/>
                    <a:cs typeface="Times New Roman" panose="02020603050405020304" pitchFamily="18" charset="0"/>
                  </a:rPr>
                  <a:t> Initial state:</a:t>
                </a:r>
                <a:r>
                  <a:rPr lang="zh-CN" altLang="en-US" dirty="0">
                    <a:solidFill>
                      <a:schemeClr val="tx2"/>
                    </a:solidFill>
                    <a:latin typeface="微软雅黑" panose="020B0503020204020204" pitchFamily="34" charset="-122"/>
                    <a:cs typeface="Times New Roman" panose="02020603050405020304" pitchFamily="18" charset="0"/>
                  </a:rPr>
                  <a:t> </a:t>
                </a:r>
                <a:endParaRPr lang="en-US" altLang="zh-CN" dirty="0">
                  <a:solidFill>
                    <a:schemeClr val="tx2"/>
                  </a:solidFill>
                  <a:latin typeface="微软雅黑" panose="020B0503020204020204" pitchFamily="34" charset="-122"/>
                  <a:cs typeface="Times New Roman" panose="02020603050405020304" pitchFamily="18" charset="0"/>
                </a:endParaRPr>
              </a:p>
              <a:p>
                <a:pPr lvl="1"/>
                <a:r>
                  <a:rPr lang="en-US" altLang="zh-CN" dirty="0">
                    <a:solidFill>
                      <a:schemeClr val="tx2"/>
                    </a:solidFill>
                    <a:latin typeface="微软雅黑" panose="020B0503020204020204" pitchFamily="34" charset="-122"/>
                    <a:cs typeface="Times New Roman" panose="02020603050405020304" pitchFamily="18" charset="0"/>
                  </a:rPr>
                  <a:t>Dirac vacuum </a:t>
                </a:r>
                <a14:m>
                  <m:oMath xmlns:m="http://schemas.openxmlformats.org/officeDocument/2006/math">
                    <m:d>
                      <m:dPr>
                        <m:begChr m:val="|"/>
                        <m:endChr m:val="⟩"/>
                        <m:ctrlPr>
                          <a:rPr lang="en-US" altLang="zh-CN" b="0" i="1" smtClean="0">
                            <a:solidFill>
                              <a:schemeClr val="tx2"/>
                            </a:solidFill>
                            <a:latin typeface="Cambria Math" panose="02040503050406030204" pitchFamily="18" charset="0"/>
                            <a:cs typeface="Times New Roman" panose="02020603050405020304" pitchFamily="18" charset="0"/>
                          </a:rPr>
                        </m:ctrlPr>
                      </m:dPr>
                      <m:e>
                        <m:sSup>
                          <m:sSupPr>
                            <m:ctrlPr>
                              <a:rPr lang="en-US" altLang="zh-CN" b="0" i="1" smtClean="0">
                                <a:solidFill>
                                  <a:schemeClr val="tx2"/>
                                </a:solidFill>
                                <a:latin typeface="Cambria Math" panose="02040503050406030204" pitchFamily="18" charset="0"/>
                                <a:cs typeface="Times New Roman" panose="02020603050405020304" pitchFamily="18" charset="0"/>
                              </a:rPr>
                            </m:ctrlPr>
                          </m:sSupPr>
                          <m:e>
                            <m:r>
                              <a:rPr lang="en-US" altLang="zh-CN" b="0" i="1" smtClean="0">
                                <a:solidFill>
                                  <a:schemeClr val="tx2"/>
                                </a:solidFill>
                                <a:latin typeface="Cambria Math" panose="02040503050406030204" pitchFamily="18" charset="0"/>
                                <a:cs typeface="Times New Roman" panose="02020603050405020304" pitchFamily="18" charset="0"/>
                              </a:rPr>
                              <m:t>0</m:t>
                            </m:r>
                          </m:e>
                          <m:sup>
                            <m:r>
                              <a:rPr lang="en-US" altLang="zh-CN" b="0" i="1" smtClean="0">
                                <a:solidFill>
                                  <a:schemeClr val="tx2"/>
                                </a:solidFill>
                                <a:latin typeface="Cambria Math" panose="02040503050406030204" pitchFamily="18" charset="0"/>
                                <a:cs typeface="Times New Roman" panose="02020603050405020304" pitchFamily="18" charset="0"/>
                              </a:rPr>
                              <m:t>+</m:t>
                            </m:r>
                          </m:sup>
                        </m:sSup>
                      </m:e>
                    </m:d>
                    <m:r>
                      <a:rPr lang="en-US" altLang="zh-CN" b="0" i="1" smtClean="0">
                        <a:solidFill>
                          <a:schemeClr val="tx2"/>
                        </a:solidFill>
                        <a:latin typeface="Cambria Math" panose="02040503050406030204" pitchFamily="18" charset="0"/>
                        <a:cs typeface="Times New Roman" panose="02020603050405020304" pitchFamily="18" charset="0"/>
                      </a:rPr>
                      <m:t>=</m:t>
                    </m:r>
                    <m:d>
                      <m:dPr>
                        <m:begChr m:val="|"/>
                        <m:endChr m:val="⟩"/>
                        <m:ctrlPr>
                          <a:rPr lang="en-US" altLang="zh-CN" b="0" i="1" smtClean="0">
                            <a:solidFill>
                              <a:schemeClr val="tx2"/>
                            </a:solidFill>
                            <a:latin typeface="Cambria Math" panose="02040503050406030204" pitchFamily="18" charset="0"/>
                            <a:cs typeface="Times New Roman" panose="02020603050405020304" pitchFamily="18" charset="0"/>
                          </a:rPr>
                        </m:ctrlPr>
                      </m:dPr>
                      <m:e>
                        <m:r>
                          <a:rPr lang="en-US" altLang="zh-CN" b="0" i="1" smtClean="0">
                            <a:solidFill>
                              <a:schemeClr val="tx2"/>
                            </a:solidFill>
                            <a:latin typeface="Cambria Math" panose="02040503050406030204" pitchFamily="18" charset="0"/>
                            <a:cs typeface="Times New Roman" panose="02020603050405020304" pitchFamily="18" charset="0"/>
                          </a:rPr>
                          <m:t>…2020…</m:t>
                        </m:r>
                      </m:e>
                    </m:d>
                  </m:oMath>
                </a14:m>
                <a:r>
                  <a:rPr lang="en-US" altLang="zh-CN" dirty="0">
                    <a:solidFill>
                      <a:schemeClr val="tx2"/>
                    </a:solidFill>
                    <a:latin typeface="微软雅黑" panose="020B0503020204020204" pitchFamily="34" charset="-122"/>
                    <a:cs typeface="Times New Roman" panose="02020603050405020304" pitchFamily="18" charset="0"/>
                  </a:rPr>
                  <a:t> with uniform </a:t>
                </a:r>
                <a14:m>
                  <m:oMath xmlns:m="http://schemas.openxmlformats.org/officeDocument/2006/math">
                    <m:sSub>
                      <m:sSubPr>
                        <m:ctrlPr>
                          <a:rPr lang="en-US" altLang="zh-CN" b="0" i="1" smtClean="0">
                            <a:solidFill>
                              <a:schemeClr val="tx2"/>
                            </a:solidFill>
                            <a:latin typeface="Cambria Math" panose="02040503050406030204" pitchFamily="18" charset="0"/>
                            <a:cs typeface="Times New Roman" panose="02020603050405020304" pitchFamily="18" charset="0"/>
                          </a:rPr>
                        </m:ctrlPr>
                      </m:sSubPr>
                      <m:e>
                        <m:r>
                          <a:rPr lang="en-US" altLang="zh-CN" b="0" i="1" smtClean="0">
                            <a:solidFill>
                              <a:schemeClr val="tx2"/>
                            </a:solidFill>
                            <a:latin typeface="Cambria Math" panose="02040503050406030204" pitchFamily="18" charset="0"/>
                            <a:cs typeface="Times New Roman" panose="02020603050405020304" pitchFamily="18" charset="0"/>
                          </a:rPr>
                          <m:t>𝐸</m:t>
                        </m:r>
                      </m:e>
                      <m:sub>
                        <m:r>
                          <a:rPr lang="en-US" altLang="zh-CN" b="0" i="1" smtClean="0">
                            <a:solidFill>
                              <a:schemeClr val="tx2"/>
                            </a:solidFill>
                            <a:latin typeface="Cambria Math" panose="02040503050406030204" pitchFamily="18" charset="0"/>
                            <a:cs typeface="Times New Roman" panose="02020603050405020304" pitchFamily="18" charset="0"/>
                          </a:rPr>
                          <m:t>𝑖</m:t>
                        </m:r>
                        <m:r>
                          <a:rPr lang="en-US" altLang="zh-CN" b="0" i="1" smtClean="0">
                            <a:solidFill>
                              <a:schemeClr val="tx2"/>
                            </a:solidFill>
                            <a:latin typeface="Cambria Math" panose="02040503050406030204" pitchFamily="18" charset="0"/>
                            <a:cs typeface="Times New Roman" panose="02020603050405020304" pitchFamily="18" charset="0"/>
                          </a:rPr>
                          <m:t>,</m:t>
                        </m:r>
                        <m:r>
                          <a:rPr lang="en-US" altLang="zh-CN" b="0" i="1" smtClean="0">
                            <a:solidFill>
                              <a:schemeClr val="tx2"/>
                            </a:solidFill>
                            <a:latin typeface="Cambria Math" panose="02040503050406030204" pitchFamily="18" charset="0"/>
                            <a:cs typeface="Times New Roman" panose="02020603050405020304" pitchFamily="18" charset="0"/>
                          </a:rPr>
                          <m:t>𝑖</m:t>
                        </m:r>
                        <m:r>
                          <a:rPr lang="en-US" altLang="zh-CN" b="0" i="1" smtClean="0">
                            <a:solidFill>
                              <a:schemeClr val="tx2"/>
                            </a:solidFill>
                            <a:latin typeface="Cambria Math" panose="02040503050406030204" pitchFamily="18" charset="0"/>
                            <a:cs typeface="Times New Roman" panose="02020603050405020304" pitchFamily="18" charset="0"/>
                          </a:rPr>
                          <m:t>+1</m:t>
                        </m:r>
                      </m:sub>
                    </m:sSub>
                    <m:r>
                      <a:rPr lang="en-US" altLang="zh-CN" b="0" i="1" smtClean="0">
                        <a:solidFill>
                          <a:schemeClr val="tx2"/>
                        </a:solidFill>
                        <a:latin typeface="Cambria Math" panose="02040503050406030204" pitchFamily="18" charset="0"/>
                        <a:cs typeface="Times New Roman" panose="02020603050405020304" pitchFamily="18" charset="0"/>
                      </a:rPr>
                      <m:t>=+1/2</m:t>
                    </m:r>
                  </m:oMath>
                </a14:m>
                <a:r>
                  <a:rPr lang="en-US" altLang="zh-CN" dirty="0">
                    <a:solidFill>
                      <a:schemeClr val="tx2"/>
                    </a:solidFill>
                    <a:latin typeface="微软雅黑" panose="020B0503020204020204" pitchFamily="34" charset="-122"/>
                    <a:cs typeface="Times New Roman" panose="02020603050405020304" pitchFamily="18" charset="0"/>
                  </a:rPr>
                  <a:t>.</a:t>
                </a:r>
              </a:p>
            </p:txBody>
          </p:sp>
        </mc:Choice>
        <mc:Fallback xmlns="">
          <p:sp>
            <p:nvSpPr>
              <p:cNvPr id="9" name="文本框 8"/>
              <p:cNvSpPr txBox="1">
                <a:spLocks noRot="1" noChangeAspect="1" noMove="1" noResize="1" noEditPoints="1" noAdjustHandles="1" noChangeArrowheads="1" noChangeShapeType="1" noTextEdit="1"/>
              </p:cNvSpPr>
              <p:nvPr/>
            </p:nvSpPr>
            <p:spPr>
              <a:xfrm>
                <a:off x="341663" y="795629"/>
                <a:ext cx="7845405" cy="721288"/>
              </a:xfrm>
              <a:prstGeom prst="rect">
                <a:avLst/>
              </a:prstGeom>
              <a:blipFill rotWithShape="1">
                <a:blip r:embed="rId3"/>
                <a:stretch>
                  <a:fillRect t="-84" b="7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p:cNvSpPr txBox="1"/>
              <p:nvPr/>
            </p:nvSpPr>
            <p:spPr>
              <a:xfrm>
                <a:off x="341663" y="1636636"/>
                <a:ext cx="7098496" cy="923330"/>
              </a:xfrm>
              <a:prstGeom prst="rect">
                <a:avLst/>
              </a:prstGeom>
              <a:noFill/>
            </p:spPr>
            <p:txBody>
              <a:bodyPr wrap="square" rtlCol="0">
                <a:spAutoFit/>
              </a:bodyPr>
              <a:lstStyle/>
              <a:p>
                <a:pPr marL="342900" indent="-342900">
                  <a:buFont typeface="Wingdings" panose="05000000000000000000" pitchFamily="2" charset="2"/>
                  <a:buChar char="v"/>
                </a:pPr>
                <a:r>
                  <a:rPr lang="en-US" altLang="zh-CN" dirty="0">
                    <a:solidFill>
                      <a:schemeClr val="tx2"/>
                    </a:solidFill>
                    <a:latin typeface="微软雅黑" panose="020B0503020204020204" pitchFamily="34" charset="-122"/>
                    <a:cs typeface="Times New Roman" panose="02020603050405020304" pitchFamily="18" charset="0"/>
                  </a:rPr>
                  <a:t>Quench dynamics:</a:t>
                </a:r>
              </a:p>
              <a:p>
                <a:pPr lvl="1"/>
                <a:r>
                  <a:rPr lang="en-US" altLang="zh-CN" dirty="0">
                    <a:solidFill>
                      <a:schemeClr val="tx2"/>
                    </a:solidFill>
                    <a:latin typeface="微软雅黑" panose="020B0503020204020204" pitchFamily="34" charset="-122"/>
                    <a:cs typeface="Times New Roman" panose="02020603050405020304" pitchFamily="18" charset="0"/>
                  </a:rPr>
                  <a:t>Quantum fluctuations nucleate </a:t>
                </a:r>
                <a:r>
                  <a:rPr lang="en-US" altLang="zh-CN" b="1" dirty="0">
                    <a:solidFill>
                      <a:schemeClr val="tx2"/>
                    </a:solidFill>
                    <a:latin typeface="微软雅黑" panose="020B0503020204020204" pitchFamily="34" charset="-122"/>
                    <a:cs typeface="Times New Roman" panose="02020603050405020304" pitchFamily="18" charset="0"/>
                  </a:rPr>
                  <a:t>particle-antiparticle pairs </a:t>
                </a:r>
                <a:r>
                  <a:rPr lang="en-US" altLang="zh-CN" dirty="0">
                    <a:solidFill>
                      <a:schemeClr val="tx2"/>
                    </a:solidFill>
                    <a:latin typeface="微软雅黑" panose="020B0503020204020204" pitchFamily="34" charset="-122"/>
                    <a:cs typeface="Times New Roman" panose="02020603050405020304" pitchFamily="18" charset="0"/>
                  </a:rPr>
                  <a:t>under </a:t>
                </a:r>
                <a:r>
                  <a:rPr lang="en-US" altLang="zh-CN" b="1" dirty="0">
                    <a:solidFill>
                      <a:schemeClr val="tx2"/>
                    </a:solidFill>
                    <a:latin typeface="微软雅黑" panose="020B0503020204020204" pitchFamily="34" charset="-122"/>
                    <a:cs typeface="Times New Roman" panose="02020603050405020304" pitchFamily="18" charset="0"/>
                  </a:rPr>
                  <a:t>mass</a:t>
                </a:r>
                <a:r>
                  <a:rPr lang="en-US" altLang="zh-CN" dirty="0">
                    <a:solidFill>
                      <a:schemeClr val="tx2"/>
                    </a:solidFill>
                    <a:latin typeface="微软雅黑" panose="020B0503020204020204" pitchFamily="34" charset="-122"/>
                    <a:cs typeface="Times New Roman" panose="02020603050405020304" pitchFamily="18" charset="0"/>
                  </a:rPr>
                  <a:t> </a:t>
                </a:r>
                <a14:m>
                  <m:oMath xmlns:m="http://schemas.openxmlformats.org/officeDocument/2006/math">
                    <m:r>
                      <a:rPr lang="en-US" altLang="zh-CN" b="0" i="1" smtClean="0">
                        <a:solidFill>
                          <a:schemeClr val="tx2"/>
                        </a:solidFill>
                        <a:latin typeface="Cambria Math" panose="02040503050406030204" pitchFamily="18" charset="0"/>
                        <a:cs typeface="Times New Roman" panose="02020603050405020304" pitchFamily="18" charset="0"/>
                      </a:rPr>
                      <m:t>𝑚</m:t>
                    </m:r>
                  </m:oMath>
                </a14:m>
                <a:r>
                  <a:rPr lang="en-US" altLang="zh-CN" dirty="0">
                    <a:solidFill>
                      <a:schemeClr val="tx2"/>
                    </a:solidFill>
                    <a:latin typeface="微软雅黑" panose="020B0503020204020204" pitchFamily="34" charset="-122"/>
                    <a:cs typeface="Times New Roman" panose="02020603050405020304" pitchFamily="18" charset="0"/>
                  </a:rPr>
                  <a:t> and </a:t>
                </a:r>
                <a:r>
                  <a:rPr lang="en-US" altLang="zh-CN" b="1" dirty="0">
                    <a:solidFill>
                      <a:schemeClr val="tx2"/>
                    </a:solidFill>
                    <a:latin typeface="微软雅黑" panose="020B0503020204020204" pitchFamily="34" charset="-122"/>
                    <a:cs typeface="Times New Roman" panose="02020603050405020304" pitchFamily="18" charset="0"/>
                  </a:rPr>
                  <a:t>external field </a:t>
                </a:r>
                <a14:m>
                  <m:oMath xmlns:m="http://schemas.openxmlformats.org/officeDocument/2006/math">
                    <m:r>
                      <a:rPr lang="en-US" altLang="zh-CN" b="0" i="1" smtClean="0">
                        <a:solidFill>
                          <a:schemeClr val="tx2"/>
                        </a:solidFill>
                        <a:latin typeface="Cambria Math" panose="02040503050406030204" pitchFamily="18" charset="0"/>
                        <a:cs typeface="Times New Roman" panose="02020603050405020304" pitchFamily="18" charset="0"/>
                      </a:rPr>
                      <m:t>h</m:t>
                    </m:r>
                  </m:oMath>
                </a14:m>
                <a:r>
                  <a:rPr lang="en-US" altLang="zh-CN" dirty="0">
                    <a:solidFill>
                      <a:schemeClr val="tx2"/>
                    </a:solidFill>
                    <a:latin typeface="微软雅黑" panose="020B0503020204020204" pitchFamily="34" charset="-122"/>
                    <a:cs typeface="Times New Roman" panose="02020603050405020304" pitchFamily="18" charset="0"/>
                  </a:rPr>
                  <a:t>.</a:t>
                </a:r>
                <a:endParaRPr lang="zh-CN" altLang="en-US" dirty="0">
                  <a:solidFill>
                    <a:schemeClr val="tx2"/>
                  </a:solidFill>
                  <a:latin typeface="微软雅黑" panose="020B0503020204020204" pitchFamily="34" charset="-122"/>
                  <a:cs typeface="Times New Roman" panose="02020603050405020304" pitchFamily="18" charset="0"/>
                </a:endParaRPr>
              </a:p>
            </p:txBody>
          </p:sp>
        </mc:Choice>
        <mc:Fallback xmlns="">
          <p:sp>
            <p:nvSpPr>
              <p:cNvPr id="12" name="文本框 11"/>
              <p:cNvSpPr txBox="1">
                <a:spLocks noRot="1" noChangeAspect="1" noMove="1" noResize="1" noEditPoints="1" noAdjustHandles="1" noChangeArrowheads="1" noChangeShapeType="1" noTextEdit="1"/>
              </p:cNvSpPr>
              <p:nvPr/>
            </p:nvSpPr>
            <p:spPr>
              <a:xfrm>
                <a:off x="341663" y="1636636"/>
                <a:ext cx="7098496" cy="923330"/>
              </a:xfrm>
              <a:prstGeom prst="rect">
                <a:avLst/>
              </a:prstGeom>
              <a:blipFill rotWithShape="1">
                <a:blip r:embed="rId4"/>
                <a:stretch>
                  <a:fillRect t="-26" r="7" b="-395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p:cNvSpPr txBox="1"/>
              <p:nvPr/>
            </p:nvSpPr>
            <p:spPr>
              <a:xfrm>
                <a:off x="341663" y="2809812"/>
                <a:ext cx="7098496" cy="400110"/>
              </a:xfrm>
              <a:prstGeom prst="rect">
                <a:avLst/>
              </a:prstGeom>
              <a:noFill/>
            </p:spPr>
            <p:txBody>
              <a:bodyPr wrap="square" rtlCol="0">
                <a:spAutoFit/>
              </a:bodyPr>
              <a:lstStyle/>
              <a:p>
                <a:pPr marL="342900" indent="-342900">
                  <a:buFont typeface="Wingdings" panose="05000000000000000000" pitchFamily="2" charset="2"/>
                  <a:buChar char="v"/>
                </a:pPr>
                <a:r>
                  <a:rPr lang="en-US" altLang="zh-CN" dirty="0">
                    <a:solidFill>
                      <a:schemeClr val="tx2"/>
                    </a:solidFill>
                    <a:latin typeface="微软雅黑" panose="020B0503020204020204" pitchFamily="34" charset="-122"/>
                    <a:cs typeface="Times New Roman" panose="02020603050405020304" pitchFamily="18" charset="0"/>
                  </a:rPr>
                  <a:t>Energy cost of a pair </a:t>
                </a:r>
                <a14:m>
                  <m:oMath xmlns:m="http://schemas.openxmlformats.org/officeDocument/2006/math">
                    <m:r>
                      <m:rPr>
                        <m:sty m:val="p"/>
                      </m:rPr>
                      <a:rPr lang="en-US" altLang="zh-CN" b="0" i="0" smtClean="0">
                        <a:solidFill>
                          <a:schemeClr val="tx2"/>
                        </a:solidFill>
                        <a:latin typeface="Cambria Math" panose="02040503050406030204" pitchFamily="18" charset="0"/>
                        <a:cs typeface="Times New Roman" panose="02020603050405020304" pitchFamily="18" charset="0"/>
                      </a:rPr>
                      <m:t>Δ</m:t>
                    </m:r>
                    <m:r>
                      <a:rPr lang="en-US" altLang="zh-CN" b="0" i="1" smtClean="0">
                        <a:solidFill>
                          <a:schemeClr val="tx2"/>
                        </a:solidFill>
                        <a:latin typeface="Cambria Math" panose="02040503050406030204" pitchFamily="18" charset="0"/>
                        <a:cs typeface="Times New Roman" panose="02020603050405020304" pitchFamily="18" charset="0"/>
                      </a:rPr>
                      <m:t>𝐸</m:t>
                    </m:r>
                    <m:r>
                      <a:rPr lang="en-US" altLang="zh-CN" b="0" i="1" smtClean="0">
                        <a:solidFill>
                          <a:schemeClr val="tx2"/>
                        </a:solidFill>
                        <a:latin typeface="Cambria Math" panose="02040503050406030204" pitchFamily="18" charset="0"/>
                        <a:cs typeface="Times New Roman" panose="02020603050405020304" pitchFamily="18" charset="0"/>
                      </a:rPr>
                      <m:t>≈2</m:t>
                    </m:r>
                    <m:r>
                      <a:rPr lang="en-US" altLang="zh-CN" b="0" i="1" smtClean="0">
                        <a:solidFill>
                          <a:schemeClr val="tx2"/>
                        </a:solidFill>
                        <a:latin typeface="Cambria Math" panose="02040503050406030204" pitchFamily="18" charset="0"/>
                        <a:cs typeface="Times New Roman" panose="02020603050405020304" pitchFamily="18" charset="0"/>
                      </a:rPr>
                      <m:t>𝑚</m:t>
                    </m:r>
                    <m:r>
                      <a:rPr lang="en-US" altLang="zh-CN" b="0" i="1" smtClean="0">
                        <a:solidFill>
                          <a:schemeClr val="tx2"/>
                        </a:solidFill>
                        <a:latin typeface="Cambria Math" panose="02040503050406030204" pitchFamily="18" charset="0"/>
                        <a:cs typeface="Times New Roman" panose="02020603050405020304" pitchFamily="18" charset="0"/>
                      </a:rPr>
                      <m:t>−</m:t>
                    </m:r>
                    <m:r>
                      <a:rPr lang="en-US" altLang="zh-CN" b="0" i="1" smtClean="0">
                        <a:solidFill>
                          <a:schemeClr val="tx2"/>
                        </a:solidFill>
                        <a:latin typeface="Cambria Math" panose="02040503050406030204" pitchFamily="18" charset="0"/>
                        <a:cs typeface="Times New Roman" panose="02020603050405020304" pitchFamily="18" charset="0"/>
                      </a:rPr>
                      <m:t>h</m:t>
                    </m:r>
                    <m:r>
                      <a:rPr lang="en-US" altLang="zh-CN" b="0" i="1" smtClean="0">
                        <a:solidFill>
                          <a:schemeClr val="tx2"/>
                        </a:solidFill>
                        <a:latin typeface="Cambria Math" panose="02040503050406030204" pitchFamily="18" charset="0"/>
                        <a:cs typeface="Times New Roman" panose="02020603050405020304" pitchFamily="18" charset="0"/>
                      </a:rPr>
                      <m:t>ℓ</m:t>
                    </m:r>
                  </m:oMath>
                </a14:m>
                <a:r>
                  <a:rPr lang="en-US" altLang="zh-CN" dirty="0">
                    <a:solidFill>
                      <a:schemeClr val="tx2"/>
                    </a:solidFill>
                    <a:latin typeface="微软雅黑" panose="020B0503020204020204" pitchFamily="34" charset="-122"/>
                    <a:cs typeface="Times New Roman" panose="02020603050405020304" pitchFamily="18" charset="0"/>
                  </a:rPr>
                  <a:t> , </a:t>
                </a:r>
                <a14:m>
                  <m:oMath xmlns:m="http://schemas.openxmlformats.org/officeDocument/2006/math">
                    <m:r>
                      <a:rPr lang="en-US" altLang="zh-CN" b="0" i="1" smtClean="0">
                        <a:solidFill>
                          <a:schemeClr val="tx2"/>
                        </a:solidFill>
                        <a:latin typeface="Cambria Math" panose="02040503050406030204" pitchFamily="18" charset="0"/>
                        <a:cs typeface="Times New Roman" panose="02020603050405020304" pitchFamily="18" charset="0"/>
                      </a:rPr>
                      <m:t>ℓ</m:t>
                    </m:r>
                  </m:oMath>
                </a14:m>
                <a:r>
                  <a:rPr lang="en-US" altLang="zh-CN" b="0" dirty="0">
                    <a:solidFill>
                      <a:schemeClr val="tx2"/>
                    </a:solidFill>
                    <a:latin typeface="微软雅黑" panose="020B0503020204020204" pitchFamily="34" charset="-122"/>
                    <a:cs typeface="Times New Roman" panose="02020603050405020304" pitchFamily="18" charset="0"/>
                  </a:rPr>
                  <a:t> is the pair size</a:t>
                </a:r>
              </a:p>
            </p:txBody>
          </p:sp>
        </mc:Choice>
        <mc:Fallback xmlns="">
          <p:sp>
            <p:nvSpPr>
              <p:cNvPr id="13" name="文本框 12"/>
              <p:cNvSpPr txBox="1">
                <a:spLocks noRot="1" noChangeAspect="1" noMove="1" noResize="1" noEditPoints="1" noAdjustHandles="1" noChangeArrowheads="1" noChangeShapeType="1" noTextEdit="1"/>
              </p:cNvSpPr>
              <p:nvPr/>
            </p:nvSpPr>
            <p:spPr>
              <a:xfrm>
                <a:off x="341663" y="2809812"/>
                <a:ext cx="7098496" cy="400110"/>
              </a:xfrm>
              <a:prstGeom prst="rect">
                <a:avLst/>
              </a:prstGeom>
              <a:blipFill rotWithShape="1">
                <a:blip r:embed="rId5"/>
                <a:stretch>
                  <a:fillRect t="-143" r="7" b="158"/>
                </a:stretch>
              </a:blipFill>
            </p:spPr>
            <p:txBody>
              <a:bodyPr/>
              <a:lstStyle/>
              <a:p>
                <a:r>
                  <a:rPr lang="zh-CN" altLang="en-US">
                    <a:noFill/>
                  </a:rPr>
                  <a:t> </a:t>
                </a:r>
              </a:p>
            </p:txBody>
          </p:sp>
        </mc:Fallback>
      </mc:AlternateContent>
      <p:pic>
        <p:nvPicPr>
          <p:cNvPr id="15" name="图片 14"/>
          <p:cNvPicPr>
            <a:picLocks noChangeAspect="1"/>
          </p:cNvPicPr>
          <p:nvPr/>
        </p:nvPicPr>
        <p:blipFill>
          <a:blip r:embed="rId6"/>
          <a:stretch>
            <a:fillRect/>
          </a:stretch>
        </p:blipFill>
        <p:spPr>
          <a:xfrm>
            <a:off x="7549688" y="1535296"/>
            <a:ext cx="4259669" cy="1609054"/>
          </a:xfrm>
          <a:prstGeom prst="rect">
            <a:avLst/>
          </a:prstGeom>
        </p:spPr>
      </p:pic>
      <p:cxnSp>
        <p:nvCxnSpPr>
          <p:cNvPr id="17" name="直接连接符 16"/>
          <p:cNvCxnSpPr/>
          <p:nvPr/>
        </p:nvCxnSpPr>
        <p:spPr>
          <a:xfrm>
            <a:off x="208972" y="3362712"/>
            <a:ext cx="11774056" cy="0"/>
          </a:xfrm>
          <a:prstGeom prst="line">
            <a:avLst/>
          </a:prstGeom>
          <a:ln w="19050">
            <a:solidFill>
              <a:schemeClr val="bg1">
                <a:lumMod val="65000"/>
              </a:schemeClr>
            </a:solidFill>
          </a:ln>
        </p:spPr>
        <p:style>
          <a:lnRef idx="3">
            <a:schemeClr val="accent1"/>
          </a:lnRef>
          <a:fillRef idx="0">
            <a:schemeClr val="accent1"/>
          </a:fillRef>
          <a:effectRef idx="2">
            <a:schemeClr val="accent1"/>
          </a:effectRef>
          <a:fontRef idx="minor">
            <a:schemeClr val="tx1"/>
          </a:fontRef>
        </p:style>
      </p:cxnSp>
      <p:sp>
        <p:nvSpPr>
          <p:cNvPr id="14" name="文本框 13"/>
          <p:cNvSpPr txBox="1"/>
          <p:nvPr/>
        </p:nvSpPr>
        <p:spPr>
          <a:xfrm>
            <a:off x="8631954" y="6361074"/>
            <a:ext cx="3412569" cy="323165"/>
          </a:xfrm>
          <a:prstGeom prst="rect">
            <a:avLst/>
          </a:prstGeom>
          <a:noFill/>
        </p:spPr>
        <p:txBody>
          <a:bodyPr wrap="square">
            <a:spAutoFit/>
          </a:bodyPr>
          <a:lstStyle/>
          <a:p>
            <a:r>
              <a:rPr lang="en-US" altLang="zh-CN" sz="1500" dirty="0">
                <a:solidFill>
                  <a:prstClr val="black"/>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Zhu </a:t>
            </a:r>
            <a:r>
              <a:rPr lang="en-US" altLang="zh-CN" sz="1500" i="1" dirty="0">
                <a:solidFill>
                  <a:prstClr val="black"/>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solidFill>
                  <a:prstClr val="black"/>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 </a:t>
            </a:r>
            <a:r>
              <a:rPr lang="en-US" altLang="zh-CN" sz="1500" b="0" dirty="0">
                <a:solidFill>
                  <a:srgbClr val="222222"/>
                </a:solidFill>
                <a:effectLst/>
                <a:highlight>
                  <a:srgbClr val="FFFF00"/>
                </a:highlight>
                <a:latin typeface="微软雅黑" panose="020B0503020204020204" pitchFamily="34" charset="-122"/>
                <a:ea typeface="微软雅黑" panose="020B0503020204020204" pitchFamily="34" charset="-122"/>
              </a:rPr>
              <a:t>arXiv:2411.12565 (2024).</a:t>
            </a:r>
            <a:endParaRPr lang="zh-CN" altLang="en-US" sz="1500" dirty="0">
              <a:highlight>
                <a:srgbClr val="FFFF00"/>
              </a:highlight>
              <a:latin typeface="微软雅黑" panose="020B0503020204020204" pitchFamily="34" charset="-122"/>
              <a:ea typeface="微软雅黑" panose="020B0503020204020204" pitchFamily="34" charset="-122"/>
            </a:endParaRPr>
          </a:p>
        </p:txBody>
      </p:sp>
      <p:sp>
        <p:nvSpPr>
          <p:cNvPr id="16" name="标题 1"/>
          <p:cNvSpPr txBox="1"/>
          <p:nvPr/>
        </p:nvSpPr>
        <p:spPr bwMode="auto">
          <a:xfrm>
            <a:off x="133350" y="117476"/>
            <a:ext cx="904698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False Vacuum Decay Dynamics</a:t>
            </a:r>
          </a:p>
        </p:txBody>
      </p:sp>
      <p:pic>
        <p:nvPicPr>
          <p:cNvPr id="4" name="图片 3"/>
          <p:cNvPicPr>
            <a:picLocks noChangeAspect="1"/>
          </p:cNvPicPr>
          <p:nvPr/>
        </p:nvPicPr>
        <p:blipFill>
          <a:blip r:embed="rId7"/>
          <a:stretch>
            <a:fillRect/>
          </a:stretch>
        </p:blipFill>
        <p:spPr>
          <a:xfrm>
            <a:off x="472766" y="3714395"/>
            <a:ext cx="3505846" cy="2280306"/>
          </a:xfrm>
          <a:prstGeom prst="rect">
            <a:avLst/>
          </a:prstGeom>
        </p:spPr>
      </p:pic>
      <p:pic>
        <p:nvPicPr>
          <p:cNvPr id="21" name="图片 20"/>
          <p:cNvPicPr>
            <a:picLocks noChangeAspect="1"/>
          </p:cNvPicPr>
          <p:nvPr/>
        </p:nvPicPr>
        <p:blipFill rotWithShape="1">
          <a:blip r:embed="rId8"/>
          <a:srcRect b="89405"/>
          <a:stretch>
            <a:fillRect/>
          </a:stretch>
        </p:blipFill>
        <p:spPr>
          <a:xfrm>
            <a:off x="3736281" y="4240920"/>
            <a:ext cx="2044953" cy="160057"/>
          </a:xfrm>
          <a:prstGeom prst="rect">
            <a:avLst/>
          </a:prstGeom>
        </p:spPr>
      </p:pic>
      <p:pic>
        <p:nvPicPr>
          <p:cNvPr id="22" name="图片 21"/>
          <p:cNvPicPr>
            <a:picLocks noChangeAspect="1"/>
          </p:cNvPicPr>
          <p:nvPr/>
        </p:nvPicPr>
        <p:blipFill rotWithShape="1">
          <a:blip r:embed="rId8"/>
          <a:srcRect t="89405"/>
          <a:stretch>
            <a:fillRect/>
          </a:stretch>
        </p:blipFill>
        <p:spPr>
          <a:xfrm>
            <a:off x="3736279" y="5591564"/>
            <a:ext cx="2044953" cy="160057"/>
          </a:xfrm>
          <a:prstGeom prst="rect">
            <a:avLst/>
          </a:prstGeom>
        </p:spPr>
      </p:pic>
      <p:pic>
        <p:nvPicPr>
          <p:cNvPr id="23" name="图片 22"/>
          <p:cNvPicPr>
            <a:picLocks noChangeAspect="1"/>
          </p:cNvPicPr>
          <p:nvPr/>
        </p:nvPicPr>
        <p:blipFill rotWithShape="1">
          <a:blip r:embed="rId8"/>
          <a:srcRect t="14063" b="71975"/>
          <a:stretch>
            <a:fillRect/>
          </a:stretch>
        </p:blipFill>
        <p:spPr>
          <a:xfrm>
            <a:off x="3736281" y="4453365"/>
            <a:ext cx="2044953" cy="210927"/>
          </a:xfrm>
          <a:prstGeom prst="rect">
            <a:avLst/>
          </a:prstGeom>
        </p:spPr>
      </p:pic>
      <p:pic>
        <p:nvPicPr>
          <p:cNvPr id="24" name="图片 23"/>
          <p:cNvPicPr>
            <a:picLocks noChangeAspect="1"/>
          </p:cNvPicPr>
          <p:nvPr/>
        </p:nvPicPr>
        <p:blipFill rotWithShape="1">
          <a:blip r:embed="rId8"/>
          <a:srcRect t="31493" b="54552"/>
          <a:stretch>
            <a:fillRect/>
          </a:stretch>
        </p:blipFill>
        <p:spPr>
          <a:xfrm>
            <a:off x="3736280" y="4716681"/>
            <a:ext cx="2044953" cy="210822"/>
          </a:xfrm>
          <a:prstGeom prst="rect">
            <a:avLst/>
          </a:prstGeom>
        </p:spPr>
      </p:pic>
      <p:pic>
        <p:nvPicPr>
          <p:cNvPr id="25" name="图片 24"/>
          <p:cNvPicPr>
            <a:picLocks noChangeAspect="1"/>
          </p:cNvPicPr>
          <p:nvPr/>
        </p:nvPicPr>
        <p:blipFill rotWithShape="1">
          <a:blip r:embed="rId8"/>
          <a:srcRect t="61902" b="24143"/>
          <a:stretch>
            <a:fillRect/>
          </a:stretch>
        </p:blipFill>
        <p:spPr>
          <a:xfrm>
            <a:off x="3736280" y="5176080"/>
            <a:ext cx="2044953" cy="210823"/>
          </a:xfrm>
          <a:prstGeom prst="rect">
            <a:avLst/>
          </a:prstGeom>
        </p:spPr>
      </p:pic>
      <p:pic>
        <p:nvPicPr>
          <p:cNvPr id="3" name="图片 2"/>
          <p:cNvPicPr>
            <a:picLocks noChangeAspect="1"/>
          </p:cNvPicPr>
          <p:nvPr/>
        </p:nvPicPr>
        <p:blipFill rotWithShape="1">
          <a:blip r:embed="rId9"/>
          <a:srcRect t="5509"/>
          <a:stretch>
            <a:fillRect/>
          </a:stretch>
        </p:blipFill>
        <p:spPr>
          <a:xfrm>
            <a:off x="6647615" y="3495288"/>
            <a:ext cx="4387268" cy="28436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idx="4294967295"/>
          </p:nvPr>
        </p:nvSpPr>
        <p:spPr>
          <a:xfrm>
            <a:off x="133351" y="117476"/>
            <a:ext cx="7413625" cy="477837"/>
          </a:xfrm>
        </p:spPr>
        <p:txBody>
          <a:bodyPr/>
          <a:lstStyle/>
          <a:p>
            <a:r>
              <a:rPr lang="en-US" altLang="zh-CN" sz="3300" b="0" dirty="0">
                <a:cs typeface="Arial" panose="020B0604020202020204" pitchFamily="34" charset="0"/>
              </a:rPr>
              <a:t>Outline</a:t>
            </a:r>
            <a:endParaRPr lang="zh-CN" altLang="en-US" sz="3300" b="0" dirty="0">
              <a:cs typeface="Arial" panose="020B0604020202020204" pitchFamily="34" charset="0"/>
            </a:endParaRPr>
          </a:p>
        </p:txBody>
      </p:sp>
      <p:sp>
        <p:nvSpPr>
          <p:cNvPr id="6" name="文本框 5"/>
          <p:cNvSpPr txBox="1"/>
          <p:nvPr/>
        </p:nvSpPr>
        <p:spPr>
          <a:xfrm>
            <a:off x="927780" y="4283269"/>
            <a:ext cx="10711226" cy="600164"/>
          </a:xfrm>
          <a:prstGeom prst="rect">
            <a:avLst/>
          </a:prstGeom>
          <a:noFill/>
        </p:spPr>
        <p:txBody>
          <a:bodyPr wrap="square" rtlCol="0">
            <a:spAutoFit/>
          </a:bodyPr>
          <a:lstStyle/>
          <a:p>
            <a:pPr marL="571500" indent="-571500">
              <a:buClr>
                <a:srgbClr val="C00000"/>
              </a:buClr>
              <a:buSzPct val="80000"/>
              <a:buFont typeface="Wingdings" panose="05000000000000000000" pitchFamily="2" charset="2"/>
              <a:buChar char="p"/>
            </a:pPr>
            <a:r>
              <a:rPr lang="en-US" altLang="zh-CN" sz="33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3300" b="1" dirty="0">
                <a:latin typeface="微软雅黑" panose="020B0503020204020204" pitchFamily="34" charset="-122"/>
                <a:ea typeface="微软雅黑" panose="020B0503020204020204" pitchFamily="34" charset="-122"/>
              </a:rPr>
              <a:t>Conclusion and outlook</a:t>
            </a:r>
            <a:endParaRPr lang="zh-CN" altLang="en-US" sz="3300" b="1" dirty="0">
              <a:latin typeface="微软雅黑" panose="020B0503020204020204" pitchFamily="34" charset="-122"/>
              <a:ea typeface="微软雅黑" panose="020B0503020204020204" pitchFamily="34" charset="-122"/>
            </a:endParaRPr>
          </a:p>
        </p:txBody>
      </p:sp>
      <p:sp>
        <p:nvSpPr>
          <p:cNvPr id="8" name="文本框 7"/>
          <p:cNvSpPr txBox="1"/>
          <p:nvPr/>
        </p:nvSpPr>
        <p:spPr>
          <a:xfrm>
            <a:off x="927780" y="2425046"/>
            <a:ext cx="11024734" cy="600164"/>
          </a:xfrm>
          <a:prstGeom prst="rect">
            <a:avLst/>
          </a:prstGeom>
          <a:noFill/>
        </p:spPr>
        <p:txBody>
          <a:bodyPr wrap="square" rtlCol="0">
            <a:spAutoFit/>
          </a:bodyPr>
          <a:lstStyle/>
          <a:p>
            <a:pPr marL="571500" indent="-571500" algn="just">
              <a:buSzPct val="80000"/>
              <a:buFont typeface="Wingdings" panose="05000000000000000000" pitchFamily="2" charset="2"/>
              <a:buChar char="n"/>
            </a:pPr>
            <a:r>
              <a:rPr lang="en-US" altLang="zh-CN" sz="3300" dirty="0">
                <a:latin typeface="微软雅黑" panose="020B0503020204020204" pitchFamily="34" charset="-122"/>
                <a:ea typeface="微软雅黑" panose="020B0503020204020204" pitchFamily="34" charset="-122"/>
              </a:rPr>
              <a:t> Simulating U(1)</a:t>
            </a:r>
            <a:r>
              <a:rPr lang="zh-CN" altLang="en-US" sz="3300" dirty="0">
                <a:latin typeface="微软雅黑" panose="020B0503020204020204" pitchFamily="34" charset="-122"/>
                <a:ea typeface="微软雅黑" panose="020B0503020204020204" pitchFamily="34" charset="-122"/>
              </a:rPr>
              <a:t> </a:t>
            </a:r>
            <a:r>
              <a:rPr lang="en-US" altLang="zh-CN" sz="3300" dirty="0">
                <a:latin typeface="微软雅黑" panose="020B0503020204020204" pitchFamily="34" charset="-122"/>
                <a:ea typeface="微软雅黑" panose="020B0503020204020204" pitchFamily="34" charset="-122"/>
              </a:rPr>
              <a:t>LGT</a:t>
            </a:r>
            <a:r>
              <a:rPr lang="zh-CN" altLang="en-US" sz="3300" dirty="0">
                <a:latin typeface="微软雅黑" panose="020B0503020204020204" pitchFamily="34" charset="-122"/>
                <a:ea typeface="微软雅黑" panose="020B0503020204020204" pitchFamily="34" charset="-122"/>
              </a:rPr>
              <a:t> </a:t>
            </a:r>
            <a:r>
              <a:rPr lang="en-US" altLang="zh-CN" sz="3300" dirty="0">
                <a:latin typeface="微软雅黑" panose="020B0503020204020204" pitchFamily="34" charset="-122"/>
                <a:ea typeface="微软雅黑" panose="020B0503020204020204" pitchFamily="34" charset="-122"/>
              </a:rPr>
              <a:t>with ultracold atoms</a:t>
            </a:r>
            <a:endParaRPr lang="zh-CN" altLang="en-US" sz="330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927780" y="1495934"/>
            <a:ext cx="10433108" cy="600164"/>
          </a:xfrm>
          <a:prstGeom prst="rect">
            <a:avLst/>
          </a:prstGeom>
          <a:noFill/>
        </p:spPr>
        <p:txBody>
          <a:bodyPr wrap="square" rtlCol="0">
            <a:spAutoFit/>
          </a:bodyPr>
          <a:lstStyle/>
          <a:p>
            <a:pPr marL="571500" indent="-571500" algn="just">
              <a:buClr>
                <a:schemeClr val="tx2"/>
              </a:buClr>
              <a:buSzPct val="80000"/>
              <a:buFont typeface="Wingdings" panose="05000000000000000000" pitchFamily="2" charset="2"/>
              <a:buChar char="n"/>
            </a:pPr>
            <a:r>
              <a:rPr lang="en-US" altLang="zh-CN" sz="3300" dirty="0">
                <a:solidFill>
                  <a:srgbClr val="FF0000"/>
                </a:solidFill>
                <a:latin typeface="微软雅黑" panose="020B0503020204020204" pitchFamily="34" charset="-122"/>
                <a:ea typeface="微软雅黑" panose="020B0503020204020204" pitchFamily="34" charset="-122"/>
              </a:rPr>
              <a:t> </a:t>
            </a:r>
            <a:r>
              <a:rPr lang="en-US" altLang="zh-CN" sz="3300" dirty="0">
                <a:latin typeface="微软雅黑" panose="020B0503020204020204" pitchFamily="34" charset="-122"/>
                <a:ea typeface="微软雅黑" panose="020B0503020204020204" pitchFamily="34" charset="-122"/>
              </a:rPr>
              <a:t>Motivation on simulating LGT</a:t>
            </a:r>
            <a:endParaRPr lang="zh-CN" altLang="en-US" sz="33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927780" y="3354158"/>
            <a:ext cx="9972232" cy="600164"/>
          </a:xfrm>
          <a:prstGeom prst="rect">
            <a:avLst/>
          </a:prstGeom>
          <a:noFill/>
        </p:spPr>
        <p:txBody>
          <a:bodyPr wrap="square" rtlCol="0">
            <a:spAutoFit/>
          </a:bodyPr>
          <a:lstStyle/>
          <a:p>
            <a:pPr marL="571500" indent="-571500">
              <a:buSzPct val="80000"/>
              <a:buFont typeface="Wingdings" panose="05000000000000000000" pitchFamily="2" charset="2"/>
              <a:buChar char="n"/>
            </a:pPr>
            <a:r>
              <a:rPr lang="en-US" altLang="zh-CN" sz="3300" dirty="0">
                <a:latin typeface="微软雅黑" panose="020B0503020204020204" pitchFamily="34" charset="-122"/>
                <a:ea typeface="微软雅黑" panose="020B0503020204020204" pitchFamily="34" charset="-122"/>
              </a:rPr>
              <a:t> Microscopic dynamics of LGT</a:t>
            </a:r>
            <a:endParaRPr lang="zh-CN" altLang="en-US" sz="33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31210" y="85721"/>
            <a:ext cx="11055441" cy="582612"/>
          </a:xfrm>
        </p:spPr>
        <p:txBody>
          <a:bodyPr/>
          <a:lstStyle/>
          <a:p>
            <a:r>
              <a:rPr lang="en-US" altLang="zh-CN" sz="3300" dirty="0">
                <a:cs typeface="Calibri" panose="020F0502020204030204" pitchFamily="34" charset="0"/>
              </a:rPr>
              <a:t>Conclusion</a:t>
            </a:r>
            <a:endParaRPr lang="zh-CN" altLang="en-US" sz="3300" dirty="0">
              <a:cs typeface="Calibri" panose="020F0502020204030204" pitchFamily="34" charset="0"/>
            </a:endParaRPr>
          </a:p>
        </p:txBody>
      </p:sp>
      <p:pic>
        <p:nvPicPr>
          <p:cNvPr id="193" name="图片 192"/>
          <p:cNvPicPr>
            <a:picLocks noChangeAspect="1"/>
          </p:cNvPicPr>
          <p:nvPr/>
        </p:nvPicPr>
        <p:blipFill rotWithShape="1">
          <a:blip r:embed="rId5"/>
          <a:srcRect t="7138" b="80317"/>
          <a:stretch>
            <a:fillRect/>
          </a:stretch>
        </p:blipFill>
        <p:spPr>
          <a:xfrm>
            <a:off x="4542646" y="786313"/>
            <a:ext cx="6309701" cy="633487"/>
          </a:xfrm>
          <a:prstGeom prst="rect">
            <a:avLst/>
          </a:prstGeom>
        </p:spPr>
      </p:pic>
      <p:sp>
        <p:nvSpPr>
          <p:cNvPr id="36" name="文本框 35"/>
          <p:cNvSpPr txBox="1"/>
          <p:nvPr/>
        </p:nvSpPr>
        <p:spPr>
          <a:xfrm>
            <a:off x="169947" y="2016388"/>
            <a:ext cx="4366702" cy="938847"/>
          </a:xfrm>
          <a:prstGeom prst="rect">
            <a:avLst/>
          </a:prstGeom>
          <a:noFill/>
        </p:spPr>
        <p:txBody>
          <a:bodyPr wrap="square" rtlCol="0">
            <a:spAutoFit/>
          </a:bodyPr>
          <a:lstStyle/>
          <a:p>
            <a:pPr marL="614680" indent="-342900" eaLnBrk="1" fontAlgn="auto" hangingPunct="1">
              <a:lnSpc>
                <a:spcPts val="3500"/>
              </a:lnSpc>
              <a:spcBef>
                <a:spcPts val="0"/>
              </a:spcBef>
              <a:spcAft>
                <a:spcPts val="0"/>
              </a:spcAft>
              <a:buClr>
                <a:srgbClr val="CC3300"/>
              </a:buClr>
              <a:buFont typeface="Wingdings" panose="05000000000000000000" pitchFamily="2" charset="2"/>
              <a:buChar char="n"/>
            </a:pPr>
            <a:r>
              <a:rPr lang="en-US" altLang="zh-CN" b="1" dirty="0">
                <a:solidFill>
                  <a:prstClr val="black"/>
                </a:solidFill>
                <a:latin typeface="微软雅黑" panose="020B0503020204020204" pitchFamily="34" charset="-122"/>
                <a:ea typeface="微软雅黑" panose="020B0503020204020204" pitchFamily="34" charset="-122"/>
              </a:rPr>
              <a:t>Thermal dynamics</a:t>
            </a:r>
            <a:r>
              <a:rPr lang="en-US" altLang="zh-CN" dirty="0">
                <a:solidFill>
                  <a:prstClr val="black"/>
                </a:solidFill>
                <a:latin typeface="微软雅黑" panose="020B0503020204020204" pitchFamily="34" charset="-122"/>
                <a:ea typeface="微软雅黑" panose="020B0503020204020204" pitchFamily="34" charset="-122"/>
              </a:rPr>
              <a:t> of a lattice gauge theory</a:t>
            </a:r>
          </a:p>
        </p:txBody>
      </p:sp>
      <p:sp>
        <p:nvSpPr>
          <p:cNvPr id="39" name="文本框 38"/>
          <p:cNvSpPr txBox="1"/>
          <p:nvPr/>
        </p:nvSpPr>
        <p:spPr>
          <a:xfrm>
            <a:off x="169947" y="827932"/>
            <a:ext cx="4963041" cy="951030"/>
          </a:xfrm>
          <a:prstGeom prst="rect">
            <a:avLst/>
          </a:prstGeom>
          <a:noFill/>
        </p:spPr>
        <p:txBody>
          <a:bodyPr wrap="square" rtlCol="0">
            <a:spAutoFit/>
          </a:bodyPr>
          <a:lstStyle/>
          <a:p>
            <a:pPr marL="614680" indent="-342900" eaLnBrk="1" fontAlgn="auto" hangingPunct="1">
              <a:lnSpc>
                <a:spcPts val="3500"/>
              </a:lnSpc>
              <a:spcBef>
                <a:spcPts val="0"/>
              </a:spcBef>
              <a:spcAft>
                <a:spcPts val="0"/>
              </a:spcAft>
              <a:buClr>
                <a:srgbClr val="CC3300"/>
              </a:buClr>
              <a:buFont typeface="Wingdings" panose="05000000000000000000" pitchFamily="2" charset="2"/>
              <a:buChar char="n"/>
            </a:pPr>
            <a:r>
              <a:rPr lang="en-US" altLang="zh-CN" dirty="0">
                <a:solidFill>
                  <a:prstClr val="black"/>
                </a:solidFill>
                <a:latin typeface="微软雅黑" panose="020B0503020204020204" pitchFamily="34" charset="-122"/>
                <a:ea typeface="微软雅黑" panose="020B0503020204020204" pitchFamily="34" charset="-122"/>
              </a:rPr>
              <a:t>Simulating the </a:t>
            </a:r>
            <a:r>
              <a:rPr lang="en-US" altLang="zh-CN" b="1" dirty="0">
                <a:solidFill>
                  <a:prstClr val="black"/>
                </a:solidFill>
                <a:latin typeface="微软雅黑" panose="020B0503020204020204" pitchFamily="34" charset="-122"/>
                <a:ea typeface="微软雅黑" panose="020B0503020204020204" pitchFamily="34" charset="-122"/>
              </a:rPr>
              <a:t>1D Schwinger model</a:t>
            </a:r>
            <a:r>
              <a:rPr lang="en-US" altLang="zh-CN" dirty="0">
                <a:solidFill>
                  <a:prstClr val="black"/>
                </a:solidFill>
                <a:latin typeface="微软雅黑" panose="020B0503020204020204" pitchFamily="34" charset="-122"/>
                <a:ea typeface="微软雅黑" panose="020B0503020204020204" pitchFamily="34" charset="-122"/>
              </a:rPr>
              <a:t> with 71-site optical lattice </a:t>
            </a:r>
          </a:p>
        </p:txBody>
      </p:sp>
      <p:graphicFrame>
        <p:nvGraphicFramePr>
          <p:cNvPr id="44" name="对象 43"/>
          <p:cNvGraphicFramePr>
            <a:graphicFrameLocks noChangeAspect="1"/>
          </p:cNvGraphicFramePr>
          <p:nvPr/>
        </p:nvGraphicFramePr>
        <p:xfrm>
          <a:off x="5122714" y="1893934"/>
          <a:ext cx="3034948" cy="1280214"/>
        </p:xfrm>
        <a:graphic>
          <a:graphicData uri="http://schemas.openxmlformats.org/presentationml/2006/ole">
            <mc:AlternateContent xmlns:mc="http://schemas.openxmlformats.org/markup-compatibility/2006">
              <mc:Choice xmlns:v="urn:schemas-microsoft-com:vml" Requires="v">
                <p:oleObj spid="_x0000_s1035" name="BMP 图像" r:id="rId6" imgW="11696700" imgH="4933950" progId="Paint.Picture">
                  <p:embed/>
                </p:oleObj>
              </mc:Choice>
              <mc:Fallback>
                <p:oleObj name="BMP 图像" r:id="rId6" imgW="11696700" imgH="4933950" progId="Paint.Picture">
                  <p:embed/>
                  <p:pic>
                    <p:nvPicPr>
                      <p:cNvPr id="0" name="对象 43"/>
                      <p:cNvPicPr/>
                      <p:nvPr/>
                    </p:nvPicPr>
                    <p:blipFill>
                      <a:blip r:embed="rId7"/>
                      <a:stretch>
                        <a:fillRect/>
                      </a:stretch>
                    </p:blipFill>
                    <p:spPr>
                      <a:xfrm>
                        <a:off x="5122714" y="1893934"/>
                        <a:ext cx="3034948" cy="1280214"/>
                      </a:xfrm>
                      <a:prstGeom prst="rect">
                        <a:avLst/>
                      </a:prstGeom>
                    </p:spPr>
                  </p:pic>
                </p:oleObj>
              </mc:Fallback>
            </mc:AlternateContent>
          </a:graphicData>
        </a:graphic>
      </p:graphicFrame>
      <p:sp>
        <p:nvSpPr>
          <p:cNvPr id="12" name="文本框 11"/>
          <p:cNvSpPr txBox="1"/>
          <p:nvPr/>
        </p:nvSpPr>
        <p:spPr>
          <a:xfrm>
            <a:off x="169947" y="3192661"/>
            <a:ext cx="4823098" cy="951030"/>
          </a:xfrm>
          <a:prstGeom prst="rect">
            <a:avLst/>
          </a:prstGeom>
          <a:noFill/>
        </p:spPr>
        <p:txBody>
          <a:bodyPr wrap="square" rtlCol="0">
            <a:spAutoFit/>
          </a:bodyPr>
          <a:lstStyle/>
          <a:p>
            <a:pPr marL="614680" indent="-342900" eaLnBrk="1" fontAlgn="auto" hangingPunct="1">
              <a:lnSpc>
                <a:spcPts val="3500"/>
              </a:lnSpc>
              <a:spcBef>
                <a:spcPts val="0"/>
              </a:spcBef>
              <a:spcAft>
                <a:spcPts val="0"/>
              </a:spcAft>
              <a:buClr>
                <a:srgbClr val="CC3300"/>
              </a:buClr>
              <a:buFont typeface="Wingdings" panose="05000000000000000000" pitchFamily="2" charset="2"/>
              <a:buChar char="n"/>
            </a:pPr>
            <a:r>
              <a:rPr lang="en-US" altLang="zh-CN" dirty="0">
                <a:solidFill>
                  <a:prstClr val="black"/>
                </a:solidFill>
                <a:latin typeface="微软雅黑" panose="020B0503020204020204" pitchFamily="34" charset="-122"/>
                <a:ea typeface="微软雅黑" panose="020B0503020204020204" pitchFamily="34" charset="-122"/>
              </a:rPr>
              <a:t>Interrelated </a:t>
            </a:r>
            <a:r>
              <a:rPr lang="en-US" altLang="zh-CN" b="1" dirty="0">
                <a:solidFill>
                  <a:prstClr val="black"/>
                </a:solidFill>
                <a:latin typeface="微软雅黑" panose="020B0503020204020204" pitchFamily="34" charset="-122"/>
                <a:ea typeface="微软雅黑" panose="020B0503020204020204" pitchFamily="34" charset="-122"/>
              </a:rPr>
              <a:t>thermalization and quantum criticality</a:t>
            </a:r>
          </a:p>
        </p:txBody>
      </p:sp>
      <p:pic>
        <p:nvPicPr>
          <p:cNvPr id="4" name="图片 3"/>
          <p:cNvPicPr>
            <a:picLocks noChangeAspect="1"/>
          </p:cNvPicPr>
          <p:nvPr/>
        </p:nvPicPr>
        <p:blipFill>
          <a:blip r:embed="rId8"/>
          <a:stretch>
            <a:fillRect/>
          </a:stretch>
        </p:blipFill>
        <p:spPr>
          <a:xfrm>
            <a:off x="5352398" y="3210946"/>
            <a:ext cx="2072412" cy="1174708"/>
          </a:xfrm>
          <a:prstGeom prst="rect">
            <a:avLst/>
          </a:prstGeom>
        </p:spPr>
      </p:pic>
      <p:sp>
        <p:nvSpPr>
          <p:cNvPr id="16" name="文本框 15"/>
          <p:cNvSpPr txBox="1"/>
          <p:nvPr/>
        </p:nvSpPr>
        <p:spPr>
          <a:xfrm>
            <a:off x="8437021" y="1513678"/>
            <a:ext cx="3688948" cy="345864"/>
          </a:xfrm>
          <a:prstGeom prst="rect">
            <a:avLst/>
          </a:prstGeom>
          <a:noFill/>
        </p:spPr>
        <p:txBody>
          <a:bodyPr wrap="square">
            <a:spAutoFit/>
          </a:bodyPr>
          <a:lstStyle/>
          <a:p>
            <a:pPr lvl="0">
              <a:lnSpc>
                <a:spcPct val="120000"/>
              </a:lnSpc>
              <a:defRPr/>
            </a:pP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Yang </a:t>
            </a:r>
            <a:r>
              <a:rPr lang="en-US" altLang="zh-CN" sz="1500" i="1"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 Nature </a:t>
            </a:r>
            <a:r>
              <a:rPr lang="en-US" altLang="zh-CN" sz="1500" b="1"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587</a:t>
            </a: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a:t>
            </a:r>
            <a:r>
              <a:rPr lang="zh-CN" altLang="en-US"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 </a:t>
            </a: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392 (2020).</a:t>
            </a:r>
          </a:p>
        </p:txBody>
      </p:sp>
      <p:sp>
        <p:nvSpPr>
          <p:cNvPr id="17" name="矩形 16"/>
          <p:cNvSpPr/>
          <p:nvPr/>
        </p:nvSpPr>
        <p:spPr>
          <a:xfrm>
            <a:off x="8437021" y="3609005"/>
            <a:ext cx="4027577" cy="345864"/>
          </a:xfrm>
          <a:prstGeom prst="rect">
            <a:avLst/>
          </a:prstGeom>
        </p:spPr>
        <p:txBody>
          <a:bodyPr wrap="square">
            <a:spAutoFit/>
          </a:bodyPr>
          <a:lstStyle/>
          <a:p>
            <a:pPr eaLnBrk="1" fontAlgn="auto" hangingPunct="1">
              <a:lnSpc>
                <a:spcPct val="120000"/>
              </a:lnSpc>
              <a:spcBef>
                <a:spcPts val="0"/>
              </a:spcBef>
              <a:spcAft>
                <a:spcPts val="0"/>
              </a:spcAft>
              <a:defRPr/>
            </a:pP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Wang </a:t>
            </a:r>
            <a:r>
              <a:rPr lang="en-US" altLang="zh-CN" sz="1500" i="1"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 PRL </a:t>
            </a:r>
            <a:r>
              <a:rPr lang="en-US" altLang="zh-CN" sz="1500" b="1"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131</a:t>
            </a: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 050401 (2023).</a:t>
            </a:r>
          </a:p>
        </p:txBody>
      </p:sp>
      <p:sp>
        <p:nvSpPr>
          <p:cNvPr id="18" name="矩形 17"/>
          <p:cNvSpPr/>
          <p:nvPr/>
        </p:nvSpPr>
        <p:spPr>
          <a:xfrm>
            <a:off x="8437020" y="2501723"/>
            <a:ext cx="3754979" cy="899862"/>
          </a:xfrm>
          <a:prstGeom prst="rect">
            <a:avLst/>
          </a:prstGeom>
        </p:spPr>
        <p:txBody>
          <a:bodyPr wrap="square">
            <a:spAutoFit/>
          </a:bodyPr>
          <a:lstStyle/>
          <a:p>
            <a:pPr eaLnBrk="1" fontAlgn="auto" hangingPunct="1">
              <a:lnSpc>
                <a:spcPct val="120000"/>
              </a:lnSpc>
              <a:spcBef>
                <a:spcPts val="0"/>
              </a:spcBef>
              <a:spcAft>
                <a:spcPts val="0"/>
              </a:spcAft>
              <a:defRPr/>
            </a:pP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Zhou </a:t>
            </a:r>
            <a:r>
              <a:rPr lang="en-US" altLang="zh-CN" sz="1500" i="1"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 Science </a:t>
            </a:r>
            <a:r>
              <a:rPr lang="en-US" altLang="zh-CN" sz="1500" b="1"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377</a:t>
            </a: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 311 (2022).</a:t>
            </a:r>
          </a:p>
          <a:p>
            <a:pPr eaLnBrk="1" fontAlgn="auto" hangingPunct="1">
              <a:lnSpc>
                <a:spcPct val="120000"/>
              </a:lnSpc>
              <a:spcBef>
                <a:spcPts val="0"/>
              </a:spcBef>
              <a:spcAft>
                <a:spcPts val="0"/>
              </a:spcAft>
              <a:defRPr/>
            </a:pP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Su </a:t>
            </a:r>
            <a:r>
              <a:rPr lang="en-US" altLang="zh-CN" sz="1500" i="1"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 PR Research </a:t>
            </a:r>
            <a:r>
              <a:rPr lang="en-US" altLang="zh-CN" sz="1500" b="1"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5, </a:t>
            </a: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023010 (2023).</a:t>
            </a:r>
          </a:p>
          <a:p>
            <a:pPr eaLnBrk="1" fontAlgn="auto" hangingPunct="1">
              <a:lnSpc>
                <a:spcPct val="120000"/>
              </a:lnSpc>
              <a:spcBef>
                <a:spcPts val="0"/>
              </a:spcBef>
              <a:spcAft>
                <a:spcPts val="0"/>
              </a:spcAft>
              <a:defRPr/>
            </a:pP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 </a:t>
            </a:r>
          </a:p>
        </p:txBody>
      </p:sp>
      <p:sp>
        <p:nvSpPr>
          <p:cNvPr id="19" name="矩形 3"/>
          <p:cNvSpPr/>
          <p:nvPr/>
        </p:nvSpPr>
        <p:spPr>
          <a:xfrm>
            <a:off x="8437021" y="4677606"/>
            <a:ext cx="3952306" cy="345864"/>
          </a:xfrm>
          <a:prstGeom prst="rect">
            <a:avLst/>
          </a:prstGeom>
        </p:spPr>
        <p:txBody>
          <a:bodyPr wrap="square">
            <a:spAutoFit/>
          </a:bodyPr>
          <a:lstStyle/>
          <a:p>
            <a:pPr>
              <a:lnSpc>
                <a:spcPct val="120000"/>
              </a:lnSpc>
            </a:pP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Zhang </a:t>
            </a:r>
            <a:r>
              <a:rPr lang="en-US" altLang="zh-CN" sz="1500" i="1"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 Nat. Phys. </a:t>
            </a:r>
            <a:r>
              <a:rPr lang="en-US" altLang="zh-CN" sz="1500" b="1"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21, </a:t>
            </a: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155 (2025).</a:t>
            </a:r>
            <a:endParaRPr lang="en-US" altLang="zh-CN" sz="1500" b="1" dirty="0">
              <a:solidFill>
                <a:srgbClr val="FF0000"/>
              </a:solidFill>
              <a:highlight>
                <a:srgbClr val="FFFF00"/>
              </a:highlight>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文本框 19"/>
          <p:cNvSpPr txBox="1"/>
          <p:nvPr/>
        </p:nvSpPr>
        <p:spPr>
          <a:xfrm>
            <a:off x="169947" y="4381115"/>
            <a:ext cx="4823098" cy="938847"/>
          </a:xfrm>
          <a:prstGeom prst="rect">
            <a:avLst/>
          </a:prstGeom>
          <a:noFill/>
        </p:spPr>
        <p:txBody>
          <a:bodyPr wrap="square" rtlCol="0">
            <a:spAutoFit/>
          </a:bodyPr>
          <a:lstStyle/>
          <a:p>
            <a:pPr marL="614680" indent="-342900" eaLnBrk="1" fontAlgn="auto" hangingPunct="1">
              <a:lnSpc>
                <a:spcPts val="3500"/>
              </a:lnSpc>
              <a:spcBef>
                <a:spcPts val="0"/>
              </a:spcBef>
              <a:spcAft>
                <a:spcPts val="0"/>
              </a:spcAft>
              <a:buClr>
                <a:srgbClr val="CC3300"/>
              </a:buClr>
              <a:buFont typeface="Wingdings" panose="05000000000000000000" pitchFamily="2" charset="2"/>
              <a:buChar char="n"/>
            </a:pPr>
            <a:r>
              <a:rPr lang="en-US" altLang="zh-CN" dirty="0">
                <a:solidFill>
                  <a:prstClr val="black"/>
                </a:solidFill>
                <a:latin typeface="微软雅黑" panose="020B0503020204020204" pitchFamily="34" charset="-122"/>
                <a:ea typeface="微软雅黑" panose="020B0503020204020204" pitchFamily="34" charset="-122"/>
              </a:rPr>
              <a:t>Confinement physics of a lattice gauge theory, </a:t>
            </a:r>
            <a:r>
              <a:rPr lang="zh-CN" altLang="en-US" b="1" dirty="0"/>
              <a:t>𝜽 </a:t>
            </a:r>
            <a:r>
              <a:rPr lang="en-US" altLang="zh-CN" b="1" dirty="0"/>
              <a:t>&amp; microscopic</a:t>
            </a:r>
            <a:endParaRPr lang="en-US" altLang="zh-CN" b="1" dirty="0">
              <a:solidFill>
                <a:prstClr val="black"/>
              </a:solidFill>
              <a:latin typeface="微软雅黑" panose="020B0503020204020204" pitchFamily="34" charset="-122"/>
              <a:ea typeface="微软雅黑" panose="020B0503020204020204" pitchFamily="34" charset="-122"/>
            </a:endParaRPr>
          </a:p>
        </p:txBody>
      </p:sp>
      <p:pic>
        <p:nvPicPr>
          <p:cNvPr id="21" name="图形 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22714" y="4495109"/>
            <a:ext cx="2813064" cy="1034778"/>
          </a:xfrm>
          <a:prstGeom prst="rect">
            <a:avLst/>
          </a:prstGeom>
        </p:spPr>
      </p:pic>
      <p:sp>
        <p:nvSpPr>
          <p:cNvPr id="3" name="文本框 2"/>
          <p:cNvSpPr txBox="1"/>
          <p:nvPr/>
        </p:nvSpPr>
        <p:spPr>
          <a:xfrm>
            <a:off x="171810" y="5566969"/>
            <a:ext cx="5109118" cy="938847"/>
          </a:xfrm>
          <a:prstGeom prst="rect">
            <a:avLst/>
          </a:prstGeom>
          <a:noFill/>
        </p:spPr>
        <p:txBody>
          <a:bodyPr wrap="square" rtlCol="0">
            <a:spAutoFit/>
          </a:bodyPr>
          <a:lstStyle/>
          <a:p>
            <a:pPr marL="614680" indent="-342900" eaLnBrk="1" fontAlgn="auto" hangingPunct="1">
              <a:lnSpc>
                <a:spcPts val="3500"/>
              </a:lnSpc>
              <a:spcBef>
                <a:spcPts val="0"/>
              </a:spcBef>
              <a:spcAft>
                <a:spcPts val="0"/>
              </a:spcAft>
              <a:buClr>
                <a:srgbClr val="CC3300"/>
              </a:buClr>
              <a:buFont typeface="Wingdings" panose="05000000000000000000" pitchFamily="2" charset="2"/>
              <a:buChar char="n"/>
            </a:pPr>
            <a:r>
              <a:rPr lang="en-US" altLang="zh-CN" b="1" dirty="0">
                <a:solidFill>
                  <a:prstClr val="black"/>
                </a:solidFill>
                <a:latin typeface="微软雅黑" panose="020B0503020204020204" pitchFamily="34" charset="-122"/>
                <a:ea typeface="微软雅黑" panose="020B0503020204020204" pitchFamily="34" charset="-122"/>
              </a:rPr>
              <a:t>String breaking </a:t>
            </a:r>
            <a:r>
              <a:rPr lang="en-US" altLang="zh-CN" dirty="0">
                <a:solidFill>
                  <a:prstClr val="black"/>
                </a:solidFill>
                <a:latin typeface="微软雅黑" panose="020B0503020204020204" pitchFamily="34" charset="-122"/>
                <a:ea typeface="微软雅黑" panose="020B0503020204020204" pitchFamily="34" charset="-122"/>
              </a:rPr>
              <a:t>and</a:t>
            </a:r>
            <a:r>
              <a:rPr lang="en-US" altLang="zh-CN" b="1" dirty="0">
                <a:solidFill>
                  <a:prstClr val="black"/>
                </a:solidFill>
                <a:latin typeface="微软雅黑" panose="020B0503020204020204" pitchFamily="34" charset="-122"/>
                <a:ea typeface="微软雅黑" panose="020B0503020204020204" pitchFamily="34" charset="-122"/>
              </a:rPr>
              <a:t> false vacuum decay</a:t>
            </a:r>
          </a:p>
        </p:txBody>
      </p:sp>
      <p:pic>
        <p:nvPicPr>
          <p:cNvPr id="5" name="图片 4"/>
          <p:cNvPicPr>
            <a:picLocks noChangeAspect="1"/>
          </p:cNvPicPr>
          <p:nvPr/>
        </p:nvPicPr>
        <p:blipFill>
          <a:blip r:embed="rId11" cstate="print">
            <a:extLst>
              <a:ext uri="{28A0092B-C50C-407E-A947-70E740481C1C}">
                <a14:useLocalDpi xmlns:a14="http://schemas.microsoft.com/office/drawing/2010/main" val="0"/>
              </a:ext>
            </a:extLst>
          </a:blip>
          <a:srcRect t="25900"/>
          <a:stretch>
            <a:fillRect/>
          </a:stretch>
        </p:blipFill>
        <p:spPr>
          <a:xfrm>
            <a:off x="5352398" y="5674361"/>
            <a:ext cx="2643725" cy="1097918"/>
          </a:xfrm>
          <a:prstGeom prst="rect">
            <a:avLst/>
          </a:prstGeom>
        </p:spPr>
      </p:pic>
      <p:sp>
        <p:nvSpPr>
          <p:cNvPr id="6" name="矩形 3"/>
          <p:cNvSpPr/>
          <p:nvPr/>
        </p:nvSpPr>
        <p:spPr>
          <a:xfrm>
            <a:off x="8458996" y="5746207"/>
            <a:ext cx="3952306" cy="622863"/>
          </a:xfrm>
          <a:prstGeom prst="rect">
            <a:avLst/>
          </a:prstGeom>
        </p:spPr>
        <p:txBody>
          <a:bodyPr wrap="square">
            <a:spAutoFit/>
          </a:bodyPr>
          <a:lstStyle/>
          <a:p>
            <a:pPr>
              <a:lnSpc>
                <a:spcPct val="120000"/>
              </a:lnSpc>
            </a:pP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Liu </a:t>
            </a:r>
            <a:r>
              <a:rPr lang="en-US" altLang="zh-CN" sz="1500" i="1"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solidFill>
                  <a:srgbClr val="333333"/>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 </a:t>
            </a:r>
            <a:r>
              <a:rPr lang="en-US" altLang="zh-CN" sz="1500" dirty="0">
                <a:highlight>
                  <a:srgbClr val="FFFF00"/>
                </a:highlight>
                <a:latin typeface="微软雅黑" panose="020B0503020204020204" pitchFamily="34" charset="-122"/>
                <a:ea typeface="微软雅黑" panose="020B0503020204020204" pitchFamily="34" charset="-122"/>
                <a:cs typeface="Arial" panose="020B0604020202020204" pitchFamily="34" charset="0"/>
              </a:rPr>
              <a:t>PRL </a:t>
            </a:r>
            <a:r>
              <a:rPr lang="en-US" altLang="zh-CN" sz="1500" b="1" dirty="0">
                <a:highlight>
                  <a:srgbClr val="FFFF00"/>
                </a:highlight>
                <a:latin typeface="微软雅黑" panose="020B0503020204020204" pitchFamily="34" charset="-122"/>
                <a:ea typeface="微软雅黑" panose="020B0503020204020204" pitchFamily="34" charset="-122"/>
                <a:cs typeface="Arial" panose="020B0604020202020204" pitchFamily="34" charset="0"/>
              </a:rPr>
              <a:t>135</a:t>
            </a:r>
            <a:r>
              <a:rPr lang="en-US" altLang="zh-CN" sz="1500" dirty="0">
                <a:highlight>
                  <a:srgbClr val="FFFF00"/>
                </a:highlight>
                <a:latin typeface="微软雅黑" panose="020B0503020204020204" pitchFamily="34" charset="-122"/>
                <a:ea typeface="微软雅黑" panose="020B0503020204020204" pitchFamily="34" charset="-122"/>
                <a:cs typeface="Arial" panose="020B0604020202020204" pitchFamily="34" charset="0"/>
              </a:rPr>
              <a:t>, 101902 (2025).</a:t>
            </a:r>
          </a:p>
          <a:p>
            <a:pPr>
              <a:lnSpc>
                <a:spcPct val="120000"/>
              </a:lnSpc>
            </a:pPr>
            <a:r>
              <a:rPr lang="en-US" altLang="zh-CN" sz="1500" dirty="0">
                <a:solidFill>
                  <a:prstClr val="black"/>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Zhu </a:t>
            </a:r>
            <a:r>
              <a:rPr lang="en-US" altLang="zh-CN" sz="1500" i="1" dirty="0">
                <a:solidFill>
                  <a:prstClr val="black"/>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et al</a:t>
            </a:r>
            <a:r>
              <a:rPr lang="en-US" altLang="zh-CN" sz="1500" dirty="0">
                <a:solidFill>
                  <a:prstClr val="black"/>
                </a:solidFill>
                <a:highlight>
                  <a:srgbClr val="FFFF00"/>
                </a:highlight>
                <a:latin typeface="微软雅黑" panose="020B0503020204020204" pitchFamily="34" charset="-122"/>
                <a:ea typeface="微软雅黑" panose="020B0503020204020204" pitchFamily="34" charset="-122"/>
                <a:cs typeface="Arial" panose="020B0604020202020204" pitchFamily="34" charset="0"/>
              </a:rPr>
              <a:t>., </a:t>
            </a:r>
            <a:r>
              <a:rPr lang="en-US" altLang="zh-CN" sz="1500" b="0" dirty="0">
                <a:solidFill>
                  <a:srgbClr val="222222"/>
                </a:solidFill>
                <a:effectLst/>
                <a:highlight>
                  <a:srgbClr val="FFFF00"/>
                </a:highlight>
                <a:latin typeface="微软雅黑" panose="020B0503020204020204" pitchFamily="34" charset="-122"/>
                <a:ea typeface="微软雅黑" panose="020B0503020204020204" pitchFamily="34" charset="-122"/>
              </a:rPr>
              <a:t>arXiv:2411.12565 (2024).</a:t>
            </a:r>
            <a:endParaRPr lang="zh-CN" altLang="en-US" sz="1500" dirty="0">
              <a:highlight>
                <a:srgbClr val="FFFF00"/>
              </a:highlight>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idx="4294967295"/>
          </p:nvPr>
        </p:nvSpPr>
        <p:spPr>
          <a:xfrm>
            <a:off x="133351" y="117476"/>
            <a:ext cx="10943777" cy="477837"/>
          </a:xfrm>
        </p:spPr>
        <p:txBody>
          <a:bodyPr/>
          <a:lstStyle/>
          <a:p>
            <a:r>
              <a:rPr lang="en-US" altLang="zh-CN" sz="3300" dirty="0">
                <a:cs typeface="Times New Roman" panose="02020603050405020304" pitchFamily="18" charset="0"/>
              </a:rPr>
              <a:t>Gauge symmetry is the key of a gauge theory</a:t>
            </a:r>
            <a:endParaRPr lang="zh-CN" altLang="en-US" sz="3300" dirty="0">
              <a:cs typeface="Times New Roman" panose="02020603050405020304" pitchFamily="18" charset="0"/>
            </a:endParaRPr>
          </a:p>
        </p:txBody>
      </p:sp>
      <p:sp>
        <p:nvSpPr>
          <p:cNvPr id="15" name="文本框 14"/>
          <p:cNvSpPr txBox="1"/>
          <p:nvPr/>
        </p:nvSpPr>
        <p:spPr>
          <a:xfrm>
            <a:off x="674359" y="1681912"/>
            <a:ext cx="5483850" cy="400110"/>
          </a:xfrm>
          <a:prstGeom prst="rect">
            <a:avLst/>
          </a:prstGeom>
          <a:noFill/>
        </p:spPr>
        <p:txBody>
          <a:bodyPr wrap="square">
            <a:spAutoFit/>
          </a:bodyPr>
          <a:lstStyle/>
          <a:p>
            <a:pPr eaLnBrk="1" fontAlgn="auto" hangingPunct="1">
              <a:spcBef>
                <a:spcPts val="0"/>
              </a:spcBef>
              <a:spcAft>
                <a:spcPts val="0"/>
              </a:spcAft>
            </a:pPr>
            <a:r>
              <a:rPr lang="en-US" altLang="zh-CN"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In QED</a:t>
            </a:r>
          </a:p>
        </p:txBody>
      </p:sp>
      <mc:AlternateContent xmlns:mc="http://schemas.openxmlformats.org/markup-compatibility/2006" xmlns:a14="http://schemas.microsoft.com/office/drawing/2010/main">
        <mc:Choice Requires="a14">
          <p:sp>
            <p:nvSpPr>
              <p:cNvPr id="16" name="文本框 15"/>
              <p:cNvSpPr txBox="1"/>
              <p:nvPr/>
            </p:nvSpPr>
            <p:spPr>
              <a:xfrm>
                <a:off x="674359" y="2468690"/>
                <a:ext cx="3948129" cy="1552797"/>
              </a:xfrm>
              <a:prstGeom prst="rect">
                <a:avLst/>
              </a:prstGeom>
              <a:solidFill>
                <a:srgbClr val="E7E6E6"/>
              </a:solidFill>
            </p:spPr>
            <p:txBody>
              <a:bodyPr wrap="square" anchor="ctr">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en-US" altLang="zh-CN"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U(1)</a:t>
                </a:r>
                <a:r>
                  <a:rPr kumimoji="0" lang="zh-CN" altLang="en-US"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en-US" altLang="zh-CN"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gauge symmetry </a:t>
                </a:r>
                <a:r>
                  <a:rPr kumimoji="0" lang="zh-CN" altLang="en-US"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endParaRPr kumimoji="0" lang="en-US" altLang="zh-CN"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eaLnBrk="1" fontAlgn="auto" latinLnBrk="0" hangingPunct="1">
                  <a:lnSpc>
                    <a:spcPct val="15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r>
                        <a:rPr kumimoji="0" lang="en-US" altLang="zh-CN" sz="2400" b="0" i="1" u="none" strike="noStrike" kern="0" cap="none" spc="0" normalizeH="0" baseline="0" noProof="0" dirty="0" smtClean="0">
                          <a:ln>
                            <a:noFill/>
                          </a:ln>
                          <a:solidFill>
                            <a:prstClr val="black"/>
                          </a:solidFill>
                          <a:effectLst/>
                          <a:uLnTx/>
                          <a:uFillTx/>
                          <a:latin typeface="Cambria Math" panose="02040503050406030204" pitchFamily="18" charset="0"/>
                        </a:rPr>
                        <m:t>𝜓</m:t>
                      </m:r>
                      <m:d>
                        <m:dPr>
                          <m:ctrlP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ctrlPr>
                        </m:dPr>
                        <m:e>
                          <m: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t>𝑥</m:t>
                          </m:r>
                        </m:e>
                      </m:d>
                      <m:r>
                        <a:rPr kumimoji="0" lang="zh-CN" altLang="en-US" sz="2400" b="0" i="0" u="none" strike="noStrike" kern="0" cap="none" spc="0" normalizeH="0" baseline="0" noProof="0" dirty="0" smtClean="0">
                          <a:ln>
                            <a:noFill/>
                          </a:ln>
                          <a:solidFill>
                            <a:prstClr val="black"/>
                          </a:solidFill>
                          <a:effectLst/>
                          <a:uLnTx/>
                          <a:uFillTx/>
                          <a:latin typeface="Cambria Math" panose="02040503050406030204" pitchFamily="18" charset="0"/>
                        </a:rPr>
                        <m:t>→</m:t>
                      </m:r>
                      <m:sSup>
                        <m:sSupPr>
                          <m:ctrlP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ctrlPr>
                        </m:sSupPr>
                        <m:e>
                          <m:r>
                            <a:rPr kumimoji="0" lang="zh-CN" altLang="en-US" sz="2400" b="0" i="0" u="none" strike="noStrike" kern="0" cap="none" spc="0" normalizeH="0" baseline="0" noProof="0" dirty="0" smtClean="0">
                              <a:ln>
                                <a:noFill/>
                              </a:ln>
                              <a:solidFill>
                                <a:prstClr val="black"/>
                              </a:solidFill>
                              <a:effectLst/>
                              <a:uLnTx/>
                              <a:uFillTx/>
                              <a:latin typeface="Cambria Math" panose="02040503050406030204" pitchFamily="18" charset="0"/>
                            </a:rPr>
                            <m:t>ⅇ</m:t>
                          </m:r>
                        </m:e>
                        <m:sup>
                          <m:r>
                            <a:rPr kumimoji="0" lang="zh-CN" altLang="en-US" sz="2400" b="0" i="0" u="none" strike="noStrike" kern="0" cap="none" spc="0" normalizeH="0" baseline="0" noProof="0" dirty="0" smtClean="0">
                              <a:ln>
                                <a:noFill/>
                              </a:ln>
                              <a:solidFill>
                                <a:prstClr val="black"/>
                              </a:solidFill>
                              <a:effectLst/>
                              <a:uLnTx/>
                              <a:uFillTx/>
                              <a:latin typeface="Cambria Math" panose="02040503050406030204" pitchFamily="18" charset="0"/>
                            </a:rPr>
                            <m:t>ⅈ</m:t>
                          </m:r>
                          <m: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t>𝛼</m:t>
                          </m:r>
                          <m:d>
                            <m:dPr>
                              <m:ctrlP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ctrlPr>
                            </m:dPr>
                            <m:e>
                              <m: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t>𝑥</m:t>
                              </m:r>
                            </m:e>
                          </m:d>
                        </m:sup>
                      </m:sSup>
                      <m:r>
                        <a:rPr kumimoji="0" lang="en-US" altLang="zh-CN" sz="2400" b="0" i="1" u="none" strike="noStrike" kern="0" cap="none" spc="0" normalizeH="0" baseline="0" noProof="0" dirty="0" smtClean="0">
                          <a:ln>
                            <a:noFill/>
                          </a:ln>
                          <a:solidFill>
                            <a:prstClr val="black"/>
                          </a:solidFill>
                          <a:effectLst/>
                          <a:uLnTx/>
                          <a:uFillTx/>
                          <a:latin typeface="Cambria Math" panose="02040503050406030204" pitchFamily="18" charset="0"/>
                        </a:rPr>
                        <m:t>𝜓</m:t>
                      </m:r>
                      <m:d>
                        <m:dPr>
                          <m:ctrlP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ctrlPr>
                        </m:dPr>
                        <m:e>
                          <m: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t>𝑥</m:t>
                          </m:r>
                        </m:e>
                      </m:d>
                    </m:oMath>
                  </m:oMathPara>
                </a14:m>
                <a:endParaRPr kumimoji="0" lang="en-US" altLang="zh-CN"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r>
                  <a:rPr kumimoji="0" lang="en-US" altLang="zh-CN"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local phase rotation</a:t>
                </a:r>
                <a:r>
                  <a:rPr kumimoji="0" lang="zh-CN" altLang="en-US"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p>
            </p:txBody>
          </p:sp>
        </mc:Choice>
        <mc:Fallback xmlns="">
          <p:sp>
            <p:nvSpPr>
              <p:cNvPr id="16" name="文本框 15"/>
              <p:cNvSpPr txBox="1">
                <a:spLocks noRot="1" noChangeAspect="1" noMove="1" noResize="1" noEditPoints="1" noAdjustHandles="1" noChangeArrowheads="1" noChangeShapeType="1" noTextEdit="1"/>
              </p:cNvSpPr>
              <p:nvPr/>
            </p:nvSpPr>
            <p:spPr>
              <a:xfrm>
                <a:off x="674359" y="2468690"/>
                <a:ext cx="3948129" cy="1552797"/>
              </a:xfrm>
              <a:prstGeom prst="rect">
                <a:avLst/>
              </a:prstGeom>
              <a:blipFill rotWithShape="1">
                <a:blip r:embed="rId3"/>
                <a:stretch>
                  <a:fillRect l="-16" t="-29" r="8" b="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p:cNvSpPr txBox="1"/>
              <p:nvPr/>
            </p:nvSpPr>
            <p:spPr>
              <a:xfrm>
                <a:off x="6511783" y="2699298"/>
                <a:ext cx="4807651" cy="1091581"/>
              </a:xfrm>
              <a:prstGeom prst="rect">
                <a:avLst/>
              </a:prstGeom>
              <a:solidFill>
                <a:srgbClr val="E7E6E6"/>
              </a:solidFill>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 same </a:t>
                </a:r>
                <a:r>
                  <a:rPr kumimoji="0" lang="en-US" altLang="zh-CN" b="0" i="0" u="none" strike="noStrike" kern="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Lagrangian</a:t>
                </a:r>
                <a:r>
                  <a:rPr kumimoji="0" lang="en-US" altLang="zh-CN" b="0" i="0" u="none" strike="noStrike" kern="0" cap="none" spc="0" normalizeH="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endParaRPr kumimoji="0" lang="en-US" altLang="zh-CN"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sSub>
                        <m:sSubPr>
                          <m:ctrlPr>
                            <a:rPr kumimoji="0" lang="zh-CN" altLang="en-US" sz="2400" b="0" i="1" u="none" strike="noStrike" kern="0" cap="none" spc="0" normalizeH="0" baseline="0" noProof="0" dirty="0" smtClean="0">
                              <a:ln>
                                <a:noFill/>
                              </a:ln>
                              <a:solidFill>
                                <a:srgbClr val="836967"/>
                              </a:solidFill>
                              <a:effectLst/>
                              <a:uLnTx/>
                              <a:uFillTx/>
                              <a:latin typeface="Cambria Math" panose="02040503050406030204" pitchFamily="18" charset="0"/>
                            </a:rPr>
                          </m:ctrlPr>
                        </m:sSubPr>
                        <m:e>
                          <m: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t>𝐿</m:t>
                          </m:r>
                        </m:e>
                        <m:sub>
                          <m: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t>𝑄𝐸𝐷</m:t>
                          </m:r>
                        </m:sub>
                      </m:sSub>
                      <m:r>
                        <a:rPr kumimoji="0" lang="zh-CN" altLang="en-US" sz="2400" b="0" i="0" u="none" strike="noStrike" kern="0" cap="none" spc="0" normalizeH="0" baseline="0" noProof="0" dirty="0" smtClean="0">
                          <a:ln>
                            <a:noFill/>
                          </a:ln>
                          <a:solidFill>
                            <a:prstClr val="black"/>
                          </a:solidFill>
                          <a:effectLst/>
                          <a:uLnTx/>
                          <a:uFillTx/>
                          <a:latin typeface="Cambria Math" panose="02040503050406030204" pitchFamily="18" charset="0"/>
                        </a:rPr>
                        <m:t>=</m:t>
                      </m:r>
                      <m:acc>
                        <m:accPr>
                          <m:chr m:val="̅"/>
                          <m:ctrlPr>
                            <a:rPr kumimoji="0" lang="zh-CN" altLang="en-US" sz="2400" b="0" i="1" u="none" strike="noStrike" kern="0" cap="none" spc="0" normalizeH="0" baseline="0" noProof="0" dirty="0" smtClean="0">
                              <a:ln>
                                <a:noFill/>
                              </a:ln>
                              <a:solidFill>
                                <a:srgbClr val="836967"/>
                              </a:solidFill>
                              <a:effectLst/>
                              <a:uLnTx/>
                              <a:uFillTx/>
                              <a:latin typeface="Cambria Math" panose="02040503050406030204" pitchFamily="18" charset="0"/>
                            </a:rPr>
                          </m:ctrlPr>
                        </m:accPr>
                        <m:e>
                          <m: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t>𝜓</m:t>
                          </m:r>
                        </m:e>
                      </m:acc>
                      <m:d>
                        <m:dPr>
                          <m:ctrlPr>
                            <a:rPr kumimoji="0" lang="zh-CN" altLang="en-US" sz="2400" b="0" i="1" u="none" strike="noStrike" kern="0" cap="none" spc="0" normalizeH="0" baseline="0" noProof="0" dirty="0" smtClean="0">
                              <a:ln>
                                <a:noFill/>
                              </a:ln>
                              <a:solidFill>
                                <a:srgbClr val="836967"/>
                              </a:solidFill>
                              <a:effectLst/>
                              <a:uLnTx/>
                              <a:uFillTx/>
                              <a:latin typeface="Cambria Math" panose="02040503050406030204" pitchFamily="18" charset="0"/>
                            </a:rPr>
                          </m:ctrlPr>
                        </m:dPr>
                        <m:e>
                          <m:r>
                            <a:rPr kumimoji="0" lang="zh-CN" altLang="en-US" sz="2400" b="0" i="0" u="none" strike="noStrike" kern="0" cap="none" spc="0" normalizeH="0" baseline="0" noProof="0" dirty="0" smtClean="0">
                              <a:ln>
                                <a:noFill/>
                              </a:ln>
                              <a:solidFill>
                                <a:prstClr val="black"/>
                              </a:solidFill>
                              <a:effectLst/>
                              <a:uLnTx/>
                              <a:uFillTx/>
                              <a:latin typeface="Cambria Math" panose="02040503050406030204" pitchFamily="18" charset="0"/>
                            </a:rPr>
                            <m:t>ⅈ</m:t>
                          </m:r>
                          <m:sSup>
                            <m:sSupPr>
                              <m:ctrlPr>
                                <a:rPr kumimoji="0" lang="zh-CN" altLang="en-US" sz="2400" b="0" i="1" u="none" strike="noStrike" kern="0" cap="none" spc="0" normalizeH="0" baseline="0" noProof="0" dirty="0" smtClean="0">
                                  <a:ln>
                                    <a:noFill/>
                                  </a:ln>
                                  <a:solidFill>
                                    <a:srgbClr val="836967"/>
                                  </a:solidFill>
                                  <a:effectLst/>
                                  <a:uLnTx/>
                                  <a:uFillTx/>
                                  <a:latin typeface="Cambria Math" panose="02040503050406030204" pitchFamily="18" charset="0"/>
                                </a:rPr>
                              </m:ctrlPr>
                            </m:sSupPr>
                            <m:e>
                              <m: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t>𝛾</m:t>
                              </m:r>
                            </m:e>
                            <m:sup>
                              <m: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t>𝜇</m:t>
                              </m:r>
                            </m:sup>
                          </m:sSup>
                          <m:sSub>
                            <m:sSubPr>
                              <m:ctrlPr>
                                <a:rPr kumimoji="0" lang="zh-CN" altLang="en-US" sz="2400" b="0" i="1" u="none" strike="noStrike" kern="0" cap="none" spc="0" normalizeH="0" baseline="0" noProof="0" dirty="0" smtClean="0">
                                  <a:ln>
                                    <a:noFill/>
                                  </a:ln>
                                  <a:solidFill>
                                    <a:srgbClr val="836967"/>
                                  </a:solidFill>
                                  <a:effectLst/>
                                  <a:uLnTx/>
                                  <a:uFillTx/>
                                  <a:latin typeface="Cambria Math" panose="02040503050406030204" pitchFamily="18" charset="0"/>
                                </a:rPr>
                              </m:ctrlPr>
                            </m:sSubPr>
                            <m:e>
                              <m: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t>𝐷</m:t>
                              </m:r>
                            </m:e>
                            <m:sub>
                              <m: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t>𝜇</m:t>
                              </m:r>
                            </m:sub>
                          </m:sSub>
                          <m:r>
                            <a:rPr kumimoji="0" lang="zh-CN" altLang="en-US" sz="2400" b="0" i="0" u="none" strike="noStrike" kern="0" cap="none" spc="0" normalizeH="0" baseline="0" noProof="0" dirty="0" smtClean="0">
                              <a:ln>
                                <a:noFill/>
                              </a:ln>
                              <a:solidFill>
                                <a:prstClr val="black"/>
                              </a:solidFill>
                              <a:effectLst/>
                              <a:uLnTx/>
                              <a:uFillTx/>
                              <a:latin typeface="Cambria Math" panose="02040503050406030204" pitchFamily="18" charset="0"/>
                            </a:rPr>
                            <m:t>−</m:t>
                          </m:r>
                          <m: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t>𝑚</m:t>
                          </m:r>
                        </m:e>
                      </m:d>
                      <m: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t>𝜓</m:t>
                      </m:r>
                      <m:r>
                        <a:rPr kumimoji="0" lang="zh-CN" altLang="en-US" sz="2400" b="0" i="0" u="none" strike="noStrike" kern="0" cap="none" spc="0" normalizeH="0" baseline="0" noProof="0" dirty="0" smtClean="0">
                          <a:ln>
                            <a:noFill/>
                          </a:ln>
                          <a:solidFill>
                            <a:prstClr val="black"/>
                          </a:solidFill>
                          <a:effectLst/>
                          <a:uLnTx/>
                          <a:uFillTx/>
                          <a:latin typeface="Cambria Math" panose="02040503050406030204" pitchFamily="18" charset="0"/>
                        </a:rPr>
                        <m:t>−</m:t>
                      </m:r>
                      <m:f>
                        <m:fPr>
                          <m:ctrlPr>
                            <a:rPr kumimoji="0" lang="zh-CN" altLang="en-US" sz="2400" b="0" i="1" u="none" strike="noStrike" kern="0" cap="none" spc="0" normalizeH="0" baseline="0" noProof="0" dirty="0" smtClean="0">
                              <a:ln>
                                <a:noFill/>
                              </a:ln>
                              <a:solidFill>
                                <a:srgbClr val="836967"/>
                              </a:solidFill>
                              <a:effectLst/>
                              <a:uLnTx/>
                              <a:uFillTx/>
                              <a:latin typeface="Cambria Math" panose="02040503050406030204" pitchFamily="18" charset="0"/>
                            </a:rPr>
                          </m:ctrlPr>
                        </m:fPr>
                        <m:num>
                          <m:r>
                            <a:rPr kumimoji="0" lang="zh-CN" altLang="en-US" sz="2400" b="0" i="0" u="none" strike="noStrike" kern="0" cap="none" spc="0" normalizeH="0" baseline="0" noProof="0" dirty="0" smtClean="0">
                              <a:ln>
                                <a:noFill/>
                              </a:ln>
                              <a:solidFill>
                                <a:prstClr val="black"/>
                              </a:solidFill>
                              <a:effectLst/>
                              <a:uLnTx/>
                              <a:uFillTx/>
                              <a:latin typeface="Cambria Math" panose="02040503050406030204" pitchFamily="18" charset="0"/>
                            </a:rPr>
                            <m:t>1</m:t>
                          </m:r>
                        </m:num>
                        <m:den>
                          <m:r>
                            <a:rPr kumimoji="0" lang="zh-CN" altLang="en-US" sz="2400" b="0" i="0" u="none" strike="noStrike" kern="0" cap="none" spc="0" normalizeH="0" baseline="0" noProof="0" dirty="0" smtClean="0">
                              <a:ln>
                                <a:noFill/>
                              </a:ln>
                              <a:solidFill>
                                <a:prstClr val="black"/>
                              </a:solidFill>
                              <a:effectLst/>
                              <a:uLnTx/>
                              <a:uFillTx/>
                              <a:latin typeface="Cambria Math" panose="02040503050406030204" pitchFamily="18" charset="0"/>
                            </a:rPr>
                            <m:t>4</m:t>
                          </m:r>
                        </m:den>
                      </m:f>
                      <m:sSup>
                        <m:sSupPr>
                          <m:ctrlPr>
                            <a:rPr kumimoji="0" lang="zh-CN" altLang="en-US" sz="2400" b="0" i="1" u="none" strike="noStrike" kern="0" cap="none" spc="0" normalizeH="0" baseline="0" noProof="0" dirty="0" smtClean="0">
                              <a:ln>
                                <a:noFill/>
                              </a:ln>
                              <a:solidFill>
                                <a:srgbClr val="836967"/>
                              </a:solidFill>
                              <a:effectLst/>
                              <a:uLnTx/>
                              <a:uFillTx/>
                              <a:latin typeface="Cambria Math" panose="02040503050406030204" pitchFamily="18" charset="0"/>
                            </a:rPr>
                          </m:ctrlPr>
                        </m:sSupPr>
                        <m:e>
                          <m:d>
                            <m:dPr>
                              <m:ctrlPr>
                                <a:rPr kumimoji="0" lang="zh-CN" altLang="en-US" sz="2400" b="0" i="1" u="none" strike="noStrike" kern="0" cap="none" spc="0" normalizeH="0" baseline="0" noProof="0" dirty="0" smtClean="0">
                                  <a:ln>
                                    <a:noFill/>
                                  </a:ln>
                                  <a:solidFill>
                                    <a:srgbClr val="836967"/>
                                  </a:solidFill>
                                  <a:effectLst/>
                                  <a:uLnTx/>
                                  <a:uFillTx/>
                                  <a:latin typeface="Cambria Math" panose="02040503050406030204" pitchFamily="18" charset="0"/>
                                </a:rPr>
                              </m:ctrlPr>
                            </m:dPr>
                            <m:e>
                              <m:sSub>
                                <m:sSubPr>
                                  <m:ctrlPr>
                                    <a:rPr kumimoji="0" lang="zh-CN" altLang="en-US" sz="2400" b="0" i="1" u="none" strike="noStrike" kern="0" cap="none" spc="0" normalizeH="0" baseline="0" noProof="0" dirty="0" smtClean="0">
                                      <a:ln>
                                        <a:noFill/>
                                      </a:ln>
                                      <a:solidFill>
                                        <a:srgbClr val="836967"/>
                                      </a:solidFill>
                                      <a:effectLst/>
                                      <a:uLnTx/>
                                      <a:uFillTx/>
                                      <a:latin typeface="Cambria Math" panose="02040503050406030204" pitchFamily="18" charset="0"/>
                                    </a:rPr>
                                  </m:ctrlPr>
                                </m:sSubPr>
                                <m:e>
                                  <m: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t>𝐹</m:t>
                                  </m:r>
                                </m:e>
                                <m:sub>
                                  <m: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t>𝜇</m:t>
                                  </m:r>
                                  <m:r>
                                    <a:rPr kumimoji="0" lang="zh-CN" altLang="en-US" sz="2400" b="0" i="1" u="none" strike="noStrike" kern="0" cap="none" spc="0" normalizeH="0" baseline="0" noProof="0" dirty="0" smtClean="0">
                                      <a:ln>
                                        <a:noFill/>
                                      </a:ln>
                                      <a:solidFill>
                                        <a:prstClr val="black"/>
                                      </a:solidFill>
                                      <a:effectLst/>
                                      <a:uLnTx/>
                                      <a:uFillTx/>
                                      <a:latin typeface="Cambria Math" panose="02040503050406030204" pitchFamily="18" charset="0"/>
                                    </a:rPr>
                                    <m:t>𝑣</m:t>
                                  </m:r>
                                </m:sub>
                              </m:sSub>
                            </m:e>
                          </m:d>
                        </m:e>
                        <m:sup>
                          <m:r>
                            <a:rPr kumimoji="0" lang="zh-CN" altLang="en-US" sz="2400" b="0" i="0" u="none" strike="noStrike" kern="0" cap="none" spc="0" normalizeH="0" baseline="0" noProof="0" dirty="0" smtClean="0">
                              <a:ln>
                                <a:noFill/>
                              </a:ln>
                              <a:solidFill>
                                <a:prstClr val="black"/>
                              </a:solidFill>
                              <a:effectLst/>
                              <a:uLnTx/>
                              <a:uFillTx/>
                              <a:latin typeface="Cambria Math" panose="02040503050406030204" pitchFamily="18" charset="0"/>
                            </a:rPr>
                            <m:t>2</m:t>
                          </m:r>
                        </m:sup>
                      </m:sSup>
                    </m:oMath>
                  </m:oMathPara>
                </a14:m>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17" name="文本框 16"/>
              <p:cNvSpPr txBox="1">
                <a:spLocks noRot="1" noChangeAspect="1" noMove="1" noResize="1" noEditPoints="1" noAdjustHandles="1" noChangeArrowheads="1" noChangeShapeType="1" noTextEdit="1"/>
              </p:cNvSpPr>
              <p:nvPr/>
            </p:nvSpPr>
            <p:spPr>
              <a:xfrm>
                <a:off x="6511783" y="2699298"/>
                <a:ext cx="4807651" cy="1091581"/>
              </a:xfrm>
              <a:prstGeom prst="rect">
                <a:avLst/>
              </a:prstGeom>
              <a:blipFill rotWithShape="1">
                <a:blip r:embed="rId4"/>
                <a:stretch>
                  <a:fillRect l="-10" t="-15291" r="12" b="-113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p:cNvSpPr txBox="1"/>
              <p:nvPr/>
            </p:nvSpPr>
            <p:spPr>
              <a:xfrm>
                <a:off x="3223426" y="4554488"/>
                <a:ext cx="6266132" cy="861005"/>
              </a:xfrm>
              <a:prstGeom prst="rect">
                <a:avLst/>
              </a:prstGeom>
              <a:noFill/>
            </p:spPr>
            <p:txBody>
              <a:bodyPr wrap="square">
                <a:spAutoFit/>
              </a:bodyPr>
              <a:lstStyle/>
              <a:p>
                <a:pPr eaLnBrk="1" fontAlgn="auto" hangingPunct="1">
                  <a:spcBef>
                    <a:spcPts val="0"/>
                  </a:spcBef>
                  <a:spcAft>
                    <a:spcPts val="0"/>
                  </a:spcAft>
                </a:pPr>
                <a:r>
                  <a:rPr lang="en-US" altLang="zh-CN"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Gauge transformation</a:t>
                </a:r>
                <a:r>
                  <a:rPr lang="zh-CN" altLang="en-US"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14:m>
                  <m:oMath xmlns:m="http://schemas.openxmlformats.org/officeDocument/2006/math">
                    <m:sSub>
                      <m:sSubPr>
                        <m:ctrlPr>
                          <a:rPr lang="en-US" altLang="zh-CN" i="1" dirty="0" smtClean="0">
                            <a:solidFill>
                              <a:srgbClr val="836967"/>
                            </a:solidFill>
                            <a:latin typeface="Cambria Math" panose="02040503050406030204" pitchFamily="18" charset="0"/>
                          </a:rPr>
                        </m:ctrlPr>
                      </m:sSubPr>
                      <m:e>
                        <m:r>
                          <a:rPr lang="en-US" altLang="zh-CN" i="1" dirty="0" smtClean="0">
                            <a:solidFill>
                              <a:prstClr val="black"/>
                            </a:solidFill>
                            <a:latin typeface="Cambria Math" panose="02040503050406030204" pitchFamily="18" charset="0"/>
                          </a:rPr>
                          <m:t>𝐴</m:t>
                        </m:r>
                      </m:e>
                      <m:sub>
                        <m:r>
                          <a:rPr lang="en-US" altLang="zh-CN" i="1" dirty="0" smtClean="0">
                            <a:solidFill>
                              <a:prstClr val="black"/>
                            </a:solidFill>
                            <a:latin typeface="Cambria Math" panose="02040503050406030204" pitchFamily="18" charset="0"/>
                          </a:rPr>
                          <m:t>𝜇</m:t>
                        </m:r>
                      </m:sub>
                    </m:sSub>
                    <m:r>
                      <a:rPr lang="en-US" altLang="zh-CN" dirty="0" smtClean="0">
                        <a:solidFill>
                          <a:prstClr val="black"/>
                        </a:solidFill>
                        <a:latin typeface="Cambria Math" panose="02040503050406030204" pitchFamily="18" charset="0"/>
                      </a:rPr>
                      <m:t>→</m:t>
                    </m:r>
                    <m:sSub>
                      <m:sSubPr>
                        <m:ctrlPr>
                          <a:rPr lang="en-US" altLang="zh-CN" i="1" dirty="0" smtClean="0">
                            <a:solidFill>
                              <a:srgbClr val="836967"/>
                            </a:solidFill>
                            <a:latin typeface="Cambria Math" panose="02040503050406030204" pitchFamily="18" charset="0"/>
                          </a:rPr>
                        </m:ctrlPr>
                      </m:sSubPr>
                      <m:e>
                        <m:r>
                          <a:rPr lang="en-US" altLang="zh-CN" i="1" dirty="0" smtClean="0">
                            <a:solidFill>
                              <a:prstClr val="black"/>
                            </a:solidFill>
                            <a:latin typeface="Cambria Math" panose="02040503050406030204" pitchFamily="18" charset="0"/>
                          </a:rPr>
                          <m:t>𝐴</m:t>
                        </m:r>
                        <m:r>
                          <a:rPr lang="en-US" altLang="zh-CN" b="0" i="1" dirty="0" smtClean="0">
                            <a:solidFill>
                              <a:prstClr val="black"/>
                            </a:solidFill>
                            <a:latin typeface="Cambria Math" panose="02040503050406030204" pitchFamily="18" charset="0"/>
                          </a:rPr>
                          <m:t>′</m:t>
                        </m:r>
                      </m:e>
                      <m:sub>
                        <m:r>
                          <a:rPr lang="en-US" altLang="zh-CN" i="1" dirty="0" smtClean="0">
                            <a:solidFill>
                              <a:prstClr val="black"/>
                            </a:solidFill>
                            <a:latin typeface="Cambria Math" panose="02040503050406030204" pitchFamily="18" charset="0"/>
                          </a:rPr>
                          <m:t>𝜇</m:t>
                        </m:r>
                      </m:sub>
                    </m:sSub>
                    <m:r>
                      <a:rPr lang="en-US" altLang="zh-CN" b="0" i="1" dirty="0" smtClean="0">
                        <a:solidFill>
                          <a:prstClr val="black"/>
                        </a:solidFill>
                        <a:latin typeface="Cambria Math" panose="02040503050406030204" pitchFamily="18" charset="0"/>
                      </a:rPr>
                      <m:t>=</m:t>
                    </m:r>
                    <m:sSub>
                      <m:sSubPr>
                        <m:ctrlPr>
                          <a:rPr lang="en-US" altLang="zh-CN" i="1" dirty="0">
                            <a:solidFill>
                              <a:srgbClr val="836967"/>
                            </a:solidFill>
                            <a:latin typeface="Cambria Math" panose="02040503050406030204" pitchFamily="18" charset="0"/>
                          </a:rPr>
                        </m:ctrlPr>
                      </m:sSubPr>
                      <m:e>
                        <m:r>
                          <a:rPr lang="en-US" altLang="zh-CN" i="1" dirty="0">
                            <a:solidFill>
                              <a:prstClr val="black"/>
                            </a:solidFill>
                            <a:latin typeface="Cambria Math" panose="02040503050406030204" pitchFamily="18" charset="0"/>
                          </a:rPr>
                          <m:t>𝐴</m:t>
                        </m:r>
                      </m:e>
                      <m:sub>
                        <m:r>
                          <a:rPr lang="en-US" altLang="zh-CN" i="1" dirty="0">
                            <a:solidFill>
                              <a:prstClr val="black"/>
                            </a:solidFill>
                            <a:latin typeface="Cambria Math" panose="02040503050406030204" pitchFamily="18" charset="0"/>
                          </a:rPr>
                          <m:t>𝜇</m:t>
                        </m:r>
                      </m:sub>
                    </m:sSub>
                    <m:r>
                      <a:rPr lang="en-US" altLang="zh-CN" dirty="0" smtClean="0">
                        <a:solidFill>
                          <a:prstClr val="black"/>
                        </a:solidFill>
                        <a:latin typeface="Cambria Math" panose="02040503050406030204" pitchFamily="18" charset="0"/>
                      </a:rPr>
                      <m:t>−</m:t>
                    </m:r>
                    <m:f>
                      <m:fPr>
                        <m:ctrlPr>
                          <a:rPr lang="en-US" altLang="zh-CN" i="1" dirty="0" smtClean="0">
                            <a:solidFill>
                              <a:srgbClr val="836967"/>
                            </a:solidFill>
                            <a:latin typeface="Cambria Math" panose="02040503050406030204" pitchFamily="18" charset="0"/>
                          </a:rPr>
                        </m:ctrlPr>
                      </m:fPr>
                      <m:num>
                        <m:r>
                          <a:rPr lang="en-US" altLang="zh-CN" dirty="0" smtClean="0">
                            <a:solidFill>
                              <a:prstClr val="black"/>
                            </a:solidFill>
                            <a:latin typeface="Cambria Math" panose="02040503050406030204" pitchFamily="18" charset="0"/>
                          </a:rPr>
                          <m:t>1</m:t>
                        </m:r>
                      </m:num>
                      <m:den>
                        <m:r>
                          <a:rPr lang="en-US" altLang="zh-CN" dirty="0" smtClean="0">
                            <a:solidFill>
                              <a:prstClr val="black"/>
                            </a:solidFill>
                            <a:latin typeface="Cambria Math" panose="02040503050406030204" pitchFamily="18" charset="0"/>
                          </a:rPr>
                          <m:t>ⅇ</m:t>
                        </m:r>
                      </m:den>
                    </m:f>
                    <m:sSub>
                      <m:sSubPr>
                        <m:ctrlPr>
                          <a:rPr lang="en-US" altLang="zh-CN" i="1" dirty="0" smtClean="0">
                            <a:solidFill>
                              <a:srgbClr val="836967"/>
                            </a:solidFill>
                            <a:latin typeface="Cambria Math" panose="02040503050406030204" pitchFamily="18" charset="0"/>
                          </a:rPr>
                        </m:ctrlPr>
                      </m:sSubPr>
                      <m:e>
                        <m:r>
                          <a:rPr lang="en-US" altLang="zh-CN" dirty="0" smtClean="0">
                            <a:solidFill>
                              <a:prstClr val="black"/>
                            </a:solidFill>
                            <a:latin typeface="Cambria Math" panose="02040503050406030204" pitchFamily="18" charset="0"/>
                          </a:rPr>
                          <m:t>𝜕</m:t>
                        </m:r>
                      </m:e>
                      <m:sub>
                        <m:r>
                          <a:rPr lang="en-US" altLang="zh-CN" i="1" dirty="0" smtClean="0">
                            <a:solidFill>
                              <a:prstClr val="black"/>
                            </a:solidFill>
                            <a:latin typeface="Cambria Math" panose="02040503050406030204" pitchFamily="18" charset="0"/>
                          </a:rPr>
                          <m:t>𝜇</m:t>
                        </m:r>
                      </m:sub>
                    </m:sSub>
                    <m:r>
                      <a:rPr lang="en-US" altLang="zh-CN" i="1" dirty="0" smtClean="0">
                        <a:solidFill>
                          <a:prstClr val="black"/>
                        </a:solidFill>
                        <a:latin typeface="Cambria Math" panose="02040503050406030204" pitchFamily="18" charset="0"/>
                      </a:rPr>
                      <m:t>𝛼</m:t>
                    </m:r>
                    <m:d>
                      <m:dPr>
                        <m:ctrlPr>
                          <a:rPr lang="en-US" altLang="zh-CN" i="1" dirty="0" smtClean="0">
                            <a:solidFill>
                              <a:srgbClr val="836967"/>
                            </a:solidFill>
                            <a:latin typeface="Cambria Math" panose="02040503050406030204" pitchFamily="18" charset="0"/>
                          </a:rPr>
                        </m:ctrlPr>
                      </m:dPr>
                      <m:e>
                        <m:r>
                          <a:rPr lang="en-US" altLang="zh-CN" i="1" dirty="0" smtClean="0">
                            <a:solidFill>
                              <a:prstClr val="black"/>
                            </a:solidFill>
                            <a:latin typeface="Cambria Math" panose="02040503050406030204" pitchFamily="18" charset="0"/>
                          </a:rPr>
                          <m:t>𝑥</m:t>
                        </m:r>
                      </m:e>
                    </m:d>
                  </m:oMath>
                </a14:m>
                <a:endParaRPr lang="en-US" altLang="zh-CN"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eaLnBrk="1" fontAlgn="auto" hangingPunct="1">
                  <a:spcBef>
                    <a:spcPts val="0"/>
                  </a:spcBef>
                  <a:spcAft>
                    <a:spcPts val="0"/>
                  </a:spcAft>
                </a:pPr>
                <a:r>
                  <a:rPr lang="en-US" altLang="zh-CN"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Covariant derivative</a:t>
                </a:r>
                <a:r>
                  <a:rPr lang="zh-CN" altLang="en-US"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14:m>
                  <m:oMath xmlns:m="http://schemas.openxmlformats.org/officeDocument/2006/math">
                    <m:sSub>
                      <m:sSubPr>
                        <m:ctrlPr>
                          <a:rPr lang="zh-CN" altLang="en-US" i="1" dirty="0" smtClean="0">
                            <a:solidFill>
                              <a:srgbClr val="836967"/>
                            </a:solidFill>
                            <a:latin typeface="Cambria Math" panose="02040503050406030204" pitchFamily="18" charset="0"/>
                          </a:rPr>
                        </m:ctrlPr>
                      </m:sSubPr>
                      <m:e>
                        <m:r>
                          <a:rPr lang="zh-CN" altLang="en-US" i="1" dirty="0">
                            <a:solidFill>
                              <a:prstClr val="black"/>
                            </a:solidFill>
                            <a:latin typeface="Cambria Math" panose="02040503050406030204" pitchFamily="18" charset="0"/>
                          </a:rPr>
                          <m:t>𝐷</m:t>
                        </m:r>
                      </m:e>
                      <m:sub>
                        <m:r>
                          <a:rPr lang="zh-CN" altLang="en-US" i="1" dirty="0">
                            <a:solidFill>
                              <a:prstClr val="black"/>
                            </a:solidFill>
                            <a:latin typeface="Cambria Math" panose="02040503050406030204" pitchFamily="18" charset="0"/>
                          </a:rPr>
                          <m:t>𝜇</m:t>
                        </m:r>
                      </m:sub>
                    </m:sSub>
                    <m:r>
                      <a:rPr lang="zh-CN" altLang="en-US" dirty="0">
                        <a:solidFill>
                          <a:prstClr val="black"/>
                        </a:solidFill>
                        <a:latin typeface="Cambria Math" panose="02040503050406030204" pitchFamily="18" charset="0"/>
                      </a:rPr>
                      <m:t>≡</m:t>
                    </m:r>
                    <m:sSub>
                      <m:sSubPr>
                        <m:ctrlPr>
                          <a:rPr lang="zh-CN" altLang="en-US" i="1" dirty="0">
                            <a:solidFill>
                              <a:srgbClr val="836967"/>
                            </a:solidFill>
                            <a:latin typeface="Cambria Math" panose="02040503050406030204" pitchFamily="18" charset="0"/>
                          </a:rPr>
                        </m:ctrlPr>
                      </m:sSubPr>
                      <m:e>
                        <m:r>
                          <a:rPr lang="zh-CN" altLang="en-US" dirty="0">
                            <a:solidFill>
                              <a:prstClr val="black"/>
                            </a:solidFill>
                            <a:latin typeface="Cambria Math" panose="02040503050406030204" pitchFamily="18" charset="0"/>
                          </a:rPr>
                          <m:t>𝜕</m:t>
                        </m:r>
                      </m:e>
                      <m:sub>
                        <m:r>
                          <a:rPr lang="zh-CN" altLang="en-US" i="1" dirty="0">
                            <a:solidFill>
                              <a:prstClr val="black"/>
                            </a:solidFill>
                            <a:latin typeface="Cambria Math" panose="02040503050406030204" pitchFamily="18" charset="0"/>
                          </a:rPr>
                          <m:t>𝜇</m:t>
                        </m:r>
                      </m:sub>
                    </m:sSub>
                    <m:r>
                      <a:rPr lang="zh-CN" altLang="en-US" dirty="0">
                        <a:solidFill>
                          <a:prstClr val="black"/>
                        </a:solidFill>
                        <a:latin typeface="Cambria Math" panose="02040503050406030204" pitchFamily="18" charset="0"/>
                      </a:rPr>
                      <m:t>+ⅈⅇ</m:t>
                    </m:r>
                    <m:sSub>
                      <m:sSubPr>
                        <m:ctrlPr>
                          <a:rPr lang="zh-CN" altLang="en-US" i="1" dirty="0">
                            <a:solidFill>
                              <a:srgbClr val="836967"/>
                            </a:solidFill>
                            <a:latin typeface="Cambria Math" panose="02040503050406030204" pitchFamily="18" charset="0"/>
                          </a:rPr>
                        </m:ctrlPr>
                      </m:sSubPr>
                      <m:e>
                        <m:r>
                          <a:rPr lang="zh-CN" altLang="en-US" i="1" dirty="0">
                            <a:solidFill>
                              <a:prstClr val="black"/>
                            </a:solidFill>
                            <a:latin typeface="Cambria Math" panose="02040503050406030204" pitchFamily="18" charset="0"/>
                          </a:rPr>
                          <m:t>𝐴</m:t>
                        </m:r>
                        <m:r>
                          <a:rPr lang="en-US" altLang="zh-CN" b="0" i="1" dirty="0" smtClean="0">
                            <a:solidFill>
                              <a:prstClr val="black"/>
                            </a:solidFill>
                            <a:latin typeface="Cambria Math" panose="02040503050406030204" pitchFamily="18" charset="0"/>
                          </a:rPr>
                          <m:t>′</m:t>
                        </m:r>
                      </m:e>
                      <m:sub>
                        <m:r>
                          <a:rPr lang="zh-CN" altLang="en-US" i="1" dirty="0">
                            <a:solidFill>
                              <a:prstClr val="black"/>
                            </a:solidFill>
                            <a:latin typeface="Cambria Math" panose="02040503050406030204" pitchFamily="18" charset="0"/>
                          </a:rPr>
                          <m:t>𝜇</m:t>
                        </m:r>
                      </m:sub>
                    </m:sSub>
                    <m:d>
                      <m:dPr>
                        <m:ctrlPr>
                          <a:rPr lang="zh-CN" altLang="en-US" i="1" dirty="0">
                            <a:solidFill>
                              <a:srgbClr val="836967"/>
                            </a:solidFill>
                            <a:latin typeface="Cambria Math" panose="02040503050406030204" pitchFamily="18" charset="0"/>
                          </a:rPr>
                        </m:ctrlPr>
                      </m:dPr>
                      <m:e>
                        <m:r>
                          <a:rPr lang="zh-CN" altLang="en-US" i="1" dirty="0">
                            <a:solidFill>
                              <a:prstClr val="black"/>
                            </a:solidFill>
                            <a:latin typeface="Cambria Math" panose="02040503050406030204" pitchFamily="18" charset="0"/>
                          </a:rPr>
                          <m:t>𝑥</m:t>
                        </m:r>
                      </m:e>
                    </m:d>
                  </m:oMath>
                </a14:m>
                <a:endParaRPr lang="zh-CN" altLang="en-US"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mc:Choice>
        <mc:Fallback xmlns="">
          <p:sp>
            <p:nvSpPr>
              <p:cNvPr id="18" name="文本框 17"/>
              <p:cNvSpPr txBox="1">
                <a:spLocks noRot="1" noChangeAspect="1" noMove="1" noResize="1" noEditPoints="1" noAdjustHandles="1" noChangeArrowheads="1" noChangeShapeType="1" noTextEdit="1"/>
              </p:cNvSpPr>
              <p:nvPr/>
            </p:nvSpPr>
            <p:spPr>
              <a:xfrm>
                <a:off x="3223426" y="4554488"/>
                <a:ext cx="6266132" cy="861005"/>
              </a:xfrm>
              <a:prstGeom prst="rect">
                <a:avLst/>
              </a:prstGeom>
              <a:blipFill rotWithShape="1">
                <a:blip r:embed="rId5"/>
                <a:stretch>
                  <a:fillRect l="-3" t="-31" r="2" b="25"/>
                </a:stretch>
              </a:blipFill>
            </p:spPr>
            <p:txBody>
              <a:bodyPr/>
              <a:lstStyle/>
              <a:p>
                <a:r>
                  <a:rPr lang="zh-CN" altLang="en-US">
                    <a:noFill/>
                  </a:rPr>
                  <a:t> </a:t>
                </a:r>
              </a:p>
            </p:txBody>
          </p:sp>
        </mc:Fallback>
      </mc:AlternateContent>
      <p:sp>
        <p:nvSpPr>
          <p:cNvPr id="20" name="箭头: 下 19"/>
          <p:cNvSpPr/>
          <p:nvPr/>
        </p:nvSpPr>
        <p:spPr>
          <a:xfrm rot="16200000">
            <a:off x="5380556" y="2773502"/>
            <a:ext cx="373160" cy="943173"/>
          </a:xfrm>
          <a:prstGeom prst="downArrow">
            <a:avLst>
              <a:gd name="adj1" fmla="val 28953"/>
              <a:gd name="adj2" fmla="val 62027"/>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椭圆 1"/>
          <p:cNvSpPr/>
          <p:nvPr/>
        </p:nvSpPr>
        <p:spPr>
          <a:xfrm>
            <a:off x="2420471" y="2987700"/>
            <a:ext cx="824487" cy="548332"/>
          </a:xfrm>
          <a:prstGeom prst="ellipse">
            <a:avLst/>
          </a:prstGeom>
          <a:ln w="28575">
            <a:solidFill>
              <a:srgbClr val="C00000"/>
            </a:solidFill>
          </a:ln>
        </p:spPr>
        <p:txBody>
          <a:bodyPr wrap="square" rtlCol="0" anchor="ctr">
            <a:spAutoFit/>
          </a:bodyPr>
          <a:lstStyle/>
          <a:p>
            <a:pPr algn="ctr"/>
            <a:endParaRPr lang="zh-CN" altLang="en-US" sz="2000" dirty="0">
              <a:solidFill>
                <a:srgbClr val="CC33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6602722" y="744583"/>
            <a:ext cx="5589278" cy="6015446"/>
          </a:xfrm>
          <a:prstGeom prst="rect">
            <a:avLst/>
          </a:prstGeom>
          <a:solidFill>
            <a:srgbClr val="B3EBFF"/>
          </a:solidFill>
        </p:spPr>
        <p:txBody>
          <a:bodyPr wrap="square" rtlCol="0" anchor="ctr">
            <a:spAutoFit/>
          </a:bodyPr>
          <a:lstStyle/>
          <a:p>
            <a:pPr algn="ctr"/>
            <a:endParaRPr lang="zh-CN" altLang="en-US" sz="2000" dirty="0">
              <a:solidFill>
                <a:srgbClr val="CC3300"/>
              </a:solidFill>
              <a:latin typeface="+mj-lt"/>
            </a:endParaRPr>
          </a:p>
        </p:txBody>
      </p:sp>
      <p:sp>
        <p:nvSpPr>
          <p:cNvPr id="2" name="矩形 1"/>
          <p:cNvSpPr/>
          <p:nvPr/>
        </p:nvSpPr>
        <p:spPr>
          <a:xfrm>
            <a:off x="4244935" y="3551552"/>
            <a:ext cx="2039507" cy="787688"/>
          </a:xfrm>
          <a:prstGeom prst="rect">
            <a:avLst/>
          </a:prstGeom>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w="19050" cap="flat" cmpd="sng" algn="ctr">
            <a:solidFill>
              <a:srgbClr val="4472C4">
                <a:lumMod val="50000"/>
              </a:srgbClr>
            </a:solidFill>
            <a:prstDash val="solid"/>
            <a:beve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 name="文本框 2"/>
          <p:cNvSpPr txBox="1"/>
          <p:nvPr/>
        </p:nvSpPr>
        <p:spPr>
          <a:xfrm rot="16200000">
            <a:off x="2075562" y="4379263"/>
            <a:ext cx="461665" cy="2199101"/>
          </a:xfrm>
          <a:prstGeom prst="rect">
            <a:avLst/>
          </a:prstGeom>
          <a:noFill/>
        </p:spPr>
        <p:txBody>
          <a:bodyPr vert="eaVert" wrap="square" rtlCol="0">
            <a:spAutoFit/>
          </a:bodyPr>
          <a:lstStyle/>
          <a:p>
            <a:pPr algn="ctr" eaLnBrk="1" fontAlgn="auto" hangingPunct="1">
              <a:spcBef>
                <a:spcPts val="0"/>
              </a:spcBef>
              <a:spcAft>
                <a:spcPts val="0"/>
              </a:spcAft>
            </a:pPr>
            <a:r>
              <a:rPr lang="en-US" altLang="zh-CN" sz="1800" b="1" dirty="0">
                <a:solidFill>
                  <a:prstClr val="black"/>
                </a:solidFill>
                <a:latin typeface="微软雅黑" panose="020B0503020204020204" pitchFamily="34" charset="-122"/>
                <a:ea typeface="微软雅黑" panose="020B0503020204020204" pitchFamily="34" charset="-122"/>
              </a:rPr>
              <a:t>Building blocks</a:t>
            </a:r>
            <a:endParaRPr lang="zh-CN" altLang="en-US" sz="1800" b="1" dirty="0">
              <a:solidFill>
                <a:prstClr val="black"/>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406420" y="2952988"/>
            <a:ext cx="2294218" cy="2061561"/>
            <a:chOff x="2236023" y="2738902"/>
            <a:chExt cx="2294218" cy="2061561"/>
          </a:xfrm>
        </p:grpSpPr>
        <p:sp>
          <p:nvSpPr>
            <p:cNvPr id="5" name="矩形 4"/>
            <p:cNvSpPr/>
            <p:nvPr/>
          </p:nvSpPr>
          <p:spPr>
            <a:xfrm>
              <a:off x="2270577" y="2738903"/>
              <a:ext cx="2199103" cy="2061560"/>
            </a:xfrm>
            <a:prstGeom prst="rect">
              <a:avLst/>
            </a:prstGeom>
            <a:gradFill>
              <a:gsLst>
                <a:gs pos="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ln w="19050" cap="flat" cmpd="sng" algn="ctr">
              <a:solidFill>
                <a:srgbClr val="4472C4">
                  <a:lumMod val="50000"/>
                </a:srgbClr>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mc:AlternateContent xmlns:mc="http://schemas.openxmlformats.org/markup-compatibility/2006" xmlns:a14="http://schemas.microsoft.com/office/drawing/2010/main">
          <mc:Choice Requires="a14">
            <p:sp>
              <p:nvSpPr>
                <p:cNvPr id="6" name="文本框 5"/>
                <p:cNvSpPr txBox="1"/>
                <p:nvPr/>
              </p:nvSpPr>
              <p:spPr>
                <a:xfrm>
                  <a:off x="2236023" y="2738902"/>
                  <a:ext cx="203126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1</a:t>
                  </a:r>
                  <a14:m>
                    <m:oMath xmlns:m="http://schemas.openxmlformats.org/officeDocument/2006/math">
                      <m:r>
                        <a:rPr kumimoji="0" lang="en-US" altLang="zh-CN" sz="1800" b="1" i="0" u="none" strike="noStrike" kern="0" cap="none" spc="0" normalizeH="0" baseline="0" noProof="0" smtClean="0">
                          <a:ln>
                            <a:noFill/>
                          </a:ln>
                          <a:solidFill>
                            <a:prstClr val="black"/>
                          </a:solidFill>
                          <a:effectLst/>
                          <a:uLnTx/>
                          <a:uFillTx/>
                          <a:latin typeface="Cambria Math" panose="02040503050406030204" pitchFamily="18" charset="0"/>
                        </a:rPr>
                        <m:t>𝐃</m:t>
                      </m:r>
                      <m:r>
                        <a:rPr kumimoji="0" lang="en-US" altLang="zh-CN" sz="1800" b="1" i="0" u="none" strike="noStrike" kern="0" cap="none" spc="0" normalizeH="0" baseline="0" noProof="0" smtClean="0">
                          <a:ln>
                            <a:noFill/>
                          </a:ln>
                          <a:solidFill>
                            <a:prstClr val="black"/>
                          </a:solidFill>
                          <a:effectLst/>
                          <a:uLnTx/>
                          <a:uFillTx/>
                          <a:latin typeface="Cambria Math" panose="02040503050406030204" pitchFamily="18" charset="0"/>
                        </a:rPr>
                        <m:t> </m:t>
                      </m:r>
                      <m:sSub>
                        <m:sSubPr>
                          <m:ctrlPr>
                            <a:rPr kumimoji="0" lang="en-US" altLang="zh-CN" sz="1800" b="1"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US" altLang="zh-CN" sz="1800" b="1" i="1" u="none" strike="noStrike" kern="0" cap="none" spc="0" normalizeH="0" baseline="0" noProof="0" smtClean="0">
                              <a:ln>
                                <a:noFill/>
                              </a:ln>
                              <a:solidFill>
                                <a:prstClr val="black"/>
                              </a:solidFill>
                              <a:effectLst/>
                              <a:uLnTx/>
                              <a:uFillTx/>
                              <a:latin typeface="Cambria Math" panose="02040503050406030204" pitchFamily="18" charset="0"/>
                            </a:rPr>
                            <m:t>𝒁</m:t>
                          </m:r>
                        </m:e>
                        <m:sub>
                          <m:r>
                            <a:rPr kumimoji="0" lang="en-US" altLang="zh-CN" sz="1800" b="1" i="1" u="none" strike="noStrike" kern="0" cap="none" spc="0" normalizeH="0" baseline="0" noProof="0" smtClean="0">
                              <a:ln>
                                <a:noFill/>
                              </a:ln>
                              <a:solidFill>
                                <a:prstClr val="black"/>
                              </a:solidFill>
                              <a:effectLst/>
                              <a:uLnTx/>
                              <a:uFillTx/>
                              <a:latin typeface="Cambria Math" panose="02040503050406030204" pitchFamily="18" charset="0"/>
                            </a:rPr>
                            <m:t>𝟐</m:t>
                          </m:r>
                        </m:sub>
                      </m:sSub>
                    </m:oMath>
                  </a14:m>
                  <a:r>
                    <a:rPr kumimoji="0" lang="zh-CN" altLang="en-US"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a:t>
                  </a:r>
                  <a:r>
                    <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symmetry</a:t>
                  </a:r>
                  <a:endParaRPr kumimoji="0" lang="zh-CN" altLang="en-US"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2236023" y="2738902"/>
                  <a:ext cx="2031262" cy="369332"/>
                </a:xfrm>
                <a:prstGeom prst="rect">
                  <a:avLst/>
                </a:prstGeom>
                <a:blipFill rotWithShape="1">
                  <a:blip r:embed="rId3"/>
                </a:blipFill>
              </p:spPr>
              <p:txBody>
                <a:bodyPr/>
                <a:lstStyle/>
                <a:p>
                  <a:r>
                    <a:rPr lang="zh-CN" altLang="en-US">
                      <a:noFill/>
                    </a:rPr>
                    <a:t> </a:t>
                  </a:r>
                </a:p>
              </p:txBody>
            </p:sp>
          </mc:Fallback>
        </mc:AlternateContent>
        <p:sp>
          <p:nvSpPr>
            <p:cNvPr id="7" name="文本框 6"/>
            <p:cNvSpPr txBox="1"/>
            <p:nvPr/>
          </p:nvSpPr>
          <p:spPr>
            <a:xfrm>
              <a:off x="2236023" y="3569628"/>
              <a:ext cx="187423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1D</a:t>
              </a:r>
              <a:r>
                <a:rPr kumimoji="0" lang="en-US" altLang="zh-CN" sz="1800" b="1" i="0" u="none" strike="noStrike" kern="0" cap="none" spc="0" normalizeH="0" noProof="0" dirty="0">
                  <a:ln>
                    <a:noFill/>
                  </a:ln>
                  <a:solidFill>
                    <a:prstClr val="black"/>
                  </a:solidFill>
                  <a:effectLst/>
                  <a:uLnTx/>
                  <a:uFillTx/>
                  <a:latin typeface="微软雅黑" panose="020B0503020204020204" pitchFamily="34" charset="-122"/>
                  <a:ea typeface="微软雅黑" panose="020B0503020204020204" pitchFamily="34" charset="-122"/>
                </a:rPr>
                <a:t> </a:t>
              </a:r>
              <a:r>
                <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U(1)</a:t>
              </a:r>
              <a:r>
                <a:rPr kumimoji="0" lang="zh-CN" altLang="en-US"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a:t>
              </a:r>
              <a:r>
                <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gauge</a:t>
              </a:r>
              <a:endParaRPr kumimoji="0" lang="zh-CN" altLang="en-US"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 name="文本框 7"/>
            <p:cNvSpPr txBox="1"/>
            <p:nvPr/>
          </p:nvSpPr>
          <p:spPr>
            <a:xfrm>
              <a:off x="2236023" y="4400353"/>
              <a:ext cx="229421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2D</a:t>
              </a:r>
              <a:r>
                <a:rPr kumimoji="0" lang="en-US" altLang="zh-CN" sz="1800" b="1" i="0" u="none" strike="noStrike" kern="0" cap="none" spc="0" normalizeH="0" noProof="0" dirty="0">
                  <a:ln>
                    <a:noFill/>
                  </a:ln>
                  <a:solidFill>
                    <a:prstClr val="black"/>
                  </a:solidFill>
                  <a:effectLst/>
                  <a:uLnTx/>
                  <a:uFillTx/>
                  <a:latin typeface="微软雅黑" panose="020B0503020204020204" pitchFamily="34" charset="-122"/>
                  <a:ea typeface="微软雅黑" panose="020B0503020204020204" pitchFamily="34" charset="-122"/>
                </a:rPr>
                <a:t> </a:t>
              </a:r>
              <a:r>
                <a:rPr lang="en-US" altLang="zh-CN" sz="1800" b="1" kern="0" dirty="0">
                  <a:solidFill>
                    <a:prstClr val="black"/>
                  </a:solidFill>
                  <a:latin typeface="微软雅黑" panose="020B0503020204020204" pitchFamily="34" charset="-122"/>
                  <a:ea typeface="微软雅黑" panose="020B0503020204020204" pitchFamily="34" charset="-122"/>
                </a:rPr>
                <a:t>ring exchange</a:t>
              </a:r>
              <a:r>
                <a:rPr kumimoji="0" lang="en-US" altLang="zh-CN"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 </a:t>
              </a:r>
              <a:endParaRPr kumimoji="0" lang="zh-CN" altLang="en-US" sz="1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9" name="文本框 8"/>
          <p:cNvSpPr txBox="1"/>
          <p:nvPr/>
        </p:nvSpPr>
        <p:spPr>
          <a:xfrm rot="16200000">
            <a:off x="4990459" y="3997298"/>
            <a:ext cx="461665" cy="2963031"/>
          </a:xfrm>
          <a:prstGeom prst="rect">
            <a:avLst/>
          </a:prstGeom>
          <a:noFill/>
        </p:spPr>
        <p:txBody>
          <a:bodyPr vert="eaVert" wrap="square" rtlCol="0">
            <a:spAutoFit/>
          </a:bodyPr>
          <a:lstStyle/>
          <a:p>
            <a:pPr algn="ctr" eaLnBrk="1" fontAlgn="auto" hangingPunct="1">
              <a:spcBef>
                <a:spcPts val="0"/>
              </a:spcBef>
              <a:spcAft>
                <a:spcPts val="0"/>
              </a:spcAft>
            </a:pPr>
            <a:r>
              <a:rPr lang="en-US" altLang="zh-CN" sz="1800" b="1" dirty="0">
                <a:solidFill>
                  <a:prstClr val="black"/>
                </a:solidFill>
                <a:latin typeface="微软雅黑" panose="020B0503020204020204" pitchFamily="34" charset="-122"/>
                <a:ea typeface="微软雅黑" panose="020B0503020204020204" pitchFamily="34" charset="-122"/>
              </a:rPr>
              <a:t>1D many-body system</a:t>
            </a:r>
            <a:endParaRPr lang="zh-CN" altLang="en-US" sz="1800" b="1" dirty="0">
              <a:solidFill>
                <a:prstClr val="black"/>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4510091" y="3551552"/>
            <a:ext cx="1509196" cy="707886"/>
          </a:xfrm>
          <a:prstGeom prst="rect">
            <a:avLst/>
          </a:prstGeom>
          <a:noFill/>
        </p:spPr>
        <p:txBody>
          <a:bodyPr wrap="none" rtlCol="0">
            <a:spAutoFit/>
          </a:bodyPr>
          <a:lstStyle/>
          <a:p>
            <a:pPr algn="ctr" eaLnBrk="1" fontAlgn="auto" hangingPunct="1">
              <a:spcBef>
                <a:spcPts val="0"/>
              </a:spcBef>
              <a:spcAft>
                <a:spcPts val="0"/>
              </a:spcAft>
            </a:pPr>
            <a:r>
              <a:rPr lang="en-US" altLang="zh-CN" b="1" dirty="0">
                <a:solidFill>
                  <a:prstClr val="black"/>
                </a:solidFill>
                <a:latin typeface="微软雅黑" panose="020B0503020204020204" pitchFamily="34" charset="-122"/>
                <a:ea typeface="微软雅黑" panose="020B0503020204020204" pitchFamily="34" charset="-122"/>
              </a:rPr>
              <a:t>1D 71-site</a:t>
            </a:r>
          </a:p>
          <a:p>
            <a:pPr algn="ctr" eaLnBrk="1" fontAlgn="auto" hangingPunct="1">
              <a:spcBef>
                <a:spcPts val="0"/>
              </a:spcBef>
              <a:spcAft>
                <a:spcPts val="0"/>
              </a:spcAft>
            </a:pPr>
            <a:r>
              <a:rPr lang="en-US" altLang="zh-CN" b="1" dirty="0">
                <a:solidFill>
                  <a:prstClr val="black"/>
                </a:solidFill>
                <a:latin typeface="微软雅黑" panose="020B0503020204020204" pitchFamily="34" charset="-122"/>
                <a:ea typeface="微软雅黑" panose="020B0503020204020204" pitchFamily="34" charset="-122"/>
              </a:rPr>
              <a:t>U(1) LGT</a:t>
            </a:r>
            <a:endParaRPr lang="zh-CN" altLang="en-US" b="1" dirty="0">
              <a:solidFill>
                <a:prstClr val="black"/>
              </a:solidFill>
              <a:latin typeface="微软雅黑" panose="020B0503020204020204" pitchFamily="34" charset="-122"/>
              <a:ea typeface="微软雅黑" panose="020B0503020204020204" pitchFamily="34" charset="-122"/>
            </a:endParaRPr>
          </a:p>
        </p:txBody>
      </p:sp>
      <p:cxnSp>
        <p:nvCxnSpPr>
          <p:cNvPr id="11" name="直接箭头连接符 10"/>
          <p:cNvCxnSpPr/>
          <p:nvPr/>
        </p:nvCxnSpPr>
        <p:spPr>
          <a:xfrm>
            <a:off x="1016327" y="6054816"/>
            <a:ext cx="9083040" cy="0"/>
          </a:xfrm>
          <a:prstGeom prst="straightConnector1">
            <a:avLst/>
          </a:prstGeom>
          <a:noFill/>
          <a:ln w="41275" cap="flat" cmpd="sng" algn="ctr">
            <a:solidFill>
              <a:sysClr val="windowText" lastClr="000000"/>
            </a:solidFill>
            <a:prstDash val="solid"/>
            <a:miter lim="800000"/>
            <a:tailEnd type="triangle"/>
          </a:ln>
          <a:effectLst/>
        </p:spPr>
      </p:cxnSp>
      <p:cxnSp>
        <p:nvCxnSpPr>
          <p:cNvPr id="12" name="直接连接符 11"/>
          <p:cNvCxnSpPr/>
          <p:nvPr/>
        </p:nvCxnSpPr>
        <p:spPr>
          <a:xfrm>
            <a:off x="6589686" y="2103120"/>
            <a:ext cx="0" cy="4479228"/>
          </a:xfrm>
          <a:prstGeom prst="line">
            <a:avLst/>
          </a:prstGeom>
          <a:noFill/>
          <a:ln w="41275" cap="flat" cmpd="sng" algn="ctr">
            <a:solidFill>
              <a:sysClr val="windowText" lastClr="000000"/>
            </a:solidFill>
            <a:prstDash val="dash"/>
            <a:miter lim="800000"/>
          </a:ln>
          <a:effectLst/>
        </p:spPr>
      </p:cxnSp>
      <p:sp>
        <p:nvSpPr>
          <p:cNvPr id="13" name="矩形 12"/>
          <p:cNvSpPr/>
          <p:nvPr/>
        </p:nvSpPr>
        <p:spPr>
          <a:xfrm>
            <a:off x="7118398" y="2288883"/>
            <a:ext cx="1850498" cy="947050"/>
          </a:xfrm>
          <a:prstGeom prst="rect">
            <a:avLst/>
          </a:prstGeom>
          <a:solidFill>
            <a:srgbClr val="C00000"/>
          </a:solidFill>
          <a:ln w="222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Non-abelian</a:t>
            </a:r>
          </a:p>
          <a:p>
            <a:pPr marL="0" marR="0" lvl="0" indent="0" algn="ctr" defTabSz="914400" eaLnBrk="1" fontAlgn="auto" latinLnBrk="0" hangingPunct="1">
              <a:lnSpc>
                <a:spcPct val="100000"/>
              </a:lnSpc>
              <a:spcBef>
                <a:spcPts val="0"/>
              </a:spcBef>
              <a:spcAft>
                <a:spcPts val="0"/>
              </a:spcAft>
              <a:buClrTx/>
              <a:buSzTx/>
              <a:buFontTx/>
              <a:buNone/>
              <a:defRPr/>
            </a:pPr>
            <a:r>
              <a:rPr lang="en-US" altLang="zh-CN" sz="1800" b="1" kern="0" dirty="0">
                <a:solidFill>
                  <a:prstClr val="white"/>
                </a:solidFill>
                <a:latin typeface="微软雅黑" panose="020B0503020204020204" pitchFamily="34" charset="-122"/>
                <a:ea typeface="微软雅黑" panose="020B0503020204020204" pitchFamily="34" charset="-122"/>
              </a:rPr>
              <a:t>SU(2) LGT</a:t>
            </a:r>
            <a:endPar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4" name="矩形 13"/>
          <p:cNvSpPr/>
          <p:nvPr/>
        </p:nvSpPr>
        <p:spPr>
          <a:xfrm>
            <a:off x="7118398" y="3600735"/>
            <a:ext cx="1850498" cy="975110"/>
          </a:xfrm>
          <a:prstGeom prst="rect">
            <a:avLst/>
          </a:prstGeom>
          <a:solidFill>
            <a:srgbClr val="C00000"/>
          </a:solidFill>
          <a:ln w="222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1800" b="1" kern="0" dirty="0">
                <a:solidFill>
                  <a:prstClr val="white"/>
                </a:solidFill>
                <a:latin typeface="微软雅黑" panose="020B0503020204020204" pitchFamily="34" charset="-122"/>
                <a:ea typeface="微软雅黑" panose="020B0503020204020204" pitchFamily="34" charset="-122"/>
              </a:rPr>
              <a:t>High-order </a:t>
            </a:r>
            <a:r>
              <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truncations</a:t>
            </a:r>
            <a:r>
              <a:rPr kumimoji="0" lang="en-US" altLang="zh-CN" sz="1800" b="1" i="0" u="none" strike="noStrike" kern="0" cap="none" spc="0" normalizeH="0" noProof="0" dirty="0">
                <a:ln>
                  <a:noFill/>
                </a:ln>
                <a:solidFill>
                  <a:prstClr val="white"/>
                </a:solidFill>
                <a:effectLst/>
                <a:uLnTx/>
                <a:uFillTx/>
                <a:latin typeface="微软雅黑" panose="020B0503020204020204" pitchFamily="34" charset="-122"/>
                <a:ea typeface="微软雅黑" panose="020B0503020204020204" pitchFamily="34" charset="-122"/>
              </a:rPr>
              <a:t> of gauge fields</a:t>
            </a:r>
            <a:endPar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5" name="矩形 14"/>
          <p:cNvSpPr/>
          <p:nvPr/>
        </p:nvSpPr>
        <p:spPr>
          <a:xfrm>
            <a:off x="7118397" y="4940648"/>
            <a:ext cx="1847680" cy="947050"/>
          </a:xfrm>
          <a:prstGeom prst="rect">
            <a:avLst/>
          </a:prstGeom>
          <a:solidFill>
            <a:srgbClr val="C00000"/>
          </a:solidFill>
          <a:ln w="222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1800" b="1" kern="0" dirty="0">
                <a:solidFill>
                  <a:prstClr val="white"/>
                </a:solidFill>
                <a:latin typeface="微软雅黑" panose="020B0503020204020204" pitchFamily="34" charset="-122"/>
                <a:ea typeface="微软雅黑" panose="020B0503020204020204" pitchFamily="34" charset="-122"/>
              </a:rPr>
              <a:t>Dynamics of 2D LGT</a:t>
            </a:r>
            <a:endPar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6" name="文本框 15"/>
          <p:cNvSpPr txBox="1"/>
          <p:nvPr/>
        </p:nvSpPr>
        <p:spPr>
          <a:xfrm>
            <a:off x="706869" y="1454587"/>
            <a:ext cx="3303067" cy="830997"/>
          </a:xfrm>
          <a:prstGeom prst="rect">
            <a:avLst/>
          </a:prstGeom>
          <a:solidFill>
            <a:schemeClr val="accent3">
              <a:lumMod val="40000"/>
              <a:lumOff val="60000"/>
            </a:schemeClr>
          </a:solidFill>
        </p:spPr>
        <p:txBody>
          <a:bodyPr wrap="square" rtlCol="0">
            <a:spAutoFit/>
          </a:bodyPr>
          <a:lstStyle/>
          <a:p>
            <a:pPr algn="ctr" eaLnBrk="1" fontAlgn="auto" hangingPunct="1">
              <a:spcBef>
                <a:spcPts val="0"/>
              </a:spcBef>
              <a:spcAft>
                <a:spcPts val="0"/>
              </a:spcAft>
            </a:pPr>
            <a:r>
              <a:rPr lang="en-US" altLang="zh-CN" sz="2400" b="1" dirty="0">
                <a:solidFill>
                  <a:srgbClr val="4472C4">
                    <a:lumMod val="50000"/>
                  </a:srgbClr>
                </a:solidFill>
                <a:latin typeface="微软雅黑" panose="020B0503020204020204" pitchFamily="34" charset="-122"/>
                <a:ea typeface="微软雅黑" panose="020B0503020204020204" pitchFamily="34" charset="-122"/>
              </a:rPr>
              <a:t>Accessible with </a:t>
            </a:r>
          </a:p>
          <a:p>
            <a:pPr algn="ctr" eaLnBrk="1" fontAlgn="auto" hangingPunct="1">
              <a:spcBef>
                <a:spcPts val="0"/>
              </a:spcBef>
              <a:spcAft>
                <a:spcPts val="0"/>
              </a:spcAft>
            </a:pPr>
            <a:r>
              <a:rPr lang="en-US" altLang="zh-CN" sz="2400" b="1" dirty="0">
                <a:solidFill>
                  <a:srgbClr val="4472C4">
                    <a:lumMod val="50000"/>
                  </a:srgbClr>
                </a:solidFill>
                <a:latin typeface="微软雅黑" panose="020B0503020204020204" pitchFamily="34" charset="-122"/>
                <a:ea typeface="微软雅黑" panose="020B0503020204020204" pitchFamily="34" charset="-122"/>
              </a:rPr>
              <a:t>Classical computers</a:t>
            </a:r>
            <a:endParaRPr lang="zh-CN" altLang="en-US" sz="2400" b="1" dirty="0">
              <a:solidFill>
                <a:srgbClr val="4472C4">
                  <a:lumMod val="50000"/>
                </a:srgb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9848675" y="1269921"/>
            <a:ext cx="2061153" cy="1200329"/>
          </a:xfrm>
          <a:prstGeom prst="rect">
            <a:avLst/>
          </a:prstGeom>
          <a:solidFill>
            <a:schemeClr val="accent6">
              <a:lumMod val="40000"/>
              <a:lumOff val="60000"/>
            </a:schemeClr>
          </a:solidFill>
        </p:spPr>
        <p:txBody>
          <a:bodyPr wrap="square" rtlCol="0">
            <a:spAutoFit/>
          </a:bodyPr>
          <a:lstStyle/>
          <a:p>
            <a:pPr eaLnBrk="1" fontAlgn="auto" hangingPunct="1">
              <a:spcBef>
                <a:spcPts val="0"/>
              </a:spcBef>
              <a:spcAft>
                <a:spcPts val="0"/>
              </a:spcAft>
            </a:pPr>
            <a:r>
              <a:rPr lang="en-US" altLang="zh-CN" sz="2400" b="1" dirty="0">
                <a:solidFill>
                  <a:srgbClr val="C00000"/>
                </a:solidFill>
                <a:latin typeface="微软雅黑" panose="020B0503020204020204" pitchFamily="34" charset="-122"/>
                <a:ea typeface="微软雅黑" panose="020B0503020204020204" pitchFamily="34" charset="-122"/>
              </a:rPr>
              <a:t>Intractable </a:t>
            </a:r>
          </a:p>
          <a:p>
            <a:pPr eaLnBrk="1" fontAlgn="auto" hangingPunct="1">
              <a:spcBef>
                <a:spcPts val="0"/>
              </a:spcBef>
              <a:spcAft>
                <a:spcPts val="0"/>
              </a:spcAft>
            </a:pPr>
            <a:r>
              <a:rPr lang="en-US" altLang="zh-CN" sz="2400" b="1" dirty="0">
                <a:solidFill>
                  <a:srgbClr val="C00000"/>
                </a:solidFill>
                <a:latin typeface="微软雅黑" panose="020B0503020204020204" pitchFamily="34" charset="-122"/>
                <a:ea typeface="微软雅黑" panose="020B0503020204020204" pitchFamily="34" charset="-122"/>
              </a:rPr>
              <a:t>for classical computers</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18" name="星形: 五角 33"/>
          <p:cNvSpPr/>
          <p:nvPr/>
        </p:nvSpPr>
        <p:spPr>
          <a:xfrm>
            <a:off x="6281766" y="5775524"/>
            <a:ext cx="622036" cy="546519"/>
          </a:xfrm>
          <a:prstGeom prst="star5">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9" name="文本框 18"/>
          <p:cNvSpPr txBox="1"/>
          <p:nvPr/>
        </p:nvSpPr>
        <p:spPr>
          <a:xfrm>
            <a:off x="5266952" y="6168234"/>
            <a:ext cx="910827" cy="461665"/>
          </a:xfrm>
          <a:prstGeom prst="rect">
            <a:avLst/>
          </a:prstGeom>
          <a:noFill/>
        </p:spPr>
        <p:txBody>
          <a:bodyPr wrap="none" rtlCol="0">
            <a:spAutoFit/>
          </a:bodyPr>
          <a:lstStyle/>
          <a:p>
            <a:pPr eaLnBrk="1" fontAlgn="auto" hangingPunct="1">
              <a:spcBef>
                <a:spcPts val="0"/>
              </a:spcBef>
              <a:spcAft>
                <a:spcPts val="0"/>
              </a:spcAft>
            </a:pPr>
            <a:r>
              <a:rPr lang="en-US" altLang="zh-CN" sz="2400" b="1" dirty="0">
                <a:solidFill>
                  <a:prstClr val="black"/>
                </a:solidFill>
                <a:latin typeface="微软雅黑" panose="020B0503020204020204" pitchFamily="34" charset="-122"/>
                <a:ea typeface="微软雅黑" panose="020B0503020204020204" pitchFamily="34" charset="-122"/>
              </a:rPr>
              <a:t>Now</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7680525" y="6178366"/>
            <a:ext cx="1189878" cy="461665"/>
          </a:xfrm>
          <a:prstGeom prst="rect">
            <a:avLst/>
          </a:prstGeom>
          <a:noFill/>
        </p:spPr>
        <p:txBody>
          <a:bodyPr wrap="none" rtlCol="0">
            <a:spAutoFit/>
          </a:bodyPr>
          <a:lstStyle/>
          <a:p>
            <a:pPr eaLnBrk="1" fontAlgn="auto" hangingPunct="1">
              <a:spcBef>
                <a:spcPts val="0"/>
              </a:spcBef>
              <a:spcAft>
                <a:spcPts val="0"/>
              </a:spcAft>
            </a:pPr>
            <a:r>
              <a:rPr lang="en-US" altLang="zh-CN" sz="2400" b="1" dirty="0">
                <a:solidFill>
                  <a:prstClr val="black"/>
                </a:solidFill>
                <a:latin typeface="微软雅黑" panose="020B0503020204020204" pitchFamily="34" charset="-122"/>
                <a:ea typeface="微软雅黑" panose="020B0503020204020204" pitchFamily="34" charset="-122"/>
              </a:rPr>
              <a:t>Future</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5165483" y="845708"/>
            <a:ext cx="4401020" cy="1292662"/>
          </a:xfrm>
          <a:prstGeom prst="rect">
            <a:avLst/>
          </a:prstGeom>
          <a:noFill/>
        </p:spPr>
        <p:txBody>
          <a:bodyPr wrap="square" rtlCol="0">
            <a:spAutoFit/>
          </a:bodyPr>
          <a:lstStyle/>
          <a:p>
            <a:pPr marL="257175" indent="-257175">
              <a:lnSpc>
                <a:spcPct val="130000"/>
              </a:lnSpc>
              <a:buClr>
                <a:srgbClr val="CC3300"/>
              </a:buClr>
              <a:buFont typeface="Wingdings" panose="05000000000000000000" pitchFamily="2" charset="2"/>
              <a:buChar char="n"/>
            </a:pPr>
            <a:r>
              <a:rPr lang="en-US" altLang="zh-CN" b="1" dirty="0">
                <a:latin typeface="微软雅黑" panose="020B0503020204020204" pitchFamily="34" charset="-122"/>
                <a:ea typeface="微软雅黑" panose="020B0503020204020204" pitchFamily="34" charset="-122"/>
              </a:rPr>
              <a:t>Confinement/</a:t>
            </a:r>
            <a:r>
              <a:rPr lang="en-US" altLang="zh-CN" b="1" dirty="0" err="1">
                <a:latin typeface="微软雅黑" panose="020B0503020204020204" pitchFamily="34" charset="-122"/>
                <a:ea typeface="微软雅黑" panose="020B0503020204020204" pitchFamily="34" charset="-122"/>
              </a:rPr>
              <a:t>deconfinement</a:t>
            </a:r>
            <a:r>
              <a:rPr lang="en-US" altLang="zh-CN" b="1" dirty="0">
                <a:latin typeface="微软雅黑" panose="020B0503020204020204" pitchFamily="34" charset="-122"/>
                <a:ea typeface="微软雅黑" panose="020B0503020204020204" pitchFamily="34" charset="-122"/>
              </a:rPr>
              <a:t> of the Schwinger model</a:t>
            </a:r>
          </a:p>
          <a:p>
            <a:pPr marL="257175" indent="-257175">
              <a:lnSpc>
                <a:spcPct val="130000"/>
              </a:lnSpc>
              <a:buClr>
                <a:srgbClr val="CC3300"/>
              </a:buClr>
              <a:buFont typeface="Wingdings" panose="05000000000000000000" pitchFamily="2" charset="2"/>
              <a:buChar char="n"/>
            </a:pPr>
            <a:r>
              <a:rPr lang="en-US" altLang="zh-CN" b="1" dirty="0">
                <a:latin typeface="微软雅黑" panose="020B0503020204020204" pitchFamily="34" charset="-122"/>
                <a:ea typeface="微软雅黑" panose="020B0503020204020204" pitchFamily="34" charset="-122"/>
              </a:rPr>
              <a:t>Simulating 2D LGT</a:t>
            </a:r>
            <a:r>
              <a:rPr lang="zh-CN" altLang="en-US" b="1" dirty="0">
                <a:latin typeface="微软雅黑" panose="020B0503020204020204" pitchFamily="34" charset="-122"/>
                <a:ea typeface="微软雅黑" panose="020B0503020204020204" pitchFamily="34" charset="-122"/>
              </a:rPr>
              <a:t> </a:t>
            </a:r>
            <a:endParaRPr lang="en-US" altLang="zh-CN" b="1" dirty="0">
              <a:latin typeface="微软雅黑" panose="020B0503020204020204" pitchFamily="34" charset="-122"/>
              <a:ea typeface="微软雅黑" panose="020B0503020204020204" pitchFamily="34" charset="-122"/>
            </a:endParaRPr>
          </a:p>
        </p:txBody>
      </p:sp>
      <p:sp>
        <p:nvSpPr>
          <p:cNvPr id="23" name="标题 1"/>
          <p:cNvSpPr txBox="1"/>
          <p:nvPr/>
        </p:nvSpPr>
        <p:spPr bwMode="auto">
          <a:xfrm>
            <a:off x="131210" y="85721"/>
            <a:ext cx="11055441"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Outlook</a:t>
            </a:r>
            <a:endParaRPr lang="zh-CN" altLang="en-US" sz="3300" kern="0" dirty="0">
              <a:cs typeface="Calibri" panose="020F0502020204030204" pitchFamily="34" charset="0"/>
            </a:endParaRPr>
          </a:p>
        </p:txBody>
      </p:sp>
      <p:sp>
        <p:nvSpPr>
          <p:cNvPr id="21" name="矩形 20"/>
          <p:cNvSpPr/>
          <p:nvPr/>
        </p:nvSpPr>
        <p:spPr>
          <a:xfrm>
            <a:off x="9552717" y="4935181"/>
            <a:ext cx="2415529" cy="947050"/>
          </a:xfrm>
          <a:prstGeom prst="rect">
            <a:avLst/>
          </a:prstGeom>
          <a:solidFill>
            <a:srgbClr val="C00000"/>
          </a:solidFill>
          <a:ln w="2222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1800" b="1" kern="0" dirty="0">
                <a:solidFill>
                  <a:prstClr val="white"/>
                </a:solidFill>
                <a:latin typeface="微软雅黑" panose="020B0503020204020204" pitchFamily="34" charset="-122"/>
                <a:ea typeface="微软雅黑" panose="020B0503020204020204" pitchFamily="34" charset="-122"/>
              </a:rPr>
              <a:t>SU(3) LGT quantum simulator </a:t>
            </a:r>
            <a:r>
              <a:rPr lang="en-US" altLang="zh-CN" sz="1800" b="1" kern="0" dirty="0">
                <a:solidFill>
                  <a:prstClr val="white"/>
                </a:solidFill>
                <a:latin typeface="微软雅黑" panose="020B0503020204020204" pitchFamily="34" charset="-122"/>
                <a:ea typeface="微软雅黑" panose="020B0503020204020204" pitchFamily="34" charset="-122"/>
                <a:sym typeface="Wingdings" panose="05000000000000000000" pitchFamily="2" charset="2"/>
              </a:rPr>
              <a:t> QCD</a:t>
            </a:r>
            <a:endPar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28" name="组合 27"/>
          <p:cNvGrpSpPr/>
          <p:nvPr/>
        </p:nvGrpSpPr>
        <p:grpSpPr>
          <a:xfrm>
            <a:off x="9577695" y="3247098"/>
            <a:ext cx="2280808" cy="1396596"/>
            <a:chOff x="9577695" y="3247098"/>
            <a:chExt cx="2280808" cy="1396596"/>
          </a:xfrm>
        </p:grpSpPr>
        <p:pic>
          <p:nvPicPr>
            <p:cNvPr id="26" name="图片 25"/>
            <p:cNvPicPr>
              <a:picLocks noChangeAspect="1"/>
            </p:cNvPicPr>
            <p:nvPr/>
          </p:nvPicPr>
          <p:blipFill>
            <a:blip r:embed="rId4"/>
            <a:srcRect l="20060" t="25820" b="8822"/>
            <a:stretch>
              <a:fillRect/>
            </a:stretch>
          </p:blipFill>
          <p:spPr>
            <a:xfrm>
              <a:off x="9577695" y="3247098"/>
              <a:ext cx="2280808" cy="1396596"/>
            </a:xfrm>
            <a:prstGeom prst="rect">
              <a:avLst/>
            </a:prstGeom>
          </p:spPr>
        </p:pic>
        <p:sp>
          <p:nvSpPr>
            <p:cNvPr id="27" name="椭圆 26"/>
            <p:cNvSpPr/>
            <p:nvPr/>
          </p:nvSpPr>
          <p:spPr>
            <a:xfrm>
              <a:off x="10356112" y="3783714"/>
              <a:ext cx="292395" cy="273669"/>
            </a:xfrm>
            <a:prstGeom prst="ellipse">
              <a:avLst/>
            </a:prstGeom>
            <a:noFill/>
            <a:ln w="57150">
              <a:solidFill>
                <a:srgbClr val="FFFF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CN" altLang="en-US" sz="2000" dirty="0">
                <a:solidFill>
                  <a:srgbClr val="CC3300"/>
                </a:solidFill>
                <a:latin typeface="+mj-l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3" grpId="0" animBg="1"/>
      <p:bldP spid="14" grpId="0" animBg="1"/>
      <p:bldP spid="15" grpId="0" animBg="1"/>
      <p:bldP spid="17" grpId="0" animBg="1"/>
      <p:bldP spid="18" grpId="0" animBg="1"/>
      <p:bldP spid="20" grpId="0"/>
      <p:bldP spid="22" grpId="0"/>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1"/>
          <p:cNvSpPr txBox="1"/>
          <p:nvPr/>
        </p:nvSpPr>
        <p:spPr bwMode="auto">
          <a:xfrm>
            <a:off x="121267" y="100562"/>
            <a:ext cx="1108013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1">
                <a:solidFill>
                  <a:srgbClr val="FFFFFF"/>
                </a:solidFill>
                <a:latin typeface="+mj-lt"/>
                <a:ea typeface="+mj-ea"/>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b="0" kern="0" dirty="0">
                <a:latin typeface="微软雅黑" panose="020B0503020204020204" pitchFamily="34" charset="-122"/>
                <a:ea typeface="微软雅黑" panose="020B0503020204020204" pitchFamily="34" charset="-122"/>
                <a:cs typeface="Calibri" panose="020F0502020204030204" pitchFamily="34" charset="0"/>
              </a:rPr>
              <a:t>The experiment team</a:t>
            </a:r>
            <a:endParaRPr lang="zh-CN" altLang="en-US" sz="3300" b="0" kern="0" dirty="0">
              <a:latin typeface="微软雅黑" panose="020B0503020204020204" pitchFamily="34" charset="-122"/>
              <a:ea typeface="微软雅黑" panose="020B0503020204020204" pitchFamily="34" charset="-122"/>
              <a:cs typeface="Calibri" panose="020F0502020204030204" pitchFamily="34" charset="0"/>
            </a:endParaRPr>
          </a:p>
        </p:txBody>
      </p:sp>
      <p:pic>
        <p:nvPicPr>
          <p:cNvPr id="4" name="Picture 3" descr="A person wearing glasses&#10;&#10;Description automatically generated with medium confidence"/>
          <p:cNvPicPr>
            <a:picLocks noChangeAspect="1"/>
          </p:cNvPicPr>
          <p:nvPr/>
        </p:nvPicPr>
        <p:blipFill>
          <a:blip r:embed="rId3"/>
          <a:stretch>
            <a:fillRect/>
          </a:stretch>
        </p:blipFill>
        <p:spPr>
          <a:xfrm>
            <a:off x="838911" y="1383792"/>
            <a:ext cx="1142296" cy="1713443"/>
          </a:xfrm>
          <a:prstGeom prst="rect">
            <a:avLst/>
          </a:prstGeom>
        </p:spPr>
      </p:pic>
      <p:sp>
        <p:nvSpPr>
          <p:cNvPr id="14" name="矩形 3"/>
          <p:cNvSpPr/>
          <p:nvPr/>
        </p:nvSpPr>
        <p:spPr>
          <a:xfrm>
            <a:off x="305987" y="874978"/>
            <a:ext cx="1142314" cy="43088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Clr>
                <a:srgbClr val="C00000"/>
              </a:buClr>
              <a:buSzPct val="80000"/>
            </a:pPr>
            <a:r>
              <a:rPr lang="en-US" altLang="zh-CN" sz="2200" dirty="0">
                <a:solidFill>
                  <a:srgbClr val="000000"/>
                </a:solidFill>
                <a:latin typeface="微软雅黑" panose="020B0503020204020204" pitchFamily="34" charset="-122"/>
                <a:ea typeface="微软雅黑" panose="020B0503020204020204" pitchFamily="34" charset="-122"/>
                <a:cs typeface="Arial" panose="020B0604020202020204" pitchFamily="34" charset="0"/>
              </a:rPr>
              <a:t>Co-PI:</a:t>
            </a:r>
          </a:p>
        </p:txBody>
      </p:sp>
      <p:sp>
        <p:nvSpPr>
          <p:cNvPr id="16" name="TextBox 15"/>
          <p:cNvSpPr txBox="1"/>
          <p:nvPr/>
        </p:nvSpPr>
        <p:spPr>
          <a:xfrm>
            <a:off x="731353" y="3124232"/>
            <a:ext cx="1795136" cy="553998"/>
          </a:xfrm>
          <a:prstGeom prst="rect">
            <a:avLst/>
          </a:prstGeom>
          <a:noFill/>
        </p:spPr>
        <p:txBody>
          <a:bodyPr wrap="square" rtlCol="0">
            <a:spAutoFit/>
          </a:bodyPr>
          <a:lstStyle/>
          <a:p>
            <a:r>
              <a:rPr lang="en-US" sz="1500" dirty="0">
                <a:latin typeface="微软雅黑" panose="020B0503020204020204" pitchFamily="34" charset="-122"/>
                <a:ea typeface="微软雅黑" panose="020B0503020204020204" pitchFamily="34" charset="-122"/>
              </a:rPr>
              <a:t>Prof. Jian-Wei Pan (USTC)</a:t>
            </a:r>
          </a:p>
        </p:txBody>
      </p:sp>
      <p:pic>
        <p:nvPicPr>
          <p:cNvPr id="34" name="Picture 33" descr="A person carrying a backpack&#10;&#10;Description automatically generated with low confidence"/>
          <p:cNvPicPr>
            <a:picLocks noChangeAspect="1"/>
          </p:cNvPicPr>
          <p:nvPr/>
        </p:nvPicPr>
        <p:blipFill>
          <a:blip r:embed="rId4"/>
          <a:stretch>
            <a:fillRect/>
          </a:stretch>
        </p:blipFill>
        <p:spPr>
          <a:xfrm>
            <a:off x="4047562" y="1557062"/>
            <a:ext cx="1056000" cy="1584000"/>
          </a:xfrm>
          <a:prstGeom prst="rect">
            <a:avLst/>
          </a:prstGeom>
        </p:spPr>
      </p:pic>
      <p:pic>
        <p:nvPicPr>
          <p:cNvPr id="36" name="图片 8"/>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18189" t="3711" r="17044" b="25117"/>
          <a:stretch>
            <a:fillRect/>
          </a:stretch>
        </p:blipFill>
        <p:spPr>
          <a:xfrm>
            <a:off x="2852940" y="1573893"/>
            <a:ext cx="1056762" cy="1550339"/>
          </a:xfrm>
          <a:prstGeom prst="rect">
            <a:avLst/>
          </a:prstGeom>
        </p:spPr>
      </p:pic>
      <p:sp>
        <p:nvSpPr>
          <p:cNvPr id="37" name="TextBox 36"/>
          <p:cNvSpPr txBox="1"/>
          <p:nvPr/>
        </p:nvSpPr>
        <p:spPr>
          <a:xfrm>
            <a:off x="2773345" y="3163756"/>
            <a:ext cx="1205434" cy="307777"/>
          </a:xfrm>
          <a:prstGeom prst="rect">
            <a:avLst/>
          </a:prstGeom>
          <a:noFill/>
        </p:spPr>
        <p:txBody>
          <a:bodyPr wrap="square" rtlCol="0">
            <a:spAutoFit/>
          </a:bodyPr>
          <a:lstStyle/>
          <a:p>
            <a:pPr algn="ctr"/>
            <a:r>
              <a:rPr lang="en-US" sz="1400" dirty="0">
                <a:latin typeface="微软雅黑" panose="020B0503020204020204" pitchFamily="34" charset="-122"/>
                <a:ea typeface="微软雅黑" panose="020B0503020204020204" pitchFamily="34" charset="-122"/>
              </a:rPr>
              <a:t>Dr. Hui Sun</a:t>
            </a:r>
          </a:p>
        </p:txBody>
      </p:sp>
      <p:sp>
        <p:nvSpPr>
          <p:cNvPr id="38" name="TextBox 37"/>
          <p:cNvSpPr txBox="1"/>
          <p:nvPr/>
        </p:nvSpPr>
        <p:spPr>
          <a:xfrm>
            <a:off x="3720092" y="3163756"/>
            <a:ext cx="1715750" cy="307777"/>
          </a:xfrm>
          <a:prstGeom prst="rect">
            <a:avLst/>
          </a:prstGeom>
          <a:noFill/>
        </p:spPr>
        <p:txBody>
          <a:bodyPr wrap="square" rtlCol="0">
            <a:spAutoFit/>
          </a:bodyPr>
          <a:lstStyle/>
          <a:p>
            <a:pPr algn="ctr"/>
            <a:r>
              <a:rPr lang="en-US" sz="1400" dirty="0">
                <a:latin typeface="微软雅黑" panose="020B0503020204020204" pitchFamily="34" charset="-122"/>
                <a:ea typeface="微软雅黑" panose="020B0503020204020204" pitchFamily="34" charset="-122"/>
              </a:rPr>
              <a:t>Dr. Y.-G. Zheng</a:t>
            </a:r>
          </a:p>
        </p:txBody>
      </p:sp>
      <p:pic>
        <p:nvPicPr>
          <p:cNvPr id="42" name="Picture 41" descr="A person in a white shirt&#10;&#10;Description automatically generated with medium confidence"/>
          <p:cNvPicPr>
            <a:picLocks noChangeAspect="1"/>
          </p:cNvPicPr>
          <p:nvPr/>
        </p:nvPicPr>
        <p:blipFill>
          <a:blip r:embed="rId7"/>
          <a:stretch>
            <a:fillRect/>
          </a:stretch>
        </p:blipFill>
        <p:spPr>
          <a:xfrm>
            <a:off x="9044530" y="1551358"/>
            <a:ext cx="1063606" cy="1595409"/>
          </a:xfrm>
          <a:prstGeom prst="rect">
            <a:avLst/>
          </a:prstGeom>
        </p:spPr>
      </p:pic>
      <p:pic>
        <p:nvPicPr>
          <p:cNvPr id="43" name="Picture 42" descr="A person wearing glasses&#10;&#10;Description automatically generated with medium confidence"/>
          <p:cNvPicPr>
            <a:picLocks noChangeAspect="1"/>
          </p:cNvPicPr>
          <p:nvPr/>
        </p:nvPicPr>
        <p:blipFill>
          <a:blip r:embed="rId8"/>
          <a:stretch>
            <a:fillRect/>
          </a:stretch>
        </p:blipFill>
        <p:spPr>
          <a:xfrm>
            <a:off x="6575671" y="1557062"/>
            <a:ext cx="1056000" cy="1584000"/>
          </a:xfrm>
          <a:prstGeom prst="rect">
            <a:avLst/>
          </a:prstGeom>
        </p:spPr>
      </p:pic>
      <p:sp>
        <p:nvSpPr>
          <p:cNvPr id="44" name="TextBox 43"/>
          <p:cNvSpPr txBox="1"/>
          <p:nvPr/>
        </p:nvSpPr>
        <p:spPr>
          <a:xfrm>
            <a:off x="6575671" y="3156062"/>
            <a:ext cx="1056001" cy="307777"/>
          </a:xfrm>
          <a:prstGeom prst="rect">
            <a:avLst/>
          </a:prstGeom>
          <a:noFill/>
        </p:spPr>
        <p:txBody>
          <a:bodyPr wrap="square" rtlCol="0">
            <a:spAutoFit/>
          </a:bodyPr>
          <a:lstStyle/>
          <a:p>
            <a:pPr algn="ctr"/>
            <a:r>
              <a:rPr lang="en-US" sz="1400" dirty="0">
                <a:latin typeface="微软雅黑" panose="020B0503020204020204" pitchFamily="34" charset="-122"/>
                <a:ea typeface="微软雅黑" panose="020B0503020204020204" pitchFamily="34" charset="-122"/>
              </a:rPr>
              <a:t>Z.-Y. Zhou</a:t>
            </a:r>
          </a:p>
        </p:txBody>
      </p:sp>
      <p:sp>
        <p:nvSpPr>
          <p:cNvPr id="45" name="TextBox 44"/>
          <p:cNvSpPr txBox="1"/>
          <p:nvPr/>
        </p:nvSpPr>
        <p:spPr>
          <a:xfrm>
            <a:off x="7761141" y="3156062"/>
            <a:ext cx="1120359" cy="307777"/>
          </a:xfrm>
          <a:prstGeom prst="rect">
            <a:avLst/>
          </a:prstGeom>
          <a:noFill/>
        </p:spPr>
        <p:txBody>
          <a:bodyPr wrap="square" rtlCol="0">
            <a:spAutoFit/>
          </a:bodyPr>
          <a:lstStyle/>
          <a:p>
            <a:pPr algn="ctr"/>
            <a:r>
              <a:rPr lang="en-US" sz="1400" dirty="0">
                <a:latin typeface="微软雅黑" panose="020B0503020204020204" pitchFamily="34" charset="-122"/>
                <a:ea typeface="微软雅黑" panose="020B0503020204020204" pitchFamily="34" charset="-122"/>
              </a:rPr>
              <a:t>An Luo</a:t>
            </a:r>
          </a:p>
        </p:txBody>
      </p:sp>
      <p:sp>
        <p:nvSpPr>
          <p:cNvPr id="46" name="TextBox 30"/>
          <p:cNvSpPr txBox="1"/>
          <p:nvPr/>
        </p:nvSpPr>
        <p:spPr>
          <a:xfrm>
            <a:off x="9044525" y="3156062"/>
            <a:ext cx="1063610"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000000"/>
                </a:solidFill>
                <a:latin typeface="微软雅黑" panose="020B0503020204020204" pitchFamily="34" charset="-122"/>
                <a:ea typeface="微软雅黑" panose="020B0503020204020204" pitchFamily="34" charset="-122"/>
              </a:rPr>
              <a:t>G.-X. Su</a:t>
            </a:r>
          </a:p>
        </p:txBody>
      </p:sp>
      <p:pic>
        <p:nvPicPr>
          <p:cNvPr id="48" name="Picture 47" descr="A person wearing a backpack&#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61142" y="1557062"/>
            <a:ext cx="1120359" cy="1584000"/>
          </a:xfrm>
          <a:prstGeom prst="rect">
            <a:avLst/>
          </a:prstGeom>
        </p:spPr>
      </p:pic>
      <p:pic>
        <p:nvPicPr>
          <p:cNvPr id="50" name="Picture 49" descr="A person standing on a sidewalk&#10;&#10;Description automatically generated with low confidence"/>
          <p:cNvPicPr>
            <a:picLocks noChangeAspect="1"/>
          </p:cNvPicPr>
          <p:nvPr/>
        </p:nvPicPr>
        <p:blipFill>
          <a:blip r:embed="rId10"/>
          <a:stretch>
            <a:fillRect/>
          </a:stretch>
        </p:blipFill>
        <p:spPr>
          <a:xfrm>
            <a:off x="2143625" y="4237896"/>
            <a:ext cx="1056000" cy="1584000"/>
          </a:xfrm>
          <a:prstGeom prst="rect">
            <a:avLst/>
          </a:prstGeom>
        </p:spPr>
      </p:pic>
      <p:pic>
        <p:nvPicPr>
          <p:cNvPr id="52" name="Picture 51" descr="A person wearing glasses&#10;&#10;Description automatically generated with medium confidence"/>
          <p:cNvPicPr>
            <a:picLocks noChangeAspect="1"/>
          </p:cNvPicPr>
          <p:nvPr/>
        </p:nvPicPr>
        <p:blipFill>
          <a:blip r:embed="rId11"/>
          <a:stretch>
            <a:fillRect/>
          </a:stretch>
        </p:blipFill>
        <p:spPr>
          <a:xfrm>
            <a:off x="1022601" y="4237896"/>
            <a:ext cx="1056000" cy="1584000"/>
          </a:xfrm>
          <a:prstGeom prst="rect">
            <a:avLst/>
          </a:prstGeom>
        </p:spPr>
      </p:pic>
      <p:sp>
        <p:nvSpPr>
          <p:cNvPr id="54" name="TextBox 30"/>
          <p:cNvSpPr txBox="1"/>
          <p:nvPr/>
        </p:nvSpPr>
        <p:spPr>
          <a:xfrm>
            <a:off x="1027240" y="5851035"/>
            <a:ext cx="1056000"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000000"/>
                </a:solidFill>
                <a:latin typeface="微软雅黑" panose="020B0503020204020204" pitchFamily="34" charset="-122"/>
                <a:ea typeface="微软雅黑" panose="020B0503020204020204" pitchFamily="34" charset="-122"/>
              </a:rPr>
              <a:t>Ying Liu</a:t>
            </a:r>
          </a:p>
        </p:txBody>
      </p:sp>
      <p:sp>
        <p:nvSpPr>
          <p:cNvPr id="55" name="TextBox 30"/>
          <p:cNvSpPr txBox="1"/>
          <p:nvPr/>
        </p:nvSpPr>
        <p:spPr>
          <a:xfrm>
            <a:off x="2078602" y="5851035"/>
            <a:ext cx="1184586"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000000"/>
                </a:solidFill>
                <a:latin typeface="微软雅黑" panose="020B0503020204020204" pitchFamily="34" charset="-122"/>
                <a:ea typeface="微软雅黑" panose="020B0503020204020204" pitchFamily="34" charset="-122"/>
              </a:rPr>
              <a:t>H.-Y. Wang</a:t>
            </a:r>
          </a:p>
        </p:txBody>
      </p:sp>
      <p:sp>
        <p:nvSpPr>
          <p:cNvPr id="56" name="TextBox 30"/>
          <p:cNvSpPr txBox="1"/>
          <p:nvPr/>
        </p:nvSpPr>
        <p:spPr>
          <a:xfrm>
            <a:off x="3263188" y="5851035"/>
            <a:ext cx="1205434"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000000"/>
                </a:solidFill>
                <a:latin typeface="微软雅黑" panose="020B0503020204020204" pitchFamily="34" charset="-122"/>
                <a:ea typeface="微软雅黑" panose="020B0503020204020204" pitchFamily="34" charset="-122"/>
              </a:rPr>
              <a:t>M.-G. He</a:t>
            </a:r>
          </a:p>
        </p:txBody>
      </p:sp>
      <p:pic>
        <p:nvPicPr>
          <p:cNvPr id="57" name="Picture 56" descr="A person in glasses with a backpack in front of a waterfall&#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79907" y="4237896"/>
            <a:ext cx="1248677" cy="1584000"/>
          </a:xfrm>
          <a:prstGeom prst="rect">
            <a:avLst/>
          </a:prstGeom>
        </p:spPr>
      </p:pic>
      <p:sp>
        <p:nvSpPr>
          <p:cNvPr id="58" name="TextBox 30"/>
          <p:cNvSpPr txBox="1"/>
          <p:nvPr/>
        </p:nvSpPr>
        <p:spPr>
          <a:xfrm>
            <a:off x="8279907" y="5851035"/>
            <a:ext cx="1248677"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000000"/>
                </a:solidFill>
                <a:latin typeface="微软雅黑" panose="020B0503020204020204" pitchFamily="34" charset="-122"/>
                <a:ea typeface="微软雅黑" panose="020B0503020204020204" pitchFamily="34" charset="-122"/>
              </a:rPr>
              <a:t>T.-Y. Wang</a:t>
            </a:r>
          </a:p>
        </p:txBody>
      </p:sp>
      <p:pic>
        <p:nvPicPr>
          <p:cNvPr id="59" name="Picture 58" descr="A person wearing glasses and a plaid shirt&#10;&#10;Description automatically generate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35107" y="4239696"/>
            <a:ext cx="1109642" cy="1580400"/>
          </a:xfrm>
          <a:prstGeom prst="rect">
            <a:avLst/>
          </a:prstGeom>
        </p:spPr>
      </p:pic>
      <p:sp>
        <p:nvSpPr>
          <p:cNvPr id="60" name="TextBox 30"/>
          <p:cNvSpPr txBox="1"/>
          <p:nvPr/>
        </p:nvSpPr>
        <p:spPr>
          <a:xfrm>
            <a:off x="4533643" y="5851035"/>
            <a:ext cx="1109641"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000000"/>
                </a:solidFill>
                <a:latin typeface="微软雅黑" panose="020B0503020204020204" pitchFamily="34" charset="-122"/>
                <a:ea typeface="微软雅黑" panose="020B0503020204020204" pitchFamily="34" charset="-122"/>
              </a:rPr>
              <a:t>Z.-H. Zhu</a:t>
            </a:r>
          </a:p>
        </p:txBody>
      </p:sp>
      <p:pic>
        <p:nvPicPr>
          <p:cNvPr id="61" name="Picture 60" descr="A person standing outside in a tree&#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4649" y="4237896"/>
            <a:ext cx="1205434" cy="1584000"/>
          </a:xfrm>
          <a:prstGeom prst="rect">
            <a:avLst/>
          </a:prstGeom>
        </p:spPr>
      </p:pic>
      <p:sp>
        <p:nvSpPr>
          <p:cNvPr id="62" name="文本框 3"/>
          <p:cNvSpPr txBox="1"/>
          <p:nvPr/>
        </p:nvSpPr>
        <p:spPr>
          <a:xfrm>
            <a:off x="2558629" y="828026"/>
            <a:ext cx="2837344" cy="461665"/>
          </a:xfrm>
          <a:prstGeom prst="rect">
            <a:avLst/>
          </a:prstGeom>
          <a:noFill/>
        </p:spPr>
        <p:txBody>
          <a:bodyPr wrap="square" rtlCol="0">
            <a:spAutoFit/>
          </a:bodyPr>
          <a:lstStyle/>
          <a:p>
            <a:r>
              <a:rPr lang="en-US" altLang="zh-CN" sz="2400" dirty="0"/>
              <a:t>Members:</a:t>
            </a:r>
            <a:endParaRPr lang="zh-CN" altLang="en-US" sz="2400" dirty="0"/>
          </a:p>
        </p:txBody>
      </p:sp>
      <p:pic>
        <p:nvPicPr>
          <p:cNvPr id="64" name="Picture 63" descr="A person in a black shirt&#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49811" y="1557062"/>
            <a:ext cx="1188000" cy="1584000"/>
          </a:xfrm>
          <a:prstGeom prst="rect">
            <a:avLst/>
          </a:prstGeom>
        </p:spPr>
      </p:pic>
      <p:sp>
        <p:nvSpPr>
          <p:cNvPr id="65" name="TextBox 64"/>
          <p:cNvSpPr txBox="1"/>
          <p:nvPr/>
        </p:nvSpPr>
        <p:spPr>
          <a:xfrm>
            <a:off x="5023008" y="3163756"/>
            <a:ext cx="1715750" cy="307777"/>
          </a:xfrm>
          <a:prstGeom prst="rect">
            <a:avLst/>
          </a:prstGeom>
          <a:noFill/>
        </p:spPr>
        <p:txBody>
          <a:bodyPr wrap="square" rtlCol="0">
            <a:spAutoFit/>
          </a:bodyPr>
          <a:lstStyle/>
          <a:p>
            <a:pPr algn="ctr"/>
            <a:r>
              <a:rPr lang="en-US" sz="1400" dirty="0">
                <a:latin typeface="微软雅黑" panose="020B0503020204020204" pitchFamily="34" charset="-122"/>
                <a:ea typeface="微软雅黑" panose="020B0503020204020204" pitchFamily="34" charset="-122"/>
              </a:rPr>
              <a:t>Dr. W.-Y. Zhang</a:t>
            </a:r>
          </a:p>
        </p:txBody>
      </p:sp>
      <p:pic>
        <p:nvPicPr>
          <p:cNvPr id="67" name="Picture 66" descr="A person with braids wearing glasses&#10;&#10;Description automatically generat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09773" y="4237896"/>
            <a:ext cx="1220358" cy="1584000"/>
          </a:xfrm>
          <a:prstGeom prst="rect">
            <a:avLst/>
          </a:prstGeom>
        </p:spPr>
      </p:pic>
      <p:sp>
        <p:nvSpPr>
          <p:cNvPr id="68" name="TextBox 30"/>
          <p:cNvSpPr txBox="1"/>
          <p:nvPr/>
        </p:nvSpPr>
        <p:spPr>
          <a:xfrm>
            <a:off x="5708305" y="5851035"/>
            <a:ext cx="1220357"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000000"/>
                </a:solidFill>
                <a:latin typeface="微软雅黑" panose="020B0503020204020204" pitchFamily="34" charset="-122"/>
                <a:ea typeface="微软雅黑" panose="020B0503020204020204" pitchFamily="34" charset="-122"/>
              </a:rPr>
              <a:t>Y.-C. Shen</a:t>
            </a:r>
          </a:p>
        </p:txBody>
      </p:sp>
      <p:pic>
        <p:nvPicPr>
          <p:cNvPr id="8" name="Picture 7" descr="A person in a white shirt&#10;&#10;Description automatically generate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95155" y="4237896"/>
            <a:ext cx="1219731" cy="1584000"/>
          </a:xfrm>
          <a:prstGeom prst="rect">
            <a:avLst/>
          </a:prstGeom>
        </p:spPr>
      </p:pic>
      <p:sp>
        <p:nvSpPr>
          <p:cNvPr id="9" name="TextBox 30"/>
          <p:cNvSpPr txBox="1"/>
          <p:nvPr/>
        </p:nvSpPr>
        <p:spPr>
          <a:xfrm>
            <a:off x="7014891" y="5851035"/>
            <a:ext cx="1199995"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rgbClr val="000000"/>
                </a:solidFill>
                <a:latin typeface="微软雅黑" panose="020B0503020204020204" pitchFamily="34" charset="-122"/>
                <a:ea typeface="微软雅黑" panose="020B0503020204020204" pitchFamily="34" charset="-122"/>
              </a:rPr>
              <a:t>P.-Y. Qiu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l="9959" r="5994"/>
          <a:stretch>
            <a:fillRect/>
          </a:stretch>
        </p:blipFill>
        <p:spPr>
          <a:xfrm>
            <a:off x="373117" y="1615502"/>
            <a:ext cx="1171550" cy="1515409"/>
          </a:xfrm>
          <a:prstGeom prst="rect">
            <a:avLst/>
          </a:prstGeom>
        </p:spPr>
      </p:pic>
      <p:sp>
        <p:nvSpPr>
          <p:cNvPr id="17" name="文本框 16"/>
          <p:cNvSpPr txBox="1"/>
          <p:nvPr/>
        </p:nvSpPr>
        <p:spPr>
          <a:xfrm>
            <a:off x="155145" y="3139522"/>
            <a:ext cx="1578692" cy="523220"/>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rPr>
              <a:t>Prof. Bing Yang</a:t>
            </a:r>
            <a:br>
              <a:rPr lang="en-US" altLang="zh-CN" sz="1400" dirty="0">
                <a:latin typeface="微软雅黑" panose="020B0503020204020204" pitchFamily="34" charset="-122"/>
                <a:ea typeface="微软雅黑" panose="020B0503020204020204" pitchFamily="34" charset="-122"/>
              </a:rPr>
            </a:br>
            <a:r>
              <a:rPr lang="en-US" altLang="zh-CN" sz="1400" dirty="0">
                <a:latin typeface="微软雅黑" panose="020B0503020204020204" pitchFamily="34" charset="-122"/>
                <a:ea typeface="微软雅黑" panose="020B0503020204020204" pitchFamily="34" charset="-122"/>
              </a:rPr>
              <a:t>(</a:t>
            </a:r>
            <a:r>
              <a:rPr lang="en-US" altLang="zh-CN" sz="1400" dirty="0" err="1">
                <a:latin typeface="微软雅黑" panose="020B0503020204020204" pitchFamily="34" charset="-122"/>
                <a:ea typeface="微软雅黑" panose="020B0503020204020204" pitchFamily="34" charset="-122"/>
              </a:rPr>
              <a:t>Sustech</a:t>
            </a:r>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9361895" y="3139522"/>
            <a:ext cx="1718740" cy="523220"/>
          </a:xfrm>
          <a:prstGeom prst="rect">
            <a:avLst/>
          </a:prstGeom>
          <a:noFill/>
        </p:spPr>
        <p:txBody>
          <a:bodyPr wrap="none" rtlCol="0">
            <a:spAutoFit/>
          </a:bodyPr>
          <a:lstStyle/>
          <a:p>
            <a:pPr algn="ctr"/>
            <a:r>
              <a:rPr lang="en-US" altLang="zh-CN" sz="1400" dirty="0">
                <a:latin typeface="微软雅黑" panose="020B0503020204020204" pitchFamily="34" charset="-122"/>
                <a:ea typeface="微软雅黑" panose="020B0503020204020204" pitchFamily="34" charset="-122"/>
              </a:rPr>
              <a:t>Dr. T </a:t>
            </a:r>
            <a:r>
              <a:rPr lang="en-US" altLang="zh-CN" sz="1400" dirty="0" err="1">
                <a:latin typeface="微软雅黑" panose="020B0503020204020204" pitchFamily="34" charset="-122"/>
                <a:ea typeface="微软雅黑" panose="020B0503020204020204" pitchFamily="34" charset="-122"/>
              </a:rPr>
              <a:t>Zache</a:t>
            </a:r>
            <a:br>
              <a:rPr lang="en-US" altLang="zh-CN" sz="1400" dirty="0">
                <a:latin typeface="微软雅黑" panose="020B0503020204020204" pitchFamily="34" charset="-122"/>
                <a:ea typeface="微软雅黑" panose="020B0503020204020204" pitchFamily="34" charset="-122"/>
              </a:rPr>
            </a:br>
            <a:r>
              <a:rPr lang="en-US" altLang="zh-CN" sz="1400" dirty="0">
                <a:latin typeface="微软雅黑" panose="020B0503020204020204" pitchFamily="34" charset="-122"/>
                <a:ea typeface="微软雅黑" panose="020B0503020204020204" pitchFamily="34" charset="-122"/>
              </a:rPr>
              <a:t> (UHEI, Innsbruck)</a:t>
            </a:r>
            <a:endParaRPr lang="zh-CN" altLang="en-US" sz="1400" dirty="0">
              <a:latin typeface="微软雅黑" panose="020B0503020204020204" pitchFamily="34" charset="-122"/>
              <a:ea typeface="微软雅黑" panose="020B0503020204020204" pitchFamily="34" charset="-122"/>
            </a:endParaRPr>
          </a:p>
        </p:txBody>
      </p:sp>
      <p:sp>
        <p:nvSpPr>
          <p:cNvPr id="23" name="标题 1"/>
          <p:cNvSpPr txBox="1"/>
          <p:nvPr/>
        </p:nvSpPr>
        <p:spPr bwMode="auto">
          <a:xfrm>
            <a:off x="121267" y="100562"/>
            <a:ext cx="10305399"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1">
                <a:solidFill>
                  <a:srgbClr val="FFFFFF"/>
                </a:solidFill>
                <a:latin typeface="+mj-lt"/>
                <a:ea typeface="+mj-ea"/>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b="0" kern="0" dirty="0">
                <a:latin typeface="微软雅黑" panose="020B0503020204020204" pitchFamily="34" charset="-122"/>
                <a:ea typeface="微软雅黑" panose="020B0503020204020204" pitchFamily="34" charset="-122"/>
                <a:cs typeface="Calibri" panose="020F0502020204030204" pitchFamily="34" charset="0"/>
              </a:rPr>
              <a:t>Acknowledgement</a:t>
            </a:r>
            <a:endParaRPr lang="zh-CN" altLang="en-US" sz="3300" b="0" kern="0" dirty="0">
              <a:latin typeface="微软雅黑" panose="020B0503020204020204" pitchFamily="34" charset="-122"/>
              <a:ea typeface="微软雅黑" panose="020B0503020204020204" pitchFamily="34" charset="-122"/>
              <a:cs typeface="Calibri" panose="020F0502020204030204" pitchFamily="34" charset="0"/>
            </a:endParaRPr>
          </a:p>
        </p:txBody>
      </p:sp>
      <p:sp>
        <p:nvSpPr>
          <p:cNvPr id="26" name="文本框 25"/>
          <p:cNvSpPr txBox="1"/>
          <p:nvPr/>
        </p:nvSpPr>
        <p:spPr>
          <a:xfrm>
            <a:off x="3380325" y="3139522"/>
            <a:ext cx="1380827" cy="523220"/>
          </a:xfrm>
          <a:prstGeom prst="rect">
            <a:avLst/>
          </a:prstGeom>
          <a:noFill/>
        </p:spPr>
        <p:txBody>
          <a:bodyPr wrap="none" rtlCol="0">
            <a:spAutoFit/>
          </a:bodyPr>
          <a:lstStyle/>
          <a:p>
            <a:pPr algn="ctr"/>
            <a:r>
              <a:rPr lang="en-US" altLang="zh-CN" sz="1400" dirty="0">
                <a:latin typeface="微软雅黑" panose="020B0503020204020204" pitchFamily="34" charset="-122"/>
                <a:ea typeface="微软雅黑" panose="020B0503020204020204" pitchFamily="34" charset="-122"/>
              </a:rPr>
              <a:t>Prof. P </a:t>
            </a:r>
            <a:r>
              <a:rPr lang="en-US" altLang="zh-CN" sz="1400" dirty="0" err="1">
                <a:latin typeface="微软雅黑" panose="020B0503020204020204" pitchFamily="34" charset="-122"/>
                <a:ea typeface="微软雅黑" panose="020B0503020204020204" pitchFamily="34" charset="-122"/>
              </a:rPr>
              <a:t>Hauke</a:t>
            </a:r>
            <a:r>
              <a:rPr lang="en-US" altLang="zh-CN" sz="1400" dirty="0">
                <a:latin typeface="微软雅黑" panose="020B0503020204020204" pitchFamily="34" charset="-122"/>
                <a:ea typeface="微软雅黑" panose="020B0503020204020204" pitchFamily="34" charset="-122"/>
              </a:rPr>
              <a:t> </a:t>
            </a:r>
            <a:br>
              <a:rPr lang="en-US" altLang="zh-CN" sz="1400" dirty="0">
                <a:latin typeface="微软雅黑" panose="020B0503020204020204" pitchFamily="34" charset="-122"/>
                <a:ea typeface="微软雅黑" panose="020B0503020204020204" pitchFamily="34" charset="-122"/>
              </a:rPr>
            </a:br>
            <a:r>
              <a:rPr lang="en-US" altLang="zh-CN" sz="1400" dirty="0">
                <a:latin typeface="微软雅黑" panose="020B0503020204020204" pitchFamily="34" charset="-122"/>
                <a:ea typeface="微软雅黑" panose="020B0503020204020204" pitchFamily="34" charset="-122"/>
              </a:rPr>
              <a:t>(Trento)</a:t>
            </a:r>
            <a:endParaRPr lang="zh-CN" altLang="en-US" sz="1400" dirty="0">
              <a:latin typeface="微软雅黑" panose="020B0503020204020204" pitchFamily="34" charset="-122"/>
              <a:ea typeface="微软雅黑" panose="020B0503020204020204" pitchFamily="34" charset="-122"/>
            </a:endParaRPr>
          </a:p>
        </p:txBody>
      </p:sp>
      <p:pic>
        <p:nvPicPr>
          <p:cNvPr id="3074" name="Picture 2" descr="https://hauke-group.physics.unitn.it/authors/hauke/avatar_hu3be3f77cc84ad9f072fb57f9d2fd1d28_140567_270x270_fill_q90_lanczos_center.jpg"/>
          <p:cNvPicPr>
            <a:picLocks noChangeAspect="1" noChangeArrowheads="1"/>
          </p:cNvPicPr>
          <p:nvPr/>
        </p:nvPicPr>
        <p:blipFill rotWithShape="1">
          <a:blip r:embed="rId4">
            <a:extLst>
              <a:ext uri="{28A0092B-C50C-407E-A947-70E740481C1C}">
                <a14:useLocalDpi xmlns:a14="http://schemas.microsoft.com/office/drawing/2010/main" val="0"/>
              </a:ext>
            </a:extLst>
          </a:blip>
          <a:srcRect l="3841" r="8972"/>
          <a:stretch>
            <a:fillRect/>
          </a:stretch>
        </p:blipFill>
        <p:spPr bwMode="auto">
          <a:xfrm>
            <a:off x="3422188" y="1648154"/>
            <a:ext cx="1292772" cy="14827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hauke-group.physics.unitn.it/authors/halimeh/avatar_hubd692f2628c81aecb384a22e80edd8ab_149157_270x270_fill_q90_lanczos_center.jpeg"/>
          <p:cNvPicPr>
            <a:picLocks noChangeAspect="1" noChangeArrowheads="1"/>
          </p:cNvPicPr>
          <p:nvPr/>
        </p:nvPicPr>
        <p:blipFill rotWithShape="1">
          <a:blip r:embed="rId5">
            <a:extLst>
              <a:ext uri="{28A0092B-C50C-407E-A947-70E740481C1C}">
                <a14:useLocalDpi xmlns:a14="http://schemas.microsoft.com/office/drawing/2010/main" val="0"/>
              </a:ext>
            </a:extLst>
          </a:blip>
          <a:srcRect l="9699" r="11220"/>
          <a:stretch>
            <a:fillRect/>
          </a:stretch>
        </p:blipFill>
        <p:spPr bwMode="auto">
          <a:xfrm>
            <a:off x="6602705" y="1648154"/>
            <a:ext cx="1172584" cy="14827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media.licdn.cn/dms/image/C5603AQHFge0d0a6-LA/profile-displayphoto-shrink_200_200/0?e=1612396800&amp;v=beta&amp;t=GeCxtuFjxk_y4EgIJKYsPQoh3ssNVX_Lr1lpQNjjCww"/>
          <p:cNvPicPr>
            <a:picLocks noChangeAspect="1" noChangeArrowheads="1"/>
          </p:cNvPicPr>
          <p:nvPr/>
        </p:nvPicPr>
        <p:blipFill rotWithShape="1">
          <a:blip r:embed="rId6">
            <a:extLst>
              <a:ext uri="{28A0092B-C50C-407E-A947-70E740481C1C}">
                <a14:useLocalDpi xmlns:a14="http://schemas.microsoft.com/office/drawing/2010/main" val="0"/>
              </a:ext>
            </a:extLst>
          </a:blip>
          <a:srcRect l="10783" r="14320" b="15715"/>
          <a:stretch>
            <a:fillRect/>
          </a:stretch>
        </p:blipFill>
        <p:spPr bwMode="auto">
          <a:xfrm>
            <a:off x="9569320" y="1739107"/>
            <a:ext cx="1236777" cy="1391804"/>
          </a:xfrm>
          <a:prstGeom prst="rect">
            <a:avLst/>
          </a:prstGeom>
          <a:noFill/>
          <a:extLst>
            <a:ext uri="{909E8E84-426E-40DD-AFC4-6F175D3DCCD1}">
              <a14:hiddenFill xmlns:a14="http://schemas.microsoft.com/office/drawing/2010/main">
                <a:solidFill>
                  <a:srgbClr val="FFFFFF"/>
                </a:solidFill>
              </a14:hiddenFill>
            </a:ext>
          </a:extLst>
        </p:spPr>
      </p:pic>
      <p:sp>
        <p:nvSpPr>
          <p:cNvPr id="27" name="文本框 26"/>
          <p:cNvSpPr txBox="1"/>
          <p:nvPr/>
        </p:nvSpPr>
        <p:spPr>
          <a:xfrm>
            <a:off x="6396803" y="3139522"/>
            <a:ext cx="1631855" cy="523220"/>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rPr>
              <a:t>Dr. J </a:t>
            </a:r>
            <a:r>
              <a:rPr lang="en-US" altLang="zh-CN" sz="1400" dirty="0" err="1">
                <a:latin typeface="微软雅黑" panose="020B0503020204020204" pitchFamily="34" charset="-122"/>
                <a:ea typeface="微软雅黑" panose="020B0503020204020204" pitchFamily="34" charset="-122"/>
              </a:rPr>
              <a:t>Halimeh</a:t>
            </a:r>
            <a:br>
              <a:rPr lang="en-US" altLang="zh-CN" sz="1400">
                <a:latin typeface="微软雅黑" panose="020B0503020204020204" pitchFamily="34" charset="-122"/>
                <a:ea typeface="微软雅黑" panose="020B0503020204020204" pitchFamily="34" charset="-122"/>
              </a:rPr>
            </a:br>
            <a:r>
              <a:rPr lang="en-US" altLang="zh-CN" sz="1400">
                <a:latin typeface="微软雅黑" panose="020B0503020204020204" pitchFamily="34" charset="-122"/>
                <a:ea typeface="微软雅黑" panose="020B0503020204020204" pitchFamily="34" charset="-122"/>
              </a:rPr>
              <a:t>(LMU</a:t>
            </a:r>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pic>
        <p:nvPicPr>
          <p:cNvPr id="3080" name="Picture 8" descr="https://www.thphys.uni-heidelberg.de/~berges/pics/robert_ot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8782" y="1732656"/>
            <a:ext cx="1087044" cy="1398255"/>
          </a:xfrm>
          <a:prstGeom prst="rect">
            <a:avLst/>
          </a:prstGeom>
          <a:noFill/>
          <a:extLst>
            <a:ext uri="{909E8E84-426E-40DD-AFC4-6F175D3DCCD1}">
              <a14:hiddenFill xmlns:a14="http://schemas.microsoft.com/office/drawing/2010/main">
                <a:solidFill>
                  <a:srgbClr val="FFFFFF"/>
                </a:solidFill>
              </a14:hiddenFill>
            </a:ext>
          </a:extLst>
        </p:spPr>
      </p:pic>
      <p:sp>
        <p:nvSpPr>
          <p:cNvPr id="28" name="文本框 27"/>
          <p:cNvSpPr txBox="1"/>
          <p:nvPr/>
        </p:nvSpPr>
        <p:spPr>
          <a:xfrm>
            <a:off x="7825228" y="3139522"/>
            <a:ext cx="1665841" cy="523220"/>
          </a:xfrm>
          <a:prstGeom prst="rect">
            <a:avLst/>
          </a:prstGeom>
          <a:noFill/>
        </p:spPr>
        <p:txBody>
          <a:bodyPr wrap="none" rtlCol="0">
            <a:spAutoFit/>
          </a:bodyPr>
          <a:lstStyle/>
          <a:p>
            <a:pPr algn="ctr"/>
            <a:r>
              <a:rPr lang="en-US" altLang="zh-CN" sz="1400" dirty="0">
                <a:latin typeface="微软雅黑" panose="020B0503020204020204" pitchFamily="34" charset="-122"/>
                <a:ea typeface="微软雅黑" panose="020B0503020204020204" pitchFamily="34" charset="-122"/>
              </a:rPr>
              <a:t>Robert </a:t>
            </a:r>
            <a:r>
              <a:rPr lang="en-US" altLang="zh-CN" sz="1400" dirty="0" err="1">
                <a:latin typeface="微软雅黑" panose="020B0503020204020204" pitchFamily="34" charset="-122"/>
                <a:ea typeface="微软雅黑" panose="020B0503020204020204" pitchFamily="34" charset="-122"/>
              </a:rPr>
              <a:t>Ott</a:t>
            </a:r>
            <a:endParaRPr lang="en-US" altLang="zh-CN" sz="1400" dirty="0">
              <a:latin typeface="微软雅黑" panose="020B0503020204020204" pitchFamily="34" charset="-122"/>
              <a:ea typeface="微软雅黑" panose="020B0503020204020204" pitchFamily="34" charset="-122"/>
            </a:endParaRPr>
          </a:p>
          <a:p>
            <a:pPr algn="ctr"/>
            <a:r>
              <a:rPr lang="en-US" altLang="zh-CN" sz="1400" dirty="0">
                <a:latin typeface="微软雅黑" panose="020B0503020204020204" pitchFamily="34" charset="-122"/>
                <a:ea typeface="微软雅黑" panose="020B0503020204020204" pitchFamily="34" charset="-122"/>
              </a:rPr>
              <a:t>(UHEI, Innsbruck)</a:t>
            </a:r>
            <a:endParaRPr lang="zh-CN" altLang="en-US" sz="14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179120" y="857607"/>
            <a:ext cx="2837344" cy="461665"/>
          </a:xfrm>
          <a:prstGeom prst="rect">
            <a:avLst/>
          </a:prstGeom>
          <a:noFill/>
        </p:spPr>
        <p:txBody>
          <a:bodyPr wrap="square" rtlCol="0">
            <a:spAutoFit/>
          </a:bodyPr>
          <a:lstStyle/>
          <a:p>
            <a:r>
              <a:rPr lang="en-US" altLang="zh-CN" sz="2400" dirty="0"/>
              <a:t>Collaborators:</a:t>
            </a:r>
            <a:endParaRPr lang="zh-CN" altLang="en-US" sz="2400" dirty="0"/>
          </a:p>
        </p:txBody>
      </p:sp>
      <p:pic>
        <p:nvPicPr>
          <p:cNvPr id="29" name="图片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64" y="3986921"/>
            <a:ext cx="1040542" cy="1560812"/>
          </a:xfrm>
          <a:prstGeom prst="rect">
            <a:avLst/>
          </a:prstGeom>
        </p:spPr>
      </p:pic>
      <p:pic>
        <p:nvPicPr>
          <p:cNvPr id="31" name="图片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7059" y="1545628"/>
            <a:ext cx="1071468" cy="1585283"/>
          </a:xfrm>
          <a:prstGeom prst="rect">
            <a:avLst/>
          </a:prstGeom>
        </p:spPr>
      </p:pic>
      <p:pic>
        <p:nvPicPr>
          <p:cNvPr id="5" name="图片 4"/>
          <p:cNvPicPr>
            <a:picLocks noChangeAspect="1"/>
          </p:cNvPicPr>
          <p:nvPr/>
        </p:nvPicPr>
        <p:blipFill rotWithShape="1">
          <a:blip r:embed="rId10"/>
          <a:srcRect l="10950"/>
          <a:stretch>
            <a:fillRect/>
          </a:stretch>
        </p:blipFill>
        <p:spPr>
          <a:xfrm>
            <a:off x="1631409" y="3986921"/>
            <a:ext cx="1129532" cy="1560812"/>
          </a:xfrm>
          <a:prstGeom prst="rect">
            <a:avLst/>
          </a:prstGeom>
        </p:spPr>
      </p:pic>
      <p:pic>
        <p:nvPicPr>
          <p:cNvPr id="8" name="图片 7"/>
          <p:cNvPicPr>
            <a:picLocks noChangeAspect="1"/>
          </p:cNvPicPr>
          <p:nvPr/>
        </p:nvPicPr>
        <p:blipFill>
          <a:blip r:embed="rId11"/>
          <a:stretch>
            <a:fillRect/>
          </a:stretch>
        </p:blipFill>
        <p:spPr>
          <a:xfrm>
            <a:off x="5068453" y="1640406"/>
            <a:ext cx="1180759" cy="1490505"/>
          </a:xfrm>
          <a:prstGeom prst="rect">
            <a:avLst/>
          </a:prstGeom>
        </p:spPr>
      </p:pic>
      <p:sp>
        <p:nvSpPr>
          <p:cNvPr id="34" name="文本框 33"/>
          <p:cNvSpPr txBox="1"/>
          <p:nvPr/>
        </p:nvSpPr>
        <p:spPr>
          <a:xfrm>
            <a:off x="9490048" y="5534196"/>
            <a:ext cx="1734256" cy="523220"/>
          </a:xfrm>
          <a:prstGeom prst="rect">
            <a:avLst/>
          </a:prstGeom>
          <a:noFill/>
        </p:spPr>
        <p:txBody>
          <a:bodyPr wrap="none" rtlCol="0">
            <a:spAutoFit/>
          </a:bodyPr>
          <a:lstStyle/>
          <a:p>
            <a:pPr algn="ctr"/>
            <a:r>
              <a:rPr lang="en-US" altLang="zh-CN" sz="1400" dirty="0">
                <a:latin typeface="微软雅黑" panose="020B0503020204020204" pitchFamily="34" charset="-122"/>
                <a:ea typeface="微软雅黑" panose="020B0503020204020204" pitchFamily="34" charset="-122"/>
              </a:rPr>
              <a:t>Prof. M. </a:t>
            </a:r>
            <a:r>
              <a:rPr lang="en-US" altLang="zh-CN" sz="1400" dirty="0" err="1">
                <a:latin typeface="微软雅黑" panose="020B0503020204020204" pitchFamily="34" charset="-122"/>
                <a:ea typeface="微软雅黑" panose="020B0503020204020204" pitchFamily="34" charset="-122"/>
              </a:rPr>
              <a:t>Dalmonte</a:t>
            </a:r>
            <a:endParaRPr lang="en-US" altLang="zh-CN" sz="1400" dirty="0">
              <a:latin typeface="微软雅黑" panose="020B0503020204020204" pitchFamily="34" charset="-122"/>
              <a:ea typeface="微软雅黑" panose="020B0503020204020204" pitchFamily="34" charset="-122"/>
            </a:endParaRPr>
          </a:p>
          <a:p>
            <a:pPr algn="ctr"/>
            <a:r>
              <a:rPr lang="en-US" altLang="zh-CN" sz="1400" dirty="0">
                <a:latin typeface="微软雅黑" panose="020B0503020204020204" pitchFamily="34" charset="-122"/>
                <a:ea typeface="微软雅黑" panose="020B0503020204020204" pitchFamily="34" charset="-122"/>
              </a:rPr>
              <a:t> (ICTP) </a:t>
            </a:r>
            <a:endParaRPr lang="zh-CN" altLang="en-US" sz="1400" dirty="0">
              <a:latin typeface="微软雅黑" panose="020B0503020204020204" pitchFamily="34" charset="-122"/>
              <a:ea typeface="微软雅黑" panose="020B0503020204020204" pitchFamily="34" charset="-122"/>
            </a:endParaRPr>
          </a:p>
        </p:txBody>
      </p:sp>
      <p:sp>
        <p:nvSpPr>
          <p:cNvPr id="35" name="文本框 34"/>
          <p:cNvSpPr txBox="1"/>
          <p:nvPr/>
        </p:nvSpPr>
        <p:spPr>
          <a:xfrm>
            <a:off x="4806466" y="3139522"/>
            <a:ext cx="1700678" cy="523220"/>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rPr>
              <a:t>Prof. J Berges</a:t>
            </a:r>
            <a:br>
              <a:rPr lang="en-US" altLang="zh-CN" sz="1400" dirty="0">
                <a:latin typeface="微软雅黑" panose="020B0503020204020204" pitchFamily="34" charset="-122"/>
                <a:ea typeface="微软雅黑" panose="020B0503020204020204" pitchFamily="34" charset="-122"/>
              </a:rPr>
            </a:br>
            <a:r>
              <a:rPr lang="en-US" altLang="zh-CN" sz="1400" dirty="0">
                <a:latin typeface="微软雅黑" panose="020B0503020204020204" pitchFamily="34" charset="-122"/>
                <a:ea typeface="微软雅黑" panose="020B0503020204020204" pitchFamily="34" charset="-122"/>
              </a:rPr>
              <a:t>(UHEI)</a:t>
            </a:r>
            <a:endParaRPr lang="zh-CN" altLang="en-US" sz="1400" dirty="0">
              <a:latin typeface="微软雅黑" panose="020B0503020204020204" pitchFamily="34" charset="-122"/>
              <a:ea typeface="微软雅黑" panose="020B0503020204020204" pitchFamily="34" charset="-122"/>
            </a:endParaRPr>
          </a:p>
        </p:txBody>
      </p:sp>
      <p:sp>
        <p:nvSpPr>
          <p:cNvPr id="36" name="文本框 35"/>
          <p:cNvSpPr txBox="1"/>
          <p:nvPr/>
        </p:nvSpPr>
        <p:spPr>
          <a:xfrm>
            <a:off x="1410443" y="3139522"/>
            <a:ext cx="1718742" cy="523220"/>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rPr>
              <a:t>Prof. H.-N Dai (USTC)</a:t>
            </a:r>
            <a:endParaRPr lang="zh-CN" altLang="en-US" sz="1400" dirty="0">
              <a:latin typeface="微软雅黑" panose="020B0503020204020204" pitchFamily="34" charset="-122"/>
              <a:ea typeface="微软雅黑" panose="020B0503020204020204" pitchFamily="34" charset="-122"/>
            </a:endParaRPr>
          </a:p>
        </p:txBody>
      </p:sp>
      <p:sp>
        <p:nvSpPr>
          <p:cNvPr id="37" name="文本框 36"/>
          <p:cNvSpPr txBox="1"/>
          <p:nvPr/>
        </p:nvSpPr>
        <p:spPr>
          <a:xfrm>
            <a:off x="267313" y="5592704"/>
            <a:ext cx="1330480" cy="523220"/>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rPr>
              <a:t>Prof. Y. Deng (USTC)</a:t>
            </a:r>
            <a:endParaRPr lang="zh-CN" altLang="en-US" sz="1400" dirty="0">
              <a:latin typeface="微软雅黑" panose="020B0503020204020204" pitchFamily="34" charset="-122"/>
              <a:ea typeface="微软雅黑" panose="020B0503020204020204" pitchFamily="34" charset="-122"/>
            </a:endParaRPr>
          </a:p>
        </p:txBody>
      </p:sp>
      <p:sp>
        <p:nvSpPr>
          <p:cNvPr id="38" name="文本框 37"/>
          <p:cNvSpPr txBox="1"/>
          <p:nvPr/>
        </p:nvSpPr>
        <p:spPr>
          <a:xfrm>
            <a:off x="1441118" y="5592704"/>
            <a:ext cx="1553415" cy="523220"/>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rPr>
              <a:t>Prof. Y.-A Chen (USTC)</a:t>
            </a:r>
            <a:endParaRPr lang="zh-CN" altLang="en-US" sz="1400" dirty="0">
              <a:latin typeface="微软雅黑" panose="020B0503020204020204" pitchFamily="34" charset="-122"/>
              <a:ea typeface="微软雅黑" panose="020B0503020204020204" pitchFamily="34" charset="-122"/>
            </a:endParaRPr>
          </a:p>
        </p:txBody>
      </p:sp>
      <p:sp>
        <p:nvSpPr>
          <p:cNvPr id="41" name="文本框 40"/>
          <p:cNvSpPr txBox="1"/>
          <p:nvPr/>
        </p:nvSpPr>
        <p:spPr>
          <a:xfrm>
            <a:off x="4855075" y="5527963"/>
            <a:ext cx="1358513" cy="523220"/>
          </a:xfrm>
          <a:prstGeom prst="rect">
            <a:avLst/>
          </a:prstGeom>
          <a:noFill/>
        </p:spPr>
        <p:txBody>
          <a:bodyPr wrap="none" rtlCol="0">
            <a:spAutoFit/>
          </a:bodyPr>
          <a:lstStyle/>
          <a:p>
            <a:pPr algn="ctr"/>
            <a:r>
              <a:rPr lang="en-US" altLang="zh-CN" sz="1400" dirty="0">
                <a:latin typeface="微软雅黑" panose="020B0503020204020204" pitchFamily="34" charset="-122"/>
                <a:ea typeface="微软雅黑" panose="020B0503020204020204" pitchFamily="34" charset="-122"/>
              </a:rPr>
              <a:t>Prof. Hui </a:t>
            </a:r>
            <a:r>
              <a:rPr lang="en-US" altLang="zh-CN" sz="1400" dirty="0" err="1">
                <a:latin typeface="微软雅黑" panose="020B0503020204020204" pitchFamily="34" charset="-122"/>
                <a:ea typeface="微软雅黑" panose="020B0503020204020204" pitchFamily="34" charset="-122"/>
              </a:rPr>
              <a:t>Zhai</a:t>
            </a:r>
            <a:endParaRPr lang="en-US" altLang="zh-CN" sz="1400" dirty="0">
              <a:latin typeface="微软雅黑" panose="020B0503020204020204" pitchFamily="34" charset="-122"/>
              <a:ea typeface="微软雅黑" panose="020B0503020204020204" pitchFamily="34" charset="-122"/>
            </a:endParaRPr>
          </a:p>
          <a:p>
            <a:pPr algn="ctr"/>
            <a:r>
              <a:rPr lang="en-US" altLang="zh-CN" sz="1400" dirty="0">
                <a:latin typeface="微软雅黑" panose="020B0503020204020204" pitchFamily="34" charset="-122"/>
                <a:ea typeface="微软雅黑" panose="020B0503020204020204" pitchFamily="34" charset="-122"/>
              </a:rPr>
              <a:t>(Tsinghua)</a:t>
            </a:r>
            <a:endParaRPr lang="zh-CN" altLang="en-US" sz="1400" dirty="0">
              <a:latin typeface="微软雅黑" panose="020B0503020204020204" pitchFamily="34" charset="-122"/>
              <a:ea typeface="微软雅黑" panose="020B0503020204020204" pitchFamily="34" charset="-122"/>
            </a:endParaRPr>
          </a:p>
        </p:txBody>
      </p:sp>
      <p:sp>
        <p:nvSpPr>
          <p:cNvPr id="6" name="文本框 40"/>
          <p:cNvSpPr txBox="1"/>
          <p:nvPr/>
        </p:nvSpPr>
        <p:spPr>
          <a:xfrm>
            <a:off x="6239445" y="5527963"/>
            <a:ext cx="1723805" cy="523220"/>
          </a:xfrm>
          <a:prstGeom prst="rect">
            <a:avLst/>
          </a:prstGeom>
          <a:noFill/>
        </p:spPr>
        <p:txBody>
          <a:bodyPr wrap="none" rtlCol="0">
            <a:spAutoFit/>
          </a:bodyPr>
          <a:lstStyle/>
          <a:p>
            <a:pPr algn="ctr"/>
            <a:r>
              <a:rPr lang="en-US" altLang="zh-CN" sz="1400" dirty="0">
                <a:latin typeface="微软雅黑" panose="020B0503020204020204" pitchFamily="34" charset="-122"/>
                <a:ea typeface="微软雅黑" panose="020B0503020204020204" pitchFamily="34" charset="-122"/>
              </a:rPr>
              <a:t>Dr. </a:t>
            </a:r>
            <a:r>
              <a:rPr lang="en-US" altLang="zh-CN" sz="1400" dirty="0" err="1">
                <a:latin typeface="微软雅黑" panose="020B0503020204020204" pitchFamily="34" charset="-122"/>
                <a:ea typeface="微软雅黑" panose="020B0503020204020204" pitchFamily="34" charset="-122"/>
              </a:rPr>
              <a:t>Yanting</a:t>
            </a:r>
            <a:r>
              <a:rPr lang="en-US" altLang="zh-CN" sz="1400" dirty="0">
                <a:latin typeface="微软雅黑" panose="020B0503020204020204" pitchFamily="34" charset="-122"/>
                <a:ea typeface="微软雅黑" panose="020B0503020204020204" pitchFamily="34" charset="-122"/>
              </a:rPr>
              <a:t> Cheng</a:t>
            </a:r>
          </a:p>
          <a:p>
            <a:pPr algn="ctr"/>
            <a:r>
              <a:rPr lang="en-US" altLang="zh-CN" sz="1400" dirty="0">
                <a:latin typeface="微软雅黑" panose="020B0503020204020204" pitchFamily="34" charset="-122"/>
                <a:ea typeface="微软雅黑" panose="020B0503020204020204" pitchFamily="34" charset="-122"/>
              </a:rPr>
              <a:t>(USTB)</a:t>
            </a:r>
            <a:endParaRPr lang="zh-CN" altLang="en-US" sz="1400" dirty="0">
              <a:latin typeface="微软雅黑" panose="020B0503020204020204" pitchFamily="34" charset="-122"/>
              <a:ea typeface="微软雅黑" panose="020B0503020204020204" pitchFamily="34" charset="-122"/>
            </a:endParaRPr>
          </a:p>
        </p:txBody>
      </p:sp>
      <p:sp>
        <p:nvSpPr>
          <p:cNvPr id="10" name="文本框 40"/>
          <p:cNvSpPr txBox="1"/>
          <p:nvPr/>
        </p:nvSpPr>
        <p:spPr>
          <a:xfrm>
            <a:off x="7766243" y="5527963"/>
            <a:ext cx="1805174" cy="523220"/>
          </a:xfrm>
          <a:prstGeom prst="rect">
            <a:avLst/>
          </a:prstGeom>
          <a:noFill/>
        </p:spPr>
        <p:txBody>
          <a:bodyPr wrap="none" rtlCol="0">
            <a:spAutoFit/>
          </a:bodyPr>
          <a:lstStyle/>
          <a:p>
            <a:pPr algn="ctr"/>
            <a:r>
              <a:rPr lang="en-US" altLang="zh-CN" sz="1400" dirty="0">
                <a:latin typeface="微软雅黑" panose="020B0503020204020204" pitchFamily="34" charset="-122"/>
                <a:ea typeface="微软雅黑" panose="020B0503020204020204" pitchFamily="34" charset="-122"/>
              </a:rPr>
              <a:t>Dr. Sid </a:t>
            </a:r>
            <a:r>
              <a:rPr lang="en-US" altLang="zh-CN" sz="1400" dirty="0" err="1">
                <a:latin typeface="微软雅黑" panose="020B0503020204020204" pitchFamily="34" charset="-122"/>
                <a:ea typeface="微软雅黑" panose="020B0503020204020204" pitchFamily="34" charset="-122"/>
              </a:rPr>
              <a:t>Morampudi</a:t>
            </a:r>
            <a:endParaRPr lang="en-US" altLang="zh-CN" sz="1400" dirty="0">
              <a:latin typeface="微软雅黑" panose="020B0503020204020204" pitchFamily="34" charset="-122"/>
              <a:ea typeface="微软雅黑" panose="020B0503020204020204" pitchFamily="34" charset="-122"/>
            </a:endParaRPr>
          </a:p>
          <a:p>
            <a:pPr algn="ctr"/>
            <a:r>
              <a:rPr lang="en-US" altLang="zh-CN" sz="1400" dirty="0">
                <a:latin typeface="微软雅黑" panose="020B0503020204020204" pitchFamily="34" charset="-122"/>
                <a:ea typeface="微软雅黑" panose="020B0503020204020204" pitchFamily="34" charset="-122"/>
              </a:rPr>
              <a:t>(MIT)</a:t>
            </a:r>
            <a:endParaRPr lang="zh-CN" altLang="en-US" sz="1400" dirty="0">
              <a:latin typeface="微软雅黑" panose="020B0503020204020204" pitchFamily="34" charset="-122"/>
              <a:ea typeface="微软雅黑" panose="020B0503020204020204" pitchFamily="34" charset="-122"/>
            </a:endParaRPr>
          </a:p>
        </p:txBody>
      </p:sp>
      <p:pic>
        <p:nvPicPr>
          <p:cNvPr id="13" name="Picture 12" descr="A person with her hand on her face&#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42171" y="3963792"/>
            <a:ext cx="1170806" cy="1519200"/>
          </a:xfrm>
          <a:prstGeom prst="rect">
            <a:avLst/>
          </a:prstGeom>
        </p:spPr>
      </p:pic>
      <p:pic>
        <p:nvPicPr>
          <p:cNvPr id="22" name="Picture 21" descr="A person wearing glasses and a yellow sweater&#10;&#10;Description automatically generate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44573" y="3970992"/>
            <a:ext cx="1404639" cy="1512000"/>
          </a:xfrm>
          <a:prstGeom prst="rect">
            <a:avLst/>
          </a:prstGeom>
        </p:spPr>
      </p:pic>
      <p:sp>
        <p:nvSpPr>
          <p:cNvPr id="30" name="文本框 29"/>
          <p:cNvSpPr txBox="1"/>
          <p:nvPr/>
        </p:nvSpPr>
        <p:spPr>
          <a:xfrm>
            <a:off x="3502628" y="857607"/>
            <a:ext cx="3440731" cy="461665"/>
          </a:xfrm>
          <a:prstGeom prst="rect">
            <a:avLst/>
          </a:prstGeom>
          <a:noFill/>
        </p:spPr>
        <p:txBody>
          <a:bodyPr wrap="square" rtlCol="0">
            <a:spAutoFit/>
          </a:bodyPr>
          <a:lstStyle/>
          <a:p>
            <a:r>
              <a:rPr lang="en-US" altLang="zh-CN" sz="2400" dirty="0"/>
              <a:t>Theory teams: </a:t>
            </a:r>
            <a:endParaRPr lang="zh-CN" altLang="en-US" sz="2400" dirty="0"/>
          </a:p>
        </p:txBody>
      </p:sp>
      <p:sp>
        <p:nvSpPr>
          <p:cNvPr id="11" name="文本框 10"/>
          <p:cNvSpPr txBox="1"/>
          <p:nvPr/>
        </p:nvSpPr>
        <p:spPr>
          <a:xfrm>
            <a:off x="3166925" y="5535163"/>
            <a:ext cx="1739790" cy="523220"/>
          </a:xfrm>
          <a:prstGeom prst="rect">
            <a:avLst/>
          </a:prstGeom>
          <a:noFill/>
        </p:spPr>
        <p:txBody>
          <a:bodyPr wrap="square">
            <a:spAutoFit/>
          </a:bodyPr>
          <a:lstStyle/>
          <a:p>
            <a:pPr algn="ctr"/>
            <a:r>
              <a:rPr lang="en-US" altLang="zh-CN" sz="1400" dirty="0">
                <a:latin typeface="微软雅黑" panose="020B0503020204020204" pitchFamily="34" charset="-122"/>
                <a:ea typeface="微软雅黑" panose="020B0503020204020204" pitchFamily="34" charset="-122"/>
              </a:rPr>
              <a:t>Prof. Zlatko </a:t>
            </a:r>
            <a:r>
              <a:rPr lang="en-US" altLang="zh-CN" sz="1400" dirty="0" err="1">
                <a:latin typeface="微软雅黑" panose="020B0503020204020204" pitchFamily="34" charset="-122"/>
                <a:ea typeface="微软雅黑" panose="020B0503020204020204" pitchFamily="34" charset="-122"/>
              </a:rPr>
              <a:t>Papic</a:t>
            </a:r>
            <a:br>
              <a:rPr lang="en-US" altLang="zh-CN" sz="1400" dirty="0">
                <a:latin typeface="微软雅黑" panose="020B0503020204020204" pitchFamily="34" charset="-122"/>
                <a:ea typeface="微软雅黑" panose="020B0503020204020204" pitchFamily="34" charset="-122"/>
              </a:rPr>
            </a:br>
            <a:r>
              <a:rPr lang="en-US" altLang="zh-CN" sz="1400" dirty="0">
                <a:latin typeface="微软雅黑" panose="020B0503020204020204" pitchFamily="34" charset="-122"/>
                <a:ea typeface="微软雅黑" panose="020B0503020204020204" pitchFamily="34" charset="-122"/>
              </a:rPr>
              <a:t>(U. Leeds)</a:t>
            </a:r>
            <a:endParaRPr lang="zh-CN" altLang="en-US" sz="1400" dirty="0">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rotWithShape="1">
          <a:blip r:embed="rId14"/>
          <a:srcRect l="9297" t="6335" r="12804" b="11360"/>
          <a:stretch>
            <a:fillRect/>
          </a:stretch>
        </p:blipFill>
        <p:spPr>
          <a:xfrm>
            <a:off x="3422188" y="3970992"/>
            <a:ext cx="1138813" cy="1519201"/>
          </a:xfrm>
          <a:prstGeom prst="rect">
            <a:avLst/>
          </a:prstGeom>
        </p:spPr>
      </p:pic>
      <p:pic>
        <p:nvPicPr>
          <p:cNvPr id="1026" name="Picture 2" descr="Collaborations – Quantum Information and Matter Theory"/>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8787" t="4156" r="8149"/>
          <a:stretch>
            <a:fillRect/>
          </a:stretch>
        </p:blipFill>
        <p:spPr bwMode="auto">
          <a:xfrm>
            <a:off x="9610081" y="3963792"/>
            <a:ext cx="1245047" cy="151920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16"/>
          <a:srcRect l="12223" r="8568"/>
          <a:stretch>
            <a:fillRect/>
          </a:stretch>
        </p:blipFill>
        <p:spPr>
          <a:xfrm>
            <a:off x="7963250" y="3926535"/>
            <a:ext cx="1245047" cy="15146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51860" y="1632397"/>
            <a:ext cx="10230686" cy="1015663"/>
          </a:xfrm>
          <a:prstGeom prst="rect">
            <a:avLst/>
          </a:prstGeom>
          <a:noFill/>
        </p:spPr>
        <p:txBody>
          <a:bodyPr wrap="none" lIns="91440" tIns="45720" rIns="91440" bIns="45720">
            <a:spAutoFit/>
          </a:bodyPr>
          <a:lstStyle/>
          <a:p>
            <a:pPr algn="ctr"/>
            <a:r>
              <a:rPr lang="en-US" altLang="zh-CN" sz="6000" b="1" dirty="0">
                <a:ln w="22225">
                  <a:solidFill>
                    <a:schemeClr val="accent2"/>
                  </a:solidFill>
                  <a:prstDash val="solid"/>
                </a:ln>
                <a:solidFill>
                  <a:srgbClr val="FF0000"/>
                </a:solidFill>
              </a:rPr>
              <a:t>Thanks for your attention</a:t>
            </a:r>
            <a:r>
              <a:rPr lang="zh-CN" altLang="en-US" sz="6000" b="1" dirty="0">
                <a:ln w="22225">
                  <a:solidFill>
                    <a:schemeClr val="accent2"/>
                  </a:solidFill>
                  <a:prstDash val="solid"/>
                </a:ln>
                <a:solidFill>
                  <a:srgbClr val="FF0000"/>
                </a:solidFill>
              </a:rPr>
              <a:t>！</a:t>
            </a:r>
          </a:p>
        </p:txBody>
      </p:sp>
      <p:sp>
        <p:nvSpPr>
          <p:cNvPr id="2" name="矩形 1"/>
          <p:cNvSpPr/>
          <p:nvPr/>
        </p:nvSpPr>
        <p:spPr>
          <a:xfrm>
            <a:off x="1326829" y="2648060"/>
            <a:ext cx="9538342" cy="523220"/>
          </a:xfrm>
          <a:prstGeom prst="rect">
            <a:avLst/>
          </a:prstGeom>
        </p:spPr>
        <p:txBody>
          <a:bodyPr wrap="square">
            <a:spAutoFit/>
          </a:bodyPr>
          <a:lstStyle/>
          <a:p>
            <a:r>
              <a:rPr lang="zh-CN" altLang="en-US" sz="2800" dirty="0">
                <a:solidFill>
                  <a:srgbClr val="C00000"/>
                </a:solidFill>
                <a:latin typeface="华文中宋" panose="02010600040101010101" pitchFamily="2" charset="-122"/>
                <a:ea typeface="华文中宋" panose="02010600040101010101" pitchFamily="2" charset="-122"/>
              </a:rPr>
              <a:t>感谢自然科学基金委、新基石基金会、科技部等的支持！</a:t>
            </a:r>
          </a:p>
        </p:txBody>
      </p:sp>
      <p:sp>
        <p:nvSpPr>
          <p:cNvPr id="4" name="文本框 3"/>
          <p:cNvSpPr txBox="1"/>
          <p:nvPr/>
        </p:nvSpPr>
        <p:spPr>
          <a:xfrm>
            <a:off x="548640" y="3845560"/>
            <a:ext cx="11435080" cy="1569660"/>
          </a:xfrm>
          <a:prstGeom prst="rect">
            <a:avLst/>
          </a:prstGeom>
          <a:noFill/>
        </p:spPr>
        <p:txBody>
          <a:bodyPr wrap="square" rtlCol="0">
            <a:spAutoFit/>
          </a:bodyPr>
          <a:lstStyle/>
          <a:p>
            <a:pPr algn="ctr"/>
            <a:r>
              <a:rPr lang="en-US" altLang="zh-CN" sz="3200" b="1" dirty="0">
                <a:solidFill>
                  <a:srgbClr val="01679A"/>
                </a:solidFill>
              </a:rPr>
              <a:t>Welcome to visit us at USTC</a:t>
            </a:r>
          </a:p>
          <a:p>
            <a:pPr algn="ctr"/>
            <a:r>
              <a:rPr lang="en-US" altLang="zh-CN" sz="3200" b="1" dirty="0">
                <a:solidFill>
                  <a:srgbClr val="01679A"/>
                </a:solidFill>
              </a:rPr>
              <a:t>https://quantum.ustc.edu.cn</a:t>
            </a:r>
          </a:p>
          <a:p>
            <a:pPr algn="ctr"/>
            <a:r>
              <a:rPr lang="en-US" altLang="zh-CN" sz="3200" b="1" dirty="0">
                <a:solidFill>
                  <a:srgbClr val="01679A"/>
                </a:solidFill>
              </a:rPr>
              <a:t>Positions (for faculty, postdoc, PhD student) are available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idx="4294967295"/>
          </p:nvPr>
        </p:nvSpPr>
        <p:spPr>
          <a:xfrm>
            <a:off x="133351" y="117476"/>
            <a:ext cx="7413625" cy="477837"/>
          </a:xfrm>
        </p:spPr>
        <p:txBody>
          <a:bodyPr/>
          <a:lstStyle/>
          <a:p>
            <a:r>
              <a:rPr lang="en-US" altLang="zh-CN" sz="3300" dirty="0">
                <a:cs typeface="Calibri" panose="020F0502020204030204" pitchFamily="34" charset="0"/>
              </a:rPr>
              <a:t>Lattice gauge theory</a:t>
            </a:r>
            <a:endParaRPr lang="zh-CN" altLang="en-US" sz="3300" dirty="0">
              <a:cs typeface="Calibri" panose="020F0502020204030204" pitchFamily="34" charset="0"/>
            </a:endParaRPr>
          </a:p>
        </p:txBody>
      </p:sp>
      <p:pic>
        <p:nvPicPr>
          <p:cNvPr id="30" name="图片 29"/>
          <p:cNvPicPr>
            <a:picLocks noChangeAspect="1"/>
          </p:cNvPicPr>
          <p:nvPr/>
        </p:nvPicPr>
        <p:blipFill>
          <a:blip r:embed="rId3"/>
          <a:srcRect r="9766"/>
          <a:stretch>
            <a:fillRect/>
          </a:stretch>
        </p:blipFill>
        <p:spPr>
          <a:xfrm>
            <a:off x="448321" y="2991017"/>
            <a:ext cx="7240328" cy="3184880"/>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404926" y="920514"/>
            <a:ext cx="6894325" cy="1169038"/>
          </a:xfrm>
          <a:prstGeom prst="rect">
            <a:avLst/>
          </a:prstGeom>
          <a:ln w="12700">
            <a:solidFill>
              <a:schemeClr val="tx1">
                <a:lumMod val="65000"/>
                <a:lumOff val="35000"/>
              </a:schemeClr>
            </a:solidFill>
            <a:prstDash val="dash"/>
          </a:ln>
        </p:spPr>
        <p:txBody>
          <a:bodyPr wrap="square">
            <a:spAutoFit/>
          </a:bodyPr>
          <a:lstStyle/>
          <a:p>
            <a:pPr marL="342900" indent="-342900" algn="just">
              <a:lnSpc>
                <a:spcPct val="120000"/>
              </a:lnSpc>
              <a:buClr>
                <a:schemeClr val="tx2"/>
              </a:buClr>
              <a:buSzPct val="80000"/>
              <a:buFont typeface="Wingdings" panose="05000000000000000000" pitchFamily="2" charset="2"/>
              <a:buChar char="n"/>
            </a:pPr>
            <a:r>
              <a:rPr lang="en-US" altLang="zh-CN"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Lattice gauge theory (LGT) </a:t>
            </a:r>
            <a:r>
              <a:rPr lang="en-US" altLang="zh-CN" dirty="0">
                <a:latin typeface="微软雅黑" panose="020B0503020204020204" pitchFamily="34" charset="-122"/>
                <a:ea typeface="微软雅黑" panose="020B0503020204020204" pitchFamily="34" charset="-122"/>
                <a:cs typeface="Arial" panose="020B0604020202020204" pitchFamily="34" charset="0"/>
              </a:rPr>
              <a:t>is the space-time discretized form of a gauge theory, for being solved non-perturbatively.</a:t>
            </a:r>
          </a:p>
        </p:txBody>
      </p:sp>
      <p:grpSp>
        <p:nvGrpSpPr>
          <p:cNvPr id="2" name="组合 1"/>
          <p:cNvGrpSpPr/>
          <p:nvPr/>
        </p:nvGrpSpPr>
        <p:grpSpPr>
          <a:xfrm>
            <a:off x="8138840" y="4109078"/>
            <a:ext cx="3673951" cy="2109348"/>
            <a:chOff x="2244791" y="1650264"/>
            <a:chExt cx="3898589" cy="2232947"/>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4791" y="1650264"/>
              <a:ext cx="1444390" cy="1770996"/>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9181" y="1791037"/>
              <a:ext cx="2380861" cy="1489448"/>
            </a:xfrm>
            <a:prstGeom prst="rect">
              <a:avLst/>
            </a:prstGeom>
          </p:spPr>
        </p:pic>
        <p:sp>
          <p:nvSpPr>
            <p:cNvPr id="5" name="矩形 4"/>
            <p:cNvSpPr/>
            <p:nvPr/>
          </p:nvSpPr>
          <p:spPr>
            <a:xfrm>
              <a:off x="3836461" y="3524819"/>
              <a:ext cx="2306919" cy="358392"/>
            </a:xfrm>
            <a:prstGeom prst="rect">
              <a:avLst/>
            </a:prstGeom>
          </p:spPr>
          <p:txBody>
            <a:bodyPr wrap="none">
              <a:spAutoFit/>
            </a:bodyPr>
            <a:lstStyle/>
            <a:p>
              <a:r>
                <a:rPr lang="en-US" altLang="zh-CN" sz="1600" dirty="0">
                  <a:latin typeface="微软雅黑" panose="020B0503020204020204" pitchFamily="34" charset="-122"/>
                  <a:ea typeface="微软雅黑" panose="020B0503020204020204" pitchFamily="34" charset="-122"/>
                </a:rPr>
                <a:t>PRD 10, 2445 (1974)</a:t>
              </a:r>
              <a:endParaRPr lang="zh-CN" altLang="en-US" sz="1600" dirty="0"/>
            </a:p>
          </p:txBody>
        </p:sp>
      </p:gr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115" y="846086"/>
            <a:ext cx="1541574" cy="1950091"/>
          </a:xfrm>
          <a:prstGeom prst="rect">
            <a:avLst/>
          </a:prstGeom>
        </p:spPr>
      </p:pic>
      <p:sp>
        <p:nvSpPr>
          <p:cNvPr id="9" name="文本框 8"/>
          <p:cNvSpPr txBox="1"/>
          <p:nvPr/>
        </p:nvSpPr>
        <p:spPr>
          <a:xfrm>
            <a:off x="9017238" y="2924880"/>
            <a:ext cx="2795552" cy="584775"/>
          </a:xfrm>
          <a:prstGeom prst="rect">
            <a:avLst/>
          </a:prstGeom>
          <a:noFill/>
        </p:spPr>
        <p:txBody>
          <a:bodyPr wrap="square">
            <a:spAutoFit/>
          </a:bodyPr>
          <a:lstStyle/>
          <a:p>
            <a:pPr algn="ctr"/>
            <a:r>
              <a:rPr lang="en-US" altLang="zh-CN" sz="1600" dirty="0">
                <a:latin typeface="微软雅黑" panose="020B0503020204020204" pitchFamily="34" charset="-122"/>
                <a:ea typeface="微软雅黑" panose="020B0503020204020204" pitchFamily="34" charset="-122"/>
              </a:rPr>
              <a:t>KG Wilson</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(1936-2013)</a:t>
            </a:r>
          </a:p>
          <a:p>
            <a:pPr algn="ctr"/>
            <a:r>
              <a:rPr lang="en-US" altLang="zh-CN" sz="1600" dirty="0">
                <a:latin typeface="微软雅黑" panose="020B0503020204020204" pitchFamily="34" charset="-122"/>
                <a:ea typeface="微软雅黑" panose="020B0503020204020204" pitchFamily="34" charset="-122"/>
              </a:rPr>
              <a:t>Nobel Prize Physics 1982 </a:t>
            </a:r>
            <a:endParaRPr lang="zh-CN" alt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0" y="0"/>
            <a:ext cx="0" cy="0"/>
          </a:xfrm>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33A72E2E-2471-4BA2-8DE5-E55A0BA86EF7}" type="slidenum">
              <a:rPr kumimoji="0" lang="zh-CN" altLang="en-US" sz="1600" b="0" i="0" u="none" strike="noStrike" kern="1200" cap="none" spc="0" normalizeH="0" baseline="0" noProof="0" smtClean="0">
                <a:ln>
                  <a:noFill/>
                </a:ln>
                <a:solidFill>
                  <a:srgbClr val="002060"/>
                </a:solidFill>
                <a:effectLst/>
                <a:uLnTx/>
                <a:uFillTx/>
                <a:latin typeface="等线" panose="02010600030101010101" charset="-122"/>
                <a:ea typeface="等线" panose="02010600030101010101" charset="-122"/>
                <a:cs typeface="+mn-cs"/>
              </a:rPr>
              <a:t>6</a:t>
            </a:fld>
            <a:endParaRPr kumimoji="0" lang="zh-CN" altLang="en-US" sz="1600" b="0" i="0" u="none" strike="noStrike" kern="1200" cap="none" spc="0" normalizeH="0" baseline="0" noProof="0" dirty="0">
              <a:ln>
                <a:noFill/>
              </a:ln>
              <a:solidFill>
                <a:srgbClr val="002060"/>
              </a:solidFill>
              <a:effectLst/>
              <a:uLnTx/>
              <a:uFillTx/>
              <a:latin typeface="等线" panose="02010600030101010101" charset="-122"/>
              <a:ea typeface="等线" panose="02010600030101010101" charset="-122"/>
              <a:cs typeface="+mn-cs"/>
            </a:endParaRPr>
          </a:p>
        </p:txBody>
      </p:sp>
      <p:sp>
        <p:nvSpPr>
          <p:cNvPr id="3" name="标题 2"/>
          <p:cNvSpPr>
            <a:spLocks noGrp="1"/>
          </p:cNvSpPr>
          <p:nvPr>
            <p:ph type="title" idx="4294967295"/>
          </p:nvPr>
        </p:nvSpPr>
        <p:spPr>
          <a:xfrm>
            <a:off x="0" y="0"/>
            <a:ext cx="10515600" cy="801688"/>
          </a:xfrm>
        </p:spPr>
        <p:txBody>
          <a:bodyPr>
            <a:normAutofit/>
          </a:bodyPr>
          <a:lstStyle/>
          <a:p>
            <a:r>
              <a:rPr lang="en-US" altLang="zh-CN" sz="3400" dirty="0"/>
              <a:t>Solving LGT with supercomputers</a:t>
            </a:r>
            <a:endParaRPr lang="zh-CN" altLang="en-US" sz="3400" dirty="0"/>
          </a:p>
        </p:txBody>
      </p:sp>
      <p:grpSp>
        <p:nvGrpSpPr>
          <p:cNvPr id="34" name="组合 33"/>
          <p:cNvGrpSpPr/>
          <p:nvPr/>
        </p:nvGrpSpPr>
        <p:grpSpPr>
          <a:xfrm>
            <a:off x="6037322" y="862343"/>
            <a:ext cx="3930963" cy="2861906"/>
            <a:chOff x="4263522" y="4018349"/>
            <a:chExt cx="3124809" cy="2758651"/>
          </a:xfrm>
        </p:grpSpPr>
        <p:pic>
          <p:nvPicPr>
            <p:cNvPr id="14" name="图片 13"/>
            <p:cNvPicPr>
              <a:picLocks noChangeAspect="1"/>
            </p:cNvPicPr>
            <p:nvPr/>
          </p:nvPicPr>
          <p:blipFill>
            <a:blip r:embed="rId3"/>
            <a:stretch>
              <a:fillRect/>
            </a:stretch>
          </p:blipFill>
          <p:spPr>
            <a:xfrm>
              <a:off x="4263522" y="4297967"/>
              <a:ext cx="3124809" cy="2479033"/>
            </a:xfrm>
            <a:prstGeom prst="rect">
              <a:avLst/>
            </a:prstGeom>
          </p:spPr>
        </p:pic>
        <p:sp>
          <p:nvSpPr>
            <p:cNvPr id="16" name="文本框 15"/>
            <p:cNvSpPr txBox="1"/>
            <p:nvPr/>
          </p:nvSpPr>
          <p:spPr>
            <a:xfrm>
              <a:off x="4798791" y="4018349"/>
              <a:ext cx="2355108" cy="2966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Hadron spectrum</a:t>
              </a:r>
              <a:endParaRPr kumimoji="0" lang="zh-CN" altLang="en-US" sz="14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endParaRPr>
            </a:p>
          </p:txBody>
        </p:sp>
      </p:grpSp>
      <p:grpSp>
        <p:nvGrpSpPr>
          <p:cNvPr id="4" name="组合 3"/>
          <p:cNvGrpSpPr/>
          <p:nvPr/>
        </p:nvGrpSpPr>
        <p:grpSpPr>
          <a:xfrm>
            <a:off x="856193" y="4054977"/>
            <a:ext cx="3795148" cy="2247739"/>
            <a:chOff x="322722" y="4062788"/>
            <a:chExt cx="3217956" cy="2052974"/>
          </a:xfrm>
        </p:grpSpPr>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60" r="-1118" b="10071"/>
            <a:stretch>
              <a:fillRect/>
            </a:stretch>
          </p:blipFill>
          <p:spPr>
            <a:xfrm>
              <a:off x="322722" y="4062788"/>
              <a:ext cx="3217956" cy="2052974"/>
            </a:xfrm>
            <a:prstGeom prst="rect">
              <a:avLst/>
            </a:prstGeom>
          </p:spPr>
        </p:pic>
        <p:sp>
          <p:nvSpPr>
            <p:cNvPr id="28" name="文本框 27"/>
            <p:cNvSpPr txBox="1"/>
            <p:nvPr/>
          </p:nvSpPr>
          <p:spPr>
            <a:xfrm>
              <a:off x="322722" y="5751731"/>
              <a:ext cx="3006822" cy="309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FZ J</a:t>
              </a:r>
              <a:r>
                <a:rPr kumimoji="0" lang="en-US" altLang="zh-CN" sz="1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ü</a:t>
              </a: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lich Blue Gene</a:t>
              </a:r>
              <a:endPar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7163"/>
          <a:stretch>
            <a:fillRect/>
          </a:stretch>
        </p:blipFill>
        <p:spPr>
          <a:xfrm>
            <a:off x="6377985" y="3973305"/>
            <a:ext cx="3492795" cy="2269399"/>
          </a:xfrm>
          <a:prstGeom prst="rect">
            <a:avLst/>
          </a:prstGeom>
        </p:spPr>
      </p:pic>
      <p:sp>
        <p:nvSpPr>
          <p:cNvPr id="36" name="文本框 35"/>
          <p:cNvSpPr txBox="1"/>
          <p:nvPr/>
        </p:nvSpPr>
        <p:spPr>
          <a:xfrm>
            <a:off x="7891893" y="4013950"/>
            <a:ext cx="1978887" cy="1544654"/>
          </a:xfrm>
          <a:prstGeom prst="rect">
            <a:avLst/>
          </a:prstGeom>
          <a:noFill/>
        </p:spPr>
        <p:txBody>
          <a:bodyPr wrap="square" rtlCol="0">
            <a:spAutoFit/>
          </a:bodyPr>
          <a:lstStyle/>
          <a:p>
            <a:pPr marL="285750" marR="0" lvl="0" indent="-285750" algn="l" defTabSz="457200" rtl="0" eaLnBrk="1" fontAlgn="auto" latinLnBrk="0" hangingPunct="1">
              <a:lnSpc>
                <a:spcPct val="120000"/>
              </a:lnSpc>
              <a:spcBef>
                <a:spcPts val="0"/>
              </a:spcBef>
              <a:spcAft>
                <a:spcPts val="0"/>
              </a:spcAft>
              <a:buClrTx/>
              <a:buSzTx/>
              <a:buFont typeface="Wingdings" panose="05000000000000000000" pitchFamily="2" charset="2"/>
              <a:buChar char="n"/>
              <a:defRPr/>
            </a:pPr>
            <a:r>
              <a:rPr kumimoji="0" lang="en-US" altLang="zh-CN" sz="1600" b="0"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USQCD group </a:t>
            </a: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Supercomputer </a:t>
            </a:r>
            <a:r>
              <a:rPr kumimoji="0" lang="en-US" altLang="zh-CN" sz="1600" b="0" i="0" u="none" strike="noStrike" kern="1200" cap="none" spc="0" normalizeH="0" baseline="0" noProof="0" dirty="0" err="1">
                <a:ln>
                  <a:noFill/>
                </a:ln>
                <a:solidFill>
                  <a:prstClr val="white"/>
                </a:solidFill>
                <a:effectLst/>
                <a:uLnTx/>
                <a:uFillTx/>
                <a:latin typeface="微软雅黑" panose="020B0503020204020204" pitchFamily="34" charset="-122"/>
                <a:ea typeface="微软雅黑" panose="020B0503020204020204" pitchFamily="34" charset="-122"/>
                <a:cs typeface="+mn-cs"/>
              </a:rPr>
              <a:t>clusters@Fermi</a:t>
            </a: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Lab, Argonne,</a:t>
            </a: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Oak</a:t>
            </a: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Ridge</a:t>
            </a:r>
            <a:r>
              <a:rPr lang="en-US" altLang="zh-CN" sz="1600" dirty="0">
                <a:solidFill>
                  <a:prstClr val="white"/>
                </a:solidFill>
                <a:latin typeface="微软雅黑" panose="020B0503020204020204" pitchFamily="34" charset="-122"/>
                <a:ea typeface="微软雅黑" panose="020B0503020204020204" pitchFamily="34" charset="-122"/>
              </a:rPr>
              <a:t>…</a:t>
            </a:r>
            <a:endPar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40" name="图片 39"/>
          <p:cNvPicPr>
            <a:picLocks noChangeAspect="1"/>
          </p:cNvPicPr>
          <p:nvPr/>
        </p:nvPicPr>
        <p:blipFill rotWithShape="1">
          <a:blip r:embed="rId6"/>
          <a:srcRect r="14304"/>
          <a:stretch>
            <a:fillRect/>
          </a:stretch>
        </p:blipFill>
        <p:spPr>
          <a:xfrm>
            <a:off x="503496" y="792717"/>
            <a:ext cx="4500542" cy="2852111"/>
          </a:xfrm>
          <a:prstGeom prst="rect">
            <a:avLst/>
          </a:prstGeom>
        </p:spPr>
      </p:pic>
      <p:sp>
        <p:nvSpPr>
          <p:cNvPr id="44" name="矩形 3"/>
          <p:cNvSpPr/>
          <p:nvPr/>
        </p:nvSpPr>
        <p:spPr>
          <a:xfrm>
            <a:off x="2869916" y="3645856"/>
            <a:ext cx="2463731" cy="328936"/>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Light" panose="020F0302020204030204" pitchFamily="34" charset="0"/>
              </a:rPr>
              <a:t>Science</a:t>
            </a:r>
            <a:r>
              <a:rPr kumimoji="0" lang="en-US" altLang="zh-CN"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Calibri Light" panose="020F0302020204030204" pitchFamily="34" charset="0"/>
              </a:rPr>
              <a:t> </a:t>
            </a: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Light" panose="020F0302020204030204" pitchFamily="34" charset="0"/>
              </a:rPr>
              <a:t>322, 1224 (2008)</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Light" panose="020F0302020204030204" pitchFamily="34" charset="0"/>
            </a:endParaRPr>
          </a:p>
        </p:txBody>
      </p:sp>
      <p:sp>
        <p:nvSpPr>
          <p:cNvPr id="5" name="文本框 4"/>
          <p:cNvSpPr txBox="1"/>
          <p:nvPr/>
        </p:nvSpPr>
        <p:spPr>
          <a:xfrm>
            <a:off x="441960" y="6383020"/>
            <a:ext cx="10534015" cy="349250"/>
          </a:xfrm>
          <a:prstGeom prst="rect">
            <a:avLst/>
          </a:prstGeom>
          <a:noFill/>
        </p:spPr>
        <p:txBody>
          <a:bodyPr wrap="square" rtlCol="0" anchor="t">
            <a:spAutoFit/>
          </a:bodyPr>
          <a:lstStyle/>
          <a:p>
            <a:pPr algn="just">
              <a:lnSpc>
                <a:spcPct val="120000"/>
              </a:lnSpc>
            </a:pPr>
            <a:r>
              <a:rPr lang="en-US" altLang="zh-CN" sz="1400" dirty="0">
                <a:latin typeface="微软雅黑" panose="020B0503020204020204" pitchFamily="34" charset="-122"/>
                <a:ea typeface="微软雅黑" panose="020B0503020204020204" pitchFamily="34" charset="-122"/>
                <a:cs typeface="Calibri Light" panose="020F0302020204030204" pitchFamily="34" charset="0"/>
                <a:sym typeface="+mn-ea"/>
              </a:rPr>
              <a:t>Recent progress in calculating quark-gluon coupling constant, </a:t>
            </a:r>
            <a:r>
              <a:rPr lang="en-US" altLang="zh-CN" sz="1400" dirty="0">
                <a:solidFill>
                  <a:srgbClr val="FF0000"/>
                </a:solidFill>
                <a:latin typeface="微软雅黑" panose="020B0503020204020204" pitchFamily="34" charset="-122"/>
                <a:ea typeface="微软雅黑" panose="020B0503020204020204" pitchFamily="34" charset="-122"/>
                <a:cs typeface="Calibri Light" panose="020F0302020204030204" pitchFamily="34" charset="0"/>
                <a:sym typeface="+mn-ea"/>
              </a:rPr>
              <a:t>uncertainty 0.6%</a:t>
            </a:r>
            <a:r>
              <a:rPr lang="en-US" altLang="zh-CN" sz="1400" dirty="0">
                <a:latin typeface="微软雅黑" panose="020B0503020204020204" pitchFamily="34" charset="-122"/>
                <a:ea typeface="微软雅黑" panose="020B0503020204020204" pitchFamily="34" charset="-122"/>
                <a:cs typeface="Calibri Light" panose="020F0302020204030204" pitchFamily="34" charset="0"/>
                <a:sym typeface="+mn-ea"/>
              </a:rPr>
              <a:t>, Nature 652, 328 (2026), </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idx="4294967295"/>
          </p:nvPr>
        </p:nvSpPr>
        <p:spPr>
          <a:xfrm>
            <a:off x="133350" y="117476"/>
            <a:ext cx="9046983" cy="477837"/>
          </a:xfrm>
        </p:spPr>
        <p:txBody>
          <a:bodyPr/>
          <a:lstStyle/>
          <a:p>
            <a:r>
              <a:rPr lang="en-US" altLang="zh-CN" sz="3300" dirty="0">
                <a:cs typeface="Calibri" panose="020F0502020204030204" pitchFamily="34" charset="0"/>
              </a:rPr>
              <a:t>Challenges for solving LGT problems</a:t>
            </a:r>
            <a:endParaRPr lang="zh-CN" altLang="en-US" sz="3300" dirty="0">
              <a:cs typeface="Calibri" panose="020F0502020204030204" pitchFamily="34" charset="0"/>
            </a:endParaRPr>
          </a:p>
        </p:txBody>
      </p:sp>
      <p:sp>
        <p:nvSpPr>
          <p:cNvPr id="11" name="文本框 10"/>
          <p:cNvSpPr txBox="1"/>
          <p:nvPr/>
        </p:nvSpPr>
        <p:spPr>
          <a:xfrm>
            <a:off x="735447" y="1257948"/>
            <a:ext cx="5333941" cy="369332"/>
          </a:xfrm>
          <a:prstGeom prst="rect">
            <a:avLst/>
          </a:prstGeom>
          <a:solidFill>
            <a:srgbClr val="0070C0"/>
          </a:solidFill>
        </p:spPr>
        <p:txBody>
          <a:bodyPr wrap="square" rtlCol="0">
            <a:spAutoFit/>
          </a:bodyPr>
          <a:lstStyle/>
          <a:p>
            <a:pPr algn="ctr" eaLnBrk="1" fontAlgn="auto" hangingPunct="1">
              <a:spcBef>
                <a:spcPts val="0"/>
              </a:spcBef>
              <a:spcAft>
                <a:spcPts val="0"/>
              </a:spcAft>
            </a:pPr>
            <a:r>
              <a:rPr lang="en-US" altLang="zh-CN" sz="1800" dirty="0">
                <a:solidFill>
                  <a:srgbClr val="FFFFFF"/>
                </a:solidFill>
                <a:latin typeface="微软雅黑" panose="020B0503020204020204" pitchFamily="34" charset="-122"/>
                <a:ea typeface="微软雅黑" panose="020B0503020204020204" pitchFamily="34" charset="-122"/>
              </a:rPr>
              <a:t>QCD</a:t>
            </a:r>
            <a:r>
              <a:rPr lang="zh-CN" altLang="en-US" sz="1800" dirty="0">
                <a:solidFill>
                  <a:srgbClr val="FFFFFF"/>
                </a:solidFill>
                <a:latin typeface="微软雅黑" panose="020B0503020204020204" pitchFamily="34" charset="-122"/>
                <a:ea typeface="微软雅黑" panose="020B0503020204020204" pitchFamily="34" charset="-122"/>
              </a:rPr>
              <a:t> </a:t>
            </a:r>
            <a:r>
              <a:rPr lang="en-US" altLang="zh-CN" sz="1800" dirty="0">
                <a:solidFill>
                  <a:srgbClr val="FFFFFF"/>
                </a:solidFill>
                <a:latin typeface="微软雅黑" panose="020B0503020204020204" pitchFamily="34" charset="-122"/>
                <a:ea typeface="微软雅黑" panose="020B0503020204020204" pitchFamily="34" charset="-122"/>
              </a:rPr>
              <a:t>thermodynamics:</a:t>
            </a:r>
            <a:r>
              <a:rPr lang="zh-CN" altLang="en-US" sz="1800" dirty="0">
                <a:solidFill>
                  <a:srgbClr val="FFFFFF"/>
                </a:solidFill>
                <a:latin typeface="微软雅黑" panose="020B0503020204020204" pitchFamily="34" charset="-122"/>
                <a:ea typeface="微软雅黑" panose="020B0503020204020204" pitchFamily="34" charset="-122"/>
              </a:rPr>
              <a:t> </a:t>
            </a:r>
            <a:r>
              <a:rPr lang="en-US" altLang="zh-CN" sz="1800" dirty="0">
                <a:solidFill>
                  <a:srgbClr val="FFFFFF"/>
                </a:solidFill>
                <a:latin typeface="微软雅黑" panose="020B0503020204020204" pitchFamily="34" charset="-122"/>
                <a:ea typeface="微软雅黑" panose="020B0503020204020204" pitchFamily="34" charset="-122"/>
              </a:rPr>
              <a:t>Quark-gluon plasma</a:t>
            </a:r>
            <a:endParaRPr lang="zh-CN" altLang="en-US" sz="1800" dirty="0">
              <a:solidFill>
                <a:srgbClr val="FFFFFF"/>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57237" y="5524691"/>
            <a:ext cx="11224301" cy="1200329"/>
          </a:xfrm>
          <a:prstGeom prst="rect">
            <a:avLst/>
          </a:prstGeom>
          <a:noFill/>
        </p:spPr>
        <p:txBody>
          <a:bodyPr wrap="square" rtlCol="0">
            <a:spAutoFit/>
          </a:bodyPr>
          <a:lstStyle/>
          <a:p>
            <a:pPr marL="342900" indent="-342900">
              <a:buClr>
                <a:srgbClr val="C00000"/>
              </a:buClr>
              <a:buSzPct val="80000"/>
              <a:buFont typeface="Wingdings" panose="05000000000000000000" pitchFamily="2" charset="2"/>
              <a:buChar char="n"/>
            </a:pPr>
            <a:r>
              <a:rPr lang="en-US" altLang="zh-CN" sz="1800" dirty="0">
                <a:latin typeface="微软雅黑" panose="020B0503020204020204" pitchFamily="34" charset="-122"/>
                <a:ea typeface="微软雅黑" panose="020B0503020204020204" pitchFamily="34" charset="-122"/>
                <a:cs typeface="Arial" panose="020B0604020202020204" pitchFamily="34" charset="0"/>
              </a:rPr>
              <a:t>Theory: sign problem in Monte-Carlo simulations</a:t>
            </a:r>
          </a:p>
          <a:p>
            <a:pPr marL="342900" indent="-342900">
              <a:buClr>
                <a:srgbClr val="C00000"/>
              </a:buClr>
              <a:buSzPct val="80000"/>
              <a:buFont typeface="Wingdings" panose="05000000000000000000" pitchFamily="2" charset="2"/>
              <a:buChar char="n"/>
            </a:pPr>
            <a:r>
              <a:rPr lang="en-US" altLang="zh-CN" sz="1800" dirty="0">
                <a:latin typeface="微软雅黑" panose="020B0503020204020204" pitchFamily="34" charset="-122"/>
                <a:ea typeface="微软雅黑" panose="020B0503020204020204" pitchFamily="34" charset="-122"/>
                <a:cs typeface="Arial" panose="020B0604020202020204" pitchFamily="34" charset="0"/>
              </a:rPr>
              <a:t>Experiment:</a:t>
            </a:r>
            <a:br>
              <a:rPr lang="en-US" altLang="zh-CN" sz="1800" dirty="0">
                <a:latin typeface="微软雅黑" panose="020B0503020204020204" pitchFamily="34" charset="-122"/>
                <a:ea typeface="微软雅黑" panose="020B0503020204020204" pitchFamily="34" charset="-122"/>
                <a:cs typeface="Arial" panose="020B0604020202020204" pitchFamily="34" charset="0"/>
              </a:rPr>
            </a:br>
            <a:r>
              <a:rPr lang="en-US" altLang="zh-CN" sz="1800" dirty="0">
                <a:latin typeface="微软雅黑" panose="020B0503020204020204" pitchFamily="34" charset="-122"/>
                <a:ea typeface="微软雅黑" panose="020B0503020204020204" pitchFamily="34" charset="-122"/>
                <a:cs typeface="Arial" panose="020B0604020202020204" pitchFamily="34" charset="0"/>
              </a:rPr>
              <a:t>critical point; color superconductor and neutron star physics; </a:t>
            </a:r>
          </a:p>
          <a:p>
            <a:pPr>
              <a:buClr>
                <a:srgbClr val="C00000"/>
              </a:buClr>
              <a:buSzPct val="80000"/>
            </a:pPr>
            <a:r>
              <a:rPr lang="en-US" altLang="zh-CN" sz="1800" dirty="0">
                <a:latin typeface="微软雅黑" panose="020B0503020204020204" pitchFamily="34" charset="-122"/>
                <a:ea typeface="微软雅黑" panose="020B0503020204020204" pitchFamily="34" charset="-122"/>
                <a:cs typeface="Arial" panose="020B0604020202020204" pitchFamily="34" charset="0"/>
              </a:rPr>
              <a:t>     evolution of the early Universe, bubble collisions;  dynamics near the collision point in colliders</a:t>
            </a:r>
            <a:endParaRPr lang="zh-CN" altLang="en-US" sz="1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文本框 15"/>
          <p:cNvSpPr txBox="1"/>
          <p:nvPr/>
        </p:nvSpPr>
        <p:spPr>
          <a:xfrm>
            <a:off x="6537819" y="1248853"/>
            <a:ext cx="4514850" cy="369332"/>
          </a:xfrm>
          <a:prstGeom prst="rect">
            <a:avLst/>
          </a:prstGeom>
          <a:solidFill>
            <a:srgbClr val="0070C0"/>
          </a:solidFill>
        </p:spPr>
        <p:txBody>
          <a:bodyPr wrap="square" rtlCol="0">
            <a:spAutoFit/>
          </a:bodyPr>
          <a:lstStyle/>
          <a:p>
            <a:pPr algn="ctr" eaLnBrk="1" fontAlgn="auto" hangingPunct="1">
              <a:spcBef>
                <a:spcPts val="0"/>
              </a:spcBef>
              <a:spcAft>
                <a:spcPts val="0"/>
              </a:spcAft>
            </a:pPr>
            <a:r>
              <a:rPr lang="en-US" altLang="zh-CN" sz="1800" dirty="0">
                <a:solidFill>
                  <a:srgbClr val="FFFFFF"/>
                </a:solidFill>
                <a:latin typeface="微软雅黑" panose="020B0503020204020204" pitchFamily="34" charset="-122"/>
                <a:ea typeface="微软雅黑" panose="020B0503020204020204" pitchFamily="34" charset="-122"/>
              </a:rPr>
              <a:t>Collider Experiments</a:t>
            </a:r>
            <a:endParaRPr lang="zh-CN" altLang="en-US" sz="1800" dirty="0">
              <a:solidFill>
                <a:srgbClr val="FFFFFF"/>
              </a:solidFill>
              <a:latin typeface="微软雅黑" panose="020B0503020204020204" pitchFamily="34" charset="-122"/>
              <a:ea typeface="微软雅黑" panose="020B0503020204020204" pitchFamily="34" charset="-122"/>
            </a:endParaRPr>
          </a:p>
        </p:txBody>
      </p:sp>
      <p:pic>
        <p:nvPicPr>
          <p:cNvPr id="1026" name="Picture 2" descr="Quark Gluon Plasma Phase Diagr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670" y="1736585"/>
            <a:ext cx="5975497" cy="3678801"/>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4"/>
          <a:srcRect t="1754" b="8822"/>
          <a:stretch>
            <a:fillRect/>
          </a:stretch>
        </p:blipFill>
        <p:spPr>
          <a:xfrm>
            <a:off x="6537818" y="1823604"/>
            <a:ext cx="4514850" cy="3023754"/>
          </a:xfrm>
          <a:prstGeom prst="rect">
            <a:avLst/>
          </a:prstGeom>
        </p:spPr>
      </p:pic>
      <p:grpSp>
        <p:nvGrpSpPr>
          <p:cNvPr id="7" name="组合 6"/>
          <p:cNvGrpSpPr/>
          <p:nvPr/>
        </p:nvGrpSpPr>
        <p:grpSpPr>
          <a:xfrm>
            <a:off x="8733905" y="3635433"/>
            <a:ext cx="1584993" cy="2498159"/>
            <a:chOff x="8733905" y="3635433"/>
            <a:chExt cx="1584993" cy="2498159"/>
          </a:xfrm>
        </p:grpSpPr>
        <p:sp>
          <p:nvSpPr>
            <p:cNvPr id="4" name="椭圆 3"/>
            <p:cNvSpPr/>
            <p:nvPr/>
          </p:nvSpPr>
          <p:spPr>
            <a:xfrm>
              <a:off x="8733905" y="3635433"/>
              <a:ext cx="249382" cy="182880"/>
            </a:xfrm>
            <a:prstGeom prst="ellipse">
              <a:avLst/>
            </a:prstGeom>
            <a:ln w="38100">
              <a:solidFill>
                <a:srgbClr val="FFFF00"/>
              </a:solidFill>
            </a:ln>
          </p:spPr>
          <p:txBody>
            <a:bodyPr wrap="square" rtlCol="0" anchor="ctr">
              <a:spAutoFit/>
            </a:bodyPr>
            <a:lstStyle/>
            <a:p>
              <a:pPr algn="ctr"/>
              <a:endParaRPr lang="zh-CN" altLang="en-US" sz="2000" dirty="0">
                <a:solidFill>
                  <a:srgbClr val="CC3300"/>
                </a:solidFill>
                <a:latin typeface="+mj-lt"/>
              </a:endParaRPr>
            </a:p>
          </p:txBody>
        </p:sp>
        <p:sp>
          <p:nvSpPr>
            <p:cNvPr id="5" name="箭头: 右 4"/>
            <p:cNvSpPr/>
            <p:nvPr/>
          </p:nvSpPr>
          <p:spPr>
            <a:xfrm rot="15137829">
              <a:off x="8413834" y="4309313"/>
              <a:ext cx="1338491" cy="421179"/>
            </a:xfrm>
            <a:prstGeom prst="rightArrow">
              <a:avLst>
                <a:gd name="adj1" fmla="val 35758"/>
                <a:gd name="adj2" fmla="val 97037"/>
              </a:avLst>
            </a:prstGeom>
            <a:solidFill>
              <a:srgbClr val="00B0F0"/>
            </a:solidFill>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zh-CN" altLang="en-US" sz="2000" dirty="0">
                <a:solidFill>
                  <a:srgbClr val="CC3300"/>
                </a:solidFill>
                <a:latin typeface="+mj-lt"/>
              </a:endParaRPr>
            </a:p>
          </p:txBody>
        </p:sp>
        <p:sp>
          <p:nvSpPr>
            <p:cNvPr id="6" name="矩形 5"/>
            <p:cNvSpPr/>
            <p:nvPr/>
          </p:nvSpPr>
          <p:spPr>
            <a:xfrm>
              <a:off x="8858596" y="5117929"/>
              <a:ext cx="1460302" cy="1015663"/>
            </a:xfrm>
            <a:prstGeom prst="rect">
              <a:avLst/>
            </a:prstGeom>
          </p:spPr>
          <p:txBody>
            <a:bodyPr wrap="square" rtlCol="0" anchor="ctr">
              <a:spAutoFit/>
            </a:bodyPr>
            <a:lstStyle/>
            <a:p>
              <a:pPr algn="ctr"/>
              <a:r>
                <a:rPr lang="en-US" altLang="zh-CN" sz="2000" dirty="0">
                  <a:solidFill>
                    <a:srgbClr val="CC3300"/>
                  </a:solidFill>
                  <a:latin typeface="+mj-lt"/>
                </a:rPr>
                <a:t>What’s happening here</a:t>
              </a:r>
              <a:r>
                <a:rPr lang="en-US" altLang="zh-CN" dirty="0">
                  <a:solidFill>
                    <a:srgbClr val="CC3300"/>
                  </a:solidFill>
                  <a:latin typeface="+mj-lt"/>
                </a:rPr>
                <a:t>?</a:t>
              </a:r>
              <a:endParaRPr lang="zh-CN" altLang="en-US" sz="2000" dirty="0">
                <a:solidFill>
                  <a:srgbClr val="CC3300"/>
                </a:solidFill>
                <a:latin typeface="+mj-lt"/>
              </a:endParaRPr>
            </a:p>
          </p:txBody>
        </p:sp>
      </p:grpSp>
      <p:sp>
        <p:nvSpPr>
          <p:cNvPr id="8" name="文本框 21"/>
          <p:cNvSpPr txBox="1"/>
          <p:nvPr/>
        </p:nvSpPr>
        <p:spPr>
          <a:xfrm>
            <a:off x="2317199" y="3359404"/>
            <a:ext cx="438052" cy="45890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(1)</a:t>
            </a:r>
          </a:p>
        </p:txBody>
      </p:sp>
      <p:sp>
        <p:nvSpPr>
          <p:cNvPr id="9" name="文本框 21"/>
          <p:cNvSpPr txBox="1"/>
          <p:nvPr/>
        </p:nvSpPr>
        <p:spPr>
          <a:xfrm>
            <a:off x="5268070" y="3989362"/>
            <a:ext cx="438052" cy="45890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(2)</a:t>
            </a:r>
          </a:p>
        </p:txBody>
      </p:sp>
      <p:sp>
        <p:nvSpPr>
          <p:cNvPr id="10" name="文本框 21"/>
          <p:cNvSpPr txBox="1"/>
          <p:nvPr/>
        </p:nvSpPr>
        <p:spPr>
          <a:xfrm>
            <a:off x="1044395" y="2613129"/>
            <a:ext cx="438052" cy="45890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(3)</a:t>
            </a:r>
          </a:p>
        </p:txBody>
      </p:sp>
      <p:sp>
        <p:nvSpPr>
          <p:cNvPr id="12" name="文本框 21"/>
          <p:cNvSpPr txBox="1"/>
          <p:nvPr/>
        </p:nvSpPr>
        <p:spPr>
          <a:xfrm>
            <a:off x="8367228" y="3222567"/>
            <a:ext cx="438052" cy="45890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圆角 55"/>
          <p:cNvSpPr/>
          <p:nvPr/>
        </p:nvSpPr>
        <p:spPr>
          <a:xfrm>
            <a:off x="692781" y="1438238"/>
            <a:ext cx="10152477" cy="4027989"/>
          </a:xfrm>
          <a:prstGeom prst="roundRect">
            <a:avLst>
              <a:gd name="adj" fmla="val 4333"/>
            </a:avLst>
          </a:prstGeom>
          <a:solidFill>
            <a:sysClr val="window" lastClr="FFFFFF"/>
          </a:solidFill>
          <a:ln w="19050" cap="flat" cmpd="sng" algn="ctr">
            <a:solidFill>
              <a:srgbClr val="5B9BD5"/>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60" name="图片 59"/>
          <p:cNvPicPr>
            <a:picLocks noChangeAspect="1"/>
          </p:cNvPicPr>
          <p:nvPr/>
        </p:nvPicPr>
        <p:blipFill rotWithShape="1">
          <a:blip r:embed="rId2"/>
          <a:srcRect r="10834"/>
          <a:stretch>
            <a:fillRect/>
          </a:stretch>
        </p:blipFill>
        <p:spPr>
          <a:xfrm>
            <a:off x="748042" y="2699548"/>
            <a:ext cx="1818895" cy="1383578"/>
          </a:xfrm>
          <a:prstGeom prst="rect">
            <a:avLst/>
          </a:prstGeom>
          <a:ln>
            <a:noFill/>
          </a:ln>
          <a:effectLst>
            <a:outerShdw blurRad="292100" dist="139700" dir="2700000" algn="tl" rotWithShape="0">
              <a:srgbClr val="333333">
                <a:alpha val="65000"/>
              </a:srgbClr>
            </a:outerShdw>
          </a:effectLst>
        </p:spPr>
      </p:pic>
      <p:sp>
        <p:nvSpPr>
          <p:cNvPr id="66" name="椭圆 65"/>
          <p:cNvSpPr/>
          <p:nvPr/>
        </p:nvSpPr>
        <p:spPr>
          <a:xfrm>
            <a:off x="3636462" y="2239316"/>
            <a:ext cx="3136632" cy="2311719"/>
          </a:xfrm>
          <a:prstGeom prst="ellipse">
            <a:avLst/>
          </a:prstGeom>
          <a:solidFill>
            <a:srgbClr val="4472C4">
              <a:lumMod val="50000"/>
            </a:srgbClr>
          </a:solidFill>
          <a:ln w="19050" cap="flat" cmpd="sng" algn="ctr">
            <a:solidFill>
              <a:srgbClr val="4472C4">
                <a:lumMod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67" name="组合 66"/>
          <p:cNvGrpSpPr/>
          <p:nvPr/>
        </p:nvGrpSpPr>
        <p:grpSpPr>
          <a:xfrm>
            <a:off x="3977440" y="2715706"/>
            <a:ext cx="2480097" cy="1367420"/>
            <a:chOff x="4994320" y="4432822"/>
            <a:chExt cx="2798684" cy="1577651"/>
          </a:xfrm>
        </p:grpSpPr>
        <mc:AlternateContent xmlns:mc="http://schemas.openxmlformats.org/markup-compatibility/2006" xmlns:a14="http://schemas.microsoft.com/office/drawing/2010/main">
          <mc:Choice Requires="a14">
            <p:sp>
              <p:nvSpPr>
                <p:cNvPr id="68" name="文本框 23"/>
                <p:cNvSpPr txBox="1"/>
                <p:nvPr/>
              </p:nvSpPr>
              <p:spPr>
                <a:xfrm>
                  <a:off x="5087792" y="4432822"/>
                  <a:ext cx="1401262" cy="705827"/>
                </a:xfrm>
                <a:prstGeom prst="rect">
                  <a:avLst/>
                </a:prstGeom>
                <a:noFill/>
              </p:spPr>
              <p:txBody>
                <a:bodyPr wrap="non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m>
                          <m:mPr>
                            <m:mcs>
                              <m:mc>
                                <m:mcPr>
                                  <m:count m:val="3"/>
                                  <m:mcJc m:val="center"/>
                                </m:mcPr>
                              </m:mc>
                            </m:mcs>
                            <m:ctrlP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ctrlPr>
                          </m:mPr>
                          <m:mr>
                            <m:e>
                              <m:sSub>
                                <m:sSubPr>
                                  <m:ctrlP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𝐻</m:t>
                                  </m:r>
                                </m:e>
                                <m:sub>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11</m:t>
                                  </m:r>
                                </m:sub>
                              </m:sSub>
                            </m:e>
                            <m:e>
                              <m:sSub>
                                <m:sSubPr>
                                  <m:ctrlP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𝐻</m:t>
                                  </m:r>
                                </m:e>
                                <m:sub>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12</m:t>
                                  </m:r>
                                </m:sub>
                              </m:sSub>
                            </m:e>
                            <m:e>
                              <m:sSub>
                                <m:sSubPr>
                                  <m:ctrlP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𝐻</m:t>
                                  </m:r>
                                </m:e>
                                <m:sub>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13</m:t>
                                  </m:r>
                                </m:sub>
                              </m:sSub>
                            </m:e>
                          </m:mr>
                          <m:mr>
                            <m:e>
                              <m:sSub>
                                <m:sSubPr>
                                  <m:ctrlP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𝐻</m:t>
                                  </m:r>
                                </m:e>
                                <m:sub>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21</m:t>
                                  </m:r>
                                </m:sub>
                              </m:sSub>
                            </m:e>
                            <m:e>
                              <m:sSub>
                                <m:sSubPr>
                                  <m:ctrlP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𝐻</m:t>
                                  </m:r>
                                </m:e>
                                <m:sub>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22</m:t>
                                  </m:r>
                                </m:sub>
                              </m:sSub>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mr>
                          <m:mr>
                            <m:e>
                              <m:sSub>
                                <m:sSubPr>
                                  <m:ctrlP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𝐻</m:t>
                                  </m:r>
                                </m:e>
                                <m:sub>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31</m:t>
                                  </m:r>
                                </m:sub>
                              </m:sSub>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mr>
                        </m:m>
                      </m:oMath>
                    </m:oMathPara>
                  </a14:m>
                  <a:endParaRPr kumimoji="0" lang="zh-CN" altLang="en-US" sz="1400" b="0" i="0" u="none" strike="noStrike" kern="1200" cap="none" spc="0" normalizeH="0" baseline="0" noProof="0" dirty="0">
                    <a:ln>
                      <a:noFill/>
                    </a:ln>
                    <a:solidFill>
                      <a:prstClr val="white"/>
                    </a:solidFill>
                    <a:effectLst/>
                    <a:uLnTx/>
                    <a:uFillTx/>
                    <a:latin typeface="Calibri" panose="020F0502020204030204"/>
                    <a:ea typeface="等线" panose="02010600030101010101" charset="-122"/>
                    <a:cs typeface="+mn-cs"/>
                  </a:endParaRPr>
                </a:p>
              </p:txBody>
            </p:sp>
          </mc:Choice>
          <mc:Fallback xmlns="">
            <p:sp>
              <p:nvSpPr>
                <p:cNvPr id="68" name="文本框 23"/>
                <p:cNvSpPr txBox="1">
                  <a:spLocks noRot="1" noChangeAspect="1" noMove="1" noResize="1" noEditPoints="1" noAdjustHandles="1" noChangeArrowheads="1" noChangeShapeType="1" noTextEdit="1"/>
                </p:cNvSpPr>
                <p:nvPr/>
              </p:nvSpPr>
              <p:spPr>
                <a:xfrm>
                  <a:off x="5087792" y="4432822"/>
                  <a:ext cx="1401262" cy="705827"/>
                </a:xfrm>
                <a:prstGeom prst="rect">
                  <a:avLst/>
                </a:prstGeom>
                <a:blipFill rotWithShape="1">
                  <a:blip r:embed="rId3"/>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9" name="文本框 24"/>
                <p:cNvSpPr txBox="1"/>
                <p:nvPr/>
              </p:nvSpPr>
              <p:spPr>
                <a:xfrm>
                  <a:off x="6566387" y="4432822"/>
                  <a:ext cx="1167622" cy="654115"/>
                </a:xfrm>
                <a:prstGeom prst="rect">
                  <a:avLst/>
                </a:prstGeom>
                <a:noFill/>
              </p:spPr>
              <p:txBody>
                <a:bodyPr wrap="non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m>
                          <m:mPr>
                            <m:mcs>
                              <m:mc>
                                <m:mcPr>
                                  <m:count m:val="3"/>
                                  <m:mcJc m:val="center"/>
                                </m:mcPr>
                              </m:mc>
                            </m:mcs>
                            <m:ctrlP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ctrlPr>
                          </m:mPr>
                          <m:mr>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e>
                              <m:sSub>
                                <m:sSubPr>
                                  <m:ctrlP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𝐻</m:t>
                                  </m:r>
                                </m:e>
                                <m:sub>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1</m:t>
                                  </m:r>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𝑀</m:t>
                                  </m:r>
                                </m:sub>
                              </m:sSub>
                            </m:e>
                          </m:mr>
                          <m:mr>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mr>
                          <m:mr>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mr>
                        </m:m>
                      </m:oMath>
                    </m:oMathPara>
                  </a14:m>
                  <a:endParaRPr kumimoji="0" lang="zh-CN" altLang="en-US" sz="1400" b="0" i="0" u="none" strike="noStrike" kern="1200" cap="none" spc="0" normalizeH="0" baseline="0" noProof="0" dirty="0">
                    <a:ln>
                      <a:noFill/>
                    </a:ln>
                    <a:solidFill>
                      <a:prstClr val="white"/>
                    </a:solidFill>
                    <a:effectLst/>
                    <a:uLnTx/>
                    <a:uFillTx/>
                    <a:latin typeface="Calibri" panose="020F0502020204030204"/>
                    <a:ea typeface="等线" panose="02010600030101010101" charset="-122"/>
                    <a:cs typeface="+mn-cs"/>
                  </a:endParaRPr>
                </a:p>
              </p:txBody>
            </p:sp>
          </mc:Choice>
          <mc:Fallback xmlns="">
            <p:sp>
              <p:nvSpPr>
                <p:cNvPr id="69" name="文本框 24"/>
                <p:cNvSpPr txBox="1">
                  <a:spLocks noRot="1" noChangeAspect="1" noMove="1" noResize="1" noEditPoints="1" noAdjustHandles="1" noChangeArrowheads="1" noChangeShapeType="1" noTextEdit="1"/>
                </p:cNvSpPr>
                <p:nvPr/>
              </p:nvSpPr>
              <p:spPr>
                <a:xfrm>
                  <a:off x="6566387" y="4432822"/>
                  <a:ext cx="1167622" cy="654115"/>
                </a:xfrm>
                <a:prstGeom prst="rect">
                  <a:avLst/>
                </a:prstGeom>
                <a:blipFill rotWithShape="1">
                  <a:blip r:embed="rId4"/>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0" name="文本框 25"/>
                <p:cNvSpPr txBox="1"/>
                <p:nvPr/>
              </p:nvSpPr>
              <p:spPr>
                <a:xfrm>
                  <a:off x="5068800" y="5251573"/>
                  <a:ext cx="1309803" cy="690439"/>
                </a:xfrm>
                <a:prstGeom prst="rect">
                  <a:avLst/>
                </a:prstGeom>
                <a:noFill/>
              </p:spPr>
              <p:txBody>
                <a:bodyPr wrap="non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m>
                          <m:mPr>
                            <m:mcs>
                              <m:mc>
                                <m:mcPr>
                                  <m:count m:val="3"/>
                                  <m:mcJc m:val="center"/>
                                </m:mcPr>
                              </m:mc>
                            </m:mcs>
                            <m:ctrlP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ctrlPr>
                          </m:mPr>
                          <m:mr>
                            <m:e>
                              <m:r>
                                <m:rPr>
                                  <m:brk m:alnAt="7"/>
                                </m:rP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  </m:t>
                              </m:r>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      </m:t>
                              </m:r>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mr>
                          <m:mr>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  </m:t>
                              </m:r>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      </m:t>
                              </m:r>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mr>
                          <m:mr>
                            <m:e>
                              <m:sSub>
                                <m:sSubPr>
                                  <m:ctrlP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𝐻</m:t>
                                  </m:r>
                                </m:e>
                                <m:sub>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𝑀</m:t>
                                  </m:r>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1</m:t>
                                  </m:r>
                                </m:sub>
                              </m:sSub>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  </m:t>
                              </m:r>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      </m:t>
                              </m:r>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mr>
                        </m:m>
                      </m:oMath>
                    </m:oMathPara>
                  </a14:m>
                  <a:endParaRPr kumimoji="0" lang="zh-CN" altLang="en-US" sz="1400" b="0" i="0" u="none" strike="noStrike" kern="1200" cap="none" spc="0" normalizeH="0" baseline="0" noProof="0" dirty="0">
                    <a:ln>
                      <a:noFill/>
                    </a:ln>
                    <a:solidFill>
                      <a:prstClr val="white"/>
                    </a:solidFill>
                    <a:effectLst/>
                    <a:uLnTx/>
                    <a:uFillTx/>
                    <a:latin typeface="Calibri" panose="020F0502020204030204"/>
                    <a:ea typeface="等线" panose="02010600030101010101" charset="-122"/>
                    <a:cs typeface="+mn-cs"/>
                  </a:endParaRPr>
                </a:p>
              </p:txBody>
            </p:sp>
          </mc:Choice>
          <mc:Fallback xmlns="">
            <p:sp>
              <p:nvSpPr>
                <p:cNvPr id="70" name="文本框 25"/>
                <p:cNvSpPr txBox="1">
                  <a:spLocks noRot="1" noChangeAspect="1" noMove="1" noResize="1" noEditPoints="1" noAdjustHandles="1" noChangeArrowheads="1" noChangeShapeType="1" noTextEdit="1"/>
                </p:cNvSpPr>
                <p:nvPr/>
              </p:nvSpPr>
              <p:spPr>
                <a:xfrm>
                  <a:off x="5068800" y="5251573"/>
                  <a:ext cx="1309803" cy="690439"/>
                </a:xfrm>
                <a:prstGeom prst="rect">
                  <a:avLst/>
                </a:prstGeom>
                <a:blipFill rotWithShape="1">
                  <a:blip r:embed="rId5"/>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1" name="文本框 26"/>
                <p:cNvSpPr txBox="1"/>
                <p:nvPr/>
              </p:nvSpPr>
              <p:spPr>
                <a:xfrm>
                  <a:off x="6566387" y="5310399"/>
                  <a:ext cx="1217548" cy="632069"/>
                </a:xfrm>
                <a:prstGeom prst="rect">
                  <a:avLst/>
                </a:prstGeom>
                <a:noFill/>
              </p:spPr>
              <p:txBody>
                <a:bodyPr wrap="non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m>
                          <m:mPr>
                            <m:mcs>
                              <m:mc>
                                <m:mcPr>
                                  <m:count m:val="3"/>
                                  <m:mcJc m:val="center"/>
                                </m:mcPr>
                              </m:mc>
                            </m:mcs>
                            <m:ctrlP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ctrlPr>
                          </m:mPr>
                          <m:mr>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 </m:t>
                              </m:r>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mr>
                          <m:mr>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 </m:t>
                              </m:r>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mr>
                          <m:mr>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e>
                            <m:e>
                              <m:sSub>
                                <m:sSubPr>
                                  <m:ctrlP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ctrlPr>
                                </m:sSubPr>
                                <m:e>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𝐻</m:t>
                                  </m:r>
                                </m:e>
                                <m:sub>
                                  <m:r>
                                    <a:rPr kumimoji="0" lang="en-US" altLang="zh-CN" sz="1400" b="0" i="1" u="none" strike="noStrike" kern="1200" cap="none" spc="0" normalizeH="0" baseline="0" noProof="0">
                                      <a:ln>
                                        <a:noFill/>
                                      </a:ln>
                                      <a:solidFill>
                                        <a:prstClr val="white"/>
                                      </a:solidFill>
                                      <a:effectLst/>
                                      <a:uLnTx/>
                                      <a:uFillTx/>
                                      <a:latin typeface="Cambria Math" panose="02040503050406030204" pitchFamily="18" charset="0"/>
                                      <a:cs typeface="+mn-cs"/>
                                    </a:rPr>
                                    <m:t>𝑀𝑀</m:t>
                                  </m:r>
                                </m:sub>
                              </m:sSub>
                            </m:e>
                          </m:mr>
                        </m:m>
                      </m:oMath>
                    </m:oMathPara>
                  </a14:m>
                  <a:endParaRPr kumimoji="0" lang="zh-CN" altLang="en-US" sz="1400" b="0" i="0" u="none" strike="noStrike" kern="1200" cap="none" spc="0" normalizeH="0" baseline="0" noProof="0" dirty="0">
                    <a:ln>
                      <a:noFill/>
                    </a:ln>
                    <a:solidFill>
                      <a:prstClr val="white"/>
                    </a:solidFill>
                    <a:effectLst/>
                    <a:uLnTx/>
                    <a:uFillTx/>
                    <a:latin typeface="Calibri" panose="020F0502020204030204"/>
                    <a:ea typeface="等线" panose="02010600030101010101" charset="-122"/>
                    <a:cs typeface="+mn-cs"/>
                  </a:endParaRPr>
                </a:p>
              </p:txBody>
            </p:sp>
          </mc:Choice>
          <mc:Fallback xmlns="">
            <p:sp>
              <p:nvSpPr>
                <p:cNvPr id="71" name="文本框 26"/>
                <p:cNvSpPr txBox="1">
                  <a:spLocks noRot="1" noChangeAspect="1" noMove="1" noResize="1" noEditPoints="1" noAdjustHandles="1" noChangeArrowheads="1" noChangeShapeType="1" noTextEdit="1"/>
                </p:cNvSpPr>
                <p:nvPr/>
              </p:nvSpPr>
              <p:spPr>
                <a:xfrm>
                  <a:off x="6566387" y="5310399"/>
                  <a:ext cx="1217548" cy="632069"/>
                </a:xfrm>
                <a:prstGeom prst="rect">
                  <a:avLst/>
                </a:prstGeom>
                <a:blipFill rotWithShape="1">
                  <a:blip r:embed="rId6"/>
                </a:blipFill>
              </p:spPr>
              <p:txBody>
                <a:bodyPr/>
                <a:lstStyle/>
                <a:p>
                  <a:r>
                    <a:rPr lang="zh-CN" altLang="en-US">
                      <a:noFill/>
                    </a:rPr>
                    <a:t> </a:t>
                  </a:r>
                </a:p>
              </p:txBody>
            </p:sp>
          </mc:Fallback>
        </mc:AlternateContent>
        <p:cxnSp>
          <p:nvCxnSpPr>
            <p:cNvPr id="72" name="直接连接符 71"/>
            <p:cNvCxnSpPr/>
            <p:nvPr/>
          </p:nvCxnSpPr>
          <p:spPr bwMode="auto">
            <a:xfrm>
              <a:off x="4994320" y="4459546"/>
              <a:ext cx="0" cy="1550927"/>
            </a:xfrm>
            <a:prstGeom prst="line">
              <a:avLst/>
            </a:prstGeom>
            <a:noFill/>
            <a:ln w="38100" cap="flat" cmpd="sng" algn="ctr">
              <a:solidFill>
                <a:sysClr val="window" lastClr="FFFFFF"/>
              </a:solidFill>
              <a:prstDash val="solid"/>
              <a:miter lim="800000"/>
              <a:headEnd type="none" w="med" len="med"/>
              <a:tailEnd type="none" w="med" len="med"/>
            </a:ln>
            <a:effectLst/>
          </p:spPr>
        </p:cxnSp>
        <p:cxnSp>
          <p:nvCxnSpPr>
            <p:cNvPr id="73" name="直接连接符 72"/>
            <p:cNvCxnSpPr/>
            <p:nvPr/>
          </p:nvCxnSpPr>
          <p:spPr bwMode="auto">
            <a:xfrm>
              <a:off x="7793004" y="4441644"/>
              <a:ext cx="0" cy="1500368"/>
            </a:xfrm>
            <a:prstGeom prst="line">
              <a:avLst/>
            </a:prstGeom>
            <a:noFill/>
            <a:ln w="38100" cap="flat" cmpd="sng" algn="ctr">
              <a:solidFill>
                <a:sysClr val="window" lastClr="FFFFFF"/>
              </a:solidFill>
              <a:prstDash val="solid"/>
              <a:miter lim="800000"/>
              <a:headEnd type="none" w="med" len="med"/>
              <a:tailEnd type="none" w="med" len="med"/>
            </a:ln>
            <a:effectLst/>
          </p:spPr>
        </p:cxnSp>
      </p:grpSp>
      <p:cxnSp>
        <p:nvCxnSpPr>
          <p:cNvPr id="76" name="直接连接符 75"/>
          <p:cNvCxnSpPr/>
          <p:nvPr/>
        </p:nvCxnSpPr>
        <p:spPr>
          <a:xfrm>
            <a:off x="2458755" y="3395175"/>
            <a:ext cx="1324430" cy="0"/>
          </a:xfrm>
          <a:prstGeom prst="line">
            <a:avLst/>
          </a:prstGeom>
          <a:noFill/>
          <a:ln w="19050" cap="flat" cmpd="sng" algn="ctr">
            <a:solidFill>
              <a:srgbClr val="4472C4">
                <a:lumMod val="75000"/>
              </a:srgbClr>
            </a:solidFill>
            <a:prstDash val="solid"/>
            <a:miter lim="800000"/>
          </a:ln>
          <a:effectLst/>
        </p:spPr>
      </p:cxnSp>
      <mc:AlternateContent xmlns:mc="http://schemas.openxmlformats.org/markup-compatibility/2006" xmlns:a14="http://schemas.microsoft.com/office/drawing/2010/main">
        <mc:Choice Requires="a14">
          <p:sp>
            <p:nvSpPr>
              <p:cNvPr id="77" name="矩形 76"/>
              <p:cNvSpPr/>
              <p:nvPr/>
            </p:nvSpPr>
            <p:spPr>
              <a:xfrm>
                <a:off x="2987752" y="4306487"/>
                <a:ext cx="4505454" cy="1137556"/>
              </a:xfrm>
              <a:prstGeom prst="rect">
                <a:avLst/>
              </a:prstGeom>
            </p:spPr>
            <p:txBody>
              <a:bodyPr wrap="square">
                <a:spAutoFit/>
              </a:bodyPr>
              <a:lstStyle/>
              <a:p>
                <a:pPr algn="ctr" defTabSz="457200" eaLnBrk="1" fontAlgn="auto" hangingPunct="1">
                  <a:lnSpc>
                    <a:spcPct val="130000"/>
                  </a:lnSpc>
                  <a:spcBef>
                    <a:spcPts val="0"/>
                  </a:spcBef>
                  <a:spcAft>
                    <a:spcPts val="0"/>
                  </a:spcAft>
                  <a:defRPr/>
                </a:pPr>
                <a:endParaRPr lang="en-US" altLang="zh-CN" sz="1800" dirty="0">
                  <a:solidFill>
                    <a:prstClr val="black"/>
                  </a:solidFill>
                  <a:latin typeface="微软雅黑" panose="020B0503020204020204" pitchFamily="34" charset="-122"/>
                  <a:ea typeface="微软雅黑" panose="020B0503020204020204" pitchFamily="34" charset="-122"/>
                </a:endParaRPr>
              </a:p>
              <a:p>
                <a:pPr algn="ctr" defTabSz="457200" eaLnBrk="1" fontAlgn="auto" hangingPunct="1">
                  <a:lnSpc>
                    <a:spcPct val="130000"/>
                  </a:lnSpc>
                  <a:spcBef>
                    <a:spcPts val="0"/>
                  </a:spcBef>
                  <a:spcAft>
                    <a:spcPts val="0"/>
                  </a:spcAft>
                  <a:defRPr/>
                </a:pPr>
                <a:r>
                  <a:rPr lang="en-US" altLang="zh-CN" sz="1800" dirty="0">
                    <a:solidFill>
                      <a:prstClr val="black"/>
                    </a:solidFill>
                    <a:latin typeface="微软雅黑" panose="020B0503020204020204" pitchFamily="34" charset="-122"/>
                    <a:ea typeface="微软雅黑" panose="020B0503020204020204" pitchFamily="34" charset="-122"/>
                  </a:rPr>
                  <a:t>M=150</a:t>
                </a:r>
                <a:r>
                  <a:rPr lang="zh-CN" altLang="en-US" sz="1800" dirty="0">
                    <a:solidFill>
                      <a:prstClr val="black"/>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800" i="1">
                            <a:solidFill>
                              <a:prstClr val="black"/>
                            </a:solidFill>
                            <a:latin typeface="Cambria Math" panose="02040503050406030204" pitchFamily="18" charset="0"/>
                            <a:ea typeface="微软雅黑" panose="020B0503020204020204" pitchFamily="34" charset="-122"/>
                          </a:rPr>
                        </m:ctrlPr>
                      </m:sSupPr>
                      <m:e>
                        <m:r>
                          <a:rPr lang="en-US" altLang="zh-CN" sz="1800" i="1">
                            <a:solidFill>
                              <a:prstClr val="black"/>
                            </a:solidFill>
                            <a:latin typeface="Cambria Math" panose="02040503050406030204" pitchFamily="18" charset="0"/>
                            <a:ea typeface="微软雅黑" panose="020B0503020204020204" pitchFamily="34" charset="-122"/>
                          </a:rPr>
                          <m:t>2</m:t>
                        </m:r>
                      </m:e>
                      <m:sup>
                        <m:r>
                          <a:rPr lang="en-US" altLang="zh-CN" sz="1800" b="0" i="1" smtClean="0">
                            <a:solidFill>
                              <a:prstClr val="black"/>
                            </a:solidFill>
                            <a:latin typeface="Cambria Math" panose="02040503050406030204" pitchFamily="18" charset="0"/>
                            <a:ea typeface="微软雅黑" panose="020B0503020204020204" pitchFamily="34" charset="-122"/>
                          </a:rPr>
                          <m:t>300</m:t>
                        </m:r>
                      </m:sup>
                    </m:sSup>
                    <m:r>
                      <a:rPr lang="en-US" altLang="zh-CN" sz="1800" i="1">
                        <a:solidFill>
                          <a:prstClr val="black"/>
                        </a:solidFill>
                        <a:latin typeface="Cambria Math" panose="02040503050406030204" pitchFamily="18" charset="0"/>
                        <a:ea typeface="Cambria Math" panose="02040503050406030204" pitchFamily="18" charset="0"/>
                      </a:rPr>
                      <m:t>≈</m:t>
                    </m:r>
                    <m:sSup>
                      <m:sSupPr>
                        <m:ctrlPr>
                          <a:rPr lang="en-US" altLang="zh-CN" sz="1800" i="1" smtClean="0">
                            <a:solidFill>
                              <a:srgbClr val="FF0000"/>
                            </a:solidFill>
                            <a:latin typeface="Cambria Math" panose="02040503050406030204" pitchFamily="18" charset="0"/>
                            <a:ea typeface="微软雅黑" panose="020B0503020204020204" pitchFamily="34" charset="-122"/>
                          </a:rPr>
                        </m:ctrlPr>
                      </m:sSupPr>
                      <m:e>
                        <m:r>
                          <a:rPr lang="en-US" altLang="zh-CN" sz="1800" i="1">
                            <a:solidFill>
                              <a:srgbClr val="FF0000"/>
                            </a:solidFill>
                            <a:latin typeface="Cambria Math" panose="02040503050406030204" pitchFamily="18" charset="0"/>
                            <a:ea typeface="微软雅黑" panose="020B0503020204020204" pitchFamily="34" charset="-122"/>
                          </a:rPr>
                          <m:t>10</m:t>
                        </m:r>
                      </m:e>
                      <m:sup>
                        <m:r>
                          <a:rPr lang="en-US" altLang="zh-CN" sz="1800" b="0" i="1" smtClean="0">
                            <a:solidFill>
                              <a:srgbClr val="FF0000"/>
                            </a:solidFill>
                            <a:latin typeface="Cambria Math" panose="02040503050406030204" pitchFamily="18" charset="0"/>
                            <a:ea typeface="微软雅黑" panose="020B0503020204020204" pitchFamily="34" charset="-122"/>
                          </a:rPr>
                          <m:t>90</m:t>
                        </m:r>
                      </m:sup>
                    </m:sSup>
                  </m:oMath>
                </a14:m>
                <a:r>
                  <a:rPr lang="en-US" altLang="zh-CN" sz="1800" dirty="0">
                    <a:solidFill>
                      <a:prstClr val="black"/>
                    </a:solidFill>
                    <a:latin typeface="微软雅黑" panose="020B0503020204020204" pitchFamily="34" charset="-122"/>
                    <a:ea typeface="微软雅黑" panose="020B0503020204020204" pitchFamily="34" charset="-122"/>
                  </a:rPr>
                  <a:t>  v</a:t>
                </a:r>
                <a:r>
                  <a:rPr lang="en-US" altLang="zh-CN" sz="1800" dirty="0" err="1">
                    <a:solidFill>
                      <a:prstClr val="black"/>
                    </a:solidFill>
                    <a:latin typeface="微软雅黑" panose="020B0503020204020204" pitchFamily="34" charset="-122"/>
                    <a:ea typeface="微软雅黑" panose="020B0503020204020204" pitchFamily="34" charset="-122"/>
                  </a:rPr>
                  <a:t>.s</a:t>
                </a:r>
                <a:r>
                  <a:rPr lang="en-US" altLang="zh-CN" sz="1800" dirty="0">
                    <a:solidFill>
                      <a:prstClr val="black"/>
                    </a:solidFill>
                    <a:latin typeface="微软雅黑" panose="020B0503020204020204" pitchFamily="34" charset="-122"/>
                    <a:ea typeface="微软雅黑" panose="020B0503020204020204" pitchFamily="34" charset="-122"/>
                  </a:rPr>
                  <a:t>. </a:t>
                </a:r>
                <a14:m>
                  <m:oMath xmlns:m="http://schemas.openxmlformats.org/officeDocument/2006/math">
                    <m:sSup>
                      <m:sSupPr>
                        <m:ctrlPr>
                          <a:rPr lang="en-US" altLang="zh-CN" sz="1800" i="1" smtClean="0">
                            <a:solidFill>
                              <a:srgbClr val="FF0000"/>
                            </a:solidFill>
                            <a:latin typeface="Cambria Math" panose="02040503050406030204" pitchFamily="18" charset="0"/>
                            <a:ea typeface="微软雅黑" panose="020B0503020204020204" pitchFamily="34" charset="-122"/>
                          </a:rPr>
                        </m:ctrlPr>
                      </m:sSupPr>
                      <m:e>
                        <m:r>
                          <a:rPr lang="en-US" altLang="zh-CN" sz="1800" i="1">
                            <a:solidFill>
                              <a:srgbClr val="FF0000"/>
                            </a:solidFill>
                            <a:latin typeface="Cambria Math" panose="02040503050406030204" pitchFamily="18" charset="0"/>
                            <a:ea typeface="微软雅黑" panose="020B0503020204020204" pitchFamily="34" charset="-122"/>
                          </a:rPr>
                          <m:t>10</m:t>
                        </m:r>
                      </m:e>
                      <m:sup>
                        <m:r>
                          <a:rPr lang="en-US" altLang="zh-CN" sz="1800" b="0" i="1" smtClean="0">
                            <a:solidFill>
                              <a:srgbClr val="FF0000"/>
                            </a:solidFill>
                            <a:latin typeface="Cambria Math" panose="02040503050406030204" pitchFamily="18" charset="0"/>
                            <a:ea typeface="微软雅黑" panose="020B0503020204020204" pitchFamily="34" charset="-122"/>
                          </a:rPr>
                          <m:t>80</m:t>
                        </m:r>
                      </m:sup>
                    </m:sSup>
                  </m:oMath>
                </a14:m>
                <a:r>
                  <a:rPr lang="en-US" altLang="zh-CN" sz="1800" dirty="0">
                    <a:solidFill>
                      <a:prstClr val="black"/>
                    </a:solidFill>
                    <a:latin typeface="微软雅黑" panose="020B0503020204020204" pitchFamily="34" charset="-122"/>
                    <a:ea typeface="微软雅黑" panose="020B0503020204020204" pitchFamily="34" charset="-122"/>
                  </a:rPr>
                  <a:t>: number of atoms in the known Universe</a:t>
                </a:r>
              </a:p>
            </p:txBody>
          </p:sp>
        </mc:Choice>
        <mc:Fallback xmlns="">
          <p:sp>
            <p:nvSpPr>
              <p:cNvPr id="77" name="矩形 76"/>
              <p:cNvSpPr>
                <a:spLocks noRot="1" noChangeAspect="1" noMove="1" noResize="1" noEditPoints="1" noAdjustHandles="1" noChangeArrowheads="1" noChangeShapeType="1" noTextEdit="1"/>
              </p:cNvSpPr>
              <p:nvPr/>
            </p:nvSpPr>
            <p:spPr>
              <a:xfrm>
                <a:off x="2987752" y="4306487"/>
                <a:ext cx="4505454" cy="1137556"/>
              </a:xfrm>
              <a:prstGeom prst="rect">
                <a:avLst/>
              </a:prstGeom>
              <a:blipFill rotWithShape="1">
                <a:blip r:embed="rId7"/>
                <a:stretch>
                  <a:fillRect l="-2" t="-49" r="5" b="17"/>
                </a:stretch>
              </a:blipFill>
            </p:spPr>
            <p:txBody>
              <a:bodyPr/>
              <a:lstStyle/>
              <a:p>
                <a:r>
                  <a:rPr lang="zh-CN" altLang="en-US">
                    <a:noFill/>
                  </a:rPr>
                  <a:t> </a:t>
                </a:r>
              </a:p>
            </p:txBody>
          </p:sp>
        </mc:Fallback>
      </mc:AlternateContent>
      <p:pic>
        <p:nvPicPr>
          <p:cNvPr id="78" name="Picture 11"/>
          <p:cNvPicPr>
            <a:picLocks noChangeAspect="1"/>
          </p:cNvPicPr>
          <p:nvPr/>
        </p:nvPicPr>
        <p:blipFill rotWithShape="1">
          <a:blip r:embed="rId8" cstate="print">
            <a:clrChange>
              <a:clrFrom>
                <a:srgbClr val="231916"/>
              </a:clrFrom>
              <a:clrTo>
                <a:srgbClr val="231916">
                  <a:alpha val="0"/>
                </a:srgbClr>
              </a:clrTo>
            </a:clrChange>
            <a:lum bright="-6000" contrast="24000"/>
            <a:extLst>
              <a:ext uri="{28A0092B-C50C-407E-A947-70E740481C1C}">
                <a14:useLocalDpi xmlns:a14="http://schemas.microsoft.com/office/drawing/2010/main" val="0"/>
              </a:ext>
            </a:extLst>
          </a:blip>
          <a:srcRect l="12825"/>
          <a:stretch>
            <a:fillRect/>
          </a:stretch>
        </p:blipFill>
        <p:spPr bwMode="auto">
          <a:xfrm>
            <a:off x="7986468" y="3358255"/>
            <a:ext cx="1935521" cy="12693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79" name="直接连接符 78"/>
          <p:cNvCxnSpPr/>
          <p:nvPr/>
        </p:nvCxnSpPr>
        <p:spPr>
          <a:xfrm>
            <a:off x="6783258" y="3377814"/>
            <a:ext cx="1094387" cy="0"/>
          </a:xfrm>
          <a:prstGeom prst="line">
            <a:avLst/>
          </a:prstGeom>
          <a:noFill/>
          <a:ln w="28575" cap="flat" cmpd="sng" algn="ctr">
            <a:solidFill>
              <a:srgbClr val="4472C4"/>
            </a:solidFill>
            <a:prstDash val="solid"/>
            <a:miter lim="800000"/>
          </a:ln>
          <a:effectLst/>
        </p:spPr>
      </p:cxnSp>
      <mc:AlternateContent xmlns:mc="http://schemas.openxmlformats.org/markup-compatibility/2006" xmlns:a14="http://schemas.microsoft.com/office/drawing/2010/main">
        <mc:Choice Requires="a14">
          <p:sp>
            <p:nvSpPr>
              <p:cNvPr id="81" name="矩形 80"/>
              <p:cNvSpPr/>
              <p:nvPr/>
            </p:nvSpPr>
            <p:spPr>
              <a:xfrm>
                <a:off x="4137426" y="1714533"/>
                <a:ext cx="2019976" cy="461665"/>
              </a:xfrm>
              <a:prstGeom prst="rect">
                <a:avLst/>
              </a:prstGeom>
            </p:spPr>
            <p:txBody>
              <a:bodyPr wrap="none">
                <a:spAutoFit/>
              </a:bodyPr>
              <a:lstStyle/>
              <a:p>
                <a:pPr defTabSz="457200" eaLnBrk="1" fontAlgn="auto" hangingPunct="1">
                  <a:spcBef>
                    <a:spcPts val="0"/>
                  </a:spcBef>
                  <a:spcAft>
                    <a:spcPts val="0"/>
                  </a:spcAft>
                  <a:defRPr/>
                </a:pPr>
                <a14:m>
                  <m:oMathPara xmlns:m="http://schemas.openxmlformats.org/officeDocument/2006/math">
                    <m:oMathParaPr>
                      <m:jc m:val="centerGroup"/>
                    </m:oMathParaPr>
                    <m:oMath xmlns:m="http://schemas.openxmlformats.org/officeDocument/2006/math">
                      <m:r>
                        <a:rPr lang="en-US" altLang="zh-CN" sz="2400" b="1" i="1">
                          <a:solidFill>
                            <a:prstClr val="black"/>
                          </a:solidFill>
                          <a:latin typeface="Cambria Math" panose="02040503050406030204" pitchFamily="18" charset="0"/>
                          <a:ea typeface="微软雅黑" panose="020B0503020204020204" pitchFamily="34" charset="-122"/>
                        </a:rPr>
                        <m:t>𝑯</m:t>
                      </m:r>
                      <m:r>
                        <a:rPr lang="en-US" altLang="zh-CN" sz="2400" b="1" i="1">
                          <a:solidFill>
                            <a:prstClr val="black"/>
                          </a:solidFill>
                          <a:latin typeface="Cambria Math" panose="02040503050406030204" pitchFamily="18" charset="0"/>
                          <a:ea typeface="微软雅黑" panose="020B0503020204020204" pitchFamily="34" charset="-122"/>
                        </a:rPr>
                        <m:t>=</m:t>
                      </m:r>
                      <m:sSub>
                        <m:sSubPr>
                          <m:ctrlPr>
                            <a:rPr lang="en-US" altLang="zh-CN" sz="2400" b="1" i="1">
                              <a:solidFill>
                                <a:prstClr val="black"/>
                              </a:solidFill>
                              <a:latin typeface="Cambria Math" panose="02040503050406030204" pitchFamily="18" charset="0"/>
                              <a:ea typeface="微软雅黑" panose="020B0503020204020204" pitchFamily="34" charset="-122"/>
                            </a:rPr>
                          </m:ctrlPr>
                        </m:sSubPr>
                        <m:e>
                          <m:r>
                            <a:rPr lang="en-US" altLang="zh-CN" sz="2400" b="1" i="1">
                              <a:solidFill>
                                <a:prstClr val="black"/>
                              </a:solidFill>
                              <a:latin typeface="Cambria Math" panose="02040503050406030204" pitchFamily="18" charset="0"/>
                              <a:ea typeface="微软雅黑" panose="020B0503020204020204" pitchFamily="34" charset="-122"/>
                            </a:rPr>
                            <m:t>𝑯</m:t>
                          </m:r>
                        </m:e>
                        <m:sub>
                          <m:r>
                            <a:rPr lang="en-US" altLang="zh-CN" sz="2400" b="1" i="1">
                              <a:solidFill>
                                <a:prstClr val="black"/>
                              </a:solidFill>
                              <a:latin typeface="Cambria Math" panose="02040503050406030204" pitchFamily="18" charset="0"/>
                              <a:ea typeface="微软雅黑" panose="020B0503020204020204" pitchFamily="34" charset="-122"/>
                            </a:rPr>
                            <m:t>𝟎</m:t>
                          </m:r>
                        </m:sub>
                      </m:sSub>
                      <m:r>
                        <a:rPr lang="en-US" altLang="zh-CN" sz="2400" b="1" i="1">
                          <a:solidFill>
                            <a:prstClr val="black"/>
                          </a:solidFill>
                          <a:latin typeface="Cambria Math" panose="02040503050406030204" pitchFamily="18" charset="0"/>
                          <a:ea typeface="微软雅黑" panose="020B0503020204020204" pitchFamily="34" charset="-122"/>
                        </a:rPr>
                        <m:t>+</m:t>
                      </m:r>
                      <m:sSub>
                        <m:sSubPr>
                          <m:ctrlPr>
                            <a:rPr lang="en-US" altLang="zh-CN" sz="2400" b="1" i="1">
                              <a:solidFill>
                                <a:srgbClr val="FF0000"/>
                              </a:solidFill>
                              <a:latin typeface="Cambria Math" panose="02040503050406030204" pitchFamily="18" charset="0"/>
                              <a:ea typeface="微软雅黑" panose="020B0503020204020204" pitchFamily="34" charset="-122"/>
                            </a:rPr>
                          </m:ctrlPr>
                        </m:sSubPr>
                        <m:e>
                          <m:r>
                            <a:rPr lang="en-US" altLang="zh-CN" sz="2400" b="1" i="1">
                              <a:solidFill>
                                <a:srgbClr val="FF0000"/>
                              </a:solidFill>
                              <a:latin typeface="Cambria Math" panose="02040503050406030204" pitchFamily="18" charset="0"/>
                              <a:ea typeface="微软雅黑" panose="020B0503020204020204" pitchFamily="34" charset="-122"/>
                            </a:rPr>
                            <m:t>𝑯</m:t>
                          </m:r>
                        </m:e>
                        <m:sub>
                          <m:r>
                            <a:rPr lang="en-US" altLang="zh-CN" sz="2400" b="1" i="1">
                              <a:solidFill>
                                <a:srgbClr val="FF0000"/>
                              </a:solidFill>
                              <a:latin typeface="Cambria Math" panose="02040503050406030204" pitchFamily="18" charset="0"/>
                              <a:ea typeface="微软雅黑" panose="020B0503020204020204" pitchFamily="34" charset="-122"/>
                            </a:rPr>
                            <m:t>𝑰</m:t>
                          </m:r>
                        </m:sub>
                      </m:sSub>
                    </m:oMath>
                  </m:oMathPara>
                </a14:m>
                <a:endParaRPr lang="zh-CN" altLang="en-US" sz="2400" b="1" dirty="0">
                  <a:solidFill>
                    <a:prstClr val="black"/>
                  </a:solidFill>
                  <a:latin typeface="Calibri" panose="020F0502020204030204"/>
                  <a:ea typeface="等线" panose="02010600030101010101" charset="-122"/>
                </a:endParaRPr>
              </a:p>
            </p:txBody>
          </p:sp>
        </mc:Choice>
        <mc:Fallback xmlns="">
          <p:sp>
            <p:nvSpPr>
              <p:cNvPr id="81" name="矩形 80"/>
              <p:cNvSpPr>
                <a:spLocks noRot="1" noChangeAspect="1" noMove="1" noResize="1" noEditPoints="1" noAdjustHandles="1" noChangeArrowheads="1" noChangeShapeType="1" noTextEdit="1"/>
              </p:cNvSpPr>
              <p:nvPr/>
            </p:nvSpPr>
            <p:spPr>
              <a:xfrm>
                <a:off x="4137426" y="1714533"/>
                <a:ext cx="2019976" cy="461665"/>
              </a:xfrm>
              <a:prstGeom prst="rect">
                <a:avLst/>
              </a:prstGeom>
              <a:blipFill rotWithShape="1">
                <a:blip r:embed="rId9"/>
                <a:stretch>
                  <a:fillRect l="-20" t="-7" r="22" b="11"/>
                </a:stretch>
              </a:blipFill>
            </p:spPr>
            <p:txBody>
              <a:bodyPr/>
              <a:lstStyle/>
              <a:p>
                <a:r>
                  <a:rPr lang="zh-CN" altLang="en-US">
                    <a:noFill/>
                  </a:rPr>
                  <a:t> </a:t>
                </a:r>
              </a:p>
            </p:txBody>
          </p:sp>
        </mc:Fallback>
      </mc:AlternateContent>
      <p:pic>
        <p:nvPicPr>
          <p:cNvPr id="85" name="图片 84"/>
          <p:cNvPicPr>
            <a:picLocks noChangeAspect="1"/>
          </p:cNvPicPr>
          <p:nvPr/>
        </p:nvPicPr>
        <p:blipFill>
          <a:blip r:embed="rId10"/>
          <a:stretch>
            <a:fillRect/>
          </a:stretch>
        </p:blipFill>
        <p:spPr>
          <a:xfrm>
            <a:off x="8294803" y="1948070"/>
            <a:ext cx="1318853" cy="1269373"/>
          </a:xfrm>
          <a:prstGeom prst="rect">
            <a:avLst/>
          </a:prstGeom>
        </p:spPr>
      </p:pic>
      <mc:AlternateContent xmlns:mc="http://schemas.openxmlformats.org/markup-compatibility/2006" xmlns:a14="http://schemas.microsoft.com/office/drawing/2010/main">
        <mc:Choice Requires="a14">
          <p:sp>
            <p:nvSpPr>
              <p:cNvPr id="86" name="矩形 85"/>
              <p:cNvSpPr/>
              <p:nvPr/>
            </p:nvSpPr>
            <p:spPr>
              <a:xfrm>
                <a:off x="6314034" y="4059119"/>
                <a:ext cx="1094387" cy="452432"/>
              </a:xfrm>
              <a:prstGeom prst="rect">
                <a:avLst/>
              </a:prstGeom>
            </p:spPr>
            <p:txBody>
              <a:bodyPr wrap="square">
                <a:spAutoFit/>
              </a:bodyPr>
              <a:lstStyle/>
              <a:p>
                <a:pPr algn="ctr" defTabSz="457200" eaLnBrk="1" fontAlgn="auto" hangingPunct="1">
                  <a:lnSpc>
                    <a:spcPct val="130000"/>
                  </a:lnSpc>
                  <a:spcBef>
                    <a:spcPts val="0"/>
                  </a:spcBef>
                  <a:spcAft>
                    <a:spcPts val="0"/>
                  </a:spcAft>
                  <a:defRPr/>
                </a:pPr>
                <a14:m>
                  <m:oMathPara xmlns:m="http://schemas.openxmlformats.org/officeDocument/2006/math">
                    <m:oMathParaPr>
                      <m:jc m:val="centerGroup"/>
                    </m:oMathParaPr>
                    <m:oMath xmlns:m="http://schemas.openxmlformats.org/officeDocument/2006/math">
                      <m:sSup>
                        <m:sSupPr>
                          <m:ctrlPr>
                            <a:rPr lang="en-US" altLang="zh-CN" sz="1800" i="1" smtClean="0">
                              <a:solidFill>
                                <a:srgbClr val="FF0000"/>
                              </a:solidFill>
                              <a:latin typeface="Cambria Math" panose="02040503050406030204" pitchFamily="18" charset="0"/>
                              <a:ea typeface="微软雅黑" panose="020B0503020204020204" pitchFamily="34" charset="-122"/>
                            </a:rPr>
                          </m:ctrlPr>
                        </m:sSupPr>
                        <m:e>
                          <m:r>
                            <a:rPr lang="en-US" altLang="zh-CN" sz="1800" i="1">
                              <a:solidFill>
                                <a:srgbClr val="FF0000"/>
                              </a:solidFill>
                              <a:latin typeface="Cambria Math" panose="02040503050406030204" pitchFamily="18" charset="0"/>
                              <a:ea typeface="微软雅黑" panose="020B0503020204020204" pitchFamily="34" charset="-122"/>
                            </a:rPr>
                            <m:t>2</m:t>
                          </m:r>
                        </m:e>
                        <m:sup>
                          <m:r>
                            <a:rPr lang="en-US" altLang="zh-CN" sz="1800" i="1">
                              <a:solidFill>
                                <a:srgbClr val="FF0000"/>
                              </a:solidFill>
                              <a:latin typeface="Cambria Math" panose="02040503050406030204" pitchFamily="18" charset="0"/>
                              <a:ea typeface="微软雅黑" panose="020B0503020204020204" pitchFamily="34" charset="-122"/>
                            </a:rPr>
                            <m:t>𝑀</m:t>
                          </m:r>
                        </m:sup>
                      </m:sSup>
                      <m:r>
                        <a:rPr lang="en-US" altLang="zh-CN" sz="1800" i="1">
                          <a:solidFill>
                            <a:srgbClr val="FF0000"/>
                          </a:solidFill>
                          <a:latin typeface="Cambria Math" panose="02040503050406030204" pitchFamily="18" charset="0"/>
                          <a:ea typeface="Cambria Math" panose="02040503050406030204" pitchFamily="18" charset="0"/>
                        </a:rPr>
                        <m:t>×</m:t>
                      </m:r>
                      <m:sSup>
                        <m:sSupPr>
                          <m:ctrlPr>
                            <a:rPr lang="en-US" altLang="zh-CN" sz="1800" i="1">
                              <a:solidFill>
                                <a:srgbClr val="FF0000"/>
                              </a:solidFill>
                              <a:latin typeface="Cambria Math" panose="02040503050406030204" pitchFamily="18" charset="0"/>
                              <a:ea typeface="微软雅黑" panose="020B0503020204020204" pitchFamily="34" charset="-122"/>
                            </a:rPr>
                          </m:ctrlPr>
                        </m:sSupPr>
                        <m:e>
                          <m:r>
                            <a:rPr lang="en-US" altLang="zh-CN" sz="1800" i="1">
                              <a:solidFill>
                                <a:srgbClr val="FF0000"/>
                              </a:solidFill>
                              <a:latin typeface="Cambria Math" panose="02040503050406030204" pitchFamily="18" charset="0"/>
                              <a:ea typeface="微软雅黑" panose="020B0503020204020204" pitchFamily="34" charset="-122"/>
                            </a:rPr>
                            <m:t>2</m:t>
                          </m:r>
                        </m:e>
                        <m:sup>
                          <m:r>
                            <a:rPr lang="en-US" altLang="zh-CN" sz="1800" i="1">
                              <a:solidFill>
                                <a:srgbClr val="FF0000"/>
                              </a:solidFill>
                              <a:latin typeface="Cambria Math" panose="02040503050406030204" pitchFamily="18" charset="0"/>
                              <a:ea typeface="微软雅黑" panose="020B0503020204020204" pitchFamily="34" charset="-122"/>
                            </a:rPr>
                            <m:t>𝑀</m:t>
                          </m:r>
                        </m:sup>
                      </m:sSup>
                    </m:oMath>
                  </m:oMathPara>
                </a14:m>
                <a:endParaRPr lang="en-US" altLang="zh-CN" sz="1800" dirty="0">
                  <a:solidFill>
                    <a:srgbClr val="FF0000"/>
                  </a:solidFill>
                  <a:latin typeface="微软雅黑" panose="020B0503020204020204" pitchFamily="34" charset="-122"/>
                  <a:ea typeface="微软雅黑" panose="020B0503020204020204" pitchFamily="34" charset="-122"/>
                </a:endParaRPr>
              </a:p>
            </p:txBody>
          </p:sp>
        </mc:Choice>
        <mc:Fallback xmlns="">
          <p:sp>
            <p:nvSpPr>
              <p:cNvPr id="86" name="矩形 85"/>
              <p:cNvSpPr>
                <a:spLocks noRot="1" noChangeAspect="1" noMove="1" noResize="1" noEditPoints="1" noAdjustHandles="1" noChangeArrowheads="1" noChangeShapeType="1" noTextEdit="1"/>
              </p:cNvSpPr>
              <p:nvPr/>
            </p:nvSpPr>
            <p:spPr>
              <a:xfrm>
                <a:off x="6314034" y="4059119"/>
                <a:ext cx="1094387" cy="452432"/>
              </a:xfrm>
              <a:prstGeom prst="rect">
                <a:avLst/>
              </a:prstGeom>
              <a:blipFill rotWithShape="1">
                <a:blip r:embed="rId11"/>
                <a:stretch>
                  <a:fillRect l="-21" t="-44" r="47" b="113"/>
                </a:stretch>
              </a:blipFill>
            </p:spPr>
            <p:txBody>
              <a:bodyPr/>
              <a:lstStyle/>
              <a:p>
                <a:r>
                  <a:rPr lang="zh-CN" altLang="en-US">
                    <a:noFill/>
                  </a:rPr>
                  <a:t> </a:t>
                </a:r>
              </a:p>
            </p:txBody>
          </p:sp>
        </mc:Fallback>
      </mc:AlternateContent>
      <p:sp>
        <p:nvSpPr>
          <p:cNvPr id="87" name="左大括号 86"/>
          <p:cNvSpPr/>
          <p:nvPr/>
        </p:nvSpPr>
        <p:spPr>
          <a:xfrm>
            <a:off x="7882815" y="2848444"/>
            <a:ext cx="171347" cy="1056779"/>
          </a:xfrm>
          <a:prstGeom prst="leftBrace">
            <a:avLst/>
          </a:prstGeom>
          <a:noFill/>
          <a:ln w="31750" cap="flat" cmpd="sng" algn="ctr">
            <a:solidFill>
              <a:srgbClr val="4472C4"/>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等线" panose="02010600030101010101" charset="-122"/>
              <a:cs typeface="+mn-cs"/>
            </a:endParaRPr>
          </a:p>
        </p:txBody>
      </p:sp>
      <p:sp>
        <p:nvSpPr>
          <p:cNvPr id="88" name="文本框 87"/>
          <p:cNvSpPr txBox="1"/>
          <p:nvPr/>
        </p:nvSpPr>
        <p:spPr>
          <a:xfrm>
            <a:off x="9727279" y="2153192"/>
            <a:ext cx="1410618" cy="453457"/>
          </a:xfrm>
          <a:prstGeom prst="rect">
            <a:avLst/>
          </a:prstGeom>
          <a:noFill/>
        </p:spPr>
        <p:txBody>
          <a:bodyPr wrap="square" rtlCol="0">
            <a:spAutoFit/>
          </a:bodyPr>
          <a:lstStyle/>
          <a:p>
            <a:pPr defTabSz="457200" eaLnBrk="1" fontAlgn="auto" hangingPunct="1">
              <a:lnSpc>
                <a:spcPct val="130000"/>
              </a:lnSpc>
              <a:spcBef>
                <a:spcPts val="0"/>
              </a:spcBef>
              <a:spcAft>
                <a:spcPts val="0"/>
              </a:spcAft>
              <a:defRPr/>
            </a:pPr>
            <a:r>
              <a:rPr lang="en-US" altLang="zh-CN" b="1" dirty="0">
                <a:solidFill>
                  <a:srgbClr val="5B9BD5">
                    <a:lumMod val="50000"/>
                  </a:srgbClr>
                </a:solidFill>
                <a:latin typeface="微软雅黑" panose="020B0503020204020204" pitchFamily="34" charset="-122"/>
                <a:ea typeface="微软雅黑" panose="020B0503020204020204" pitchFamily="34" charset="-122"/>
              </a:rPr>
              <a:t>Digital</a:t>
            </a:r>
          </a:p>
        </p:txBody>
      </p:sp>
      <p:sp>
        <p:nvSpPr>
          <p:cNvPr id="89" name="文本框 88"/>
          <p:cNvSpPr txBox="1"/>
          <p:nvPr/>
        </p:nvSpPr>
        <p:spPr>
          <a:xfrm>
            <a:off x="9748284" y="3669536"/>
            <a:ext cx="1410618" cy="453457"/>
          </a:xfrm>
          <a:prstGeom prst="rect">
            <a:avLst/>
          </a:prstGeom>
          <a:noFill/>
        </p:spPr>
        <p:txBody>
          <a:bodyPr wrap="square" rtlCol="0">
            <a:spAutoFit/>
          </a:bodyPr>
          <a:lstStyle/>
          <a:p>
            <a:pPr defTabSz="457200" eaLnBrk="1" fontAlgn="auto" hangingPunct="1">
              <a:lnSpc>
                <a:spcPct val="130000"/>
              </a:lnSpc>
              <a:spcBef>
                <a:spcPts val="0"/>
              </a:spcBef>
              <a:spcAft>
                <a:spcPts val="0"/>
              </a:spcAft>
              <a:defRPr/>
            </a:pPr>
            <a:r>
              <a:rPr lang="en-US" altLang="zh-CN" b="1" dirty="0">
                <a:solidFill>
                  <a:srgbClr val="5B9BD5">
                    <a:lumMod val="50000"/>
                  </a:srgbClr>
                </a:solidFill>
                <a:latin typeface="微软雅黑" panose="020B0503020204020204" pitchFamily="34" charset="-122"/>
                <a:ea typeface="微软雅黑" panose="020B0503020204020204" pitchFamily="34" charset="-122"/>
              </a:rPr>
              <a:t>Analog</a:t>
            </a:r>
          </a:p>
        </p:txBody>
      </p:sp>
      <p:sp>
        <p:nvSpPr>
          <p:cNvPr id="91" name="文本框 90"/>
          <p:cNvSpPr txBox="1"/>
          <p:nvPr/>
        </p:nvSpPr>
        <p:spPr>
          <a:xfrm>
            <a:off x="3509491" y="1205980"/>
            <a:ext cx="3233616" cy="453457"/>
          </a:xfrm>
          <a:prstGeom prst="rect">
            <a:avLst/>
          </a:prstGeom>
          <a:solidFill>
            <a:srgbClr val="5B9BD5">
              <a:lumMod val="50000"/>
            </a:srgbClr>
          </a:solid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Diagonalization of H</a:t>
            </a:r>
          </a:p>
        </p:txBody>
      </p:sp>
      <p:sp>
        <p:nvSpPr>
          <p:cNvPr id="92" name="文本框 91"/>
          <p:cNvSpPr txBox="1"/>
          <p:nvPr/>
        </p:nvSpPr>
        <p:spPr>
          <a:xfrm>
            <a:off x="7387754" y="1205980"/>
            <a:ext cx="3233616" cy="453457"/>
          </a:xfrm>
          <a:prstGeom prst="rect">
            <a:avLst/>
          </a:prstGeom>
          <a:solidFill>
            <a:srgbClr val="5B9BD5">
              <a:lumMod val="50000"/>
            </a:srgbClr>
          </a:solid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Quantum computation</a:t>
            </a:r>
          </a:p>
        </p:txBody>
      </p:sp>
      <p:sp>
        <p:nvSpPr>
          <p:cNvPr id="93" name="文本框 92"/>
          <p:cNvSpPr txBox="1"/>
          <p:nvPr/>
        </p:nvSpPr>
        <p:spPr>
          <a:xfrm>
            <a:off x="787602" y="1922091"/>
            <a:ext cx="2019976" cy="777457"/>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Lattice Gauge Theory</a:t>
            </a:r>
          </a:p>
        </p:txBody>
      </p:sp>
      <p:sp>
        <p:nvSpPr>
          <p:cNvPr id="96" name="矩形 95"/>
          <p:cNvSpPr/>
          <p:nvPr/>
        </p:nvSpPr>
        <p:spPr>
          <a:xfrm>
            <a:off x="8088593" y="4590970"/>
            <a:ext cx="2418873" cy="782715"/>
          </a:xfrm>
          <a:prstGeom prst="rect">
            <a:avLst/>
          </a:prstGeom>
        </p:spPr>
        <p:txBody>
          <a:bodyPr wrap="square">
            <a:spAutoFit/>
          </a:bodyPr>
          <a:lstStyle/>
          <a:p>
            <a:pPr algn="ctr" eaLnBrk="1" fontAlgn="auto" hangingPunct="1">
              <a:lnSpc>
                <a:spcPct val="130000"/>
              </a:lnSpc>
              <a:spcBef>
                <a:spcPts val="0"/>
              </a:spcBef>
              <a:spcAft>
                <a:spcPts val="0"/>
              </a:spcAft>
            </a:pPr>
            <a:r>
              <a:rPr lang="en-US" altLang="zh-CN" sz="1800" dirty="0">
                <a:solidFill>
                  <a:prstClr val="black"/>
                </a:solidFill>
                <a:latin typeface="微软雅黑" panose="020B0503020204020204" pitchFamily="34" charset="-122"/>
                <a:ea typeface="微软雅黑" panose="020B0503020204020204" pitchFamily="34" charset="-122"/>
              </a:rPr>
              <a:t>Quantum Machine (Feynman,1981)</a:t>
            </a:r>
            <a:endParaRPr lang="zh-CN" altLang="en-US" sz="1800" dirty="0">
              <a:solidFill>
                <a:prstClr val="black"/>
              </a:solidFill>
              <a:latin typeface="等线" panose="02010600030101010101" charset="-122"/>
              <a:ea typeface="等线" panose="02010600030101010101" charset="-122"/>
            </a:endParaRPr>
          </a:p>
        </p:txBody>
      </p:sp>
      <p:sp>
        <p:nvSpPr>
          <p:cNvPr id="97" name="文本框 96"/>
          <p:cNvSpPr txBox="1"/>
          <p:nvPr/>
        </p:nvSpPr>
        <p:spPr>
          <a:xfrm>
            <a:off x="784095" y="6076895"/>
            <a:ext cx="11131999" cy="453457"/>
          </a:xfrm>
          <a:prstGeom prst="rect">
            <a:avLst/>
          </a:prstGeom>
          <a:noFill/>
        </p:spPr>
        <p:txBody>
          <a:bodyPr wrap="square" rtlCol="0">
            <a:spAutoFit/>
          </a:bodyPr>
          <a:lstStyle/>
          <a:p>
            <a:pPr marL="342900" indent="-342900" eaLnBrk="1" fontAlgn="auto" hangingPunct="1">
              <a:lnSpc>
                <a:spcPct val="130000"/>
              </a:lnSpc>
              <a:spcBef>
                <a:spcPts val="0"/>
              </a:spcBef>
              <a:spcAft>
                <a:spcPts val="0"/>
              </a:spcAft>
              <a:buFont typeface="Wingdings" panose="05000000000000000000" pitchFamily="2" charset="2"/>
              <a:buChar char="n"/>
            </a:pPr>
            <a:r>
              <a:rPr lang="en-US" altLang="zh-CN" dirty="0">
                <a:solidFill>
                  <a:srgbClr val="FF0000"/>
                </a:solidFill>
                <a:latin typeface="微软雅黑" panose="020B0503020204020204" pitchFamily="34" charset="-122"/>
                <a:ea typeface="微软雅黑" panose="020B0503020204020204" pitchFamily="34" charset="-122"/>
              </a:rPr>
              <a:t>Requirements: </a:t>
            </a:r>
            <a:r>
              <a:rPr lang="en-US" altLang="zh-CN" dirty="0">
                <a:latin typeface="微软雅黑" panose="020B0503020204020204" pitchFamily="34" charset="-122"/>
                <a:ea typeface="微软雅黑" panose="020B0503020204020204" pitchFamily="34" charset="-122"/>
              </a:rPr>
              <a:t>manipulation of many particles at single particle level </a:t>
            </a:r>
          </a:p>
        </p:txBody>
      </p:sp>
      <p:sp>
        <p:nvSpPr>
          <p:cNvPr id="2" name="标题 1"/>
          <p:cNvSpPr txBox="1"/>
          <p:nvPr/>
        </p:nvSpPr>
        <p:spPr bwMode="auto">
          <a:xfrm>
            <a:off x="133350" y="117476"/>
            <a:ext cx="904698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5720" rIns="91440" bIns="45720" numCol="1" anchor="ctr" anchorCtr="0" compatLnSpc="1"/>
          <a:lstStyle>
            <a:lvl1pPr algn="l" rtl="0" eaLnBrk="0" fontAlgn="base" hangingPunct="0">
              <a:lnSpc>
                <a:spcPct val="90000"/>
              </a:lnSpc>
              <a:spcBef>
                <a:spcPct val="0"/>
              </a:spcBef>
              <a:spcAft>
                <a:spcPct val="0"/>
              </a:spcAft>
              <a:defRPr sz="3600" b="0">
                <a:solidFill>
                  <a:srgbClr val="FFFFFF"/>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2pPr>
            <a:lvl3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3pPr>
            <a:lvl4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4pPr>
            <a:lvl5pPr algn="l" rtl="0" eaLnBrk="0" fontAlgn="base" hangingPunct="0">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5pPr>
            <a:lvl6pPr marL="4572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6pPr>
            <a:lvl7pPr marL="9144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7pPr>
            <a:lvl8pPr marL="13716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8pPr>
            <a:lvl9pPr marL="1828800" algn="l" rtl="0" fontAlgn="base">
              <a:lnSpc>
                <a:spcPct val="90000"/>
              </a:lnSpc>
              <a:spcBef>
                <a:spcPct val="0"/>
              </a:spcBef>
              <a:spcAft>
                <a:spcPct val="0"/>
              </a:spcAft>
              <a:defRPr sz="2400" b="1">
                <a:solidFill>
                  <a:srgbClr val="FFFFFF"/>
                </a:solidFill>
                <a:latin typeface="Arial" panose="020B0604020202020204" pitchFamily="34" charset="0"/>
                <a:ea typeface="宋体" panose="02010600030101010101" pitchFamily="2" charset="-122"/>
              </a:defRPr>
            </a:lvl9pPr>
          </a:lstStyle>
          <a:p>
            <a:r>
              <a:rPr lang="en-US" altLang="zh-CN" sz="3300" kern="0" dirty="0">
                <a:cs typeface="Calibri" panose="020F0502020204030204" pitchFamily="34" charset="0"/>
              </a:rPr>
              <a:t>Quantum simulation</a:t>
            </a:r>
            <a:endParaRPr lang="zh-CN" altLang="en-US" sz="3300" kern="0" dirty="0">
              <a:cs typeface="Calibri" panose="020F0502020204030204"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0" y="0"/>
            <a:ext cx="0" cy="0"/>
          </a:xfrm>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33A72E2E-2471-4BA2-8DE5-E55A0BA86EF7}" type="slidenum">
              <a:rPr kumimoji="0" lang="zh-CN" altLang="en-US" sz="1600" b="0" i="0" u="none" strike="noStrike" kern="1200" cap="none" spc="0" normalizeH="0" baseline="0" noProof="0" smtClean="0">
                <a:ln>
                  <a:noFill/>
                </a:ln>
                <a:solidFill>
                  <a:srgbClr val="002060"/>
                </a:solidFill>
                <a:effectLst/>
                <a:uLnTx/>
                <a:uFillTx/>
                <a:latin typeface="等线" panose="02010600030101010101" charset="-122"/>
                <a:ea typeface="等线" panose="02010600030101010101" charset="-122"/>
                <a:cs typeface="+mn-cs"/>
              </a:rPr>
              <a:t>9</a:t>
            </a:fld>
            <a:endParaRPr kumimoji="0" lang="zh-CN" altLang="en-US" sz="1600" b="0" i="0" u="none" strike="noStrike" kern="1200" cap="none" spc="0" normalizeH="0" baseline="0" noProof="0" dirty="0">
              <a:ln>
                <a:noFill/>
              </a:ln>
              <a:solidFill>
                <a:srgbClr val="002060"/>
              </a:solidFill>
              <a:effectLst/>
              <a:uLnTx/>
              <a:uFillTx/>
              <a:latin typeface="等线" panose="02010600030101010101" charset="-122"/>
              <a:ea typeface="等线" panose="02010600030101010101" charset="-122"/>
              <a:cs typeface="+mn-cs"/>
            </a:endParaRPr>
          </a:p>
        </p:txBody>
      </p:sp>
      <p:sp>
        <p:nvSpPr>
          <p:cNvPr id="3" name="标题 2"/>
          <p:cNvSpPr>
            <a:spLocks noGrp="1"/>
          </p:cNvSpPr>
          <p:nvPr>
            <p:ph type="title" idx="4294967295"/>
          </p:nvPr>
        </p:nvSpPr>
        <p:spPr>
          <a:xfrm>
            <a:off x="0" y="0"/>
            <a:ext cx="10515600" cy="801688"/>
          </a:xfrm>
        </p:spPr>
        <p:txBody>
          <a:bodyPr>
            <a:normAutofit/>
          </a:bodyPr>
          <a:lstStyle/>
          <a:p>
            <a:r>
              <a:rPr lang="en-US" altLang="zh-CN" sz="3400" dirty="0"/>
              <a:t> Simulating</a:t>
            </a:r>
            <a:r>
              <a:rPr lang="zh-CN" altLang="en-US" sz="3400" dirty="0"/>
              <a:t> </a:t>
            </a:r>
            <a:r>
              <a:rPr lang="en-US" altLang="zh-CN" sz="3400" dirty="0"/>
              <a:t>LGT</a:t>
            </a:r>
            <a:r>
              <a:rPr lang="zh-CN" altLang="en-US" sz="3400" dirty="0"/>
              <a:t> </a:t>
            </a:r>
            <a:r>
              <a:rPr lang="en-US" altLang="zh-CN" sz="3400" dirty="0"/>
              <a:t>with</a:t>
            </a:r>
            <a:r>
              <a:rPr lang="zh-CN" altLang="en-US" sz="3400" dirty="0"/>
              <a:t> </a:t>
            </a:r>
            <a:r>
              <a:rPr lang="en-US" altLang="zh-CN" sz="3400" dirty="0"/>
              <a:t>ultracold atoms</a:t>
            </a:r>
            <a:endParaRPr lang="zh-CN" altLang="en-US" sz="3400" dirty="0"/>
          </a:p>
        </p:txBody>
      </p:sp>
      <p:sp>
        <p:nvSpPr>
          <p:cNvPr id="8" name="文本框 7"/>
          <p:cNvSpPr txBox="1"/>
          <p:nvPr/>
        </p:nvSpPr>
        <p:spPr>
          <a:xfrm>
            <a:off x="234302" y="811498"/>
            <a:ext cx="9409428" cy="417358"/>
          </a:xfrm>
          <a:prstGeom prst="rect">
            <a:avLst/>
          </a:prstGeom>
          <a:noFill/>
        </p:spPr>
        <p:txBody>
          <a:bodyPr wrap="square" rtlCol="0">
            <a:spAutoFit/>
          </a:bodyPr>
          <a:lstStyle/>
          <a:p>
            <a:pPr marL="342900" marR="0" lvl="0" indent="-342900" algn="l" defTabSz="457200" rtl="0" eaLnBrk="1" fontAlgn="auto" latinLnBrk="0" hangingPunct="1">
              <a:lnSpc>
                <a:spcPct val="130000"/>
              </a:lnSpc>
              <a:spcBef>
                <a:spcPts val="0"/>
              </a:spcBef>
              <a:spcAft>
                <a:spcPts val="0"/>
              </a:spcAft>
              <a:buClrTx/>
              <a:buSzTx/>
              <a:buFont typeface="Wingdings" panose="05000000000000000000" pitchFamily="2" charset="2"/>
              <a:buChar char="n"/>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Theoretical proposals</a:t>
            </a:r>
          </a:p>
        </p:txBody>
      </p:sp>
      <p:sp>
        <p:nvSpPr>
          <p:cNvPr id="30" name="文本框 29"/>
          <p:cNvSpPr txBox="1"/>
          <p:nvPr/>
        </p:nvSpPr>
        <p:spPr>
          <a:xfrm>
            <a:off x="234301" y="2614014"/>
            <a:ext cx="4467777" cy="777457"/>
          </a:xfrm>
          <a:prstGeom prst="rect">
            <a:avLst/>
          </a:prstGeom>
          <a:noFill/>
        </p:spPr>
        <p:txBody>
          <a:bodyPr wrap="square" rtlCol="0">
            <a:spAutoFit/>
          </a:bodyPr>
          <a:lstStyle/>
          <a:p>
            <a:pPr marL="342900" marR="0" lvl="0" indent="-342900" algn="l" defTabSz="457200" rtl="0" eaLnBrk="1" fontAlgn="auto" latinLnBrk="0" hangingPunct="1">
              <a:lnSpc>
                <a:spcPct val="130000"/>
              </a:lnSpc>
              <a:spcBef>
                <a:spcPts val="0"/>
              </a:spcBef>
              <a:spcAft>
                <a:spcPts val="0"/>
              </a:spcAft>
              <a:buClrTx/>
              <a:buSzTx/>
              <a:buFont typeface="Wingdings" panose="05000000000000000000" pitchFamily="2" charset="2"/>
              <a:buChar char="n"/>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Pair creation, with 4 trapped ions</a:t>
            </a:r>
            <a:br>
              <a:rPr lang="en-US" altLang="zh-CN" sz="1800" dirty="0">
                <a:solidFill>
                  <a:prstClr val="black"/>
                </a:solidFill>
                <a:latin typeface="微软雅黑" panose="020B0503020204020204" pitchFamily="34" charset="-122"/>
                <a:ea typeface="微软雅黑" panose="020B0503020204020204" pitchFamily="34" charset="-122"/>
              </a:rPr>
            </a:br>
            <a:r>
              <a:rPr lang="en-US" altLang="zh-CN" sz="1800" dirty="0">
                <a:solidFill>
                  <a:prstClr val="black"/>
                </a:solidFill>
                <a:latin typeface="微软雅黑" panose="020B0503020204020204" pitchFamily="34" charset="-122"/>
                <a:ea typeface="微软雅黑" panose="020B0503020204020204" pitchFamily="34" charset="-122"/>
              </a:rPr>
              <a:t>2016</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4" name="文本框 33"/>
          <p:cNvSpPr txBox="1"/>
          <p:nvPr/>
        </p:nvSpPr>
        <p:spPr>
          <a:xfrm>
            <a:off x="4489820" y="2623824"/>
            <a:ext cx="4784593" cy="417358"/>
          </a:xfrm>
          <a:prstGeom prst="rect">
            <a:avLst/>
          </a:prstGeom>
          <a:noFill/>
        </p:spPr>
        <p:txBody>
          <a:bodyPr wrap="square" rtlCol="0">
            <a:spAutoFit/>
          </a:bodyPr>
          <a:lstStyle/>
          <a:p>
            <a:pPr marL="342900" marR="0" lvl="0" indent="-342900" algn="l" defTabSz="457200" rtl="0" eaLnBrk="1" fontAlgn="auto" latinLnBrk="0" hangingPunct="1">
              <a:lnSpc>
                <a:spcPct val="130000"/>
              </a:lnSpc>
              <a:spcBef>
                <a:spcPts val="0"/>
              </a:spcBef>
              <a:spcAft>
                <a:spcPts val="0"/>
              </a:spcAft>
              <a:buClrTx/>
              <a:buSzTx/>
              <a:buFont typeface="Wingdings" panose="05000000000000000000" pitchFamily="2" charset="2"/>
              <a:buChar char="n"/>
              <a:defRPr/>
            </a:pPr>
            <a:r>
              <a:rPr lang="en-US" altLang="zh-CN" sz="1800" dirty="0">
                <a:solidFill>
                  <a:prstClr val="black"/>
                </a:solidFill>
                <a:latin typeface="微软雅黑" panose="020B0503020204020204" pitchFamily="34" charset="-122"/>
                <a:ea typeface="微软雅黑" panose="020B0503020204020204" pitchFamily="34" charset="-122"/>
              </a:rPr>
              <a:t>U(1) LGT, with 71-site</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ultracold atoms</a:t>
            </a:r>
          </a:p>
        </p:txBody>
      </p:sp>
      <p:grpSp>
        <p:nvGrpSpPr>
          <p:cNvPr id="7" name="组合 6"/>
          <p:cNvGrpSpPr/>
          <p:nvPr/>
        </p:nvGrpSpPr>
        <p:grpSpPr>
          <a:xfrm>
            <a:off x="615561" y="1321554"/>
            <a:ext cx="4797143" cy="1133612"/>
            <a:chOff x="523147" y="1521808"/>
            <a:chExt cx="4797143" cy="1133612"/>
          </a:xfrm>
        </p:grpSpPr>
        <p:pic>
          <p:nvPicPr>
            <p:cNvPr id="4" name="图片 3"/>
            <p:cNvPicPr>
              <a:picLocks noChangeAspect="1"/>
            </p:cNvPicPr>
            <p:nvPr/>
          </p:nvPicPr>
          <p:blipFill rotWithShape="1">
            <a:blip r:embed="rId3"/>
            <a:srcRect l="10244" t="-1" r="10853" b="60043"/>
            <a:stretch>
              <a:fillRect/>
            </a:stretch>
          </p:blipFill>
          <p:spPr>
            <a:xfrm>
              <a:off x="559818" y="1574090"/>
              <a:ext cx="4760472" cy="1081330"/>
            </a:xfrm>
            <a:prstGeom prst="rect">
              <a:avLst/>
            </a:prstGeom>
          </p:spPr>
        </p:pic>
        <p:sp>
          <p:nvSpPr>
            <p:cNvPr id="41" name="矩形 40"/>
            <p:cNvSpPr/>
            <p:nvPr/>
          </p:nvSpPr>
          <p:spPr>
            <a:xfrm flipV="1">
              <a:off x="523147" y="1521808"/>
              <a:ext cx="4179481" cy="2754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charset="-122"/>
                <a:cs typeface="+mn-cs"/>
              </a:endParaRPr>
            </a:p>
          </p:txBody>
        </p:sp>
        <p:pic>
          <p:nvPicPr>
            <p:cNvPr id="22" name="图片 21"/>
            <p:cNvPicPr>
              <a:picLocks noChangeAspect="1"/>
            </p:cNvPicPr>
            <p:nvPr/>
          </p:nvPicPr>
          <p:blipFill>
            <a:blip r:embed="rId4"/>
            <a:stretch>
              <a:fillRect/>
            </a:stretch>
          </p:blipFill>
          <p:spPr>
            <a:xfrm>
              <a:off x="559817" y="1547564"/>
              <a:ext cx="1519235" cy="198893"/>
            </a:xfrm>
            <a:prstGeom prst="rect">
              <a:avLst/>
            </a:prstGeom>
          </p:spPr>
        </p:pic>
      </p:grpSp>
      <p:grpSp>
        <p:nvGrpSpPr>
          <p:cNvPr id="15" name="组合 14"/>
          <p:cNvGrpSpPr/>
          <p:nvPr/>
        </p:nvGrpSpPr>
        <p:grpSpPr>
          <a:xfrm>
            <a:off x="5579750" y="1358533"/>
            <a:ext cx="5944658" cy="995279"/>
            <a:chOff x="5520476" y="1550534"/>
            <a:chExt cx="6111706" cy="1060204"/>
          </a:xfrm>
        </p:grpSpPr>
        <p:pic>
          <p:nvPicPr>
            <p:cNvPr id="5" name="图片 4"/>
            <p:cNvPicPr>
              <a:picLocks noChangeAspect="1"/>
            </p:cNvPicPr>
            <p:nvPr/>
          </p:nvPicPr>
          <p:blipFill rotWithShape="1">
            <a:blip r:embed="rId5"/>
            <a:srcRect l="7177" r="6105" b="63355"/>
            <a:stretch>
              <a:fillRect/>
            </a:stretch>
          </p:blipFill>
          <p:spPr>
            <a:xfrm>
              <a:off x="5656785" y="1553852"/>
              <a:ext cx="5759016" cy="1056886"/>
            </a:xfrm>
            <a:prstGeom prst="rect">
              <a:avLst/>
            </a:prstGeom>
          </p:spPr>
        </p:pic>
        <p:sp>
          <p:nvSpPr>
            <p:cNvPr id="6" name="矩形 5"/>
            <p:cNvSpPr/>
            <p:nvPr/>
          </p:nvSpPr>
          <p:spPr>
            <a:xfrm>
              <a:off x="5520476" y="1550534"/>
              <a:ext cx="6111706" cy="2466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charset="-122"/>
                <a:cs typeface="+mn-cs"/>
              </a:endParaRPr>
            </a:p>
          </p:txBody>
        </p:sp>
        <p:pic>
          <p:nvPicPr>
            <p:cNvPr id="24" name="图片 23"/>
            <p:cNvPicPr>
              <a:picLocks noChangeAspect="1"/>
            </p:cNvPicPr>
            <p:nvPr/>
          </p:nvPicPr>
          <p:blipFill>
            <a:blip r:embed="rId6"/>
            <a:stretch>
              <a:fillRect/>
            </a:stretch>
          </p:blipFill>
          <p:spPr>
            <a:xfrm>
              <a:off x="5707358" y="1561489"/>
              <a:ext cx="1640883" cy="198477"/>
            </a:xfrm>
            <a:prstGeom prst="rect">
              <a:avLst/>
            </a:prstGeom>
          </p:spPr>
        </p:pic>
      </p:grpSp>
      <p:sp>
        <p:nvSpPr>
          <p:cNvPr id="51" name="矩形 50"/>
          <p:cNvSpPr/>
          <p:nvPr/>
        </p:nvSpPr>
        <p:spPr>
          <a:xfrm>
            <a:off x="615561" y="1293440"/>
            <a:ext cx="10778957" cy="1179495"/>
          </a:xfrm>
          <a:prstGeom prst="rect">
            <a:avLst/>
          </a:prstGeom>
          <a:noFill/>
          <a:ln w="19050">
            <a:solidFill>
              <a:srgbClr val="006699"/>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21" name="组合 20"/>
          <p:cNvGrpSpPr/>
          <p:nvPr/>
        </p:nvGrpSpPr>
        <p:grpSpPr>
          <a:xfrm>
            <a:off x="661731" y="3368926"/>
            <a:ext cx="4040348" cy="2988568"/>
            <a:chOff x="586026" y="3542517"/>
            <a:chExt cx="4040348" cy="2988568"/>
          </a:xfrm>
        </p:grpSpPr>
        <p:grpSp>
          <p:nvGrpSpPr>
            <p:cNvPr id="19" name="组合 18"/>
            <p:cNvGrpSpPr/>
            <p:nvPr/>
          </p:nvGrpSpPr>
          <p:grpSpPr>
            <a:xfrm>
              <a:off x="603259" y="3614301"/>
              <a:ext cx="4023115" cy="1013451"/>
              <a:chOff x="658862" y="3446220"/>
              <a:chExt cx="4761553" cy="1265303"/>
            </a:xfrm>
          </p:grpSpPr>
          <p:grpSp>
            <p:nvGrpSpPr>
              <p:cNvPr id="12" name="组合 11"/>
              <p:cNvGrpSpPr/>
              <p:nvPr/>
            </p:nvGrpSpPr>
            <p:grpSpPr>
              <a:xfrm>
                <a:off x="705790" y="3446220"/>
                <a:ext cx="4416479" cy="1205293"/>
                <a:chOff x="6277050" y="700896"/>
                <a:chExt cx="5857801" cy="1429360"/>
              </a:xfrm>
            </p:grpSpPr>
            <p:pic>
              <p:nvPicPr>
                <p:cNvPr id="9" name="图片 8"/>
                <p:cNvPicPr>
                  <a:picLocks noChangeAspect="1"/>
                </p:cNvPicPr>
                <p:nvPr/>
              </p:nvPicPr>
              <p:blipFill rotWithShape="1">
                <a:blip r:embed="rId7"/>
                <a:srcRect b="16442"/>
                <a:stretch>
                  <a:fillRect/>
                </a:stretch>
              </p:blipFill>
              <p:spPr>
                <a:xfrm>
                  <a:off x="6277050" y="700896"/>
                  <a:ext cx="5857801" cy="1429360"/>
                </a:xfrm>
                <a:prstGeom prst="rect">
                  <a:avLst/>
                </a:prstGeom>
              </p:spPr>
            </p:pic>
            <p:pic>
              <p:nvPicPr>
                <p:cNvPr id="11" name="图片 10"/>
                <p:cNvPicPr>
                  <a:picLocks noChangeAspect="1"/>
                </p:cNvPicPr>
                <p:nvPr/>
              </p:nvPicPr>
              <p:blipFill rotWithShape="1">
                <a:blip r:embed="rId8"/>
                <a:srcRect t="1" r="66498" b="29142"/>
                <a:stretch>
                  <a:fillRect/>
                </a:stretch>
              </p:blipFill>
              <p:spPr>
                <a:xfrm>
                  <a:off x="8044574" y="785298"/>
                  <a:ext cx="4090277" cy="402121"/>
                </a:xfrm>
                <a:prstGeom prst="rect">
                  <a:avLst/>
                </a:prstGeom>
              </p:spPr>
            </p:pic>
          </p:grpSp>
          <p:pic>
            <p:nvPicPr>
              <p:cNvPr id="46" name="图片 45"/>
              <p:cNvPicPr>
                <a:picLocks noChangeAspect="1"/>
              </p:cNvPicPr>
              <p:nvPr/>
            </p:nvPicPr>
            <p:blipFill rotWithShape="1">
              <a:blip r:embed="rId7"/>
              <a:srcRect t="49721" b="16844"/>
              <a:stretch>
                <a:fillRect/>
              </a:stretch>
            </p:blipFill>
            <p:spPr>
              <a:xfrm>
                <a:off x="658862" y="3952777"/>
                <a:ext cx="4510334" cy="485950"/>
              </a:xfrm>
              <a:prstGeom prst="rect">
                <a:avLst/>
              </a:prstGeom>
            </p:spPr>
          </p:pic>
          <p:pic>
            <p:nvPicPr>
              <p:cNvPr id="48" name="图片 47"/>
              <p:cNvPicPr>
                <a:picLocks noChangeAspect="1"/>
              </p:cNvPicPr>
              <p:nvPr/>
            </p:nvPicPr>
            <p:blipFill rotWithShape="1">
              <a:blip r:embed="rId7"/>
              <a:srcRect t="83734" b="-937"/>
              <a:stretch>
                <a:fillRect/>
              </a:stretch>
            </p:blipFill>
            <p:spPr>
              <a:xfrm>
                <a:off x="681867" y="4428078"/>
                <a:ext cx="4738548" cy="283445"/>
              </a:xfrm>
              <a:prstGeom prst="rect">
                <a:avLst/>
              </a:prstGeom>
            </p:spPr>
          </p:pic>
        </p:grpSp>
        <p:grpSp>
          <p:nvGrpSpPr>
            <p:cNvPr id="20" name="组合 19"/>
            <p:cNvGrpSpPr/>
            <p:nvPr/>
          </p:nvGrpSpPr>
          <p:grpSpPr>
            <a:xfrm>
              <a:off x="586026" y="3542517"/>
              <a:ext cx="3788439" cy="2988568"/>
              <a:chOff x="586026" y="3542517"/>
              <a:chExt cx="3788439" cy="2988568"/>
            </a:xfrm>
          </p:grpSpPr>
          <p:pic>
            <p:nvPicPr>
              <p:cNvPr id="10" name="图片 9"/>
              <p:cNvPicPr>
                <a:picLocks noChangeAspect="1"/>
              </p:cNvPicPr>
              <p:nvPr/>
            </p:nvPicPr>
            <p:blipFill rotWithShape="1">
              <a:blip r:embed="rId9"/>
              <a:srcRect b="8059"/>
              <a:stretch>
                <a:fillRect/>
              </a:stretch>
            </p:blipFill>
            <p:spPr>
              <a:xfrm>
                <a:off x="756366" y="4779902"/>
                <a:ext cx="3368040" cy="1751183"/>
              </a:xfrm>
              <a:prstGeom prst="rect">
                <a:avLst/>
              </a:prstGeom>
            </p:spPr>
          </p:pic>
          <p:sp>
            <p:nvSpPr>
              <p:cNvPr id="52" name="矩形 51"/>
              <p:cNvSpPr/>
              <p:nvPr/>
            </p:nvSpPr>
            <p:spPr>
              <a:xfrm>
                <a:off x="586026" y="3542517"/>
                <a:ext cx="3788439" cy="2988568"/>
              </a:xfrm>
              <a:prstGeom prst="rect">
                <a:avLst/>
              </a:prstGeom>
              <a:noFill/>
              <a:ln w="19050">
                <a:solidFill>
                  <a:srgbClr val="006699"/>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23" name="组合 22"/>
          <p:cNvGrpSpPr/>
          <p:nvPr/>
        </p:nvGrpSpPr>
        <p:grpSpPr>
          <a:xfrm>
            <a:off x="4529469" y="3368926"/>
            <a:ext cx="3783706" cy="2988568"/>
            <a:chOff x="4817943" y="3542517"/>
            <a:chExt cx="3783706" cy="2988568"/>
          </a:xfrm>
        </p:grpSpPr>
        <p:grpSp>
          <p:nvGrpSpPr>
            <p:cNvPr id="18" name="组合 17"/>
            <p:cNvGrpSpPr/>
            <p:nvPr/>
          </p:nvGrpSpPr>
          <p:grpSpPr>
            <a:xfrm>
              <a:off x="5018791" y="4666870"/>
              <a:ext cx="3388612" cy="1795393"/>
              <a:chOff x="6951826" y="3460974"/>
              <a:chExt cx="3421100" cy="1844853"/>
            </a:xfrm>
          </p:grpSpPr>
          <p:pic>
            <p:nvPicPr>
              <p:cNvPr id="16" name="图片 15"/>
              <p:cNvPicPr>
                <a:picLocks noChangeAspect="1"/>
              </p:cNvPicPr>
              <p:nvPr/>
            </p:nvPicPr>
            <p:blipFill>
              <a:blip r:embed="rId10"/>
              <a:stretch>
                <a:fillRect/>
              </a:stretch>
            </p:blipFill>
            <p:spPr>
              <a:xfrm>
                <a:off x="6951826" y="3460974"/>
                <a:ext cx="3421100" cy="1542023"/>
              </a:xfrm>
              <a:prstGeom prst="rect">
                <a:avLst/>
              </a:prstGeom>
            </p:spPr>
          </p:pic>
          <p:pic>
            <p:nvPicPr>
              <p:cNvPr id="17" name="图片 16"/>
              <p:cNvPicPr>
                <a:picLocks noChangeAspect="1"/>
              </p:cNvPicPr>
              <p:nvPr/>
            </p:nvPicPr>
            <p:blipFill>
              <a:blip r:embed="rId11"/>
              <a:stretch>
                <a:fillRect/>
              </a:stretch>
            </p:blipFill>
            <p:spPr>
              <a:xfrm>
                <a:off x="7028225" y="4827437"/>
                <a:ext cx="3268302" cy="478390"/>
              </a:xfrm>
              <a:prstGeom prst="rect">
                <a:avLst/>
              </a:prstGeom>
            </p:spPr>
          </p:pic>
        </p:grpSp>
        <p:grpSp>
          <p:nvGrpSpPr>
            <p:cNvPr id="33" name="组合 32"/>
            <p:cNvGrpSpPr/>
            <p:nvPr/>
          </p:nvGrpSpPr>
          <p:grpSpPr>
            <a:xfrm>
              <a:off x="4851971" y="3566138"/>
              <a:ext cx="3749678" cy="1055915"/>
              <a:chOff x="5111202" y="3429687"/>
              <a:chExt cx="5262014" cy="1371650"/>
            </a:xfrm>
          </p:grpSpPr>
          <p:pic>
            <p:nvPicPr>
              <p:cNvPr id="13" name="图片 12"/>
              <p:cNvPicPr>
                <a:picLocks noChangeAspect="1"/>
              </p:cNvPicPr>
              <p:nvPr/>
            </p:nvPicPr>
            <p:blipFill rotWithShape="1">
              <a:blip r:embed="rId12"/>
              <a:srcRect l="1474" b="35914"/>
              <a:stretch>
                <a:fillRect/>
              </a:stretch>
            </p:blipFill>
            <p:spPr>
              <a:xfrm>
                <a:off x="5111202" y="3498242"/>
                <a:ext cx="5188830" cy="1132430"/>
              </a:xfrm>
              <a:prstGeom prst="rect">
                <a:avLst/>
              </a:prstGeom>
            </p:spPr>
          </p:pic>
          <p:pic>
            <p:nvPicPr>
              <p:cNvPr id="14" name="图片 13"/>
              <p:cNvPicPr>
                <a:picLocks noChangeAspect="1"/>
              </p:cNvPicPr>
              <p:nvPr/>
            </p:nvPicPr>
            <p:blipFill>
              <a:blip r:embed="rId13"/>
              <a:stretch>
                <a:fillRect/>
              </a:stretch>
            </p:blipFill>
            <p:spPr>
              <a:xfrm>
                <a:off x="7462024" y="3429687"/>
                <a:ext cx="2838009" cy="246858"/>
              </a:xfrm>
              <a:prstGeom prst="rect">
                <a:avLst/>
              </a:prstGeom>
            </p:spPr>
          </p:pic>
          <p:pic>
            <p:nvPicPr>
              <p:cNvPr id="32" name="图片 31"/>
              <p:cNvPicPr>
                <a:picLocks noChangeAspect="1"/>
              </p:cNvPicPr>
              <p:nvPr/>
            </p:nvPicPr>
            <p:blipFill rotWithShape="1">
              <a:blip r:embed="rId12"/>
              <a:srcRect l="34310" t="66541" r="1425" b="17274"/>
              <a:stretch>
                <a:fillRect/>
              </a:stretch>
            </p:blipFill>
            <p:spPr>
              <a:xfrm>
                <a:off x="5111202" y="4325995"/>
                <a:ext cx="5262014" cy="475342"/>
              </a:xfrm>
              <a:prstGeom prst="rect">
                <a:avLst/>
              </a:prstGeom>
            </p:spPr>
          </p:pic>
        </p:grpSp>
        <p:sp>
          <p:nvSpPr>
            <p:cNvPr id="53" name="矩形 52"/>
            <p:cNvSpPr/>
            <p:nvPr/>
          </p:nvSpPr>
          <p:spPr>
            <a:xfrm>
              <a:off x="4817943" y="3542517"/>
              <a:ext cx="3731556" cy="2988568"/>
            </a:xfrm>
            <a:prstGeom prst="rect">
              <a:avLst/>
            </a:prstGeom>
            <a:noFill/>
            <a:ln w="19050">
              <a:solidFill>
                <a:srgbClr val="006699"/>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35" name="文本框 34"/>
          <p:cNvSpPr txBox="1"/>
          <p:nvPr/>
        </p:nvSpPr>
        <p:spPr>
          <a:xfrm>
            <a:off x="8667309" y="4160371"/>
            <a:ext cx="3097616" cy="1895519"/>
          </a:xfrm>
          <a:prstGeom prst="rect">
            <a:avLst/>
          </a:prstGeom>
          <a:noFill/>
        </p:spPr>
        <p:txBody>
          <a:bodyPr wrap="square" rtlCol="0">
            <a:spAutoFit/>
          </a:bodyP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White paper, USQCD: Quantum simulation for high-energy physics, </a:t>
            </a:r>
            <a:b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b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PRX Quantum  4, 027001 (2023)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Tc2NTMzZmJjZmQ4OTM0YmExYWY1MzJmMjIwZTNmM2EifQ=="/>
</p:tagLst>
</file>

<file path=ppt/tags/tag2.xml><?xml version="1.0" encoding="utf-8"?>
<p:tagLst xmlns:a="http://schemas.openxmlformats.org/drawingml/2006/main" xmlns:r="http://schemas.openxmlformats.org/officeDocument/2006/relationships" xmlns:p="http://schemas.openxmlformats.org/presentationml/2006/main">
  <p:tag name="TIMING" val="|11.6|15.1|16.6"/>
</p:tagLst>
</file>

<file path=ppt/tags/tag3.xml><?xml version="1.0" encoding="utf-8"?>
<p:tagLst xmlns:a="http://schemas.openxmlformats.org/drawingml/2006/main" xmlns:r="http://schemas.openxmlformats.org/officeDocument/2006/relationships" xmlns:p="http://schemas.openxmlformats.org/presentationml/2006/main">
  <p:tag name="TIMING" val="|23.8|2.9"/>
</p:tagLst>
</file>

<file path=ppt/theme/theme1.xml><?xml version="1.0" encoding="utf-8"?>
<a:theme xmlns:a="http://schemas.openxmlformats.org/drawingml/2006/main" name="5_Capsules">
  <a:themeElements>
    <a:clrScheme name="5_Capsules 13">
      <a:dk1>
        <a:srgbClr val="FF9966"/>
      </a:dk1>
      <a:lt1>
        <a:srgbClr val="800000"/>
      </a:lt1>
      <a:dk2>
        <a:srgbClr val="660033"/>
      </a:dk2>
      <a:lt2>
        <a:srgbClr val="000000"/>
      </a:lt2>
      <a:accent1>
        <a:srgbClr val="990000"/>
      </a:accent1>
      <a:accent2>
        <a:srgbClr val="FFCC99"/>
      </a:accent2>
      <a:accent3>
        <a:srgbClr val="B8AAAD"/>
      </a:accent3>
      <a:accent4>
        <a:srgbClr val="6C0000"/>
      </a:accent4>
      <a:accent5>
        <a:srgbClr val="CAAAAA"/>
      </a:accent5>
      <a:accent6>
        <a:srgbClr val="E7B98A"/>
      </a:accent6>
      <a:hlink>
        <a:srgbClr val="993300"/>
      </a:hlink>
      <a:folHlink>
        <a:srgbClr val="FFCC99"/>
      </a:folHlink>
    </a:clrScheme>
    <a:fontScheme name="5_Capsules">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sz="2000" dirty="0" smtClean="0">
            <a:solidFill>
              <a:srgbClr val="CC3300"/>
            </a:solidFill>
            <a:latin typeface="+mj-lt"/>
          </a:defRPr>
        </a:defPPr>
      </a:lstStyle>
    </a:spDef>
    <a:lnDef>
      <a:spPr bwMode="auto">
        <a:ln>
          <a:tailEnd type="triangle"/>
        </a:ln>
      </a:spPr>
      <a:bodyPr/>
      <a:lstStyle/>
      <a:style>
        <a:lnRef idx="3">
          <a:schemeClr val="accent1"/>
        </a:lnRef>
        <a:fillRef idx="0">
          <a:schemeClr val="accent1"/>
        </a:fillRef>
        <a:effectRef idx="2">
          <a:schemeClr val="accent1"/>
        </a:effectRef>
        <a:fontRef idx="minor">
          <a:schemeClr val="tx1"/>
        </a:fontRef>
      </a:style>
    </a:lnDef>
  </a:objectDefaults>
  <a:extraClrSchemeLst>
    <a:extraClrScheme>
      <a:clrScheme name="5_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5_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5_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5_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5_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5_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5_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5_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
      <a:clrScheme name="5_Capsules 9">
        <a:dk1>
          <a:srgbClr val="FFFFCC"/>
        </a:dk1>
        <a:lt1>
          <a:srgbClr val="FFFFFF"/>
        </a:lt1>
        <a:dk2>
          <a:srgbClr val="660033"/>
        </a:dk2>
        <a:lt2>
          <a:srgbClr val="FFFFFF"/>
        </a:lt2>
        <a:accent1>
          <a:srgbClr val="990000"/>
        </a:accent1>
        <a:accent2>
          <a:srgbClr val="FFCC99"/>
        </a:accent2>
        <a:accent3>
          <a:srgbClr val="B8AAAD"/>
        </a:accent3>
        <a:accent4>
          <a:srgbClr val="DADADA"/>
        </a:accent4>
        <a:accent5>
          <a:srgbClr val="CAAAAA"/>
        </a:accent5>
        <a:accent6>
          <a:srgbClr val="E7B98A"/>
        </a:accent6>
        <a:hlink>
          <a:srgbClr val="993300"/>
        </a:hlink>
        <a:folHlink>
          <a:srgbClr val="FFCC99"/>
        </a:folHlink>
      </a:clrScheme>
      <a:clrMap bg1="dk2" tx1="lt1" bg2="dk1" tx2="lt2" accent1="accent1" accent2="accent2" accent3="accent3" accent4="accent4" accent5="accent5" accent6="accent6" hlink="hlink" folHlink="folHlink"/>
    </a:extraClrScheme>
    <a:extraClrScheme>
      <a:clrScheme name="5_Capsules 10">
        <a:dk1>
          <a:srgbClr val="000000"/>
        </a:dk1>
        <a:lt1>
          <a:srgbClr val="660033"/>
        </a:lt1>
        <a:dk2>
          <a:srgbClr val="FFFFFF"/>
        </a:dk2>
        <a:lt2>
          <a:srgbClr val="FFFFCC"/>
        </a:lt2>
        <a:accent1>
          <a:srgbClr val="990000"/>
        </a:accent1>
        <a:accent2>
          <a:srgbClr val="FFCC99"/>
        </a:accent2>
        <a:accent3>
          <a:srgbClr val="B8AAAD"/>
        </a:accent3>
        <a:accent4>
          <a:srgbClr val="000000"/>
        </a:accent4>
        <a:accent5>
          <a:srgbClr val="CAAAAA"/>
        </a:accent5>
        <a:accent6>
          <a:srgbClr val="E7B98A"/>
        </a:accent6>
        <a:hlink>
          <a:srgbClr val="993300"/>
        </a:hlink>
        <a:folHlink>
          <a:srgbClr val="FFCC99"/>
        </a:folHlink>
      </a:clrScheme>
      <a:clrMap bg1="lt1" tx1="dk1" bg2="lt2" tx2="dk2" accent1="accent1" accent2="accent2" accent3="accent3" accent4="accent4" accent5="accent5" accent6="accent6" hlink="hlink" folHlink="folHlink"/>
    </a:extraClrScheme>
    <a:extraClrScheme>
      <a:clrScheme name="5_Capsules 11">
        <a:dk1>
          <a:srgbClr val="FFFFCC"/>
        </a:dk1>
        <a:lt1>
          <a:srgbClr val="FFFFFF"/>
        </a:lt1>
        <a:dk2>
          <a:srgbClr val="660033"/>
        </a:dk2>
        <a:lt2>
          <a:srgbClr val="000000"/>
        </a:lt2>
        <a:accent1>
          <a:srgbClr val="990000"/>
        </a:accent1>
        <a:accent2>
          <a:srgbClr val="FFCC99"/>
        </a:accent2>
        <a:accent3>
          <a:srgbClr val="B8AAAD"/>
        </a:accent3>
        <a:accent4>
          <a:srgbClr val="DADADA"/>
        </a:accent4>
        <a:accent5>
          <a:srgbClr val="CAAAAA"/>
        </a:accent5>
        <a:accent6>
          <a:srgbClr val="E7B98A"/>
        </a:accent6>
        <a:hlink>
          <a:srgbClr val="993300"/>
        </a:hlink>
        <a:folHlink>
          <a:srgbClr val="FFCC99"/>
        </a:folHlink>
      </a:clrScheme>
      <a:clrMap bg1="dk2" tx1="lt1" bg2="dk1" tx2="lt2" accent1="accent1" accent2="accent2" accent3="accent3" accent4="accent4" accent5="accent5" accent6="accent6" hlink="hlink" folHlink="folHlink"/>
    </a:extraClrScheme>
    <a:extraClrScheme>
      <a:clrScheme name="5_Capsules 12">
        <a:dk1>
          <a:srgbClr val="FFFFCC"/>
        </a:dk1>
        <a:lt1>
          <a:srgbClr val="800000"/>
        </a:lt1>
        <a:dk2>
          <a:srgbClr val="660033"/>
        </a:dk2>
        <a:lt2>
          <a:srgbClr val="000000"/>
        </a:lt2>
        <a:accent1>
          <a:srgbClr val="990000"/>
        </a:accent1>
        <a:accent2>
          <a:srgbClr val="FFCC99"/>
        </a:accent2>
        <a:accent3>
          <a:srgbClr val="B8AAAD"/>
        </a:accent3>
        <a:accent4>
          <a:srgbClr val="6C0000"/>
        </a:accent4>
        <a:accent5>
          <a:srgbClr val="CAAAAA"/>
        </a:accent5>
        <a:accent6>
          <a:srgbClr val="E7B98A"/>
        </a:accent6>
        <a:hlink>
          <a:srgbClr val="993300"/>
        </a:hlink>
        <a:folHlink>
          <a:srgbClr val="FFCC99"/>
        </a:folHlink>
      </a:clrScheme>
      <a:clrMap bg1="dk2" tx1="lt1" bg2="dk1" tx2="lt2" accent1="accent1" accent2="accent2" accent3="accent3" accent4="accent4" accent5="accent5" accent6="accent6" hlink="hlink" folHlink="folHlink"/>
    </a:extraClrScheme>
    <a:extraClrScheme>
      <a:clrScheme name="5_Capsules 13">
        <a:dk1>
          <a:srgbClr val="FF9966"/>
        </a:dk1>
        <a:lt1>
          <a:srgbClr val="800000"/>
        </a:lt1>
        <a:dk2>
          <a:srgbClr val="660033"/>
        </a:dk2>
        <a:lt2>
          <a:srgbClr val="000000"/>
        </a:lt2>
        <a:accent1>
          <a:srgbClr val="990000"/>
        </a:accent1>
        <a:accent2>
          <a:srgbClr val="FFCC99"/>
        </a:accent2>
        <a:accent3>
          <a:srgbClr val="B8AAAD"/>
        </a:accent3>
        <a:accent4>
          <a:srgbClr val="6C0000"/>
        </a:accent4>
        <a:accent5>
          <a:srgbClr val="CAAAAA"/>
        </a:accent5>
        <a:accent6>
          <a:srgbClr val="E7B98A"/>
        </a:accent6>
        <a:hlink>
          <a:srgbClr val="993300"/>
        </a:hlink>
        <a:folHlink>
          <a:srgbClr val="FFCC99"/>
        </a:folHlink>
      </a:clrScheme>
      <a:clrMap bg1="dk2" tx1="lt1" bg2="dk1" tx2="lt2" accent1="accent1" accent2="accent2" accent3="accent3" accent4="accent4" accent5="accent5" accent6="accent6" hlink="hlink" folHlink="folHlink"/>
    </a:extraClrScheme>
    <a:extraClrScheme>
      <a:clrScheme name="5_Capsules 14">
        <a:dk1>
          <a:srgbClr val="003300"/>
        </a:dk1>
        <a:lt1>
          <a:srgbClr val="339933"/>
        </a:lt1>
        <a:dk2>
          <a:srgbClr val="000000"/>
        </a:dk2>
        <a:lt2>
          <a:srgbClr val="666633"/>
        </a:lt2>
        <a:accent1>
          <a:srgbClr val="003300"/>
        </a:accent1>
        <a:accent2>
          <a:srgbClr val="99CC00"/>
        </a:accent2>
        <a:accent3>
          <a:srgbClr val="ADCAAD"/>
        </a:accent3>
        <a:accent4>
          <a:srgbClr val="002A00"/>
        </a:accent4>
        <a:accent5>
          <a:srgbClr val="AAADAA"/>
        </a:accent5>
        <a:accent6>
          <a:srgbClr val="8AB900"/>
        </a:accent6>
        <a:hlink>
          <a:srgbClr val="336600"/>
        </a:hlink>
        <a:folHlink>
          <a:srgbClr val="99CC00"/>
        </a:folHlink>
      </a:clrScheme>
      <a:clrMap bg1="lt1" tx1="dk1" bg2="lt2" tx2="dk2" accent1="accent1" accent2="accent2" accent3="accent3" accent4="accent4" accent5="accent5" accent6="accent6" hlink="hlink" folHlink="folHlink"/>
    </a:extraClrScheme>
    <a:extraClrScheme>
      <a:clrScheme name="5_Capsules 15">
        <a:dk1>
          <a:srgbClr val="003300"/>
        </a:dk1>
        <a:lt1>
          <a:srgbClr val="339966"/>
        </a:lt1>
        <a:dk2>
          <a:srgbClr val="000000"/>
        </a:dk2>
        <a:lt2>
          <a:srgbClr val="666633"/>
        </a:lt2>
        <a:accent1>
          <a:srgbClr val="003300"/>
        </a:accent1>
        <a:accent2>
          <a:srgbClr val="99CC00"/>
        </a:accent2>
        <a:accent3>
          <a:srgbClr val="ADCAB8"/>
        </a:accent3>
        <a:accent4>
          <a:srgbClr val="002A00"/>
        </a:accent4>
        <a:accent5>
          <a:srgbClr val="AAADAA"/>
        </a:accent5>
        <a:accent6>
          <a:srgbClr val="8AB900"/>
        </a:accent6>
        <a:hlink>
          <a:srgbClr val="336600"/>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Stream">
  <a:themeElements>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fontScheme name="1_Stream">
      <a:majorFont>
        <a:latin typeface="Garamond"/>
        <a:ea typeface="宋体"/>
        <a:cs typeface=""/>
      </a:majorFont>
      <a:minorFont>
        <a:latin typeface="Garamond"/>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50000"/>
          </a:spcBef>
          <a:spcAft>
            <a:spcPct val="0"/>
          </a:spcAft>
          <a:buClrTx/>
          <a:buSzTx/>
          <a:buFontTx/>
          <a:buNone/>
          <a:defRPr kumimoji="0" lang="zh-CN" altLang="en-US" sz="2000" b="0" i="0" u="none" strike="noStrike" cap="none" normalizeH="0" baseline="0" smtClean="0">
            <a:ln>
              <a:noFill/>
            </a:ln>
            <a:solidFill>
              <a:schemeClr val="tx2"/>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spAutoFit/>
      </a:bodyPr>
      <a:lstStyle>
        <a:defPPr marL="0" marR="0" indent="0" algn="l" defTabSz="914400" rtl="0" eaLnBrk="1" fontAlgn="base" latinLnBrk="0" hangingPunct="1">
          <a:lnSpc>
            <a:spcPct val="100000"/>
          </a:lnSpc>
          <a:spcBef>
            <a:spcPct val="50000"/>
          </a:spcBef>
          <a:spcAft>
            <a:spcPct val="0"/>
          </a:spcAft>
          <a:buClrTx/>
          <a:buSzTx/>
          <a:buFontTx/>
          <a:buNone/>
          <a:defRPr kumimoji="0" lang="zh-CN" altLang="en-US" sz="2000" b="0" i="0" u="none" strike="noStrike" cap="none" normalizeH="0" baseline="0" smtClean="0">
            <a:ln>
              <a:noFill/>
            </a:ln>
            <a:solidFill>
              <a:schemeClr val="tx2"/>
            </a:solidFill>
            <a:effectLst/>
            <a:latin typeface="Arial" panose="020B0604020202020204" pitchFamily="34" charset="0"/>
            <a:ea typeface="宋体" panose="02010600030101010101" pitchFamily="2" charset="-122"/>
          </a:defRPr>
        </a:defPPr>
      </a:lstStyle>
    </a:lnDef>
  </a:objectDefaults>
  <a:extraClrSchemeLst>
    <a:extraClrScheme>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2929</Words>
  <Application>Microsoft Office PowerPoint</Application>
  <PresentationFormat>宽屏</PresentationFormat>
  <Paragraphs>436</Paragraphs>
  <Slides>43</Slides>
  <Notes>27</Notes>
  <HiddenSlides>0</HiddenSlides>
  <MMClips>3</MMClips>
  <ScaleCrop>false</ScaleCrop>
  <HeadingPairs>
    <vt:vector size="8" baseType="variant">
      <vt:variant>
        <vt:lpstr>已用的字体</vt:lpstr>
      </vt:variant>
      <vt:variant>
        <vt:i4>13</vt:i4>
      </vt:variant>
      <vt:variant>
        <vt:lpstr>主题</vt:lpstr>
      </vt:variant>
      <vt:variant>
        <vt:i4>2</vt:i4>
      </vt:variant>
      <vt:variant>
        <vt:lpstr>嵌入 OLE 服务器</vt:lpstr>
      </vt:variant>
      <vt:variant>
        <vt:i4>1</vt:i4>
      </vt:variant>
      <vt:variant>
        <vt:lpstr>幻灯片标题</vt:lpstr>
      </vt:variant>
      <vt:variant>
        <vt:i4>43</vt:i4>
      </vt:variant>
    </vt:vector>
  </HeadingPairs>
  <TitlesOfParts>
    <vt:vector size="59" baseType="lpstr">
      <vt:lpstr>等线</vt:lpstr>
      <vt:lpstr>华文细黑</vt:lpstr>
      <vt:lpstr>华文中宋</vt:lpstr>
      <vt:lpstr>宋体</vt:lpstr>
      <vt:lpstr>微软雅黑</vt:lpstr>
      <vt:lpstr>微软雅黑 Light</vt:lpstr>
      <vt:lpstr>Arial</vt:lpstr>
      <vt:lpstr>Calibri</vt:lpstr>
      <vt:lpstr>Cambria Math</vt:lpstr>
      <vt:lpstr>Garamond</vt:lpstr>
      <vt:lpstr>Times New Roman</vt:lpstr>
      <vt:lpstr>Wingdings</vt:lpstr>
      <vt:lpstr>Wingdings 3</vt:lpstr>
      <vt:lpstr>5_Capsules</vt:lpstr>
      <vt:lpstr>2_Stream</vt:lpstr>
      <vt:lpstr>BMP 图像</vt:lpstr>
      <vt:lpstr>PowerPoint 演示文稿</vt:lpstr>
      <vt:lpstr>Outline</vt:lpstr>
      <vt:lpstr>Gauge theory</vt:lpstr>
      <vt:lpstr>Gauge symmetry is the key of a gauge theory</vt:lpstr>
      <vt:lpstr>Lattice gauge theory</vt:lpstr>
      <vt:lpstr>Solving LGT with supercomputers</vt:lpstr>
      <vt:lpstr>Challenges for solving LGT problems</vt:lpstr>
      <vt:lpstr>PowerPoint 演示文稿</vt:lpstr>
      <vt:lpstr> Simulating LGT with ultracold atoms</vt:lpstr>
      <vt:lpstr>PowerPoint 演示文稿</vt:lpstr>
      <vt:lpstr>6-2. 哈密顿量组成</vt:lpstr>
      <vt:lpstr>PowerPoint 演示文稿</vt:lpstr>
      <vt:lpstr>Outline</vt:lpstr>
      <vt:lpstr>PowerPoint 演示文稿</vt:lpstr>
      <vt:lpstr>PowerPoint 演示文稿</vt:lpstr>
      <vt:lpstr>6-2. 哈密顿量组成</vt:lpstr>
      <vt:lpstr>6-2. 哈密顿量组成</vt:lpstr>
      <vt:lpstr>PowerPoint 演示文稿</vt:lpstr>
      <vt:lpstr>PowerPoint 演示文稿</vt:lpstr>
      <vt:lpstr>PowerPoint 演示文稿</vt:lpstr>
      <vt:lpstr>PowerPoint 演示文稿</vt:lpstr>
      <vt:lpstr>PowerPoint 演示文稿</vt:lpstr>
      <vt:lpstr>PowerPoint 演示文稿</vt:lpstr>
      <vt:lpstr>Outline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Outline</vt:lpstr>
      <vt:lpstr>Conclusion</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yuanzs</dc:creator>
  <cp:lastModifiedBy>Zhen-Sheng Yuan</cp:lastModifiedBy>
  <cp:revision>1625</cp:revision>
  <cp:lastPrinted>2016-05-25T18:17:00Z</cp:lastPrinted>
  <dcterms:created xsi:type="dcterms:W3CDTF">2113-01-01T00:00:00Z</dcterms:created>
  <dcterms:modified xsi:type="dcterms:W3CDTF">2026-06-15T18:18:55Z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ICV">
    <vt:lpwstr>D7D05B2D78E541FF967E604A73E1384F_12</vt:lpwstr>
  </property>
  <property fmtid="{D5CDD505-2E9C-101B-9397-08002B2CF9AE}" pid="4" name="KSOProductBuildVer">
    <vt:lpwstr>2052-12.1.0.26895</vt:lpwstr>
  </property>
</Properties>
</file>