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609" r:id="rId3"/>
    <p:sldId id="291" r:id="rId4"/>
    <p:sldId id="262" r:id="rId5"/>
    <p:sldId id="293" r:id="rId6"/>
    <p:sldId id="581" r:id="rId7"/>
    <p:sldId id="296" r:id="rId8"/>
    <p:sldId id="629" r:id="rId9"/>
    <p:sldId id="261" r:id="rId10"/>
    <p:sldId id="263" r:id="rId11"/>
    <p:sldId id="584" r:id="rId12"/>
    <p:sldId id="646" r:id="rId13"/>
    <p:sldId id="644" r:id="rId14"/>
    <p:sldId id="660" r:id="rId15"/>
    <p:sldId id="640" r:id="rId16"/>
    <p:sldId id="647" r:id="rId17"/>
    <p:sldId id="637" r:id="rId18"/>
    <p:sldId id="648" r:id="rId19"/>
    <p:sldId id="570" r:id="rId20"/>
    <p:sldId id="571" r:id="rId21"/>
    <p:sldId id="572" r:id="rId22"/>
    <p:sldId id="573" r:id="rId23"/>
    <p:sldId id="575" r:id="rId24"/>
    <p:sldId id="631" r:id="rId25"/>
    <p:sldId id="257" r:id="rId26"/>
    <p:sldId id="632" r:id="rId27"/>
    <p:sldId id="259" r:id="rId28"/>
    <p:sldId id="260" r:id="rId29"/>
    <p:sldId id="633" r:id="rId30"/>
    <p:sldId id="649" r:id="rId31"/>
    <p:sldId id="650" r:id="rId32"/>
    <p:sldId id="638" r:id="rId33"/>
    <p:sldId id="651" r:id="rId34"/>
    <p:sldId id="652" r:id="rId35"/>
    <p:sldId id="653" r:id="rId36"/>
    <p:sldId id="654" r:id="rId37"/>
    <p:sldId id="655" r:id="rId38"/>
    <p:sldId id="656" r:id="rId39"/>
    <p:sldId id="657" r:id="rId40"/>
    <p:sldId id="6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BF21-CA98-454B-986C-9F7DBCBB3A76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3A237-92B7-44A2-8157-DB22E2C74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2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F336-6773-4FE9-A96D-32CD9D493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85C7A-785D-44B3-8AD0-BD359ECD6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1DCF4-2459-4493-9837-44AA4E81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2A19-B77A-4E93-BAC4-6F06381C0BE6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91D0E-70AA-470C-BF19-8FFA7D3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CC0F-E091-457C-A04A-878CDAEC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7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845C-30E1-4AC4-BCC4-DAA23B203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7D6E-75DE-4754-B888-D151ADBD1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DC579-2512-4AFD-B6B9-56B17D7D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344E-8000-4525-85E1-4461F263DD93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A8E3-7CAF-447C-AA37-C01EE549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B1C48-44AF-4FF0-8EF4-73A8B11F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1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B5201-0FE1-46C3-8BAB-72F84C25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24FDF-452E-4482-862E-ACCCB7803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041D1-FCA8-4942-B642-2D53FEE6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8F8C-0C74-4110-928D-6EEB26948A5C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2AD0B-A7C9-4F95-805C-94FF7B18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8AEA4-223A-4BF2-8A4A-304FEB0D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1B69-DF11-49B0-9578-7137D056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5810-117B-4BFB-912E-ADE7CC6DF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FC6A8-8052-4C9C-942C-7F01C9D4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C49B-DDAB-4AD1-BF10-EF5407BB5DF3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44B46-4415-4EDA-AE92-06825EDB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DBF3-F10E-411E-A1AB-DA0985B7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9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8AE6-5A13-490A-A45A-7F8E6CD9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774A-C37C-41B9-A79F-323E3BC2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026A2-DEEC-4526-A21E-911E6B73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CE33B-4A4D-4071-85B2-5A1CEB47E1F5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1D80-F928-423F-B0AE-DD6FA162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10C09-CC05-46AB-B0DD-5D9642DF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7209-E10A-4387-A814-FC3F18A3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2428-F985-4CEF-A711-52BE2066A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D2519-7DD4-4933-BF74-006B50D10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88804-24A6-4AF8-AC0A-91A35838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E5C9-C5E2-4AAD-B6E7-4E62B88D2DCC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A7922-A733-49E3-9CFF-CD1AE742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184FC-D91E-4505-91ED-EE7504A6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9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8864-CB83-48DE-A7A0-DC7770DF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1131B-3DAA-4B35-B5FA-FF5891813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45054-A48E-480C-BCB3-C2BC28E01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BADEA-7046-4F11-B617-7C186CC3A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559D-E685-429C-AB14-A51FE0535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1FAFA-5DE4-4E52-9EFD-0A041EBB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291C-019F-4A4A-ADCE-169C3CA8F46E}" type="datetime1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CCB78-1ABD-4E13-9829-92B4F735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4186A-CAD2-46D9-A1E3-CA4AD8D2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3FDA-76EE-49BA-A290-25F0EF2F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8841D-6A63-4B13-9FF4-653D6D71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1A64-E450-4515-BC4B-EE50F1689188}" type="datetime1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9BF6-80BB-4C1A-B5F7-20F4E20F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F34DB-58AC-42C4-818E-25F728B0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8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D9D23-1240-4AA1-A2CA-84592479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2779-2640-46A3-B8F4-0B408DFCE90B}" type="datetime1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1023D-17ED-4793-8CEB-494AB7B9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F0B17-8127-437A-B24A-7D226B95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3E3C0-7BFC-4440-AC69-85CAA8BA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D6695-E6DD-45E4-AC3A-98A944BC5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76AF8-FAF8-42ED-BA90-A743B3B25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84750-4418-4AC2-8FCD-0C608C3C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E9A3-2E29-4352-A1E6-9AD358F50113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7449E-27AC-4D4F-B351-D46EAEA0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3E345-45A8-4617-A23F-5192803A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7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5BB0-B242-4826-A4F7-89A3D55C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8BDCF-27F8-4094-9FB8-2CAE67B0F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6973D-F8BE-4C8B-B332-60F42F762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22046-614D-4388-B116-CAE4D315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016E-A6BA-426F-B6E9-3DF39A437FBF}" type="datetime1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87436-3DE0-44CF-A8E1-A89CB706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5D48F-19F5-4DB5-80A6-06C481C2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B58BC-B0BB-4DD0-AFD2-B2E3ABC2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DC286-493D-4A1A-9E05-F3D5D44AA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A13C3-6949-4BAF-8AF1-F44C9FF3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109A4-49B6-4532-B60F-87F90E99E6A9}" type="datetime1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2D03B-F720-4BCB-BD5A-1C2DBDF08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1E2A-6162-45A7-9AB4-D46805AA0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BCC47-4889-4DC3-BAA2-4A937628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8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230.png"/><Relationship Id="rId4" Type="http://schemas.openxmlformats.org/officeDocument/2006/relationships/image" Target="../media/image78.png"/><Relationship Id="rId9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0.png"/><Relationship Id="rId7" Type="http://schemas.openxmlformats.org/officeDocument/2006/relationships/image" Target="../media/image34.png"/><Relationship Id="rId12" Type="http://schemas.openxmlformats.org/officeDocument/2006/relationships/image" Target="../media/image2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0.png"/><Relationship Id="rId11" Type="http://schemas.openxmlformats.org/officeDocument/2006/relationships/image" Target="../media/image39.png"/><Relationship Id="rId5" Type="http://schemas.openxmlformats.org/officeDocument/2006/relationships/image" Target="../media/image320.png"/><Relationship Id="rId10" Type="http://schemas.openxmlformats.org/officeDocument/2006/relationships/image" Target="../media/image38.png"/><Relationship Id="rId4" Type="http://schemas.openxmlformats.org/officeDocument/2006/relationships/image" Target="../media/image310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3" Type="http://schemas.openxmlformats.org/officeDocument/2006/relationships/image" Target="../media/image470.png"/><Relationship Id="rId7" Type="http://schemas.openxmlformats.org/officeDocument/2006/relationships/image" Target="../media/image6.jp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1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00.png"/><Relationship Id="rId7" Type="http://schemas.openxmlformats.org/officeDocument/2006/relationships/image" Target="../media/image8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00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56.png"/><Relationship Id="rId7" Type="http://schemas.openxmlformats.org/officeDocument/2006/relationships/image" Target="../media/image30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1.png"/><Relationship Id="rId5" Type="http://schemas.openxmlformats.org/officeDocument/2006/relationships/image" Target="../media/image280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0.png"/><Relationship Id="rId7" Type="http://schemas.openxmlformats.org/officeDocument/2006/relationships/image" Target="../media/image102.png"/><Relationship Id="rId12" Type="http://schemas.openxmlformats.org/officeDocument/2006/relationships/image" Target="../media/image97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0.png"/><Relationship Id="rId11" Type="http://schemas.openxmlformats.org/officeDocument/2006/relationships/image" Target="../media/image106.png"/><Relationship Id="rId5" Type="http://schemas.openxmlformats.org/officeDocument/2006/relationships/image" Target="../media/image1000.png"/><Relationship Id="rId10" Type="http://schemas.openxmlformats.org/officeDocument/2006/relationships/image" Target="../media/image105.png"/><Relationship Id="rId4" Type="http://schemas.openxmlformats.org/officeDocument/2006/relationships/image" Target="../media/image990.pn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50.png"/><Relationship Id="rId7" Type="http://schemas.openxmlformats.org/officeDocument/2006/relationships/image" Target="../media/image11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0.png"/><Relationship Id="rId5" Type="http://schemas.openxmlformats.org/officeDocument/2006/relationships/image" Target="../media/image1170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2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0.png"/><Relationship Id="rId5" Type="http://schemas.openxmlformats.org/officeDocument/2006/relationships/image" Target="../media/image1260.png"/><Relationship Id="rId4" Type="http://schemas.openxmlformats.org/officeDocument/2006/relationships/image" Target="../media/image12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0.png"/><Relationship Id="rId4" Type="http://schemas.openxmlformats.org/officeDocument/2006/relationships/image" Target="../media/image4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7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7.png"/><Relationship Id="rId10" Type="http://schemas.openxmlformats.org/officeDocument/2006/relationships/image" Target="../media/image312.png"/><Relationship Id="rId4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C5825A-75EC-4052-9C0D-7910BAA0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65" y="233378"/>
            <a:ext cx="11119821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</a:rPr>
              <a:t>Quantum many-body sensors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873FA-8B8E-4F40-ACBB-1495BB15E4E4}"/>
              </a:ext>
            </a:extLst>
          </p:cNvPr>
          <p:cNvSpPr txBox="1"/>
          <p:nvPr/>
        </p:nvSpPr>
        <p:spPr>
          <a:xfrm>
            <a:off x="1869487" y="1690688"/>
            <a:ext cx="8611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Abolfazl Bayat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University of Electronic Science and Technology of China, Chengdu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60495-1122-433D-91F8-4FDEDED33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2" y="3429000"/>
            <a:ext cx="11723215" cy="33372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EE6D2-616D-4AE8-9B5C-52A4E19A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5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DEE1-F28E-4299-ABEB-1F1C723C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26" y="209912"/>
            <a:ext cx="10515600" cy="70588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Criticality enhanced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18AD09-151D-402D-A260-C6ECD08040A7}"/>
                  </a:ext>
                </a:extLst>
              </p:cNvPr>
              <p:cNvSpPr/>
              <p:nvPr/>
            </p:nvSpPr>
            <p:spPr>
              <a:xfrm>
                <a:off x="390256" y="1926539"/>
                <a:ext cx="16451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18AD09-151D-402D-A260-C6ECD0804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56" y="1926539"/>
                <a:ext cx="16451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CDC4A6A7-E1B7-462D-ABC2-CAC684B9A9B2}"/>
              </a:ext>
            </a:extLst>
          </p:cNvPr>
          <p:cNvSpPr/>
          <p:nvPr/>
        </p:nvSpPr>
        <p:spPr>
          <a:xfrm>
            <a:off x="2203255" y="18688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D5E7405-545D-4684-80E5-C2D0AA0E062D}"/>
                  </a:ext>
                </a:extLst>
              </p:cNvPr>
              <p:cNvSpPr/>
              <p:nvPr/>
            </p:nvSpPr>
            <p:spPr>
              <a:xfrm>
                <a:off x="3275571" y="1926539"/>
                <a:ext cx="10459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D5E7405-545D-4684-80E5-C2D0AA0E0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571" y="1926539"/>
                <a:ext cx="1045992" cy="369332"/>
              </a:xfrm>
              <a:prstGeom prst="rect">
                <a:avLst/>
              </a:prstGeom>
              <a:blipFill>
                <a:blip r:embed="rId3"/>
                <a:stretch>
                  <a:fillRect l="-29070" t="-119672" r="-4011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9919F8AC-2A60-469E-9468-8CE200237FBF}"/>
              </a:ext>
            </a:extLst>
          </p:cNvPr>
          <p:cNvSpPr/>
          <p:nvPr/>
        </p:nvSpPr>
        <p:spPr>
          <a:xfrm>
            <a:off x="4281147" y="18688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0C449B-CE50-40BE-9FB3-9DFF0158C17F}"/>
                  </a:ext>
                </a:extLst>
              </p:cNvPr>
              <p:cNvSpPr txBox="1"/>
              <p:nvPr/>
            </p:nvSpPr>
            <p:spPr>
              <a:xfrm>
                <a:off x="5498087" y="1926539"/>
                <a:ext cx="4979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Can one estimate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directly from the ground state?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0C449B-CE50-40BE-9FB3-9DFF0158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087" y="1926539"/>
                <a:ext cx="4979184" cy="369332"/>
              </a:xfrm>
              <a:prstGeom prst="rect">
                <a:avLst/>
              </a:prstGeom>
              <a:blipFill>
                <a:blip r:embed="rId4"/>
                <a:stretch>
                  <a:fillRect l="-1102" t="-8197" r="-3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D6A845C-155C-476F-8311-12D09896A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826" y="1473252"/>
            <a:ext cx="1513907" cy="1102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3BA1A-FB70-4757-85DD-7083166D448E}"/>
                  </a:ext>
                </a:extLst>
              </p:cNvPr>
              <p:cNvSpPr txBox="1"/>
              <p:nvPr/>
            </p:nvSpPr>
            <p:spPr>
              <a:xfrm>
                <a:off x="3327027" y="2735720"/>
                <a:ext cx="1330749" cy="315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F3BA1A-FB70-4757-85DD-7083166D4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027" y="2735720"/>
                <a:ext cx="1330749" cy="315086"/>
              </a:xfrm>
              <a:prstGeom prst="rect">
                <a:avLst/>
              </a:prstGeom>
              <a:blipFill>
                <a:blip r:embed="rId6"/>
                <a:stretch>
                  <a:fillRect l="-4128" t="-5882" r="-183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525870-7189-45AB-9D38-38EA6A3AEA89}"/>
                  </a:ext>
                </a:extLst>
              </p:cNvPr>
              <p:cNvSpPr txBox="1"/>
              <p:nvPr/>
            </p:nvSpPr>
            <p:spPr>
              <a:xfrm>
                <a:off x="624835" y="2735720"/>
                <a:ext cx="2454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Near criticality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525870-7189-45AB-9D38-38EA6A3AE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35" y="2735720"/>
                <a:ext cx="2454262" cy="369332"/>
              </a:xfrm>
              <a:prstGeom prst="rect">
                <a:avLst/>
              </a:prstGeom>
              <a:blipFill>
                <a:blip r:embed="rId7"/>
                <a:stretch>
                  <a:fillRect l="-1985" t="-10000" r="-148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9E40743-E8F9-4806-8FEB-12D52D9567BD}"/>
              </a:ext>
            </a:extLst>
          </p:cNvPr>
          <p:cNvSpPr txBox="1"/>
          <p:nvPr/>
        </p:nvSpPr>
        <p:spPr>
          <a:xfrm>
            <a:off x="624835" y="3324987"/>
            <a:ext cx="200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 from criticality: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AE0BAF-EBC6-489E-9654-CA4AB4443EFB}"/>
                  </a:ext>
                </a:extLst>
              </p:cNvPr>
              <p:cNvSpPr txBox="1"/>
              <p:nvPr/>
            </p:nvSpPr>
            <p:spPr>
              <a:xfrm>
                <a:off x="3282401" y="3324987"/>
                <a:ext cx="2180340" cy="3097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AE0BAF-EBC6-489E-9654-CA4AB4443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01" y="3324987"/>
                <a:ext cx="2180340" cy="309700"/>
              </a:xfrm>
              <a:prstGeom prst="rect">
                <a:avLst/>
              </a:prstGeom>
              <a:blipFill>
                <a:blip r:embed="rId8"/>
                <a:stretch>
                  <a:fillRect l="-1117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90CE3E-801B-4B1F-B93A-3BE7B99F8454}"/>
                  </a:ext>
                </a:extLst>
              </p:cNvPr>
              <p:cNvSpPr txBox="1"/>
              <p:nvPr/>
            </p:nvSpPr>
            <p:spPr>
              <a:xfrm>
                <a:off x="399598" y="3820587"/>
                <a:ext cx="5788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</a:t>
                </a:r>
                <a:r>
                  <a:rPr lang="en-US" dirty="0" err="1"/>
                  <a:t>Ising</a:t>
                </a:r>
                <a:r>
                  <a:rPr lang="en-US" dirty="0"/>
                  <a:t> in transverse field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around criticality: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90CE3E-801B-4B1F-B93A-3BE7B99F8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8" y="3820587"/>
                <a:ext cx="5788059" cy="369332"/>
              </a:xfrm>
              <a:prstGeom prst="rect">
                <a:avLst/>
              </a:prstGeom>
              <a:blipFill>
                <a:blip r:embed="rId9"/>
                <a:stretch>
                  <a:fillRect l="-948" t="-10000" r="-21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880DC3-C9C7-4AE1-806C-D84F248E17FA}"/>
                  </a:ext>
                </a:extLst>
              </p:cNvPr>
              <p:cNvSpPr txBox="1"/>
              <p:nvPr/>
            </p:nvSpPr>
            <p:spPr>
              <a:xfrm>
                <a:off x="6114057" y="3853288"/>
                <a:ext cx="1046056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880DC3-C9C7-4AE1-806C-D84F248E1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057" y="3853288"/>
                <a:ext cx="1046056" cy="303929"/>
              </a:xfrm>
              <a:prstGeom prst="rect">
                <a:avLst/>
              </a:prstGeom>
              <a:blipFill>
                <a:blip r:embed="rId10"/>
                <a:stretch>
                  <a:fillRect l="-5233" r="-174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5D7CAA-4C7E-4492-B408-FE968F88A986}"/>
              </a:ext>
            </a:extLst>
          </p:cNvPr>
          <p:cNvSpPr txBox="1"/>
          <p:nvPr/>
        </p:nvSpPr>
        <p:spPr>
          <a:xfrm>
            <a:off x="7485425" y="3787885"/>
            <a:ext cx="17204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Heisenberg limit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C32BC9-8C27-48BC-966E-31501212F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52" y="3097408"/>
            <a:ext cx="1373915" cy="134643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6002EE6-BFE1-442F-AEDA-956C2F6BA55C}"/>
              </a:ext>
            </a:extLst>
          </p:cNvPr>
          <p:cNvGrpSpPr/>
          <p:nvPr/>
        </p:nvGrpSpPr>
        <p:grpSpPr>
          <a:xfrm>
            <a:off x="2555784" y="1365597"/>
            <a:ext cx="6773445" cy="286832"/>
            <a:chOff x="3081185" y="1340106"/>
            <a:chExt cx="6773445" cy="2868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9B7643-9C53-49F8-9D31-6340E061564E}"/>
                </a:ext>
              </a:extLst>
            </p:cNvPr>
            <p:cNvCxnSpPr>
              <a:cxnSpLocks/>
            </p:cNvCxnSpPr>
            <p:nvPr/>
          </p:nvCxnSpPr>
          <p:spPr>
            <a:xfrm>
              <a:off x="3223134" y="1490320"/>
              <a:ext cx="650183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4F0A35-0D0A-4BDB-BE52-C3B6EFC7241D}"/>
                </a:ext>
              </a:extLst>
            </p:cNvPr>
            <p:cNvSpPr/>
            <p:nvPr/>
          </p:nvSpPr>
          <p:spPr>
            <a:xfrm>
              <a:off x="3081185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823319-16CB-4ED1-864E-1A8987CCD458}"/>
                </a:ext>
              </a:extLst>
            </p:cNvPr>
            <p:cNvSpPr/>
            <p:nvPr/>
          </p:nvSpPr>
          <p:spPr>
            <a:xfrm>
              <a:off x="3686099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1B5598-B81A-4F9B-890E-E556AF55B76D}"/>
                </a:ext>
              </a:extLst>
            </p:cNvPr>
            <p:cNvSpPr/>
            <p:nvPr/>
          </p:nvSpPr>
          <p:spPr>
            <a:xfrm>
              <a:off x="4223764" y="1340106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4E2D8B-E399-453C-9305-56BB5311EFF9}"/>
                </a:ext>
              </a:extLst>
            </p:cNvPr>
            <p:cNvSpPr/>
            <p:nvPr/>
          </p:nvSpPr>
          <p:spPr>
            <a:xfrm>
              <a:off x="4828678" y="1340106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96EB08-C4DB-42DD-A026-BD6B29DDA938}"/>
                </a:ext>
              </a:extLst>
            </p:cNvPr>
            <p:cNvSpPr/>
            <p:nvPr/>
          </p:nvSpPr>
          <p:spPr>
            <a:xfrm>
              <a:off x="5471822" y="1349082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AAED34E-1DE9-42EE-8110-05452C7E1FF1}"/>
                </a:ext>
              </a:extLst>
            </p:cNvPr>
            <p:cNvSpPr/>
            <p:nvPr/>
          </p:nvSpPr>
          <p:spPr>
            <a:xfrm>
              <a:off x="6076736" y="1349082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49EB3D1-0A94-40E8-AB3D-93D73CC69AC5}"/>
                </a:ext>
              </a:extLst>
            </p:cNvPr>
            <p:cNvSpPr/>
            <p:nvPr/>
          </p:nvSpPr>
          <p:spPr>
            <a:xfrm>
              <a:off x="6614401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DD4B270-8BDB-4BD6-AA40-EC09B0217C0E}"/>
                </a:ext>
              </a:extLst>
            </p:cNvPr>
            <p:cNvSpPr/>
            <p:nvPr/>
          </p:nvSpPr>
          <p:spPr>
            <a:xfrm>
              <a:off x="7219315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3D8CAB2-5B67-4A14-84D8-DEEE90922028}"/>
                </a:ext>
              </a:extLst>
            </p:cNvPr>
            <p:cNvSpPr/>
            <p:nvPr/>
          </p:nvSpPr>
          <p:spPr>
            <a:xfrm>
              <a:off x="7824229" y="1349082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3EF58A-4993-4294-8DAA-30D1094E2C14}"/>
                </a:ext>
              </a:extLst>
            </p:cNvPr>
            <p:cNvSpPr/>
            <p:nvPr/>
          </p:nvSpPr>
          <p:spPr>
            <a:xfrm>
              <a:off x="8429143" y="1349082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D29DA6C-C8E8-4D31-8C8E-1ABD2A538700}"/>
                </a:ext>
              </a:extLst>
            </p:cNvPr>
            <p:cNvSpPr/>
            <p:nvPr/>
          </p:nvSpPr>
          <p:spPr>
            <a:xfrm>
              <a:off x="8966808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FCBB39D-BFA4-4727-87FB-E787E35D2A42}"/>
                </a:ext>
              </a:extLst>
            </p:cNvPr>
            <p:cNvSpPr/>
            <p:nvPr/>
          </p:nvSpPr>
          <p:spPr>
            <a:xfrm>
              <a:off x="9571722" y="1344594"/>
              <a:ext cx="282908" cy="2778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B1085911-3059-494D-B0B5-EB4E78AE89F9}"/>
              </a:ext>
            </a:extLst>
          </p:cNvPr>
          <p:cNvSpPr/>
          <p:nvPr/>
        </p:nvSpPr>
        <p:spPr>
          <a:xfrm>
            <a:off x="399598" y="2794764"/>
            <a:ext cx="234579" cy="839923"/>
          </a:xfrm>
          <a:prstGeom prst="lef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ACC254-1B8C-4B8C-A1A2-529142B8E3A6}"/>
              </a:ext>
            </a:extLst>
          </p:cNvPr>
          <p:cNvSpPr/>
          <p:nvPr/>
        </p:nvSpPr>
        <p:spPr>
          <a:xfrm>
            <a:off x="712624" y="4357110"/>
            <a:ext cx="10472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Zanardi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and N.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Paunkovic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Phys. Rev. E 74, 031123 (2006).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Zanardi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H. T. Quan, X. Wang, and C. P. Sun, Phys. Rev. A 75, 032109 (2007).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Zanardi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G. A. Paris, and L. Campos Venuti, Phys. Rev. A 78, 042105 (2008).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Invernizzi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Korbman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L. C. Venuti, and M. G. A. Paris, Phys. Rev. A 78, 042106 (2008).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Skotiniotis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Sekatski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and W. Dur, New J. Phys. 17, 073032 (2015).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S.-J. Gu, Int. J. Mod. Phys. B 24, 4371 (2010).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Gammelmark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and K.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Mølmer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New J. Phys 13, 053035 (2011).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M. M. Rams, 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Sierant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O. Dutta, P.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Horodecki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J.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Zakrzewski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Phys. Rev. X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021022 (2018)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3CFBA79-443D-4E17-9BC4-C3F7B4FD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8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0B94-D6FF-4BEA-B8E3-ED216F15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3534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Criticality-based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B656B-8130-49E4-AF0E-CE5B4597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DCD86-9CED-46EE-8BA3-2736E7C7133E}"/>
              </a:ext>
            </a:extLst>
          </p:cNvPr>
          <p:cNvSpPr txBox="1"/>
          <p:nvPr/>
        </p:nvSpPr>
        <p:spPr>
          <a:xfrm>
            <a:off x="1001624" y="1678337"/>
            <a:ext cx="101887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responsible for quantum enhanced sensitivity across a phase transition?</a:t>
            </a:r>
          </a:p>
          <a:p>
            <a:endParaRPr lang="en-US" sz="2400" dirty="0"/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2400" dirty="0"/>
              <a:t>Scale invariance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2400" dirty="0"/>
              <a:t>Symmetry-breaking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2400" dirty="0"/>
              <a:t>Long-range entanglement/correlations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sz="2400" dirty="0"/>
              <a:t>Gap closing</a:t>
            </a:r>
          </a:p>
          <a:p>
            <a:endParaRPr lang="en-US" sz="2400" dirty="0"/>
          </a:p>
          <a:p>
            <a:r>
              <a:rPr lang="en-US" sz="2400" dirty="0"/>
              <a:t>Can other phase transitions also allow for quantum enhanced sensitivity?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41CA4-EA4D-47E7-9DEE-46FEC69C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10" y="2326635"/>
            <a:ext cx="1338278" cy="15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C4D9-7568-4DEE-B99D-4489D3C6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15" y="80335"/>
            <a:ext cx="10515600" cy="9204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Criticality is a resource for quantum-enhanced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408FA-0AC2-4FB0-83D5-309B5C80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77EE6A-B54F-49E5-8799-E95BFD0072E1}"/>
              </a:ext>
            </a:extLst>
          </p:cNvPr>
          <p:cNvGrpSpPr/>
          <p:nvPr/>
        </p:nvGrpSpPr>
        <p:grpSpPr>
          <a:xfrm>
            <a:off x="212322" y="957623"/>
            <a:ext cx="5379417" cy="2525639"/>
            <a:chOff x="229987" y="1377171"/>
            <a:chExt cx="5379417" cy="25256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61B43-A867-4FE5-9091-423A95E7F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987" y="1377171"/>
              <a:ext cx="4863759" cy="25256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2378EA-48F8-4DA9-AC0A-9155800279F5}"/>
                </a:ext>
              </a:extLst>
            </p:cNvPr>
            <p:cNvSpPr txBox="1"/>
            <p:nvPr/>
          </p:nvSpPr>
          <p:spPr>
            <a:xfrm>
              <a:off x="2661866" y="1377171"/>
              <a:ext cx="2947538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Topological phase transitions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CAAEBC-FA37-4EA2-9895-BF8085AA3FBB}"/>
              </a:ext>
            </a:extLst>
          </p:cNvPr>
          <p:cNvGrpSpPr/>
          <p:nvPr/>
        </p:nvGrpSpPr>
        <p:grpSpPr>
          <a:xfrm>
            <a:off x="6572922" y="957623"/>
            <a:ext cx="4690333" cy="2739215"/>
            <a:chOff x="6499579" y="1377171"/>
            <a:chExt cx="4215038" cy="2739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3E5A7A-7A20-4265-8C40-F33B9D2B0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9579" y="1377171"/>
              <a:ext cx="4215037" cy="27392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8AC306-0CA2-4E51-B066-9AEE3347FE45}"/>
                </a:ext>
              </a:extLst>
            </p:cNvPr>
            <p:cNvSpPr txBox="1"/>
            <p:nvPr/>
          </p:nvSpPr>
          <p:spPr>
            <a:xfrm>
              <a:off x="8767089" y="1395624"/>
              <a:ext cx="1947528" cy="6463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Stark localization </a:t>
              </a:r>
            </a:p>
            <a:p>
              <a:r>
                <a:rPr lang="en-US" b="1" dirty="0"/>
                <a:t>phase transitions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7199C3-3A2C-4B80-BD3A-67F500D02890}"/>
              </a:ext>
            </a:extLst>
          </p:cNvPr>
          <p:cNvGrpSpPr/>
          <p:nvPr/>
        </p:nvGrpSpPr>
        <p:grpSpPr>
          <a:xfrm>
            <a:off x="6122806" y="3881504"/>
            <a:ext cx="5946627" cy="2690520"/>
            <a:chOff x="252805" y="1951427"/>
            <a:chExt cx="5946627" cy="26905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C3773D-834B-49B8-B338-A31DC1F99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05" y="2022083"/>
              <a:ext cx="5344384" cy="261986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5B7130-273A-4F05-9FDC-9F2A2012503B}"/>
                </a:ext>
              </a:extLst>
            </p:cNvPr>
            <p:cNvSpPr txBox="1"/>
            <p:nvPr/>
          </p:nvSpPr>
          <p:spPr>
            <a:xfrm>
              <a:off x="3290943" y="1951427"/>
              <a:ext cx="2908489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Dissipative phase transitions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1832AE-96D1-440D-A233-464BF7D6D59D}"/>
              </a:ext>
            </a:extLst>
          </p:cNvPr>
          <p:cNvGrpSpPr/>
          <p:nvPr/>
        </p:nvGrpSpPr>
        <p:grpSpPr>
          <a:xfrm>
            <a:off x="284576" y="3696838"/>
            <a:ext cx="5539925" cy="2970297"/>
            <a:chOff x="2317232" y="4042804"/>
            <a:chExt cx="5539925" cy="297029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0D8518-B05F-4484-87E0-A272E700F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7232" y="4089501"/>
              <a:ext cx="5175469" cy="29236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E63FAE-E30E-4E65-A3C0-58A58C23F368}"/>
                </a:ext>
              </a:extLst>
            </p:cNvPr>
            <p:cNvSpPr txBox="1"/>
            <p:nvPr/>
          </p:nvSpPr>
          <p:spPr>
            <a:xfrm>
              <a:off x="4979894" y="4042804"/>
              <a:ext cx="287726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First-order phase transitions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C4D9-7568-4DEE-B99D-4489D3C6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15" y="80335"/>
            <a:ext cx="10515600" cy="9204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Criticality is a resource for quantum-enhanced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408FA-0AC2-4FB0-83D5-309B5C80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B4747A-BD13-4AA1-AF1C-EA2270A2B3BC}"/>
              </a:ext>
            </a:extLst>
          </p:cNvPr>
          <p:cNvGrpSpPr/>
          <p:nvPr/>
        </p:nvGrpSpPr>
        <p:grpSpPr>
          <a:xfrm>
            <a:off x="655320" y="919204"/>
            <a:ext cx="9641683" cy="2907197"/>
            <a:chOff x="174670" y="3693045"/>
            <a:chExt cx="9641683" cy="290719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6BD970-624B-4450-A8DF-3E3E7565D78F}"/>
                </a:ext>
              </a:extLst>
            </p:cNvPr>
            <p:cNvGrpSpPr/>
            <p:nvPr/>
          </p:nvGrpSpPr>
          <p:grpSpPr>
            <a:xfrm>
              <a:off x="174670" y="3693045"/>
              <a:ext cx="6854277" cy="2907197"/>
              <a:chOff x="340252" y="3913413"/>
              <a:chExt cx="6854277" cy="290719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2A47A6C-54D1-4E5A-8DB9-0ADB6DD12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0252" y="3917206"/>
                <a:ext cx="4735829" cy="290340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3043B7-76F2-42C2-8E13-0622AA9EB298}"/>
                  </a:ext>
                </a:extLst>
              </p:cNvPr>
              <p:cNvSpPr txBox="1"/>
              <p:nvPr/>
            </p:nvSpPr>
            <p:spPr>
              <a:xfrm>
                <a:off x="4594394" y="3913413"/>
                <a:ext cx="2600135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/>
                  <a:t>Floquet</a:t>
                </a:r>
                <a:r>
                  <a:rPr lang="en-US" b="1" dirty="0"/>
                  <a:t> phase transitions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F8D06E-79D8-43FC-940A-D40B7036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3722" y="4192334"/>
              <a:ext cx="4462631" cy="229191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2A39EE-F4F1-EEBC-AC69-C0B5131DC2A2}"/>
              </a:ext>
            </a:extLst>
          </p:cNvPr>
          <p:cNvGrpSpPr/>
          <p:nvPr/>
        </p:nvGrpSpPr>
        <p:grpSpPr>
          <a:xfrm>
            <a:off x="402515" y="3779673"/>
            <a:ext cx="10480413" cy="3078327"/>
            <a:chOff x="402515" y="3779673"/>
            <a:chExt cx="10480413" cy="30783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749FDBF-E782-4F2B-8A54-AD71E48E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515" y="3840369"/>
              <a:ext cx="4989800" cy="29840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AA6123-6BD9-3E3C-C6C6-8FAB417D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6771" y="3779673"/>
              <a:ext cx="4816157" cy="30783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57550-D7E8-4C77-A28F-D5EBBE10DC38}"/>
                </a:ext>
              </a:extLst>
            </p:cNvPr>
            <p:cNvSpPr txBox="1"/>
            <p:nvPr/>
          </p:nvSpPr>
          <p:spPr>
            <a:xfrm>
              <a:off x="4281422" y="4149114"/>
              <a:ext cx="2219454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Discrete time crystals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8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C4D9-7568-4DEE-B99D-4489D3C6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044"/>
            <a:ext cx="10515600" cy="9204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Criticality is a resource for quantum-enhanced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408FA-0AC2-4FB0-83D5-309B5C80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9D31C-3256-4CD6-B4A1-17D132DAE4FF}"/>
              </a:ext>
            </a:extLst>
          </p:cNvPr>
          <p:cNvSpPr txBox="1"/>
          <p:nvPr/>
        </p:nvSpPr>
        <p:spPr>
          <a:xfrm>
            <a:off x="4703029" y="1005792"/>
            <a:ext cx="242335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Non-Hermitian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9C73B-C1A0-411C-B076-65D6AACA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5" y="1327315"/>
            <a:ext cx="5986631" cy="2366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956A00-DB09-4D80-9514-9A8249DF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73809"/>
            <a:ext cx="5982547" cy="2978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698EE-2373-F17C-41C3-8BBC05FF3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26" y="3830722"/>
            <a:ext cx="5286895" cy="26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64B72-D603-480D-8399-98799D11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675FB7-F9C2-4048-A461-3BACD3A8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03" y="75250"/>
            <a:ext cx="10515600" cy="96882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Energy gap closing and quantum-enhanced sensitivity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C8484-062A-4096-8D35-9B72BDE6B93E}"/>
              </a:ext>
            </a:extLst>
          </p:cNvPr>
          <p:cNvSpPr txBox="1"/>
          <p:nvPr/>
        </p:nvSpPr>
        <p:spPr>
          <a:xfrm>
            <a:off x="942090" y="892197"/>
            <a:ext cx="103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Discovery: </a:t>
            </a:r>
            <a:r>
              <a:rPr lang="en-US" dirty="0"/>
              <a:t>In all these quantum phase transitions, the critical point is accompanied by an </a:t>
            </a:r>
            <a:r>
              <a:rPr lang="en-US" b="1" i="1" dirty="0">
                <a:solidFill>
                  <a:srgbClr val="FF0000"/>
                </a:solidFill>
              </a:rPr>
              <a:t>energy gap closing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8F694F-488F-45B2-B83B-A56E79643B97}"/>
              </a:ext>
            </a:extLst>
          </p:cNvPr>
          <p:cNvGrpSpPr/>
          <p:nvPr/>
        </p:nvGrpSpPr>
        <p:grpSpPr>
          <a:xfrm>
            <a:off x="787785" y="1261529"/>
            <a:ext cx="6013313" cy="408189"/>
            <a:chOff x="829477" y="1926635"/>
            <a:chExt cx="6013313" cy="408189"/>
          </a:xfrm>
        </p:grpSpPr>
        <p:sp>
          <p:nvSpPr>
            <p:cNvPr id="5" name="Arrow: Left-Right 4">
              <a:extLst>
                <a:ext uri="{FF2B5EF4-FFF2-40B4-BE49-F238E27FC236}">
                  <a16:creationId xmlns:a16="http://schemas.microsoft.com/office/drawing/2014/main" id="{CF31949B-37AC-41B1-9057-2A8156AC3F5C}"/>
                </a:ext>
              </a:extLst>
            </p:cNvPr>
            <p:cNvSpPr/>
            <p:nvPr/>
          </p:nvSpPr>
          <p:spPr>
            <a:xfrm>
              <a:off x="5005443" y="2024256"/>
              <a:ext cx="731521" cy="252182"/>
            </a:xfrm>
            <a:prstGeom prst="leftRightArrow">
              <a:avLst>
                <a:gd name="adj1" fmla="val 4026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334E85E-C867-4921-86AF-617965678481}"/>
                    </a:ext>
                  </a:extLst>
                </p:cNvPr>
                <p:cNvSpPr/>
                <p:nvPr/>
              </p:nvSpPr>
              <p:spPr>
                <a:xfrm>
                  <a:off x="829477" y="1926635"/>
                  <a:ext cx="6013313" cy="408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b="1" i="1" dirty="0"/>
                    <a:t>Second-order QPT:</a:t>
                  </a:r>
                  <a:r>
                    <a:rPr lang="en-US" dirty="0"/>
                    <a:t>   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a14:m>
                  <a:r>
                    <a:rPr lang="en-US" dirty="0"/>
                    <a:t>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334E85E-C867-4921-86AF-6179656784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477" y="1926635"/>
                  <a:ext cx="6013313" cy="408189"/>
                </a:xfrm>
                <a:prstGeom prst="rect">
                  <a:avLst/>
                </a:prstGeom>
                <a:blipFill>
                  <a:blip r:embed="rId2"/>
                  <a:stretch>
                    <a:fillRect t="-2985" b="-194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6598E0-2A44-4573-A5FB-764B2926A21C}"/>
              </a:ext>
            </a:extLst>
          </p:cNvPr>
          <p:cNvGrpSpPr/>
          <p:nvPr/>
        </p:nvGrpSpPr>
        <p:grpSpPr>
          <a:xfrm>
            <a:off x="2823020" y="2771848"/>
            <a:ext cx="6842331" cy="408189"/>
            <a:chOff x="1768269" y="5352102"/>
            <a:chExt cx="6842331" cy="408189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6E3A7825-2545-4382-A019-BA5B244A7EAA}"/>
                </a:ext>
              </a:extLst>
            </p:cNvPr>
            <p:cNvSpPr/>
            <p:nvPr/>
          </p:nvSpPr>
          <p:spPr>
            <a:xfrm>
              <a:off x="7117914" y="5407289"/>
              <a:ext cx="591670" cy="297816"/>
            </a:xfrm>
            <a:prstGeom prst="rightArrow">
              <a:avLst>
                <a:gd name="adj1" fmla="val 43284"/>
                <a:gd name="adj2" fmla="val 60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96A8BDF-1F58-408D-BF71-AD47F0397C74}"/>
                    </a:ext>
                  </a:extLst>
                </p:cNvPr>
                <p:cNvSpPr txBox="1"/>
                <p:nvPr/>
              </p:nvSpPr>
              <p:spPr>
                <a:xfrm>
                  <a:off x="1768269" y="5407290"/>
                  <a:ext cx="5236690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For the set of parameters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b="0" dirty="0"/>
                    <a:t> that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𝐹𝑙𝑜𝑞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is  gapless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96A8BDF-1F58-408D-BF71-AD47F0397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269" y="5407290"/>
                  <a:ext cx="5236690" cy="298415"/>
                </a:xfrm>
                <a:prstGeom prst="rect">
                  <a:avLst/>
                </a:prstGeom>
                <a:blipFill>
                  <a:blip r:embed="rId3"/>
                  <a:stretch>
                    <a:fillRect l="-2678" t="-24490" r="-2095" b="-408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5AFA92-765B-4804-AE3D-13ADF5DBAF31}"/>
                    </a:ext>
                  </a:extLst>
                </p:cNvPr>
                <p:cNvSpPr/>
                <p:nvPr/>
              </p:nvSpPr>
              <p:spPr>
                <a:xfrm>
                  <a:off x="7709584" y="5352102"/>
                  <a:ext cx="901016" cy="408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F5AFA92-765B-4804-AE3D-13ADF5DBAF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9584" y="5352102"/>
                  <a:ext cx="901016" cy="408189"/>
                </a:xfrm>
                <a:prstGeom prst="rect">
                  <a:avLst/>
                </a:prstGeom>
                <a:blipFill>
                  <a:blip r:embed="rId4"/>
                  <a:stretch>
                    <a:fillRect b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818287-EAF1-4830-8DBF-577CD0BFF662}"/>
              </a:ext>
            </a:extLst>
          </p:cNvPr>
          <p:cNvGrpSpPr/>
          <p:nvPr/>
        </p:nvGrpSpPr>
        <p:grpSpPr>
          <a:xfrm>
            <a:off x="1249689" y="2246706"/>
            <a:ext cx="9373989" cy="446469"/>
            <a:chOff x="1249689" y="2246706"/>
            <a:chExt cx="9373989" cy="446469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C6217AA3-570C-42CB-B668-090C51C12571}"/>
                </a:ext>
              </a:extLst>
            </p:cNvPr>
            <p:cNvSpPr/>
            <p:nvPr/>
          </p:nvSpPr>
          <p:spPr>
            <a:xfrm>
              <a:off x="6704246" y="2374199"/>
              <a:ext cx="591670" cy="297816"/>
            </a:xfrm>
            <a:prstGeom prst="rightArrow">
              <a:avLst>
                <a:gd name="adj1" fmla="val 43284"/>
                <a:gd name="adj2" fmla="val 60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7BB6911-9F15-4AFD-9CBE-C6CBC14C7C7E}"/>
                    </a:ext>
                  </a:extLst>
                </p:cNvPr>
                <p:cNvSpPr/>
                <p:nvPr/>
              </p:nvSpPr>
              <p:spPr>
                <a:xfrm>
                  <a:off x="1249689" y="2246706"/>
                  <a:ext cx="9373989" cy="4464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i="1" dirty="0"/>
                    <a:t>Floquet QPT:       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i="1" dirty="0"/>
                    <a:t>                   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𝐹𝑙𝑜𝑞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7BB6911-9F15-4AFD-9CBE-C6CBC14C7C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9689" y="2246706"/>
                  <a:ext cx="9373989" cy="446469"/>
                </a:xfrm>
                <a:prstGeom prst="rect">
                  <a:avLst/>
                </a:prstGeom>
                <a:blipFill>
                  <a:blip r:embed="rId5"/>
                  <a:stretch>
                    <a:fillRect l="-390" t="-83562" b="-1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AE451-9B86-45D8-94C9-67B928352259}"/>
              </a:ext>
            </a:extLst>
          </p:cNvPr>
          <p:cNvGrpSpPr/>
          <p:nvPr/>
        </p:nvGrpSpPr>
        <p:grpSpPr>
          <a:xfrm>
            <a:off x="787785" y="1782215"/>
            <a:ext cx="6051337" cy="408189"/>
            <a:chOff x="981875" y="2585404"/>
            <a:chExt cx="6051337" cy="408189"/>
          </a:xfrm>
        </p:grpSpPr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4C149BCC-EC88-49DD-95FB-3A36D38007FB}"/>
                </a:ext>
              </a:extLst>
            </p:cNvPr>
            <p:cNvSpPr/>
            <p:nvPr/>
          </p:nvSpPr>
          <p:spPr>
            <a:xfrm>
              <a:off x="5193437" y="2679593"/>
              <a:ext cx="731521" cy="252182"/>
            </a:xfrm>
            <a:prstGeom prst="leftRightArrow">
              <a:avLst>
                <a:gd name="adj1" fmla="val 4026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D23E664-1149-4CBB-AE9F-EE092CC0B58A}"/>
                    </a:ext>
                  </a:extLst>
                </p:cNvPr>
                <p:cNvSpPr/>
                <p:nvPr/>
              </p:nvSpPr>
              <p:spPr>
                <a:xfrm>
                  <a:off x="981875" y="2585404"/>
                  <a:ext cx="6051337" cy="4081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b="1" i="1" dirty="0"/>
                    <a:t>First-order QPT:        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</m:oMath>
                  </a14:m>
                  <a:r>
                    <a:rPr lang="en-US" dirty="0"/>
                    <a:t>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a14:m>
                  <a:endParaRPr lang="en-US" b="1" i="1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D23E664-1149-4CBB-AE9F-EE092CC0B5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75" y="2585404"/>
                  <a:ext cx="6051337" cy="408189"/>
                </a:xfrm>
                <a:prstGeom prst="rect">
                  <a:avLst/>
                </a:prstGeom>
                <a:blipFill>
                  <a:blip r:embed="rId6"/>
                  <a:stretch>
                    <a:fillRect t="-1493" b="-194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5E5AAEF-69F3-404A-8029-9BCF9486C170}"/>
              </a:ext>
            </a:extLst>
          </p:cNvPr>
          <p:cNvGrpSpPr/>
          <p:nvPr/>
        </p:nvGrpSpPr>
        <p:grpSpPr>
          <a:xfrm>
            <a:off x="1249689" y="3367836"/>
            <a:ext cx="10220081" cy="516873"/>
            <a:chOff x="1316017" y="4054778"/>
            <a:chExt cx="10220081" cy="516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502FFC-7E4C-402B-8492-FC69A8074273}"/>
                    </a:ext>
                  </a:extLst>
                </p:cNvPr>
                <p:cNvSpPr/>
                <p:nvPr/>
              </p:nvSpPr>
              <p:spPr>
                <a:xfrm>
                  <a:off x="1316017" y="4054778"/>
                  <a:ext cx="9373989" cy="5168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b="1" i="1" dirty="0"/>
                    <a:t>Dissipative QPT: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b="1" i="1" dirty="0"/>
                    <a:t>     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502FFC-7E4C-402B-8492-FC69A80742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017" y="4054778"/>
                  <a:ext cx="9373989" cy="516873"/>
                </a:xfrm>
                <a:prstGeom prst="rect">
                  <a:avLst/>
                </a:prstGeom>
                <a:blipFill>
                  <a:blip r:embed="rId7"/>
                  <a:stretch>
                    <a:fillRect l="-390" t="-71765" b="-1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073D50-53FF-4D9F-A3F6-7A6C778BB746}"/>
                    </a:ext>
                  </a:extLst>
                </p:cNvPr>
                <p:cNvSpPr txBox="1"/>
                <p:nvPr/>
              </p:nvSpPr>
              <p:spPr>
                <a:xfrm>
                  <a:off x="9987404" y="4159865"/>
                  <a:ext cx="1548694" cy="283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073D50-53FF-4D9F-A3F6-7A6C778BB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7404" y="4159865"/>
                  <a:ext cx="1548694" cy="283219"/>
                </a:xfrm>
                <a:prstGeom prst="rect">
                  <a:avLst/>
                </a:prstGeom>
                <a:blipFill>
                  <a:blip r:embed="rId8"/>
                  <a:stretch>
                    <a:fillRect l="-3529" t="-6522" r="-4706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93205705-2E18-4652-B0D5-C109BFC95914}"/>
                </a:ext>
              </a:extLst>
            </p:cNvPr>
            <p:cNvSpPr/>
            <p:nvPr/>
          </p:nvSpPr>
          <p:spPr>
            <a:xfrm>
              <a:off x="9318606" y="4168020"/>
              <a:ext cx="591670" cy="297816"/>
            </a:xfrm>
            <a:prstGeom prst="rightArrow">
              <a:avLst>
                <a:gd name="adj1" fmla="val 43284"/>
                <a:gd name="adj2" fmla="val 60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564C24-9353-44EA-ACDD-971E7B54FB12}"/>
              </a:ext>
            </a:extLst>
          </p:cNvPr>
          <p:cNvGrpSpPr/>
          <p:nvPr/>
        </p:nvGrpSpPr>
        <p:grpSpPr>
          <a:xfrm>
            <a:off x="1985717" y="3884709"/>
            <a:ext cx="9264103" cy="412355"/>
            <a:chOff x="2899615" y="5544138"/>
            <a:chExt cx="9264103" cy="41235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E864DF-E356-4412-9736-23E7A9923F81}"/>
                </a:ext>
              </a:extLst>
            </p:cNvPr>
            <p:cNvGrpSpPr/>
            <p:nvPr/>
          </p:nvGrpSpPr>
          <p:grpSpPr>
            <a:xfrm>
              <a:off x="2899615" y="5544138"/>
              <a:ext cx="9264103" cy="408189"/>
              <a:chOff x="1768269" y="5361577"/>
              <a:chExt cx="9264103" cy="4081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927E1B2-19F3-4BA6-982A-B5A2E220E15B}"/>
                      </a:ext>
                    </a:extLst>
                  </p:cNvPr>
                  <p:cNvSpPr txBox="1"/>
                  <p:nvPr/>
                </p:nvSpPr>
                <p:spPr>
                  <a:xfrm>
                    <a:off x="1768269" y="5407290"/>
                    <a:ext cx="2790316" cy="3113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b="0" dirty="0"/>
                      <a:t>Spectrum of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p>
                            </m:sSubSup>
                          </m:e>
                        </m:d>
                      </m:oMath>
                    </a14:m>
                    <a:r>
                      <a:rPr lang="en-US" b="0" dirty="0"/>
                      <a:t> 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927E1B2-19F3-4BA6-982A-B5A2E220E1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8269" y="5407290"/>
                    <a:ext cx="2790316" cy="3113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252" t="-17647" b="-411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BE4A1E1F-3D03-412D-89C0-DAD77E0E7CF3}"/>
                      </a:ext>
                    </a:extLst>
                  </p:cNvPr>
                  <p:cNvSpPr/>
                  <p:nvPr/>
                </p:nvSpPr>
                <p:spPr>
                  <a:xfrm>
                    <a:off x="10131356" y="5361577"/>
                    <a:ext cx="901016" cy="4081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BE4A1E1F-3D03-412D-89C0-DAD77E0E7C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31356" y="5361577"/>
                    <a:ext cx="901016" cy="4081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74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8D20035C-A829-43D2-BB9C-58B0846DFC90}"/>
                </a:ext>
              </a:extLst>
            </p:cNvPr>
            <p:cNvSpPr/>
            <p:nvPr/>
          </p:nvSpPr>
          <p:spPr>
            <a:xfrm>
              <a:off x="5664366" y="5588614"/>
              <a:ext cx="591670" cy="297816"/>
            </a:xfrm>
            <a:prstGeom prst="rightArrow">
              <a:avLst>
                <a:gd name="adj1" fmla="val 43284"/>
                <a:gd name="adj2" fmla="val 60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35BA5A1-64A0-465A-9C3D-0A67C6C82EF5}"/>
                    </a:ext>
                  </a:extLst>
                </p:cNvPr>
                <p:cNvSpPr/>
                <p:nvPr/>
              </p:nvSpPr>
              <p:spPr>
                <a:xfrm>
                  <a:off x="6316561" y="5552856"/>
                  <a:ext cx="4474366" cy="4036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For the set of parameters that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bSup>
                        </m:e>
                      </m:d>
                    </m:oMath>
                  </a14:m>
                  <a:r>
                    <a:rPr lang="en-US" dirty="0"/>
                    <a:t> is gapless </a:t>
                  </a: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35BA5A1-64A0-465A-9C3D-0A67C6C82E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6561" y="5552856"/>
                  <a:ext cx="4474366" cy="403637"/>
                </a:xfrm>
                <a:prstGeom prst="rect">
                  <a:avLst/>
                </a:prstGeom>
                <a:blipFill>
                  <a:blip r:embed="rId11"/>
                  <a:stretch>
                    <a:fillRect l="-1090" t="-3030" r="-272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DB85BEE7-6B6E-4A91-8DFE-3BE21621F9C1}"/>
                </a:ext>
              </a:extLst>
            </p:cNvPr>
            <p:cNvSpPr/>
            <p:nvPr/>
          </p:nvSpPr>
          <p:spPr>
            <a:xfrm>
              <a:off x="10720194" y="5596595"/>
              <a:ext cx="591670" cy="297816"/>
            </a:xfrm>
            <a:prstGeom prst="rightArrow">
              <a:avLst>
                <a:gd name="adj1" fmla="val 43284"/>
                <a:gd name="adj2" fmla="val 602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239E4FE-4043-4F69-B803-42123D7F43A3}"/>
              </a:ext>
            </a:extLst>
          </p:cNvPr>
          <p:cNvSpPr txBox="1"/>
          <p:nvPr/>
        </p:nvSpPr>
        <p:spPr>
          <a:xfrm>
            <a:off x="1249689" y="6084807"/>
            <a:ext cx="619361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Energy gap </a:t>
            </a:r>
            <a:r>
              <a:rPr lang="en-US" sz="2000" dirty="0"/>
              <a:t>closing implies </a:t>
            </a:r>
            <a:r>
              <a:rPr lang="en-US" sz="2000" b="1" i="1" dirty="0"/>
              <a:t>quantum enhanced sensitivity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AB8370-A4F7-46C3-815A-93AD2E0DCCDA}"/>
              </a:ext>
            </a:extLst>
          </p:cNvPr>
          <p:cNvSpPr/>
          <p:nvPr/>
        </p:nvSpPr>
        <p:spPr>
          <a:xfrm>
            <a:off x="787102" y="4529066"/>
            <a:ext cx="71250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/>
              <a:t>Non-Hermitian systems: </a:t>
            </a:r>
            <a:r>
              <a:rPr lang="en-US" i="1" dirty="0"/>
              <a:t> </a:t>
            </a:r>
            <a:r>
              <a:rPr lang="en-US" dirty="0"/>
              <a:t>For non-Hermitian Hamiltonians, where </a:t>
            </a:r>
          </a:p>
          <a:p>
            <a:pPr lvl="1"/>
            <a:r>
              <a:rPr lang="en-US" dirty="0"/>
              <a:t>     energy eigenvalues are complex, both line-gap and point-gap </a:t>
            </a:r>
          </a:p>
          <a:p>
            <a:pPr lvl="1"/>
            <a:r>
              <a:rPr lang="en-US" dirty="0"/>
              <a:t>     closing results in quantum enhanced sensitivity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5EF32D-7D4D-4C60-8DC2-EF15E043CA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2194" y="4442398"/>
            <a:ext cx="3743661" cy="20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BA0F-3FA2-4D59-BB83-FA4029AB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5" y="264664"/>
            <a:ext cx="10515600" cy="93117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Insight on the origin of quantum 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5B75F-B7C4-4397-BCF4-60D838E6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EF9BC-C3AB-43A0-B91F-AEE8F8C9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62" y="2331045"/>
            <a:ext cx="8802328" cy="3591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004EE-4CBA-4776-A164-21E2B728C4E7}"/>
              </a:ext>
            </a:extLst>
          </p:cNvPr>
          <p:cNvSpPr txBox="1"/>
          <p:nvPr/>
        </p:nvSpPr>
        <p:spPr>
          <a:xfrm>
            <a:off x="1695274" y="6137307"/>
            <a:ext cx="86616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Abiuso</a:t>
            </a:r>
            <a:r>
              <a:rPr lang="en-US" dirty="0"/>
              <a:t>, P. </a:t>
            </a:r>
            <a:r>
              <a:rPr lang="en-US" dirty="0" err="1"/>
              <a:t>Sekatski</a:t>
            </a:r>
            <a:r>
              <a:rPr lang="en-US" dirty="0"/>
              <a:t>, J. </a:t>
            </a:r>
            <a:r>
              <a:rPr lang="en-US" dirty="0" err="1"/>
              <a:t>Calsamiglia</a:t>
            </a:r>
            <a:r>
              <a:rPr lang="en-US" dirty="0"/>
              <a:t>, M. </a:t>
            </a:r>
            <a:r>
              <a:rPr lang="en-US" dirty="0" err="1"/>
              <a:t>Perarnau-Llobet</a:t>
            </a:r>
            <a:r>
              <a:rPr lang="en-US" dirty="0"/>
              <a:t>, Phys. Rev. Lett. 134, 010801 (2025)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AE71C-C8A1-4906-8206-9E14242199FD}"/>
              </a:ext>
            </a:extLst>
          </p:cNvPr>
          <p:cNvSpPr txBox="1"/>
          <p:nvPr/>
        </p:nvSpPr>
        <p:spPr>
          <a:xfrm>
            <a:off x="3162750" y="1348015"/>
            <a:ext cx="5116978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can find fundamental bounds on the QFI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bounds may </a:t>
            </a:r>
            <a:r>
              <a:rPr lang="en-US" b="1" i="1" dirty="0"/>
              <a:t>NOT</a:t>
            </a:r>
            <a:r>
              <a:rPr lang="en-US" dirty="0"/>
              <a:t> be tight but are insightful</a:t>
            </a:r>
          </a:p>
        </p:txBody>
      </p:sp>
    </p:spTree>
    <p:extLst>
      <p:ext uri="{BB962C8B-B14F-4D97-AF65-F5344CB8AC3E}">
        <p14:creationId xmlns:p14="http://schemas.microsoft.com/office/powerpoint/2010/main" val="228986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8BBBC6-72A9-4140-BC2D-1977A31AFE09}"/>
              </a:ext>
            </a:extLst>
          </p:cNvPr>
          <p:cNvGrpSpPr/>
          <p:nvPr/>
        </p:nvGrpSpPr>
        <p:grpSpPr>
          <a:xfrm>
            <a:off x="243523" y="822548"/>
            <a:ext cx="4295307" cy="2118647"/>
            <a:chOff x="4173591" y="1040572"/>
            <a:chExt cx="5386311" cy="30529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3EDB95-4B71-42A1-8925-55F69C344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591" y="1184981"/>
              <a:ext cx="5386311" cy="29085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970B26-ABD0-4CF0-AF80-9D532C901D60}"/>
                </a:ext>
              </a:extLst>
            </p:cNvPr>
            <p:cNvSpPr txBox="1"/>
            <p:nvPr/>
          </p:nvSpPr>
          <p:spPr>
            <a:xfrm>
              <a:off x="7150611" y="1040572"/>
              <a:ext cx="2017032" cy="57655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NMR systems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C2AEF2-9CB8-47A4-BF38-56948ED8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97" y="73081"/>
            <a:ext cx="10515600" cy="83218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Criticality-based sensing is viable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EBCCA-2834-47B0-BF79-A7D78D74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6FA0D3-459D-4535-A1F5-93DA2D4F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50" y="804182"/>
            <a:ext cx="4476079" cy="21930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2FBDD0-FFE3-483D-BB30-004C20F0550D}"/>
              </a:ext>
            </a:extLst>
          </p:cNvPr>
          <p:cNvGrpSpPr/>
          <p:nvPr/>
        </p:nvGrpSpPr>
        <p:grpSpPr>
          <a:xfrm>
            <a:off x="199767" y="2727780"/>
            <a:ext cx="5896233" cy="1912496"/>
            <a:chOff x="224118" y="3479251"/>
            <a:chExt cx="5896233" cy="19124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FB66CF-7FB0-45D8-8B75-0553C4A3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118" y="3479251"/>
              <a:ext cx="5896233" cy="19124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22FD96-FB55-44EA-B2CD-B1F740C4E269}"/>
                </a:ext>
              </a:extLst>
            </p:cNvPr>
            <p:cNvSpPr txBox="1"/>
            <p:nvPr/>
          </p:nvSpPr>
          <p:spPr>
            <a:xfrm>
              <a:off x="3469754" y="3479251"/>
              <a:ext cx="2650597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Superconducting qubits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6C7B2-6106-47BC-9404-C26CC9C33F12}"/>
              </a:ext>
            </a:extLst>
          </p:cNvPr>
          <p:cNvGrpSpPr/>
          <p:nvPr/>
        </p:nvGrpSpPr>
        <p:grpSpPr>
          <a:xfrm>
            <a:off x="6554817" y="2621338"/>
            <a:ext cx="4901890" cy="1803233"/>
            <a:chOff x="6524513" y="3243924"/>
            <a:chExt cx="5271247" cy="21264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1C9E5E-2031-4178-BE3F-797B8DC9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513" y="3243924"/>
              <a:ext cx="5271247" cy="21264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99C835-1D30-4BDD-8378-D857B7967433}"/>
                </a:ext>
              </a:extLst>
            </p:cNvPr>
            <p:cNvSpPr txBox="1"/>
            <p:nvPr/>
          </p:nvSpPr>
          <p:spPr>
            <a:xfrm>
              <a:off x="9145163" y="3243924"/>
              <a:ext cx="2650597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Superconducting qubits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8F1AE5-E47A-4993-8ABA-CED51EAAE6BF}"/>
              </a:ext>
            </a:extLst>
          </p:cNvPr>
          <p:cNvGrpSpPr/>
          <p:nvPr/>
        </p:nvGrpSpPr>
        <p:grpSpPr>
          <a:xfrm>
            <a:off x="257764" y="4424571"/>
            <a:ext cx="4389437" cy="2360348"/>
            <a:chOff x="1255690" y="4367599"/>
            <a:chExt cx="4538795" cy="24904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2AF988-5EA0-4A82-A83D-3D079CD9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5690" y="4367599"/>
              <a:ext cx="4523591" cy="249040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C59493-725D-4CA7-9ADC-543F338F7D58}"/>
                </a:ext>
              </a:extLst>
            </p:cNvPr>
            <p:cNvSpPr txBox="1"/>
            <p:nvPr/>
          </p:nvSpPr>
          <p:spPr>
            <a:xfrm>
              <a:off x="3143888" y="4374605"/>
              <a:ext cx="2650597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Superconducting qubits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4484A1D-1665-AA47-1051-7676A5C4A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155" y="200119"/>
            <a:ext cx="4810091" cy="1644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9F0D2-BC3F-4DD8-A7EB-ACC4872566B2}"/>
              </a:ext>
            </a:extLst>
          </p:cNvPr>
          <p:cNvSpPr txBox="1"/>
          <p:nvPr/>
        </p:nvSpPr>
        <p:spPr>
          <a:xfrm>
            <a:off x="7278527" y="638481"/>
            <a:ext cx="172723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Rydberg atoms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4EDE41-1CA1-15EB-AE23-1E385560F40C}"/>
              </a:ext>
            </a:extLst>
          </p:cNvPr>
          <p:cNvGrpSpPr/>
          <p:nvPr/>
        </p:nvGrpSpPr>
        <p:grpSpPr>
          <a:xfrm>
            <a:off x="5734707" y="4400117"/>
            <a:ext cx="5286895" cy="2624962"/>
            <a:chOff x="5734707" y="4400117"/>
            <a:chExt cx="5286895" cy="26249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D23870-202F-6924-E9EA-1DF8D2D1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4707" y="4400117"/>
              <a:ext cx="5286895" cy="26249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775B6A-B83F-CFCA-9E84-CEEF1D66CC52}"/>
                </a:ext>
              </a:extLst>
            </p:cNvPr>
            <p:cNvSpPr txBox="1"/>
            <p:nvPr/>
          </p:nvSpPr>
          <p:spPr>
            <a:xfrm>
              <a:off x="9356851" y="4420764"/>
              <a:ext cx="1664751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Optical setups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8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8464-EA1A-43F2-A81C-1989732D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55" y="235579"/>
            <a:ext cx="11043621" cy="9257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Equilibrium versus non-equilibrium quantum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B2E81-F7C4-4816-80A7-DA04A506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2D677A-6A41-4A13-A2DF-5E4D31749432}"/>
                  </a:ext>
                </a:extLst>
              </p:cNvPr>
              <p:cNvSpPr/>
              <p:nvPr/>
            </p:nvSpPr>
            <p:spPr>
              <a:xfrm>
                <a:off x="4339998" y="1368044"/>
                <a:ext cx="2167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2D677A-6A41-4A13-A2DF-5E4D317494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98" y="1368044"/>
                <a:ext cx="2167388" cy="400110"/>
              </a:xfrm>
              <a:prstGeom prst="rect">
                <a:avLst/>
              </a:prstGeom>
              <a:blipFill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C2C80B-6D53-429A-A105-6C8D75D0895A}"/>
                  </a:ext>
                </a:extLst>
              </p:cNvPr>
              <p:cNvSpPr txBox="1"/>
              <p:nvPr/>
            </p:nvSpPr>
            <p:spPr>
              <a:xfrm>
                <a:off x="121458" y="2867095"/>
                <a:ext cx="5009207" cy="41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Unitary dynamics: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𝑖𝑡𝐻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C2C80B-6D53-429A-A105-6C8D75D08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" y="2867095"/>
                <a:ext cx="5009207" cy="412934"/>
              </a:xfrm>
              <a:prstGeom prst="rect">
                <a:avLst/>
              </a:prstGeom>
              <a:blipFill>
                <a:blip r:embed="rId3"/>
                <a:stretch>
                  <a:fillRect l="-1338" t="-4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6F8BE3-3083-4019-83CD-FF3D2BF2040D}"/>
                  </a:ext>
                </a:extLst>
              </p:cNvPr>
              <p:cNvSpPr txBox="1"/>
              <p:nvPr/>
            </p:nvSpPr>
            <p:spPr>
              <a:xfrm>
                <a:off x="6363638" y="2113163"/>
                <a:ext cx="3382464" cy="351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sz="2000" dirty="0"/>
                  <a:t>  system size is a resource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6F8BE3-3083-4019-83CD-FF3D2BF20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638" y="2113163"/>
                <a:ext cx="3382464" cy="351058"/>
              </a:xfrm>
              <a:prstGeom prst="rect">
                <a:avLst/>
              </a:prstGeom>
              <a:blipFill>
                <a:blip r:embed="rId4"/>
                <a:stretch>
                  <a:fillRect l="-2703" t="-15789" r="-3604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6BB617-3861-4ECF-8C74-844E60A5A534}"/>
                  </a:ext>
                </a:extLst>
              </p:cNvPr>
              <p:cNvSpPr txBox="1"/>
              <p:nvPr/>
            </p:nvSpPr>
            <p:spPr>
              <a:xfrm>
                <a:off x="233979" y="2154175"/>
                <a:ext cx="45923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Criticality-based  quantum sensing: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GS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6BB617-3861-4ECF-8C74-844E60A5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9" y="2154175"/>
                <a:ext cx="4592347" cy="307777"/>
              </a:xfrm>
              <a:prstGeom prst="rect">
                <a:avLst/>
              </a:prstGeom>
              <a:blipFill>
                <a:blip r:embed="rId5"/>
                <a:stretch>
                  <a:fillRect l="-3316" t="-25490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FFF45BC4-D7CE-4C5B-AE8B-0A0D7855486E}"/>
              </a:ext>
            </a:extLst>
          </p:cNvPr>
          <p:cNvSpPr/>
          <p:nvPr/>
        </p:nvSpPr>
        <p:spPr>
          <a:xfrm>
            <a:off x="5289945" y="2136867"/>
            <a:ext cx="873376" cy="461666"/>
          </a:xfrm>
          <a:prstGeom prst="rightArrow">
            <a:avLst>
              <a:gd name="adj1" fmla="val 433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E2D7C-DA80-4537-8983-60060C37FAEE}"/>
                  </a:ext>
                </a:extLst>
              </p:cNvPr>
              <p:cNvSpPr txBox="1"/>
              <p:nvPr/>
            </p:nvSpPr>
            <p:spPr>
              <a:xfrm>
                <a:off x="6481880" y="2922455"/>
                <a:ext cx="2652073" cy="335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 time is a resource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8E2D7C-DA80-4537-8983-60060C37F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880" y="2922455"/>
                <a:ext cx="2652073" cy="335669"/>
              </a:xfrm>
              <a:prstGeom prst="rect">
                <a:avLst/>
              </a:prstGeom>
              <a:blipFill>
                <a:blip r:embed="rId6"/>
                <a:stretch>
                  <a:fillRect l="-3218" t="-20000" r="-5057" b="-4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1A0CA81D-9B78-454D-BE68-7FD522EDA879}"/>
              </a:ext>
            </a:extLst>
          </p:cNvPr>
          <p:cNvSpPr/>
          <p:nvPr/>
        </p:nvSpPr>
        <p:spPr>
          <a:xfrm>
            <a:off x="5289945" y="2883439"/>
            <a:ext cx="873376" cy="461666"/>
          </a:xfrm>
          <a:prstGeom prst="rightArrow">
            <a:avLst>
              <a:gd name="adj1" fmla="val 433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2FC7F-4B24-4DA5-A3A4-C8CF06348850}"/>
              </a:ext>
            </a:extLst>
          </p:cNvPr>
          <p:cNvSpPr txBox="1"/>
          <p:nvPr/>
        </p:nvSpPr>
        <p:spPr>
          <a:xfrm>
            <a:off x="929641" y="3803339"/>
            <a:ext cx="898810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Is it possible to combine the both strategies and take advantage of both time and system size?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50B4FE-475B-4BD2-97E4-F2D26E947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258124"/>
            <a:ext cx="1103065" cy="124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C23A21-30E3-4E42-B79F-F9F210350979}"/>
                  </a:ext>
                </a:extLst>
              </p:cNvPr>
              <p:cNvSpPr txBox="1"/>
              <p:nvPr/>
            </p:nvSpPr>
            <p:spPr>
              <a:xfrm>
                <a:off x="1653091" y="4656541"/>
                <a:ext cx="7996519" cy="415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𝑖𝑡𝐻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C23A21-30E3-4E42-B79F-F9F210350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91" y="4656541"/>
                <a:ext cx="7996519" cy="415178"/>
              </a:xfrm>
              <a:prstGeom prst="rect">
                <a:avLst/>
              </a:prstGeom>
              <a:blipFill>
                <a:blip r:embed="rId8"/>
                <a:stretch>
                  <a:fillRect t="-114706" b="-17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>
            <a:extLst>
              <a:ext uri="{FF2B5EF4-FFF2-40B4-BE49-F238E27FC236}">
                <a16:creationId xmlns:a16="http://schemas.microsoft.com/office/drawing/2014/main" id="{F5395997-BCF7-424F-982D-5A2E05148B98}"/>
              </a:ext>
            </a:extLst>
          </p:cNvPr>
          <p:cNvSpPr/>
          <p:nvPr/>
        </p:nvSpPr>
        <p:spPr>
          <a:xfrm rot="16200000">
            <a:off x="7035395" y="4631047"/>
            <a:ext cx="274818" cy="1156162"/>
          </a:xfrm>
          <a:prstGeom prst="leftBrace">
            <a:avLst>
              <a:gd name="adj1" fmla="val 26471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3F350B-EB4E-4597-B702-4B8F9D3C8620}"/>
              </a:ext>
            </a:extLst>
          </p:cNvPr>
          <p:cNvSpPr txBox="1"/>
          <p:nvPr/>
        </p:nvSpPr>
        <p:spPr>
          <a:xfrm>
            <a:off x="3085090" y="5555589"/>
            <a:ext cx="744864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order to see the enhancement from quantum criticality in non-equilibrium </a:t>
            </a:r>
          </a:p>
          <a:p>
            <a:pPr algn="ctr"/>
            <a:r>
              <a:rPr lang="en-US" dirty="0"/>
              <a:t>dynamics, the phase transition has to happen across the entire spectrum</a:t>
            </a:r>
          </a:p>
        </p:txBody>
      </p:sp>
    </p:spTree>
    <p:extLst>
      <p:ext uri="{BB962C8B-B14F-4D97-AF65-F5344CB8AC3E}">
        <p14:creationId xmlns:p14="http://schemas.microsoft.com/office/powerpoint/2010/main" val="59120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  <p:bldP spid="15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53A2-FE6D-40E7-B4F5-9C6C2413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58" y="221413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Stark Localization Phase Transition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7B9A4-7DD8-4866-87AD-EC868C53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8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E2EA-3A29-4EA5-AB24-D41B8F93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404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What can be estimated?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3D72A-0E62-4B2F-8402-3030D187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971E7-504A-408D-8025-8FF9D8DB76BE}"/>
              </a:ext>
            </a:extLst>
          </p:cNvPr>
          <p:cNvSpPr txBox="1"/>
          <p:nvPr/>
        </p:nvSpPr>
        <p:spPr>
          <a:xfrm>
            <a:off x="245000" y="1616780"/>
            <a:ext cx="1021228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The </a:t>
            </a:r>
            <a:r>
              <a:rPr lang="en-US" sz="2000" b="1" i="1" dirty="0"/>
              <a:t>only</a:t>
            </a:r>
            <a:r>
              <a:rPr lang="en-US" sz="2000" dirty="0"/>
              <a:t> way to extract information about the parameter of interest in a physical system is to </a:t>
            </a:r>
          </a:p>
          <a:p>
            <a:r>
              <a:rPr lang="en-US" sz="2000" dirty="0"/>
              <a:t>     perform </a:t>
            </a:r>
            <a:r>
              <a:rPr lang="en-US" sz="2000" b="1" i="1" dirty="0"/>
              <a:t>measurement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If the parameter of interest is a quantum mechanical observable </a:t>
            </a:r>
          </a:p>
          <a:p>
            <a:r>
              <a:rPr lang="en-US" sz="2000" dirty="0"/>
              <a:t>     (e.g. energy) one can </a:t>
            </a:r>
            <a:r>
              <a:rPr lang="en-US" sz="2000" b="1" i="1" dirty="0"/>
              <a:t>directly</a:t>
            </a:r>
            <a:r>
              <a:rPr lang="en-US" sz="2000" dirty="0"/>
              <a:t> measure 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If the parameter of interest is not an observable (e.g. temperature) it </a:t>
            </a:r>
          </a:p>
          <a:p>
            <a:r>
              <a:rPr lang="en-US" sz="2000" dirty="0"/>
              <a:t>     has to be </a:t>
            </a:r>
            <a:r>
              <a:rPr lang="en-US" sz="2000" b="1" i="1" dirty="0"/>
              <a:t>estimated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Sometimes even observables should be estimated due to practical </a:t>
            </a:r>
          </a:p>
          <a:p>
            <a:r>
              <a:rPr lang="en-US" sz="2000" dirty="0"/>
              <a:t>     constrains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D51F5-36A1-447E-BD80-16641103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11" y="2264806"/>
            <a:ext cx="4030778" cy="29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AFE58-AAEF-4438-A625-0B6E88C4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562"/>
            <a:ext cx="10515600" cy="865824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Single particle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F4367-203D-425D-A2B3-3745F58D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4AD22F-20FF-4C68-883C-E23C821652AC}"/>
                  </a:ext>
                </a:extLst>
              </p:cNvPr>
              <p:cNvSpPr txBox="1"/>
              <p:nvPr/>
            </p:nvSpPr>
            <p:spPr>
              <a:xfrm>
                <a:off x="1601904" y="2204182"/>
                <a:ext cx="4081374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⟩⟨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+1|+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⟩⟨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4AD22F-20FF-4C68-883C-E23C82165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904" y="2204182"/>
                <a:ext cx="4081374" cy="672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A53DD-A2C5-4187-94AC-84DACE444209}"/>
                  </a:ext>
                </a:extLst>
              </p:cNvPr>
              <p:cNvSpPr txBox="1"/>
              <p:nvPr/>
            </p:nvSpPr>
            <p:spPr>
              <a:xfrm flipH="1">
                <a:off x="1283191" y="3916618"/>
                <a:ext cx="103211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increases system localizes resembling Anderson localization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Localization happens across the whole spectrum and not just the ground state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1D systems and at the thermodynamic limit, localization happens for infinitesimal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4A53DD-A2C5-4187-94AC-84DACE444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283191" y="3916618"/>
                <a:ext cx="10321100" cy="1477328"/>
              </a:xfrm>
              <a:prstGeom prst="rect">
                <a:avLst/>
              </a:prstGeom>
              <a:blipFill>
                <a:blip r:embed="rId3"/>
                <a:stretch>
                  <a:fillRect l="-354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442C0220-584F-4C98-897B-3ABEBD7E304C}"/>
              </a:ext>
            </a:extLst>
          </p:cNvPr>
          <p:cNvGrpSpPr/>
          <p:nvPr/>
        </p:nvGrpSpPr>
        <p:grpSpPr>
          <a:xfrm>
            <a:off x="6096000" y="1490269"/>
            <a:ext cx="4616625" cy="1755747"/>
            <a:chOff x="6802178" y="881362"/>
            <a:chExt cx="4616625" cy="175574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56426E3-AACA-43D4-BD6B-558075AC9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5578" y="1158361"/>
              <a:ext cx="4153743" cy="135245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47607F-91D8-4CC5-812A-940472E7368E}"/>
                </a:ext>
              </a:extLst>
            </p:cNvPr>
            <p:cNvSpPr/>
            <p:nvPr/>
          </p:nvSpPr>
          <p:spPr>
            <a:xfrm>
              <a:off x="6802178" y="2384512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BDB085-B522-4C45-A6C5-EEDFAA113451}"/>
                </a:ext>
              </a:extLst>
            </p:cNvPr>
            <p:cNvSpPr/>
            <p:nvPr/>
          </p:nvSpPr>
          <p:spPr>
            <a:xfrm>
              <a:off x="7505238" y="2132078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2123AF-FDCF-4F9E-A3E9-3A7B94770B5E}"/>
                </a:ext>
              </a:extLst>
            </p:cNvPr>
            <p:cNvSpPr/>
            <p:nvPr/>
          </p:nvSpPr>
          <p:spPr>
            <a:xfrm>
              <a:off x="8208300" y="1930000"/>
              <a:ext cx="252596" cy="25259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526D9E-212E-49A3-863D-40AB41221710}"/>
                </a:ext>
              </a:extLst>
            </p:cNvPr>
            <p:cNvSpPr/>
            <p:nvPr/>
          </p:nvSpPr>
          <p:spPr>
            <a:xfrm>
              <a:off x="8834486" y="1728536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8BDFB3-EB0C-49E6-8579-762E81F4B1B6}"/>
                </a:ext>
              </a:extLst>
            </p:cNvPr>
            <p:cNvSpPr/>
            <p:nvPr/>
          </p:nvSpPr>
          <p:spPr>
            <a:xfrm>
              <a:off x="9504373" y="1521733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BD6CF6-B29A-4DD3-B137-039AA3859F26}"/>
                </a:ext>
              </a:extLst>
            </p:cNvPr>
            <p:cNvSpPr/>
            <p:nvPr/>
          </p:nvSpPr>
          <p:spPr>
            <a:xfrm>
              <a:off x="10174260" y="1278709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1FDB58-00C5-4E81-89C7-8EFA95237FEE}"/>
                </a:ext>
              </a:extLst>
            </p:cNvPr>
            <p:cNvSpPr/>
            <p:nvPr/>
          </p:nvSpPr>
          <p:spPr>
            <a:xfrm>
              <a:off x="10830125" y="1096839"/>
              <a:ext cx="252596" cy="2525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8419C0-4AA8-4F63-91DC-2EDC8E331E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4774" y="2493719"/>
              <a:ext cx="4364029" cy="106502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D6BB9B-1C20-4EE7-AD02-B8B7A9E3B0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0323" y="2040529"/>
              <a:ext cx="0" cy="549897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14366BF-3322-42D1-8F63-19DA8CFBD2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7709" y="1892500"/>
              <a:ext cx="0" cy="643572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9EED8B1-5604-4BEA-9E74-37754AB8DCC4}"/>
                    </a:ext>
                  </a:extLst>
                </p:cNvPr>
                <p:cNvSpPr txBox="1"/>
                <p:nvPr/>
              </p:nvSpPr>
              <p:spPr>
                <a:xfrm>
                  <a:off x="8534833" y="2176164"/>
                  <a:ext cx="3133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9EED8B1-5604-4BEA-9E74-37754AB8D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833" y="2176164"/>
                  <a:ext cx="31335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9231" r="-15385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2DB155F-DECB-4397-AB60-C8709EE64B24}"/>
                    </a:ext>
                  </a:extLst>
                </p:cNvPr>
                <p:cNvSpPr txBox="1"/>
                <p:nvPr/>
              </p:nvSpPr>
              <p:spPr>
                <a:xfrm>
                  <a:off x="9119895" y="2176165"/>
                  <a:ext cx="387840" cy="2834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2DB155F-DECB-4397-AB60-C8709EE64B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9895" y="2176165"/>
                  <a:ext cx="387840" cy="283432"/>
                </a:xfrm>
                <a:prstGeom prst="rect">
                  <a:avLst/>
                </a:prstGeom>
                <a:blipFill>
                  <a:blip r:embed="rId5"/>
                  <a:stretch>
                    <a:fillRect l="-3125" r="-4688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DF181A3-4168-4833-9A00-848CDCA6C8EC}"/>
                    </a:ext>
                  </a:extLst>
                </p:cNvPr>
                <p:cNvSpPr txBox="1"/>
                <p:nvPr/>
              </p:nvSpPr>
              <p:spPr>
                <a:xfrm>
                  <a:off x="7873751" y="2270804"/>
                  <a:ext cx="18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DF181A3-4168-4833-9A00-848CDCA6C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3751" y="2270804"/>
                  <a:ext cx="18511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3333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124FDBF-5D8B-4229-87D3-38600E41D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8353" y="2258376"/>
              <a:ext cx="0" cy="299058"/>
            </a:xfrm>
            <a:prstGeom prst="straightConnector1">
              <a:avLst/>
            </a:pr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71EA4BA-237D-4C2C-AF21-E2BC07F64485}"/>
                </a:ext>
              </a:extLst>
            </p:cNvPr>
            <p:cNvSpPr/>
            <p:nvPr/>
          </p:nvSpPr>
          <p:spPr>
            <a:xfrm>
              <a:off x="7661146" y="1403467"/>
              <a:ext cx="543696" cy="597001"/>
            </a:xfrm>
            <a:custGeom>
              <a:avLst/>
              <a:gdLst>
                <a:gd name="connsiteX0" fmla="*/ 0 w 687063"/>
                <a:gd name="connsiteY0" fmla="*/ 597001 h 597001"/>
                <a:gd name="connsiteX1" fmla="*/ 313220 w 687063"/>
                <a:gd name="connsiteY1" fmla="*/ 873 h 597001"/>
                <a:gd name="connsiteX2" fmla="*/ 687063 w 687063"/>
                <a:gd name="connsiteY2" fmla="*/ 490910 h 59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063" h="597001">
                  <a:moveTo>
                    <a:pt x="0" y="597001"/>
                  </a:moveTo>
                  <a:cubicBezTo>
                    <a:pt x="99355" y="307778"/>
                    <a:pt x="198710" y="18555"/>
                    <a:pt x="313220" y="873"/>
                  </a:cubicBezTo>
                  <a:cubicBezTo>
                    <a:pt x="427730" y="-16809"/>
                    <a:pt x="557396" y="237050"/>
                    <a:pt x="687063" y="490910"/>
                  </a:cubicBezTo>
                </a:path>
              </a:pathLst>
            </a:cu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138CD5-E765-40D9-AD32-D7EC2EAA452B}"/>
                </a:ext>
              </a:extLst>
            </p:cNvPr>
            <p:cNvSpPr/>
            <p:nvPr/>
          </p:nvSpPr>
          <p:spPr>
            <a:xfrm>
              <a:off x="8304494" y="1197016"/>
              <a:ext cx="543696" cy="597001"/>
            </a:xfrm>
            <a:custGeom>
              <a:avLst/>
              <a:gdLst>
                <a:gd name="connsiteX0" fmla="*/ 0 w 687063"/>
                <a:gd name="connsiteY0" fmla="*/ 597001 h 597001"/>
                <a:gd name="connsiteX1" fmla="*/ 313220 w 687063"/>
                <a:gd name="connsiteY1" fmla="*/ 873 h 597001"/>
                <a:gd name="connsiteX2" fmla="*/ 687063 w 687063"/>
                <a:gd name="connsiteY2" fmla="*/ 490910 h 59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063" h="597001">
                  <a:moveTo>
                    <a:pt x="0" y="597001"/>
                  </a:moveTo>
                  <a:cubicBezTo>
                    <a:pt x="99355" y="307778"/>
                    <a:pt x="198710" y="18555"/>
                    <a:pt x="313220" y="873"/>
                  </a:cubicBezTo>
                  <a:cubicBezTo>
                    <a:pt x="427730" y="-16809"/>
                    <a:pt x="557396" y="237050"/>
                    <a:pt x="687063" y="490910"/>
                  </a:cubicBezTo>
                </a:path>
              </a:pathLst>
            </a:custGeom>
            <a:ln w="28575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8E66F86-7D0F-4D22-9B97-8370FA3D7F07}"/>
                    </a:ext>
                  </a:extLst>
                </p:cNvPr>
                <p:cNvSpPr txBox="1"/>
                <p:nvPr/>
              </p:nvSpPr>
              <p:spPr>
                <a:xfrm>
                  <a:off x="7860217" y="1072437"/>
                  <a:ext cx="1455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8E66F86-7D0F-4D22-9B97-8370FA3D7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0217" y="1072437"/>
                  <a:ext cx="14555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6522" r="-56522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7CE5E17-31ED-474E-B11A-42AF8BD8A455}"/>
                    </a:ext>
                  </a:extLst>
                </p:cNvPr>
                <p:cNvSpPr txBox="1"/>
                <p:nvPr/>
              </p:nvSpPr>
              <p:spPr>
                <a:xfrm>
                  <a:off x="8503565" y="881362"/>
                  <a:ext cx="1455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7CE5E17-31ED-474E-B11A-42AF8BD8A4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3565" y="881362"/>
                  <a:ext cx="14555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4167" r="-50000" b="-282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442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049A-03A3-4174-91AD-2AE95459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3" y="214084"/>
            <a:ext cx="10515600" cy="80187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Fisher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F6B02-DA5A-4A57-A6AF-400EA282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3BA33-80C4-4717-86AF-85119C8155BB}"/>
                  </a:ext>
                </a:extLst>
              </p:cNvPr>
              <p:cNvSpPr txBox="1"/>
              <p:nvPr/>
            </p:nvSpPr>
            <p:spPr>
              <a:xfrm>
                <a:off x="322903" y="1074665"/>
                <a:ext cx="6646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every eigenstate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one can compute the Fisher information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C3BA33-80C4-4717-86AF-85119C815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03" y="1074665"/>
                <a:ext cx="6646499" cy="369332"/>
              </a:xfrm>
              <a:prstGeom prst="rect">
                <a:avLst/>
              </a:prstGeom>
              <a:blipFill>
                <a:blip r:embed="rId2"/>
                <a:stretch>
                  <a:fillRect l="-826" t="-8197" r="-82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68FC864-8015-4A44-B886-97AB0DD1AEBA}"/>
              </a:ext>
            </a:extLst>
          </p:cNvPr>
          <p:cNvGrpSpPr/>
          <p:nvPr/>
        </p:nvGrpSpPr>
        <p:grpSpPr>
          <a:xfrm>
            <a:off x="2086449" y="1536330"/>
            <a:ext cx="7557432" cy="3474173"/>
            <a:chOff x="2207696" y="2882177"/>
            <a:chExt cx="7557432" cy="34741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0FC64E-6067-4973-9D48-5AE6956F1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7696" y="3066843"/>
              <a:ext cx="7557432" cy="32895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AB50D7-FB12-427D-838C-A4B4907800E7}"/>
                </a:ext>
              </a:extLst>
            </p:cNvPr>
            <p:cNvSpPr txBox="1"/>
            <p:nvPr/>
          </p:nvSpPr>
          <p:spPr>
            <a:xfrm>
              <a:off x="3824314" y="2882177"/>
              <a:ext cx="1406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state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4AE5F2-65E5-45F1-8F6C-23AFCC492F1E}"/>
                </a:ext>
              </a:extLst>
            </p:cNvPr>
            <p:cNvSpPr txBox="1"/>
            <p:nvPr/>
          </p:nvSpPr>
          <p:spPr>
            <a:xfrm>
              <a:off x="6409625" y="2882177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Mid spectrum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859EDC-37AF-4E10-B3C5-31F86948C185}"/>
                  </a:ext>
                </a:extLst>
              </p:cNvPr>
              <p:cNvSpPr/>
              <p:nvPr/>
            </p:nvSpPr>
            <p:spPr>
              <a:xfrm>
                <a:off x="373844" y="5166588"/>
                <a:ext cx="11589136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NimbusRomNo9L-Regu"/>
                  </a:rPr>
                  <a:t>By increasing </a:t>
                </a:r>
                <a:r>
                  <a:rPr lang="en-US" dirty="0">
                    <a:latin typeface="NimbusRomNo9L-ReguItal"/>
                  </a:rPr>
                  <a:t>L</a:t>
                </a:r>
                <a:r>
                  <a:rPr lang="en-US" dirty="0">
                    <a:latin typeface="NimbusRomNo9L-Regu"/>
                  </a:rPr>
                  <a:t>, the peak of the QFI, dramatically enhances showing divergence in the thermodynamic limit.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NimbusRomNo9L-Regu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NimbusRomNo9L-Regu"/>
                  </a:rPr>
                  <a:t>The position of the peak gradually moves towards zero suggesting that in the thermodynamic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>
                  <a:latin typeface="NimbusRomNo9L-Regu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the localized regime, the QFI becomes size-independent showing convergence to the thermodynamic limit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859EDC-37AF-4E10-B3C5-31F86948C1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44" y="5166588"/>
                <a:ext cx="11589136" cy="1477328"/>
              </a:xfrm>
              <a:prstGeom prst="rect">
                <a:avLst/>
              </a:prstGeom>
              <a:blipFill>
                <a:blip r:embed="rId4"/>
                <a:stretch>
                  <a:fillRect l="-316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67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0B30-291B-4D74-AE52-865E200A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15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Fisher information scaling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3415A-E723-4B54-AE1F-36F96E75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D0DF8-7E32-4ED0-AC3E-7453C0C9C76C}"/>
              </a:ext>
            </a:extLst>
          </p:cNvPr>
          <p:cNvGrpSpPr/>
          <p:nvPr/>
        </p:nvGrpSpPr>
        <p:grpSpPr>
          <a:xfrm>
            <a:off x="238692" y="2292793"/>
            <a:ext cx="7135088" cy="3445557"/>
            <a:chOff x="2288488" y="1777696"/>
            <a:chExt cx="7135088" cy="3445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4011EB-2A79-4F4D-BCA6-634057C6E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8488" y="1985411"/>
              <a:ext cx="7135088" cy="32378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83CC4D-AAA6-42EB-BEA3-1E964881CAA1}"/>
                </a:ext>
              </a:extLst>
            </p:cNvPr>
            <p:cNvSpPr txBox="1"/>
            <p:nvPr/>
          </p:nvSpPr>
          <p:spPr>
            <a:xfrm>
              <a:off x="3723274" y="1777696"/>
              <a:ext cx="1406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state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8ED512-5F95-432B-B5DD-76A0D598B9C0}"/>
                </a:ext>
              </a:extLst>
            </p:cNvPr>
            <p:cNvSpPr txBox="1"/>
            <p:nvPr/>
          </p:nvSpPr>
          <p:spPr>
            <a:xfrm>
              <a:off x="6308585" y="1777696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Mid spectrum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0FF8E-07D3-4C91-8E16-FA232E5E5A03}"/>
                  </a:ext>
                </a:extLst>
              </p:cNvPr>
              <p:cNvSpPr txBox="1"/>
              <p:nvPr/>
            </p:nvSpPr>
            <p:spPr>
              <a:xfrm>
                <a:off x="2933554" y="1585870"/>
                <a:ext cx="1325235" cy="429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0FF8E-07D3-4C91-8E16-FA232E5E5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554" y="1585870"/>
                <a:ext cx="1325235" cy="429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95B1487-3E51-43C8-A0E6-5A30B1674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567357"/>
            <a:ext cx="3168315" cy="8237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EB84D2A-E758-4E78-8A59-211F41B144B5}"/>
              </a:ext>
            </a:extLst>
          </p:cNvPr>
          <p:cNvSpPr/>
          <p:nvPr/>
        </p:nvSpPr>
        <p:spPr>
          <a:xfrm>
            <a:off x="7632192" y="3736922"/>
            <a:ext cx="77302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4C83-5910-4EE3-BA87-68ECD0AF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8274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Beyond single-particles (half-filling)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3308A-55A3-44B5-B5DA-B83FAAE7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11C59-B085-45C1-9834-4A0BB8B4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07" y="1738716"/>
            <a:ext cx="8863730" cy="4019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DC2D2-889E-457F-8604-EB34E3E7127C}"/>
                  </a:ext>
                </a:extLst>
              </p:cNvPr>
              <p:cNvSpPr txBox="1"/>
              <p:nvPr/>
            </p:nvSpPr>
            <p:spPr>
              <a:xfrm>
                <a:off x="1283607" y="5878018"/>
                <a:ext cx="97054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By increasing the filling factor, QFI still shows super-Heisenberg scaling though with lower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DC2D2-889E-457F-8604-EB34E3E71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607" y="5878018"/>
                <a:ext cx="9705414" cy="400110"/>
              </a:xfrm>
              <a:prstGeom prst="rect">
                <a:avLst/>
              </a:prstGeom>
              <a:blipFill>
                <a:blip r:embed="rId3"/>
                <a:stretch>
                  <a:fillRect l="-691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076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C20C-691F-4BCD-ADC6-9768CC34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9" y="31671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Non-equilibrium Stark probe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0AD64-D1FB-437C-AC26-5580663B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0D68B-AC1F-4901-A169-5D79DBEB7CFA}"/>
              </a:ext>
            </a:extLst>
          </p:cNvPr>
          <p:cNvSpPr txBox="1"/>
          <p:nvPr/>
        </p:nvSpPr>
        <p:spPr>
          <a:xfrm>
            <a:off x="628515" y="1825922"/>
            <a:ext cx="6414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non-equilibrium dynamics of the system is described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B9706C7-3B79-4123-8E7E-8010FCEDDA3E}"/>
                  </a:ext>
                </a:extLst>
              </p:cNvPr>
              <p:cNvSpPr/>
              <p:nvPr/>
            </p:nvSpPr>
            <p:spPr>
              <a:xfrm>
                <a:off x="1073960" y="2595850"/>
                <a:ext cx="2343397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𝑖𝐻𝑡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B9706C7-3B79-4123-8E7E-8010FCEDD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60" y="2595850"/>
                <a:ext cx="2343397" cy="3782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AE3C78-6519-4BCD-92CF-C28D31509FB2}"/>
                  </a:ext>
                </a:extLst>
              </p:cNvPr>
              <p:cNvSpPr/>
              <p:nvPr/>
            </p:nvSpPr>
            <p:spPr>
              <a:xfrm>
                <a:off x="4528957" y="2402719"/>
                <a:ext cx="3463640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𝑖𝐻𝑡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AE3C78-6519-4BCD-92CF-C28D31509F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957" y="2402719"/>
                <a:ext cx="3463640" cy="7645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6117B220-4CF8-41C8-939A-8C12454D3C93}"/>
              </a:ext>
            </a:extLst>
          </p:cNvPr>
          <p:cNvSpPr/>
          <p:nvPr/>
        </p:nvSpPr>
        <p:spPr>
          <a:xfrm>
            <a:off x="3417357" y="25467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D306250-251D-43C5-BCF0-FCD73C57A808}"/>
              </a:ext>
            </a:extLst>
          </p:cNvPr>
          <p:cNvSpPr/>
          <p:nvPr/>
        </p:nvSpPr>
        <p:spPr>
          <a:xfrm>
            <a:off x="7988664" y="24894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A4DC779-1D11-4896-855D-4B3A6C0113F1}"/>
                  </a:ext>
                </a:extLst>
              </p:cNvPr>
              <p:cNvSpPr/>
              <p:nvPr/>
            </p:nvSpPr>
            <p:spPr>
              <a:xfrm>
                <a:off x="979844" y="3305845"/>
                <a:ext cx="3616055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A4DC779-1D11-4896-855D-4B3A6C011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44" y="3305845"/>
                <a:ext cx="3616055" cy="764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FBF9FF65-5327-4F08-BB1D-1386CC1A590A}"/>
              </a:ext>
            </a:extLst>
          </p:cNvPr>
          <p:cNvSpPr/>
          <p:nvPr/>
        </p:nvSpPr>
        <p:spPr>
          <a:xfrm>
            <a:off x="4688183" y="33626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AEAE1-6316-4584-8137-71F9BB903022}"/>
              </a:ext>
            </a:extLst>
          </p:cNvPr>
          <p:cNvSpPr txBox="1"/>
          <p:nvPr/>
        </p:nvSpPr>
        <p:spPr>
          <a:xfrm>
            <a:off x="5832545" y="3392373"/>
            <a:ext cx="5521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All spectrum is potentially involved in the 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7A6D1-1A13-44FC-80B8-29BE98A63992}"/>
              </a:ext>
            </a:extLst>
          </p:cNvPr>
          <p:cNvSpPr txBox="1"/>
          <p:nvPr/>
        </p:nvSpPr>
        <p:spPr>
          <a:xfrm>
            <a:off x="1210446" y="4280437"/>
            <a:ext cx="101433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The Stark localization happens across the entire spectrum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Can one see the finger print of the Stark localization transition in non-equilibrium dynamics?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Can we use the non-equilibrium Stark probe for sensing? </a:t>
            </a:r>
          </a:p>
        </p:txBody>
      </p:sp>
    </p:spTree>
    <p:extLst>
      <p:ext uri="{BB962C8B-B14F-4D97-AF65-F5344CB8AC3E}">
        <p14:creationId xmlns:p14="http://schemas.microsoft.com/office/powerpoint/2010/main" val="19862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D96F-CC04-42ED-A01A-33E11614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67" y="168100"/>
            <a:ext cx="10515600" cy="84734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Stark probe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79F45-6E6A-43B4-A15B-31017E49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07" y="1328102"/>
            <a:ext cx="5211580" cy="88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90137E-AAE6-4B11-A651-1930B95D5263}"/>
                  </a:ext>
                </a:extLst>
              </p:cNvPr>
              <p:cNvSpPr txBox="1"/>
              <p:nvPr/>
            </p:nvSpPr>
            <p:spPr>
              <a:xfrm>
                <a:off x="560765" y="2721750"/>
                <a:ext cx="14600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b="0" i="0" dirty="0">
                    <a:latin typeface="+mj-lt"/>
                    <a:ea typeface="Cambria Math" panose="02040503050406030204" pitchFamily="18" charset="0"/>
                  </a:rPr>
                  <a:t>⟩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90137E-AAE6-4B11-A651-1930B95D5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65" y="2721750"/>
                <a:ext cx="1460080" cy="276999"/>
              </a:xfrm>
              <a:prstGeom prst="rect">
                <a:avLst/>
              </a:prstGeom>
              <a:blipFill>
                <a:blip r:embed="rId3"/>
                <a:stretch>
                  <a:fillRect l="-7500" t="-173913" r="-8750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5E471BF6-AEE5-48C7-9598-3779B88BD75B}"/>
              </a:ext>
            </a:extLst>
          </p:cNvPr>
          <p:cNvSpPr/>
          <p:nvPr/>
        </p:nvSpPr>
        <p:spPr>
          <a:xfrm>
            <a:off x="2174015" y="26636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21D9B7-4434-44EE-B535-2B33187103B7}"/>
                  </a:ext>
                </a:extLst>
              </p:cNvPr>
              <p:cNvSpPr/>
              <p:nvPr/>
            </p:nvSpPr>
            <p:spPr>
              <a:xfrm>
                <a:off x="3305593" y="2671126"/>
                <a:ext cx="2314672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21D9B7-4434-44EE-B535-2B3318710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593" y="2671126"/>
                <a:ext cx="2314672" cy="378245"/>
              </a:xfrm>
              <a:prstGeom prst="rect">
                <a:avLst/>
              </a:prstGeom>
              <a:blipFill>
                <a:blip r:embed="rId4"/>
                <a:stretch>
                  <a:fillRect t="-114516" r="-20263" b="-18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5748669-932A-46EE-9BE6-333209EA8558}"/>
              </a:ext>
            </a:extLst>
          </p:cNvPr>
          <p:cNvGrpSpPr/>
          <p:nvPr/>
        </p:nvGrpSpPr>
        <p:grpSpPr>
          <a:xfrm>
            <a:off x="588514" y="3661331"/>
            <a:ext cx="10775537" cy="2991354"/>
            <a:chOff x="588514" y="3661331"/>
            <a:chExt cx="10775537" cy="29913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77CAB4-2FAA-44DA-9391-5A3BCD6EE258}"/>
                </a:ext>
              </a:extLst>
            </p:cNvPr>
            <p:cNvGrpSpPr/>
            <p:nvPr/>
          </p:nvGrpSpPr>
          <p:grpSpPr>
            <a:xfrm>
              <a:off x="588514" y="3866515"/>
              <a:ext cx="10775537" cy="2786170"/>
              <a:chOff x="427860" y="3709735"/>
              <a:chExt cx="10775537" cy="27861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7AD6D10-8EB7-49FE-A99D-89EA58984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860" y="3709735"/>
                <a:ext cx="7202616" cy="278617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557306-8E33-4EED-8A4A-03F33A17C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30476" y="3853366"/>
                <a:ext cx="3572921" cy="259430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CFD208-F6FD-4537-8F61-3C9CA52783DB}"/>
                    </a:ext>
                  </a:extLst>
                </p:cNvPr>
                <p:cNvSpPr txBox="1"/>
                <p:nvPr/>
              </p:nvSpPr>
              <p:spPr>
                <a:xfrm>
                  <a:off x="1909631" y="3733147"/>
                  <a:ext cx="9975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CFD208-F6FD-4537-8F61-3C9CA52783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9631" y="3733147"/>
                  <a:ext cx="99751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488" t="-2174" r="-5488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B8E86E-27FA-461B-9007-9618A3651191}"/>
                    </a:ext>
                  </a:extLst>
                </p:cNvPr>
                <p:cNvSpPr txBox="1"/>
                <p:nvPr/>
              </p:nvSpPr>
              <p:spPr>
                <a:xfrm>
                  <a:off x="5442414" y="3670130"/>
                  <a:ext cx="11257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B8E86E-27FA-461B-9007-9618A3651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414" y="3670130"/>
                  <a:ext cx="112575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891" t="-2222" r="-4891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5ED9EC-B4C0-4485-8544-7A4B157A8DBD}"/>
                    </a:ext>
                  </a:extLst>
                </p:cNvPr>
                <p:cNvSpPr txBox="1"/>
                <p:nvPr/>
              </p:nvSpPr>
              <p:spPr>
                <a:xfrm>
                  <a:off x="9046771" y="3661331"/>
                  <a:ext cx="10616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</m:t>
                      </m:r>
                    </m:oMath>
                  </a14:m>
                  <a:r>
                    <a:rPr lang="en-US" dirty="0"/>
                    <a:t>1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5ED9EC-B4C0-4485-8544-7A4B157A8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6771" y="3661331"/>
                  <a:ext cx="1061637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046" t="-28889" r="-12644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D2D5C-B5A1-4486-B21E-A613131B54E6}"/>
              </a:ext>
            </a:extLst>
          </p:cNvPr>
          <p:cNvSpPr/>
          <p:nvPr/>
        </p:nvSpPr>
        <p:spPr>
          <a:xfrm>
            <a:off x="6506582" y="1328102"/>
            <a:ext cx="5364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Manshouri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Zarei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Abdi, S. Bose, and A. Bayat, Quantum 9, 1793 (2025)</a:t>
            </a:r>
          </a:p>
        </p:txBody>
      </p:sp>
    </p:spTree>
    <p:extLst>
      <p:ext uri="{BB962C8B-B14F-4D97-AF65-F5344CB8AC3E}">
        <p14:creationId xmlns:p14="http://schemas.microsoft.com/office/powerpoint/2010/main" val="4869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CDDE-E918-4A96-8E7B-E0ADD56B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2" y="360074"/>
            <a:ext cx="10515600" cy="79176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Dynamical Quantum Fisher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C4511-AAFF-402C-9170-2A59BD52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085" y="2133531"/>
            <a:ext cx="6466643" cy="4585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6BC1D-0E53-4ED6-A50D-7FBF1377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48" y="1720630"/>
            <a:ext cx="4649102" cy="5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5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170D-5372-49C1-AA52-CFA1DD267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96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Long-time behavior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97238B-7F9C-4C0C-AAC3-0B26085C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413"/>
            <a:ext cx="4642727" cy="5481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AD7FCB-5A54-40C0-AE32-3E97C69B5442}"/>
              </a:ext>
            </a:extLst>
          </p:cNvPr>
          <p:cNvSpPr txBox="1"/>
          <p:nvPr/>
        </p:nvSpPr>
        <p:spPr>
          <a:xfrm>
            <a:off x="5001415" y="2641405"/>
            <a:ext cx="5690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QFI scales with length in ergodic phase</a:t>
            </a:r>
          </a:p>
          <a:p>
            <a:endParaRPr lang="en-US" sz="2000" dirty="0"/>
          </a:p>
          <a:p>
            <a:r>
              <a:rPr lang="en-US" sz="2000" dirty="0"/>
              <a:t>QFI becomes size-independent in the localized phase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9996D-054D-4094-8E9E-E11FAC7E8D29}"/>
              </a:ext>
            </a:extLst>
          </p:cNvPr>
          <p:cNvSpPr/>
          <p:nvPr/>
        </p:nvSpPr>
        <p:spPr>
          <a:xfrm>
            <a:off x="5651349" y="5130930"/>
            <a:ext cx="5364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Manshouri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Zarei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Abdi, S. Bose, and A. Bayat, Quantum 9, 1793 (2025)</a:t>
            </a:r>
          </a:p>
        </p:txBody>
      </p:sp>
    </p:spTree>
    <p:extLst>
      <p:ext uri="{BB962C8B-B14F-4D97-AF65-F5344CB8AC3E}">
        <p14:creationId xmlns:p14="http://schemas.microsoft.com/office/powerpoint/2010/main" val="398906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7E2C-4E47-48C9-9584-500542DF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70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Scaling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89434-F50E-4AB9-8307-60987769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" y="2248181"/>
            <a:ext cx="5700940" cy="4296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8436E-A287-4682-B40C-9B6CD487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48" y="2193875"/>
            <a:ext cx="6004078" cy="4546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1F5F2-4520-4B49-BD8D-88331ED62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960" y="592086"/>
            <a:ext cx="5058613" cy="15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0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261E-9D6C-409D-A663-907E0B1B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68" y="132132"/>
            <a:ext cx="10515600" cy="106429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Multi-particle probes with N excitations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727E28-6E72-4663-B4EC-4EF579DD509E}"/>
              </a:ext>
            </a:extLst>
          </p:cNvPr>
          <p:cNvGrpSpPr/>
          <p:nvPr/>
        </p:nvGrpSpPr>
        <p:grpSpPr>
          <a:xfrm>
            <a:off x="4066942" y="1121530"/>
            <a:ext cx="6643158" cy="826372"/>
            <a:chOff x="894326" y="1626241"/>
            <a:chExt cx="7815208" cy="10642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775BA8-7409-4928-92E8-E7B200FFD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326" y="1626241"/>
              <a:ext cx="5895473" cy="106429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46976-CDDD-470E-8F53-40A48285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0303" y="1705102"/>
              <a:ext cx="1989231" cy="98543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11F0C4-83E3-4DD0-A22F-608B91BCF073}"/>
              </a:ext>
            </a:extLst>
          </p:cNvPr>
          <p:cNvGrpSpPr/>
          <p:nvPr/>
        </p:nvGrpSpPr>
        <p:grpSpPr>
          <a:xfrm>
            <a:off x="231968" y="2129818"/>
            <a:ext cx="6125933" cy="4677661"/>
            <a:chOff x="1084364" y="2089403"/>
            <a:chExt cx="6125933" cy="46776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42419A-CC0C-4826-8CFF-4857404D6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4364" y="2227903"/>
              <a:ext cx="6125933" cy="45391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F71AD42-D688-4A7B-84E4-E39630414C43}"/>
                    </a:ext>
                  </a:extLst>
                </p:cNvPr>
                <p:cNvSpPr txBox="1"/>
                <p:nvPr/>
              </p:nvSpPr>
              <p:spPr>
                <a:xfrm>
                  <a:off x="2109182" y="2089403"/>
                  <a:ext cx="1392945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F71AD42-D688-4A7B-84E4-E39630414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182" y="2089403"/>
                  <a:ext cx="139294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93" r="-349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24FA2EB-992E-436E-AA71-18CA26776ABE}"/>
                    </a:ext>
                  </a:extLst>
                </p:cNvPr>
                <p:cNvSpPr txBox="1"/>
                <p:nvPr/>
              </p:nvSpPr>
              <p:spPr>
                <a:xfrm>
                  <a:off x="5179660" y="2089403"/>
                  <a:ext cx="1392945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24FA2EB-992E-436E-AA71-18CA26776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9660" y="2089403"/>
                  <a:ext cx="1392945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947" r="-350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4A8B22F-41DC-4850-ABCA-DDE1F4E75452}"/>
                    </a:ext>
                  </a:extLst>
                </p:cNvPr>
                <p:cNvSpPr txBox="1"/>
                <p:nvPr/>
              </p:nvSpPr>
              <p:spPr>
                <a:xfrm>
                  <a:off x="2554594" y="5631650"/>
                  <a:ext cx="1310487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4A8B22F-41DC-4850-ABCA-DDE1F4E75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4594" y="5631650"/>
                  <a:ext cx="131048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721" r="-4186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2A7255-5404-43A4-92BD-80DD14FD17FA}"/>
                    </a:ext>
                  </a:extLst>
                </p:cNvPr>
                <p:cNvSpPr txBox="1"/>
                <p:nvPr/>
              </p:nvSpPr>
              <p:spPr>
                <a:xfrm>
                  <a:off x="5525973" y="5739822"/>
                  <a:ext cx="1310487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2A7255-5404-43A4-92BD-80DD14FD1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973" y="5739822"/>
                  <a:ext cx="131048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186" r="-372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F860517-6E7A-4ABF-8229-0150A9340D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8596" y="3263781"/>
            <a:ext cx="4627413" cy="9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2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8399-D340-4768-B4D6-0510C0DD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Sensing procedure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43A4CC-50BD-4CED-9224-2E775E7FB05D}"/>
              </a:ext>
            </a:extLst>
          </p:cNvPr>
          <p:cNvSpPr/>
          <p:nvPr/>
        </p:nvSpPr>
        <p:spPr>
          <a:xfrm>
            <a:off x="3717682" y="1784428"/>
            <a:ext cx="2008525" cy="23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Measurement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B27D71-BD61-4EC6-9947-F59B5EEE79A3}"/>
              </a:ext>
            </a:extLst>
          </p:cNvPr>
          <p:cNvSpPr/>
          <p:nvPr/>
        </p:nvSpPr>
        <p:spPr>
          <a:xfrm>
            <a:off x="6749719" y="1746677"/>
            <a:ext cx="2008526" cy="23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Estimator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EDA6C79-159C-4C7B-A857-F4EA86D0E379}"/>
              </a:ext>
            </a:extLst>
          </p:cNvPr>
          <p:cNvSpPr/>
          <p:nvPr/>
        </p:nvSpPr>
        <p:spPr>
          <a:xfrm>
            <a:off x="5859594" y="2603153"/>
            <a:ext cx="833569" cy="6462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0F7CCE1-4A9E-4444-A298-54BEDD56386D}"/>
              </a:ext>
            </a:extLst>
          </p:cNvPr>
          <p:cNvSpPr/>
          <p:nvPr/>
        </p:nvSpPr>
        <p:spPr>
          <a:xfrm>
            <a:off x="8921243" y="2603153"/>
            <a:ext cx="860514" cy="6462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AE872-1B25-4C9E-81D4-D2615785D1F2}"/>
              </a:ext>
            </a:extLst>
          </p:cNvPr>
          <p:cNvSpPr txBox="1"/>
          <p:nvPr/>
        </p:nvSpPr>
        <p:spPr>
          <a:xfrm>
            <a:off x="9731873" y="2647213"/>
            <a:ext cx="2180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Unknown parameter </a:t>
            </a:r>
          </a:p>
          <a:p>
            <a:pPr algn="ctr"/>
            <a:r>
              <a:rPr lang="en-US" dirty="0"/>
              <a:t>is estimated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ADF21-017A-4118-A32F-FF5F424995C0}"/>
              </a:ext>
            </a:extLst>
          </p:cNvPr>
          <p:cNvSpPr txBox="1"/>
          <p:nvPr/>
        </p:nvSpPr>
        <p:spPr>
          <a:xfrm>
            <a:off x="2750726" y="4900151"/>
            <a:ext cx="7012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probe, measurement basis and estimators should be optimal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5E9A7-1F95-47C7-9FE1-95E0EFBF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38D2EA-124E-46D3-9FDA-5CA7302F92B2}"/>
              </a:ext>
            </a:extLst>
          </p:cNvPr>
          <p:cNvSpPr/>
          <p:nvPr/>
        </p:nvSpPr>
        <p:spPr>
          <a:xfrm>
            <a:off x="429852" y="1784428"/>
            <a:ext cx="2187487" cy="2359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Probe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C4BA749-BB34-4F03-B4BF-C0527AF137C2}"/>
              </a:ext>
            </a:extLst>
          </p:cNvPr>
          <p:cNvSpPr/>
          <p:nvPr/>
        </p:nvSpPr>
        <p:spPr>
          <a:xfrm>
            <a:off x="2750726" y="2647249"/>
            <a:ext cx="833569" cy="6462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6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7FEAA-90E5-4E6F-B827-062D1A55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3444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Scaling versus number of excitations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E17FD-4844-4661-94C6-34AF0EDE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13B43-EEA0-4040-8BC8-AB6BEF27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72" y="1577733"/>
            <a:ext cx="7675581" cy="330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1CFD0-F670-4B01-A01B-E336366A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71" y="4979625"/>
            <a:ext cx="4627413" cy="9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7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910803-35B9-4766-8142-35F8D033A5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968823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Half filling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8910803-35B9-4766-8142-35F8D033A5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968823"/>
              </a:xfrm>
              <a:blipFill>
                <a:blip r:embed="rId2"/>
                <a:stretch>
                  <a:fillRect l="-2377" t="-5660" b="-15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C6EB3-F96D-4A0D-A191-B1A56777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7649" y="6317910"/>
            <a:ext cx="2743200" cy="365125"/>
          </a:xfrm>
        </p:spPr>
        <p:txBody>
          <a:bodyPr/>
          <a:lstStyle/>
          <a:p>
            <a:fld id="{1F6BCC47-4889-4DC3-BAA2-4A9376282706}" type="slidenum">
              <a:rPr lang="en-US" smtClean="0"/>
              <a:t>31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E06DF5-14EF-4696-B538-E9220307C239}"/>
              </a:ext>
            </a:extLst>
          </p:cNvPr>
          <p:cNvGrpSpPr/>
          <p:nvPr/>
        </p:nvGrpSpPr>
        <p:grpSpPr>
          <a:xfrm>
            <a:off x="-47748" y="1189037"/>
            <a:ext cx="6900369" cy="5311435"/>
            <a:chOff x="194299" y="1371600"/>
            <a:chExt cx="6900369" cy="53114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40FD5-A208-407D-8863-2BF98DF7D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99" y="1371600"/>
              <a:ext cx="6900369" cy="53114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CD9F03-F11D-401E-9EFA-BDCCC5353513}"/>
                    </a:ext>
                  </a:extLst>
                </p:cNvPr>
                <p:cNvSpPr txBox="1"/>
                <p:nvPr/>
              </p:nvSpPr>
              <p:spPr>
                <a:xfrm>
                  <a:off x="1821562" y="1432302"/>
                  <a:ext cx="620362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CD9F03-F11D-401E-9EFA-BDCCC5353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562" y="1432302"/>
                  <a:ext cx="62036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7843" r="-8824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B894D60-A0A8-4FEB-8CC6-73DBEB7A5F59}"/>
                    </a:ext>
                  </a:extLst>
                </p:cNvPr>
                <p:cNvSpPr txBox="1"/>
                <p:nvPr/>
              </p:nvSpPr>
              <p:spPr>
                <a:xfrm>
                  <a:off x="1821562" y="4709799"/>
                  <a:ext cx="620362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B894D60-A0A8-4FEB-8CC6-73DBEB7A5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562" y="4709799"/>
                  <a:ext cx="62036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7843" r="-8824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660966-8B54-4A33-B686-647BA2D6A903}"/>
                    </a:ext>
                  </a:extLst>
                </p:cNvPr>
                <p:cNvSpPr txBox="1"/>
                <p:nvPr/>
              </p:nvSpPr>
              <p:spPr>
                <a:xfrm>
                  <a:off x="5244287" y="1439659"/>
                  <a:ext cx="620362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660966-8B54-4A33-B686-647BA2D6A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4287" y="1439659"/>
                  <a:ext cx="62036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8911" r="-891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DA09C13-5C38-4C2F-A31C-E3D25BBC6DDB}"/>
                    </a:ext>
                  </a:extLst>
                </p:cNvPr>
                <p:cNvSpPr txBox="1"/>
                <p:nvPr/>
              </p:nvSpPr>
              <p:spPr>
                <a:xfrm>
                  <a:off x="5244287" y="4848298"/>
                  <a:ext cx="620362" cy="27699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DA09C13-5C38-4C2F-A31C-E3D25BBC6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4287" y="4848298"/>
                  <a:ext cx="62036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8911" r="-891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D6048-9DAA-4091-8974-F42BFBF83F61}"/>
                  </a:ext>
                </a:extLst>
              </p:cNvPr>
              <p:cNvSpPr txBox="1"/>
              <p:nvPr/>
            </p:nvSpPr>
            <p:spPr>
              <a:xfrm>
                <a:off x="7124251" y="1767730"/>
                <a:ext cx="2529410" cy="302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BD6048-9DAA-4091-8974-F42BFBF83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251" y="1767730"/>
                <a:ext cx="2529410" cy="302070"/>
              </a:xfrm>
              <a:prstGeom prst="rect">
                <a:avLst/>
              </a:prstGeom>
              <a:blipFill>
                <a:blip r:embed="rId8"/>
                <a:stretch>
                  <a:fillRect l="-1928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BD8665F6-31F8-4C22-83C9-0F6B6824A149}"/>
              </a:ext>
            </a:extLst>
          </p:cNvPr>
          <p:cNvSpPr/>
          <p:nvPr/>
        </p:nvSpPr>
        <p:spPr>
          <a:xfrm>
            <a:off x="9746429" y="16764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N=L/2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BADD9E-7E9E-48A2-8561-E24C160A76B3}"/>
                  </a:ext>
                </a:extLst>
              </p:cNvPr>
              <p:cNvSpPr txBox="1"/>
              <p:nvPr/>
            </p:nvSpPr>
            <p:spPr>
              <a:xfrm>
                <a:off x="10740974" y="1767730"/>
                <a:ext cx="1274900" cy="302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BADD9E-7E9E-48A2-8561-E24C160A7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0974" y="1767730"/>
                <a:ext cx="1274900" cy="302070"/>
              </a:xfrm>
              <a:prstGeom prst="rect">
                <a:avLst/>
              </a:prstGeom>
              <a:blipFill>
                <a:blip r:embed="rId9"/>
                <a:stretch>
                  <a:fillRect l="-4306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6A8BAA-7DF3-4B86-982A-0F78B63F0A43}"/>
                  </a:ext>
                </a:extLst>
              </p:cNvPr>
              <p:cNvSpPr txBox="1"/>
              <p:nvPr/>
            </p:nvSpPr>
            <p:spPr>
              <a:xfrm>
                <a:off x="7198518" y="2517311"/>
                <a:ext cx="2202013" cy="31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6A8BAA-7DF3-4B86-982A-0F78B63F0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518" y="2517311"/>
                <a:ext cx="2202013" cy="315856"/>
              </a:xfrm>
              <a:prstGeom prst="rect">
                <a:avLst/>
              </a:prstGeom>
              <a:blipFill>
                <a:blip r:embed="rId10"/>
                <a:stretch>
                  <a:fillRect l="-2216" t="-384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AA1CE445-0B76-4244-967E-1BD3BB4BC726}"/>
              </a:ext>
            </a:extLst>
          </p:cNvPr>
          <p:cNvSpPr/>
          <p:nvPr/>
        </p:nvSpPr>
        <p:spPr>
          <a:xfrm>
            <a:off x="9746428" y="24299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N=L/2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6DE581-181E-432A-B513-0CC2F3A6B0FE}"/>
                  </a:ext>
                </a:extLst>
              </p:cNvPr>
              <p:cNvSpPr txBox="1"/>
              <p:nvPr/>
            </p:nvSpPr>
            <p:spPr>
              <a:xfrm>
                <a:off x="10783735" y="2514361"/>
                <a:ext cx="1167114" cy="31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6DE581-181E-432A-B513-0CC2F3A6B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3735" y="2514361"/>
                <a:ext cx="1167114" cy="315856"/>
              </a:xfrm>
              <a:prstGeom prst="rect">
                <a:avLst/>
              </a:prstGeom>
              <a:blipFill>
                <a:blip r:embed="rId11"/>
                <a:stretch>
                  <a:fillRect l="-4712" t="-3846" r="-524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154A6-DB44-4336-924A-ADF61D9C2CF2}"/>
                  </a:ext>
                </a:extLst>
              </p:cNvPr>
              <p:cNvSpPr txBox="1"/>
              <p:nvPr/>
            </p:nvSpPr>
            <p:spPr>
              <a:xfrm>
                <a:off x="7545888" y="3422359"/>
                <a:ext cx="3709285" cy="96218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, so: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9154A6-DB44-4336-924A-ADF61D9C2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5888" y="3422359"/>
                <a:ext cx="3709285" cy="962186"/>
              </a:xfrm>
              <a:prstGeom prst="rect">
                <a:avLst/>
              </a:prstGeom>
              <a:blipFill>
                <a:blip r:embed="rId12"/>
                <a:stretch>
                  <a:fillRect l="-987" t="-3165" r="-822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C4260AD-761F-4A3F-B59C-51B1461975D6}"/>
              </a:ext>
            </a:extLst>
          </p:cNvPr>
          <p:cNvSpPr/>
          <p:nvPr/>
        </p:nvSpPr>
        <p:spPr>
          <a:xfrm>
            <a:off x="6852621" y="5234327"/>
            <a:ext cx="5364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Manshouri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Zarei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M. Abdi, S. Bose, and A. Bayat, Quantum 9, 1793 (2025)</a:t>
            </a:r>
          </a:p>
        </p:txBody>
      </p:sp>
    </p:spTree>
    <p:extLst>
      <p:ext uri="{BB962C8B-B14F-4D97-AF65-F5344CB8AC3E}">
        <p14:creationId xmlns:p14="http://schemas.microsoft.com/office/powerpoint/2010/main" val="38988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2B3D-CB7E-4D6E-815A-A1088C32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50" y="0"/>
            <a:ext cx="10515600" cy="11850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Experiment: Stark probe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3B175-95B4-4201-AD99-524ECD51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DF0740-1182-4E8B-A8B8-4CAAA17AC2A0}"/>
              </a:ext>
            </a:extLst>
          </p:cNvPr>
          <p:cNvGrpSpPr/>
          <p:nvPr/>
        </p:nvGrpSpPr>
        <p:grpSpPr>
          <a:xfrm>
            <a:off x="1736428" y="1185079"/>
            <a:ext cx="1991571" cy="2800237"/>
            <a:chOff x="9883219" y="457200"/>
            <a:chExt cx="1991571" cy="28002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D426FC-90C3-4508-AD67-6E6B78F580E4}"/>
                </a:ext>
              </a:extLst>
            </p:cNvPr>
            <p:cNvSpPr txBox="1"/>
            <p:nvPr/>
          </p:nvSpPr>
          <p:spPr>
            <a:xfrm>
              <a:off x="9883219" y="2611106"/>
              <a:ext cx="19915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Professor Heng Fan</a:t>
              </a:r>
            </a:p>
            <a:p>
              <a:pPr algn="ctr"/>
              <a:r>
                <a:rPr lang="en-US" dirty="0"/>
                <a:t>CAS &amp; BAQIS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F38A32-A5FC-49AA-961A-5E46B205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3219" y="457200"/>
              <a:ext cx="1839410" cy="209454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B16C5-4085-4F90-8689-EFA3458339DE}"/>
              </a:ext>
            </a:extLst>
          </p:cNvPr>
          <p:cNvGrpSpPr/>
          <p:nvPr/>
        </p:nvGrpSpPr>
        <p:grpSpPr>
          <a:xfrm>
            <a:off x="600427" y="4034669"/>
            <a:ext cx="1691268" cy="2821270"/>
            <a:chOff x="1423072" y="3913852"/>
            <a:chExt cx="1691268" cy="28212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7547FC-7AEA-4EC3-AE0D-AF860648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3072" y="3913852"/>
              <a:ext cx="1691268" cy="21749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0C73DC-295B-4EEA-8D57-F6FA2FA901AD}"/>
                </a:ext>
              </a:extLst>
            </p:cNvPr>
            <p:cNvSpPr txBox="1"/>
            <p:nvPr/>
          </p:nvSpPr>
          <p:spPr>
            <a:xfrm>
              <a:off x="1436306" y="6088791"/>
              <a:ext cx="16657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Kai-Xuan Huang</a:t>
              </a:r>
            </a:p>
            <a:p>
              <a:pPr algn="ctr"/>
              <a:r>
                <a:rPr lang="en-US" dirty="0"/>
                <a:t>BAQIS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5EC6E2-2AF7-4F05-B073-3C42BF737D38}"/>
              </a:ext>
            </a:extLst>
          </p:cNvPr>
          <p:cNvGrpSpPr/>
          <p:nvPr/>
        </p:nvGrpSpPr>
        <p:grpSpPr>
          <a:xfrm>
            <a:off x="3095523" y="4313589"/>
            <a:ext cx="1526908" cy="2542350"/>
            <a:chOff x="4323456" y="4218176"/>
            <a:chExt cx="1526908" cy="25423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D00735-CF1D-435C-B96A-CCA1FCBB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3456" y="4218176"/>
              <a:ext cx="1526908" cy="18706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2E8BDD-9770-45BB-B7AB-CAEC0C4A85B4}"/>
                </a:ext>
              </a:extLst>
            </p:cNvPr>
            <p:cNvSpPr txBox="1"/>
            <p:nvPr/>
          </p:nvSpPr>
          <p:spPr>
            <a:xfrm>
              <a:off x="4635032" y="6114195"/>
              <a:ext cx="7649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Hao Li</a:t>
              </a:r>
            </a:p>
            <a:p>
              <a:pPr algn="ctr"/>
              <a:r>
                <a:rPr lang="en-US" dirty="0"/>
                <a:t>BAQIS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91A79-356E-44B2-8DAF-028515AD4B59}"/>
              </a:ext>
            </a:extLst>
          </p:cNvPr>
          <p:cNvGrpSpPr/>
          <p:nvPr/>
        </p:nvGrpSpPr>
        <p:grpSpPr>
          <a:xfrm>
            <a:off x="5299778" y="4313589"/>
            <a:ext cx="1526909" cy="2469710"/>
            <a:chOff x="6827503" y="4274945"/>
            <a:chExt cx="1526909" cy="2469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026E82-7234-45C6-AE88-8BFF1F096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7503" y="4274945"/>
              <a:ext cx="1526909" cy="18138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D6A379-5C41-4A5D-B5A0-84381733A975}"/>
                </a:ext>
              </a:extLst>
            </p:cNvPr>
            <p:cNvSpPr txBox="1"/>
            <p:nvPr/>
          </p:nvSpPr>
          <p:spPr>
            <a:xfrm>
              <a:off x="6876236" y="6098324"/>
              <a:ext cx="1342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Yaoling</a:t>
              </a:r>
              <a:r>
                <a:rPr lang="en-US" dirty="0"/>
                <a:t> Yang</a:t>
              </a:r>
            </a:p>
            <a:p>
              <a:pPr algn="ctr"/>
              <a:r>
                <a:rPr lang="en-US" dirty="0"/>
                <a:t>UESTC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B3D6D46-391E-4425-9896-58283005130B}"/>
              </a:ext>
            </a:extLst>
          </p:cNvPr>
          <p:cNvSpPr/>
          <p:nvPr/>
        </p:nvSpPr>
        <p:spPr>
          <a:xfrm>
            <a:off x="5257800" y="18704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Non-Equilibrium Criticality-Enhanced Quantum Sensing with Superconducting Qubits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Hao Li, et. al.,  arXiv:2508.14409</a:t>
            </a:r>
          </a:p>
        </p:txBody>
      </p:sp>
    </p:spTree>
    <p:extLst>
      <p:ext uri="{BB962C8B-B14F-4D97-AF65-F5344CB8AC3E}">
        <p14:creationId xmlns:p14="http://schemas.microsoft.com/office/powerpoint/2010/main" val="4152196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0963C-C9C1-4EAA-BA9C-5A03A2DD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94" y="219897"/>
            <a:ext cx="10515600" cy="95556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Superconducting quantum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C70E8-CA94-41F7-B09D-8F27B371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3939A-95AD-49AC-9B68-C81B07F2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6" y="3322407"/>
            <a:ext cx="5022408" cy="896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ADD795-94AD-47D9-96D8-8D037A95900E}"/>
                  </a:ext>
                </a:extLst>
              </p:cNvPr>
              <p:cNvSpPr txBox="1"/>
              <p:nvPr/>
            </p:nvSpPr>
            <p:spPr>
              <a:xfrm>
                <a:off x="6096000" y="3665670"/>
                <a:ext cx="2092561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ADD795-94AD-47D9-96D8-8D037A959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65670"/>
                <a:ext cx="2092561" cy="332463"/>
              </a:xfrm>
              <a:prstGeom prst="rect">
                <a:avLst/>
              </a:prstGeom>
              <a:blipFill>
                <a:blip r:embed="rId3"/>
                <a:stretch>
                  <a:fillRect l="-2624" r="-2332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A92EF7F-7A5A-40C2-B0FF-C7C85A0D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357" y="1229685"/>
            <a:ext cx="6424108" cy="1866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BBF677-73A0-4119-8BB9-9494DE4D3DEF}"/>
              </a:ext>
            </a:extLst>
          </p:cNvPr>
          <p:cNvSpPr txBox="1"/>
          <p:nvPr/>
        </p:nvSpPr>
        <p:spPr>
          <a:xfrm>
            <a:off x="1559858" y="4649260"/>
            <a:ext cx="286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state of the system: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7D618B-DAA8-42A8-8C1C-E4823B2E8384}"/>
                  </a:ext>
                </a:extLst>
              </p:cNvPr>
              <p:cNvSpPr txBox="1"/>
              <p:nvPr/>
            </p:nvSpPr>
            <p:spPr>
              <a:xfrm>
                <a:off x="4424232" y="4668395"/>
                <a:ext cx="20563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+1)/2</m:t>
                    </m:r>
                  </m:oMath>
                </a14:m>
                <a:r>
                  <a:rPr lang="en-US" b="0" i="0" dirty="0">
                    <a:latin typeface="+mj-lt"/>
                    <a:ea typeface="Cambria Math" panose="02040503050406030204" pitchFamily="18" charset="0"/>
                  </a:rPr>
                  <a:t>⟩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7D618B-DAA8-42A8-8C1C-E4823B2E8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32" y="4668395"/>
                <a:ext cx="2056397" cy="276999"/>
              </a:xfrm>
              <a:prstGeom prst="rect">
                <a:avLst/>
              </a:prstGeom>
              <a:blipFill>
                <a:blip r:embed="rId5"/>
                <a:stretch>
                  <a:fillRect l="-5341" t="-180000" r="-6231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021CA3E9-4DB5-4333-8604-967DC6ADF650}"/>
              </a:ext>
            </a:extLst>
          </p:cNvPr>
          <p:cNvSpPr/>
          <p:nvPr/>
        </p:nvSpPr>
        <p:spPr>
          <a:xfrm>
            <a:off x="5258642" y="57610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E2E9AF-4344-4570-9055-CC38B54DE220}"/>
                  </a:ext>
                </a:extLst>
              </p:cNvPr>
              <p:cNvSpPr/>
              <p:nvPr/>
            </p:nvSpPr>
            <p:spPr>
              <a:xfrm>
                <a:off x="7845029" y="4589375"/>
                <a:ext cx="2314672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𝑖𝐻𝑡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E2E9AF-4344-4570-9055-CC38B54DE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029" y="4589375"/>
                <a:ext cx="2314672" cy="378245"/>
              </a:xfrm>
              <a:prstGeom prst="rect">
                <a:avLst/>
              </a:prstGeom>
              <a:blipFill>
                <a:blip r:embed="rId6"/>
                <a:stretch>
                  <a:fillRect t="-114516" r="-20000" b="-18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6287A0-6F21-4794-9136-56A2EEFA4B86}"/>
                  </a:ext>
                </a:extLst>
              </p:cNvPr>
              <p:cNvSpPr txBox="1"/>
              <p:nvPr/>
            </p:nvSpPr>
            <p:spPr>
              <a:xfrm>
                <a:off x="908654" y="5546276"/>
                <a:ext cx="3821111" cy="971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Theory: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Experiment: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   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6287A0-6F21-4794-9136-56A2EEFA4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54" y="5546276"/>
                <a:ext cx="3821111" cy="971163"/>
              </a:xfrm>
              <a:prstGeom prst="rect">
                <a:avLst/>
              </a:prstGeom>
              <a:blipFill>
                <a:blip r:embed="rId7"/>
                <a:stretch>
                  <a:fillRect l="-3668" t="-6918" r="-10686" b="-69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3A0841B-041C-4192-922A-DA0837DFE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348" y="5461939"/>
            <a:ext cx="4383270" cy="837619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41A418F3-D490-4FC3-88DA-7F85F6198D15}"/>
              </a:ext>
            </a:extLst>
          </p:cNvPr>
          <p:cNvSpPr/>
          <p:nvPr/>
        </p:nvSpPr>
        <p:spPr>
          <a:xfrm>
            <a:off x="4729765" y="5531378"/>
            <a:ext cx="243579" cy="928589"/>
          </a:xfrm>
          <a:prstGeom prst="rightBrace">
            <a:avLst>
              <a:gd name="adj1" fmla="val 26666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C18F99A-525C-43B0-9131-208ED70D6580}"/>
              </a:ext>
            </a:extLst>
          </p:cNvPr>
          <p:cNvSpPr/>
          <p:nvPr/>
        </p:nvSpPr>
        <p:spPr>
          <a:xfrm>
            <a:off x="6789362" y="45645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8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81BA-F96A-45DE-AFEB-B16D9ACB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1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Non-equilibrium sensing capacity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977F8-B717-437C-9AC3-A184FA6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ABC189-3E08-483B-A937-F0B299199C33}"/>
              </a:ext>
            </a:extLst>
          </p:cNvPr>
          <p:cNvGrpSpPr/>
          <p:nvPr/>
        </p:nvGrpSpPr>
        <p:grpSpPr>
          <a:xfrm>
            <a:off x="185670" y="1498634"/>
            <a:ext cx="7280137" cy="4994240"/>
            <a:chOff x="2579246" y="852959"/>
            <a:chExt cx="7033507" cy="5868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04407E-39D9-45FD-98E3-872740D6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9246" y="1458496"/>
              <a:ext cx="7033507" cy="526297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7B7471-AFAC-4DBC-891A-955BD3CD807A}"/>
                </a:ext>
              </a:extLst>
            </p:cNvPr>
            <p:cNvSpPr txBox="1"/>
            <p:nvPr/>
          </p:nvSpPr>
          <p:spPr>
            <a:xfrm>
              <a:off x="3200399" y="854744"/>
              <a:ext cx="1680075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Extended phase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827544-A497-4E8B-AE18-408C07247C14}"/>
                </a:ext>
              </a:extLst>
            </p:cNvPr>
            <p:cNvSpPr txBox="1"/>
            <p:nvPr/>
          </p:nvSpPr>
          <p:spPr>
            <a:xfrm>
              <a:off x="5580829" y="852959"/>
              <a:ext cx="1376467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Critical point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94887C-D83F-427D-987D-2CB864123D00}"/>
                </a:ext>
              </a:extLst>
            </p:cNvPr>
            <p:cNvSpPr txBox="1"/>
            <p:nvPr/>
          </p:nvSpPr>
          <p:spPr>
            <a:xfrm>
              <a:off x="7657651" y="852959"/>
              <a:ext cx="165231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Localized phase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4F14C2-71D8-4BAA-8469-627EA6F33CE0}"/>
                  </a:ext>
                </a:extLst>
              </p:cNvPr>
              <p:cNvSpPr txBox="1"/>
              <p:nvPr/>
            </p:nvSpPr>
            <p:spPr>
              <a:xfrm>
                <a:off x="7465807" y="3105135"/>
                <a:ext cx="4481458" cy="203132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Computational basis is not always optimal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When the Fisher information is small the </a:t>
                </a:r>
              </a:p>
              <a:p>
                <a:r>
                  <a:rPr lang="en-US" dirty="0"/>
                  <a:t>      sensing quality can be poor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compute CFI, we have to sampled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=250,000 </m:t>
                    </m:r>
                  </m:oMath>
                </a14:m>
                <a:r>
                  <a:rPr lang="en-US" dirty="0"/>
                  <a:t>times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4F14C2-71D8-4BAA-8469-627EA6F33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807" y="3105135"/>
                <a:ext cx="4481458" cy="2031325"/>
              </a:xfrm>
              <a:prstGeom prst="rect">
                <a:avLst/>
              </a:prstGeom>
              <a:blipFill>
                <a:blip r:embed="rId3"/>
                <a:stretch>
                  <a:fillRect l="-952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67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B4D7-C977-4296-BEF8-57AB6CEE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Bayesian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C9DB3-48B3-4F1D-A45B-3B6443CE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5A1F2-D9B6-4859-B543-2710EA0B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68" y="2208102"/>
            <a:ext cx="3857183" cy="991663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BA8D53A-4650-4DBF-84C6-854AF8AFF50D}"/>
              </a:ext>
            </a:extLst>
          </p:cNvPr>
          <p:cNvSpPr/>
          <p:nvPr/>
        </p:nvSpPr>
        <p:spPr>
          <a:xfrm rot="16200000">
            <a:off x="3481093" y="1517195"/>
            <a:ext cx="243579" cy="1249748"/>
          </a:xfrm>
          <a:prstGeom prst="rightBrace">
            <a:avLst>
              <a:gd name="adj1" fmla="val 26666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069A94A-5B13-45D0-878A-9D1950E5DCE6}"/>
              </a:ext>
            </a:extLst>
          </p:cNvPr>
          <p:cNvSpPr/>
          <p:nvPr/>
        </p:nvSpPr>
        <p:spPr>
          <a:xfrm rot="16200000">
            <a:off x="1853102" y="1527280"/>
            <a:ext cx="243579" cy="1249748"/>
          </a:xfrm>
          <a:prstGeom prst="rightBrace">
            <a:avLst>
              <a:gd name="adj1" fmla="val 26666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255954C-50D7-43D6-9B5D-52A103AE4B32}"/>
              </a:ext>
            </a:extLst>
          </p:cNvPr>
          <p:cNvSpPr/>
          <p:nvPr/>
        </p:nvSpPr>
        <p:spPr>
          <a:xfrm rot="16200000">
            <a:off x="4578020" y="1715184"/>
            <a:ext cx="294492" cy="823027"/>
          </a:xfrm>
          <a:prstGeom prst="rightBrace">
            <a:avLst>
              <a:gd name="adj1" fmla="val 26666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02E45-773C-46F5-9ECF-15E2CCED6C07}"/>
              </a:ext>
            </a:extLst>
          </p:cNvPr>
          <p:cNvSpPr txBox="1"/>
          <p:nvPr/>
        </p:nvSpPr>
        <p:spPr>
          <a:xfrm>
            <a:off x="1458596" y="1560193"/>
            <a:ext cx="103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AB56E-AD62-4D8B-B873-D55D8488A02E}"/>
              </a:ext>
            </a:extLst>
          </p:cNvPr>
          <p:cNvSpPr txBox="1"/>
          <p:nvPr/>
        </p:nvSpPr>
        <p:spPr>
          <a:xfrm>
            <a:off x="4428535" y="155225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C42CB-D1EB-4F29-9DCD-F5CB5C0638FD}"/>
              </a:ext>
            </a:extLst>
          </p:cNvPr>
          <p:cNvSpPr txBox="1"/>
          <p:nvPr/>
        </p:nvSpPr>
        <p:spPr>
          <a:xfrm>
            <a:off x="2978008" y="1560193"/>
            <a:ext cx="11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Likelihood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422FE0-FEC8-4961-9BB7-2D03FA131CBE}"/>
              </a:ext>
            </a:extLst>
          </p:cNvPr>
          <p:cNvGrpSpPr/>
          <p:nvPr/>
        </p:nvGrpSpPr>
        <p:grpSpPr>
          <a:xfrm>
            <a:off x="6502996" y="2126697"/>
            <a:ext cx="4399879" cy="794339"/>
            <a:chOff x="424926" y="3757068"/>
            <a:chExt cx="4399879" cy="7943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E75675-313C-42B6-AC29-2FB15B059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155" y="3757068"/>
              <a:ext cx="3144650" cy="7943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E9D96-E7FC-4E1B-A466-C16D4704A46F}"/>
                </a:ext>
              </a:extLst>
            </p:cNvPr>
            <p:cNvSpPr txBox="1"/>
            <p:nvPr/>
          </p:nvSpPr>
          <p:spPr>
            <a:xfrm>
              <a:off x="424926" y="4028738"/>
              <a:ext cx="1203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Likelihood: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FE188B-6CD6-4A1C-B536-8E46959461F7}"/>
              </a:ext>
            </a:extLst>
          </p:cNvPr>
          <p:cNvSpPr txBox="1"/>
          <p:nvPr/>
        </p:nvSpPr>
        <p:spPr>
          <a:xfrm>
            <a:off x="799120" y="3920598"/>
            <a:ext cx="814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using measurement data from different times, the posteriors are independent so: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63D9F9-0780-4A7D-833D-D120E9AA2512}"/>
                  </a:ext>
                </a:extLst>
              </p:cNvPr>
              <p:cNvSpPr txBox="1"/>
              <p:nvPr/>
            </p:nvSpPr>
            <p:spPr>
              <a:xfrm>
                <a:off x="892373" y="5305743"/>
                <a:ext cx="4171270" cy="81022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𝑲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63D9F9-0780-4A7D-833D-D120E9AA2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73" y="5305743"/>
                <a:ext cx="4171270" cy="8102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74E6DB-FC73-41C2-B8E5-7B72B623688D}"/>
                  </a:ext>
                </a:extLst>
              </p:cNvPr>
              <p:cNvSpPr/>
              <p:nvPr/>
            </p:nvSpPr>
            <p:spPr>
              <a:xfrm>
                <a:off x="1018663" y="4456001"/>
                <a:ext cx="9720418" cy="442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dirty="0"/>
                  <a:t> 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74E6DB-FC73-41C2-B8E5-7B72B6236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63" y="4456001"/>
                <a:ext cx="9720418" cy="442814"/>
              </a:xfrm>
              <a:prstGeom prst="rect">
                <a:avLst/>
              </a:prstGeom>
              <a:blipFill>
                <a:blip r:embed="rId5"/>
                <a:stretch>
                  <a:fillRect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Right 19">
            <a:extLst>
              <a:ext uri="{FF2B5EF4-FFF2-40B4-BE49-F238E27FC236}">
                <a16:creationId xmlns:a16="http://schemas.microsoft.com/office/drawing/2014/main" id="{0A4FF5EA-2B2B-4EBB-A55F-8F095131B1C3}"/>
              </a:ext>
            </a:extLst>
          </p:cNvPr>
          <p:cNvSpPr/>
          <p:nvPr/>
        </p:nvSpPr>
        <p:spPr>
          <a:xfrm>
            <a:off x="5389668" y="546853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7C5E80-8242-4A0F-B055-329A64BFB278}"/>
                  </a:ext>
                </a:extLst>
              </p:cNvPr>
              <p:cNvSpPr txBox="1"/>
              <p:nvPr/>
            </p:nvSpPr>
            <p:spPr>
              <a:xfrm>
                <a:off x="6502996" y="5424025"/>
                <a:ext cx="1293431" cy="581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7C5E80-8242-4A0F-B055-329A64BFB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996" y="5424025"/>
                <a:ext cx="1293431" cy="581121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46FF86-869C-4EC1-8150-B59213BEE143}"/>
                  </a:ext>
                </a:extLst>
              </p:cNvPr>
              <p:cNvSpPr txBox="1"/>
              <p:nvPr/>
            </p:nvSpPr>
            <p:spPr>
              <a:xfrm>
                <a:off x="8275319" y="5409187"/>
                <a:ext cx="3523337" cy="535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46FF86-869C-4EC1-8150-B59213BEE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319" y="5409187"/>
                <a:ext cx="3523337" cy="5357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1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5" grpId="0"/>
      <p:bldP spid="16" grpId="0" animBg="1"/>
      <p:bldP spid="17" grpId="0"/>
      <p:bldP spid="20" grpId="0" animBg="1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5EFAD-37FC-498D-80D5-3B778AAC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76" y="319088"/>
            <a:ext cx="8193158" cy="4641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EE5B5-FDC1-4E1C-AE1E-4BB8EB4A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66" y="187623"/>
            <a:ext cx="10515600" cy="86662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Bayesian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1A783-BAE6-400E-B7DE-EFD8C92A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54B02-7533-4847-98E4-F1A18CA5BADB}"/>
              </a:ext>
            </a:extLst>
          </p:cNvPr>
          <p:cNvSpPr txBox="1"/>
          <p:nvPr/>
        </p:nvSpPr>
        <p:spPr>
          <a:xfrm>
            <a:off x="446442" y="5061584"/>
            <a:ext cx="8470076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Using a single time, sensing precision may not be good</a:t>
            </a:r>
          </a:p>
          <a:p>
            <a:endParaRPr lang="en-US" dirty="0"/>
          </a:p>
          <a:p>
            <a:r>
              <a:rPr lang="en-US" dirty="0"/>
              <a:t>By incorporating different times, the sensing becomes precise </a:t>
            </a:r>
          </a:p>
          <a:p>
            <a:endParaRPr lang="en-US" dirty="0"/>
          </a:p>
          <a:p>
            <a:r>
              <a:rPr lang="en-US" dirty="0"/>
              <a:t>Error bars in extended phase is much smaller than then error bars in the localized phase  </a:t>
            </a:r>
          </a:p>
        </p:txBody>
      </p:sp>
    </p:spTree>
    <p:extLst>
      <p:ext uri="{BB962C8B-B14F-4D97-AF65-F5344CB8AC3E}">
        <p14:creationId xmlns:p14="http://schemas.microsoft.com/office/powerpoint/2010/main" val="4210997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3681-C92E-4240-B56A-7C0E8A3D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67" y="216475"/>
            <a:ext cx="10515600" cy="8182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Quantum 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1DE63-981F-4590-B0B5-F04EB7FA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D1223-BB7C-45CD-A5F8-60BE9479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79" y="1173218"/>
            <a:ext cx="4538457" cy="5468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3E9057-00FF-4CCC-94E1-EBF2790E9E98}"/>
                  </a:ext>
                </a:extLst>
              </p:cNvPr>
              <p:cNvSpPr txBox="1"/>
              <p:nvPr/>
            </p:nvSpPr>
            <p:spPr>
              <a:xfrm>
                <a:off x="5766099" y="3261040"/>
                <a:ext cx="5324406" cy="64633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By incorporating more data points from different times</a:t>
                </a:r>
              </a:p>
              <a:p>
                <a:r>
                  <a:rPr lang="en-US" dirty="0"/>
                  <a:t>one recovers the: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3E9057-00FF-4CCC-94E1-EBF2790E9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099" y="3261040"/>
                <a:ext cx="5324406" cy="646331"/>
              </a:xfrm>
              <a:prstGeom prst="rect">
                <a:avLst/>
              </a:prstGeom>
              <a:blipFill>
                <a:blip r:embed="rId3"/>
                <a:stretch>
                  <a:fillRect l="-1031" t="-5660" r="-22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955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8A25-2EF9-47B8-852C-1B936CA4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32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Double excitation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B3E44-0BFF-4813-8CF0-BB4A67281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14E5E-0947-46D0-B1F2-BD34CDFB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61" y="1218547"/>
            <a:ext cx="7036072" cy="52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4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23EB-0753-4E16-BC85-A653D94C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03" y="96184"/>
            <a:ext cx="10515600" cy="71601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834B3-0D83-4058-94F8-A3262107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021AA5D-4421-42B8-BE53-D35C35BCBC9C}"/>
                  </a:ext>
                </a:extLst>
              </p:cNvPr>
              <p:cNvSpPr/>
              <p:nvPr/>
            </p:nvSpPr>
            <p:spPr>
              <a:xfrm>
                <a:off x="658906" y="812202"/>
                <a:ext cx="10694894" cy="5823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Quantum criticality is a resource for sensing with respect to </a:t>
                </a:r>
                <a:r>
                  <a:rPr lang="en-US" sz="2000" b="1" i="1" dirty="0">
                    <a:solidFill>
                      <a:schemeClr val="tx1"/>
                    </a:solidFill>
                  </a:rPr>
                  <a:t>system size</a:t>
                </a:r>
                <a:r>
                  <a:rPr lang="en-US" sz="20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The key feature in criticality-based sensing is </a:t>
                </a:r>
                <a:r>
                  <a:rPr lang="en-US" sz="2000" b="1" i="1" dirty="0">
                    <a:solidFill>
                      <a:schemeClr val="accent5">
                        <a:lumMod val="75000"/>
                      </a:schemeClr>
                    </a:solidFill>
                  </a:rPr>
                  <a:t>gap-closing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:</a:t>
                </a:r>
              </a:p>
              <a:p>
                <a:endParaRPr lang="en-US" sz="5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2</a:t>
                </a:r>
                <a:r>
                  <a:rPr lang="en-US" sz="2000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nd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-order quantum phase transition (ground state)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1</a:t>
                </a:r>
                <a:r>
                  <a:rPr lang="en-US" sz="2000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st 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order  quantum phase transitions (ground state)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Stark localization (affects the whole spectrum) 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Symmetry protected topological phase transitions (edge and ground state)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 err="1">
                    <a:solidFill>
                      <a:schemeClr val="accent5">
                        <a:lumMod val="75000"/>
                      </a:schemeClr>
                    </a:solidFill>
                  </a:rPr>
                  <a:t>Floquet</a:t>
                </a: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 phase transition (driven systems)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Boundary time crystal phase transition (open quantum system)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Discrete time crystals (non-equilibrium)</a:t>
                </a:r>
              </a:p>
              <a:p>
                <a:pPr marL="1257300" lvl="2" indent="-342900">
                  <a:buFont typeface="Wingdings" panose="05000000000000000000" pitchFamily="2" charset="2"/>
                  <a:buChar char="q"/>
                </a:pPr>
                <a:r>
                  <a:rPr lang="en-US" sz="2000" dirty="0">
                    <a:solidFill>
                      <a:schemeClr val="accent5">
                        <a:lumMod val="75000"/>
                      </a:schemeClr>
                    </a:solidFill>
                  </a:rPr>
                  <a:t>Non-Hermitian systems  (open </a:t>
                </a:r>
                <a:r>
                  <a:rPr lang="en-US" sz="2000">
                    <a:solidFill>
                      <a:schemeClr val="accent5">
                        <a:lumMod val="75000"/>
                      </a:schemeClr>
                    </a:solidFill>
                  </a:rPr>
                  <a:t>quantum system)</a:t>
                </a:r>
                <a:endParaRPr lang="en-US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1714500" lvl="3" indent="-342900">
                  <a:buFont typeface="Wingdings" panose="05000000000000000000" pitchFamily="2" charset="2"/>
                  <a:buChar char="q"/>
                </a:pPr>
                <a:endParaRPr lang="en-US" sz="1000" dirty="0"/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Non-equilibrium quantum probes achieve quantum enhanced sensitivity with respect to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time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(e.g. in unitary evolutions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1000" dirty="0"/>
              </a:p>
              <a:p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Non-equilibrium Stark probes combine criticality with non-equilibrium dynamics to harness both </a:t>
                </a:r>
                <a:r>
                  <a:rPr lang="en-US" sz="2000" b="1" i="1" dirty="0">
                    <a:solidFill>
                      <a:schemeClr val="accent6">
                        <a:lumMod val="75000"/>
                      </a:schemeClr>
                    </a:solidFill>
                  </a:rPr>
                  <a:t>system size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and </a:t>
                </a:r>
                <a:r>
                  <a:rPr lang="en-US" sz="2000" b="1" i="1" dirty="0">
                    <a:solidFill>
                      <a:schemeClr val="accent6">
                        <a:lumMod val="75000"/>
                      </a:schemeClr>
                    </a:solidFill>
                  </a:rPr>
                  <a:t>time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for</a:t>
                </a:r>
                <a:r>
                  <a:rPr lang="en-US" sz="2000" b="1" i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 achieving quantum enhanced sensitivity: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1000" dirty="0"/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Experimentally, one can achieve quantum enhanced sensitivity by incorporating simple measurements at different times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021AA5D-4421-42B8-BE53-D35C35BCB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06" y="812202"/>
                <a:ext cx="10694894" cy="5823710"/>
              </a:xfrm>
              <a:prstGeom prst="rect">
                <a:avLst/>
              </a:prstGeom>
              <a:blipFill>
                <a:blip r:embed="rId2"/>
                <a:stretch>
                  <a:fillRect l="-570" t="-105" b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6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FA86-8A1C-4BA7-98C2-431589B4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88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Estimation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74C5A-E74C-49FE-9391-27EFCC3B04BF}"/>
                  </a:ext>
                </a:extLst>
              </p:cNvPr>
              <p:cNvSpPr txBox="1"/>
              <p:nvPr/>
            </p:nvSpPr>
            <p:spPr>
              <a:xfrm>
                <a:off x="636543" y="1955098"/>
                <a:ext cx="7532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One can measure a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for measuring an unknown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74C5A-E74C-49FE-9391-27EFCC3B0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43" y="1955098"/>
                <a:ext cx="7532318" cy="369332"/>
              </a:xfrm>
              <a:prstGeom prst="rect">
                <a:avLst/>
              </a:prstGeom>
              <a:blipFill>
                <a:blip r:embed="rId2"/>
                <a:stretch>
                  <a:fillRect l="-6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0B7C9A-6DEE-4A3D-93BD-8BD951BAAB1B}"/>
                  </a:ext>
                </a:extLst>
              </p:cNvPr>
              <p:cNvSpPr txBox="1"/>
              <p:nvPr/>
            </p:nvSpPr>
            <p:spPr>
              <a:xfrm>
                <a:off x="500142" y="2879073"/>
                <a:ext cx="449687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can be the height of the thermometer’s liquid</a:t>
                </a:r>
              </a:p>
              <a:p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can be temperature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0B7C9A-6DEE-4A3D-93BD-8BD951BAA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42" y="2879073"/>
                <a:ext cx="4496872" cy="830997"/>
              </a:xfrm>
              <a:prstGeom prst="rect">
                <a:avLst/>
              </a:prstGeom>
              <a:blipFill>
                <a:blip r:embed="rId3"/>
                <a:stretch>
                  <a:fillRect l="-1762" t="-9489" r="-243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1AC8FB6-7398-43D7-A542-B60937341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28" y="2588840"/>
            <a:ext cx="442798" cy="170460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1E0E94F-6746-4025-8CC4-4A194FB7D217}"/>
              </a:ext>
            </a:extLst>
          </p:cNvPr>
          <p:cNvSpPr/>
          <p:nvPr/>
        </p:nvSpPr>
        <p:spPr>
          <a:xfrm>
            <a:off x="5870346" y="3065438"/>
            <a:ext cx="1470113" cy="607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932244-7E91-4A2B-9C69-41C1661E7968}"/>
                  </a:ext>
                </a:extLst>
              </p:cNvPr>
              <p:cNvSpPr txBox="1"/>
              <p:nvPr/>
            </p:nvSpPr>
            <p:spPr>
              <a:xfrm>
                <a:off x="7522330" y="3065438"/>
                <a:ext cx="39934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With the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 height is </a:t>
                </a:r>
              </a:p>
              <a:p>
                <a:r>
                  <a:rPr lang="en-US" dirty="0"/>
                  <a:t>measured to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932244-7E91-4A2B-9C69-41C1661E7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30" y="3065438"/>
                <a:ext cx="3993401" cy="553998"/>
              </a:xfrm>
              <a:prstGeom prst="rect">
                <a:avLst/>
              </a:prstGeom>
              <a:blipFill>
                <a:blip r:embed="rId5"/>
                <a:stretch>
                  <a:fillRect l="-3664" t="-14286" r="-2595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3A320D-D2DA-47E0-BFD5-49BF20A94938}"/>
                  </a:ext>
                </a:extLst>
              </p:cNvPr>
              <p:cNvSpPr txBox="1"/>
              <p:nvPr/>
            </p:nvSpPr>
            <p:spPr>
              <a:xfrm>
                <a:off x="3466762" y="4474364"/>
                <a:ext cx="3412729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𝑒𝑠𝑡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3A320D-D2DA-47E0-BFD5-49BF20A94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762" y="4474364"/>
                <a:ext cx="3412729" cy="5695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77666D0-56B7-4EDD-9B7F-BF9D0ECA5111}"/>
              </a:ext>
            </a:extLst>
          </p:cNvPr>
          <p:cNvSpPr txBox="1"/>
          <p:nvPr/>
        </p:nvSpPr>
        <p:spPr>
          <a:xfrm>
            <a:off x="783050" y="4574488"/>
            <a:ext cx="234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Cramer-Rao inequality: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50F61-BF35-40EF-896E-BF43D2A0C2BE}"/>
              </a:ext>
            </a:extLst>
          </p:cNvPr>
          <p:cNvSpPr txBox="1"/>
          <p:nvPr/>
        </p:nvSpPr>
        <p:spPr>
          <a:xfrm>
            <a:off x="838200" y="5378159"/>
            <a:ext cx="207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Fisher information: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8B6031-6010-4B12-921D-9534362EE403}"/>
                  </a:ext>
                </a:extLst>
              </p:cNvPr>
              <p:cNvSpPr txBox="1"/>
              <p:nvPr/>
            </p:nvSpPr>
            <p:spPr>
              <a:xfrm>
                <a:off x="3062461" y="5224862"/>
                <a:ext cx="5677708" cy="744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⁡(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8B6031-6010-4B12-921D-9534362EE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461" y="5224862"/>
                <a:ext cx="5677708" cy="7443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A6D2C70-CE6D-4354-9CC6-4B5F5BE17E9C}"/>
              </a:ext>
            </a:extLst>
          </p:cNvPr>
          <p:cNvSpPr txBox="1"/>
          <p:nvPr/>
        </p:nvSpPr>
        <p:spPr>
          <a:xfrm>
            <a:off x="3339111" y="6200713"/>
            <a:ext cx="489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Fisher information implies better sensitivity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97394C-ABBC-497B-9AD1-C1FBDC7812F0}"/>
              </a:ext>
            </a:extLst>
          </p:cNvPr>
          <p:cNvSpPr txBox="1"/>
          <p:nvPr/>
        </p:nvSpPr>
        <p:spPr>
          <a:xfrm>
            <a:off x="7706602" y="4648607"/>
            <a:ext cx="308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is the number of repetition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FAC85-5053-4599-AB0D-A9589E79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7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B703B-1F17-48E0-82BE-02227CC6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ACA43-B7F0-47C5-B079-396D16EFF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9" y="1654395"/>
            <a:ext cx="7358231" cy="39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845EA9-F2C1-4D0D-B290-A1774314BC0C}"/>
              </a:ext>
            </a:extLst>
          </p:cNvPr>
          <p:cNvSpPr/>
          <p:nvPr/>
        </p:nvSpPr>
        <p:spPr>
          <a:xfrm>
            <a:off x="1956131" y="5726208"/>
            <a:ext cx="360733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Grande"/>
              </a:rPr>
              <a:t>Physics Reports 1134, 1-62 (2025)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516267-50A2-4A88-84EA-685ACA85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450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Quantum Metrology and Sensing with Many-Body Systems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60807-4FD8-4C6A-ACD5-F3992EF1F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39" y="1266222"/>
            <a:ext cx="1624304" cy="1285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18F37-7594-46DC-AE12-68D95C33A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786" y="3161525"/>
            <a:ext cx="1075891" cy="1092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94C57-20A9-461E-A306-C56FCDE6B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58" y="4850183"/>
            <a:ext cx="3000145" cy="7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0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E94E-6B27-41EA-8214-7D5F0BD9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18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Quantum Fisher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B381CC-D88D-4D40-9B19-F2CBFA751453}"/>
                  </a:ext>
                </a:extLst>
              </p:cNvPr>
              <p:cNvSpPr txBox="1"/>
              <p:nvPr/>
            </p:nvSpPr>
            <p:spPr>
              <a:xfrm>
                <a:off x="976322" y="2476198"/>
                <a:ext cx="10695813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One can choose both measurement basis and the estimator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For any choice of measurement we have projectors: {M</a:t>
                </a:r>
                <a:r>
                  <a:rPr lang="en-US" sz="2000" baseline="-25000" dirty="0"/>
                  <a:t>k</a:t>
                </a:r>
                <a:r>
                  <a:rPr lang="en-US" sz="2000" dirty="0"/>
                  <a:t>}. In the simple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⟩⟨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The probability of each outcome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𝑡𝑟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𝜌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2000" dirty="0"/>
                  <a:t>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=⟨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Then quantum Fisher information: </a:t>
                </a:r>
                <a:r>
                  <a:rPr lang="en-US" sz="2000" dirty="0" err="1"/>
                  <a:t>F</a:t>
                </a:r>
                <a:r>
                  <a:rPr lang="en-US" sz="2000" baseline="-25000" dirty="0" err="1"/>
                  <a:t>q</a:t>
                </a:r>
                <a:r>
                  <a:rPr lang="en-US" sz="2000" dirty="0"/>
                  <a:t>(</a:t>
                </a:r>
                <a:r>
                  <a:rPr lang="el-GR" sz="2000" dirty="0"/>
                  <a:t>θ</a:t>
                </a:r>
                <a:r>
                  <a:rPr lang="en-US" sz="2000" dirty="0"/>
                  <a:t>) = Max</a:t>
                </a:r>
                <a:r>
                  <a:rPr lang="en-US" sz="2000" baseline="-25000" dirty="0"/>
                  <a:t>{Mk}</a:t>
                </a:r>
                <a:r>
                  <a:rPr lang="en-US" sz="2000" dirty="0"/>
                  <a:t>[F</a:t>
                </a:r>
                <a:r>
                  <a:rPr lang="en-US" sz="2000" baseline="-25000" dirty="0"/>
                  <a:t>c</a:t>
                </a:r>
                <a:r>
                  <a:rPr lang="en-US" sz="2000" dirty="0"/>
                  <a:t>(</a:t>
                </a:r>
                <a:r>
                  <a:rPr lang="el-GR" sz="2000" dirty="0"/>
                  <a:t>θ</a:t>
                </a:r>
                <a:r>
                  <a:rPr lang="en-US" sz="2000" dirty="0"/>
                  <a:t>)]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B381CC-D88D-4D40-9B19-F2CBFA751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22" y="2476198"/>
                <a:ext cx="10695813" cy="2246769"/>
              </a:xfrm>
              <a:prstGeom prst="rect">
                <a:avLst/>
              </a:prstGeom>
              <a:blipFill>
                <a:blip r:embed="rId2"/>
                <a:stretch>
                  <a:fillRect l="-627" t="-1897" b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57514-F320-4683-A34C-2602F6E9ACDC}"/>
                  </a:ext>
                </a:extLst>
              </p:cNvPr>
              <p:cNvSpPr txBox="1"/>
              <p:nvPr/>
            </p:nvSpPr>
            <p:spPr>
              <a:xfrm>
                <a:off x="2572486" y="1619229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657514-F320-4683-A34C-2602F6E9A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486" y="1619229"/>
                <a:ext cx="869149" cy="461665"/>
              </a:xfrm>
              <a:prstGeom prst="rect">
                <a:avLst/>
              </a:prstGeom>
              <a:blipFill>
                <a:blip r:embed="rId3"/>
                <a:stretch>
                  <a:fillRect r="-699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0D3444-4028-487F-93FB-986B3529489C}"/>
                  </a:ext>
                </a:extLst>
              </p:cNvPr>
              <p:cNvSpPr txBox="1"/>
              <p:nvPr/>
            </p:nvSpPr>
            <p:spPr>
              <a:xfrm>
                <a:off x="4849857" y="1632453"/>
                <a:ext cx="1519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Estimate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0D3444-4028-487F-93FB-986B35294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857" y="1632453"/>
                <a:ext cx="1519327" cy="461665"/>
              </a:xfrm>
              <a:prstGeom prst="rect">
                <a:avLst/>
              </a:prstGeom>
              <a:blipFill>
                <a:blip r:embed="rId4"/>
                <a:stretch>
                  <a:fillRect l="-64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9EBF4E-A8A3-4AFB-97A1-E20979D1C35C}"/>
                  </a:ext>
                </a:extLst>
              </p:cNvPr>
              <p:cNvSpPr txBox="1"/>
              <p:nvPr/>
            </p:nvSpPr>
            <p:spPr>
              <a:xfrm>
                <a:off x="8610600" y="4286547"/>
                <a:ext cx="1013547" cy="39786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9EBF4E-A8A3-4AFB-97A1-E20979D1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286547"/>
                <a:ext cx="1013547" cy="397866"/>
              </a:xfrm>
              <a:prstGeom prst="rect">
                <a:avLst/>
              </a:prstGeom>
              <a:blipFill>
                <a:blip r:embed="rId5"/>
                <a:stretch>
                  <a:fillRect l="-72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418B6804-E8B9-4611-94D1-EEEA7765EF27}"/>
              </a:ext>
            </a:extLst>
          </p:cNvPr>
          <p:cNvSpPr/>
          <p:nvPr/>
        </p:nvSpPr>
        <p:spPr>
          <a:xfrm>
            <a:off x="3656542" y="1662536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3824B-48C9-47AD-A6FE-8B072CE7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5</a:t>
            </a:fld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F767F91-AC7F-4B23-9C04-4B103483DC13}"/>
              </a:ext>
            </a:extLst>
          </p:cNvPr>
          <p:cNvSpPr/>
          <p:nvPr/>
        </p:nvSpPr>
        <p:spPr>
          <a:xfrm>
            <a:off x="7481909" y="42431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A79251-9B2C-4A8F-AD40-886657AB5328}"/>
              </a:ext>
            </a:extLst>
          </p:cNvPr>
          <p:cNvSpPr/>
          <p:nvPr/>
        </p:nvSpPr>
        <p:spPr>
          <a:xfrm>
            <a:off x="1877403" y="4913955"/>
            <a:ext cx="9202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M. G. A. Paris, International Journal of Quantum Information 7, 125 (2009)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J. Liu, H. Yuan, X. M. Lu, X. Wang, J. Phys. A-Math.53, 023001 (2020)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J. J. Meyer, Quantum 5, 539 (2021)</a:t>
            </a:r>
            <a:endParaRPr lang="en-US" b="0" i="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F011-820B-4C18-90E1-6027ECB7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5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Quantum estimation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3518B5-33F9-441D-8DDE-B4B62C61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BD536B-83FF-44BF-A652-0DAAB9D89857}"/>
                  </a:ext>
                </a:extLst>
              </p:cNvPr>
              <p:cNvSpPr txBox="1"/>
              <p:nvPr/>
            </p:nvSpPr>
            <p:spPr>
              <a:xfrm>
                <a:off x="3532437" y="2356588"/>
                <a:ext cx="4523033" cy="59766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𝑒𝑠𝑡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𝑟𝑒𝑎𝑙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7BD536B-83FF-44BF-A652-0DAAB9D8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437" y="2356588"/>
                <a:ext cx="4523033" cy="597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9D2406F-4509-4039-AA0B-610861212D5E}"/>
              </a:ext>
            </a:extLst>
          </p:cNvPr>
          <p:cNvSpPr txBox="1"/>
          <p:nvPr/>
        </p:nvSpPr>
        <p:spPr>
          <a:xfrm>
            <a:off x="679731" y="2468735"/>
            <a:ext cx="259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Cramer-Rao inequality: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8B12A8-35C4-4B3B-8690-9C5A95F80CA4}"/>
                  </a:ext>
                </a:extLst>
              </p:cNvPr>
              <p:cNvSpPr txBox="1"/>
              <p:nvPr/>
            </p:nvSpPr>
            <p:spPr>
              <a:xfrm>
                <a:off x="5764257" y="1419332"/>
                <a:ext cx="1519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Estimate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8B12A8-35C4-4B3B-8690-9C5A95F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257" y="1419332"/>
                <a:ext cx="1519327" cy="461665"/>
              </a:xfrm>
              <a:prstGeom prst="rect">
                <a:avLst/>
              </a:prstGeom>
              <a:blipFill>
                <a:blip r:embed="rId4"/>
                <a:stretch>
                  <a:fillRect l="-642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4566B6F-27FD-4EA3-A4B8-19EBEFD5D4EE}"/>
                  </a:ext>
                </a:extLst>
              </p:cNvPr>
              <p:cNvSpPr/>
              <p:nvPr/>
            </p:nvSpPr>
            <p:spPr>
              <a:xfrm>
                <a:off x="5669708" y="4629354"/>
                <a:ext cx="5842561" cy="64011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i="1" dirty="0">
                            <a:latin typeface="Cambria Math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US" sz="2000" i="1">
                        <a:latin typeface="Cambria Math"/>
                        <a:ea typeface="Cambria Math"/>
                      </a:rPr>
                      <m:t>=4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/>
                                <a:ea typeface="Cambria Math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  <a:ea typeface="Cambria Math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/>
                                        <a:ea typeface="Cambria Math"/>
                                      </a:rPr>
                                      <m:t>Ψ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  <a:ea typeface="Cambria Math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⟨"/>
                                        <m:endChr m:val="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/>
                                            <a:ea typeface="Cambria Math"/>
                                          </a:rPr>
                                          <m:t>Ψ</m:t>
                                        </m:r>
                                        <m:d>
                                          <m:d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𝜃</m:t>
                                            </m:r>
                                          </m:e>
                                        </m:d>
                                        <m:d>
                                          <m:dPr>
                                            <m:begChr m:val="|"/>
                                            <m:endChr m:val="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"/>
                                                <m:endChr m:val="⟩"/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𝜕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𝜃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l-GR" sz="2000" i="1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Ψ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  <a:ea typeface="Cambria Math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4566B6F-27FD-4EA3-A4B8-19EBEFD5D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708" y="4629354"/>
                <a:ext cx="5842561" cy="64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6636608-0AEF-4366-BC69-4DEC1CDACE21}"/>
              </a:ext>
            </a:extLst>
          </p:cNvPr>
          <p:cNvSpPr txBox="1"/>
          <p:nvPr/>
        </p:nvSpPr>
        <p:spPr>
          <a:xfrm>
            <a:off x="192549" y="4708001"/>
            <a:ext cx="1808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pure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614AF9-AE67-4CCB-8DFA-F5786B7446F1}"/>
                  </a:ext>
                </a:extLst>
              </p:cNvPr>
              <p:cNvSpPr/>
              <p:nvPr/>
            </p:nvSpPr>
            <p:spPr>
              <a:xfrm>
                <a:off x="1958951" y="4731879"/>
                <a:ext cx="25635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614AF9-AE67-4CCB-8DFA-F5786B744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951" y="4731879"/>
                <a:ext cx="2563522" cy="400110"/>
              </a:xfrm>
              <a:prstGeom prst="rect">
                <a:avLst/>
              </a:prstGeom>
              <a:blipFill>
                <a:blip r:embed="rId6"/>
                <a:stretch>
                  <a:fillRect t="-122727" r="-128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7D87E1D-C90B-4867-B60B-95FAEB355D58}"/>
                  </a:ext>
                </a:extLst>
              </p:cNvPr>
              <p:cNvSpPr/>
              <p:nvPr/>
            </p:nvSpPr>
            <p:spPr>
              <a:xfrm>
                <a:off x="669501" y="1282171"/>
                <a:ext cx="3793987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  <a:ea typeface="Cambria Math"/>
                        </a:rPr>
                        <m:t>𝜌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7D87E1D-C90B-4867-B60B-95FAEB355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01" y="1282171"/>
                <a:ext cx="3793987" cy="8392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9E05E-8E86-4958-BB6F-74DB42475ED0}"/>
                  </a:ext>
                </a:extLst>
              </p:cNvPr>
              <p:cNvSpPr txBox="1"/>
              <p:nvPr/>
            </p:nvSpPr>
            <p:spPr>
              <a:xfrm>
                <a:off x="1443497" y="3773646"/>
                <a:ext cx="3054169" cy="537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A9E05E-8E86-4958-BB6F-74DB42475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497" y="3773646"/>
                <a:ext cx="3054169" cy="5375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A55FF1-F901-4640-BF82-1D4BCA1E680A}"/>
                  </a:ext>
                </a:extLst>
              </p:cNvPr>
              <p:cNvSpPr/>
              <p:nvPr/>
            </p:nvSpPr>
            <p:spPr>
              <a:xfrm>
                <a:off x="5698905" y="3832741"/>
                <a:ext cx="2756332" cy="4458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i="1" dirty="0">
                              <a:latin typeface="Cambria Math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A55FF1-F901-4640-BF82-1D4BCA1E6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905" y="3832741"/>
                <a:ext cx="2756332" cy="445891"/>
              </a:xfrm>
              <a:prstGeom prst="rect">
                <a:avLst/>
              </a:prstGeom>
              <a:blipFill>
                <a:blip r:embed="rId9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E6EDD24A-9F19-4B1A-B298-6A53579E204F}"/>
              </a:ext>
            </a:extLst>
          </p:cNvPr>
          <p:cNvSpPr/>
          <p:nvPr/>
        </p:nvSpPr>
        <p:spPr>
          <a:xfrm>
            <a:off x="4551331" y="4731879"/>
            <a:ext cx="978408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6C6A842-252F-43C4-955C-6D7448C44A21}"/>
              </a:ext>
            </a:extLst>
          </p:cNvPr>
          <p:cNvSpPr/>
          <p:nvPr/>
        </p:nvSpPr>
        <p:spPr>
          <a:xfrm>
            <a:off x="4551331" y="3811604"/>
            <a:ext cx="978408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B6C3FE-C704-469C-B305-390A526928D7}"/>
              </a:ext>
            </a:extLst>
          </p:cNvPr>
          <p:cNvSpPr/>
          <p:nvPr/>
        </p:nvSpPr>
        <p:spPr>
          <a:xfrm>
            <a:off x="4570942" y="1451459"/>
            <a:ext cx="978408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77113-E7C4-480C-B145-CE9A23171D23}"/>
              </a:ext>
            </a:extLst>
          </p:cNvPr>
          <p:cNvSpPr txBox="1"/>
          <p:nvPr/>
        </p:nvSpPr>
        <p:spPr>
          <a:xfrm>
            <a:off x="679731" y="3106500"/>
            <a:ext cx="1062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Note that </a:t>
            </a:r>
            <a:r>
              <a:rPr lang="en-US" sz="2000" dirty="0" err="1"/>
              <a:t>F</a:t>
            </a:r>
            <a:r>
              <a:rPr lang="en-US" sz="2000" baseline="-25000" dirty="0" err="1"/>
              <a:t>q</a:t>
            </a:r>
            <a:r>
              <a:rPr lang="en-US" sz="2000" dirty="0"/>
              <a:t>(</a:t>
            </a:r>
            <a:r>
              <a:rPr lang="el-GR" sz="2000" dirty="0"/>
              <a:t>θ</a:t>
            </a:r>
            <a:r>
              <a:rPr lang="en-US" sz="2000" dirty="0"/>
              <a:t>) = Max</a:t>
            </a:r>
            <a:r>
              <a:rPr lang="en-US" sz="2000" baseline="-25000" dirty="0"/>
              <a:t>{Mk}</a:t>
            </a:r>
            <a:r>
              <a:rPr lang="en-US" sz="2000" dirty="0"/>
              <a:t>[F</a:t>
            </a:r>
            <a:r>
              <a:rPr lang="en-US" sz="2000" baseline="-25000" dirty="0"/>
              <a:t>c</a:t>
            </a:r>
            <a:r>
              <a:rPr lang="en-US" sz="2000" dirty="0"/>
              <a:t>(</a:t>
            </a:r>
            <a:r>
              <a:rPr lang="el-GR" sz="2000" dirty="0"/>
              <a:t>θ</a:t>
            </a:r>
            <a:r>
              <a:rPr lang="en-US" sz="2000" dirty="0"/>
              <a:t>)], however, one can get a closed form for quantum Fisher information: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032CAC-4F4B-40D3-8627-893325CEE9FE}"/>
                  </a:ext>
                </a:extLst>
              </p:cNvPr>
              <p:cNvSpPr txBox="1"/>
              <p:nvPr/>
            </p:nvSpPr>
            <p:spPr>
              <a:xfrm>
                <a:off x="1847281" y="5590599"/>
                <a:ext cx="8134919" cy="9854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the absence of quantum features, the QFI scales linearly with system size: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  </a:t>
                </a:r>
              </a:p>
              <a:p>
                <a:endParaRPr lang="en-US" dirty="0"/>
              </a:p>
              <a:p>
                <a:r>
                  <a:rPr lang="en-US" dirty="0"/>
                  <a:t>Exploiting quantum features may result in super-linear scaling: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dirty="0"/>
                  <a:t> (with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032CAC-4F4B-40D3-8627-893325CEE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81" y="5590599"/>
                <a:ext cx="8134919" cy="985463"/>
              </a:xfrm>
              <a:prstGeom prst="rect">
                <a:avLst/>
              </a:prstGeom>
              <a:blipFill>
                <a:blip r:embed="rId10"/>
                <a:stretch>
                  <a:fillRect l="-599" t="-2469" b="-6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8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 animBg="1"/>
      <p:bldP spid="11" grpId="0"/>
      <p:bldP spid="12" grpId="0"/>
      <p:bldP spid="13" grpId="0"/>
      <p:bldP spid="15" grpId="0"/>
      <p:bldP spid="17" grpId="0" animBg="1"/>
      <p:bldP spid="18" grpId="0" animBg="1"/>
      <p:bldP spid="19" grpId="0" animBg="1"/>
      <p:bldP spid="20" grpId="0" animBg="1"/>
      <p:bldP spid="7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70EC-22EB-4576-84B4-CD578329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38" y="246672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Many-body quantum sensors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5FEE6B-BB42-4633-A76D-2D0BB1A1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CDC7-4B8E-4134-AAB9-71F60AE9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79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Quantum many-body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562B9-4CE9-4C17-8951-D0AAD92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63C130-49B3-4982-8693-CF7AE7A9E7E3}"/>
                  </a:ext>
                </a:extLst>
              </p:cNvPr>
              <p:cNvSpPr txBox="1"/>
              <p:nvPr/>
            </p:nvSpPr>
            <p:spPr>
              <a:xfrm>
                <a:off x="578731" y="1906836"/>
                <a:ext cx="4142801" cy="1512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Equilibrium sensing:</a:t>
                </a:r>
              </a:p>
              <a:p>
                <a:endParaRPr lang="en-US" sz="20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Ground state: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𝐺𝑆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Thermal state: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63C130-49B3-4982-8693-CF7AE7A9E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31" y="1906836"/>
                <a:ext cx="4142801" cy="1512658"/>
              </a:xfrm>
              <a:prstGeom prst="rect">
                <a:avLst/>
              </a:prstGeom>
              <a:blipFill>
                <a:blip r:embed="rId2"/>
                <a:stretch>
                  <a:fillRect l="-1618" t="-2419" b="-15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57A81E-EBAE-47B7-9857-AAB2E3F6DD62}"/>
                  </a:ext>
                </a:extLst>
              </p:cNvPr>
              <p:cNvSpPr/>
              <p:nvPr/>
            </p:nvSpPr>
            <p:spPr>
              <a:xfrm>
                <a:off x="4339998" y="1368044"/>
                <a:ext cx="25649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557A81E-EBAE-47B7-9857-AAB2E3F6D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98" y="1368044"/>
                <a:ext cx="2564998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632B4-4E14-4BA9-99AC-9263DFA55AC8}"/>
                  </a:ext>
                </a:extLst>
              </p:cNvPr>
              <p:cNvSpPr txBox="1"/>
              <p:nvPr/>
            </p:nvSpPr>
            <p:spPr>
              <a:xfrm>
                <a:off x="684661" y="3859891"/>
                <a:ext cx="8917056" cy="2079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Non-equilibrium sensing:</a:t>
                </a:r>
              </a:p>
              <a:p>
                <a:endParaRPr lang="en-US" sz="20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Unitary dynamics: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𝑖𝑡𝐻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Open quantum system dynamics (steady states):   </a:t>
                </a:r>
              </a:p>
              <a:p>
                <a:pPr lvl="1"/>
                <a:r>
                  <a:rPr lang="en-US" sz="2000" dirty="0"/>
                  <a:t>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4632B4-4E14-4BA9-99AC-9263DFA55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1" y="3859891"/>
                <a:ext cx="8917056" cy="2079415"/>
              </a:xfrm>
              <a:prstGeom prst="rect">
                <a:avLst/>
              </a:prstGeom>
              <a:blipFill>
                <a:blip r:embed="rId4"/>
                <a:stretch>
                  <a:fillRect l="-684" t="-1466" b="-3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4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01BC-F048-4D0B-A99C-081F9E80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91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Critical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277365-EBAA-4B2E-9BCE-E2F75FE9621B}"/>
                  </a:ext>
                </a:extLst>
              </p:cNvPr>
              <p:cNvSpPr/>
              <p:nvPr/>
            </p:nvSpPr>
            <p:spPr>
              <a:xfrm>
                <a:off x="1252553" y="1910623"/>
                <a:ext cx="16451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277365-EBAA-4B2E-9BCE-E2F75FE96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553" y="1910623"/>
                <a:ext cx="16451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E5955308-E0BC-47D5-B800-CAD7E1A7064B}"/>
              </a:ext>
            </a:extLst>
          </p:cNvPr>
          <p:cNvSpPr/>
          <p:nvPr/>
        </p:nvSpPr>
        <p:spPr>
          <a:xfrm>
            <a:off x="3223134" y="18529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DC6372-83A2-403B-B1E8-F4B4A1B288F3}"/>
                  </a:ext>
                </a:extLst>
              </p:cNvPr>
              <p:cNvSpPr/>
              <p:nvPr/>
            </p:nvSpPr>
            <p:spPr>
              <a:xfrm>
                <a:off x="4410672" y="1910623"/>
                <a:ext cx="10459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DC6372-83A2-403B-B1E8-F4B4A1B28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672" y="1910623"/>
                <a:ext cx="1045992" cy="369332"/>
              </a:xfrm>
              <a:prstGeom prst="rect">
                <a:avLst/>
              </a:prstGeom>
              <a:blipFill>
                <a:blip r:embed="rId3"/>
                <a:stretch>
                  <a:fillRect l="-29825" t="-119672" r="-40351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429B9E9B-8927-42C4-BF80-09756144D727}"/>
              </a:ext>
            </a:extLst>
          </p:cNvPr>
          <p:cNvSpPr/>
          <p:nvPr/>
        </p:nvSpPr>
        <p:spPr>
          <a:xfrm>
            <a:off x="5456664" y="18529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C4F7D9-B601-44AC-A309-AF67FFE56D75}"/>
                  </a:ext>
                </a:extLst>
              </p:cNvPr>
              <p:cNvSpPr txBox="1"/>
              <p:nvPr/>
            </p:nvSpPr>
            <p:spPr>
              <a:xfrm>
                <a:off x="6582669" y="1910623"/>
                <a:ext cx="2320571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C4F7D9-B601-44AC-A309-AF67FFE56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669" y="1910623"/>
                <a:ext cx="2320571" cy="312650"/>
              </a:xfrm>
              <a:prstGeom prst="rect">
                <a:avLst/>
              </a:prstGeom>
              <a:blipFill>
                <a:blip r:embed="rId4"/>
                <a:stretch>
                  <a:fillRect l="-1050" t="-1153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B2D099A-D459-415C-A2CA-4331F8310533}"/>
              </a:ext>
            </a:extLst>
          </p:cNvPr>
          <p:cNvGrpSpPr/>
          <p:nvPr/>
        </p:nvGrpSpPr>
        <p:grpSpPr>
          <a:xfrm>
            <a:off x="1140876" y="2557540"/>
            <a:ext cx="3513741" cy="2455222"/>
            <a:chOff x="1188593" y="3052696"/>
            <a:chExt cx="3513741" cy="245522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15CEA5F-5820-4423-96D1-853CCF3C8F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878" y="3162510"/>
              <a:ext cx="0" cy="15711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DA58EF7-C70C-41A8-A31F-68672055A6BF}"/>
                </a:ext>
              </a:extLst>
            </p:cNvPr>
            <p:cNvCxnSpPr>
              <a:cxnSpLocks/>
            </p:cNvCxnSpPr>
            <p:nvPr/>
          </p:nvCxnSpPr>
          <p:spPr>
            <a:xfrm>
              <a:off x="1359812" y="4471803"/>
              <a:ext cx="20350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FEEF86-59BC-4316-BAF9-3F8CDD22FD77}"/>
                </a:ext>
              </a:extLst>
            </p:cNvPr>
            <p:cNvSpPr txBox="1"/>
            <p:nvPr/>
          </p:nvSpPr>
          <p:spPr>
            <a:xfrm>
              <a:off x="1188593" y="305269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CD9F658-29D1-4B26-AAEC-407144369C27}"/>
                    </a:ext>
                  </a:extLst>
                </p:cNvPr>
                <p:cNvSpPr/>
                <p:nvPr/>
              </p:nvSpPr>
              <p:spPr>
                <a:xfrm>
                  <a:off x="3205373" y="4529453"/>
                  <a:ext cx="3741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CD9F658-29D1-4B26-AAEC-407144369C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5373" y="4529453"/>
                  <a:ext cx="37414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A3FE15-9217-4115-8525-A064E6330E05}"/>
                </a:ext>
              </a:extLst>
            </p:cNvPr>
            <p:cNvCxnSpPr>
              <a:cxnSpLocks/>
            </p:cNvCxnSpPr>
            <p:nvPr/>
          </p:nvCxnSpPr>
          <p:spPr>
            <a:xfrm>
              <a:off x="1641878" y="4466751"/>
              <a:ext cx="83121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257F28-3501-49D8-8375-20D91162E4DB}"/>
                    </a:ext>
                  </a:extLst>
                </p:cNvPr>
                <p:cNvSpPr/>
                <p:nvPr/>
              </p:nvSpPr>
              <p:spPr>
                <a:xfrm>
                  <a:off x="2301850" y="4481064"/>
                  <a:ext cx="4537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257F28-3501-49D8-8375-20D91162E4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850" y="4481064"/>
                  <a:ext cx="45371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9D32E32-A107-409F-9C3F-F7F3389FE5FD}"/>
                </a:ext>
              </a:extLst>
            </p:cNvPr>
            <p:cNvSpPr/>
            <p:nvPr/>
          </p:nvSpPr>
          <p:spPr>
            <a:xfrm flipH="1">
              <a:off x="2465828" y="3425584"/>
              <a:ext cx="2236506" cy="2082334"/>
            </a:xfrm>
            <a:prstGeom prst="arc">
              <a:avLst>
                <a:gd name="adj1" fmla="val 17000784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61B8E7-746E-439A-9AF2-F8AD03B9587D}"/>
                  </a:ext>
                </a:extLst>
              </p:cNvPr>
              <p:cNvSpPr txBox="1"/>
              <p:nvPr/>
            </p:nvSpPr>
            <p:spPr>
              <a:xfrm>
                <a:off x="3721418" y="2886162"/>
                <a:ext cx="1757148" cy="3866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61B8E7-746E-439A-9AF2-F8AD03B95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18" y="2886162"/>
                <a:ext cx="1757148" cy="386644"/>
              </a:xfrm>
              <a:prstGeom prst="rect">
                <a:avLst/>
              </a:prstGeom>
              <a:blipFill>
                <a:blip r:embed="rId7"/>
                <a:stretch>
                  <a:fillRect l="-1730" t="-4688" r="-242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C33A17-B7C5-499F-9B4E-55DAEF961E2F}"/>
                  </a:ext>
                </a:extLst>
              </p:cNvPr>
              <p:cNvSpPr txBox="1"/>
              <p:nvPr/>
            </p:nvSpPr>
            <p:spPr>
              <a:xfrm>
                <a:off x="3704266" y="3562128"/>
                <a:ext cx="17914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C33A17-B7C5-499F-9B4E-55DAEF961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266" y="3562128"/>
                <a:ext cx="1791452" cy="369332"/>
              </a:xfrm>
              <a:prstGeom prst="rect">
                <a:avLst/>
              </a:prstGeom>
              <a:blipFill>
                <a:blip r:embed="rId8"/>
                <a:stretch>
                  <a:fillRect l="-5782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2C73308-CD07-4666-8811-5977E7C45716}"/>
              </a:ext>
            </a:extLst>
          </p:cNvPr>
          <p:cNvGrpSpPr/>
          <p:nvPr/>
        </p:nvGrpSpPr>
        <p:grpSpPr>
          <a:xfrm>
            <a:off x="7504127" y="2590708"/>
            <a:ext cx="3269375" cy="1922735"/>
            <a:chOff x="7504127" y="2590708"/>
            <a:chExt cx="3269375" cy="1922735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FACC120-E619-4332-A06B-86E8636B6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0670" y="2777168"/>
              <a:ext cx="0" cy="15711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3CEB3C8-E5A3-4221-A0C6-A0FD668EF8CA}"/>
                </a:ext>
              </a:extLst>
            </p:cNvPr>
            <p:cNvCxnSpPr>
              <a:cxnSpLocks/>
            </p:cNvCxnSpPr>
            <p:nvPr/>
          </p:nvCxnSpPr>
          <p:spPr>
            <a:xfrm>
              <a:off x="7708604" y="4086461"/>
              <a:ext cx="20350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A40850E-FE02-43FF-B76C-4891F74DEA47}"/>
                    </a:ext>
                  </a:extLst>
                </p:cNvPr>
                <p:cNvSpPr txBox="1"/>
                <p:nvPr/>
              </p:nvSpPr>
              <p:spPr>
                <a:xfrm>
                  <a:off x="7504127" y="2590708"/>
                  <a:ext cx="4865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A40850E-FE02-43FF-B76C-4891F74DEA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4127" y="2590708"/>
                  <a:ext cx="48654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79195F2-78E0-419E-B097-8176FAB1F1A0}"/>
                    </a:ext>
                  </a:extLst>
                </p:cNvPr>
                <p:cNvSpPr/>
                <p:nvPr/>
              </p:nvSpPr>
              <p:spPr>
                <a:xfrm>
                  <a:off x="9554165" y="4144111"/>
                  <a:ext cx="3741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79195F2-78E0-419E-B097-8176FAB1F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4165" y="4144111"/>
                  <a:ext cx="37414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8EAB99C-CEC0-491F-A174-9F2CAC2BE27E}"/>
                    </a:ext>
                  </a:extLst>
                </p:cNvPr>
                <p:cNvSpPr/>
                <p:nvPr/>
              </p:nvSpPr>
              <p:spPr>
                <a:xfrm>
                  <a:off x="8650642" y="4095722"/>
                  <a:ext cx="4537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8EAB99C-CEC0-491F-A174-9F2CAC2BE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0642" y="4095722"/>
                  <a:ext cx="453714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D44E486-D74D-47AA-BC4A-0012075DB78D}"/>
                </a:ext>
              </a:extLst>
            </p:cNvPr>
            <p:cNvSpPr/>
            <p:nvPr/>
          </p:nvSpPr>
          <p:spPr>
            <a:xfrm>
              <a:off x="8276025" y="3404540"/>
              <a:ext cx="1278140" cy="596786"/>
            </a:xfrm>
            <a:custGeom>
              <a:avLst/>
              <a:gdLst>
                <a:gd name="connsiteX0" fmla="*/ 0 w 1278140"/>
                <a:gd name="connsiteY0" fmla="*/ 596786 h 596786"/>
                <a:gd name="connsiteX1" fmla="*/ 570869 w 1278140"/>
                <a:gd name="connsiteY1" fmla="*/ 658 h 596786"/>
                <a:gd name="connsiteX2" fmla="*/ 1278140 w 1278140"/>
                <a:gd name="connsiteY2" fmla="*/ 470488 h 596786"/>
                <a:gd name="connsiteX3" fmla="*/ 1278140 w 1278140"/>
                <a:gd name="connsiteY3" fmla="*/ 470488 h 59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40" h="596786">
                  <a:moveTo>
                    <a:pt x="0" y="596786"/>
                  </a:moveTo>
                  <a:cubicBezTo>
                    <a:pt x="178923" y="309247"/>
                    <a:pt x="357846" y="21708"/>
                    <a:pt x="570869" y="658"/>
                  </a:cubicBezTo>
                  <a:cubicBezTo>
                    <a:pt x="783892" y="-20392"/>
                    <a:pt x="1278140" y="470488"/>
                    <a:pt x="1278140" y="470488"/>
                  </a:cubicBezTo>
                  <a:lnTo>
                    <a:pt x="1278140" y="470488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F9E379C-69A3-4D73-B763-030D2AB7889D}"/>
                </a:ext>
              </a:extLst>
            </p:cNvPr>
            <p:cNvSpPr/>
            <p:nvPr/>
          </p:nvSpPr>
          <p:spPr>
            <a:xfrm rot="10800000">
              <a:off x="8165444" y="2701586"/>
              <a:ext cx="1278140" cy="596786"/>
            </a:xfrm>
            <a:custGeom>
              <a:avLst/>
              <a:gdLst>
                <a:gd name="connsiteX0" fmla="*/ 0 w 1278140"/>
                <a:gd name="connsiteY0" fmla="*/ 596786 h 596786"/>
                <a:gd name="connsiteX1" fmla="*/ 570869 w 1278140"/>
                <a:gd name="connsiteY1" fmla="*/ 658 h 596786"/>
                <a:gd name="connsiteX2" fmla="*/ 1278140 w 1278140"/>
                <a:gd name="connsiteY2" fmla="*/ 470488 h 596786"/>
                <a:gd name="connsiteX3" fmla="*/ 1278140 w 1278140"/>
                <a:gd name="connsiteY3" fmla="*/ 470488 h 59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140" h="596786">
                  <a:moveTo>
                    <a:pt x="0" y="596786"/>
                  </a:moveTo>
                  <a:cubicBezTo>
                    <a:pt x="178923" y="309247"/>
                    <a:pt x="357846" y="21708"/>
                    <a:pt x="570869" y="658"/>
                  </a:cubicBezTo>
                  <a:cubicBezTo>
                    <a:pt x="783892" y="-20392"/>
                    <a:pt x="1278140" y="470488"/>
                    <a:pt x="1278140" y="470488"/>
                  </a:cubicBezTo>
                  <a:lnTo>
                    <a:pt x="1278140" y="470488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1834B32-A462-465E-A3E6-2CBF36E3B057}"/>
                </a:ext>
              </a:extLst>
            </p:cNvPr>
            <p:cNvCxnSpPr/>
            <p:nvPr/>
          </p:nvCxnSpPr>
          <p:spPr>
            <a:xfrm flipH="1">
              <a:off x="8825729" y="2926872"/>
              <a:ext cx="39409" cy="1159589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3AF3521-C2F8-42EC-9D64-985F6B8E9606}"/>
                    </a:ext>
                  </a:extLst>
                </p:cNvPr>
                <p:cNvSpPr txBox="1"/>
                <p:nvPr/>
              </p:nvSpPr>
              <p:spPr>
                <a:xfrm>
                  <a:off x="9993288" y="3079484"/>
                  <a:ext cx="780214" cy="566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3AF3521-C2F8-42EC-9D64-985F6B8E96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3288" y="3079484"/>
                  <a:ext cx="780214" cy="56611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5E3844A-56F9-4CF3-976B-5B18BEC4B28A}"/>
                  </a:ext>
                </a:extLst>
              </p:cNvPr>
              <p:cNvSpPr/>
              <p:nvPr/>
            </p:nvSpPr>
            <p:spPr>
              <a:xfrm>
                <a:off x="3010626" y="5064863"/>
                <a:ext cx="39863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2400" dirty="0"/>
                  <a:t>+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bSup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5E3844A-56F9-4CF3-976B-5B18BEC4B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26" y="5064863"/>
                <a:ext cx="3986302" cy="461665"/>
              </a:xfrm>
              <a:prstGeom prst="rect">
                <a:avLst/>
              </a:prstGeom>
              <a:blipFill>
                <a:blip r:embed="rId13"/>
                <a:stretch>
                  <a:fillRect l="-459" t="-130263" r="-5810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DAF3018E-94C5-43C4-9C4D-D9CC88AC37BE}"/>
              </a:ext>
            </a:extLst>
          </p:cNvPr>
          <p:cNvSpPr txBox="1"/>
          <p:nvPr/>
        </p:nvSpPr>
        <p:spPr>
          <a:xfrm>
            <a:off x="565817" y="5091171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Ising</a:t>
            </a:r>
            <a:r>
              <a:rPr lang="en-US" dirty="0"/>
              <a:t> in transverse field: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74998209-BB1F-4E9F-8493-E2AF30D42D7E}"/>
              </a:ext>
            </a:extLst>
          </p:cNvPr>
          <p:cNvSpPr/>
          <p:nvPr/>
        </p:nvSpPr>
        <p:spPr>
          <a:xfrm>
            <a:off x="6911888" y="51164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0D228E0-196B-4695-96D0-58E3D9D539AD}"/>
                  </a:ext>
                </a:extLst>
              </p:cNvPr>
              <p:cNvSpPr/>
              <p:nvPr/>
            </p:nvSpPr>
            <p:spPr>
              <a:xfrm>
                <a:off x="8560265" y="4652733"/>
                <a:ext cx="883319" cy="1443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0D228E0-196B-4695-96D0-58E3D9D53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265" y="4652733"/>
                <a:ext cx="883319" cy="14437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 Brace 55">
            <a:extLst>
              <a:ext uri="{FF2B5EF4-FFF2-40B4-BE49-F238E27FC236}">
                <a16:creationId xmlns:a16="http://schemas.microsoft.com/office/drawing/2014/main" id="{D83E7BFD-80B0-4107-830E-97A2D60C6BED}"/>
              </a:ext>
            </a:extLst>
          </p:cNvPr>
          <p:cNvSpPr/>
          <p:nvPr/>
        </p:nvSpPr>
        <p:spPr>
          <a:xfrm>
            <a:off x="8224087" y="4704605"/>
            <a:ext cx="412918" cy="1308277"/>
          </a:xfrm>
          <a:prstGeom prst="lef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B604D-9A8C-44F8-AF01-0448DFAD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CC47-4889-4DC3-BAA2-4A93762827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36" grpId="0"/>
      <p:bldP spid="37" grpId="0"/>
      <p:bldP spid="52" grpId="0"/>
      <p:bldP spid="53" grpId="0"/>
      <p:bldP spid="54" grpId="0" animBg="1"/>
      <p:bldP spid="55" grpId="0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23115</TotalTime>
  <Words>2127</Words>
  <Application>Microsoft Office PowerPoint</Application>
  <PresentationFormat>Widescreen</PresentationFormat>
  <Paragraphs>354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Lucida Grande</vt:lpstr>
      <vt:lpstr>NimbusRomNo9L-Regu</vt:lpstr>
      <vt:lpstr>NimbusRomNo9L-ReguItal</vt:lpstr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Quantum many-body sensors</vt:lpstr>
      <vt:lpstr>What can be estimated?</vt:lpstr>
      <vt:lpstr>Sensing procedure</vt:lpstr>
      <vt:lpstr>Estimation theory</vt:lpstr>
      <vt:lpstr>Quantum Fisher information</vt:lpstr>
      <vt:lpstr>Quantum estimation theory</vt:lpstr>
      <vt:lpstr>Many-body quantum sensors</vt:lpstr>
      <vt:lpstr>Quantum many-body sensing</vt:lpstr>
      <vt:lpstr>Critical systems</vt:lpstr>
      <vt:lpstr>Criticality enhanced sensing</vt:lpstr>
      <vt:lpstr>Criticality-based sensing</vt:lpstr>
      <vt:lpstr>Criticality is a resource for quantum-enhanced sensitivity</vt:lpstr>
      <vt:lpstr>Criticality is a resource for quantum-enhanced sensitivity</vt:lpstr>
      <vt:lpstr>Criticality is a resource for quantum-enhanced sensitivity</vt:lpstr>
      <vt:lpstr>Energy gap closing and quantum-enhanced sensitivity</vt:lpstr>
      <vt:lpstr>Insight on the origin of quantum enhanced sensitivity</vt:lpstr>
      <vt:lpstr>Criticality-based sensing is viable </vt:lpstr>
      <vt:lpstr>Equilibrium versus non-equilibrium quantum sensing</vt:lpstr>
      <vt:lpstr>Stark Localization Phase Transition</vt:lpstr>
      <vt:lpstr>Single particle</vt:lpstr>
      <vt:lpstr>Fisher information</vt:lpstr>
      <vt:lpstr>Fisher information scaling</vt:lpstr>
      <vt:lpstr>Beyond single-particles (half-filling)</vt:lpstr>
      <vt:lpstr>Non-equilibrium Stark probe</vt:lpstr>
      <vt:lpstr>Stark probe</vt:lpstr>
      <vt:lpstr>Dynamical Quantum Fisher Information</vt:lpstr>
      <vt:lpstr>Long-time behavior</vt:lpstr>
      <vt:lpstr>Scaling</vt:lpstr>
      <vt:lpstr>Multi-particle probes with N excitations</vt:lpstr>
      <vt:lpstr>Scaling versus number of excitations</vt:lpstr>
      <vt:lpstr>Half filling (N=L/2)</vt:lpstr>
      <vt:lpstr>Experiment: Stark probe</vt:lpstr>
      <vt:lpstr>Superconducting quantum systems</vt:lpstr>
      <vt:lpstr>Non-equilibrium sensing capacity</vt:lpstr>
      <vt:lpstr>Bayesian estimation</vt:lpstr>
      <vt:lpstr>Bayesian estimation</vt:lpstr>
      <vt:lpstr>Quantum enhanced sensitivity</vt:lpstr>
      <vt:lpstr>Double excitation</vt:lpstr>
      <vt:lpstr>Summary</vt:lpstr>
      <vt:lpstr>Quantum Metrology and Sensing with Many-Body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Abolfazl Bayat</dc:creator>
  <cp:lastModifiedBy>Abolfazl Bayat</cp:lastModifiedBy>
  <cp:revision>412</cp:revision>
  <dcterms:created xsi:type="dcterms:W3CDTF">2020-12-22T03:38:05Z</dcterms:created>
  <dcterms:modified xsi:type="dcterms:W3CDTF">2026-06-17T02:14:12Z</dcterms:modified>
</cp:coreProperties>
</file>